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F12D1-4037-4005-8BC6-F1EE2717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15813-2EA3-4185-855B-784CAC27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AE01-2698-4AB0-A515-7FB604A7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2DCEB-14A4-49E4-B4FA-E719C3C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32C06-5E3A-4E2F-A666-9F578FE5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6B3C4-2269-451D-B107-01FAD065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4721B-8F7C-42F9-9E75-75BDC85BC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A1749-D717-4A9F-B9A4-E9E10F46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E2A32-D562-4828-8B92-B47BE024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62B20-4C68-40BE-B981-EFD5C699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F64A-C598-4DA2-9239-C2197C787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FEA24-05E6-4466-AB66-5CF461667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6CE4C-8731-4C98-B2EC-770CF61A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9D133-CE1A-4289-A48E-B590F984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BF920-3747-4E55-82AB-ADBBA2D7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4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11B9A-7FA9-45EB-A403-0BCEA171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A42D4-1EB0-4446-A9AC-6371CA30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B85A7-E757-4979-A173-4A6D0398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03CAB-B402-46E2-8674-02F17108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6D387-6625-4E62-99AA-DB21FFC3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3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6D9CB-E236-422E-B5F2-E89C09DC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9DAA6-F6A2-434D-A27D-2079108E7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80B66-CE41-440C-8147-1FCF46F6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34230-58C7-4E28-8CEB-57FED1E1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62B59-FBC0-4AB6-A291-F19773F2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1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FF70C-1AFA-460D-9900-0D510D4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AC799-7CDD-44B3-BEB2-6A0640DD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44AFA-29D7-4C68-BE43-C2B04DF7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15596-6532-4451-9E2A-9C074DCE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8C597-7C2B-4216-AED6-C8B03E9E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2FF4C-BA43-47D4-9517-82DB5B3B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5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B98F-E6CD-48A7-A4EF-57624716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30FF7-734A-488E-BDD7-DCB6C32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26164-4508-40A8-AE05-ABC1556EB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FD97C-4523-481B-AA5A-CA062C10A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8BC9B5-1F63-4E0E-B3BA-A4C14C8AD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EA795C-955F-410F-A6DF-375F3B9B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C85557-80DF-4D56-94D7-A4AF9E68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696C5D-269F-41EE-B11A-67E0F53D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5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DEFE-0C65-4F6A-8A53-4F29F1C7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644453-907B-4B38-BDEB-C18BD36D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C23575-8929-41FE-A969-4867D5CD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1EFC3-D86A-46D3-BF58-56496A78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4502EF-9B9B-4D9A-9161-A8ADFEE6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30E45E-D266-4F24-B449-F479B7AB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4E7BF-EEB6-4381-B2AA-EBC0B4D4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0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BDF02-8D4D-407F-B53C-82804226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04283-850E-461C-BE73-A2AC3476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7BF04-CD77-4D9D-88FD-7FEFE696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76D4D-C7AF-43F9-88EB-BCE21CCC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69827-B346-4457-A342-CE480568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080E6-6AA3-4BF2-B1C1-1B9AB31A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55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34B46-95FD-4507-9C93-00D11B7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4A3CC4-3A41-46A1-9D15-7DE5423CD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C1B11-735C-4C5D-A91D-39B1CB55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096DC-B822-4A01-B86D-C71A3779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3AA19-992D-4F39-B333-D84112ED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2FB02-534C-4E4C-8549-6992C616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6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26DA5F-6DD6-4F36-BC5F-21532099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00296-2FF7-44C5-BD48-FEF1EA5E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F209D-D644-4809-A638-693ABE3A0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B0DB-2BBE-433B-80A9-09E64FD816CB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EC448-8C12-4A2B-BC15-619EF14EF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3530F-6F50-434F-82ED-67BCE698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A84E-F682-4768-AD32-25F576E99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6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5.bin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5.wmf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31.e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image" Target="../media/image30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6.wmf"/><Relationship Id="rId4" Type="http://schemas.openxmlformats.org/officeDocument/2006/relationships/image" Target="../media/image19.wmf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76E1B5-52F5-484D-9156-81DEE2BD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3" y="1298714"/>
            <a:ext cx="9982713" cy="51882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43182E-D271-4FC6-BDE3-070EAE57B20B}"/>
              </a:ext>
            </a:extLst>
          </p:cNvPr>
          <p:cNvSpPr/>
          <p:nvPr/>
        </p:nvSpPr>
        <p:spPr>
          <a:xfrm>
            <a:off x="169327" y="262593"/>
            <a:ext cx="4349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演示模板：不基于模型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321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BAA5B0-84FC-48CB-8B3C-5D9D6B995952}"/>
              </a:ext>
            </a:extLst>
          </p:cNvPr>
          <p:cNvSpPr/>
          <p:nvPr/>
        </p:nvSpPr>
        <p:spPr>
          <a:xfrm>
            <a:off x="169327" y="262593"/>
            <a:ext cx="4349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演示模板：完整状态序列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C8C706-A924-42C3-8669-4F60E0AA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278" y="2602155"/>
            <a:ext cx="7557116" cy="41432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BD9D65-4C5C-4B5A-9B3A-25A4E264A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99" y="2602155"/>
            <a:ext cx="5667375" cy="3724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C97093-0757-4D69-A1BC-5D09199925F5}"/>
              </a:ext>
            </a:extLst>
          </p:cNvPr>
          <p:cNvSpPr/>
          <p:nvPr/>
        </p:nvSpPr>
        <p:spPr>
          <a:xfrm>
            <a:off x="2541466" y="24021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完整状态序列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FA1717-B6E0-4740-977D-4E7157067451}"/>
              </a:ext>
            </a:extLst>
          </p:cNvPr>
          <p:cNvSpPr/>
          <p:nvPr/>
        </p:nvSpPr>
        <p:spPr>
          <a:xfrm>
            <a:off x="8360607" y="2234483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不完整状态序列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320464-E695-4A42-A4D2-A41CA0CE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280" y="806234"/>
            <a:ext cx="8793812" cy="1072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D43005-6D82-4FEA-958E-11DC13D7B268}"/>
              </a:ext>
            </a:extLst>
          </p:cNvPr>
          <p:cNvSpPr/>
          <p:nvPr/>
        </p:nvSpPr>
        <p:spPr>
          <a:xfrm>
            <a:off x="1200395" y="1132291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一条完整状态序列的收获值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5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7B8AEA-BB84-4D91-97FC-9FACFFCE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30" y="2470081"/>
            <a:ext cx="9174739" cy="43879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A0EB7D-D46B-463A-A5D2-E3F2F444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43" y="1325217"/>
            <a:ext cx="8291226" cy="11448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B8EF50-FE75-44E4-8453-043D83F290B2}"/>
              </a:ext>
            </a:extLst>
          </p:cNvPr>
          <p:cNvSpPr/>
          <p:nvPr/>
        </p:nvSpPr>
        <p:spPr>
          <a:xfrm>
            <a:off x="119683" y="229565"/>
            <a:ext cx="597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演示模板：状态转移概率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Pss’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DAE345-9780-43DF-8A01-14B66640A434}"/>
              </a:ext>
            </a:extLst>
          </p:cNvPr>
          <p:cNvSpPr/>
          <p:nvPr/>
        </p:nvSpPr>
        <p:spPr>
          <a:xfrm>
            <a:off x="477927" y="163603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贝尔曼方程：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130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F507228-9903-4376-B317-DC61A659D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03052"/>
              </p:ext>
            </p:extLst>
          </p:nvPr>
        </p:nvGraphicFramePr>
        <p:xfrm>
          <a:off x="1295055" y="1298092"/>
          <a:ext cx="8869362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2946240" imgH="914400" progId="Equation.DSMT4">
                  <p:embed/>
                </p:oleObj>
              </mc:Choice>
              <mc:Fallback>
                <p:oleObj name="Equation" r:id="rId3" imgW="29462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055" y="1298092"/>
                        <a:ext cx="8869362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BDF644C-E3F8-498B-9ECF-55ACFEE9B948}"/>
              </a:ext>
            </a:extLst>
          </p:cNvPr>
          <p:cNvSpPr/>
          <p:nvPr/>
        </p:nvSpPr>
        <p:spPr>
          <a:xfrm>
            <a:off x="119683" y="22956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演示模板：状态值函数推导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648E1-AB6B-4A9C-8710-F81D5422FDF7}"/>
              </a:ext>
            </a:extLst>
          </p:cNvPr>
          <p:cNvSpPr txBox="1"/>
          <p:nvPr/>
        </p:nvSpPr>
        <p:spPr>
          <a:xfrm>
            <a:off x="1295055" y="4844290"/>
            <a:ext cx="51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zh-CN" altLang="en-US" sz="2400" dirty="0">
                <a:latin typeface="+mn-ea"/>
              </a:rPr>
              <a:t>表示完整状态序列的实验个数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86FD3-1DCE-4B21-9BF9-FF5FA59C9A5F}"/>
              </a:ext>
            </a:extLst>
          </p:cNvPr>
          <p:cNvSpPr txBox="1"/>
          <p:nvPr/>
        </p:nvSpPr>
        <p:spPr>
          <a:xfrm>
            <a:off x="1295054" y="5359584"/>
            <a:ext cx="51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(s)  </a:t>
            </a:r>
            <a:r>
              <a:rPr lang="zh-CN" altLang="en-US" sz="2400" dirty="0">
                <a:latin typeface="+mn-ea"/>
              </a:rPr>
              <a:t>表示状态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下的价值函数</a:t>
            </a:r>
          </a:p>
        </p:txBody>
      </p:sp>
    </p:spTree>
    <p:extLst>
      <p:ext uri="{BB962C8B-B14F-4D97-AF65-F5344CB8AC3E}">
        <p14:creationId xmlns:p14="http://schemas.microsoft.com/office/powerpoint/2010/main" val="367702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B8127E-4D26-487B-99D3-ED0FAD508846}"/>
              </a:ext>
            </a:extLst>
          </p:cNvPr>
          <p:cNvSpPr/>
          <p:nvPr/>
        </p:nvSpPr>
        <p:spPr>
          <a:xfrm>
            <a:off x="119683" y="229565"/>
            <a:ext cx="3985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</a:t>
            </a:r>
            <a:r>
              <a:rPr lang="en-US" altLang="zh-CN" sz="28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- </a:t>
            </a:r>
            <a:r>
              <a:rPr lang="zh-CN" altLang="en-US" sz="28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贪婪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策略</a:t>
            </a:r>
            <a:endParaRPr lang="zh-CN" altLang="en-US" sz="28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89E9A8F-D66D-4942-87A8-792B3200A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88224"/>
              </p:ext>
            </p:extLst>
          </p:nvPr>
        </p:nvGraphicFramePr>
        <p:xfrm>
          <a:off x="1932840" y="304355"/>
          <a:ext cx="307078" cy="37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80130D7-6D74-41D9-BBC5-D325756817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840" y="304355"/>
                        <a:ext cx="307078" cy="37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501666E-E7EE-4786-A8F9-B16044D24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774" y="994326"/>
            <a:ext cx="7334452" cy="53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E594F8-D5CF-4262-A0A0-10D0F9CD6F91}"/>
              </a:ext>
            </a:extLst>
          </p:cNvPr>
          <p:cNvSpPr/>
          <p:nvPr/>
        </p:nvSpPr>
        <p:spPr>
          <a:xfrm>
            <a:off x="119683" y="229565"/>
            <a:ext cx="5690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演示模板：不完整状态序列（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A02AFF-3E56-4251-8A47-708E1664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81" y="1740764"/>
            <a:ext cx="7051027" cy="4633532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30426AD-52BA-4C3F-9B9F-2D22C071C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46731"/>
              </p:ext>
            </p:extLst>
          </p:nvPr>
        </p:nvGraphicFramePr>
        <p:xfrm>
          <a:off x="2540626" y="946560"/>
          <a:ext cx="6871565" cy="60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2616120" imgH="228600" progId="Equation.DSMT4">
                  <p:embed/>
                </p:oleObj>
              </mc:Choice>
              <mc:Fallback>
                <p:oleObj name="Equation" r:id="rId4" imgW="261612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CF2DAAA-A237-487A-8ABF-ED9F9AA6F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0626" y="946560"/>
                        <a:ext cx="6871565" cy="600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5ACF64-EF3A-42D5-8BF8-DF189ACCFB9A}"/>
                  </a:ext>
                </a:extLst>
              </p:cNvPr>
              <p:cNvSpPr/>
              <p:nvPr/>
            </p:nvSpPr>
            <p:spPr>
              <a:xfrm>
                <a:off x="9444439" y="2071141"/>
                <a:ext cx="5851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5ACF64-EF3A-42D5-8BF8-DF189ACCF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439" y="2071141"/>
                <a:ext cx="58518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6830FB-0794-4BDC-8460-494A7F5B7C84}"/>
                  </a:ext>
                </a:extLst>
              </p:cNvPr>
              <p:cNvSpPr/>
              <p:nvPr/>
            </p:nvSpPr>
            <p:spPr>
              <a:xfrm>
                <a:off x="9480877" y="2663493"/>
                <a:ext cx="6026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6830FB-0794-4BDC-8460-494A7F5B7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877" y="2663493"/>
                <a:ext cx="6026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8D44256-45AC-4999-B082-72CCE3E0ABDD}"/>
              </a:ext>
            </a:extLst>
          </p:cNvPr>
          <p:cNvSpPr/>
          <p:nvPr/>
        </p:nvSpPr>
        <p:spPr>
          <a:xfrm>
            <a:off x="9968662" y="215096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：衰减因子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BB9BB5-3CB1-4BFA-A348-330CC9AC5362}"/>
              </a:ext>
            </a:extLst>
          </p:cNvPr>
          <p:cNvSpPr/>
          <p:nvPr/>
        </p:nvSpPr>
        <p:spPr>
          <a:xfrm>
            <a:off x="9973774" y="272504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：学习率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373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B8FB81-B856-4116-96F6-45A47EF97DBC}"/>
              </a:ext>
            </a:extLst>
          </p:cNvPr>
          <p:cNvSpPr/>
          <p:nvPr/>
        </p:nvSpPr>
        <p:spPr>
          <a:xfrm>
            <a:off x="119683" y="22956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演示模板：三种算法区别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A3E21B-162E-4CE6-B86F-2F4246CD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" y="3382378"/>
            <a:ext cx="5030918" cy="34469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FAD804-9BF9-4A4F-BBE9-1D94137B1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910" y="2811417"/>
            <a:ext cx="4809090" cy="34756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A286B3-22C5-4FDF-B20D-985D51787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154" y="752785"/>
            <a:ext cx="4340396" cy="3164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4B3BC9-8A59-4298-A1B9-4A4301F42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576" y="-23320"/>
            <a:ext cx="6728053" cy="9290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067DA3-376F-45CD-A6D3-78AC34128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28" y="2820906"/>
            <a:ext cx="3488490" cy="561472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71F31C-2483-42C6-94B2-28CC4BBB9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108953"/>
              </p:ext>
            </p:extLst>
          </p:nvPr>
        </p:nvGraphicFramePr>
        <p:xfrm>
          <a:off x="5635489" y="6287039"/>
          <a:ext cx="6533320" cy="4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8" imgW="3377880" imgH="241200" progId="Equation.DSMT4">
                  <p:embed/>
                </p:oleObj>
              </mc:Choice>
              <mc:Fallback>
                <p:oleObj name="Equation" r:id="rId8" imgW="337788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8D6662B-3D96-4C93-BFF7-D4B7698D1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5489" y="6287039"/>
                        <a:ext cx="6533320" cy="46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84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8498F5-5619-47E2-BEF3-F459E8BE9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99" y="1890712"/>
            <a:ext cx="5514975" cy="3076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0C694A-6FA3-4747-8A97-15B39B140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9" y="742121"/>
            <a:ext cx="6329043" cy="58570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6437E1-54A4-49AC-BCA7-8DDDFA05D90C}"/>
              </a:ext>
            </a:extLst>
          </p:cNvPr>
          <p:cNvSpPr/>
          <p:nvPr/>
        </p:nvSpPr>
        <p:spPr>
          <a:xfrm>
            <a:off x="265457" y="21890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演示模板：梯度下降法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1E325-28FE-456B-BAC7-F8A54EF37429}"/>
              </a:ext>
            </a:extLst>
          </p:cNvPr>
          <p:cNvSpPr/>
          <p:nvPr/>
        </p:nvSpPr>
        <p:spPr>
          <a:xfrm>
            <a:off x="7147365" y="1179684"/>
            <a:ext cx="4384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梯度方向：</a:t>
            </a:r>
            <a:r>
              <a:rPr lang="zh-CN" altLang="en-US" sz="2800" dirty="0"/>
              <a:t>是指在函数上某点沿着函数值上升最快的方向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45F2F4-FC7F-422F-B447-C33B1E33BD70}"/>
              </a:ext>
            </a:extLst>
          </p:cNvPr>
          <p:cNvSpPr/>
          <p:nvPr/>
        </p:nvSpPr>
        <p:spPr>
          <a:xfrm>
            <a:off x="7147364" y="2736501"/>
            <a:ext cx="4384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求梯度方向的方法：</a:t>
            </a:r>
            <a:r>
              <a:rPr lang="zh-CN" altLang="en-US" sz="2800" dirty="0"/>
              <a:t>对函数自变量分别求偏导，组成的矢量组方向</a:t>
            </a:r>
          </a:p>
        </p:txBody>
      </p:sp>
    </p:spTree>
    <p:extLst>
      <p:ext uri="{BB962C8B-B14F-4D97-AF65-F5344CB8AC3E}">
        <p14:creationId xmlns:p14="http://schemas.microsoft.com/office/powerpoint/2010/main" val="206964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EA04F5-972A-45B0-95CD-19EC24F1EE26}"/>
              </a:ext>
            </a:extLst>
          </p:cNvPr>
          <p:cNvSpPr/>
          <p:nvPr/>
        </p:nvSpPr>
        <p:spPr>
          <a:xfrm>
            <a:off x="265457" y="218901"/>
            <a:ext cx="8229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演示模板：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、公式推导</a:t>
            </a:r>
            <a:endParaRPr lang="en-US" altLang="zh-CN" sz="2800" dirty="0">
              <a:latin typeface="+mn-ea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43FCF0E-5451-4211-8091-8B5C7EDBD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242722"/>
              </p:ext>
            </p:extLst>
          </p:nvPr>
        </p:nvGraphicFramePr>
        <p:xfrm>
          <a:off x="3289259" y="841934"/>
          <a:ext cx="5613481" cy="944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2717640" imgH="457200" progId="Equation.DSMT4">
                  <p:embed/>
                </p:oleObj>
              </mc:Choice>
              <mc:Fallback>
                <p:oleObj name="Equation" r:id="rId3" imgW="2717640" imgH="457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E10ED6A-9430-4C9E-87AA-D0924D8E60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259" y="841934"/>
                        <a:ext cx="5613481" cy="944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98E094D-5CA6-4666-8451-42A0051B8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57" y="2204938"/>
            <a:ext cx="7872525" cy="4139554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831303-FDBB-46FF-97A1-7943F443A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335664"/>
              </p:ext>
            </p:extLst>
          </p:nvPr>
        </p:nvGraphicFramePr>
        <p:xfrm>
          <a:off x="3954048" y="1695505"/>
          <a:ext cx="426002" cy="58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4048" y="1695505"/>
                        <a:ext cx="426002" cy="589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6F4511D-EF2D-41DA-AFE6-13FC128A0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255602"/>
              </p:ext>
            </p:extLst>
          </p:nvPr>
        </p:nvGraphicFramePr>
        <p:xfrm>
          <a:off x="6966344" y="4014256"/>
          <a:ext cx="5889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8" imgW="228600" imgH="228600" progId="Equation.DSMT4">
                  <p:embed/>
                </p:oleObj>
              </mc:Choice>
              <mc:Fallback>
                <p:oleObj name="Equation" r:id="rId8" imgW="2286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1831303-FDBB-46FF-97A1-7943F443A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66344" y="4014256"/>
                        <a:ext cx="588963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7FA0895-2B73-4C7E-8ACE-2BF3451A5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661427"/>
              </p:ext>
            </p:extLst>
          </p:nvPr>
        </p:nvGraphicFramePr>
        <p:xfrm>
          <a:off x="8215352" y="5848350"/>
          <a:ext cx="6873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0" imgW="266400" imgH="228600" progId="Equation.DSMT4">
                  <p:embed/>
                </p:oleObj>
              </mc:Choice>
              <mc:Fallback>
                <p:oleObj name="Equation" r:id="rId10" imgW="2664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1831303-FDBB-46FF-97A1-7943F443A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15352" y="5848350"/>
                        <a:ext cx="687388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2430A43-BEF7-408C-9289-EE0FA1B8B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827041"/>
              </p:ext>
            </p:extLst>
          </p:nvPr>
        </p:nvGraphicFramePr>
        <p:xfrm>
          <a:off x="5899149" y="3101646"/>
          <a:ext cx="3937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6F4511D-EF2D-41DA-AFE6-13FC128A0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99149" y="3101646"/>
                        <a:ext cx="393700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767D3C5-AC5B-4CB9-9366-ED91C448F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69446"/>
              </p:ext>
            </p:extLst>
          </p:nvPr>
        </p:nvGraphicFramePr>
        <p:xfrm>
          <a:off x="7429500" y="4911725"/>
          <a:ext cx="6238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14" imgW="241200" imgH="228600" progId="Equation.DSMT4">
                  <p:embed/>
                </p:oleObj>
              </mc:Choice>
              <mc:Fallback>
                <p:oleObj name="Equation" r:id="rId14" imgW="2412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2430A43-BEF7-408C-9289-EE0FA1B8B1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29500" y="4911725"/>
                        <a:ext cx="623888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2D13943-F996-4B06-A2FB-770311725F59}"/>
              </a:ext>
            </a:extLst>
          </p:cNvPr>
          <p:cNvSpPr/>
          <p:nvPr/>
        </p:nvSpPr>
        <p:spPr>
          <a:xfrm>
            <a:off x="265457" y="1702981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：轨迹一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4138CA-A7B9-4BD9-8549-333163D9C809}"/>
              </a:ext>
            </a:extLst>
          </p:cNvPr>
          <p:cNvSpPr/>
          <p:nvPr/>
        </p:nvSpPr>
        <p:spPr>
          <a:xfrm>
            <a:off x="265457" y="2251578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：轨迹二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51FD37-C107-4D9C-98AD-75893E0FAEBE}"/>
              </a:ext>
            </a:extLst>
          </p:cNvPr>
          <p:cNvSpPr/>
          <p:nvPr/>
        </p:nvSpPr>
        <p:spPr>
          <a:xfrm>
            <a:off x="265457" y="2872908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：轨迹三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AD980FB-084C-4040-AFB3-FFAA393C0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21671"/>
              </p:ext>
            </p:extLst>
          </p:nvPr>
        </p:nvGraphicFramePr>
        <p:xfrm>
          <a:off x="7999383" y="2573867"/>
          <a:ext cx="921759" cy="39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16" imgW="469800" imgH="203040" progId="Equation.DSMT4">
                  <p:embed/>
                </p:oleObj>
              </mc:Choice>
              <mc:Fallback>
                <p:oleObj name="Equation" r:id="rId16" imgW="46980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418BBD34-E121-4CE1-B9FC-97AACE45A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99383" y="2573867"/>
                        <a:ext cx="921759" cy="398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B3EA2B62-2BB7-45BD-BF93-C16F5E11982F}"/>
              </a:ext>
            </a:extLst>
          </p:cNvPr>
          <p:cNvSpPr/>
          <p:nvPr/>
        </p:nvSpPr>
        <p:spPr>
          <a:xfrm>
            <a:off x="8902740" y="251318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表示该轨迹发生的概率</a:t>
            </a:r>
            <a:endParaRPr lang="zh-CN" altLang="en-US" sz="2400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F6ACB9B-9433-4477-9E03-524C8DF1E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343546"/>
              </p:ext>
            </p:extLst>
          </p:nvPr>
        </p:nvGraphicFramePr>
        <p:xfrm>
          <a:off x="5205978" y="3134518"/>
          <a:ext cx="3286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18" imgW="126720" imgH="228600" progId="Equation.DSMT4">
                  <p:embed/>
                </p:oleObj>
              </mc:Choice>
              <mc:Fallback>
                <p:oleObj name="Equation" r:id="rId18" imgW="12672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2430A43-BEF7-408C-9289-EE0FA1B8B1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05978" y="3134518"/>
                        <a:ext cx="328613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6625058-57A5-4E3D-AE36-078588EBC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60108"/>
              </p:ext>
            </p:extLst>
          </p:nvPr>
        </p:nvGraphicFramePr>
        <p:xfrm>
          <a:off x="6657975" y="4949825"/>
          <a:ext cx="5254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20" imgW="203040" imgH="228600" progId="Equation.DSMT4">
                  <p:embed/>
                </p:oleObj>
              </mc:Choice>
              <mc:Fallback>
                <p:oleObj name="Equation" r:id="rId20" imgW="2030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F6ACB9B-9433-4477-9E03-524C8DF1E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57975" y="4949825"/>
                        <a:ext cx="525463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7437FF1-7A1E-4054-89BB-473211533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38630"/>
              </p:ext>
            </p:extLst>
          </p:nvPr>
        </p:nvGraphicFramePr>
        <p:xfrm>
          <a:off x="5009033" y="2558768"/>
          <a:ext cx="378525" cy="45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F6ACB9B-9433-4477-9E03-524C8DF1E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09033" y="2558768"/>
                        <a:ext cx="378525" cy="451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2D6B12C-A482-40B6-ADA7-B11E70F2A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26205"/>
              </p:ext>
            </p:extLst>
          </p:nvPr>
        </p:nvGraphicFramePr>
        <p:xfrm>
          <a:off x="7001212" y="4518077"/>
          <a:ext cx="372878" cy="44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24" imgW="190440" imgH="228600" progId="Equation.DSMT4">
                  <p:embed/>
                </p:oleObj>
              </mc:Choice>
              <mc:Fallback>
                <p:oleObj name="Equation" r:id="rId24" imgW="19044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E7437FF1-7A1E-4054-89BB-4732115338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001212" y="4518077"/>
                        <a:ext cx="372878" cy="444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DD8D556-6103-40EC-AC9B-694FF1C9C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84250"/>
              </p:ext>
            </p:extLst>
          </p:nvPr>
        </p:nvGraphicFramePr>
        <p:xfrm>
          <a:off x="6372225" y="3543300"/>
          <a:ext cx="2984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2D6B12C-A482-40B6-ADA7-B11E70F2A2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72225" y="3543300"/>
                        <a:ext cx="2984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29A9452-8B8A-4BE8-8B49-A7C04EFAD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456497"/>
              </p:ext>
            </p:extLst>
          </p:nvPr>
        </p:nvGraphicFramePr>
        <p:xfrm>
          <a:off x="7075640" y="5580082"/>
          <a:ext cx="2984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27" imgW="152280" imgH="164880" progId="Equation.DSMT4">
                  <p:embed/>
                </p:oleObj>
              </mc:Choice>
              <mc:Fallback>
                <p:oleObj name="Equation" r:id="rId27" imgW="152280" imgH="1648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DD8D556-6103-40EC-AC9B-694FF1C9C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75640" y="5580082"/>
                        <a:ext cx="2984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6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159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微软雅黑</vt:lpstr>
      <vt:lpstr>微软雅黑 Light</vt:lpstr>
      <vt:lpstr>Arial</vt:lpstr>
      <vt:lpstr>Cambria Math</vt:lpstr>
      <vt:lpstr>Times New Roman</vt:lpstr>
      <vt:lpstr>Office 主题​​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</cp:revision>
  <dcterms:created xsi:type="dcterms:W3CDTF">2019-08-05T14:04:08Z</dcterms:created>
  <dcterms:modified xsi:type="dcterms:W3CDTF">2019-09-01T13:24:36Z</dcterms:modified>
</cp:coreProperties>
</file>