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33"/>
  </p:notesMasterIdLst>
  <p:sldIdLst>
    <p:sldId id="257" r:id="rId2"/>
    <p:sldId id="420" r:id="rId3"/>
    <p:sldId id="259" r:id="rId4"/>
    <p:sldId id="381" r:id="rId5"/>
    <p:sldId id="422" r:id="rId6"/>
    <p:sldId id="313" r:id="rId7"/>
    <p:sldId id="270" r:id="rId8"/>
    <p:sldId id="356" r:id="rId9"/>
    <p:sldId id="354" r:id="rId10"/>
    <p:sldId id="423" r:id="rId11"/>
    <p:sldId id="424" r:id="rId12"/>
    <p:sldId id="429" r:id="rId13"/>
    <p:sldId id="419" r:id="rId14"/>
    <p:sldId id="394" r:id="rId15"/>
    <p:sldId id="318" r:id="rId16"/>
    <p:sldId id="358" r:id="rId17"/>
    <p:sldId id="333" r:id="rId18"/>
    <p:sldId id="359" r:id="rId19"/>
    <p:sldId id="425" r:id="rId20"/>
    <p:sldId id="341" r:id="rId21"/>
    <p:sldId id="364" r:id="rId22"/>
    <p:sldId id="345" r:id="rId23"/>
    <p:sldId id="365" r:id="rId24"/>
    <p:sldId id="430" r:id="rId25"/>
    <p:sldId id="366" r:id="rId26"/>
    <p:sldId id="426" r:id="rId27"/>
    <p:sldId id="368" r:id="rId28"/>
    <p:sldId id="369" r:id="rId29"/>
    <p:sldId id="305" r:id="rId30"/>
    <p:sldId id="283" r:id="rId31"/>
    <p:sldId id="42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1F31C27-50E3-41FC-AC5F-BF9D05713777}">
          <p14:sldIdLst>
            <p14:sldId id="257"/>
            <p14:sldId id="420"/>
            <p14:sldId id="259"/>
            <p14:sldId id="381"/>
            <p14:sldId id="422"/>
            <p14:sldId id="313"/>
            <p14:sldId id="270"/>
            <p14:sldId id="356"/>
            <p14:sldId id="354"/>
            <p14:sldId id="423"/>
            <p14:sldId id="424"/>
            <p14:sldId id="429"/>
            <p14:sldId id="419"/>
            <p14:sldId id="394"/>
            <p14:sldId id="318"/>
            <p14:sldId id="358"/>
            <p14:sldId id="333"/>
            <p14:sldId id="359"/>
            <p14:sldId id="425"/>
            <p14:sldId id="341"/>
            <p14:sldId id="364"/>
            <p14:sldId id="345"/>
            <p14:sldId id="365"/>
            <p14:sldId id="430"/>
            <p14:sldId id="366"/>
            <p14:sldId id="426"/>
            <p14:sldId id="368"/>
            <p14:sldId id="369"/>
          </p14:sldIdLst>
        </p14:section>
        <p14:section name="无标题节" id="{48A8E4BA-D063-4AC5-93B1-84736EF7D205}">
          <p14:sldIdLst>
            <p14:sldId id="305"/>
            <p14:sldId id="283"/>
            <p14:sldId id="4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3C"/>
    <a:srgbClr val="FF9900"/>
    <a:srgbClr val="CC66FF"/>
    <a:srgbClr val="D38903"/>
    <a:srgbClr val="FFFFFF"/>
    <a:srgbClr val="F6F6F6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8" autoAdjust="0"/>
    <p:restoredTop sz="89547" autoAdjust="0"/>
  </p:normalViewPr>
  <p:slideViewPr>
    <p:cSldViewPr snapToGrid="0">
      <p:cViewPr varScale="1">
        <p:scale>
          <a:sx n="107" d="100"/>
          <a:sy n="107" d="100"/>
        </p:scale>
        <p:origin x="144" y="2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2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3AB6A-63F6-4207-9D06-965A2F4415CA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79F4E-4F3D-4432-921E-A1501DD8AF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388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840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7435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D6CE-DD16-493F-BA9B-728F05D5DD34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587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桶排序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桶排序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6967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8276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单向而有序：</a:t>
            </a:r>
          </a:p>
          <a:p>
            <a:r>
              <a:rPr lang="zh-CN" altLang="en-US" dirty="0"/>
              <a:t>如果插入的是</a:t>
            </a:r>
            <a:r>
              <a:rPr lang="en-US" altLang="zh-CN" dirty="0"/>
              <a:t>1,2,3,4,5。。</a:t>
            </a:r>
            <a:r>
              <a:rPr lang="zh-CN" altLang="en-US" dirty="0"/>
              <a:t>那么队列是一个单调的数列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具有一定长度</a:t>
            </a:r>
            <a:endParaRPr lang="en-US" altLang="zh-CN" dirty="0"/>
          </a:p>
          <a:p>
            <a:r>
              <a:rPr lang="zh-CN" altLang="en-US" dirty="0"/>
              <a:t>多个元素的积累，产生一定长度的数据串。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D6CE-DD16-493F-BA9B-728F05D5DD34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单向而有序：</a:t>
            </a:r>
          </a:p>
          <a:p>
            <a:r>
              <a:rPr lang="zh-CN" altLang="en-US" dirty="0"/>
              <a:t>如果插入的是</a:t>
            </a:r>
            <a:r>
              <a:rPr lang="en-US" altLang="zh-CN" dirty="0"/>
              <a:t>1,2,3,4,5。。</a:t>
            </a:r>
            <a:r>
              <a:rPr lang="zh-CN" altLang="en-US" dirty="0"/>
              <a:t>那么队列是一个单调的数列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具有一定长度</a:t>
            </a:r>
            <a:endParaRPr lang="en-US" altLang="zh-CN" dirty="0"/>
          </a:p>
          <a:p>
            <a:r>
              <a:rPr lang="zh-CN" altLang="en-US" dirty="0"/>
              <a:t>多个元素的积累，产生一定长度的数据串。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D6CE-DD16-493F-BA9B-728F05D5DD34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D6CE-DD16-493F-BA9B-728F05D5DD34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578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216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92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294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456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798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9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18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7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18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269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98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80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59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88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95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79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40826-1EFD-4B08-85D6-361CAA6170C7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E634A-6084-4F90-A5D5-BB172BBBD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10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hyperlink" Target="https://www.cs.usfca.edu/~galles/visualization/Algorithms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1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5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2.xml"/><Relationship Id="rId7" Type="http://schemas.openxmlformats.org/officeDocument/2006/relationships/notesSlide" Target="../notesSlides/notesSlide27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/>
          <p:cNvSpPr/>
          <p:nvPr>
            <p:custDataLst>
              <p:tags r:id="rId1"/>
            </p:custDataLst>
          </p:nvPr>
        </p:nvSpPr>
        <p:spPr>
          <a:xfrm>
            <a:off x="0" y="2585319"/>
            <a:ext cx="12192000" cy="427268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 b="1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3" name="PA_矩形 32"/>
          <p:cNvSpPr/>
          <p:nvPr>
            <p:custDataLst>
              <p:tags r:id="rId2"/>
            </p:custDataLst>
          </p:nvPr>
        </p:nvSpPr>
        <p:spPr>
          <a:xfrm>
            <a:off x="1108670" y="999815"/>
            <a:ext cx="9974663" cy="485837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1" b="1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8" name="PA_矩形 27"/>
          <p:cNvSpPr/>
          <p:nvPr>
            <p:custDataLst>
              <p:tags r:id="rId3"/>
            </p:custDataLst>
          </p:nvPr>
        </p:nvSpPr>
        <p:spPr>
          <a:xfrm>
            <a:off x="3114097" y="2398071"/>
            <a:ext cx="5963803" cy="1287132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 b="1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7" name="PA_文本框 26"/>
          <p:cNvSpPr txBox="1"/>
          <p:nvPr>
            <p:custDataLst>
              <p:tags r:id="rId4"/>
            </p:custDataLst>
          </p:nvPr>
        </p:nvSpPr>
        <p:spPr>
          <a:xfrm>
            <a:off x="3631329" y="3429001"/>
            <a:ext cx="4988975" cy="846386"/>
          </a:xfrm>
          <a:prstGeom prst="rect">
            <a:avLst/>
          </a:prstGeom>
          <a:solidFill>
            <a:srgbClr val="FCFCF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3F403E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QG</a:t>
            </a:r>
            <a:r>
              <a:rPr lang="zh-CN" altLang="en-US" sz="2800" b="1" dirty="0">
                <a:solidFill>
                  <a:srgbClr val="3F403E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训练营：算法分析 </a:t>
            </a:r>
            <a:r>
              <a:rPr lang="en-US" altLang="zh-CN" sz="2800" b="1" dirty="0">
                <a:solidFill>
                  <a:srgbClr val="3F403E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+ </a:t>
            </a:r>
            <a:r>
              <a:rPr lang="zh-CN" altLang="en-US" sz="2800" b="1" dirty="0">
                <a:solidFill>
                  <a:srgbClr val="3F403E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排序</a:t>
            </a:r>
          </a:p>
          <a:p>
            <a:pPr algn="ctr"/>
            <a:endParaRPr lang="zh-CN" altLang="en-US" sz="2100" b="1" dirty="0">
              <a:solidFill>
                <a:srgbClr val="3F403E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1" name="PA_文本框 20"/>
          <p:cNvSpPr txBox="1"/>
          <p:nvPr>
            <p:custDataLst>
              <p:tags r:id="rId5"/>
            </p:custDataLst>
          </p:nvPr>
        </p:nvSpPr>
        <p:spPr>
          <a:xfrm>
            <a:off x="4912771" y="1956331"/>
            <a:ext cx="2366463" cy="854208"/>
          </a:xfrm>
          <a:prstGeom prst="rect">
            <a:avLst/>
          </a:prstGeom>
          <a:solidFill>
            <a:srgbClr val="FCFCF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951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2022</a:t>
            </a:r>
            <a:endParaRPr lang="zh-CN" altLang="en-US" sz="4951" b="1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2" name="PA_文本框 31"/>
          <p:cNvSpPr txBox="1"/>
          <p:nvPr>
            <p:custDataLst>
              <p:tags r:id="rId6"/>
            </p:custDataLst>
          </p:nvPr>
        </p:nvSpPr>
        <p:spPr>
          <a:xfrm>
            <a:off x="4713997" y="6134960"/>
            <a:ext cx="276400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1" b="1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主讲人：鄞灿</a:t>
            </a:r>
            <a:endParaRPr lang="zh-CN" altLang="en-US" sz="1351" b="1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9"/>
          <a:srcRect r="74172"/>
          <a:stretch>
            <a:fillRect/>
          </a:stretch>
        </p:blipFill>
        <p:spPr>
          <a:xfrm>
            <a:off x="5497741" y="4197327"/>
            <a:ext cx="1256151" cy="125615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306039" y="5453481"/>
            <a:ext cx="1579920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1" b="1" dirty="0">
                <a:solidFill>
                  <a:srgbClr val="969F98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QG STUDIO</a:t>
            </a:r>
            <a:endParaRPr lang="zh-CN" altLang="en-US" sz="1351" b="1" dirty="0">
              <a:solidFill>
                <a:srgbClr val="969F98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208A5939-EC71-408E-8817-AC7E6E465481}"/>
              </a:ext>
            </a:extLst>
          </p:cNvPr>
          <p:cNvGrpSpPr/>
          <p:nvPr/>
        </p:nvGrpSpPr>
        <p:grpSpPr>
          <a:xfrm>
            <a:off x="311499" y="0"/>
            <a:ext cx="11403228" cy="6858000"/>
            <a:chOff x="695325" y="0"/>
            <a:chExt cx="10801350" cy="68580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FF06E61-722D-47C0-84E2-09CA91604B5A}"/>
                </a:ext>
              </a:extLst>
            </p:cNvPr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AB29696-C0EB-4963-B3E3-E16CB472085F}"/>
                </a:ext>
              </a:extLst>
            </p:cNvPr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082E0EC7-98E1-4554-BA09-62E5B557A387}"/>
              </a:ext>
            </a:extLst>
          </p:cNvPr>
          <p:cNvGrpSpPr/>
          <p:nvPr/>
        </p:nvGrpSpPr>
        <p:grpSpPr>
          <a:xfrm>
            <a:off x="501397" y="857816"/>
            <a:ext cx="2476265" cy="584775"/>
            <a:chOff x="287032" y="447646"/>
            <a:chExt cx="2476265" cy="584775"/>
          </a:xfrm>
        </p:grpSpPr>
        <p:sp>
          <p:nvSpPr>
            <p:cNvPr id="5" name="文本框 4"/>
            <p:cNvSpPr txBox="1"/>
            <p:nvPr/>
          </p:nvSpPr>
          <p:spPr>
            <a:xfrm>
              <a:off x="287032" y="447646"/>
              <a:ext cx="23556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7030A0"/>
                  </a:solidFill>
                  <a:latin typeface=".萍方-简" panose="020B0400000000000000" pitchFamily="34" charset="-122"/>
                  <a:ea typeface=".萍方-简" panose="020B0400000000000000" pitchFamily="34" charset="-122"/>
                </a:rPr>
                <a:t>空间复杂度</a:t>
              </a:r>
            </a:p>
          </p:txBody>
        </p:sp>
        <p:cxnSp>
          <p:nvCxnSpPr>
            <p:cNvPr id="6" name="直接连接符 5"/>
            <p:cNvCxnSpPr>
              <a:cxnSpLocks/>
            </p:cNvCxnSpPr>
            <p:nvPr/>
          </p:nvCxnSpPr>
          <p:spPr>
            <a:xfrm flipH="1">
              <a:off x="422816" y="1032421"/>
              <a:ext cx="2340481" cy="0"/>
            </a:xfrm>
            <a:prstGeom prst="line">
              <a:avLst/>
            </a:prstGeom>
            <a:ln>
              <a:solidFill>
                <a:srgbClr val="969F98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E10E7C68-4652-4231-926D-D5DF61A1776E}"/>
              </a:ext>
            </a:extLst>
          </p:cNvPr>
          <p:cNvSpPr txBox="1"/>
          <p:nvPr/>
        </p:nvSpPr>
        <p:spPr>
          <a:xfrm>
            <a:off x="1261067" y="1854410"/>
            <a:ext cx="92796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是对一个算法在运行过程中临时占用存储空间大小的一个量度，我们用 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S(n) 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来定义。</a:t>
            </a:r>
            <a:r>
              <a:rPr lang="zh-CN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空间复杂度比较常用的有：O(1)、O(n)、O(n²)。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D5E780D-3912-4D0D-9F64-1C66D3730DA3}"/>
              </a:ext>
            </a:extLst>
          </p:cNvPr>
          <p:cNvSpPr txBox="1"/>
          <p:nvPr/>
        </p:nvSpPr>
        <p:spPr>
          <a:xfrm>
            <a:off x="1685589" y="5072542"/>
            <a:ext cx="7824578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r>
              <a:rPr lang="zh-CN" altLang="en-US" b="1" dirty="0">
                <a:solidFill>
                  <a:srgbClr val="1C94C4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空间换时间 </a:t>
            </a:r>
            <a:r>
              <a: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rPr>
              <a:t>通过占用更多内存来换取时间上的效率提升 </a:t>
            </a:r>
            <a:br>
              <a: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rPr>
            </a:br>
            <a:r>
              <a:rPr lang="zh-CN" altLang="en-US" b="1" dirty="0">
                <a:solidFill>
                  <a:srgbClr val="1C94C4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时间换空间 </a:t>
            </a:r>
            <a:r>
              <a: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rPr>
              <a:t>通过花费更多时间来换取空间上的节约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E451F5C-51EB-4BE2-89B1-18B862B62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325" y="2964886"/>
            <a:ext cx="1876425" cy="142875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9294411-6422-4BE7-A715-9FB2553EC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3263" y="2850586"/>
            <a:ext cx="2133600" cy="1657351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CC9D01A5-7C36-48F2-A7E3-37E97C82BF12}"/>
              </a:ext>
            </a:extLst>
          </p:cNvPr>
          <p:cNvSpPr txBox="1"/>
          <p:nvPr/>
        </p:nvSpPr>
        <p:spPr>
          <a:xfrm>
            <a:off x="3469193" y="3474232"/>
            <a:ext cx="14783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S(n) = </a:t>
            </a:r>
            <a:r>
              <a:rPr lang="zh-CN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O(1) 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989EF8E-A7E6-481A-BB91-C61E51B5AFB5}"/>
              </a:ext>
            </a:extLst>
          </p:cNvPr>
          <p:cNvSpPr txBox="1"/>
          <p:nvPr/>
        </p:nvSpPr>
        <p:spPr>
          <a:xfrm>
            <a:off x="9138996" y="3474232"/>
            <a:ext cx="14783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S(n) = </a:t>
            </a:r>
            <a:r>
              <a:rPr lang="zh-CN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O(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n</a:t>
            </a:r>
            <a:r>
              <a:rPr lang="zh-CN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63962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5486" y="955302"/>
            <a:ext cx="7141031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20452" y="3075056"/>
            <a:ext cx="33489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CFCFD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排序算法分析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442092" y="1046743"/>
            <a:ext cx="33057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PART 2</a:t>
            </a:r>
            <a:endParaRPr lang="zh-CN" altLang="en-US" sz="6600" b="1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40136" y="5156233"/>
            <a:ext cx="145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QG STUDIO</a:t>
            </a:r>
            <a:endParaRPr lang="zh-CN" altLang="en-US" dirty="0">
              <a:solidFill>
                <a:srgbClr val="969F98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r="74172"/>
          <a:stretch>
            <a:fillRect/>
          </a:stretch>
        </p:blipFill>
        <p:spPr>
          <a:xfrm>
            <a:off x="6587166" y="5147853"/>
            <a:ext cx="386095" cy="38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27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ADAE7577-1F45-4FAF-8210-02B37D1CE480}"/>
              </a:ext>
            </a:extLst>
          </p:cNvPr>
          <p:cNvGrpSpPr/>
          <p:nvPr/>
        </p:nvGrpSpPr>
        <p:grpSpPr>
          <a:xfrm>
            <a:off x="311499" y="0"/>
            <a:ext cx="11403228" cy="6858000"/>
            <a:chOff x="695325" y="0"/>
            <a:chExt cx="10801350" cy="6858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0C97777-34D5-4033-90C4-667629FCA4AB}"/>
                </a:ext>
              </a:extLst>
            </p:cNvPr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011ADF0-9E82-4F8A-B1B6-816B026096BD}"/>
                </a:ext>
              </a:extLst>
            </p:cNvPr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77274" y="981428"/>
            <a:ext cx="2750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排序算法分类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882235-9F9C-4EAB-92C2-4F43F207089F}"/>
              </a:ext>
            </a:extLst>
          </p:cNvPr>
          <p:cNvSpPr txBox="1"/>
          <p:nvPr/>
        </p:nvSpPr>
        <p:spPr>
          <a:xfrm>
            <a:off x="970333" y="2075122"/>
            <a:ext cx="9608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内部排序：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内部排序是数据在内存中进行排序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6B0EB7-5637-4064-8E61-49A4EC54A602}"/>
              </a:ext>
            </a:extLst>
          </p:cNvPr>
          <p:cNvSpPr txBox="1"/>
          <p:nvPr/>
        </p:nvSpPr>
        <p:spPr>
          <a:xfrm>
            <a:off x="970333" y="3272123"/>
            <a:ext cx="9608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外部排序：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外部排序是因排序的数据量很大，不能一次性全部排好，在排序过程中需要访问外存。</a:t>
            </a:r>
          </a:p>
        </p:txBody>
      </p:sp>
    </p:spTree>
    <p:extLst>
      <p:ext uri="{BB962C8B-B14F-4D97-AF65-F5344CB8AC3E}">
        <p14:creationId xmlns:p14="http://schemas.microsoft.com/office/powerpoint/2010/main" val="2783259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ADAE7577-1F45-4FAF-8210-02B37D1CE480}"/>
              </a:ext>
            </a:extLst>
          </p:cNvPr>
          <p:cNvGrpSpPr/>
          <p:nvPr/>
        </p:nvGrpSpPr>
        <p:grpSpPr>
          <a:xfrm>
            <a:off x="256081" y="0"/>
            <a:ext cx="11403228" cy="6858000"/>
            <a:chOff x="695325" y="0"/>
            <a:chExt cx="10801350" cy="6858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0C97777-34D5-4033-90C4-667629FCA4AB}"/>
                </a:ext>
              </a:extLst>
            </p:cNvPr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011ADF0-9E82-4F8A-B1B6-816B026096BD}"/>
                </a:ext>
              </a:extLst>
            </p:cNvPr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77274" y="981428"/>
            <a:ext cx="3752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十大经典排序算法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367622" y="1058229"/>
            <a:ext cx="5826125" cy="474154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133D52E-C4C0-76E8-AA39-1A7CA3BB0488}"/>
              </a:ext>
            </a:extLst>
          </p:cNvPr>
          <p:cNvSpPr txBox="1"/>
          <p:nvPr/>
        </p:nvSpPr>
        <p:spPr>
          <a:xfrm>
            <a:off x="671945" y="2286000"/>
            <a:ext cx="413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hlinkClick r:id="rId4"/>
              </a:rPr>
              <a:t>数据结构可视化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4682EEA-BA65-4513-AAAD-4915BD7A381C}"/>
              </a:ext>
            </a:extLst>
          </p:cNvPr>
          <p:cNvGrpSpPr/>
          <p:nvPr/>
        </p:nvGrpSpPr>
        <p:grpSpPr>
          <a:xfrm>
            <a:off x="311499" y="0"/>
            <a:ext cx="11403228" cy="6858000"/>
            <a:chOff x="695325" y="0"/>
            <a:chExt cx="10801350" cy="68580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E92E80A-5773-4396-8631-5AA3FC5C6198}"/>
                </a:ext>
              </a:extLst>
            </p:cNvPr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79ECDE7-847D-4D6C-A7BF-4813100C70AC}"/>
                </a:ext>
              </a:extLst>
            </p:cNvPr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758731" y="849441"/>
            <a:ext cx="1789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冒泡排序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83971" y="1399266"/>
            <a:ext cx="10024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冒泡排序要对一个列表多次重复遍历。它要比较相邻的两项，并且在不符合要求时交换顺序。每对列表实行一次遍历，就有一个最大项排在了正确的位置。</a:t>
            </a:r>
            <a:endParaRPr lang="zh-CN" altLang="en-US" sz="2800" b="1" dirty="0">
              <a:solidFill>
                <a:srgbClr val="1C94C4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276141" y="4795847"/>
                <a:ext cx="917414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最好时间复杂度：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        空间复杂度：</a:t>
                </a:r>
                <a:r>
                  <a:rPr lang="en-US" altLang="zh-CN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sz="24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最坏时间复杂度：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冒泡排序是</a:t>
                </a:r>
                <a:r>
                  <a:rPr lang="zh-CN" altLang="en-US" sz="2400" b="1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稳定排序</a:t>
                </a:r>
                <a:endParaRPr lang="en-US" altLang="zh-CN" sz="2400" b="1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141" y="4795847"/>
                <a:ext cx="9174145" cy="1200329"/>
              </a:xfrm>
              <a:prstGeom prst="rect">
                <a:avLst/>
              </a:prstGeom>
              <a:blipFill>
                <a:blip r:embed="rId3"/>
                <a:stretch>
                  <a:fillRect l="-997" t="-3553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26822" y="2650500"/>
            <a:ext cx="5605869" cy="17430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830E2C6-F684-45BB-8FB5-2C06C4DB6F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5392" y="2352675"/>
            <a:ext cx="3429000" cy="215265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8363E81-4936-4B5E-87DA-D9484E82EB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2042" y="710406"/>
            <a:ext cx="36957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8520EB65-8BE1-4BE1-8996-708D888E1334}"/>
              </a:ext>
            </a:extLst>
          </p:cNvPr>
          <p:cNvGrpSpPr/>
          <p:nvPr/>
        </p:nvGrpSpPr>
        <p:grpSpPr>
          <a:xfrm>
            <a:off x="311499" y="0"/>
            <a:ext cx="11403228" cy="6858000"/>
            <a:chOff x="695325" y="0"/>
            <a:chExt cx="10801350" cy="68580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3A0401E-3734-4E86-871B-6C2D82B277E5}"/>
                </a:ext>
              </a:extLst>
            </p:cNvPr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1D1A574-A304-4D87-8F3D-590075F28400}"/>
                </a:ext>
              </a:extLst>
            </p:cNvPr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215851" y="1399266"/>
            <a:ext cx="8586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从头至尾扫描序列，找出最小的一个元素，和无序区第一个元素交换，接着从剩下的元素中继续这种选择和交换方式，最终得到一个有序序列。</a:t>
            </a:r>
            <a:endParaRPr lang="zh-CN" altLang="en-US" sz="2000" b="1" dirty="0">
              <a:solidFill>
                <a:srgbClr val="1C94C4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975948" y="4795847"/>
                <a:ext cx="916284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平均时间复杂度：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        空间复杂度：</a:t>
                </a:r>
                <a:r>
                  <a:rPr lang="en-US" altLang="zh-CN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sz="24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最坏与最好时间复杂度：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选择排序是</a:t>
                </a:r>
                <a:r>
                  <a:rPr lang="zh-CN" altLang="en-US" sz="2400" b="1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不稳定排序</a:t>
                </a:r>
                <a:endParaRPr lang="en-US" altLang="zh-CN" sz="2400" b="1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48" y="4795847"/>
                <a:ext cx="9162841" cy="1200329"/>
              </a:xfrm>
              <a:prstGeom prst="rect">
                <a:avLst/>
              </a:prstGeom>
              <a:blipFill>
                <a:blip r:embed="rId3"/>
                <a:stretch>
                  <a:fillRect l="-998" t="-3553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947" y="2557463"/>
            <a:ext cx="5715000" cy="174307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9C479443-CACF-4A11-9691-085A21308630}"/>
              </a:ext>
            </a:extLst>
          </p:cNvPr>
          <p:cNvSpPr/>
          <p:nvPr/>
        </p:nvSpPr>
        <p:spPr>
          <a:xfrm>
            <a:off x="758731" y="849441"/>
            <a:ext cx="1789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选择排序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83B08D-EF86-4583-AC48-0BA33E8A1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5203" y="1924050"/>
            <a:ext cx="3000375" cy="3009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14B66FBD-CA89-4A79-9298-C2785F947544}"/>
              </a:ext>
            </a:extLst>
          </p:cNvPr>
          <p:cNvGrpSpPr/>
          <p:nvPr/>
        </p:nvGrpSpPr>
        <p:grpSpPr>
          <a:xfrm>
            <a:off x="311499" y="0"/>
            <a:ext cx="11403228" cy="6858000"/>
            <a:chOff x="695325" y="0"/>
            <a:chExt cx="10801350" cy="68580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8AFD271-CB71-49B0-B8EB-2EDA641E5A41}"/>
                </a:ext>
              </a:extLst>
            </p:cNvPr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D47F825-195F-45DD-93FC-452415B6AFE1}"/>
                </a:ext>
              </a:extLst>
            </p:cNvPr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54" y="2401252"/>
            <a:ext cx="4762500" cy="329999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84738" y="1369061"/>
            <a:ext cx="949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将数组分为已排序区和未排序区，在已排序序列中从后向前扫描，找到相应位置将未排序的数据插入。</a:t>
            </a:r>
            <a:endParaRPr lang="zh-CN" altLang="en-US" sz="2000" b="1" dirty="0">
              <a:solidFill>
                <a:srgbClr val="1C94C4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6899868" y="2910464"/>
                <a:ext cx="358056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最坏时间复杂度：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最好时间复杂度：</a:t>
                </a:r>
                <a:r>
                  <a:rPr lang="en-US" altLang="zh-CN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4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空间复杂度：</a:t>
                </a:r>
                <a:r>
                  <a:rPr lang="en-US" altLang="zh-CN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sz="24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插入排序是</a:t>
                </a:r>
                <a:r>
                  <a:rPr lang="zh-CN" altLang="en-US" sz="2400" b="1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稳定排序</a:t>
                </a:r>
                <a:endParaRPr lang="en-US" altLang="zh-CN" sz="2400" b="1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868" y="2910464"/>
                <a:ext cx="3580563" cy="1569660"/>
              </a:xfrm>
              <a:prstGeom prst="rect">
                <a:avLst/>
              </a:prstGeom>
              <a:blipFill>
                <a:blip r:embed="rId4"/>
                <a:stretch>
                  <a:fillRect l="-2726" t="-2713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2848FFC6-B529-47F0-8202-1ED1AA962C2C}"/>
              </a:ext>
            </a:extLst>
          </p:cNvPr>
          <p:cNvSpPr/>
          <p:nvPr/>
        </p:nvSpPr>
        <p:spPr>
          <a:xfrm>
            <a:off x="758731" y="849441"/>
            <a:ext cx="1789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插入排序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0F8E2715-90D6-4223-9199-64EDED55E7ED}"/>
              </a:ext>
            </a:extLst>
          </p:cNvPr>
          <p:cNvGrpSpPr/>
          <p:nvPr/>
        </p:nvGrpSpPr>
        <p:grpSpPr>
          <a:xfrm>
            <a:off x="281355" y="0"/>
            <a:ext cx="11403228" cy="6858000"/>
            <a:chOff x="695325" y="0"/>
            <a:chExt cx="10801350" cy="6858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EC7DFD3-C529-487B-8C22-90AD1F766E6D}"/>
                </a:ext>
              </a:extLst>
            </p:cNvPr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7B85D8E-EBC3-4673-8C18-CEEA044FD59F}"/>
                </a:ext>
              </a:extLst>
            </p:cNvPr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282984" y="2581108"/>
            <a:ext cx="5953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16335" y="3014800"/>
            <a:ext cx="92645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分治法</a:t>
            </a:r>
            <a:r>
              <a:rPr lang="zh-CN" altLang="en-US" sz="2800" dirty="0">
                <a:solidFill>
                  <a:srgbClr val="4D4D4D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是一种很重要的算法。字面上的解释是“分而治之”，就是把一个复杂的问题分成两个或更多的相同或相似的子问题，再把子问题分成更小的子问题</a:t>
            </a:r>
            <a:r>
              <a:rPr lang="en-US" altLang="zh-CN" sz="2800" dirty="0">
                <a:solidFill>
                  <a:srgbClr val="4D4D4D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……</a:t>
            </a:r>
            <a:r>
              <a:rPr lang="zh-CN" altLang="en-US" sz="2800" dirty="0">
                <a:solidFill>
                  <a:srgbClr val="4D4D4D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直到最后子问题可以简单的直接求解，原问题的解即子问题的解的合并。</a:t>
            </a:r>
            <a:endParaRPr lang="zh-CN" altLang="en-US" sz="28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CA128E9-B32E-4DCD-8316-D1544B35D64A}"/>
              </a:ext>
            </a:extLst>
          </p:cNvPr>
          <p:cNvSpPr/>
          <p:nvPr/>
        </p:nvSpPr>
        <p:spPr>
          <a:xfrm>
            <a:off x="1083972" y="2145677"/>
            <a:ext cx="14205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分治法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E49651E0-038C-4350-8542-CF4B65670677}"/>
              </a:ext>
            </a:extLst>
          </p:cNvPr>
          <p:cNvGrpSpPr/>
          <p:nvPr/>
        </p:nvGrpSpPr>
        <p:grpSpPr>
          <a:xfrm>
            <a:off x="281355" y="0"/>
            <a:ext cx="11403228" cy="6858000"/>
            <a:chOff x="695325" y="0"/>
            <a:chExt cx="10801350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71E38D4-8AB8-4FFB-9597-82DC3459A5C0}"/>
                </a:ext>
              </a:extLst>
            </p:cNvPr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BFA3242-459C-4816-A757-EF6F34ECE8EF}"/>
                </a:ext>
              </a:extLst>
            </p:cNvPr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115047" y="1369060"/>
            <a:ext cx="7334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归并排序的核心思想是</a:t>
            </a:r>
            <a:r>
              <a:rPr lang="zh-CN" altLang="en-US" sz="20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递归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与</a:t>
            </a:r>
            <a:r>
              <a:rPr lang="zh-CN" altLang="en-US" sz="20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合并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操作</a:t>
            </a:r>
            <a:endParaRPr lang="zh-CN" altLang="en-US" sz="2000" b="1" dirty="0">
              <a:solidFill>
                <a:srgbClr val="1C94C4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4118" y="1843952"/>
            <a:ext cx="97180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递归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：不断将一个子序列（包含原序列本身）拆分成近似相等的两份，直到无法再拆分。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606995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07688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98559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6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81828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5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172856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8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70570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971263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7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582295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82988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383680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6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766951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5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974242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8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371956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772648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7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956387" y="432352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357080" y="432352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985432" y="432352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6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368702" y="432352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5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570570" y="432352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8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968284" y="432352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363710" y="4326356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7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619082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723472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690904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6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675960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5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702167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8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728374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826788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7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1535869-330E-4D1F-B1B1-B8046EBB248B}"/>
              </a:ext>
            </a:extLst>
          </p:cNvPr>
          <p:cNvSpPr/>
          <p:nvPr/>
        </p:nvSpPr>
        <p:spPr>
          <a:xfrm>
            <a:off x="758731" y="849441"/>
            <a:ext cx="1789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归并排序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>
            <a:extLst>
              <a:ext uri="{FF2B5EF4-FFF2-40B4-BE49-F238E27FC236}">
                <a16:creationId xmlns:a16="http://schemas.microsoft.com/office/drawing/2014/main" id="{B5CE5FC7-D7A8-4BD6-9916-619300CA0F30}"/>
              </a:ext>
            </a:extLst>
          </p:cNvPr>
          <p:cNvGrpSpPr/>
          <p:nvPr/>
        </p:nvGrpSpPr>
        <p:grpSpPr>
          <a:xfrm>
            <a:off x="281355" y="0"/>
            <a:ext cx="11403228" cy="6858000"/>
            <a:chOff x="695325" y="0"/>
            <a:chExt cx="10801350" cy="6858000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284E050-7DA6-44F1-92B5-8481F22BC934}"/>
                </a:ext>
              </a:extLst>
            </p:cNvPr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2AE840D8-B4D3-4F8A-9D17-4BDEB9605CE6}"/>
                </a:ext>
              </a:extLst>
            </p:cNvPr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115047" y="1369060"/>
            <a:ext cx="7334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归并排序的核心思想是</a:t>
            </a:r>
            <a:r>
              <a:rPr lang="zh-CN" altLang="en-US" sz="20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递归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与</a:t>
            </a:r>
            <a:r>
              <a:rPr lang="zh-CN" altLang="en-US" sz="20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合并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操作</a:t>
            </a:r>
            <a:endParaRPr lang="zh-CN" altLang="en-US" sz="2000" b="1" dirty="0">
              <a:solidFill>
                <a:srgbClr val="1C94C4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4118" y="1843952"/>
            <a:ext cx="97180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合并：将各个子问题的解合并为原问题的解。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606800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99696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98559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81828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5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172856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6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70570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7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971263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8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582295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82988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383680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5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766951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6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974242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371956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7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772648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8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956387" y="432352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357080" y="432352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985432" y="432352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5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368702" y="432352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6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570570" y="432352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968284" y="432352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8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363710" y="4326356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7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619082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723472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690904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6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675960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5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702167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8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728374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826788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7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1535869-330E-4D1F-B1B1-B8046EBB248B}"/>
              </a:ext>
            </a:extLst>
          </p:cNvPr>
          <p:cNvSpPr/>
          <p:nvPr/>
        </p:nvSpPr>
        <p:spPr>
          <a:xfrm>
            <a:off x="758731" y="849441"/>
            <a:ext cx="1789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归并排序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30B0B4D-AF6F-4AEC-9922-536544EDEEB6}"/>
                  </a:ext>
                </a:extLst>
              </p:cNvPr>
              <p:cNvSpPr txBox="1"/>
              <p:nvPr/>
            </p:nvSpPr>
            <p:spPr>
              <a:xfrm>
                <a:off x="7627523" y="1103478"/>
                <a:ext cx="355560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空间复杂度：</a:t>
                </a:r>
                <a:r>
                  <a:rPr lang="en-US" altLang="zh-CN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4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时间复杂度：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𝑛𝑙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𝑔𝑛</m:t>
                        </m:r>
                      </m:e>
                    </m:d>
                  </m:oMath>
                </a14:m>
                <a:endParaRPr lang="en-US" altLang="zh-CN" sz="24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归并排序是</a:t>
                </a:r>
                <a:r>
                  <a:rPr lang="zh-CN" altLang="en-US" sz="2400" b="1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稳定排序</a:t>
                </a:r>
                <a:endParaRPr lang="en-US" altLang="zh-CN" sz="2400" b="1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30B0B4D-AF6F-4AEC-9922-536544EDE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523" y="1103478"/>
                <a:ext cx="3555607" cy="1200329"/>
              </a:xfrm>
              <a:prstGeom prst="rect">
                <a:avLst/>
              </a:prstGeom>
              <a:blipFill>
                <a:blip r:embed="rId3"/>
                <a:stretch>
                  <a:fillRect l="-2568" t="-3553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6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50505" y="1315967"/>
            <a:ext cx="3547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3F403E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算法分析基础</a:t>
            </a:r>
            <a:endParaRPr lang="en-US" altLang="zh-CN" sz="3200" b="1" dirty="0">
              <a:solidFill>
                <a:srgbClr val="3F403E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72158" y="1054355"/>
            <a:ext cx="5709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spc="-225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1</a:t>
            </a:r>
            <a:endParaRPr lang="zh-CN" altLang="en-US" sz="6600" spc="-225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3916985" y="899359"/>
            <a:ext cx="0" cy="4501316"/>
          </a:xfrm>
          <a:prstGeom prst="line">
            <a:avLst/>
          </a:prstGeom>
          <a:ln>
            <a:solidFill>
              <a:srgbClr val="969F98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050505" y="2447779"/>
            <a:ext cx="3547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3F403E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排序算法分析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172158" y="2186167"/>
            <a:ext cx="5709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spc="-225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endParaRPr lang="zh-CN" altLang="en-US" sz="6600" spc="-225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050505" y="3682965"/>
            <a:ext cx="2712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3F403E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排序算法应用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167271" y="3421355"/>
            <a:ext cx="5709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spc="-225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sz="6600" spc="-225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-70338"/>
            <a:ext cx="2493848" cy="699867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 rot="5400000">
            <a:off x="-1320545" y="3006805"/>
            <a:ext cx="5134936" cy="854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951" b="1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CONTENTS</a:t>
            </a:r>
            <a:endParaRPr lang="zh-CN" altLang="en-US" sz="4951" b="1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FFF4D41-3D44-4E14-A9D9-92055F9D6E39}"/>
              </a:ext>
            </a:extLst>
          </p:cNvPr>
          <p:cNvSpPr txBox="1"/>
          <p:nvPr/>
        </p:nvSpPr>
        <p:spPr>
          <a:xfrm>
            <a:off x="4050505" y="4754395"/>
            <a:ext cx="301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3F403E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作业布置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E5687BA-922D-46D3-869E-D2C5D312D35C}"/>
              </a:ext>
            </a:extLst>
          </p:cNvPr>
          <p:cNvSpPr txBox="1"/>
          <p:nvPr/>
        </p:nvSpPr>
        <p:spPr>
          <a:xfrm>
            <a:off x="3167271" y="4492783"/>
            <a:ext cx="5709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spc="-225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sz="6600" spc="-225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987A9C3A-85C9-4BAF-BD33-58383EE2D301}"/>
              </a:ext>
            </a:extLst>
          </p:cNvPr>
          <p:cNvGrpSpPr/>
          <p:nvPr/>
        </p:nvGrpSpPr>
        <p:grpSpPr>
          <a:xfrm>
            <a:off x="281355" y="0"/>
            <a:ext cx="11403228" cy="6858000"/>
            <a:chOff x="695325" y="0"/>
            <a:chExt cx="10801350" cy="68580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817A0A0-5F25-4FD1-8701-C6B098FCDE35}"/>
                </a:ext>
              </a:extLst>
            </p:cNvPr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4562945-C15B-4127-AA17-ECC3820A882E}"/>
                </a:ext>
              </a:extLst>
            </p:cNvPr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171184" y="1924482"/>
            <a:ext cx="100226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思路：选择一个基准数，通过一趟排序将要排序的数据分割成独立的两部分，其中一部分的所有数据都比另外一部分的所有数据都要小。然后再按此方法对这两部分数据分别进行快速排序，整个排序过程可以递归进行，以达到全部数据变成有序。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171185" y="1417740"/>
            <a:ext cx="7334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快速排序的核心思想是</a:t>
            </a:r>
            <a:r>
              <a:rPr lang="zh-CN" altLang="en-US" sz="20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递归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与</a:t>
            </a:r>
            <a:r>
              <a:rPr lang="zh-CN" altLang="en-US" sz="20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划分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操作</a:t>
            </a:r>
            <a:endParaRPr lang="zh-CN" altLang="en-US" sz="2000" b="1" dirty="0">
              <a:solidFill>
                <a:srgbClr val="1C94C4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pic>
        <p:nvPicPr>
          <p:cNvPr id="4" name="图片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3283869"/>
            <a:ext cx="7200000" cy="2520000"/>
          </a:xfrm>
          <a:prstGeom prst="rect">
            <a:avLst/>
          </a:prstGeom>
        </p:spPr>
      </p:pic>
      <p:pic>
        <p:nvPicPr>
          <p:cNvPr id="7" name="图片 6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3283869"/>
            <a:ext cx="7200000" cy="2520000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3283869"/>
            <a:ext cx="7200000" cy="2520000"/>
          </a:xfrm>
          <a:prstGeom prst="rect">
            <a:avLst/>
          </a:prstGeom>
        </p:spPr>
      </p:pic>
      <p:pic>
        <p:nvPicPr>
          <p:cNvPr id="12" name="图片 11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3283869"/>
            <a:ext cx="7200000" cy="2520000"/>
          </a:xfrm>
          <a:prstGeom prst="rect">
            <a:avLst/>
          </a:prstGeom>
        </p:spPr>
      </p:pic>
      <p:pic>
        <p:nvPicPr>
          <p:cNvPr id="14" name="图片 13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3283869"/>
            <a:ext cx="7200000" cy="2520000"/>
          </a:xfrm>
          <a:prstGeom prst="rect">
            <a:avLst/>
          </a:prstGeom>
        </p:spPr>
      </p:pic>
      <p:pic>
        <p:nvPicPr>
          <p:cNvPr id="17" name="图片 16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3283869"/>
            <a:ext cx="7200000" cy="2520000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3207644"/>
            <a:ext cx="7200000" cy="2520000"/>
          </a:xfrm>
          <a:prstGeom prst="rect">
            <a:avLst/>
          </a:prstGeom>
        </p:spPr>
      </p:pic>
      <p:pic>
        <p:nvPicPr>
          <p:cNvPr id="21" name="图片 20"/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3245757"/>
            <a:ext cx="7200000" cy="252000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7777509C-4B5C-45F1-8640-A8FDFCF98A2D}"/>
              </a:ext>
            </a:extLst>
          </p:cNvPr>
          <p:cNvSpPr/>
          <p:nvPr/>
        </p:nvSpPr>
        <p:spPr>
          <a:xfrm>
            <a:off x="758731" y="849441"/>
            <a:ext cx="1789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快速排序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11CDF2A8-5042-482E-9BD4-F5521166C516}"/>
              </a:ext>
            </a:extLst>
          </p:cNvPr>
          <p:cNvGrpSpPr/>
          <p:nvPr/>
        </p:nvGrpSpPr>
        <p:grpSpPr>
          <a:xfrm>
            <a:off x="323422" y="0"/>
            <a:ext cx="11403228" cy="6858000"/>
            <a:chOff x="735172" y="0"/>
            <a:chExt cx="10801350" cy="6858000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D044E20-7046-49BB-9FAC-4343437C761D}"/>
                </a:ext>
              </a:extLst>
            </p:cNvPr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236ACE8D-5194-4295-BFA0-93057AEC0D69}"/>
                </a:ext>
              </a:extLst>
            </p:cNvPr>
            <p:cNvSpPr/>
            <p:nvPr/>
          </p:nvSpPr>
          <p:spPr>
            <a:xfrm>
              <a:off x="735172" y="606067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4480587" y="239766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5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867895" y="239766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224563" y="239766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8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624343" y="239766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026164" y="239766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427054" y="239766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7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827747" y="239766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6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80424" y="3324921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81067" y="3324921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781550" y="3324921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625604" y="3324921"/>
            <a:ext cx="400693" cy="400110"/>
          </a:xfrm>
          <a:prstGeom prst="rect">
            <a:avLst/>
          </a:prstGeom>
          <a:solidFill>
            <a:srgbClr val="92D03C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5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83304" y="3324661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8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83559" y="3324661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7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384252" y="3324661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6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385784" y="4162129"/>
            <a:ext cx="400693" cy="400110"/>
          </a:xfrm>
          <a:prstGeom prst="rect">
            <a:avLst/>
          </a:prstGeom>
          <a:solidFill>
            <a:srgbClr val="92D03C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/>
            </a:lvl1pPr>
          </a:lstStyle>
          <a:p>
            <a:r>
              <a:rPr lang="en-US" altLang="zh-CN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endParaRPr lang="zh-CN" altLang="en-US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083279" y="416212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483762" y="416212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443330" y="416212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6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934192" y="416212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7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934544" y="4162129"/>
            <a:ext cx="400693" cy="400110"/>
          </a:xfrm>
          <a:prstGeom prst="rect">
            <a:avLst/>
          </a:prstGeom>
          <a:solidFill>
            <a:srgbClr val="92D03C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/>
            </a:lvl1pPr>
          </a:lstStyle>
          <a:p>
            <a:r>
              <a:rPr lang="en-US" altLang="zh-CN" dirty="0">
                <a:latin typeface=".萍方-简" panose="020B0400000000000000" pitchFamily="34" charset="-122"/>
                <a:ea typeface=".萍方-简" panose="020B0400000000000000" pitchFamily="34" charset="-122"/>
              </a:rPr>
              <a:t>8</a:t>
            </a:r>
            <a:endParaRPr lang="zh-CN" altLang="en-US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980424" y="4914632"/>
            <a:ext cx="400693" cy="400110"/>
          </a:xfrm>
          <a:prstGeom prst="rect">
            <a:avLst/>
          </a:prstGeom>
          <a:solidFill>
            <a:srgbClr val="92D03C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/>
            </a:lvl1pPr>
          </a:lstStyle>
          <a:p>
            <a:r>
              <a:rPr lang="en-US" altLang="zh-CN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720590" y="4914632"/>
            <a:ext cx="400693" cy="400110"/>
          </a:xfrm>
          <a:prstGeom prst="rect">
            <a:avLst/>
          </a:prstGeom>
          <a:solidFill>
            <a:srgbClr val="92D03C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/>
            </a:lvl1pPr>
          </a:lstStyle>
          <a:p>
            <a:r>
              <a:rPr lang="en-US" altLang="zh-CN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290676" y="4914632"/>
            <a:ext cx="400693" cy="400110"/>
          </a:xfrm>
          <a:prstGeom prst="rect">
            <a:avLst/>
          </a:prstGeom>
          <a:solidFill>
            <a:srgbClr val="92D03C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/>
            </a:lvl1pPr>
          </a:lstStyle>
          <a:p>
            <a:r>
              <a:rPr lang="en-US" altLang="zh-CN" dirty="0">
                <a:latin typeface=".萍方-简" panose="020B0400000000000000" pitchFamily="34" charset="-122"/>
                <a:ea typeface=".萍方-简" panose="020B0400000000000000" pitchFamily="34" charset="-122"/>
              </a:rPr>
              <a:t>6</a:t>
            </a:r>
            <a:endParaRPr lang="zh-CN" altLang="en-US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241540" y="4914632"/>
            <a:ext cx="400693" cy="400110"/>
          </a:xfrm>
          <a:prstGeom prst="rect">
            <a:avLst/>
          </a:prstGeom>
          <a:solidFill>
            <a:srgbClr val="92D03C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/>
            </a:lvl1pPr>
          </a:lstStyle>
          <a:p>
            <a:r>
              <a:rPr lang="en-US" altLang="zh-CN" dirty="0">
                <a:latin typeface=".萍方-简" panose="020B0400000000000000" pitchFamily="34" charset="-122"/>
                <a:ea typeface=".萍方-简" panose="020B0400000000000000" pitchFamily="34" charset="-122"/>
              </a:rPr>
              <a:t>7</a:t>
            </a:r>
            <a:endParaRPr lang="zh-CN" altLang="en-US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7544389" y="1111053"/>
                <a:ext cx="3802547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最好时间复杂度：</a:t>
                </a:r>
                <a:r>
                  <a:rPr lang="en-US" altLang="zh-CN" sz="16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𝑛𝑙𝑜𝑔𝑛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，空间：</a:t>
                </a:r>
                <a:r>
                  <a:rPr lang="en-US" altLang="zh-CN" sz="16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 </a:t>
                </a:r>
                <a:r>
                  <a:rPr lang="en-US" altLang="zh-CN" sz="1600" dirty="0">
                    <a:latin typeface="Cambria Math" panose="02040503050406030204" pitchFamily="18" charset="0"/>
                  </a:rPr>
                  <a:t>𝑂(𝑙o𝑔𝑛)</a:t>
                </a:r>
              </a:p>
              <a:p>
                <a:r>
                  <a:rPr lang="zh-CN" altLang="en-US" sz="16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最坏时间复杂度：</a:t>
                </a:r>
                <a:r>
                  <a:rPr lang="en-US" altLang="zh-CN" sz="16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16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空间：</a:t>
                </a:r>
                <a:r>
                  <a:rPr lang="en-US" altLang="zh-CN" sz="16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16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16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快速排序是</a:t>
                </a:r>
                <a:r>
                  <a:rPr lang="zh-CN" altLang="en-US" sz="1600" b="1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不稳定排序</a:t>
                </a:r>
                <a:endParaRPr lang="en-US" altLang="zh-CN" sz="1600" b="1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89" y="1111053"/>
                <a:ext cx="3802547" cy="1077218"/>
              </a:xfrm>
              <a:prstGeom prst="rect">
                <a:avLst/>
              </a:prstGeom>
              <a:blipFill>
                <a:blip r:embed="rId3"/>
                <a:stretch>
                  <a:fillRect l="-963" t="-1130" b="-6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>
            <a:extLst>
              <a:ext uri="{FF2B5EF4-FFF2-40B4-BE49-F238E27FC236}">
                <a16:creationId xmlns:a16="http://schemas.microsoft.com/office/drawing/2014/main" id="{1365687E-ACB6-4126-B7FC-2EA96F039C26}"/>
              </a:ext>
            </a:extLst>
          </p:cNvPr>
          <p:cNvSpPr/>
          <p:nvPr/>
        </p:nvSpPr>
        <p:spPr>
          <a:xfrm>
            <a:off x="758731" y="849441"/>
            <a:ext cx="1789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快速排序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0B01523-8FBB-4AD3-9FFF-E7EE55EB2E1B}"/>
              </a:ext>
            </a:extLst>
          </p:cNvPr>
          <p:cNvSpPr txBox="1"/>
          <p:nvPr/>
        </p:nvSpPr>
        <p:spPr>
          <a:xfrm>
            <a:off x="1171184" y="1417740"/>
            <a:ext cx="4556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快速排序的核心思想是</a:t>
            </a:r>
            <a:r>
              <a:rPr lang="zh-CN" altLang="en-US" sz="20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递归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与</a:t>
            </a:r>
            <a:r>
              <a:rPr lang="zh-CN" altLang="en-US" sz="20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划分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操作</a:t>
            </a:r>
            <a:endParaRPr lang="zh-CN" altLang="en-US" sz="2000" b="1" dirty="0">
              <a:solidFill>
                <a:srgbClr val="1C94C4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33333E-6 L 0.00794 -0.10949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" y="-5417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7037E-6 L -0.02071 -0.1081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1" y="-5486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33333E-6 L 0.01172 -0.1081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-5417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6 L -0.02591 -0.10949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7" y="-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278 L 0.04818 -0.1217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9" y="-6227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4 -0.10949 L 0.03411 -0.23356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-6204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71 -0.1081 L 0.00494 -0.23356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-627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72 -0.1081 L 0.02369 -0.23218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" y="-6319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91 -0.10949 L -0.0224 -0.23357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-6111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-0.04388 -0.12176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" y="-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96 -0.12176 L 0.08945 -0.25602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" y="-6713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11 -0.23356 L 0.06849 -0.36782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-6713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94 -0.23357 L 0.04153 -0.3662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6736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96296E-6 L -0.00013 -0.13519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6667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7 -0.23217 L -0.02226 -0.36782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5" y="-6782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4 -0.23356 L -0.06745 -0.36736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3" y="-6690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88 -0.12176 L -0.09219 -0.25486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2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8" grpId="1" bldLvl="0" animBg="1"/>
      <p:bldP spid="19" grpId="0" bldLvl="0" animBg="1"/>
      <p:bldP spid="19" grpId="1" bldLvl="0" animBg="1"/>
      <p:bldP spid="20" grpId="0" bldLvl="0" animBg="1"/>
      <p:bldP spid="20" grpId="1" bldLvl="0" animBg="1"/>
      <p:bldP spid="21" grpId="0" bldLvl="0" animBg="1"/>
      <p:bldP spid="21" grpId="1" bldLvl="0" animBg="1"/>
      <p:bldP spid="22" grpId="0" bldLvl="0" animBg="1"/>
      <p:bldP spid="22" grpId="1" bldLvl="0" animBg="1"/>
      <p:bldP spid="23" grpId="0" bldLvl="0" animBg="1"/>
      <p:bldP spid="23" grpId="1" bldLvl="0" animBg="1"/>
      <p:bldP spid="24" grpId="0" bldLvl="0" animBg="1"/>
      <p:bldP spid="24" grpId="1" bldLvl="0" animBg="1"/>
      <p:bldP spid="25" grpId="0" bldLvl="0" animBg="1"/>
      <p:bldP spid="25" grpId="1" bldLvl="0" animBg="1"/>
      <p:bldP spid="25" grpId="2" bldLvl="0" animBg="1"/>
      <p:bldP spid="26" grpId="0" bldLvl="0" animBg="1"/>
      <p:bldP spid="26" grpId="1" bldLvl="0" animBg="1"/>
      <p:bldP spid="27" grpId="0" bldLvl="0" animBg="1"/>
      <p:bldP spid="27" grpId="1" bldLvl="0" animBg="1"/>
      <p:bldP spid="29" grpId="0" bldLvl="0" animBg="1"/>
      <p:bldP spid="29" grpId="1" bldLvl="0" animBg="1"/>
      <p:bldP spid="30" grpId="0" bldLvl="0" animBg="1"/>
      <p:bldP spid="30" grpId="1" bldLvl="0" animBg="1"/>
      <p:bldP spid="31" grpId="0" bldLvl="0" animBg="1"/>
      <p:bldP spid="31" grpId="1" bldLvl="0" animBg="1"/>
      <p:bldP spid="31" grpId="2" bldLvl="0" animBg="1"/>
      <p:bldP spid="39" grpId="0" bldLvl="0" animBg="1"/>
      <p:bldP spid="39" grpId="1" bldLvl="0" animBg="1"/>
      <p:bldP spid="39" grpId="2" bldLvl="0" animBg="1"/>
      <p:bldP spid="39" grpId="3" bldLvl="0" animBg="1"/>
      <p:bldP spid="40" grpId="0" bldLvl="0" animBg="1"/>
      <p:bldP spid="40" grpId="1" bldLvl="0" animBg="1"/>
      <p:bldP spid="40" grpId="2" bldLvl="0" animBg="1"/>
      <p:bldP spid="40" grpId="3" bldLvl="0" animBg="1"/>
      <p:bldP spid="41" grpId="0" bldLvl="0" animBg="1"/>
      <p:bldP spid="41" grpId="1" bldLvl="0" animBg="1"/>
      <p:bldP spid="41" grpId="2" bldLvl="0" animBg="1"/>
      <p:bldP spid="41" grpId="3" bldLvl="0" animBg="1"/>
      <p:bldP spid="44" grpId="0" bldLvl="0" animBg="1"/>
      <p:bldP spid="44" grpId="1" bldLvl="0" animBg="1"/>
      <p:bldP spid="44" grpId="2" bldLvl="0" animBg="1"/>
      <p:bldP spid="44" grpId="3" bldLvl="0" animBg="1"/>
      <p:bldP spid="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73235613-61E4-495A-9683-F40A4663E498}"/>
              </a:ext>
            </a:extLst>
          </p:cNvPr>
          <p:cNvGrpSpPr/>
          <p:nvPr/>
        </p:nvGrpSpPr>
        <p:grpSpPr>
          <a:xfrm>
            <a:off x="281355" y="0"/>
            <a:ext cx="11403228" cy="6858000"/>
            <a:chOff x="695325" y="0"/>
            <a:chExt cx="10801350" cy="6858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46ADF45-8D34-4424-BC6F-239B8815471C}"/>
                </a:ext>
              </a:extLst>
            </p:cNvPr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CBE4D8E-942B-46C6-9E65-53B64AB9132A}"/>
                </a:ext>
              </a:extLst>
            </p:cNvPr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73499" y="3682522"/>
            <a:ext cx="92189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优化排序：当待排序列长度分割到一定大小时，直接使用插入排序。</a:t>
            </a:r>
            <a:endParaRPr lang="en-US" altLang="zh-CN" sz="24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  <a:p>
            <a:endParaRPr lang="en-US" altLang="zh-CN" sz="24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  <a:p>
            <a:r>
              <a: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rPr>
              <a:t>对于很小的数组（</a:t>
            </a:r>
            <a:r>
              <a:rPr lang="en-US" altLang="zh-CN" dirty="0">
                <a:latin typeface=".萍方-简" panose="020B0400000000000000" pitchFamily="34" charset="-122"/>
                <a:ea typeface=".萍方-简" panose="020B0400000000000000" pitchFamily="34" charset="-122"/>
              </a:rPr>
              <a:t>N&lt;=20</a:t>
            </a:r>
            <a:r>
              <a: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rPr>
              <a:t>），插入排序要比快速排序更好。因为快速排序有递归开销，并且插入排序是稳定排序</a:t>
            </a:r>
            <a:endParaRPr lang="zh-CN" altLang="en-US" sz="24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315310" y="2741283"/>
            <a:ext cx="9873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.萍方-简" panose="020B0400000000000000" pitchFamily="34" charset="-122"/>
                <a:ea typeface=".萍方-简" panose="020B0400000000000000" pitchFamily="34" charset="-122"/>
              </a:rPr>
              <a:t>优化划分</a:t>
            </a:r>
            <a:r>
              <a:rPr lang="en-US" altLang="zh-CN" sz="240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r>
              <a:rPr lang="zh-CN" altLang="en-US" sz="2400">
                <a:latin typeface=".萍方-简" panose="020B0400000000000000" pitchFamily="34" charset="-122"/>
                <a:ea typeface=".萍方-简" panose="020B0400000000000000" pitchFamily="34" charset="-122"/>
              </a:rPr>
              <a:t>：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选取合适的枢轴，</a:t>
            </a:r>
            <a:r>
              <a:rPr lang="zh-CN" altLang="en-US" sz="2400">
                <a:latin typeface=".萍方-简" panose="020B0400000000000000" pitchFamily="34" charset="-122"/>
                <a:ea typeface=".萍方-简" panose="020B0400000000000000" pitchFamily="34" charset="-122"/>
              </a:rPr>
              <a:t>利用三数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取</a:t>
            </a:r>
            <a:r>
              <a:rPr lang="zh-CN" altLang="en-US" sz="2400">
                <a:latin typeface=".萍方-简" panose="020B0400000000000000" pitchFamily="34" charset="-122"/>
                <a:ea typeface=".萍方-简" panose="020B0400000000000000" pitchFamily="34" charset="-122"/>
              </a:rPr>
              <a:t>中法（排序，取中，性能消耗）</a:t>
            </a:r>
            <a:endParaRPr lang="en-US" altLang="zh-CN" sz="2400">
              <a:latin typeface=".萍方-简" panose="020B0400000000000000" pitchFamily="34" charset="-122"/>
              <a:ea typeface=".萍方-简" panose="020B0400000000000000" pitchFamily="34" charset="-122"/>
            </a:endParaRPr>
          </a:p>
          <a:p>
            <a:r>
              <a:rPr lang="en-US" altLang="zh-CN" sz="2400">
                <a:latin typeface=".萍方-简" panose="020B0400000000000000" pitchFamily="34" charset="-122"/>
                <a:ea typeface=".萍方-简" panose="020B0400000000000000" pitchFamily="34" charset="-122"/>
              </a:rPr>
              <a:t>				</a:t>
            </a:r>
            <a:endParaRPr lang="zh-CN" altLang="en-US" sz="24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0B3B2D-C221-445C-A100-C3D295D42088}"/>
              </a:ext>
            </a:extLst>
          </p:cNvPr>
          <p:cNvSpPr/>
          <p:nvPr/>
        </p:nvSpPr>
        <p:spPr>
          <a:xfrm>
            <a:off x="758732" y="849441"/>
            <a:ext cx="252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快速排序优化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B21C6A-C0C3-905D-5568-52A0C0D1DA7B}"/>
              </a:ext>
            </a:extLst>
          </p:cNvPr>
          <p:cNvSpPr txBox="1"/>
          <p:nvPr/>
        </p:nvSpPr>
        <p:spPr>
          <a:xfrm>
            <a:off x="1315309" y="1886547"/>
            <a:ext cx="8631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.萍方-简" panose="020B0400000000000000" pitchFamily="34" charset="-122"/>
                <a:ea typeface=".萍方-简" panose="020B0400000000000000" pitchFamily="34" charset="-122"/>
              </a:rPr>
              <a:t>优化划分</a:t>
            </a:r>
            <a:r>
              <a:rPr lang="en-US" altLang="zh-CN" sz="2400">
                <a:latin typeface=".萍方-简" panose="020B0400000000000000" pitchFamily="34" charset="-122"/>
                <a:ea typeface=".萍方-简" panose="020B0400000000000000" pitchFamily="34" charset="-122"/>
              </a:rPr>
              <a:t>1</a:t>
            </a:r>
            <a:r>
              <a:rPr lang="zh-CN" altLang="en-US" sz="2400">
                <a:latin typeface=".萍方-简" panose="020B0400000000000000" pitchFamily="34" charset="-122"/>
                <a:ea typeface=".萍方-简" panose="020B0400000000000000" pitchFamily="34" charset="-122"/>
              </a:rPr>
              <a:t>：随机选择枢轴，但是存在运气问题。</a:t>
            </a:r>
            <a:endParaRPr lang="zh-CN" altLang="en-US" sz="24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组合 97">
            <a:extLst>
              <a:ext uri="{FF2B5EF4-FFF2-40B4-BE49-F238E27FC236}">
                <a16:creationId xmlns:a16="http://schemas.microsoft.com/office/drawing/2014/main" id="{B0C9D20B-8093-4AD5-BBCC-448BB37303ED}"/>
              </a:ext>
            </a:extLst>
          </p:cNvPr>
          <p:cNvGrpSpPr/>
          <p:nvPr/>
        </p:nvGrpSpPr>
        <p:grpSpPr>
          <a:xfrm>
            <a:off x="281355" y="0"/>
            <a:ext cx="11403228" cy="6858000"/>
            <a:chOff x="695325" y="0"/>
            <a:chExt cx="10801350" cy="6858000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5E5C6334-D55F-412C-844D-6F21583D3DCD}"/>
                </a:ext>
              </a:extLst>
            </p:cNvPr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BFF441CB-46A8-414C-A9C1-2CC9AAA3D050}"/>
                </a:ext>
              </a:extLst>
            </p:cNvPr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986218" y="1682957"/>
            <a:ext cx="7334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计数排序是非比较式排序，通过</a:t>
            </a:r>
            <a:r>
              <a:rPr lang="zh-CN" altLang="en-US" sz="20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收集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、</a:t>
            </a:r>
            <a:r>
              <a:rPr lang="zh-CN" altLang="en-US" sz="20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统计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和</a:t>
            </a:r>
            <a:r>
              <a:rPr lang="zh-CN" altLang="en-US" sz="20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分配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来进行排序</a:t>
            </a:r>
            <a:endParaRPr lang="zh-CN" altLang="en-US" sz="2000" b="1" dirty="0">
              <a:solidFill>
                <a:srgbClr val="1C94C4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453B08A0-B4CA-4A8A-A4EF-048B47D49FA4}"/>
              </a:ext>
            </a:extLst>
          </p:cNvPr>
          <p:cNvSpPr/>
          <p:nvPr/>
        </p:nvSpPr>
        <p:spPr>
          <a:xfrm>
            <a:off x="758731" y="849441"/>
            <a:ext cx="16594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计数排序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E778733-656D-CC3C-7A12-E9CCEBE1D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662" y="2393363"/>
            <a:ext cx="5324475" cy="9715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D0D755A-263A-C0DC-3D32-6A59563E7FB0}"/>
              </a:ext>
            </a:extLst>
          </p:cNvPr>
          <p:cNvSpPr txBox="1"/>
          <p:nvPr/>
        </p:nvSpPr>
        <p:spPr>
          <a:xfrm>
            <a:off x="1308847" y="3818965"/>
            <a:ext cx="99814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收集</a:t>
            </a:r>
            <a:r>
              <a:rPr lang="zh-CN" altLang="en-US" sz="2000"/>
              <a:t>：收集每个数字出现的次数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 b="1"/>
              <a:t>统计</a:t>
            </a:r>
            <a:r>
              <a:rPr lang="en-US" altLang="zh-CN" sz="2000" b="1"/>
              <a:t>:  </a:t>
            </a:r>
            <a:r>
              <a:rPr lang="zh-CN" altLang="en-US" sz="2000"/>
              <a:t>统计每个数字之前出现的其他数字次数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 b="1"/>
              <a:t>分配</a:t>
            </a:r>
            <a:r>
              <a:rPr lang="zh-CN" altLang="en-US" sz="2000"/>
              <a:t>：</a:t>
            </a:r>
            <a:r>
              <a:rPr lang="zh-CN" altLang="en-US" sz="2000">
                <a:latin typeface=".萍方-简" panose="020B0400000000000000" pitchFamily="34" charset="-122"/>
                <a:ea typeface=".萍方-简" panose="020B0400000000000000" pitchFamily="34" charset="-122"/>
              </a:rPr>
              <a:t>将所有元素按收集表分配到对应位置，分配前需将表上对应的值减</a:t>
            </a:r>
            <a:r>
              <a:rPr lang="en-US" altLang="zh-CN" sz="2000">
                <a:latin typeface=".萍方-简" panose="020B0400000000000000" pitchFamily="34" charset="-122"/>
                <a:ea typeface=".萍方-简" panose="020B0400000000000000" pitchFamily="34" charset="-122"/>
              </a:rPr>
              <a:t>1</a:t>
            </a:r>
            <a:r>
              <a:rPr lang="zh-CN" altLang="en-US" sz="2000">
                <a:latin typeface=".萍方-简" panose="020B0400000000000000" pitchFamily="34" charset="-122"/>
                <a:ea typeface=".萍方-简" panose="020B0400000000000000" pitchFamily="34" charset="-122"/>
              </a:rPr>
              <a:t>（倒序进行）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组合 97">
            <a:extLst>
              <a:ext uri="{FF2B5EF4-FFF2-40B4-BE49-F238E27FC236}">
                <a16:creationId xmlns:a16="http://schemas.microsoft.com/office/drawing/2014/main" id="{B0C9D20B-8093-4AD5-BBCC-448BB37303ED}"/>
              </a:ext>
            </a:extLst>
          </p:cNvPr>
          <p:cNvGrpSpPr/>
          <p:nvPr/>
        </p:nvGrpSpPr>
        <p:grpSpPr>
          <a:xfrm>
            <a:off x="281355" y="0"/>
            <a:ext cx="11403228" cy="6858000"/>
            <a:chOff x="695325" y="0"/>
            <a:chExt cx="10801350" cy="6858000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5E5C6334-D55F-412C-844D-6F21583D3DCD}"/>
                </a:ext>
              </a:extLst>
            </p:cNvPr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BFF441CB-46A8-414C-A9C1-2CC9AAA3D050}"/>
                </a:ext>
              </a:extLst>
            </p:cNvPr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文本框 95"/>
              <p:cNvSpPr txBox="1"/>
              <p:nvPr/>
            </p:nvSpPr>
            <p:spPr>
              <a:xfrm>
                <a:off x="9109360" y="1215684"/>
                <a:ext cx="335251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时间复杂度：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空间复杂度：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计数排序是</a:t>
                </a:r>
                <a:r>
                  <a:rPr lang="zh-CN" altLang="en-US" sz="2000" b="1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稳定排序</a:t>
                </a:r>
                <a:endParaRPr lang="en-US" altLang="zh-CN" sz="2000" b="1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mc:Choice>
        <mc:Fallback>
          <p:sp>
            <p:nvSpPr>
              <p:cNvPr id="96" name="文本框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9360" y="1215684"/>
                <a:ext cx="3352511" cy="1015663"/>
              </a:xfrm>
              <a:prstGeom prst="rect">
                <a:avLst/>
              </a:prstGeom>
              <a:blipFill>
                <a:blip r:embed="rId3"/>
                <a:stretch>
                  <a:fillRect l="-1818" t="-2994" b="-9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矩形 96">
            <a:extLst>
              <a:ext uri="{FF2B5EF4-FFF2-40B4-BE49-F238E27FC236}">
                <a16:creationId xmlns:a16="http://schemas.microsoft.com/office/drawing/2014/main" id="{453B08A0-B4CA-4A8A-A4EF-048B47D49FA4}"/>
              </a:ext>
            </a:extLst>
          </p:cNvPr>
          <p:cNvSpPr/>
          <p:nvPr/>
        </p:nvSpPr>
        <p:spPr>
          <a:xfrm>
            <a:off x="758731" y="849441"/>
            <a:ext cx="16594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计数排序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50DB59-E8E9-4DED-A9D1-C3E8970A2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29847" y="7316156"/>
            <a:ext cx="5324475" cy="9715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4072341-72C5-4541-9962-601BA131B3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332"/>
          <a:stretch/>
        </p:blipFill>
        <p:spPr>
          <a:xfrm>
            <a:off x="3909497" y="2739655"/>
            <a:ext cx="5037592" cy="84359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FA9AFB5-5E5E-4DD8-A5A3-51AF74F9EE9A}"/>
              </a:ext>
            </a:extLst>
          </p:cNvPr>
          <p:cNvSpPr txBox="1"/>
          <p:nvPr/>
        </p:nvSpPr>
        <p:spPr>
          <a:xfrm>
            <a:off x="1369987" y="1538850"/>
            <a:ext cx="118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原始数组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734B37FB-AF26-4237-806F-D6206B7BCAEB}"/>
              </a:ext>
            </a:extLst>
          </p:cNvPr>
          <p:cNvSpPr txBox="1"/>
          <p:nvPr/>
        </p:nvSpPr>
        <p:spPr>
          <a:xfrm>
            <a:off x="1380844" y="2738069"/>
            <a:ext cx="118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计数数组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8DA1B2D-BD08-43A1-9B74-6DE17C0EDE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4438" y="2715846"/>
            <a:ext cx="5286308" cy="899797"/>
          </a:xfrm>
          <a:prstGeom prst="rect">
            <a:avLst/>
          </a:prstGeom>
        </p:spPr>
      </p:pic>
      <p:sp>
        <p:nvSpPr>
          <p:cNvPr id="103" name="文本框 102">
            <a:extLst>
              <a:ext uri="{FF2B5EF4-FFF2-40B4-BE49-F238E27FC236}">
                <a16:creationId xmlns:a16="http://schemas.microsoft.com/office/drawing/2014/main" id="{DD00C739-E9D6-49E4-83D0-FBD0DF712C41}"/>
              </a:ext>
            </a:extLst>
          </p:cNvPr>
          <p:cNvSpPr txBox="1"/>
          <p:nvPr/>
        </p:nvSpPr>
        <p:spPr>
          <a:xfrm>
            <a:off x="1265354" y="4150287"/>
            <a:ext cx="178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.萍方-简" panose="020B0400000000000000" pitchFamily="34" charset="-122"/>
                <a:ea typeface=".萍方-简" panose="020B0400000000000000" pitchFamily="34" charset="-122"/>
              </a:rPr>
              <a:t>累计数组</a:t>
            </a:r>
            <a:r>
              <a:rPr lang="en-US" altLang="zh-CN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(</a:t>
            </a:r>
            <a:r>
              <a:rPr lang="zh-CN" altLang="en-US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统计</a:t>
            </a:r>
            <a:r>
              <a:rPr lang="en-US" altLang="zh-CN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)</a:t>
            </a:r>
            <a:endParaRPr lang="zh-CN" altLang="en-US" b="1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pic>
        <p:nvPicPr>
          <p:cNvPr id="117" name="图片 116">
            <a:extLst>
              <a:ext uri="{FF2B5EF4-FFF2-40B4-BE49-F238E27FC236}">
                <a16:creationId xmlns:a16="http://schemas.microsoft.com/office/drawing/2014/main" id="{34337819-1CCD-4BFC-9844-21BFF5209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210" y="1344490"/>
            <a:ext cx="5035759" cy="918868"/>
          </a:xfrm>
          <a:prstGeom prst="rect">
            <a:avLst/>
          </a:prstGeom>
        </p:spPr>
      </p:pic>
      <p:sp>
        <p:nvSpPr>
          <p:cNvPr id="118" name="文本框 117">
            <a:extLst>
              <a:ext uri="{FF2B5EF4-FFF2-40B4-BE49-F238E27FC236}">
                <a16:creationId xmlns:a16="http://schemas.microsoft.com/office/drawing/2014/main" id="{818CFE2F-95CC-47C2-BACB-F60DC46B3ED0}"/>
              </a:ext>
            </a:extLst>
          </p:cNvPr>
          <p:cNvSpPr txBox="1"/>
          <p:nvPr/>
        </p:nvSpPr>
        <p:spPr>
          <a:xfrm>
            <a:off x="1466870" y="5318849"/>
            <a:ext cx="118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结果数组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B461F0C-2CD0-F714-C837-B29AEE53BA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332"/>
          <a:stretch/>
        </p:blipFill>
        <p:spPr>
          <a:xfrm>
            <a:off x="3910141" y="3982420"/>
            <a:ext cx="5037592" cy="843596"/>
          </a:xfrm>
          <a:prstGeom prst="rect">
            <a:avLst/>
          </a:prstGeom>
        </p:spPr>
      </p:pic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A4175F68-0FEF-404F-B201-820890F4CF89}"/>
              </a:ext>
            </a:extLst>
          </p:cNvPr>
          <p:cNvGrpSpPr/>
          <p:nvPr/>
        </p:nvGrpSpPr>
        <p:grpSpPr>
          <a:xfrm>
            <a:off x="3860307" y="3982420"/>
            <a:ext cx="5131538" cy="910256"/>
            <a:chOff x="3439310" y="2708163"/>
            <a:chExt cx="5845762" cy="990476"/>
          </a:xfrm>
        </p:grpSpPr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CB1A3FA9-554B-41A3-A46C-6BF9157A9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9310" y="2708163"/>
              <a:ext cx="5819048" cy="990476"/>
            </a:xfrm>
            <a:prstGeom prst="rect">
              <a:avLst/>
            </a:prstGeom>
          </p:spPr>
        </p:pic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C42FEEDB-9FA8-4110-A045-13DB8C1771E7}"/>
                </a:ext>
              </a:extLst>
            </p:cNvPr>
            <p:cNvSpPr txBox="1"/>
            <p:nvPr/>
          </p:nvSpPr>
          <p:spPr>
            <a:xfrm>
              <a:off x="4132720" y="32464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5CD9F5CE-592C-44B1-BB00-CA60B914DE93}"/>
                </a:ext>
              </a:extLst>
            </p:cNvPr>
            <p:cNvSpPr txBox="1"/>
            <p:nvPr/>
          </p:nvSpPr>
          <p:spPr>
            <a:xfrm>
              <a:off x="4607670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F1B90C9F-3008-4545-B579-D49047A9FEF7}"/>
                </a:ext>
              </a:extLst>
            </p:cNvPr>
            <p:cNvSpPr txBox="1"/>
            <p:nvPr/>
          </p:nvSpPr>
          <p:spPr>
            <a:xfrm>
              <a:off x="5085011" y="32464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9AB475F8-D3BA-4BEE-9DD5-6F391F0CFF2F}"/>
                </a:ext>
              </a:extLst>
            </p:cNvPr>
            <p:cNvSpPr txBox="1"/>
            <p:nvPr/>
          </p:nvSpPr>
          <p:spPr>
            <a:xfrm>
              <a:off x="5557570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884D58C8-2FC7-4AE4-84DA-54F31831A54D}"/>
                </a:ext>
              </a:extLst>
            </p:cNvPr>
            <p:cNvSpPr txBox="1"/>
            <p:nvPr/>
          </p:nvSpPr>
          <p:spPr>
            <a:xfrm>
              <a:off x="6023794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954EFE4F-CB97-4579-97A8-8178130149DB}"/>
                </a:ext>
              </a:extLst>
            </p:cNvPr>
            <p:cNvSpPr txBox="1"/>
            <p:nvPr/>
          </p:nvSpPr>
          <p:spPr>
            <a:xfrm>
              <a:off x="6507470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37C264DB-71A9-48CB-B73E-8D471917A8F4}"/>
                </a:ext>
              </a:extLst>
            </p:cNvPr>
            <p:cNvSpPr txBox="1"/>
            <p:nvPr/>
          </p:nvSpPr>
          <p:spPr>
            <a:xfrm>
              <a:off x="6990890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1281A981-22C8-460E-900B-4191A2BAAFF9}"/>
                </a:ext>
              </a:extLst>
            </p:cNvPr>
            <p:cNvSpPr txBox="1"/>
            <p:nvPr/>
          </p:nvSpPr>
          <p:spPr>
            <a:xfrm>
              <a:off x="7445082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6EB11359-B512-4899-94A2-B39642265500}"/>
                </a:ext>
              </a:extLst>
            </p:cNvPr>
            <p:cNvSpPr txBox="1"/>
            <p:nvPr/>
          </p:nvSpPr>
          <p:spPr>
            <a:xfrm>
              <a:off x="7900653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DD48021A-70C8-4B48-AC8E-987CF52153AA}"/>
                </a:ext>
              </a:extLst>
            </p:cNvPr>
            <p:cNvSpPr txBox="1"/>
            <p:nvPr/>
          </p:nvSpPr>
          <p:spPr>
            <a:xfrm>
              <a:off x="8388261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5961C7E0-FA3E-4EB8-BBD4-7BF4AFC549EF}"/>
                </a:ext>
              </a:extLst>
            </p:cNvPr>
            <p:cNvSpPr txBox="1"/>
            <p:nvPr/>
          </p:nvSpPr>
          <p:spPr>
            <a:xfrm>
              <a:off x="8866368" y="324433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CD23BC8-6E18-B963-F1B6-86F843E70F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332"/>
          <a:stretch/>
        </p:blipFill>
        <p:spPr>
          <a:xfrm>
            <a:off x="3912920" y="5074617"/>
            <a:ext cx="5037592" cy="843596"/>
          </a:xfrm>
          <a:prstGeom prst="rect">
            <a:avLst/>
          </a:prstGeom>
        </p:spPr>
      </p:pic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7F732BC4-D7DC-4884-AE67-AB19FADA2B89}"/>
              </a:ext>
            </a:extLst>
          </p:cNvPr>
          <p:cNvGrpSpPr/>
          <p:nvPr/>
        </p:nvGrpSpPr>
        <p:grpSpPr>
          <a:xfrm>
            <a:off x="3849509" y="5083726"/>
            <a:ext cx="5060909" cy="872818"/>
            <a:chOff x="3439310" y="2708163"/>
            <a:chExt cx="5367655" cy="990476"/>
          </a:xfrm>
        </p:grpSpPr>
        <p:pic>
          <p:nvPicPr>
            <p:cNvPr id="121" name="图片 120">
              <a:extLst>
                <a:ext uri="{FF2B5EF4-FFF2-40B4-BE49-F238E27FC236}">
                  <a16:creationId xmlns:a16="http://schemas.microsoft.com/office/drawing/2014/main" id="{7F3ABDD0-6DD6-41FC-A906-936C06CB9A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9"/>
            <a:stretch/>
          </p:blipFill>
          <p:spPr>
            <a:xfrm>
              <a:off x="3439310" y="2708163"/>
              <a:ext cx="5324475" cy="990476"/>
            </a:xfrm>
            <a:prstGeom prst="rect">
              <a:avLst/>
            </a:prstGeom>
          </p:spPr>
        </p:pic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44A6983E-7E6B-4C70-8326-52B4C01D83BE}"/>
                </a:ext>
              </a:extLst>
            </p:cNvPr>
            <p:cNvSpPr txBox="1"/>
            <p:nvPr/>
          </p:nvSpPr>
          <p:spPr>
            <a:xfrm>
              <a:off x="4132720" y="32464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331A0A4D-BF5B-4A13-B7EA-0A07FA2733F9}"/>
                </a:ext>
              </a:extLst>
            </p:cNvPr>
            <p:cNvSpPr txBox="1"/>
            <p:nvPr/>
          </p:nvSpPr>
          <p:spPr>
            <a:xfrm>
              <a:off x="4607670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D3C1417C-9ACF-47D0-AD36-68093BC6CC0A}"/>
                </a:ext>
              </a:extLst>
            </p:cNvPr>
            <p:cNvSpPr txBox="1"/>
            <p:nvPr/>
          </p:nvSpPr>
          <p:spPr>
            <a:xfrm>
              <a:off x="5085011" y="32464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3BB4FA3F-F647-4821-97B4-6BDE50150CA5}"/>
                </a:ext>
              </a:extLst>
            </p:cNvPr>
            <p:cNvSpPr txBox="1"/>
            <p:nvPr/>
          </p:nvSpPr>
          <p:spPr>
            <a:xfrm>
              <a:off x="5557570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E7C26728-372F-4039-AB11-39643423B839}"/>
                </a:ext>
              </a:extLst>
            </p:cNvPr>
            <p:cNvSpPr txBox="1"/>
            <p:nvPr/>
          </p:nvSpPr>
          <p:spPr>
            <a:xfrm>
              <a:off x="6023794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E7608EA8-369B-44B6-A423-5FDB355D1FC7}"/>
                </a:ext>
              </a:extLst>
            </p:cNvPr>
            <p:cNvSpPr txBox="1"/>
            <p:nvPr/>
          </p:nvSpPr>
          <p:spPr>
            <a:xfrm>
              <a:off x="6507470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6D15D459-AD55-4C57-8857-F5EE61523BCB}"/>
                </a:ext>
              </a:extLst>
            </p:cNvPr>
            <p:cNvSpPr txBox="1"/>
            <p:nvPr/>
          </p:nvSpPr>
          <p:spPr>
            <a:xfrm>
              <a:off x="6990890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D68DD7C6-06ED-4B7C-B38C-4D57BF83C05E}"/>
                </a:ext>
              </a:extLst>
            </p:cNvPr>
            <p:cNvSpPr txBox="1"/>
            <p:nvPr/>
          </p:nvSpPr>
          <p:spPr>
            <a:xfrm>
              <a:off x="7445082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4DCDEEB9-CD8F-440D-AD7C-281570226330}"/>
                </a:ext>
              </a:extLst>
            </p:cNvPr>
            <p:cNvSpPr txBox="1"/>
            <p:nvPr/>
          </p:nvSpPr>
          <p:spPr>
            <a:xfrm>
              <a:off x="7900653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2237F981-66FF-45F2-A1A2-932837FBCC54}"/>
                </a:ext>
              </a:extLst>
            </p:cNvPr>
            <p:cNvSpPr txBox="1"/>
            <p:nvPr/>
          </p:nvSpPr>
          <p:spPr>
            <a:xfrm>
              <a:off x="8388261" y="324433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626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13" grpId="0"/>
      <p:bldP spid="101" grpId="0"/>
      <p:bldP spid="103" grpId="0"/>
      <p:bldP spid="1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>
            <a:extLst>
              <a:ext uri="{FF2B5EF4-FFF2-40B4-BE49-F238E27FC236}">
                <a16:creationId xmlns:a16="http://schemas.microsoft.com/office/drawing/2014/main" id="{1CBC8D47-F29E-43A7-A52C-B73D526E25C5}"/>
              </a:ext>
            </a:extLst>
          </p:cNvPr>
          <p:cNvGrpSpPr/>
          <p:nvPr/>
        </p:nvGrpSpPr>
        <p:grpSpPr>
          <a:xfrm>
            <a:off x="281355" y="0"/>
            <a:ext cx="11403228" cy="6858000"/>
            <a:chOff x="695325" y="0"/>
            <a:chExt cx="10801350" cy="6858000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2C8025D2-5AB9-4156-96D3-0C0598D456F0}"/>
                </a:ext>
              </a:extLst>
            </p:cNvPr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5265DF94-67DD-4680-9434-41079BDC85EC}"/>
                </a:ext>
              </a:extLst>
            </p:cNvPr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50053" y="1502375"/>
            <a:ext cx="7334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基数计数排序使用容量更小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(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为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10)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的桶进行收集统计，但需要进行多趟的计数排序。</a:t>
            </a:r>
            <a:endParaRPr lang="zh-CN" altLang="en-US" sz="2000" b="1" dirty="0">
              <a:solidFill>
                <a:srgbClr val="1C94C4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856000" y="2770892"/>
            <a:ext cx="6480000" cy="400110"/>
            <a:chOff x="1007535" y="3256136"/>
            <a:chExt cx="6480000" cy="400110"/>
          </a:xfrm>
        </p:grpSpPr>
        <p:grpSp>
          <p:nvGrpSpPr>
            <p:cNvPr id="2" name="组合 1"/>
            <p:cNvGrpSpPr/>
            <p:nvPr/>
          </p:nvGrpSpPr>
          <p:grpSpPr>
            <a:xfrm>
              <a:off x="1007535" y="3256136"/>
              <a:ext cx="1296000" cy="400110"/>
              <a:chOff x="1007535" y="3256136"/>
              <a:chExt cx="1296000" cy="400110"/>
            </a:xfrm>
          </p:grpSpPr>
          <p:sp>
            <p:nvSpPr>
              <p:cNvPr id="80" name="文本框 79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236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415</a:t>
                </a:r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>
              <a:off x="2303535" y="3256136"/>
              <a:ext cx="1296000" cy="400110"/>
              <a:chOff x="1007535" y="3256136"/>
              <a:chExt cx="1296000" cy="400110"/>
            </a:xfrm>
          </p:grpSpPr>
          <p:sp>
            <p:nvSpPr>
              <p:cNvPr id="114" name="文本框 113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328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180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16" name="组合 115"/>
            <p:cNvGrpSpPr/>
            <p:nvPr/>
          </p:nvGrpSpPr>
          <p:grpSpPr>
            <a:xfrm>
              <a:off x="3599535" y="3256136"/>
              <a:ext cx="1296000" cy="400110"/>
              <a:chOff x="1007535" y="3256136"/>
              <a:chExt cx="1296000" cy="400110"/>
            </a:xfrm>
          </p:grpSpPr>
          <p:sp>
            <p:nvSpPr>
              <p:cNvPr id="117" name="文本框 116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324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454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>
              <a:off x="4895535" y="3256136"/>
              <a:ext cx="1296000" cy="400110"/>
              <a:chOff x="1007535" y="3256136"/>
              <a:chExt cx="1296000" cy="400110"/>
            </a:xfrm>
          </p:grpSpPr>
          <p:sp>
            <p:nvSpPr>
              <p:cNvPr id="120" name="文本框 119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895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856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6191535" y="3256136"/>
              <a:ext cx="1296000" cy="400110"/>
              <a:chOff x="1007535" y="3256136"/>
              <a:chExt cx="1296000" cy="400110"/>
            </a:xfrm>
          </p:grpSpPr>
          <p:sp>
            <p:nvSpPr>
              <p:cNvPr id="123" name="文本框 122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637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694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</p:grpSp>
      <p:grpSp>
        <p:nvGrpSpPr>
          <p:cNvPr id="125" name="组合 124"/>
          <p:cNvGrpSpPr/>
          <p:nvPr/>
        </p:nvGrpSpPr>
        <p:grpSpPr>
          <a:xfrm>
            <a:off x="2856000" y="3526207"/>
            <a:ext cx="6480000" cy="400110"/>
            <a:chOff x="1007535" y="3256136"/>
            <a:chExt cx="6480000" cy="400110"/>
          </a:xfrm>
        </p:grpSpPr>
        <p:grpSp>
          <p:nvGrpSpPr>
            <p:cNvPr id="126" name="组合 125"/>
            <p:cNvGrpSpPr/>
            <p:nvPr/>
          </p:nvGrpSpPr>
          <p:grpSpPr>
            <a:xfrm>
              <a:off x="1007535" y="3256136"/>
              <a:ext cx="1296000" cy="400110"/>
              <a:chOff x="1007535" y="3256136"/>
              <a:chExt cx="1296000" cy="400110"/>
            </a:xfrm>
          </p:grpSpPr>
          <p:sp>
            <p:nvSpPr>
              <p:cNvPr id="139" name="文本框 138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18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0</a:t>
                </a:r>
                <a:endParaRPr lang="zh-CN" altLang="en-US" sz="2000" dirty="0">
                  <a:solidFill>
                    <a:srgbClr val="FF0000"/>
                  </a:solidFill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40" name="文本框 139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32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</a:t>
                </a:r>
                <a:endParaRPr lang="zh-CN" altLang="en-US" sz="2000" dirty="0">
                  <a:solidFill>
                    <a:srgbClr val="FF0000"/>
                  </a:solidFill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27" name="组合 126"/>
            <p:cNvGrpSpPr/>
            <p:nvPr/>
          </p:nvGrpSpPr>
          <p:grpSpPr>
            <a:xfrm>
              <a:off x="2303535" y="3256136"/>
              <a:ext cx="1296000" cy="400110"/>
              <a:chOff x="1007535" y="3256136"/>
              <a:chExt cx="1296000" cy="400110"/>
            </a:xfrm>
          </p:grpSpPr>
          <p:sp>
            <p:nvSpPr>
              <p:cNvPr id="137" name="文本框 136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45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</a:t>
                </a:r>
                <a:endParaRPr lang="zh-CN" altLang="en-US" sz="2000" dirty="0">
                  <a:solidFill>
                    <a:srgbClr val="FF0000"/>
                  </a:solidFill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38" name="文本框 137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69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</a:t>
                </a:r>
                <a:endParaRPr lang="zh-CN" altLang="en-US" sz="2000" dirty="0">
                  <a:solidFill>
                    <a:srgbClr val="FF0000"/>
                  </a:solidFill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28" name="组合 127"/>
            <p:cNvGrpSpPr/>
            <p:nvPr/>
          </p:nvGrpSpPr>
          <p:grpSpPr>
            <a:xfrm>
              <a:off x="3599535" y="3256136"/>
              <a:ext cx="1296000" cy="400110"/>
              <a:chOff x="1007535" y="3256136"/>
              <a:chExt cx="1296000" cy="400110"/>
            </a:xfrm>
          </p:grpSpPr>
          <p:sp>
            <p:nvSpPr>
              <p:cNvPr id="135" name="文本框 134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41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5</a:t>
                </a:r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89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5</a:t>
                </a:r>
                <a:endParaRPr lang="zh-CN" altLang="en-US" sz="2000" dirty="0">
                  <a:solidFill>
                    <a:srgbClr val="FF0000"/>
                  </a:solidFill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>
              <a:off x="4895535" y="3256136"/>
              <a:ext cx="1296000" cy="400110"/>
              <a:chOff x="1007535" y="3256136"/>
              <a:chExt cx="1296000" cy="400110"/>
            </a:xfrm>
          </p:grpSpPr>
          <p:sp>
            <p:nvSpPr>
              <p:cNvPr id="133" name="文本框 132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23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6</a:t>
                </a:r>
                <a:endParaRPr lang="zh-CN" altLang="en-US" sz="2000" dirty="0">
                  <a:solidFill>
                    <a:srgbClr val="FF0000"/>
                  </a:solidFill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34" name="文本框 133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85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6</a:t>
                </a:r>
                <a:endParaRPr lang="zh-CN" altLang="en-US" sz="2000" dirty="0">
                  <a:solidFill>
                    <a:srgbClr val="FF0000"/>
                  </a:solidFill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30" name="组合 129"/>
            <p:cNvGrpSpPr/>
            <p:nvPr/>
          </p:nvGrpSpPr>
          <p:grpSpPr>
            <a:xfrm>
              <a:off x="6191535" y="3256136"/>
              <a:ext cx="1296000" cy="400110"/>
              <a:chOff x="1007535" y="3256136"/>
              <a:chExt cx="1296000" cy="400110"/>
            </a:xfrm>
          </p:grpSpPr>
          <p:sp>
            <p:nvSpPr>
              <p:cNvPr id="131" name="文本框 130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63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7</a:t>
                </a:r>
                <a:endParaRPr lang="zh-CN" altLang="en-US" sz="2000" dirty="0">
                  <a:solidFill>
                    <a:srgbClr val="FF0000"/>
                  </a:solidFill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32" name="文本框 131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32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8</a:t>
                </a:r>
                <a:endParaRPr lang="zh-CN" altLang="en-US" sz="2000" dirty="0">
                  <a:solidFill>
                    <a:srgbClr val="FF0000"/>
                  </a:solidFill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</p:grpSp>
      <p:grpSp>
        <p:nvGrpSpPr>
          <p:cNvPr id="157" name="组合 156"/>
          <p:cNvGrpSpPr/>
          <p:nvPr/>
        </p:nvGrpSpPr>
        <p:grpSpPr>
          <a:xfrm>
            <a:off x="2856000" y="4279351"/>
            <a:ext cx="6480000" cy="400110"/>
            <a:chOff x="1007535" y="3256136"/>
            <a:chExt cx="6480000" cy="400110"/>
          </a:xfrm>
        </p:grpSpPr>
        <p:grpSp>
          <p:nvGrpSpPr>
            <p:cNvPr id="158" name="组合 157"/>
            <p:cNvGrpSpPr/>
            <p:nvPr/>
          </p:nvGrpSpPr>
          <p:grpSpPr>
            <a:xfrm>
              <a:off x="1007535" y="3256136"/>
              <a:ext cx="1296000" cy="400110"/>
              <a:chOff x="1007535" y="3256136"/>
              <a:chExt cx="1296000" cy="400110"/>
            </a:xfrm>
          </p:grpSpPr>
          <p:sp>
            <p:nvSpPr>
              <p:cNvPr id="171" name="文本框 170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1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5</a:t>
                </a:r>
              </a:p>
            </p:txBody>
          </p:sp>
          <p:sp>
            <p:nvSpPr>
              <p:cNvPr id="172" name="文本框 171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3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2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59" name="组合 158"/>
            <p:cNvGrpSpPr/>
            <p:nvPr/>
          </p:nvGrpSpPr>
          <p:grpSpPr>
            <a:xfrm>
              <a:off x="2303535" y="3256136"/>
              <a:ext cx="1296000" cy="400110"/>
              <a:chOff x="1007535" y="3256136"/>
              <a:chExt cx="1296000" cy="400110"/>
            </a:xfrm>
          </p:grpSpPr>
          <p:sp>
            <p:nvSpPr>
              <p:cNvPr id="169" name="文本框 168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3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2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8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2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3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6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60" name="组合 159"/>
            <p:cNvGrpSpPr/>
            <p:nvPr/>
          </p:nvGrpSpPr>
          <p:grpSpPr>
            <a:xfrm>
              <a:off x="3599535" y="3256136"/>
              <a:ext cx="1296000" cy="400110"/>
              <a:chOff x="1007535" y="3256136"/>
              <a:chExt cx="1296000" cy="400110"/>
            </a:xfrm>
          </p:grpSpPr>
          <p:sp>
            <p:nvSpPr>
              <p:cNvPr id="167" name="文本框 166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6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3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7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5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61" name="组合 160"/>
            <p:cNvGrpSpPr/>
            <p:nvPr/>
          </p:nvGrpSpPr>
          <p:grpSpPr>
            <a:xfrm>
              <a:off x="4895535" y="3256136"/>
              <a:ext cx="1296000" cy="400110"/>
              <a:chOff x="1007535" y="3256136"/>
              <a:chExt cx="1296000" cy="400110"/>
            </a:xfrm>
          </p:grpSpPr>
          <p:sp>
            <p:nvSpPr>
              <p:cNvPr id="165" name="文本框 164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8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5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6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1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8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0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6191535" y="3256136"/>
              <a:ext cx="1296000" cy="400110"/>
              <a:chOff x="1007535" y="3256136"/>
              <a:chExt cx="1296000" cy="400110"/>
            </a:xfrm>
          </p:grpSpPr>
          <p:sp>
            <p:nvSpPr>
              <p:cNvPr id="163" name="文本框 162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8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9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5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6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9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</p:grpSp>
      <p:grpSp>
        <p:nvGrpSpPr>
          <p:cNvPr id="173" name="组合 172"/>
          <p:cNvGrpSpPr/>
          <p:nvPr/>
        </p:nvGrpSpPr>
        <p:grpSpPr>
          <a:xfrm>
            <a:off x="2856000" y="5032494"/>
            <a:ext cx="6480000" cy="400110"/>
            <a:chOff x="1007535" y="3256136"/>
            <a:chExt cx="6480000" cy="400110"/>
          </a:xfrm>
        </p:grpSpPr>
        <p:grpSp>
          <p:nvGrpSpPr>
            <p:cNvPr id="174" name="组合 173"/>
            <p:cNvGrpSpPr/>
            <p:nvPr/>
          </p:nvGrpSpPr>
          <p:grpSpPr>
            <a:xfrm>
              <a:off x="1007535" y="3256136"/>
              <a:ext cx="1296000" cy="400110"/>
              <a:chOff x="1007535" y="3256136"/>
              <a:chExt cx="1296000" cy="400110"/>
            </a:xfrm>
          </p:grpSpPr>
          <p:sp>
            <p:nvSpPr>
              <p:cNvPr id="187" name="文本框 186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1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80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88" name="文本框 187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2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36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75" name="组合 174"/>
            <p:cNvGrpSpPr/>
            <p:nvPr/>
          </p:nvGrpSpPr>
          <p:grpSpPr>
            <a:xfrm>
              <a:off x="2303535" y="3256136"/>
              <a:ext cx="1296000" cy="400110"/>
              <a:chOff x="1007535" y="3256136"/>
              <a:chExt cx="1296000" cy="400110"/>
            </a:xfrm>
          </p:grpSpPr>
          <p:sp>
            <p:nvSpPr>
              <p:cNvPr id="185" name="文本框 184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3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24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86" name="文本框 185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3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28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76" name="组合 175"/>
            <p:cNvGrpSpPr/>
            <p:nvPr/>
          </p:nvGrpSpPr>
          <p:grpSpPr>
            <a:xfrm>
              <a:off x="3599535" y="3256136"/>
              <a:ext cx="1296000" cy="400110"/>
              <a:chOff x="1007535" y="3256136"/>
              <a:chExt cx="1296000" cy="400110"/>
            </a:xfrm>
          </p:grpSpPr>
          <p:sp>
            <p:nvSpPr>
              <p:cNvPr id="183" name="文本框 182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15</a:t>
                </a:r>
              </a:p>
            </p:txBody>
          </p:sp>
          <p:sp>
            <p:nvSpPr>
              <p:cNvPr id="184" name="文本框 183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54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77" name="组合 176"/>
            <p:cNvGrpSpPr/>
            <p:nvPr/>
          </p:nvGrpSpPr>
          <p:grpSpPr>
            <a:xfrm>
              <a:off x="4895535" y="3256136"/>
              <a:ext cx="1296000" cy="400110"/>
              <a:chOff x="1007535" y="3256136"/>
              <a:chExt cx="1296000" cy="400110"/>
            </a:xfrm>
          </p:grpSpPr>
          <p:sp>
            <p:nvSpPr>
              <p:cNvPr id="181" name="文本框 180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6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37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82" name="文本框 181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6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94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78" name="组合 177"/>
            <p:cNvGrpSpPr/>
            <p:nvPr/>
          </p:nvGrpSpPr>
          <p:grpSpPr>
            <a:xfrm>
              <a:off x="6191535" y="3256136"/>
              <a:ext cx="1296000" cy="400110"/>
              <a:chOff x="1007535" y="3256136"/>
              <a:chExt cx="1296000" cy="400110"/>
            </a:xfrm>
          </p:grpSpPr>
          <p:sp>
            <p:nvSpPr>
              <p:cNvPr id="179" name="文本框 178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8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56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80" name="文本框 179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8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95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</p:grpSp>
      <p:sp>
        <p:nvSpPr>
          <p:cNvPr id="12" name="文本框 11"/>
          <p:cNvSpPr txBox="1"/>
          <p:nvPr/>
        </p:nvSpPr>
        <p:spPr>
          <a:xfrm>
            <a:off x="1958365" y="3541598"/>
            <a:ext cx="80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个位</a:t>
            </a:r>
          </a:p>
        </p:txBody>
      </p:sp>
      <p:sp>
        <p:nvSpPr>
          <p:cNvPr id="189" name="文本框 188"/>
          <p:cNvSpPr txBox="1"/>
          <p:nvPr/>
        </p:nvSpPr>
        <p:spPr>
          <a:xfrm>
            <a:off x="1958364" y="4300042"/>
            <a:ext cx="80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十位</a:t>
            </a:r>
          </a:p>
        </p:txBody>
      </p:sp>
      <p:sp>
        <p:nvSpPr>
          <p:cNvPr id="190" name="文本框 189"/>
          <p:cNvSpPr txBox="1"/>
          <p:nvPr/>
        </p:nvSpPr>
        <p:spPr>
          <a:xfrm>
            <a:off x="1958364" y="5047883"/>
            <a:ext cx="8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百位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/>
              <p:cNvSpPr txBox="1"/>
              <p:nvPr/>
            </p:nvSpPr>
            <p:spPr>
              <a:xfrm>
                <a:off x="8317661" y="1069795"/>
                <a:ext cx="336692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时间复杂度：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e>
                    </m:d>
                  </m:oMath>
                </a14:m>
                <a:endPara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空间复杂度：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n</a:t>
                </a:r>
                <a:r>
                  <a:rPr lang="zh-CN" altLang="en-US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为数据规模，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k</a:t>
                </a:r>
                <a:r>
                  <a:rPr lang="zh-CN" altLang="en-US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为桶的个数</a:t>
                </a:r>
                <a:endPara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基数计数排序是</a:t>
                </a:r>
                <a:r>
                  <a:rPr lang="zh-CN" altLang="en-US" sz="2000" b="1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稳定排序</a:t>
                </a:r>
                <a:endParaRPr lang="en-US" altLang="zh-CN" sz="2000" b="1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mc:Choice>
        <mc:Fallback xmlns="">
          <p:sp>
            <p:nvSpPr>
              <p:cNvPr id="191" name="文本框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661" y="1069795"/>
                <a:ext cx="3366921" cy="1323439"/>
              </a:xfrm>
              <a:prstGeom prst="rect">
                <a:avLst/>
              </a:prstGeom>
              <a:blipFill>
                <a:blip r:embed="rId3"/>
                <a:stretch>
                  <a:fillRect l="-1808" t="-2294" b="-6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矩形 76">
            <a:extLst>
              <a:ext uri="{FF2B5EF4-FFF2-40B4-BE49-F238E27FC236}">
                <a16:creationId xmlns:a16="http://schemas.microsoft.com/office/drawing/2014/main" id="{B474B0C9-67B1-4330-9C7F-6ED7AB641F33}"/>
              </a:ext>
            </a:extLst>
          </p:cNvPr>
          <p:cNvSpPr/>
          <p:nvPr/>
        </p:nvSpPr>
        <p:spPr>
          <a:xfrm>
            <a:off x="758731" y="849441"/>
            <a:ext cx="45801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基数计数排序</a:t>
            </a:r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(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以</a:t>
            </a:r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10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为基数</a:t>
            </a:r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)</a:t>
            </a:r>
            <a:endParaRPr lang="zh-CN" altLang="en-US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2786E1-C988-E087-62B6-53AB9CE47466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A277463-26B7-E387-5FB6-17C1AA770219}"/>
              </a:ext>
            </a:extLst>
          </p:cNvPr>
          <p:cNvGrpSpPr/>
          <p:nvPr/>
        </p:nvGrpSpPr>
        <p:grpSpPr>
          <a:xfrm>
            <a:off x="9426897" y="2498094"/>
            <a:ext cx="1877039" cy="1290804"/>
            <a:chOff x="9426897" y="2498094"/>
            <a:chExt cx="1877039" cy="1290804"/>
          </a:xfrm>
        </p:grpSpPr>
        <p:pic>
          <p:nvPicPr>
            <p:cNvPr id="6" name="图形 5" descr="问号">
              <a:extLst>
                <a:ext uri="{FF2B5EF4-FFF2-40B4-BE49-F238E27FC236}">
                  <a16:creationId xmlns:a16="http://schemas.microsoft.com/office/drawing/2014/main" id="{A997BF93-EBF1-3346-7580-F68979F43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37968">
              <a:off x="9426897" y="2498094"/>
              <a:ext cx="704595" cy="704595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1865067-013B-4D2E-9684-F895AB5B5A74}"/>
                </a:ext>
              </a:extLst>
            </p:cNvPr>
            <p:cNvSpPr txBox="1"/>
            <p:nvPr/>
          </p:nvSpPr>
          <p:spPr>
            <a:xfrm>
              <a:off x="9738186" y="2865568"/>
              <a:ext cx="15657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	</a:t>
              </a:r>
              <a:r>
                <a:rPr lang="zh-CN" altLang="en-US"/>
                <a:t>为什么不从高位开始排序呢</a:t>
              </a:r>
              <a:r>
                <a:rPr lang="en-US" altLang="zh-CN"/>
                <a:t>?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9" grpId="0"/>
      <p:bldP spid="190" grpId="0"/>
      <p:bldP spid="19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5486" y="955302"/>
            <a:ext cx="7141031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56760" y="3075056"/>
            <a:ext cx="38763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CFCFD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排序算法的应用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442091" y="1046743"/>
            <a:ext cx="33057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PART 3</a:t>
            </a:r>
            <a:endParaRPr lang="zh-CN" altLang="en-US" sz="6600" b="1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40136" y="5156233"/>
            <a:ext cx="145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QG STUDIO</a:t>
            </a:r>
            <a:endParaRPr lang="zh-CN" altLang="en-US" dirty="0">
              <a:solidFill>
                <a:srgbClr val="969F98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r="74172"/>
          <a:stretch>
            <a:fillRect/>
          </a:stretch>
        </p:blipFill>
        <p:spPr>
          <a:xfrm>
            <a:off x="6587166" y="5147853"/>
            <a:ext cx="386095" cy="38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63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>
            <a:extLst>
              <a:ext uri="{FF2B5EF4-FFF2-40B4-BE49-F238E27FC236}">
                <a16:creationId xmlns:a16="http://schemas.microsoft.com/office/drawing/2014/main" id="{47867D41-92BF-4271-8A8A-03C39805DD60}"/>
              </a:ext>
            </a:extLst>
          </p:cNvPr>
          <p:cNvGrpSpPr/>
          <p:nvPr/>
        </p:nvGrpSpPr>
        <p:grpSpPr>
          <a:xfrm>
            <a:off x="281355" y="0"/>
            <a:ext cx="11403228" cy="6858000"/>
            <a:chOff x="695325" y="0"/>
            <a:chExt cx="10801350" cy="6858000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62618D26-286D-4BC6-83ED-009F884CE2A4}"/>
                </a:ext>
              </a:extLst>
            </p:cNvPr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9DA655EB-8A45-4256-A312-0C3B85C8DD6A}"/>
                </a:ext>
              </a:extLst>
            </p:cNvPr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027247" y="1396957"/>
            <a:ext cx="10518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现给定一个长度为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N</a:t>
            </a:r>
            <a:r>
              <a:rPr lang="zh-CN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的数组，里面存有值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0,1</a:t>
            </a:r>
            <a:r>
              <a:rPr lang="zh-CN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或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，</a:t>
            </a:r>
            <a:r>
              <a:rPr lang="zh-CN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请编写一个函数，只能使用一个单层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for</a:t>
            </a:r>
            <a:r>
              <a:rPr lang="zh-CN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循环，将其从小到大进行排序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58731" y="5171893"/>
            <a:ext cx="10647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思路：使用两个索引控制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0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和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的放置位置，再用一个索引进行遍历，遇到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0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或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时与索引对应位置进行交换，并再检查一次交换过来的值是否需要再放置，直到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p1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与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p2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相遇则结束</a:t>
            </a:r>
            <a:endParaRPr lang="zh-CN" altLang="en-US" sz="28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D02FECF-A2F2-4B31-BD9C-35B1BD8ADCF6}"/>
              </a:ext>
            </a:extLst>
          </p:cNvPr>
          <p:cNvSpPr/>
          <p:nvPr/>
        </p:nvSpPr>
        <p:spPr>
          <a:xfrm>
            <a:off x="758731" y="849441"/>
            <a:ext cx="16594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颜色排序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29BD351-9F23-4E18-8063-F3F3AEC11291}"/>
              </a:ext>
            </a:extLst>
          </p:cNvPr>
          <p:cNvSpPr txBox="1"/>
          <p:nvPr/>
        </p:nvSpPr>
        <p:spPr>
          <a:xfrm>
            <a:off x="3003421" y="3574080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E79BF25-FA73-4627-BE5F-5B1260887658}"/>
              </a:ext>
            </a:extLst>
          </p:cNvPr>
          <p:cNvSpPr txBox="1"/>
          <p:nvPr/>
        </p:nvSpPr>
        <p:spPr>
          <a:xfrm>
            <a:off x="3400889" y="3574080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6EC94A1-3A2B-4577-9318-F56B37E0A09F}"/>
              </a:ext>
            </a:extLst>
          </p:cNvPr>
          <p:cNvSpPr txBox="1"/>
          <p:nvPr/>
        </p:nvSpPr>
        <p:spPr>
          <a:xfrm>
            <a:off x="3788037" y="3574080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8B11BBC-4F6D-48D3-913A-2CD669A685A1}"/>
              </a:ext>
            </a:extLst>
          </p:cNvPr>
          <p:cNvSpPr txBox="1"/>
          <p:nvPr/>
        </p:nvSpPr>
        <p:spPr>
          <a:xfrm>
            <a:off x="4171307" y="3574080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727BA98-B8A8-48EF-9E1C-05FCE2D134C2}"/>
              </a:ext>
            </a:extLst>
          </p:cNvPr>
          <p:cNvSpPr txBox="1"/>
          <p:nvPr/>
        </p:nvSpPr>
        <p:spPr>
          <a:xfrm>
            <a:off x="4562334" y="3574080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2626F37-BCF9-4055-9EF9-FFDA56262CED}"/>
              </a:ext>
            </a:extLst>
          </p:cNvPr>
          <p:cNvSpPr txBox="1"/>
          <p:nvPr/>
        </p:nvSpPr>
        <p:spPr>
          <a:xfrm>
            <a:off x="4960048" y="3574080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457926E-0FB7-4889-8050-E77E3689FEAD}"/>
              </a:ext>
            </a:extLst>
          </p:cNvPr>
          <p:cNvSpPr txBox="1"/>
          <p:nvPr/>
        </p:nvSpPr>
        <p:spPr>
          <a:xfrm>
            <a:off x="5360741" y="3574080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0</a:t>
            </a:r>
            <a:endParaRPr lang="zh-CN" altLang="en-US" sz="20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1E7183B-04B6-4643-A71C-5DA6D056A20E}"/>
              </a:ext>
            </a:extLst>
          </p:cNvPr>
          <p:cNvGrpSpPr/>
          <p:nvPr/>
        </p:nvGrpSpPr>
        <p:grpSpPr>
          <a:xfrm>
            <a:off x="3000196" y="3992377"/>
            <a:ext cx="400693" cy="885635"/>
            <a:chOff x="2889365" y="3998640"/>
            <a:chExt cx="400693" cy="885635"/>
          </a:xfrm>
        </p:grpSpPr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91A0E23-47D0-4274-AEB4-DFD1A31CA98C}"/>
                </a:ext>
              </a:extLst>
            </p:cNvPr>
            <p:cNvSpPr txBox="1"/>
            <p:nvPr/>
          </p:nvSpPr>
          <p:spPr>
            <a:xfrm>
              <a:off x="2889365" y="4576498"/>
              <a:ext cx="4006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p0</a:t>
              </a:r>
              <a:endParaRPr lang="zh-CN" altLang="en-US" sz="1400" dirty="0"/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6705CDE0-7A75-4F6B-8885-02589EC69A7B}"/>
                </a:ext>
              </a:extLst>
            </p:cNvPr>
            <p:cNvCxnSpPr/>
            <p:nvPr/>
          </p:nvCxnSpPr>
          <p:spPr>
            <a:xfrm flipV="1">
              <a:off x="3089712" y="3998640"/>
              <a:ext cx="0" cy="5778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46D8FD9-0E8F-45A0-BA85-46ECBDCFFA51}"/>
              </a:ext>
            </a:extLst>
          </p:cNvPr>
          <p:cNvGrpSpPr/>
          <p:nvPr/>
        </p:nvGrpSpPr>
        <p:grpSpPr>
          <a:xfrm>
            <a:off x="5360741" y="3992377"/>
            <a:ext cx="400693" cy="900943"/>
            <a:chOff x="5473756" y="3992377"/>
            <a:chExt cx="400693" cy="900943"/>
          </a:xfrm>
        </p:grpSpPr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6DE7D1E3-F1E2-42AB-9094-EA667E03CF3E}"/>
                </a:ext>
              </a:extLst>
            </p:cNvPr>
            <p:cNvCxnSpPr/>
            <p:nvPr/>
          </p:nvCxnSpPr>
          <p:spPr>
            <a:xfrm flipH="1" flipV="1">
              <a:off x="5674103" y="3992377"/>
              <a:ext cx="1" cy="5415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029A5F57-CF1F-4019-A9B8-8D40E0B536FF}"/>
                </a:ext>
              </a:extLst>
            </p:cNvPr>
            <p:cNvSpPr txBox="1"/>
            <p:nvPr/>
          </p:nvSpPr>
          <p:spPr>
            <a:xfrm>
              <a:off x="5473756" y="4585543"/>
              <a:ext cx="4006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p2</a:t>
              </a:r>
              <a:endParaRPr lang="zh-CN" altLang="en-US" sz="1400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4CAD1200-D5C1-4E1D-B726-E8140734C1B2}"/>
              </a:ext>
            </a:extLst>
          </p:cNvPr>
          <p:cNvGrpSpPr/>
          <p:nvPr/>
        </p:nvGrpSpPr>
        <p:grpSpPr>
          <a:xfrm>
            <a:off x="3000196" y="2627550"/>
            <a:ext cx="400693" cy="928343"/>
            <a:chOff x="2947987" y="2645737"/>
            <a:chExt cx="400693" cy="928343"/>
          </a:xfrm>
        </p:grpSpPr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FB53C839-89D8-4603-AB9C-AAF7C117889E}"/>
                </a:ext>
              </a:extLst>
            </p:cNvPr>
            <p:cNvCxnSpPr/>
            <p:nvPr/>
          </p:nvCxnSpPr>
          <p:spPr>
            <a:xfrm>
              <a:off x="3137940" y="2914822"/>
              <a:ext cx="0" cy="6592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C8980F19-3561-4FE6-9263-C0F61209A2E3}"/>
                </a:ext>
              </a:extLst>
            </p:cNvPr>
            <p:cNvSpPr txBox="1"/>
            <p:nvPr/>
          </p:nvSpPr>
          <p:spPr>
            <a:xfrm>
              <a:off x="2947987" y="2645737"/>
              <a:ext cx="4006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p1</a:t>
              </a:r>
              <a:endParaRPr lang="zh-CN" alt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.03281 -4.44444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44444E-6 L 0.04297 0.13982 C 0.05195 0.1713 0.06576 0.18889 0.07982 0.18889 C 0.09609 0.18889 0.10885 0.1713 0.11784 0.13982 L 0.16133 -4.44444E-6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60" y="944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4.44444E-6 L -0.04297 -0.1243 C -0.05195 -0.15208 -0.06563 -0.16713 -0.07956 -0.16713 C -0.09583 -0.16713 -0.10872 -0.15208 -0.11771 -0.1243 L -0.16081 -4.44444E-6 " pathEditMode="relative" rAng="0" ptsTypes="AAAAA">
                                      <p:cBhvr>
                                        <p:cTn id="1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3" y="-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-0.03281 -0.0004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081 4.44444E-6 L -0.16966 0.13865 C -0.17148 0.17037 -0.17422 0.18773 -0.17708 0.18773 C -0.18047 0.18773 -0.18307 0.17037 -0.1849 0.13865 L -0.19362 4.44444E-6 " pathEditMode="relative" rAng="0" ptsTypes="AAA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" y="9375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1.48148E-6 L 0.00859 -0.12384 C 0.01029 -0.15162 0.01289 -0.16667 0.01576 -0.16667 C 0.01901 -0.16667 0.02148 -0.15162 0.02331 -0.12384 L 0.0319 -1.48148E-6 " pathEditMode="relative" rAng="0" ptsTypes="AAAAA">
                                      <p:cBhvr>
                                        <p:cTn id="2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.03281 0.0004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81 2.49366E-18 L 0.06484 -0.0006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85 -0.00069 L 0.09609 -4.44444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3.78387E-17 L -0.01796 0.14259 C -0.02148 0.17523 -0.02682 0.19306 -0.03229 0.19306 C -0.03841 0.19306 -0.04348 0.17523 -0.047 0.14259 L -0.06354 3.78387E-17 " pathEditMode="relative" rAng="0" ptsTypes="AAAAA">
                                      <p:cBhvr>
                                        <p:cTn id="4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965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55 3.78387E-17 L 0.04922 -0.12269 C 0.05261 -0.15046 0.05781 -0.16597 0.06315 -0.16597 C 0.06953 -0.16597 0.07448 -0.15046 0.07787 -0.12269 L 0.09466 3.78387E-17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9" y="-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81 0.00046 L 0.06289 0.0004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09 -4.44444E-6 L 0.12969 -4.44444E-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 4.44444E-6 L 0.00899 -0.12315 C 0.01094 -0.1507 0.01368 -0.16528 0.01641 -0.16528 C 0.01993 -0.16528 0.02253 -0.1507 0.02422 -0.12315 L 0.03321 4.44444E-6 " pathEditMode="relative" rAng="0" ptsTypes="AAAAA">
                                      <p:cBhvr>
                                        <p:cTn id="5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" y="-826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3.78387E-17 L -0.00834 0.14514 C -0.01016 0.17801 -0.01289 0.19606 -0.01576 0.19606 C -0.01914 0.19606 -0.02162 0.17801 -0.02357 0.14514 L -0.03216 3.78387E-17 " pathEditMode="relative" rAng="0" ptsTypes="AAAAA">
                                      <p:cBhvr>
                                        <p:cTn id="5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" y="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81 -0.00046 L -0.06628 0.00023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16 4.44444E-6 L -0.04961 0.14467 C -0.05326 0.17731 -0.0586 0.1956 -0.06433 0.1956 C -0.07084 0.1956 -0.07604 0.17731 -0.07956 0.14467 L -0.09662 4.44444E-6 " pathEditMode="relative" rAng="0" ptsTypes="AAAAA">
                                      <p:cBhvr>
                                        <p:cTn id="6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9769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1.48148E-6 L 0.01667 -0.1243 C 0.02032 -0.15254 0.02579 -0.16713 0.03151 -0.16713 C 0.03789 -0.16713 0.0431 -0.15254 0.04675 -0.1243 L 0.0642 -1.48148E-6 " pathEditMode="relative" rAng="0" ptsTypes="AAAAA">
                                      <p:cBhvr>
                                        <p:cTn id="65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-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89 0.00046 L 0.0957 0.0011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8" grpId="0" animBg="1"/>
      <p:bldP spid="48" grpId="1" animBg="1"/>
      <p:bldP spid="49" grpId="0" animBg="1"/>
      <p:bldP spid="50" grpId="0" animBg="1"/>
      <p:bldP spid="51" grpId="0" animBg="1"/>
      <p:bldP spid="52" grpId="0" animBg="1"/>
      <p:bldP spid="53" grpId="0" animBg="1"/>
      <p:bldP spid="53" grpId="1" animBg="1"/>
      <p:bldP spid="54" grpId="0" animBg="1"/>
      <p:bldP spid="54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>
            <a:extLst>
              <a:ext uri="{FF2B5EF4-FFF2-40B4-BE49-F238E27FC236}">
                <a16:creationId xmlns:a16="http://schemas.microsoft.com/office/drawing/2014/main" id="{E0CC7DC2-F218-4BAF-897B-8AECF1B08C50}"/>
              </a:ext>
            </a:extLst>
          </p:cNvPr>
          <p:cNvGrpSpPr/>
          <p:nvPr/>
        </p:nvGrpSpPr>
        <p:grpSpPr>
          <a:xfrm>
            <a:off x="281355" y="0"/>
            <a:ext cx="11403228" cy="6858000"/>
            <a:chOff x="695325" y="0"/>
            <a:chExt cx="10801350" cy="6858000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EA9978F-68D7-4753-8F7D-A5163D663689}"/>
                </a:ext>
              </a:extLst>
            </p:cNvPr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86B0DF9-3590-420F-A812-8EEF438F6D91}"/>
                </a:ext>
              </a:extLst>
            </p:cNvPr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059751" y="1394585"/>
            <a:ext cx="565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现给定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如下数组，你需要找到第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小的数</a:t>
            </a:r>
            <a:endParaRPr lang="zh-CN" altLang="en-US" sz="32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507417" y="5171891"/>
                <a:ext cx="108503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思路：使用快排中的划分法使得我们可以在时间复杂度为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𝑛𝑙</m:t>
                        </m:r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𝑔𝑛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的情况下找到特定排位的数</a:t>
                </a:r>
                <a:endParaRPr lang="zh-CN" altLang="en-US" sz="28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17" y="5171891"/>
                <a:ext cx="10850394" cy="400110"/>
              </a:xfrm>
              <a:prstGeom prst="rect">
                <a:avLst/>
              </a:prstGeom>
              <a:blipFill>
                <a:blip r:embed="rId3"/>
                <a:stretch>
                  <a:fillRect l="-562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/>
          <p:cNvSpPr txBox="1"/>
          <p:nvPr/>
        </p:nvSpPr>
        <p:spPr>
          <a:xfrm>
            <a:off x="4442664" y="205798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5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40132" y="205798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227280" y="205798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8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610551" y="205798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001578" y="205798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399292" y="205798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7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99984" y="205798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6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985965" y="2779689"/>
            <a:ext cx="3801347" cy="747932"/>
            <a:chOff x="2461966" y="2779683"/>
            <a:chExt cx="3801346" cy="747930"/>
          </a:xfrm>
        </p:grpSpPr>
        <p:sp>
          <p:nvSpPr>
            <p:cNvPr id="29" name="文本框 28"/>
            <p:cNvSpPr txBox="1"/>
            <p:nvPr/>
          </p:nvSpPr>
          <p:spPr>
            <a:xfrm>
              <a:off x="2461966" y="2779683"/>
              <a:ext cx="400693" cy="4001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2</a:t>
              </a:r>
              <a:endPara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859434" y="2779683"/>
              <a:ext cx="400693" cy="4001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4</a:t>
              </a:r>
              <a:endPara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246582" y="2779683"/>
              <a:ext cx="400693" cy="4001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3</a:t>
              </a:r>
              <a:endPara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103972" y="2779683"/>
              <a:ext cx="400693" cy="400109"/>
            </a:xfrm>
            <a:prstGeom prst="rect">
              <a:avLst/>
            </a:prstGeom>
            <a:solidFill>
              <a:srgbClr val="92D03C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5</a:t>
              </a:r>
              <a:endPara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064212" y="2788948"/>
              <a:ext cx="400693" cy="4001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8</a:t>
              </a:r>
              <a:endPara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461925" y="2788948"/>
              <a:ext cx="400693" cy="4001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7</a:t>
              </a:r>
              <a:endPara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862619" y="2788948"/>
              <a:ext cx="400693" cy="4001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6</a:t>
              </a:r>
              <a:endPara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043012" y="3189060"/>
              <a:ext cx="575353" cy="338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第</a:t>
              </a:r>
              <a:r>
                <a:rPr lang="en-US" altLang="zh-CN" sz="16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4</a:t>
              </a:r>
              <a:endPara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424159" y="3438964"/>
            <a:ext cx="1546771" cy="779182"/>
            <a:chOff x="1900157" y="3438962"/>
            <a:chExt cx="1546771" cy="779182"/>
          </a:xfrm>
        </p:grpSpPr>
        <p:sp>
          <p:nvSpPr>
            <p:cNvPr id="39" name="文本框 38"/>
            <p:cNvSpPr txBox="1"/>
            <p:nvPr/>
          </p:nvSpPr>
          <p:spPr>
            <a:xfrm>
              <a:off x="1948257" y="3438962"/>
              <a:ext cx="400693" cy="400110"/>
            </a:xfrm>
            <a:prstGeom prst="rect">
              <a:avLst/>
            </a:prstGeom>
            <a:solidFill>
              <a:srgbClr val="92D03C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000"/>
              </a:lvl1pPr>
            </a:lstStyle>
            <a:p>
              <a:r>
                <a:rPr lang="en-US" altLang="zh-CN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2</a:t>
              </a:r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659086" y="3438962"/>
              <a:ext cx="400693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4</a:t>
              </a:r>
              <a:endPara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046235" y="3438962"/>
              <a:ext cx="400693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3</a:t>
              </a:r>
              <a:endPara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900157" y="3879590"/>
              <a:ext cx="5753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第</a:t>
              </a:r>
              <a:r>
                <a:rPr lang="en-US" altLang="zh-CN" sz="16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1</a:t>
              </a:r>
              <a:endPara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22401" y="4218147"/>
            <a:ext cx="1405752" cy="738664"/>
            <a:chOff x="2398401" y="4218144"/>
            <a:chExt cx="1405752" cy="738663"/>
          </a:xfrm>
        </p:grpSpPr>
        <p:sp>
          <p:nvSpPr>
            <p:cNvPr id="42" name="文本框 41"/>
            <p:cNvSpPr txBox="1"/>
            <p:nvPr/>
          </p:nvSpPr>
          <p:spPr>
            <a:xfrm>
              <a:off x="2461965" y="4218144"/>
              <a:ext cx="400693" cy="400109"/>
            </a:xfrm>
            <a:prstGeom prst="rect">
              <a:avLst/>
            </a:prstGeom>
            <a:solidFill>
              <a:srgbClr val="92D03C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000"/>
              </a:lvl1pPr>
            </a:lstStyle>
            <a:p>
              <a:r>
                <a:rPr lang="en-US" altLang="zh-CN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3</a:t>
              </a:r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246581" y="4218144"/>
              <a:ext cx="400693" cy="400109"/>
            </a:xfrm>
            <a:prstGeom prst="rect">
              <a:avLst/>
            </a:prstGeom>
            <a:solidFill>
              <a:srgbClr val="92D03C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000"/>
              </a:lvl1pPr>
            </a:lstStyle>
            <a:p>
              <a:r>
                <a:rPr lang="en-US" altLang="zh-CN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4</a:t>
              </a:r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398401" y="4618254"/>
              <a:ext cx="575353" cy="338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第</a:t>
              </a:r>
              <a:r>
                <a:rPr lang="en-US" altLang="zh-CN" sz="16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2</a:t>
              </a:r>
              <a:endPara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228800" y="4618254"/>
              <a:ext cx="575353" cy="338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第</a:t>
              </a:r>
              <a:r>
                <a:rPr lang="en-US" altLang="zh-CN" sz="16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3</a:t>
              </a:r>
              <a:endPara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50" name="矩形 49">
            <a:extLst>
              <a:ext uri="{FF2B5EF4-FFF2-40B4-BE49-F238E27FC236}">
                <a16:creationId xmlns:a16="http://schemas.microsoft.com/office/drawing/2014/main" id="{8B536584-0021-428C-9449-AE2A2A560850}"/>
              </a:ext>
            </a:extLst>
          </p:cNvPr>
          <p:cNvSpPr/>
          <p:nvPr/>
        </p:nvSpPr>
        <p:spPr>
          <a:xfrm>
            <a:off x="758731" y="849441"/>
            <a:ext cx="59394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在一个无序序列中找到第</a:t>
            </a:r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K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大</a:t>
            </a:r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小的数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254643C-C169-4971-9A9C-1E6ED78A9824}"/>
              </a:ext>
            </a:extLst>
          </p:cNvPr>
          <p:cNvSpPr/>
          <p:nvPr/>
        </p:nvSpPr>
        <p:spPr>
          <a:xfrm>
            <a:off x="1" y="-1"/>
            <a:ext cx="3154017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B11C98-F7D9-4F40-AC8D-0E064C286FFC}"/>
              </a:ext>
            </a:extLst>
          </p:cNvPr>
          <p:cNvSpPr/>
          <p:nvPr/>
        </p:nvSpPr>
        <p:spPr>
          <a:xfrm>
            <a:off x="1213265" y="882727"/>
            <a:ext cx="10288803" cy="5092547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046517" y="6056415"/>
            <a:ext cx="8098971" cy="0"/>
          </a:xfrm>
          <a:prstGeom prst="line">
            <a:avLst/>
          </a:prstGeom>
          <a:ln>
            <a:solidFill>
              <a:srgbClr val="8A8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60FD68F-5CD4-49A9-92EC-5A138B4D0E18}"/>
              </a:ext>
            </a:extLst>
          </p:cNvPr>
          <p:cNvSpPr txBox="1"/>
          <p:nvPr/>
        </p:nvSpPr>
        <p:spPr>
          <a:xfrm>
            <a:off x="1213265" y="1011964"/>
            <a:ext cx="3193502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QG</a:t>
            </a:r>
            <a:r>
              <a:rPr lang="zh-CN" altLang="en-US" sz="24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训练营第三次作业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F8AE640-9511-43FB-8971-EEB092199B32}"/>
              </a:ext>
            </a:extLst>
          </p:cNvPr>
          <p:cNvCxnSpPr/>
          <p:nvPr/>
        </p:nvCxnSpPr>
        <p:spPr>
          <a:xfrm flipH="1">
            <a:off x="1353492" y="1915373"/>
            <a:ext cx="355780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29A137D-FEA7-4425-B8A5-0D2188556EC9}"/>
              </a:ext>
            </a:extLst>
          </p:cNvPr>
          <p:cNvSpPr txBox="1"/>
          <p:nvPr/>
        </p:nvSpPr>
        <p:spPr>
          <a:xfrm>
            <a:off x="1603290" y="149468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B6B7B7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Something interesting</a:t>
            </a:r>
            <a:endParaRPr lang="zh-CN" altLang="en-US" dirty="0">
              <a:solidFill>
                <a:srgbClr val="B6B7B7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D9A4E72-80EA-479C-89AE-7444B40E2675}"/>
              </a:ext>
            </a:extLst>
          </p:cNvPr>
          <p:cNvSpPr txBox="1"/>
          <p:nvPr/>
        </p:nvSpPr>
        <p:spPr>
          <a:xfrm>
            <a:off x="1353491" y="1912591"/>
            <a:ext cx="100349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必做：①实现插入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(</a:t>
            </a:r>
            <a:r>
              <a:rPr lang="en-US" altLang="zh-CN" sz="1600" dirty="0" err="1">
                <a:latin typeface=".萍方-简" panose="020B0400000000000000" pitchFamily="34" charset="-122"/>
                <a:ea typeface=".萍方-简" panose="020B0400000000000000" pitchFamily="34" charset="-122"/>
              </a:rPr>
              <a:t>InsertSort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)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，归并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(</a:t>
            </a:r>
            <a:r>
              <a:rPr lang="en-US" altLang="zh-CN" sz="1600" dirty="0" err="1">
                <a:latin typeface=".萍方-简" panose="020B0400000000000000" pitchFamily="34" charset="-122"/>
                <a:ea typeface=".萍方-简" panose="020B0400000000000000" pitchFamily="34" charset="-122"/>
              </a:rPr>
              <a:t>MergeSort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) 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，快排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(</a:t>
            </a:r>
            <a:r>
              <a:rPr lang="en-US" altLang="zh-CN" sz="1600" dirty="0" err="1">
                <a:latin typeface=".萍方-简" panose="020B0400000000000000" pitchFamily="34" charset="-122"/>
                <a:ea typeface=".萍方-简" panose="020B0400000000000000" pitchFamily="34" charset="-122"/>
              </a:rPr>
              <a:t>QuickSort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)(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递归版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)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，计数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(</a:t>
            </a:r>
            <a:r>
              <a:rPr lang="en-US" altLang="zh-CN" sz="1600" dirty="0" err="1">
                <a:latin typeface=".萍方-简" panose="020B0400000000000000" pitchFamily="34" charset="-122"/>
                <a:ea typeface=".萍方-简" panose="020B0400000000000000" pitchFamily="34" charset="-122"/>
              </a:rPr>
              <a:t>CountSort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)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和基数计数</a:t>
            </a:r>
            <a:r>
              <a:rPr lang="zh-CN" altLang="en-US" sz="1600">
                <a:latin typeface=".萍方-简" panose="020B0400000000000000" pitchFamily="34" charset="-122"/>
                <a:ea typeface=".萍方-简" panose="020B0400000000000000" pitchFamily="34" charset="-122"/>
              </a:rPr>
              <a:t>排序</a:t>
            </a:r>
            <a:r>
              <a:rPr lang="en-US" altLang="zh-CN" sz="1600">
                <a:latin typeface=".萍方-简" panose="020B0400000000000000" pitchFamily="34" charset="-122"/>
                <a:ea typeface=".萍方-简" panose="020B0400000000000000" pitchFamily="34" charset="-122"/>
              </a:rPr>
              <a:t>(RadixCountSort)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。</a:t>
            </a:r>
            <a:endParaRPr lang="en-US" altLang="zh-CN" sz="16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  <a:p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②</a:t>
            </a:r>
            <a:r>
              <a:rPr lang="zh-CN" altLang="en-US" sz="1600">
                <a:latin typeface=".萍方-简" panose="020B0400000000000000" pitchFamily="34" charset="-122"/>
                <a:ea typeface=".萍方-简" panose="020B0400000000000000" pitchFamily="34" charset="-122"/>
              </a:rPr>
              <a:t>编写测试程序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，输出上述排序函数在</a:t>
            </a:r>
            <a:r>
              <a:rPr lang="zh-CN" altLang="en-US" sz="16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不同的大数据量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下的用时，有</a:t>
            </a:r>
            <a:r>
              <a:rPr lang="zh-CN" altLang="en-US" sz="16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三个层次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（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10000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、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50000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、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200000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）</a:t>
            </a:r>
            <a:endParaRPr lang="en-US" altLang="zh-CN" sz="16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  <a:p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③编写测试程序，输出上述排序函数在</a:t>
            </a:r>
            <a:r>
              <a:rPr lang="zh-CN" altLang="en-US" sz="16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大量小数据量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下的排序用时（如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100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个数据*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100k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次排序）</a:t>
            </a:r>
            <a:endParaRPr lang="en-US" altLang="zh-CN" sz="16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  <a:p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④编写一个按要求</a:t>
            </a:r>
            <a:r>
              <a:rPr lang="zh-CN" altLang="en-US" sz="16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生成测试数据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，并保存到文件的程序，和一个能按要求</a:t>
            </a:r>
            <a:r>
              <a:rPr lang="zh-CN" altLang="en-US" sz="16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读取文件中的数据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，并让上述排序函数进行排序的程序。</a:t>
            </a:r>
            <a:endParaRPr lang="en-US" altLang="zh-CN" sz="16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  <a:p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⑤完成前面两道排序应用题，各实现一个函数。</a:t>
            </a:r>
            <a:endParaRPr lang="en-US" altLang="zh-CN" sz="16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  <a:p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⑥周记一篇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CA72268-36A9-4799-97C7-FFADC1A20646}"/>
              </a:ext>
            </a:extLst>
          </p:cNvPr>
          <p:cNvSpPr txBox="1"/>
          <p:nvPr/>
        </p:nvSpPr>
        <p:spPr>
          <a:xfrm>
            <a:off x="1318745" y="4386765"/>
            <a:ext cx="10034947" cy="798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要求：按照项目工程结构开发，要有良好的交互设计、用户输入处理、规范的代码风格。周记要使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Markdown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语法，按照规定格式书写。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		</a:t>
            </a:r>
            <a:endParaRPr lang="zh-CN" altLang="en-US" sz="16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6CED3FD-187E-4A86-8A43-E9D66046492F}"/>
              </a:ext>
            </a:extLst>
          </p:cNvPr>
          <p:cNvSpPr txBox="1"/>
          <p:nvPr/>
        </p:nvSpPr>
        <p:spPr>
          <a:xfrm>
            <a:off x="1353491" y="5320805"/>
            <a:ext cx="10034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截止时间：</a:t>
            </a:r>
            <a:r>
              <a:rPr lang="en-US" altLang="zh-CN" sz="160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r>
              <a:rPr lang="zh-CN" altLang="en-US" sz="1600">
                <a:latin typeface=".萍方-简" panose="020B0400000000000000" pitchFamily="34" charset="-122"/>
                <a:ea typeface=".萍方-简" panose="020B0400000000000000" pitchFamily="34" charset="-122"/>
              </a:rPr>
              <a:t>月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r>
              <a:rPr lang="zh-CN" altLang="en-US" sz="1600">
                <a:latin typeface=".萍方-简" panose="020B0400000000000000" pitchFamily="34" charset="-122"/>
                <a:ea typeface=".萍方-简" panose="020B0400000000000000" pitchFamily="34" charset="-122"/>
              </a:rPr>
              <a:t>号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（周一）晚上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12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点前上交至导师处（作业与周记需上传至</a:t>
            </a:r>
            <a:r>
              <a:rPr lang="en-US" altLang="zh-CN" sz="1600" dirty="0" err="1">
                <a:latin typeface=".萍方-简" panose="020B0400000000000000" pitchFamily="34" charset="-122"/>
                <a:ea typeface=".萍方-简" panose="020B0400000000000000" pitchFamily="34" charset="-122"/>
              </a:rPr>
              <a:t>github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或</a:t>
            </a:r>
            <a:r>
              <a:rPr lang="en-US" altLang="zh-CN" sz="1600" dirty="0" err="1">
                <a:latin typeface=".萍方-简" panose="020B0400000000000000" pitchFamily="34" charset="-122"/>
                <a:ea typeface=".萍方-简" panose="020B0400000000000000" pitchFamily="34" charset="-122"/>
              </a:rPr>
              <a:t>gitee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，提交时仅需发送链接）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FEDEAED-30DE-4292-ABFF-256B7D6EC1BD}"/>
              </a:ext>
            </a:extLst>
          </p:cNvPr>
          <p:cNvSpPr txBox="1"/>
          <p:nvPr/>
        </p:nvSpPr>
        <p:spPr>
          <a:xfrm>
            <a:off x="1318745" y="3980435"/>
            <a:ext cx="10113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选做：①实现快排</a:t>
            </a:r>
            <a:r>
              <a:rPr lang="zh-CN" altLang="en-US" sz="16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非递归版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(</a:t>
            </a:r>
            <a:r>
              <a:rPr lang="en-US" altLang="zh-CN" sz="1600" err="1">
                <a:latin typeface=".萍方-简" panose="020B0400000000000000" pitchFamily="34" charset="-122"/>
                <a:ea typeface=".萍方-简" panose="020B0400000000000000" pitchFamily="34" charset="-122"/>
              </a:rPr>
              <a:t>QuickSort</a:t>
            </a:r>
            <a:r>
              <a:rPr lang="en-US" altLang="zh-CN" sz="1600">
                <a:latin typeface=".萍方-简" panose="020B0400000000000000" pitchFamily="34" charset="-122"/>
                <a:ea typeface=".萍方-简" panose="020B0400000000000000" pitchFamily="34" charset="-122"/>
              </a:rPr>
              <a:t>)</a:t>
            </a:r>
            <a:r>
              <a:rPr lang="zh-CN" altLang="en-US" sz="1600">
                <a:latin typeface=".萍方-简" panose="020B0400000000000000" pitchFamily="34" charset="-122"/>
                <a:ea typeface=".萍方-简" panose="020B0400000000000000" pitchFamily="34" charset="-122"/>
              </a:rPr>
              <a:t>， ②实现冒泡排序</a:t>
            </a:r>
            <a:r>
              <a:rPr lang="zh-CN" altLang="en-US" sz="1600" b="1">
                <a:latin typeface=".萍方-简" panose="020B0400000000000000" pitchFamily="34" charset="-122"/>
                <a:ea typeface=".萍方-简" panose="020B0400000000000000" pitchFamily="34" charset="-122"/>
              </a:rPr>
              <a:t>三个优化</a:t>
            </a:r>
            <a:r>
              <a:rPr lang="zh-CN" altLang="en-US" sz="1600">
                <a:latin typeface=".萍方-简" panose="020B0400000000000000" pitchFamily="34" charset="-122"/>
                <a:ea typeface=".萍方-简" panose="020B0400000000000000" pitchFamily="34" charset="-122"/>
              </a:rPr>
              <a:t>， ③实现快排递归版</a:t>
            </a:r>
            <a:r>
              <a:rPr lang="zh-CN" altLang="en-US" sz="1600" b="1">
                <a:latin typeface=".萍方-简" panose="020B0400000000000000" pitchFamily="34" charset="-122"/>
                <a:ea typeface=".萍方-简" panose="020B0400000000000000" pitchFamily="34" charset="-122"/>
              </a:rPr>
              <a:t>随机</a:t>
            </a:r>
            <a:r>
              <a:rPr lang="zh-CN" altLang="en-US" sz="1600">
                <a:latin typeface=".萍方-简" panose="020B0400000000000000" pitchFamily="34" charset="-122"/>
                <a:ea typeface=".萍方-简" panose="020B0400000000000000" pitchFamily="34" charset="-122"/>
              </a:rPr>
              <a:t>和</a:t>
            </a:r>
            <a:r>
              <a:rPr lang="zh-CN" altLang="en-US" sz="1600" b="1">
                <a:latin typeface=".萍方-简" panose="020B0400000000000000" pitchFamily="34" charset="-122"/>
                <a:ea typeface=".萍方-简" panose="020B0400000000000000" pitchFamily="34" charset="-122"/>
              </a:rPr>
              <a:t>三枢轴</a:t>
            </a:r>
            <a:r>
              <a:rPr lang="zh-CN" altLang="en-US" sz="1600">
                <a:latin typeface=".萍方-简" panose="020B0400000000000000" pitchFamily="34" charset="-122"/>
                <a:ea typeface=".萍方-简" panose="020B0400000000000000" pitchFamily="34" charset="-122"/>
              </a:rPr>
              <a:t>优化</a:t>
            </a:r>
            <a:endParaRPr lang="en-US" altLang="zh-CN" sz="16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5486" y="955302"/>
            <a:ext cx="7141031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20452" y="3075056"/>
            <a:ext cx="33489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CFCFD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算法分析基础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442092" y="1046743"/>
            <a:ext cx="33057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PART 1</a:t>
            </a:r>
            <a:endParaRPr lang="zh-CN" altLang="en-US" sz="6600" b="1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40136" y="5156233"/>
            <a:ext cx="145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QG STUDIO</a:t>
            </a:r>
            <a:endParaRPr lang="zh-CN" altLang="en-US" dirty="0">
              <a:solidFill>
                <a:srgbClr val="969F98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r="74172"/>
          <a:stretch>
            <a:fillRect/>
          </a:stretch>
        </p:blipFill>
        <p:spPr>
          <a:xfrm>
            <a:off x="6587166" y="5147853"/>
            <a:ext cx="386095" cy="38609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/>
          <p:cNvSpPr/>
          <p:nvPr>
            <p:custDataLst>
              <p:tags r:id="rId1"/>
            </p:custDataLst>
          </p:nvPr>
        </p:nvSpPr>
        <p:spPr>
          <a:xfrm>
            <a:off x="0" y="3438046"/>
            <a:ext cx="12192000" cy="34289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3" name="PA_矩形 32"/>
          <p:cNvSpPr/>
          <p:nvPr>
            <p:custDataLst>
              <p:tags r:id="rId2"/>
            </p:custDataLst>
          </p:nvPr>
        </p:nvSpPr>
        <p:spPr>
          <a:xfrm>
            <a:off x="1329369" y="1354009"/>
            <a:ext cx="9533263" cy="414998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8" name="PA_矩形 27"/>
          <p:cNvSpPr/>
          <p:nvPr>
            <p:custDataLst>
              <p:tags r:id="rId3"/>
            </p:custDataLst>
          </p:nvPr>
        </p:nvSpPr>
        <p:spPr>
          <a:xfrm>
            <a:off x="2351314" y="2153798"/>
            <a:ext cx="7489375" cy="2280495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1" name="PA_文本框 20"/>
          <p:cNvSpPr txBox="1"/>
          <p:nvPr>
            <p:custDataLst>
              <p:tags r:id="rId4"/>
            </p:custDataLst>
          </p:nvPr>
        </p:nvSpPr>
        <p:spPr>
          <a:xfrm>
            <a:off x="3951823" y="2632325"/>
            <a:ext cx="4288353" cy="1323439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感谢聆听</a:t>
            </a:r>
          </a:p>
        </p:txBody>
      </p:sp>
      <p:sp>
        <p:nvSpPr>
          <p:cNvPr id="10" name="PA_文本框 31"/>
          <p:cNvSpPr txBox="1"/>
          <p:nvPr>
            <p:custDataLst>
              <p:tags r:id="rId5"/>
            </p:custDataLst>
          </p:nvPr>
        </p:nvSpPr>
        <p:spPr>
          <a:xfrm>
            <a:off x="4956923" y="6020301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No Quest , No Gain</a:t>
            </a:r>
            <a:endParaRPr lang="zh-CN" altLang="en-US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40136" y="4811056"/>
            <a:ext cx="145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QG STUDIO</a:t>
            </a:r>
            <a:endParaRPr lang="zh-CN" altLang="en-US" dirty="0">
              <a:solidFill>
                <a:srgbClr val="969F98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8"/>
          <a:srcRect r="74172"/>
          <a:stretch>
            <a:fillRect/>
          </a:stretch>
        </p:blipFill>
        <p:spPr>
          <a:xfrm>
            <a:off x="6587166" y="4802675"/>
            <a:ext cx="386095" cy="38609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3E59188-4251-4C98-9493-60839D5A582C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DFCCC0-1207-4983-94B9-133F5DE4B266}"/>
              </a:ext>
            </a:extLst>
          </p:cNvPr>
          <p:cNvSpPr txBox="1"/>
          <p:nvPr/>
        </p:nvSpPr>
        <p:spPr>
          <a:xfrm>
            <a:off x="461870" y="834925"/>
            <a:ext cx="2292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签退二维码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16F38B8-BD1C-4FC2-A511-FBEB5FC515CF}"/>
              </a:ext>
            </a:extLst>
          </p:cNvPr>
          <p:cNvCxnSpPr/>
          <p:nvPr/>
        </p:nvCxnSpPr>
        <p:spPr>
          <a:xfrm flipH="1">
            <a:off x="539980" y="1360643"/>
            <a:ext cx="3000011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2536FBFC-939A-FB74-90C8-76DB586BF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904" y="1419700"/>
            <a:ext cx="4276190" cy="4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72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FA1EC9F2-3060-458D-9615-509D17336029}"/>
              </a:ext>
            </a:extLst>
          </p:cNvPr>
          <p:cNvGrpSpPr/>
          <p:nvPr/>
        </p:nvGrpSpPr>
        <p:grpSpPr>
          <a:xfrm>
            <a:off x="311499" y="0"/>
            <a:ext cx="11403228" cy="6858000"/>
            <a:chOff x="695325" y="0"/>
            <a:chExt cx="10801351" cy="68580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26884FF-11FB-433B-B250-28658C443134}"/>
                </a:ext>
              </a:extLst>
            </p:cNvPr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C063C7E-9C80-4C86-99A7-0F30FD7E0286}"/>
                </a:ext>
              </a:extLst>
            </p:cNvPr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0CE7F8C-0ED7-476C-BB93-F3CF01F3A128}"/>
              </a:ext>
            </a:extLst>
          </p:cNvPr>
          <p:cNvGrpSpPr/>
          <p:nvPr/>
        </p:nvGrpSpPr>
        <p:grpSpPr>
          <a:xfrm>
            <a:off x="854261" y="1544219"/>
            <a:ext cx="5752027" cy="2062103"/>
            <a:chOff x="545489" y="3429000"/>
            <a:chExt cx="5752027" cy="2062102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238C6CE-E11B-4896-AD57-ED6BE2A01985}"/>
                </a:ext>
              </a:extLst>
            </p:cNvPr>
            <p:cNvSpPr txBox="1"/>
            <p:nvPr/>
          </p:nvSpPr>
          <p:spPr>
            <a:xfrm>
              <a:off x="545489" y="3429000"/>
              <a:ext cx="5752027" cy="2062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	</a:t>
              </a:r>
              <a:r>
                <a:rPr lang="zh-CN" altLang="en-US" sz="3200" b="1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算法</a:t>
              </a:r>
              <a:r>
                <a:rPr lang="zh-CN" altLang="en-US" sz="24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就是任何明确定义的计算过程，它接收一些值或集合作为输入，并产生一些值或集合作为输出。这样，算法就是将输入转换为输出的一系列计算过程。</a:t>
              </a:r>
              <a:endPara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  <a:p>
              <a:r>
                <a:rPr lang="en-US" altLang="zh-CN" sz="2400" b="1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	</a:t>
              </a:r>
              <a:endPara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872950E-3AF8-4530-AC0D-7EE8B46F521B}"/>
                </a:ext>
              </a:extLst>
            </p:cNvPr>
            <p:cNvSpPr txBox="1"/>
            <p:nvPr/>
          </p:nvSpPr>
          <p:spPr>
            <a:xfrm>
              <a:off x="2251428" y="5077449"/>
              <a:ext cx="30295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———《</a:t>
              </a:r>
              <a:r>
                <a:rPr lang="zh-CN" altLang="en-US" b="1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算法导论</a:t>
              </a:r>
              <a:r>
                <a:rPr lang="en-US" altLang="zh-CN" b="1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》(</a:t>
              </a:r>
              <a:r>
                <a:rPr lang="zh-CN" altLang="en-US" b="1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第</a:t>
              </a:r>
              <a:r>
                <a:rPr lang="en-US" altLang="zh-CN" b="1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3</a:t>
              </a:r>
              <a:r>
                <a:rPr lang="zh-CN" altLang="en-US" b="1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版</a:t>
              </a:r>
              <a:r>
                <a:rPr lang="en-US" altLang="zh-CN" b="1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)</a:t>
              </a:r>
              <a:endParaRPr lang="zh-CN" altLang="en-US" dirty="0"/>
            </a:p>
          </p:txBody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2289130E-C2EE-4A73-8A55-665F182FD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695" y="1805806"/>
            <a:ext cx="1281078" cy="17561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4114E56-E7A7-4D74-B813-88ECCC925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288" y="1339016"/>
            <a:ext cx="4114800" cy="3257551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1D7DD4B2-EFB0-474E-AB64-93B81EFD31ED}"/>
              </a:ext>
            </a:extLst>
          </p:cNvPr>
          <p:cNvGrpSpPr/>
          <p:nvPr/>
        </p:nvGrpSpPr>
        <p:grpSpPr>
          <a:xfrm>
            <a:off x="461870" y="834925"/>
            <a:ext cx="3135794" cy="584775"/>
            <a:chOff x="287032" y="447646"/>
            <a:chExt cx="3135795" cy="584776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4C5257E-574D-451B-8A43-0357B0F53F61}"/>
                </a:ext>
              </a:extLst>
            </p:cNvPr>
            <p:cNvSpPr txBox="1"/>
            <p:nvPr/>
          </p:nvSpPr>
          <p:spPr>
            <a:xfrm>
              <a:off x="287032" y="447646"/>
              <a:ext cx="229261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rgbClr val="7030A0"/>
                  </a:solidFill>
                  <a:latin typeface=".萍方-简" panose="020B0400000000000000" pitchFamily="34" charset="-122"/>
                  <a:ea typeface=".萍方-简" panose="020B0400000000000000" pitchFamily="34" charset="-122"/>
                </a:rPr>
                <a:t>算法是什么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D5ABE8CE-4D78-47C7-9EBE-4F7B42FBF1D6}"/>
                </a:ext>
              </a:extLst>
            </p:cNvPr>
            <p:cNvCxnSpPr/>
            <p:nvPr/>
          </p:nvCxnSpPr>
          <p:spPr>
            <a:xfrm flipH="1">
              <a:off x="422816" y="1032421"/>
              <a:ext cx="3000011" cy="0"/>
            </a:xfrm>
            <a:prstGeom prst="line">
              <a:avLst/>
            </a:prstGeom>
            <a:ln>
              <a:solidFill>
                <a:srgbClr val="969F98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848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19D4A92F-2743-4789-940D-998822F64BF4}"/>
              </a:ext>
            </a:extLst>
          </p:cNvPr>
          <p:cNvGrpSpPr/>
          <p:nvPr/>
        </p:nvGrpSpPr>
        <p:grpSpPr>
          <a:xfrm>
            <a:off x="311499" y="0"/>
            <a:ext cx="11403228" cy="6858000"/>
            <a:chOff x="695325" y="0"/>
            <a:chExt cx="10801350" cy="68580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0E334CB-624E-4CC9-8D18-7D52870EC092}"/>
                </a:ext>
              </a:extLst>
            </p:cNvPr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A0ECF2B-C781-4367-B8BD-F02A5D1DCEF9}"/>
                </a:ext>
              </a:extLst>
            </p:cNvPr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082E0EC7-98E1-4554-BA09-62E5B557A387}"/>
              </a:ext>
            </a:extLst>
          </p:cNvPr>
          <p:cNvGrpSpPr/>
          <p:nvPr/>
        </p:nvGrpSpPr>
        <p:grpSpPr>
          <a:xfrm>
            <a:off x="501397" y="857816"/>
            <a:ext cx="2476265" cy="584775"/>
            <a:chOff x="287032" y="447646"/>
            <a:chExt cx="2476265" cy="584775"/>
          </a:xfrm>
        </p:grpSpPr>
        <p:sp>
          <p:nvSpPr>
            <p:cNvPr id="5" name="文本框 4"/>
            <p:cNvSpPr txBox="1"/>
            <p:nvPr/>
          </p:nvSpPr>
          <p:spPr>
            <a:xfrm>
              <a:off x="287032" y="447646"/>
              <a:ext cx="23556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7030A0"/>
                  </a:solidFill>
                  <a:latin typeface=".萍方-简" panose="020B0400000000000000" pitchFamily="34" charset="-122"/>
                  <a:ea typeface=".萍方-简" panose="020B0400000000000000" pitchFamily="34" charset="-122"/>
                </a:rPr>
                <a:t>时间复杂度</a:t>
              </a:r>
            </a:p>
          </p:txBody>
        </p:sp>
        <p:cxnSp>
          <p:nvCxnSpPr>
            <p:cNvPr id="6" name="直接连接符 5"/>
            <p:cNvCxnSpPr>
              <a:cxnSpLocks/>
            </p:cNvCxnSpPr>
            <p:nvPr/>
          </p:nvCxnSpPr>
          <p:spPr>
            <a:xfrm flipH="1">
              <a:off x="422816" y="1032421"/>
              <a:ext cx="2340481" cy="0"/>
            </a:xfrm>
            <a:prstGeom prst="line">
              <a:avLst/>
            </a:prstGeom>
            <a:ln>
              <a:solidFill>
                <a:srgbClr val="969F98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FCFC8DD8-1B40-4247-A6BB-ADDDD1761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819" y="2463582"/>
            <a:ext cx="109426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一个算法中的语句执行次数称为</a:t>
            </a:r>
            <a:r>
              <a:rPr lang="zh-CN" altLang="zh-CN" sz="28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语句频度</a:t>
            </a:r>
            <a:r>
              <a:rPr lang="zh-CN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或</a:t>
            </a:r>
            <a:r>
              <a:rPr lang="zh-CN" altLang="zh-CN" sz="28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时间频度。</a:t>
            </a:r>
            <a:r>
              <a:rPr lang="zh-CN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记为</a:t>
            </a:r>
            <a:r>
              <a:rPr lang="zh-CN" altLang="zh-CN" sz="28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T(n)。 </a:t>
            </a:r>
          </a:p>
        </p:txBody>
      </p:sp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5AE81ECD-77A1-47EB-942B-E6D05F205265}"/>
              </a:ext>
            </a:extLst>
          </p:cNvPr>
          <p:cNvSpPr/>
          <p:nvPr/>
        </p:nvSpPr>
        <p:spPr>
          <a:xfrm>
            <a:off x="5188301" y="1582587"/>
            <a:ext cx="5617028" cy="523220"/>
          </a:xfrm>
          <a:prstGeom prst="wedgeRectCallout">
            <a:avLst>
              <a:gd name="adj1" fmla="val 16757"/>
              <a:gd name="adj2" fmla="val 1291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代表</a:t>
            </a:r>
            <a:r>
              <a:rPr lang="zh-CN" altLang="en-US" b="1" dirty="0">
                <a:solidFill>
                  <a:schemeClr val="tx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问题规模，</a:t>
            </a:r>
            <a:r>
              <a:rPr lang="zh-CN" altLang="en-US" dirty="0">
                <a:solidFill>
                  <a:schemeClr val="tx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输入规模越大，运行时间可能越长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4B10298-257B-4386-8A03-37BED4F09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789" y="4217239"/>
            <a:ext cx="9294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i="1" dirty="0">
                <a:latin typeface=".萍方-简" panose="020B0400000000000000" pitchFamily="34" charset="-122"/>
                <a:ea typeface=".萍方-简" panose="020B0400000000000000" pitchFamily="34" charset="-122"/>
              </a:rPr>
              <a:t>f(n) 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6E4D9C6-45EC-498A-B082-A60A94A15964}"/>
              </a:ext>
            </a:extLst>
          </p:cNvPr>
          <p:cNvCxnSpPr>
            <a:cxnSpLocks/>
          </p:cNvCxnSpPr>
          <p:nvPr/>
        </p:nvCxnSpPr>
        <p:spPr>
          <a:xfrm>
            <a:off x="5917222" y="4098628"/>
            <a:ext cx="10626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3">
            <a:extLst>
              <a:ext uri="{FF2B5EF4-FFF2-40B4-BE49-F238E27FC236}">
                <a16:creationId xmlns:a16="http://schemas.microsoft.com/office/drawing/2014/main" id="{AE4BA559-955F-44BA-8D33-28F83688B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0987" y="3429003"/>
            <a:ext cx="106261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i="1" dirty="0">
                <a:latin typeface=".萍方-简" panose="020B0400000000000000" pitchFamily="34" charset="-122"/>
                <a:ea typeface=".萍方-简" panose="020B0400000000000000" pitchFamily="34" charset="-122"/>
              </a:rPr>
              <a:t>T</a:t>
            </a:r>
            <a:r>
              <a:rPr lang="zh-CN" altLang="zh-CN" sz="3200" b="1" i="1" dirty="0">
                <a:latin typeface=".萍方-简" panose="020B0400000000000000" pitchFamily="34" charset="-122"/>
                <a:ea typeface=".萍方-简" panose="020B0400000000000000" pitchFamily="34" charset="-122"/>
              </a:rPr>
              <a:t>(n) </a:t>
            </a: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DC131555-059D-4AC8-895A-76B4CC5C3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751" y="3806243"/>
            <a:ext cx="25058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i="1" dirty="0">
                <a:latin typeface=".萍方-简" panose="020B0400000000000000" pitchFamily="34" charset="-122"/>
                <a:ea typeface=".萍方-简" panose="020B0400000000000000" pitchFamily="34" charset="-122"/>
              </a:rPr>
              <a:t>= c </a:t>
            </a:r>
            <a:r>
              <a:rPr lang="en-US" altLang="zh-CN" sz="32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(</a:t>
            </a:r>
            <a:r>
              <a:rPr lang="zh-CN" altLang="en-US" sz="32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常数</a:t>
            </a:r>
            <a:r>
              <a:rPr lang="en-US" altLang="zh-CN" sz="32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)</a:t>
            </a:r>
            <a:endParaRPr lang="zh-CN" altLang="zh-CN" sz="3200" b="1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F6C6EC6-AEA4-4414-A52C-592122134563}"/>
              </a:ext>
            </a:extLst>
          </p:cNvPr>
          <p:cNvSpPr txBox="1"/>
          <p:nvPr/>
        </p:nvSpPr>
        <p:spPr>
          <a:xfrm>
            <a:off x="2515438" y="3867795"/>
            <a:ext cx="25058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当n 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-&gt; 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∞时，有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534242A-C5E1-43B3-B7DB-591558EA35BB}"/>
              </a:ext>
            </a:extLst>
          </p:cNvPr>
          <p:cNvSpPr txBox="1"/>
          <p:nvPr/>
        </p:nvSpPr>
        <p:spPr>
          <a:xfrm>
            <a:off x="793818" y="5133513"/>
            <a:ext cx="1094265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则称f(n)是T(n)的同数量级函数，记作T(n) = O( f(n) )，它称为算法的渐进时间复杂度，</a:t>
            </a:r>
            <a:endParaRPr lang="en-US" altLang="zh-CN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简称</a:t>
            </a:r>
            <a:r>
              <a:rPr lang="zh-CN" altLang="en-US" sz="32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时间复杂度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7099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28" grpId="0"/>
      <p:bldP spid="30" grpId="0"/>
      <p:bldP spid="32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3FE9450C-D050-4D23-A0AF-E3FB1922D67E}"/>
              </a:ext>
            </a:extLst>
          </p:cNvPr>
          <p:cNvGrpSpPr/>
          <p:nvPr/>
        </p:nvGrpSpPr>
        <p:grpSpPr>
          <a:xfrm>
            <a:off x="311499" y="0"/>
            <a:ext cx="11403228" cy="6858000"/>
            <a:chOff x="695325" y="0"/>
            <a:chExt cx="10801350" cy="6858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B3F391F-D39A-4D63-A033-61C7706C8674}"/>
                </a:ext>
              </a:extLst>
            </p:cNvPr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272A52F-D147-4AB8-A9C4-6F3D6E23B29B}"/>
                </a:ext>
              </a:extLst>
            </p:cNvPr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76003" y="987931"/>
            <a:ext cx="6079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评估算法的时间复杂度 </a:t>
            </a:r>
            <a:r>
              <a:rPr lang="en-US" altLang="zh-CN" sz="28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(</a:t>
            </a:r>
            <a:r>
              <a:rPr lang="zh-CN" altLang="en-US" sz="28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大</a:t>
            </a:r>
            <a:r>
              <a:rPr lang="en-US" altLang="zh-CN" sz="2800" b="1" i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O</a:t>
            </a:r>
            <a:r>
              <a:rPr lang="zh-CN" altLang="en-US" sz="28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记法</a:t>
            </a:r>
            <a:r>
              <a:rPr lang="en-US" altLang="zh-CN" sz="28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)</a:t>
            </a:r>
            <a:endParaRPr lang="zh-CN" altLang="en-US" sz="2800" b="1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0034" y="1766228"/>
            <a:ext cx="8298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算法的时间复杂度用 </a:t>
            </a:r>
            <a:r>
              <a:rPr lang="zh-CN" altLang="en-US" sz="2400" b="1" dirty="0">
                <a:solidFill>
                  <a:srgbClr val="00B0F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符号</a:t>
            </a:r>
            <a:r>
              <a:rPr lang="en-US" altLang="zh-CN" sz="2400" b="1" dirty="0">
                <a:solidFill>
                  <a:srgbClr val="00B0F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O</a:t>
            </a:r>
            <a:r>
              <a:rPr lang="en-US" altLang="zh-CN" sz="2400" dirty="0">
                <a:solidFill>
                  <a:srgbClr val="00B0F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 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表示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O 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(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n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)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：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  <a:cs typeface="+mn-ea"/>
              </a:rPr>
              <a:t>其中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n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为数据输入量，这里表示算法的用时与输入量成正比，代表着一个算法的最坏情况的运行时间（上界）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80034" y="4051723"/>
            <a:ext cx="82988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AutoNum type="arabicPeriod"/>
            </a:pP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只有常数项的都记为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O 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(1)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，如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O 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(4) = 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O 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(1)</a:t>
            </a:r>
          </a:p>
          <a:p>
            <a:pPr marL="457189" indent="-457189">
              <a:buFont typeface="Arial" panose="020B0604020202020204" pitchFamily="34" charset="0"/>
              <a:buAutoNum type="arabicPeriod"/>
            </a:pP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只保留最高阶项，如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O 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(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n</a:t>
            </a:r>
            <a:r>
              <a:rPr lang="en-US" altLang="zh-CN" sz="2400" baseline="300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3 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+ 4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n</a:t>
            </a:r>
            <a:r>
              <a:rPr lang="en-US" altLang="zh-CN" sz="2400" baseline="300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2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) = 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O 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(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n</a:t>
            </a:r>
            <a:r>
              <a:rPr lang="en-US" altLang="zh-CN" sz="2400" baseline="300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3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)</a:t>
            </a:r>
          </a:p>
          <a:p>
            <a:pPr marL="457189" indent="-457189">
              <a:buFont typeface="Arial" panose="020B0604020202020204" pitchFamily="34" charset="0"/>
              <a:buAutoNum type="arabicPeriod"/>
            </a:pP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如果最高阶项的系数不是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1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，则将该系数改为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1</a:t>
            </a:r>
          </a:p>
          <a:p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	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如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O 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(4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n</a:t>
            </a:r>
            <a:r>
              <a:rPr lang="en-US" altLang="zh-CN" sz="2400" baseline="300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3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 + 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n</a:t>
            </a:r>
            <a:r>
              <a:rPr lang="en-US" altLang="zh-CN" sz="2400" baseline="300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2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) = 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O 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(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n</a:t>
            </a:r>
            <a:r>
              <a:rPr lang="en-US" altLang="zh-CN" sz="2400" baseline="300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3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77273" y="3168015"/>
            <a:ext cx="6079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如何计算？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AC3D9FD7-6D82-47A3-917E-AF7950410475}"/>
              </a:ext>
            </a:extLst>
          </p:cNvPr>
          <p:cNvGrpSpPr/>
          <p:nvPr/>
        </p:nvGrpSpPr>
        <p:grpSpPr>
          <a:xfrm>
            <a:off x="311499" y="0"/>
            <a:ext cx="11403228" cy="6858000"/>
            <a:chOff x="695325" y="0"/>
            <a:chExt cx="10801350" cy="685800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5B9402B-27F3-4E80-AE83-7A5A864DB6A2}"/>
                </a:ext>
              </a:extLst>
            </p:cNvPr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BAB2101-CDCA-4727-AD4D-0DD97540F444}"/>
                </a:ext>
              </a:extLst>
            </p:cNvPr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4A6D8C1F-BF4C-4289-B59D-9DB5B5CA786A}"/>
              </a:ext>
            </a:extLst>
          </p:cNvPr>
          <p:cNvSpPr txBox="1"/>
          <p:nvPr/>
        </p:nvSpPr>
        <p:spPr>
          <a:xfrm>
            <a:off x="612950" y="1076132"/>
            <a:ext cx="10701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时间复杂度效率从快到慢的排序</a:t>
            </a:r>
            <a:endParaRPr lang="pt-BR" altLang="zh-CN" sz="24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B701891-0BF8-4F67-A9DE-00718E892399}"/>
              </a:ext>
            </a:extLst>
          </p:cNvPr>
          <p:cNvSpPr txBox="1"/>
          <p:nvPr/>
        </p:nvSpPr>
        <p:spPr>
          <a:xfrm>
            <a:off x="629439" y="3422203"/>
            <a:ext cx="1068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.萍方-简" panose="020B0400000000000000" pitchFamily="34" charset="-122"/>
                <a:ea typeface=".萍方-简" panose="020B0400000000000000" pitchFamily="34" charset="-122"/>
              </a:rPr>
              <a:t>注意！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大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O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记法对数据量大的时候才会体现优势，并且丢失了原函数的一些信息，如：</a:t>
            </a:r>
            <a:endParaRPr lang="en-US" altLang="zh-CN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784D0B9-EA74-406E-AA38-A11A2D817FAF}"/>
                  </a:ext>
                </a:extLst>
              </p:cNvPr>
              <p:cNvSpPr txBox="1"/>
              <p:nvPr/>
            </p:nvSpPr>
            <p:spPr>
              <a:xfrm>
                <a:off x="716156" y="2017370"/>
                <a:ext cx="1049508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𝑙𝑜𝑔𝑛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𝑛𝑙𝑜𝑔𝑛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!)</m:t>
                      </m:r>
                    </m:oMath>
                  </m:oMathPara>
                </a14:m>
                <a:endParaRPr lang="zh-CN" altLang="en-US" sz="24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784D0B9-EA74-406E-AA38-A11A2D817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56" y="2017370"/>
                <a:ext cx="10495080" cy="461665"/>
              </a:xfrm>
              <a:prstGeom prst="rect">
                <a:avLst/>
              </a:prstGeom>
              <a:blipFill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C6DA3FC-A1AE-4E29-8A3D-5B5ECCC6D403}"/>
                  </a:ext>
                </a:extLst>
              </p:cNvPr>
              <p:cNvSpPr txBox="1"/>
              <p:nvPr/>
            </p:nvSpPr>
            <p:spPr>
              <a:xfrm>
                <a:off x="1070150" y="4523289"/>
                <a:ext cx="97870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+mj-ea"/>
                      </a:rPr>
                      <m:t>𝑇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+mj-ea"/>
                      </a:rPr>
                      <m:t>+10000</m:t>
                    </m:r>
                  </m:oMath>
                </a14:m>
                <a:r>
                  <a:rPr lang="zh-CN" altLang="en-US" sz="28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+mj-ea"/>
                      </a:rPr>
                      <m:t>𝑇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  <a:ea typeface="+mj-ea"/>
                      </a:rPr>
                      <m:t>+10</m:t>
                    </m:r>
                  </m:oMath>
                </a14:m>
                <a:r>
                  <a:rPr lang="zh-CN" altLang="en-US" sz="28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对应下的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sz="28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C6DA3FC-A1AE-4E29-8A3D-5B5ECCC6D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150" y="4523289"/>
                <a:ext cx="9787095" cy="523220"/>
              </a:xfrm>
              <a:prstGeom prst="rect">
                <a:avLst/>
              </a:prstGeom>
              <a:blipFill>
                <a:blip r:embed="rId4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3E07B8B4-6FE6-480A-B723-4F528C5EBD38}"/>
              </a:ext>
            </a:extLst>
          </p:cNvPr>
          <p:cNvGrpSpPr/>
          <p:nvPr/>
        </p:nvGrpSpPr>
        <p:grpSpPr>
          <a:xfrm>
            <a:off x="311499" y="0"/>
            <a:ext cx="11403228" cy="6858000"/>
            <a:chOff x="695325" y="0"/>
            <a:chExt cx="10801350" cy="68580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3459C70-FA0E-4AE6-957E-A5F2DB8FE32B}"/>
                </a:ext>
              </a:extLst>
            </p:cNvPr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98A0856-642C-4695-87D5-505C64EED8FB}"/>
                </a:ext>
              </a:extLst>
            </p:cNvPr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77273" y="710405"/>
            <a:ext cx="6079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</a:rPr>
              <a:t>大</a:t>
            </a:r>
            <a:r>
              <a:rPr lang="en-US" altLang="zh-CN" sz="2800" b="1" dirty="0">
                <a:solidFill>
                  <a:srgbClr val="7030A0"/>
                </a:solidFill>
              </a:rPr>
              <a:t>O</a:t>
            </a:r>
            <a:r>
              <a:rPr lang="zh-CN" altLang="en-US" sz="2800" b="1" dirty="0">
                <a:solidFill>
                  <a:srgbClr val="7030A0"/>
                </a:solidFill>
              </a:rPr>
              <a:t>记法练习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978153" y="1698285"/>
                <a:ext cx="12747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153" y="1698285"/>
                <a:ext cx="1274787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697253" y="3958991"/>
                <a:ext cx="2625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𝑙𝑜𝑔𝑛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253" y="3958991"/>
                <a:ext cx="2625969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4350817" y="1571177"/>
                <a:ext cx="21085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817" y="1571177"/>
                <a:ext cx="210855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510" y="1415821"/>
            <a:ext cx="3867151" cy="723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8510" y="2918539"/>
            <a:ext cx="3848100" cy="2400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6959" y="1349551"/>
            <a:ext cx="1866900" cy="1066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03FBF10-C6BF-4C6E-AEA8-BDCC083C077E}"/>
              </a:ext>
            </a:extLst>
          </p:cNvPr>
          <p:cNvGrpSpPr/>
          <p:nvPr/>
        </p:nvGrpSpPr>
        <p:grpSpPr>
          <a:xfrm>
            <a:off x="311499" y="0"/>
            <a:ext cx="11403228" cy="6858000"/>
            <a:chOff x="695325" y="0"/>
            <a:chExt cx="10801350" cy="6858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FB9662D-2A07-44BC-931D-61BBEF968B5D}"/>
                </a:ext>
              </a:extLst>
            </p:cNvPr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A5FA7FA-2B86-48F5-883F-95181855E348}"/>
                </a:ext>
              </a:extLst>
            </p:cNvPr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898024" y="863034"/>
            <a:ext cx="4395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统计一个算法使用的时间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852F01-2E21-408A-AE6C-9FBAF3CB1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972" y="1422967"/>
            <a:ext cx="4124325" cy="4572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2938B29-AF93-4EA4-AE6F-1BFFD6ECF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090" y="2543175"/>
            <a:ext cx="3533775" cy="1771651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4.5|29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9444,&quot;width&quot;:11604}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6319</TotalTime>
  <Words>2031</Words>
  <Application>Microsoft Office PowerPoint</Application>
  <PresentationFormat>宽屏</PresentationFormat>
  <Paragraphs>361</Paragraphs>
  <Slides>31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.萍方-简</vt:lpstr>
      <vt:lpstr>Adobe 繁黑體 Std B</vt:lpstr>
      <vt:lpstr>等线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Deng Sucheng</dc:creator>
  <cp:lastModifiedBy>鄞 灿</cp:lastModifiedBy>
  <cp:revision>312</cp:revision>
  <dcterms:created xsi:type="dcterms:W3CDTF">2016-05-03T08:14:00Z</dcterms:created>
  <dcterms:modified xsi:type="dcterms:W3CDTF">2023-03-31T08:00:33Z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F57575AEF1F747D2B3BD8AA2A5BE857E</vt:lpwstr>
  </property>
</Properties>
</file>