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91" r:id="rId4"/>
    <p:sldId id="276" r:id="rId5"/>
    <p:sldId id="320" r:id="rId6"/>
    <p:sldId id="292" r:id="rId7"/>
    <p:sldId id="293" r:id="rId8"/>
    <p:sldId id="294" r:id="rId9"/>
    <p:sldId id="295" r:id="rId10"/>
    <p:sldId id="296" r:id="rId11"/>
    <p:sldId id="297" r:id="rId12"/>
    <p:sldId id="298" r:id="rId13"/>
    <p:sldId id="299" r:id="rId14"/>
    <p:sldId id="301" r:id="rId15"/>
    <p:sldId id="304" r:id="rId16"/>
    <p:sldId id="305" r:id="rId17"/>
    <p:sldId id="302" r:id="rId18"/>
    <p:sldId id="318" r:id="rId19"/>
    <p:sldId id="319" r:id="rId20"/>
    <p:sldId id="303" r:id="rId21"/>
    <p:sldId id="310" r:id="rId22"/>
    <p:sldId id="313" r:id="rId23"/>
    <p:sldId id="311" r:id="rId24"/>
    <p:sldId id="306" r:id="rId25"/>
    <p:sldId id="307" r:id="rId26"/>
    <p:sldId id="308" r:id="rId27"/>
    <p:sldId id="309" r:id="rId28"/>
    <p:sldId id="314" r:id="rId29"/>
    <p:sldId id="315" r:id="rId30"/>
    <p:sldId id="316" r:id="rId31"/>
    <p:sldId id="317" r:id="rId32"/>
    <p:sldId id="286" r:id="rId33"/>
    <p:sldId id="32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69"/>
    <p:restoredTop sz="94710"/>
  </p:normalViewPr>
  <p:slideViewPr>
    <p:cSldViewPr snapToGrid="0">
      <p:cViewPr>
        <p:scale>
          <a:sx n="144" d="100"/>
          <a:sy n="144" d="100"/>
        </p:scale>
        <p:origin x="576"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21/03/2021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C687BD1-250A-4D3C-93F8-CE8E4620A598}" type="slidenum">
              <a:rPr lang="en-GB" smtClean="0"/>
              <a:t>2</a:t>
            </a:fld>
            <a:endParaRPr lang="en-GB" dirty="0"/>
          </a:p>
        </p:txBody>
      </p:sp>
    </p:spTree>
    <p:extLst>
      <p:ext uri="{BB962C8B-B14F-4D97-AF65-F5344CB8AC3E}">
        <p14:creationId xmlns:p14="http://schemas.microsoft.com/office/powerpoint/2010/main" val="2997938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C687BD1-250A-4D3C-93F8-CE8E4620A598}" type="slidenum">
              <a:rPr lang="en-GB" smtClean="0"/>
              <a:t>4</a:t>
            </a:fld>
            <a:endParaRPr lang="en-GB" dirty="0"/>
          </a:p>
        </p:txBody>
      </p:sp>
    </p:spTree>
    <p:extLst>
      <p:ext uri="{BB962C8B-B14F-4D97-AF65-F5344CB8AC3E}">
        <p14:creationId xmlns:p14="http://schemas.microsoft.com/office/powerpoint/2010/main" val="1240879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21/03/2021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21/03/2021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21/03/2021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21/03/2021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21/03/2021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21/03/2021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21/03/2021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21/03/2021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21/03/2021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21/03/2021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21/03/2021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21/03/2021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3720" y="369332"/>
            <a:ext cx="5328920" cy="1201964"/>
          </a:xfrm>
        </p:spPr>
        <p:txBody>
          <a:bodyPr/>
          <a:lstStyle/>
          <a:p>
            <a:r>
              <a:rPr lang="en-GB" dirty="0">
                <a:latin typeface="+mn-lt"/>
              </a:rPr>
              <a:t>Data Bases 2</a:t>
            </a:r>
          </a:p>
        </p:txBody>
      </p:sp>
      <p:sp>
        <p:nvSpPr>
          <p:cNvPr id="3" name="Subtitle 2"/>
          <p:cNvSpPr>
            <a:spLocks noGrp="1"/>
          </p:cNvSpPr>
          <p:nvPr>
            <p:ph type="subTitle" idx="1"/>
          </p:nvPr>
        </p:nvSpPr>
        <p:spPr>
          <a:xfrm>
            <a:off x="2400299" y="1800495"/>
            <a:ext cx="4343400" cy="484596"/>
          </a:xfrm>
        </p:spPr>
        <p:txBody>
          <a:bodyPr/>
          <a:lstStyle/>
          <a:p>
            <a:r>
              <a:rPr lang="en-GB" dirty="0"/>
              <a:t>Gamified Marketing Application </a:t>
            </a:r>
          </a:p>
        </p:txBody>
      </p:sp>
      <p:sp>
        <p:nvSpPr>
          <p:cNvPr id="4" name="TextBox 3">
            <a:extLst>
              <a:ext uri="{FF2B5EF4-FFF2-40B4-BE49-F238E27FC236}">
                <a16:creationId xmlns:a16="http://schemas.microsoft.com/office/drawing/2014/main" id="{A3E9B294-5494-F34A-944A-43C9A53AD2DF}"/>
              </a:ext>
            </a:extLst>
          </p:cNvPr>
          <p:cNvSpPr txBox="1"/>
          <p:nvPr/>
        </p:nvSpPr>
        <p:spPr>
          <a:xfrm>
            <a:off x="7266401" y="6241744"/>
            <a:ext cx="1621598" cy="369332"/>
          </a:xfrm>
          <a:prstGeom prst="rect">
            <a:avLst/>
          </a:prstGeom>
          <a:noFill/>
        </p:spPr>
        <p:txBody>
          <a:bodyPr wrap="none" rtlCol="0">
            <a:spAutoFit/>
          </a:bodyPr>
          <a:lstStyle/>
          <a:p>
            <a:r>
              <a:rPr lang="en-IT"/>
              <a:t>Zhang Yuedong</a:t>
            </a:r>
            <a:endParaRPr lang="en-IT" dirty="0"/>
          </a:p>
        </p:txBody>
      </p:sp>
      <p:pic>
        <p:nvPicPr>
          <p:cNvPr id="6" name="Picture 5" descr="A picture containing food&#10;&#10;Description automatically generated">
            <a:extLst>
              <a:ext uri="{FF2B5EF4-FFF2-40B4-BE49-F238E27FC236}">
                <a16:creationId xmlns:a16="http://schemas.microsoft.com/office/drawing/2014/main" id="{6F4E89D6-08E3-BB4B-A022-4B236A09E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971" y="2846487"/>
            <a:ext cx="3124055" cy="2287817"/>
          </a:xfrm>
          <a:prstGeom prst="rect">
            <a:avLst/>
          </a:prstGeom>
        </p:spPr>
      </p:pic>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A057B0-52DD-4045-8D74-3BF5221255D8}"/>
              </a:ext>
            </a:extLst>
          </p:cNvPr>
          <p:cNvSpPr txBox="1"/>
          <p:nvPr/>
        </p:nvSpPr>
        <p:spPr>
          <a:xfrm>
            <a:off x="415636" y="378691"/>
            <a:ext cx="4601901" cy="3416320"/>
          </a:xfrm>
          <a:prstGeom prst="rect">
            <a:avLst/>
          </a:prstGeom>
          <a:noFill/>
        </p:spPr>
        <p:txBody>
          <a:bodyPr wrap="none" rtlCol="0">
            <a:spAutoFit/>
          </a:bodyPr>
          <a:lstStyle/>
          <a:p>
            <a:r>
              <a:rPr lang="en-GB" b="1" dirty="0"/>
              <a:t>CREATE TABLE </a:t>
            </a:r>
            <a:r>
              <a:rPr lang="en-GB" dirty="0"/>
              <a:t>Administrator(</a:t>
            </a:r>
            <a:br>
              <a:rPr lang="en-GB" dirty="0"/>
            </a:br>
            <a:r>
              <a:rPr lang="en-GB" dirty="0"/>
              <a:t>    </a:t>
            </a:r>
            <a:r>
              <a:rPr lang="en-GB" b="1" dirty="0"/>
              <a:t>ID INTEGER PRIMARY KEY auto_increment</a:t>
            </a:r>
            <a:r>
              <a:rPr lang="en-GB" dirty="0"/>
              <a:t>,</a:t>
            </a:r>
            <a:br>
              <a:rPr lang="en-GB" dirty="0"/>
            </a:br>
            <a:r>
              <a:rPr lang="en-GB" dirty="0"/>
              <a:t>    </a:t>
            </a:r>
            <a:r>
              <a:rPr lang="en-GB" b="1" dirty="0"/>
              <a:t>Name varchar</a:t>
            </a:r>
            <a:r>
              <a:rPr lang="en-GB" dirty="0"/>
              <a:t>(45) </a:t>
            </a:r>
            <a:r>
              <a:rPr lang="en-GB" b="1" dirty="0"/>
              <a:t>NOT NULL UNIQUE </a:t>
            </a:r>
            <a:r>
              <a:rPr lang="en-GB" dirty="0"/>
              <a:t>,</a:t>
            </a:r>
            <a:br>
              <a:rPr lang="en-GB" dirty="0"/>
            </a:br>
            <a:r>
              <a:rPr lang="en-GB" dirty="0"/>
              <a:t>    </a:t>
            </a:r>
            <a:r>
              <a:rPr lang="en-GB" b="1" dirty="0"/>
              <a:t>Password varchar</a:t>
            </a:r>
            <a:r>
              <a:rPr lang="en-GB" dirty="0"/>
              <a:t>(45) </a:t>
            </a:r>
            <a:r>
              <a:rPr lang="en-GB" b="1" dirty="0"/>
              <a:t>NOT NULL UNIQUE</a:t>
            </a:r>
            <a:br>
              <a:rPr lang="en-GB" b="1" dirty="0"/>
            </a:br>
            <a:r>
              <a:rPr lang="en-GB" dirty="0"/>
              <a:t>);</a:t>
            </a:r>
            <a:br>
              <a:rPr lang="en-GB" dirty="0"/>
            </a:br>
            <a:endParaRPr lang="en-GB" dirty="0"/>
          </a:p>
          <a:p>
            <a:endParaRPr lang="en-GB" dirty="0"/>
          </a:p>
          <a:p>
            <a:br>
              <a:rPr lang="en-GB" dirty="0"/>
            </a:br>
            <a:r>
              <a:rPr lang="en-GB" b="1" dirty="0"/>
              <a:t>CREATE TABLE </a:t>
            </a:r>
            <a:r>
              <a:rPr lang="en-GB" dirty="0" err="1"/>
              <a:t>OffensiveWord</a:t>
            </a:r>
            <a:r>
              <a:rPr lang="en-GB" dirty="0"/>
              <a:t>(</a:t>
            </a:r>
            <a:br>
              <a:rPr lang="en-GB" dirty="0"/>
            </a:br>
            <a:r>
              <a:rPr lang="en-GB" dirty="0"/>
              <a:t>    </a:t>
            </a:r>
            <a:r>
              <a:rPr lang="en-GB" b="1" dirty="0"/>
              <a:t>ID INTEGER PRIMARY KEY auto_increment</a:t>
            </a:r>
            <a:r>
              <a:rPr lang="en-GB" dirty="0"/>
              <a:t>,</a:t>
            </a:r>
            <a:br>
              <a:rPr lang="en-GB" dirty="0"/>
            </a:br>
            <a:r>
              <a:rPr lang="en-GB" dirty="0"/>
              <a:t>    </a:t>
            </a:r>
            <a:r>
              <a:rPr lang="en-GB" b="1" dirty="0" err="1"/>
              <a:t>OffensiveWord</a:t>
            </a:r>
            <a:r>
              <a:rPr lang="en-GB" b="1" dirty="0"/>
              <a:t> varchar</a:t>
            </a:r>
            <a:r>
              <a:rPr lang="en-GB" dirty="0"/>
              <a:t>(45) </a:t>
            </a:r>
            <a:r>
              <a:rPr lang="en-GB" b="1" dirty="0"/>
              <a:t>not null UNIQUE</a:t>
            </a:r>
            <a:br>
              <a:rPr lang="en-GB" b="1" dirty="0"/>
            </a:br>
            <a:r>
              <a:rPr lang="en-GB" dirty="0"/>
              <a:t>);</a:t>
            </a:r>
            <a:endParaRPr lang="en-IT" dirty="0"/>
          </a:p>
        </p:txBody>
      </p:sp>
    </p:spTree>
    <p:extLst>
      <p:ext uri="{BB962C8B-B14F-4D97-AF65-F5344CB8AC3E}">
        <p14:creationId xmlns:p14="http://schemas.microsoft.com/office/powerpoint/2010/main" val="231412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06BBA-284B-A24B-8E19-A375843D08BB}"/>
              </a:ext>
            </a:extLst>
          </p:cNvPr>
          <p:cNvSpPr>
            <a:spLocks noGrp="1"/>
          </p:cNvSpPr>
          <p:nvPr>
            <p:ph type="title"/>
          </p:nvPr>
        </p:nvSpPr>
        <p:spPr>
          <a:xfrm>
            <a:off x="311385" y="357594"/>
            <a:ext cx="1828133" cy="743237"/>
          </a:xfrm>
        </p:spPr>
        <p:txBody>
          <a:bodyPr/>
          <a:lstStyle/>
          <a:p>
            <a:r>
              <a:rPr lang="en-IT" dirty="0">
                <a:latin typeface="+mn-lt"/>
              </a:rPr>
              <a:t>Trigger</a:t>
            </a:r>
          </a:p>
        </p:txBody>
      </p:sp>
      <p:sp>
        <p:nvSpPr>
          <p:cNvPr id="4" name="TextBox 3">
            <a:extLst>
              <a:ext uri="{FF2B5EF4-FFF2-40B4-BE49-F238E27FC236}">
                <a16:creationId xmlns:a16="http://schemas.microsoft.com/office/drawing/2014/main" id="{4717565B-51A0-EA41-8508-01CFD651B9F5}"/>
              </a:ext>
            </a:extLst>
          </p:cNvPr>
          <p:cNvSpPr txBox="1"/>
          <p:nvPr/>
        </p:nvSpPr>
        <p:spPr>
          <a:xfrm>
            <a:off x="311385" y="1480552"/>
            <a:ext cx="7937686" cy="3139321"/>
          </a:xfrm>
          <a:prstGeom prst="rect">
            <a:avLst/>
          </a:prstGeom>
          <a:noFill/>
        </p:spPr>
        <p:txBody>
          <a:bodyPr wrap="none" rtlCol="0">
            <a:spAutoFit/>
          </a:bodyPr>
          <a:lstStyle/>
          <a:p>
            <a:r>
              <a:rPr lang="en-GB" i="1" dirty="0"/>
              <a:t>/*</a:t>
            </a:r>
            <a:br>
              <a:rPr lang="en-GB" i="1" dirty="0"/>
            </a:br>
            <a:r>
              <a:rPr lang="en-GB" i="1" dirty="0"/>
              <a:t> The user’s account is blocked,</a:t>
            </a:r>
            <a:br>
              <a:rPr lang="en-GB" i="1" dirty="0"/>
            </a:br>
            <a:r>
              <a:rPr lang="en-GB" i="1" dirty="0"/>
              <a:t> so that no questionnaires can be filled in by such account in the future.</a:t>
            </a:r>
            <a:br>
              <a:rPr lang="en-GB" i="1" dirty="0"/>
            </a:br>
            <a:r>
              <a:rPr lang="en-GB" i="1" dirty="0"/>
              <a:t> */</a:t>
            </a:r>
            <a:br>
              <a:rPr lang="en-GB" i="1" dirty="0"/>
            </a:br>
            <a:r>
              <a:rPr lang="en-GB" b="1" dirty="0"/>
              <a:t>CREATE TRIGGER </a:t>
            </a:r>
            <a:r>
              <a:rPr lang="en-GB" dirty="0"/>
              <a:t>AccountIsBlocked1</a:t>
            </a:r>
            <a:br>
              <a:rPr lang="en-GB" dirty="0"/>
            </a:br>
            <a:r>
              <a:rPr lang="en-GB" b="1" dirty="0"/>
              <a:t>BEFORE insert on </a:t>
            </a:r>
            <a:r>
              <a:rPr lang="en-GB" dirty="0"/>
              <a:t>Questionnaire </a:t>
            </a:r>
            <a:r>
              <a:rPr lang="en-GB" b="1" dirty="0"/>
              <a:t>FOR EACH ROW</a:t>
            </a:r>
            <a:br>
              <a:rPr lang="en-GB" b="1" dirty="0"/>
            </a:br>
            <a:r>
              <a:rPr lang="en-GB" b="1" dirty="0"/>
              <a:t>BEGIN</a:t>
            </a:r>
            <a:br>
              <a:rPr lang="en-GB" b="1" dirty="0"/>
            </a:br>
            <a:r>
              <a:rPr lang="en-GB" b="1" dirty="0"/>
              <a:t>    if </a:t>
            </a:r>
            <a:r>
              <a:rPr lang="en-GB" dirty="0"/>
              <a:t>(</a:t>
            </a:r>
            <a:r>
              <a:rPr lang="en-GB" b="1" dirty="0"/>
              <a:t>SELECT IsBlocked FROM User WHERE </a:t>
            </a:r>
            <a:r>
              <a:rPr lang="en-GB" b="1" dirty="0" err="1"/>
              <a:t>User</a:t>
            </a:r>
            <a:r>
              <a:rPr lang="en-GB" dirty="0" err="1"/>
              <a:t>.</a:t>
            </a:r>
            <a:r>
              <a:rPr lang="en-GB" b="1" dirty="0" err="1"/>
              <a:t>ID</a:t>
            </a:r>
            <a:r>
              <a:rPr lang="en-GB" b="1" dirty="0"/>
              <a:t> </a:t>
            </a:r>
            <a:r>
              <a:rPr lang="en-GB" dirty="0"/>
              <a:t>= </a:t>
            </a:r>
            <a:r>
              <a:rPr lang="en-GB" dirty="0" err="1"/>
              <a:t>NEW.</a:t>
            </a:r>
            <a:r>
              <a:rPr lang="en-GB" b="1" dirty="0" err="1"/>
              <a:t>User</a:t>
            </a:r>
            <a:r>
              <a:rPr lang="en-GB" dirty="0"/>
              <a:t>) </a:t>
            </a:r>
            <a:r>
              <a:rPr lang="en-GB" b="1" dirty="0"/>
              <a:t>is True</a:t>
            </a:r>
            <a:br>
              <a:rPr lang="en-GB" b="1" dirty="0"/>
            </a:br>
            <a:r>
              <a:rPr lang="en-GB" b="1" dirty="0"/>
              <a:t>    then SIGNAL SQLSTATE '45000'  SET MESSAGE_TEXT </a:t>
            </a:r>
            <a:r>
              <a:rPr lang="en-GB" dirty="0"/>
              <a:t>= </a:t>
            </a:r>
            <a:r>
              <a:rPr lang="en-GB" b="1" dirty="0"/>
              <a:t>'Your account is blocked'</a:t>
            </a:r>
            <a:r>
              <a:rPr lang="en-GB" dirty="0"/>
              <a:t>;</a:t>
            </a:r>
            <a:br>
              <a:rPr lang="en-GB" dirty="0"/>
            </a:br>
            <a:r>
              <a:rPr lang="en-GB" dirty="0"/>
              <a:t>    </a:t>
            </a:r>
            <a:r>
              <a:rPr lang="en-GB" b="1" dirty="0"/>
              <a:t>end if</a:t>
            </a:r>
            <a:r>
              <a:rPr lang="en-GB" dirty="0"/>
              <a:t>;</a:t>
            </a:r>
            <a:br>
              <a:rPr lang="en-GB" dirty="0"/>
            </a:br>
            <a:r>
              <a:rPr lang="en-GB" b="1" dirty="0"/>
              <a:t>END</a:t>
            </a:r>
            <a:r>
              <a:rPr lang="en-GB" dirty="0"/>
              <a:t>;</a:t>
            </a:r>
            <a:endParaRPr lang="en-IT" dirty="0"/>
          </a:p>
        </p:txBody>
      </p:sp>
    </p:spTree>
    <p:extLst>
      <p:ext uri="{BB962C8B-B14F-4D97-AF65-F5344CB8AC3E}">
        <p14:creationId xmlns:p14="http://schemas.microsoft.com/office/powerpoint/2010/main" val="1650205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A428A1-A707-D947-AFA8-F4A3E78F2217}"/>
              </a:ext>
            </a:extLst>
          </p:cNvPr>
          <p:cNvSpPr txBox="1"/>
          <p:nvPr/>
        </p:nvSpPr>
        <p:spPr>
          <a:xfrm>
            <a:off x="322217" y="290488"/>
            <a:ext cx="8564331" cy="4616648"/>
          </a:xfrm>
          <a:prstGeom prst="rect">
            <a:avLst/>
          </a:prstGeom>
          <a:noFill/>
        </p:spPr>
        <p:txBody>
          <a:bodyPr wrap="square" rtlCol="0">
            <a:spAutoFit/>
          </a:bodyPr>
          <a:lstStyle/>
          <a:p>
            <a:r>
              <a:rPr lang="en-GB" sz="1400" i="1" dirty="0"/>
              <a:t>/*</a:t>
            </a:r>
            <a:br>
              <a:rPr lang="en-GB" sz="1400" i="1" dirty="0"/>
            </a:br>
            <a:r>
              <a:rPr lang="en-GB" sz="1400" i="1" dirty="0"/>
              <a:t> If any response of the user contains a word listed in the table,</a:t>
            </a:r>
            <a:br>
              <a:rPr lang="en-GB" sz="1400" i="1" dirty="0"/>
            </a:br>
            <a:r>
              <a:rPr lang="en-GB" sz="1400" i="1" dirty="0"/>
              <a:t> the transaction is rolled back, no data are recorded in the database,</a:t>
            </a:r>
            <a:br>
              <a:rPr lang="en-GB" sz="1400" i="1" dirty="0"/>
            </a:br>
            <a:r>
              <a:rPr lang="en-GB" sz="1400" i="1" dirty="0"/>
              <a:t> and the user’s account is blocked</a:t>
            </a:r>
            <a:br>
              <a:rPr lang="en-GB" sz="1400" i="1" dirty="0"/>
            </a:br>
            <a:r>
              <a:rPr lang="en-GB" sz="1400" i="1" dirty="0"/>
              <a:t> so that no questionnaires can be filled in by such account in the future.</a:t>
            </a:r>
            <a:br>
              <a:rPr lang="en-GB" sz="1400" i="1" dirty="0"/>
            </a:br>
            <a:r>
              <a:rPr lang="en-GB" sz="1400" i="1" dirty="0"/>
              <a:t>*/</a:t>
            </a:r>
            <a:br>
              <a:rPr lang="en-GB" sz="1400" i="1" dirty="0"/>
            </a:br>
            <a:r>
              <a:rPr lang="en-GB" sz="1400" b="1" dirty="0"/>
              <a:t>CREATE TRIGGER </a:t>
            </a:r>
            <a:r>
              <a:rPr lang="en-GB" sz="1400" dirty="0" err="1"/>
              <a:t>CheckOffensiveWord</a:t>
            </a:r>
            <a:br>
              <a:rPr lang="en-GB" sz="1400" dirty="0"/>
            </a:br>
            <a:r>
              <a:rPr lang="en-GB" sz="1400" b="1" dirty="0"/>
              <a:t>BEFORE insert on </a:t>
            </a:r>
            <a:r>
              <a:rPr lang="en-GB" sz="1400" dirty="0"/>
              <a:t>ContainMarketing </a:t>
            </a:r>
            <a:r>
              <a:rPr lang="en-GB" sz="1400" b="1" dirty="0"/>
              <a:t>FOR EACH ROW</a:t>
            </a:r>
            <a:br>
              <a:rPr lang="en-GB" sz="1400" b="1" dirty="0"/>
            </a:br>
            <a:r>
              <a:rPr lang="en-GB" sz="1400" b="1" dirty="0"/>
              <a:t>BEGIN</a:t>
            </a:r>
            <a:br>
              <a:rPr lang="en-GB" sz="1400" b="1" dirty="0"/>
            </a:br>
            <a:r>
              <a:rPr lang="en-GB" sz="1400" b="1" dirty="0"/>
              <a:t>    if TRUE in </a:t>
            </a:r>
            <a:r>
              <a:rPr lang="en-GB" sz="1400" dirty="0"/>
              <a:t>(</a:t>
            </a:r>
            <a:r>
              <a:rPr lang="en-GB" sz="1400" b="1" dirty="0"/>
              <a:t>SELECT IsBlocked FROM User</a:t>
            </a:r>
            <a:br>
              <a:rPr lang="en-GB" sz="1400" b="1" dirty="0"/>
            </a:br>
            <a:r>
              <a:rPr lang="en-GB" sz="1400" b="1" dirty="0"/>
              <a:t>        WHERE ID in </a:t>
            </a:r>
            <a:r>
              <a:rPr lang="en-GB" sz="1400" dirty="0"/>
              <a:t>(</a:t>
            </a:r>
            <a:r>
              <a:rPr lang="en-GB" sz="1400" b="1" dirty="0"/>
              <a:t>SELECT User FROM </a:t>
            </a:r>
            <a:r>
              <a:rPr lang="en-GB" sz="1400" dirty="0"/>
              <a:t>Questionnaire</a:t>
            </a:r>
            <a:br>
              <a:rPr lang="en-GB" sz="1400" dirty="0"/>
            </a:br>
            <a:r>
              <a:rPr lang="en-GB" sz="1400" dirty="0"/>
              <a:t>        </a:t>
            </a:r>
            <a:r>
              <a:rPr lang="en-GB" sz="1400" b="1" dirty="0"/>
              <a:t>WHERE </a:t>
            </a:r>
            <a:r>
              <a:rPr lang="en-GB" sz="1400" dirty="0" err="1"/>
              <a:t>Questionnaire.</a:t>
            </a:r>
            <a:r>
              <a:rPr lang="en-GB" sz="1400" b="1" dirty="0" err="1"/>
              <a:t>ID</a:t>
            </a:r>
            <a:r>
              <a:rPr lang="en-GB" sz="1400" b="1" dirty="0"/>
              <a:t> </a:t>
            </a:r>
            <a:r>
              <a:rPr lang="en-GB" sz="1400" dirty="0"/>
              <a:t>= </a:t>
            </a:r>
            <a:r>
              <a:rPr lang="en-GB" sz="1400" dirty="0" err="1"/>
              <a:t>NEW.</a:t>
            </a:r>
            <a:r>
              <a:rPr lang="en-GB" sz="1400" b="1" dirty="0" err="1"/>
              <a:t>IDQues</a:t>
            </a:r>
            <a:r>
              <a:rPr lang="en-GB" sz="1400" dirty="0"/>
              <a:t>))</a:t>
            </a:r>
            <a:br>
              <a:rPr lang="en-GB" sz="1400" dirty="0"/>
            </a:br>
            <a:r>
              <a:rPr lang="en-GB" sz="1400" dirty="0"/>
              <a:t>    </a:t>
            </a:r>
            <a:r>
              <a:rPr lang="en-GB" sz="1400" b="1" dirty="0"/>
              <a:t>then</a:t>
            </a:r>
            <a:br>
              <a:rPr lang="en-GB" sz="1400" b="1" dirty="0"/>
            </a:br>
            <a:r>
              <a:rPr lang="en-GB" sz="1400" b="1" dirty="0"/>
              <a:t>        SIGNAL SQLSTATE '45000'  SET MESSAGE_TEXT </a:t>
            </a:r>
            <a:r>
              <a:rPr lang="en-GB" sz="1400" dirty="0"/>
              <a:t>= </a:t>
            </a:r>
            <a:r>
              <a:rPr lang="en-GB" sz="1400" b="1" dirty="0"/>
              <a:t>'Your account is blocked'</a:t>
            </a:r>
            <a:r>
              <a:rPr lang="en-GB" sz="1400" dirty="0"/>
              <a:t>;</a:t>
            </a:r>
            <a:br>
              <a:rPr lang="en-GB" sz="1400" dirty="0"/>
            </a:br>
            <a:r>
              <a:rPr lang="en-GB" sz="1400" dirty="0"/>
              <a:t>    </a:t>
            </a:r>
            <a:r>
              <a:rPr lang="en-GB" sz="1400" b="1" dirty="0"/>
              <a:t>else</a:t>
            </a:r>
            <a:br>
              <a:rPr lang="en-GB" sz="1400" b="1" dirty="0"/>
            </a:br>
            <a:r>
              <a:rPr lang="en-GB" sz="1400" b="1" dirty="0"/>
              <a:t>        if </a:t>
            </a:r>
            <a:r>
              <a:rPr lang="en-GB" sz="1400" dirty="0"/>
              <a:t>(</a:t>
            </a:r>
            <a:r>
              <a:rPr lang="en-GB" sz="1400" b="1" dirty="0"/>
              <a:t>SELECT </a:t>
            </a:r>
            <a:r>
              <a:rPr lang="en-GB" sz="1400" i="1" dirty="0"/>
              <a:t>COUNT</a:t>
            </a:r>
            <a:r>
              <a:rPr lang="en-GB" sz="1400" dirty="0"/>
              <a:t>(</a:t>
            </a:r>
            <a:r>
              <a:rPr lang="en-GB" sz="1400" i="1" dirty="0"/>
              <a:t>*</a:t>
            </a:r>
            <a:r>
              <a:rPr lang="en-GB" sz="1400" dirty="0"/>
              <a:t>) </a:t>
            </a:r>
            <a:r>
              <a:rPr lang="en-GB" sz="1400" b="1" dirty="0"/>
              <a:t>FROM </a:t>
            </a:r>
            <a:r>
              <a:rPr lang="en-GB" sz="1400" dirty="0" err="1"/>
              <a:t>OffensiveWord</a:t>
            </a:r>
            <a:r>
              <a:rPr lang="en-GB" sz="1400" dirty="0"/>
              <a:t> </a:t>
            </a:r>
            <a:r>
              <a:rPr lang="en-GB" sz="1400" b="1" dirty="0"/>
              <a:t>WHERE </a:t>
            </a:r>
            <a:r>
              <a:rPr lang="en-GB" sz="1400" dirty="0" err="1"/>
              <a:t>NEW.</a:t>
            </a:r>
            <a:r>
              <a:rPr lang="en-GB" sz="1400" b="1" dirty="0" err="1"/>
              <a:t>Answer</a:t>
            </a:r>
            <a:r>
              <a:rPr lang="en-GB" sz="1400" b="1" dirty="0"/>
              <a:t> REGEXP </a:t>
            </a:r>
            <a:r>
              <a:rPr lang="en-GB" sz="1400" i="1" dirty="0"/>
              <a:t>CONCAT</a:t>
            </a:r>
            <a:r>
              <a:rPr lang="en-GB" sz="1400" dirty="0"/>
              <a:t>(</a:t>
            </a:r>
            <a:r>
              <a:rPr lang="en-GB" sz="1400" b="1" dirty="0"/>
              <a:t>'</a:t>
            </a:r>
            <a:r>
              <a:rPr lang="en-GB" sz="1400" dirty="0"/>
              <a:t>\(</a:t>
            </a:r>
            <a:r>
              <a:rPr lang="en-GB" sz="1400" b="1" dirty="0"/>
              <a:t>'</a:t>
            </a:r>
            <a:r>
              <a:rPr lang="en-GB" sz="1400" dirty="0"/>
              <a:t>,</a:t>
            </a:r>
            <a:r>
              <a:rPr lang="en-GB" sz="1400" b="1" dirty="0" err="1"/>
              <a:t>OffensiveWord</a:t>
            </a:r>
            <a:r>
              <a:rPr lang="en-GB" sz="1400" dirty="0"/>
              <a:t>,</a:t>
            </a:r>
            <a:r>
              <a:rPr lang="en-GB" sz="1400" b="1" dirty="0"/>
              <a:t>'</a:t>
            </a:r>
            <a:r>
              <a:rPr lang="en-GB" sz="1400" dirty="0"/>
              <a:t>\)</a:t>
            </a:r>
            <a:r>
              <a:rPr lang="en-GB" sz="1400" b="1" dirty="0"/>
              <a:t>'</a:t>
            </a:r>
            <a:r>
              <a:rPr lang="en-GB" sz="1400" dirty="0"/>
              <a:t>)) &gt; 0</a:t>
            </a:r>
            <a:br>
              <a:rPr lang="en-GB" sz="1400" dirty="0"/>
            </a:br>
            <a:r>
              <a:rPr lang="en-GB" sz="1400" dirty="0"/>
              <a:t>        </a:t>
            </a:r>
            <a:r>
              <a:rPr lang="en-GB" sz="1400" b="1" dirty="0"/>
              <a:t>then</a:t>
            </a:r>
            <a:br>
              <a:rPr lang="en-GB" sz="1400" b="1" dirty="0"/>
            </a:br>
            <a:r>
              <a:rPr lang="en-GB" sz="1400" b="1" dirty="0"/>
              <a:t>            SIGNAL SQLSTATE '45000'  SET MESSAGE_TEXT </a:t>
            </a:r>
            <a:r>
              <a:rPr lang="en-GB" sz="1400" dirty="0"/>
              <a:t>= </a:t>
            </a:r>
            <a:r>
              <a:rPr lang="en-GB" sz="1400" b="1" dirty="0"/>
              <a:t>'Your submitted answer contain offensive words'</a:t>
            </a:r>
            <a:r>
              <a:rPr lang="en-GB" sz="1400" dirty="0"/>
              <a:t>;</a:t>
            </a:r>
            <a:br>
              <a:rPr lang="en-GB" sz="1400" dirty="0"/>
            </a:br>
            <a:r>
              <a:rPr lang="en-GB" sz="1400" dirty="0"/>
              <a:t>        </a:t>
            </a:r>
            <a:r>
              <a:rPr lang="en-GB" sz="1400" b="1" dirty="0"/>
              <a:t>end if</a:t>
            </a:r>
            <a:r>
              <a:rPr lang="en-GB" sz="1400" dirty="0"/>
              <a:t>;</a:t>
            </a:r>
            <a:br>
              <a:rPr lang="en-GB" sz="1400" dirty="0"/>
            </a:br>
            <a:r>
              <a:rPr lang="en-GB" sz="1400" dirty="0"/>
              <a:t>    </a:t>
            </a:r>
            <a:r>
              <a:rPr lang="en-GB" sz="1400" b="1" dirty="0"/>
              <a:t>end if</a:t>
            </a:r>
            <a:r>
              <a:rPr lang="en-GB" sz="1400" dirty="0"/>
              <a:t>;</a:t>
            </a:r>
            <a:br>
              <a:rPr lang="en-GB" sz="1400" dirty="0"/>
            </a:br>
            <a:r>
              <a:rPr lang="en-GB" sz="1400" b="1" dirty="0"/>
              <a:t>END</a:t>
            </a:r>
            <a:r>
              <a:rPr lang="en-GB" sz="1400" dirty="0"/>
              <a:t>;</a:t>
            </a:r>
            <a:endParaRPr lang="en-IT" sz="1400" dirty="0"/>
          </a:p>
        </p:txBody>
      </p:sp>
    </p:spTree>
    <p:extLst>
      <p:ext uri="{BB962C8B-B14F-4D97-AF65-F5344CB8AC3E}">
        <p14:creationId xmlns:p14="http://schemas.microsoft.com/office/powerpoint/2010/main" val="293190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C94CA5-CD4D-CD49-AD11-CE7EC2C2DFDB}"/>
              </a:ext>
            </a:extLst>
          </p:cNvPr>
          <p:cNvSpPr txBox="1"/>
          <p:nvPr/>
        </p:nvSpPr>
        <p:spPr>
          <a:xfrm>
            <a:off x="232822" y="298388"/>
            <a:ext cx="8084906" cy="2800767"/>
          </a:xfrm>
          <a:prstGeom prst="rect">
            <a:avLst/>
          </a:prstGeom>
          <a:noFill/>
        </p:spPr>
        <p:txBody>
          <a:bodyPr wrap="none" rtlCol="0">
            <a:spAutoFit/>
          </a:bodyPr>
          <a:lstStyle/>
          <a:p>
            <a:r>
              <a:rPr lang="en-GB" sz="1600" i="1" dirty="0"/>
              <a:t>/*</a:t>
            </a:r>
            <a:br>
              <a:rPr lang="en-GB" sz="1600" i="1" dirty="0"/>
            </a:br>
            <a:r>
              <a:rPr lang="en-GB" sz="1600" i="1" dirty="0"/>
              <a:t>    </a:t>
            </a:r>
            <a:r>
              <a:rPr lang="en-GB" sz="1600" i="1" dirty="0" err="1"/>
              <a:t>AddPointsForMarketingSection</a:t>
            </a:r>
            <a:br>
              <a:rPr lang="en-GB" sz="1600" i="1" dirty="0"/>
            </a:br>
            <a:r>
              <a:rPr lang="en-GB" sz="1600" i="1" dirty="0"/>
              <a:t>    One point is assigned for every answered question of section 1</a:t>
            </a:r>
            <a:br>
              <a:rPr lang="en-GB" sz="1600" i="1" dirty="0"/>
            </a:br>
            <a:r>
              <a:rPr lang="en-GB" sz="1600" i="1" dirty="0"/>
              <a:t>*/</a:t>
            </a:r>
            <a:br>
              <a:rPr lang="en-GB" sz="1600" i="1" dirty="0"/>
            </a:br>
            <a:r>
              <a:rPr lang="en-GB" sz="1600" b="1" dirty="0"/>
              <a:t>CREATE TRIGGER </a:t>
            </a:r>
            <a:r>
              <a:rPr lang="en-GB" sz="1600" dirty="0" err="1"/>
              <a:t>AddPointsForMarketingSection</a:t>
            </a:r>
            <a:br>
              <a:rPr lang="en-GB" sz="1600" dirty="0"/>
            </a:br>
            <a:r>
              <a:rPr lang="en-GB" sz="1600" b="1" dirty="0"/>
              <a:t>AFTER insert on </a:t>
            </a:r>
            <a:r>
              <a:rPr lang="en-GB" sz="1600" dirty="0"/>
              <a:t>ContainMarketing </a:t>
            </a:r>
            <a:r>
              <a:rPr lang="en-GB" sz="1600" b="1" dirty="0"/>
              <a:t>FOR EACH ROW</a:t>
            </a:r>
            <a:br>
              <a:rPr lang="en-GB" sz="1600" b="1" dirty="0"/>
            </a:br>
            <a:r>
              <a:rPr lang="en-GB" sz="1600" b="1" dirty="0"/>
              <a:t>BEGIN</a:t>
            </a:r>
            <a:br>
              <a:rPr lang="en-GB" sz="1600" b="1" dirty="0"/>
            </a:br>
            <a:r>
              <a:rPr lang="en-GB" sz="1600" b="1" dirty="0"/>
              <a:t>    UPDATE User</a:t>
            </a:r>
            <a:br>
              <a:rPr lang="en-GB" sz="1600" b="1" dirty="0"/>
            </a:br>
            <a:r>
              <a:rPr lang="en-GB" sz="1600" b="1" dirty="0"/>
              <a:t>        SET Point </a:t>
            </a:r>
            <a:r>
              <a:rPr lang="en-GB" sz="1600" dirty="0"/>
              <a:t>= </a:t>
            </a:r>
            <a:r>
              <a:rPr lang="en-GB" sz="1600" b="1" dirty="0"/>
              <a:t>Point </a:t>
            </a:r>
            <a:r>
              <a:rPr lang="en-GB" sz="1600" dirty="0"/>
              <a:t>+ 1</a:t>
            </a:r>
            <a:br>
              <a:rPr lang="en-GB" sz="1600" dirty="0"/>
            </a:br>
            <a:r>
              <a:rPr lang="en-GB" sz="1600" dirty="0"/>
              <a:t>        </a:t>
            </a:r>
            <a:r>
              <a:rPr lang="en-GB" sz="1600" b="1" dirty="0"/>
              <a:t>WHERE ID in </a:t>
            </a:r>
            <a:r>
              <a:rPr lang="en-GB" sz="1600" dirty="0"/>
              <a:t>(</a:t>
            </a:r>
            <a:r>
              <a:rPr lang="en-GB" sz="1600" b="1" dirty="0"/>
              <a:t>SELECT User FROM </a:t>
            </a:r>
            <a:r>
              <a:rPr lang="en-GB" sz="1600" dirty="0"/>
              <a:t>Questionnaire </a:t>
            </a:r>
            <a:r>
              <a:rPr lang="en-GB" sz="1600" b="1" dirty="0"/>
              <a:t>WHERE </a:t>
            </a:r>
            <a:r>
              <a:rPr lang="en-GB" sz="1600" dirty="0" err="1"/>
              <a:t>Questionnaire.</a:t>
            </a:r>
            <a:r>
              <a:rPr lang="en-GB" sz="1600" b="1" dirty="0" err="1"/>
              <a:t>ID</a:t>
            </a:r>
            <a:r>
              <a:rPr lang="en-GB" sz="1600" b="1" dirty="0"/>
              <a:t> </a:t>
            </a:r>
            <a:r>
              <a:rPr lang="en-GB" sz="1600" dirty="0"/>
              <a:t>= </a:t>
            </a:r>
            <a:r>
              <a:rPr lang="en-GB" sz="1600" dirty="0" err="1"/>
              <a:t>NEW.</a:t>
            </a:r>
            <a:r>
              <a:rPr lang="en-GB" sz="1600" b="1" dirty="0" err="1"/>
              <a:t>IDQues</a:t>
            </a:r>
            <a:r>
              <a:rPr lang="en-GB" sz="1600" dirty="0"/>
              <a:t>);</a:t>
            </a:r>
            <a:br>
              <a:rPr lang="en-GB" sz="1600" dirty="0"/>
            </a:br>
            <a:r>
              <a:rPr lang="en-GB" sz="1600" b="1" dirty="0"/>
              <a:t>END</a:t>
            </a:r>
            <a:r>
              <a:rPr lang="en-GB" sz="1600" dirty="0"/>
              <a:t>;</a:t>
            </a:r>
            <a:endParaRPr lang="en-IT" sz="1600" dirty="0"/>
          </a:p>
        </p:txBody>
      </p:sp>
    </p:spTree>
    <p:extLst>
      <p:ext uri="{BB962C8B-B14F-4D97-AF65-F5344CB8AC3E}">
        <p14:creationId xmlns:p14="http://schemas.microsoft.com/office/powerpoint/2010/main" val="1788094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6D6C94-9FD0-B94F-BEC8-0C9B7D8B8426}"/>
              </a:ext>
            </a:extLst>
          </p:cNvPr>
          <p:cNvSpPr txBox="1"/>
          <p:nvPr/>
        </p:nvSpPr>
        <p:spPr>
          <a:xfrm>
            <a:off x="156835" y="181892"/>
            <a:ext cx="6360459" cy="6247864"/>
          </a:xfrm>
          <a:prstGeom prst="rect">
            <a:avLst/>
          </a:prstGeom>
          <a:noFill/>
        </p:spPr>
        <p:txBody>
          <a:bodyPr wrap="none" rtlCol="0">
            <a:spAutoFit/>
          </a:bodyPr>
          <a:lstStyle/>
          <a:p>
            <a:r>
              <a:rPr lang="en-GB" sz="1600" i="1" dirty="0"/>
              <a:t>/*</a:t>
            </a:r>
            <a:br>
              <a:rPr lang="en-GB" sz="1600" i="1" dirty="0"/>
            </a:br>
            <a:r>
              <a:rPr lang="en-GB" sz="1600" i="1" dirty="0"/>
              <a:t> Two points are assigned for every answered optional question of section 2</a:t>
            </a:r>
            <a:br>
              <a:rPr lang="en-GB" sz="1600" i="1" dirty="0"/>
            </a:br>
            <a:r>
              <a:rPr lang="en-GB" sz="1600" i="1" dirty="0"/>
              <a:t> */</a:t>
            </a:r>
            <a:br>
              <a:rPr lang="en-GB" sz="1600" i="1" dirty="0"/>
            </a:br>
            <a:r>
              <a:rPr lang="en-GB" sz="1600" b="1" dirty="0"/>
              <a:t>CREATE TRIGGER </a:t>
            </a:r>
            <a:r>
              <a:rPr lang="en-GB" sz="1600" dirty="0" err="1"/>
              <a:t>AddPointsForStatisticalSection</a:t>
            </a:r>
            <a:br>
              <a:rPr lang="en-GB" sz="1600" dirty="0"/>
            </a:br>
            <a:r>
              <a:rPr lang="en-GB" sz="1600" b="1" dirty="0"/>
              <a:t>AFTER insert on </a:t>
            </a:r>
            <a:r>
              <a:rPr lang="en-GB" sz="1600" dirty="0"/>
              <a:t>Questionnaire </a:t>
            </a:r>
            <a:r>
              <a:rPr lang="en-GB" sz="1600" b="1" dirty="0"/>
              <a:t>FOR EACH ROW</a:t>
            </a:r>
            <a:br>
              <a:rPr lang="en-GB" sz="1600" b="1" dirty="0"/>
            </a:br>
            <a:r>
              <a:rPr lang="en-GB" sz="1600" b="1" dirty="0"/>
              <a:t>BEGIN</a:t>
            </a:r>
            <a:br>
              <a:rPr lang="en-GB" sz="1600" b="1" dirty="0"/>
            </a:br>
            <a:r>
              <a:rPr lang="en-GB" sz="1600" b="1" dirty="0"/>
              <a:t>    IF </a:t>
            </a:r>
            <a:r>
              <a:rPr lang="en-GB" sz="1600" dirty="0" err="1"/>
              <a:t>NEW.</a:t>
            </a:r>
            <a:r>
              <a:rPr lang="en-GB" sz="1600" b="1" dirty="0" err="1"/>
              <a:t>Sex</a:t>
            </a:r>
            <a:r>
              <a:rPr lang="en-GB" sz="1600" b="1" dirty="0"/>
              <a:t> is not null</a:t>
            </a:r>
            <a:br>
              <a:rPr lang="en-GB" sz="1600" b="1" dirty="0"/>
            </a:br>
            <a:r>
              <a:rPr lang="en-GB" sz="1600" b="1" dirty="0"/>
              <a:t>    then</a:t>
            </a:r>
            <a:br>
              <a:rPr lang="en-GB" sz="1600" b="1" dirty="0"/>
            </a:br>
            <a:r>
              <a:rPr lang="en-GB" sz="1600" b="1" dirty="0"/>
              <a:t>        UPDATE User</a:t>
            </a:r>
            <a:br>
              <a:rPr lang="en-GB" sz="1600" b="1" dirty="0"/>
            </a:br>
            <a:r>
              <a:rPr lang="en-GB" sz="1600" b="1" dirty="0"/>
              <a:t>            SET Point </a:t>
            </a:r>
            <a:r>
              <a:rPr lang="en-GB" sz="1600" dirty="0"/>
              <a:t>= </a:t>
            </a:r>
            <a:r>
              <a:rPr lang="en-GB" sz="1600" b="1" dirty="0"/>
              <a:t>Point </a:t>
            </a:r>
            <a:r>
              <a:rPr lang="en-GB" sz="1600" dirty="0"/>
              <a:t>+ 2</a:t>
            </a:r>
            <a:br>
              <a:rPr lang="en-GB" sz="1600" dirty="0"/>
            </a:br>
            <a:r>
              <a:rPr lang="en-GB" sz="1600" dirty="0"/>
              <a:t>        </a:t>
            </a:r>
            <a:r>
              <a:rPr lang="en-GB" sz="1600" b="1" dirty="0"/>
              <a:t>WHERE </a:t>
            </a:r>
            <a:r>
              <a:rPr lang="en-GB" sz="1600" b="1" dirty="0" err="1"/>
              <a:t>User</a:t>
            </a:r>
            <a:r>
              <a:rPr lang="en-GB" sz="1600" dirty="0" err="1"/>
              <a:t>.</a:t>
            </a:r>
            <a:r>
              <a:rPr lang="en-GB" sz="1600" b="1" dirty="0" err="1"/>
              <a:t>ID</a:t>
            </a:r>
            <a:r>
              <a:rPr lang="en-GB" sz="1600" b="1" dirty="0"/>
              <a:t> </a:t>
            </a:r>
            <a:r>
              <a:rPr lang="en-GB" sz="1600" dirty="0"/>
              <a:t>= </a:t>
            </a:r>
            <a:r>
              <a:rPr lang="en-GB" sz="1600" dirty="0" err="1"/>
              <a:t>NEW.</a:t>
            </a:r>
            <a:r>
              <a:rPr lang="en-GB" sz="1600" b="1" dirty="0" err="1"/>
              <a:t>User</a:t>
            </a:r>
            <a:r>
              <a:rPr lang="en-GB" sz="1600" dirty="0"/>
              <a:t>;</a:t>
            </a:r>
            <a:br>
              <a:rPr lang="en-GB" sz="1600" dirty="0"/>
            </a:br>
            <a:r>
              <a:rPr lang="en-GB" sz="1600" dirty="0"/>
              <a:t>    </a:t>
            </a:r>
            <a:r>
              <a:rPr lang="en-GB" sz="1600" b="1" dirty="0"/>
              <a:t>end if</a:t>
            </a:r>
            <a:r>
              <a:rPr lang="en-GB" sz="1600" dirty="0"/>
              <a:t>;</a:t>
            </a:r>
            <a:br>
              <a:rPr lang="en-GB" sz="1600" dirty="0"/>
            </a:br>
            <a:r>
              <a:rPr lang="en-GB" sz="1600" dirty="0"/>
              <a:t>    </a:t>
            </a:r>
            <a:r>
              <a:rPr lang="en-GB" sz="1600" b="1" dirty="0"/>
              <a:t>IF </a:t>
            </a:r>
            <a:r>
              <a:rPr lang="en-GB" sz="1600" dirty="0" err="1"/>
              <a:t>NEW.</a:t>
            </a:r>
            <a:r>
              <a:rPr lang="en-GB" sz="1600" b="1" dirty="0" err="1"/>
              <a:t>Age</a:t>
            </a:r>
            <a:r>
              <a:rPr lang="en-GB" sz="1600" b="1" dirty="0"/>
              <a:t> is not null</a:t>
            </a:r>
            <a:br>
              <a:rPr lang="en-GB" sz="1600" b="1" dirty="0"/>
            </a:br>
            <a:r>
              <a:rPr lang="en-GB" sz="1600" b="1" dirty="0"/>
              <a:t>    then</a:t>
            </a:r>
            <a:br>
              <a:rPr lang="en-GB" sz="1600" b="1" dirty="0"/>
            </a:br>
            <a:r>
              <a:rPr lang="en-GB" sz="1600" b="1" dirty="0"/>
              <a:t>        UPDATE User</a:t>
            </a:r>
            <a:br>
              <a:rPr lang="en-GB" sz="1600" b="1" dirty="0"/>
            </a:br>
            <a:r>
              <a:rPr lang="en-GB" sz="1600" b="1" dirty="0"/>
              <a:t>            SET Point </a:t>
            </a:r>
            <a:r>
              <a:rPr lang="en-GB" sz="1600" dirty="0"/>
              <a:t>= </a:t>
            </a:r>
            <a:r>
              <a:rPr lang="en-GB" sz="1600" b="1" dirty="0"/>
              <a:t>Point </a:t>
            </a:r>
            <a:r>
              <a:rPr lang="en-GB" sz="1600" dirty="0"/>
              <a:t>+ 2</a:t>
            </a:r>
            <a:br>
              <a:rPr lang="en-GB" sz="1600" dirty="0"/>
            </a:br>
            <a:r>
              <a:rPr lang="en-GB" sz="1600" dirty="0"/>
              <a:t>        </a:t>
            </a:r>
            <a:r>
              <a:rPr lang="en-GB" sz="1600" b="1" dirty="0"/>
              <a:t>WHERE </a:t>
            </a:r>
            <a:r>
              <a:rPr lang="en-GB" sz="1600" b="1" dirty="0" err="1"/>
              <a:t>User</a:t>
            </a:r>
            <a:r>
              <a:rPr lang="en-GB" sz="1600" dirty="0" err="1"/>
              <a:t>.</a:t>
            </a:r>
            <a:r>
              <a:rPr lang="en-GB" sz="1600" b="1" dirty="0" err="1"/>
              <a:t>ID</a:t>
            </a:r>
            <a:r>
              <a:rPr lang="en-GB" sz="1600" b="1" dirty="0"/>
              <a:t> </a:t>
            </a:r>
            <a:r>
              <a:rPr lang="en-GB" sz="1600" dirty="0"/>
              <a:t>= </a:t>
            </a:r>
            <a:r>
              <a:rPr lang="en-GB" sz="1600" dirty="0" err="1"/>
              <a:t>NEW.</a:t>
            </a:r>
            <a:r>
              <a:rPr lang="en-GB" sz="1600" b="1" dirty="0" err="1"/>
              <a:t>User</a:t>
            </a:r>
            <a:r>
              <a:rPr lang="en-GB" sz="1600" dirty="0"/>
              <a:t>;</a:t>
            </a:r>
            <a:br>
              <a:rPr lang="en-GB" sz="1600" dirty="0"/>
            </a:br>
            <a:r>
              <a:rPr lang="en-GB" sz="1600" dirty="0"/>
              <a:t>    </a:t>
            </a:r>
            <a:r>
              <a:rPr lang="en-GB" sz="1600" b="1" dirty="0"/>
              <a:t>end if</a:t>
            </a:r>
            <a:r>
              <a:rPr lang="en-GB" sz="1600" dirty="0"/>
              <a:t>;</a:t>
            </a:r>
            <a:br>
              <a:rPr lang="en-GB" sz="1600" dirty="0"/>
            </a:br>
            <a:r>
              <a:rPr lang="en-GB" sz="1600" dirty="0"/>
              <a:t>    </a:t>
            </a:r>
            <a:r>
              <a:rPr lang="en-GB" sz="1600" b="1" dirty="0"/>
              <a:t>IF </a:t>
            </a:r>
            <a:r>
              <a:rPr lang="en-GB" sz="1600" dirty="0" err="1"/>
              <a:t>NEW.</a:t>
            </a:r>
            <a:r>
              <a:rPr lang="en-GB" sz="1600" b="1" dirty="0" err="1"/>
              <a:t>ExpertiseLevel</a:t>
            </a:r>
            <a:r>
              <a:rPr lang="en-GB" sz="1600" b="1" dirty="0"/>
              <a:t> is not null</a:t>
            </a:r>
            <a:br>
              <a:rPr lang="en-GB" sz="1600" b="1" dirty="0"/>
            </a:br>
            <a:r>
              <a:rPr lang="en-GB" sz="1600" b="1" dirty="0"/>
              <a:t>    then</a:t>
            </a:r>
            <a:br>
              <a:rPr lang="en-GB" sz="1600" b="1" dirty="0"/>
            </a:br>
            <a:r>
              <a:rPr lang="en-GB" sz="1600" b="1" dirty="0"/>
              <a:t>        UPDATE User</a:t>
            </a:r>
            <a:br>
              <a:rPr lang="en-GB" sz="1600" b="1" dirty="0"/>
            </a:br>
            <a:r>
              <a:rPr lang="en-GB" sz="1600" b="1" dirty="0"/>
              <a:t>            SET Point </a:t>
            </a:r>
            <a:r>
              <a:rPr lang="en-GB" sz="1600" dirty="0"/>
              <a:t>= </a:t>
            </a:r>
            <a:r>
              <a:rPr lang="en-GB" sz="1600" b="1" dirty="0"/>
              <a:t>Point </a:t>
            </a:r>
            <a:r>
              <a:rPr lang="en-GB" sz="1600" dirty="0"/>
              <a:t>+ 2</a:t>
            </a:r>
            <a:br>
              <a:rPr lang="en-GB" sz="1600" dirty="0"/>
            </a:br>
            <a:r>
              <a:rPr lang="en-GB" sz="1600" dirty="0"/>
              <a:t>        </a:t>
            </a:r>
            <a:r>
              <a:rPr lang="en-GB" sz="1600" b="1" dirty="0"/>
              <a:t>WHERE </a:t>
            </a:r>
            <a:r>
              <a:rPr lang="en-GB" sz="1600" b="1" dirty="0" err="1"/>
              <a:t>User</a:t>
            </a:r>
            <a:r>
              <a:rPr lang="en-GB" sz="1600" dirty="0" err="1"/>
              <a:t>.</a:t>
            </a:r>
            <a:r>
              <a:rPr lang="en-GB" sz="1600" b="1" dirty="0" err="1"/>
              <a:t>ID</a:t>
            </a:r>
            <a:r>
              <a:rPr lang="en-GB" sz="1600" b="1" dirty="0"/>
              <a:t> </a:t>
            </a:r>
            <a:r>
              <a:rPr lang="en-GB" sz="1600" dirty="0"/>
              <a:t>= </a:t>
            </a:r>
            <a:r>
              <a:rPr lang="en-GB" sz="1600" dirty="0" err="1"/>
              <a:t>NEW.</a:t>
            </a:r>
            <a:r>
              <a:rPr lang="en-GB" sz="1600" b="1" dirty="0" err="1"/>
              <a:t>User</a:t>
            </a:r>
            <a:r>
              <a:rPr lang="en-GB" sz="1600" dirty="0"/>
              <a:t>;</a:t>
            </a:r>
            <a:br>
              <a:rPr lang="en-GB" sz="1600" dirty="0"/>
            </a:br>
            <a:r>
              <a:rPr lang="en-GB" sz="1600" dirty="0"/>
              <a:t>    </a:t>
            </a:r>
            <a:r>
              <a:rPr lang="en-GB" sz="1600" b="1" dirty="0"/>
              <a:t>end if</a:t>
            </a:r>
            <a:r>
              <a:rPr lang="en-GB" sz="1600" dirty="0"/>
              <a:t>;</a:t>
            </a:r>
            <a:br>
              <a:rPr lang="en-GB" sz="1600" dirty="0"/>
            </a:br>
            <a:r>
              <a:rPr lang="en-GB" sz="1600" b="1" dirty="0"/>
              <a:t>END</a:t>
            </a:r>
            <a:r>
              <a:rPr lang="en-GB" sz="1600" dirty="0"/>
              <a:t>;</a:t>
            </a:r>
            <a:endParaRPr lang="en-IT" sz="1600" dirty="0"/>
          </a:p>
        </p:txBody>
      </p:sp>
    </p:spTree>
    <p:extLst>
      <p:ext uri="{BB962C8B-B14F-4D97-AF65-F5344CB8AC3E}">
        <p14:creationId xmlns:p14="http://schemas.microsoft.com/office/powerpoint/2010/main" val="966184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528872-5469-334B-93FE-5B7657A49080}"/>
              </a:ext>
            </a:extLst>
          </p:cNvPr>
          <p:cNvSpPr txBox="1"/>
          <p:nvPr/>
        </p:nvSpPr>
        <p:spPr>
          <a:xfrm>
            <a:off x="181069" y="226336"/>
            <a:ext cx="8337026" cy="3046988"/>
          </a:xfrm>
          <a:prstGeom prst="rect">
            <a:avLst/>
          </a:prstGeom>
          <a:noFill/>
        </p:spPr>
        <p:txBody>
          <a:bodyPr wrap="none" rtlCol="0">
            <a:spAutoFit/>
          </a:bodyPr>
          <a:lstStyle/>
          <a:p>
            <a:r>
              <a:rPr lang="en-GB" sz="1600" i="1" dirty="0"/>
              <a:t>/*</a:t>
            </a:r>
            <a:br>
              <a:rPr lang="en-GB" sz="1600" i="1" dirty="0"/>
            </a:br>
            <a:r>
              <a:rPr lang="en-GB" sz="1600" i="1" dirty="0"/>
              <a:t>    A CREATION page for inserting the product of the day for the current date or for a posterior date</a:t>
            </a:r>
            <a:br>
              <a:rPr lang="en-GB" sz="1600" i="1" dirty="0"/>
            </a:br>
            <a:r>
              <a:rPr lang="en-GB" sz="1600" i="1" dirty="0"/>
              <a:t> */</a:t>
            </a:r>
            <a:br>
              <a:rPr lang="en-GB" sz="1600" i="1" dirty="0"/>
            </a:br>
            <a:r>
              <a:rPr lang="en-GB" sz="1600" b="1" dirty="0"/>
              <a:t>CREATE TRIGGER </a:t>
            </a:r>
            <a:r>
              <a:rPr lang="en-GB" sz="1600" dirty="0" err="1"/>
              <a:t>OnlyCreateProductForCurrentORPosteriorDate</a:t>
            </a:r>
            <a:br>
              <a:rPr lang="en-GB" sz="1600" dirty="0"/>
            </a:br>
            <a:r>
              <a:rPr lang="en-GB" sz="1600" b="1" dirty="0"/>
              <a:t>BEFORE insert on </a:t>
            </a:r>
            <a:r>
              <a:rPr lang="en-GB" sz="1600" dirty="0"/>
              <a:t>Product </a:t>
            </a:r>
            <a:r>
              <a:rPr lang="en-GB" sz="1600" b="1" dirty="0"/>
              <a:t>FOR EACH ROW</a:t>
            </a:r>
            <a:br>
              <a:rPr lang="en-GB" sz="1600" b="1" dirty="0"/>
            </a:br>
            <a:r>
              <a:rPr lang="en-GB" sz="1600" b="1" dirty="0"/>
              <a:t>BEGIN</a:t>
            </a:r>
            <a:br>
              <a:rPr lang="en-GB" sz="1600" b="1" dirty="0"/>
            </a:br>
            <a:r>
              <a:rPr lang="en-GB" sz="1600" b="1" dirty="0"/>
              <a:t>    if </a:t>
            </a:r>
            <a:r>
              <a:rPr lang="en-GB" sz="1600" dirty="0" err="1"/>
              <a:t>NEW.</a:t>
            </a:r>
            <a:r>
              <a:rPr lang="en-GB" sz="1600" b="1" dirty="0" err="1"/>
              <a:t>Date</a:t>
            </a:r>
            <a:r>
              <a:rPr lang="en-GB" sz="1600" b="1" dirty="0"/>
              <a:t> </a:t>
            </a:r>
            <a:r>
              <a:rPr lang="en-GB" sz="1600" dirty="0"/>
              <a:t>&lt; </a:t>
            </a:r>
            <a:r>
              <a:rPr lang="en-GB" sz="1600" i="1" dirty="0"/>
              <a:t>CURRENT_DATE</a:t>
            </a:r>
            <a:r>
              <a:rPr lang="en-GB" sz="1600" dirty="0"/>
              <a:t>()</a:t>
            </a:r>
            <a:br>
              <a:rPr lang="en-GB" sz="1600" dirty="0"/>
            </a:br>
            <a:r>
              <a:rPr lang="en-GB" sz="1600" dirty="0"/>
              <a:t>    </a:t>
            </a:r>
            <a:r>
              <a:rPr lang="en-GB" sz="1600" b="1" dirty="0"/>
              <a:t>then</a:t>
            </a:r>
            <a:br>
              <a:rPr lang="en-GB" sz="1600" b="1" dirty="0"/>
            </a:br>
            <a:r>
              <a:rPr lang="en-GB" sz="1600" b="1" dirty="0"/>
              <a:t>        SIGNAL SQLSTATE '45000'  SET MESSAGE_TEXT </a:t>
            </a:r>
            <a:r>
              <a:rPr lang="en-GB" sz="1600" dirty="0"/>
              <a:t>= </a:t>
            </a:r>
            <a:r>
              <a:rPr lang="en-GB" sz="1600" b="1" dirty="0"/>
              <a:t>'You can only inserting</a:t>
            </a:r>
            <a:br>
              <a:rPr lang="en-GB" sz="1600" b="1" dirty="0"/>
            </a:br>
            <a:r>
              <a:rPr lang="en-GB" sz="1600" b="1" dirty="0"/>
              <a:t>                    the product for the current date or for a posterior date'</a:t>
            </a:r>
            <a:r>
              <a:rPr lang="en-GB" sz="1600" dirty="0"/>
              <a:t>;</a:t>
            </a:r>
            <a:br>
              <a:rPr lang="en-GB" sz="1600" dirty="0"/>
            </a:br>
            <a:r>
              <a:rPr lang="en-GB" sz="1600" dirty="0"/>
              <a:t>    </a:t>
            </a:r>
            <a:r>
              <a:rPr lang="en-GB" sz="1600" b="1" dirty="0"/>
              <a:t>end if</a:t>
            </a:r>
            <a:r>
              <a:rPr lang="en-GB" sz="1600" dirty="0"/>
              <a:t>;</a:t>
            </a:r>
            <a:br>
              <a:rPr lang="en-GB" sz="1600" dirty="0"/>
            </a:br>
            <a:r>
              <a:rPr lang="en-GB" sz="1600" b="1" dirty="0"/>
              <a:t>END</a:t>
            </a:r>
            <a:r>
              <a:rPr lang="en-GB" sz="1600" dirty="0"/>
              <a:t>;</a:t>
            </a:r>
            <a:endParaRPr lang="en-IT" sz="1600" dirty="0"/>
          </a:p>
        </p:txBody>
      </p:sp>
    </p:spTree>
    <p:extLst>
      <p:ext uri="{BB962C8B-B14F-4D97-AF65-F5344CB8AC3E}">
        <p14:creationId xmlns:p14="http://schemas.microsoft.com/office/powerpoint/2010/main" val="312555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4E3C3A-1AB8-E744-A780-2F8BD057E37A}"/>
              </a:ext>
            </a:extLst>
          </p:cNvPr>
          <p:cNvSpPr txBox="1"/>
          <p:nvPr/>
        </p:nvSpPr>
        <p:spPr>
          <a:xfrm>
            <a:off x="269966" y="296092"/>
            <a:ext cx="7780913" cy="3354765"/>
          </a:xfrm>
          <a:prstGeom prst="rect">
            <a:avLst/>
          </a:prstGeom>
          <a:noFill/>
        </p:spPr>
        <p:txBody>
          <a:bodyPr wrap="none" rtlCol="0">
            <a:spAutoFit/>
          </a:bodyPr>
          <a:lstStyle/>
          <a:p>
            <a:r>
              <a:rPr lang="en-GB" sz="1600" i="1" dirty="0"/>
              <a:t>/*</a:t>
            </a:r>
            <a:br>
              <a:rPr lang="en-GB" sz="1600" i="1" dirty="0"/>
            </a:br>
            <a:r>
              <a:rPr lang="en-GB" sz="1600" i="1" dirty="0"/>
              <a:t>A DELETION page for ERASING the questionnaire data and</a:t>
            </a:r>
            <a:br>
              <a:rPr lang="en-GB" sz="1600" i="1" dirty="0"/>
            </a:br>
            <a:r>
              <a:rPr lang="en-GB" sz="1600" i="1" dirty="0"/>
              <a:t>the related responses and points of all users who filled in the questionnaire.</a:t>
            </a:r>
            <a:br>
              <a:rPr lang="en-GB" sz="1600" i="1" dirty="0"/>
            </a:br>
            <a:r>
              <a:rPr lang="en-GB" sz="1600" i="1" dirty="0"/>
              <a:t>Deletion should be possible only for a date preceding the current date.</a:t>
            </a:r>
            <a:br>
              <a:rPr lang="en-GB" sz="1600" i="1" dirty="0"/>
            </a:br>
            <a:r>
              <a:rPr lang="en-GB" sz="1600" i="1" dirty="0"/>
              <a:t>*/</a:t>
            </a:r>
            <a:br>
              <a:rPr lang="en-GB" sz="1600" i="1" dirty="0"/>
            </a:br>
            <a:r>
              <a:rPr lang="en-GB" sz="1600" b="1" dirty="0"/>
              <a:t>CREATE TRIGGER </a:t>
            </a:r>
            <a:r>
              <a:rPr lang="en-GB" sz="1400" dirty="0" err="1"/>
              <a:t>DeletionQuestionnaireOnlyForPrecedingDate</a:t>
            </a:r>
            <a:br>
              <a:rPr lang="en-GB" sz="1400" dirty="0"/>
            </a:br>
            <a:r>
              <a:rPr lang="en-GB" sz="1600" b="1" dirty="0"/>
              <a:t>BEFORE delete on </a:t>
            </a:r>
            <a:r>
              <a:rPr lang="en-GB" sz="1400" dirty="0"/>
              <a:t>Questionnaire </a:t>
            </a:r>
            <a:r>
              <a:rPr lang="en-GB" sz="1600" b="1" dirty="0"/>
              <a:t>FOR EACH ROW</a:t>
            </a:r>
            <a:br>
              <a:rPr lang="en-GB" sz="1600" b="1" dirty="0"/>
            </a:br>
            <a:r>
              <a:rPr lang="en-GB" sz="1600" b="1" dirty="0"/>
              <a:t>BEGIN</a:t>
            </a:r>
            <a:br>
              <a:rPr lang="en-GB" sz="1600" b="1" dirty="0"/>
            </a:br>
            <a:r>
              <a:rPr lang="en-GB" sz="1600" b="1" dirty="0"/>
              <a:t>    if </a:t>
            </a:r>
            <a:r>
              <a:rPr lang="en-GB" sz="1600" i="1" dirty="0"/>
              <a:t>DATE</a:t>
            </a:r>
            <a:r>
              <a:rPr lang="en-GB" sz="1400" dirty="0"/>
              <a:t>(</a:t>
            </a:r>
            <a:r>
              <a:rPr lang="en-GB" sz="1600" b="1" dirty="0" err="1"/>
              <a:t>OLD</a:t>
            </a:r>
            <a:r>
              <a:rPr lang="en-GB" sz="1400" dirty="0" err="1"/>
              <a:t>.</a:t>
            </a:r>
            <a:r>
              <a:rPr lang="en-GB" sz="1600" b="1" dirty="0" err="1"/>
              <a:t>Datetime</a:t>
            </a:r>
            <a:r>
              <a:rPr lang="en-GB" sz="1400" dirty="0"/>
              <a:t>) &gt;= </a:t>
            </a:r>
            <a:r>
              <a:rPr lang="en-GB" sz="1600" i="1" dirty="0"/>
              <a:t>CURRENT_DATE</a:t>
            </a:r>
            <a:br>
              <a:rPr lang="en-GB" sz="1600" i="1" dirty="0"/>
            </a:br>
            <a:r>
              <a:rPr lang="en-GB" sz="1600" i="1" dirty="0"/>
              <a:t>    </a:t>
            </a:r>
            <a:r>
              <a:rPr lang="en-GB" sz="1600" b="1" dirty="0"/>
              <a:t>then</a:t>
            </a:r>
            <a:br>
              <a:rPr lang="en-GB" sz="1600" b="1" dirty="0"/>
            </a:br>
            <a:r>
              <a:rPr lang="en-GB" sz="1600" b="1" dirty="0"/>
              <a:t>        SIGNAL SQLSTATE '45000'  SET MESSAGE_TEXT </a:t>
            </a:r>
            <a:r>
              <a:rPr lang="en-GB" sz="1400" dirty="0"/>
              <a:t>= </a:t>
            </a:r>
            <a:r>
              <a:rPr lang="en-GB" sz="1600" b="1" dirty="0"/>
              <a:t>'Delete only for the preceding date.'</a:t>
            </a:r>
            <a:r>
              <a:rPr lang="en-GB" sz="1400" dirty="0"/>
              <a:t>;</a:t>
            </a:r>
            <a:br>
              <a:rPr lang="en-GB" sz="1400" dirty="0"/>
            </a:br>
            <a:r>
              <a:rPr lang="en-GB" sz="1400" dirty="0"/>
              <a:t>    </a:t>
            </a:r>
            <a:r>
              <a:rPr lang="en-GB" sz="1600" b="1" dirty="0"/>
              <a:t>end if</a:t>
            </a:r>
            <a:r>
              <a:rPr lang="en-GB" sz="1400" dirty="0"/>
              <a:t>;</a:t>
            </a:r>
            <a:br>
              <a:rPr lang="en-GB" sz="1400" dirty="0"/>
            </a:br>
            <a:r>
              <a:rPr lang="en-GB" sz="1600" b="1" dirty="0"/>
              <a:t>END</a:t>
            </a:r>
            <a:r>
              <a:rPr lang="en-GB" sz="1400" dirty="0"/>
              <a:t>;</a:t>
            </a:r>
            <a:endParaRPr lang="en-IT" sz="1400" dirty="0"/>
          </a:p>
        </p:txBody>
      </p:sp>
    </p:spTree>
    <p:extLst>
      <p:ext uri="{BB962C8B-B14F-4D97-AF65-F5344CB8AC3E}">
        <p14:creationId xmlns:p14="http://schemas.microsoft.com/office/powerpoint/2010/main" val="350774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EEE269-8EE2-C64B-A63A-A6CA120B0895}"/>
              </a:ext>
            </a:extLst>
          </p:cNvPr>
          <p:cNvSpPr txBox="1"/>
          <p:nvPr/>
        </p:nvSpPr>
        <p:spPr>
          <a:xfrm>
            <a:off x="257376" y="268155"/>
            <a:ext cx="5659691" cy="6124754"/>
          </a:xfrm>
          <a:prstGeom prst="rect">
            <a:avLst/>
          </a:prstGeom>
          <a:noFill/>
        </p:spPr>
        <p:txBody>
          <a:bodyPr wrap="none" rtlCol="0">
            <a:spAutoFit/>
          </a:bodyPr>
          <a:lstStyle/>
          <a:p>
            <a:r>
              <a:rPr lang="en-GB" sz="1400" i="1" dirty="0"/>
              <a:t>/*</a:t>
            </a:r>
            <a:br>
              <a:rPr lang="en-GB" sz="1400" i="1" dirty="0"/>
            </a:br>
            <a:r>
              <a:rPr lang="en-GB" sz="1400" i="1" dirty="0"/>
              <a:t>A DELETION page for ERASING the questionnaire data and</a:t>
            </a:r>
            <a:br>
              <a:rPr lang="en-GB" sz="1400" i="1" dirty="0"/>
            </a:br>
            <a:r>
              <a:rPr lang="en-GB" sz="1400" i="1" dirty="0"/>
              <a:t>the related responses and points of all users who filled in the questionnaire.</a:t>
            </a:r>
            <a:br>
              <a:rPr lang="en-GB" sz="1400" i="1" dirty="0"/>
            </a:br>
            <a:r>
              <a:rPr lang="en-GB" sz="1400" i="1" dirty="0"/>
              <a:t> */</a:t>
            </a:r>
            <a:br>
              <a:rPr lang="en-GB" sz="1400" i="1" dirty="0"/>
            </a:br>
            <a:r>
              <a:rPr lang="en-GB" sz="1400" b="1" dirty="0"/>
              <a:t>CREATE TRIGGER </a:t>
            </a:r>
            <a:r>
              <a:rPr lang="en-GB" sz="1400" dirty="0" err="1"/>
              <a:t>ReducePointsAfterDeletionQuestionnaire</a:t>
            </a:r>
            <a:br>
              <a:rPr lang="en-GB" sz="1400" dirty="0"/>
            </a:br>
            <a:r>
              <a:rPr lang="en-GB" sz="1400" b="1" dirty="0"/>
              <a:t>AFTER delete on </a:t>
            </a:r>
            <a:r>
              <a:rPr lang="en-GB" sz="1400" dirty="0"/>
              <a:t>Questionnaire </a:t>
            </a:r>
            <a:r>
              <a:rPr lang="en-GB" sz="1400" b="1" dirty="0"/>
              <a:t>FOR EACH ROW</a:t>
            </a:r>
            <a:br>
              <a:rPr lang="en-GB" sz="1400" b="1" dirty="0"/>
            </a:br>
            <a:r>
              <a:rPr lang="en-GB" sz="1400" b="1" dirty="0"/>
              <a:t>BEGIN</a:t>
            </a:r>
            <a:br>
              <a:rPr lang="en-GB" sz="1400" b="1" dirty="0"/>
            </a:br>
            <a:r>
              <a:rPr lang="en-GB" sz="1400" b="1" dirty="0"/>
              <a:t>    if </a:t>
            </a:r>
            <a:r>
              <a:rPr lang="en-GB" sz="1400" b="1" dirty="0" err="1"/>
              <a:t>OLD</a:t>
            </a:r>
            <a:r>
              <a:rPr lang="en-GB" sz="1400" dirty="0" err="1"/>
              <a:t>.</a:t>
            </a:r>
            <a:r>
              <a:rPr lang="en-GB" sz="1400" b="1" dirty="0" err="1"/>
              <a:t>Sex</a:t>
            </a:r>
            <a:r>
              <a:rPr lang="en-GB" sz="1400" b="1" dirty="0"/>
              <a:t> is not null</a:t>
            </a:r>
            <a:br>
              <a:rPr lang="en-GB" sz="1400" b="1" dirty="0"/>
            </a:br>
            <a:r>
              <a:rPr lang="en-GB" sz="1400" b="1" dirty="0"/>
              <a:t>    then</a:t>
            </a:r>
            <a:br>
              <a:rPr lang="en-GB" sz="1400" b="1" dirty="0"/>
            </a:br>
            <a:r>
              <a:rPr lang="en-GB" sz="1400" b="1" dirty="0"/>
              <a:t>        UPDATE User</a:t>
            </a:r>
            <a:br>
              <a:rPr lang="en-GB" sz="1400" b="1" dirty="0"/>
            </a:br>
            <a:r>
              <a:rPr lang="en-GB" sz="1400" b="1" dirty="0"/>
              <a:t>            SET Point </a:t>
            </a:r>
            <a:r>
              <a:rPr lang="en-GB" sz="1400" dirty="0"/>
              <a:t>= </a:t>
            </a:r>
            <a:r>
              <a:rPr lang="en-GB" sz="1400" b="1" dirty="0"/>
              <a:t>Point </a:t>
            </a:r>
            <a:r>
              <a:rPr lang="en-GB" sz="1400" dirty="0"/>
              <a:t>- 2</a:t>
            </a:r>
            <a:br>
              <a:rPr lang="en-GB" sz="1400" dirty="0"/>
            </a:br>
            <a:r>
              <a:rPr lang="en-GB" sz="1400" dirty="0"/>
              <a:t>        </a:t>
            </a:r>
            <a:r>
              <a:rPr lang="en-GB" sz="1400" b="1" dirty="0"/>
              <a:t>WHERE </a:t>
            </a:r>
            <a:r>
              <a:rPr lang="en-GB" sz="1400" b="1" dirty="0" err="1"/>
              <a:t>User</a:t>
            </a:r>
            <a:r>
              <a:rPr lang="en-GB" sz="1400" dirty="0" err="1"/>
              <a:t>.</a:t>
            </a:r>
            <a:r>
              <a:rPr lang="en-GB" sz="1400" b="1" dirty="0" err="1"/>
              <a:t>ID</a:t>
            </a:r>
            <a:r>
              <a:rPr lang="en-GB" sz="1400" b="1" dirty="0"/>
              <a:t> </a:t>
            </a:r>
            <a:r>
              <a:rPr lang="en-GB" sz="1400" dirty="0"/>
              <a:t>= </a:t>
            </a:r>
            <a:r>
              <a:rPr lang="en-GB" sz="1400" b="1" dirty="0" err="1"/>
              <a:t>OLD</a:t>
            </a:r>
            <a:r>
              <a:rPr lang="en-GB" sz="1400" dirty="0" err="1"/>
              <a:t>.</a:t>
            </a:r>
            <a:r>
              <a:rPr lang="en-GB" sz="1400" b="1" dirty="0" err="1"/>
              <a:t>User</a:t>
            </a:r>
            <a:r>
              <a:rPr lang="en-GB" sz="1400" b="1" dirty="0"/>
              <a:t> </a:t>
            </a:r>
            <a:r>
              <a:rPr lang="en-GB" sz="1400" dirty="0"/>
              <a:t>;</a:t>
            </a:r>
            <a:br>
              <a:rPr lang="en-GB" sz="1400" dirty="0"/>
            </a:br>
            <a:r>
              <a:rPr lang="en-GB" sz="1400" dirty="0"/>
              <a:t>    </a:t>
            </a:r>
            <a:r>
              <a:rPr lang="en-GB" sz="1400" b="1" dirty="0"/>
              <a:t>end if</a:t>
            </a:r>
            <a:r>
              <a:rPr lang="en-GB" sz="1400" dirty="0"/>
              <a:t>;</a:t>
            </a:r>
            <a:br>
              <a:rPr lang="en-GB" sz="1400" dirty="0"/>
            </a:br>
            <a:br>
              <a:rPr lang="en-GB" sz="1400" dirty="0"/>
            </a:br>
            <a:r>
              <a:rPr lang="en-GB" sz="1400" dirty="0"/>
              <a:t>    </a:t>
            </a:r>
            <a:r>
              <a:rPr lang="en-GB" sz="1400" b="1" dirty="0"/>
              <a:t>if </a:t>
            </a:r>
            <a:r>
              <a:rPr lang="en-GB" sz="1400" b="1" dirty="0" err="1"/>
              <a:t>OLD</a:t>
            </a:r>
            <a:r>
              <a:rPr lang="en-GB" sz="1400" dirty="0" err="1"/>
              <a:t>.</a:t>
            </a:r>
            <a:r>
              <a:rPr lang="en-GB" sz="1400" b="1" dirty="0" err="1"/>
              <a:t>Age</a:t>
            </a:r>
            <a:r>
              <a:rPr lang="en-GB" sz="1400" b="1" dirty="0"/>
              <a:t> is not null</a:t>
            </a:r>
            <a:br>
              <a:rPr lang="en-GB" sz="1400" b="1" dirty="0"/>
            </a:br>
            <a:r>
              <a:rPr lang="en-GB" sz="1400" b="1" dirty="0"/>
              <a:t>    then</a:t>
            </a:r>
            <a:br>
              <a:rPr lang="en-GB" sz="1400" b="1" dirty="0"/>
            </a:br>
            <a:r>
              <a:rPr lang="en-GB" sz="1400" b="1" dirty="0"/>
              <a:t>        UPDATE User</a:t>
            </a:r>
            <a:br>
              <a:rPr lang="en-GB" sz="1400" b="1" dirty="0"/>
            </a:br>
            <a:r>
              <a:rPr lang="en-GB" sz="1400" b="1" dirty="0"/>
              <a:t>            SET Point </a:t>
            </a:r>
            <a:r>
              <a:rPr lang="en-GB" sz="1400" dirty="0"/>
              <a:t>= </a:t>
            </a:r>
            <a:r>
              <a:rPr lang="en-GB" sz="1400" b="1" dirty="0"/>
              <a:t>Point </a:t>
            </a:r>
            <a:r>
              <a:rPr lang="en-GB" sz="1400" dirty="0"/>
              <a:t>- 2</a:t>
            </a:r>
            <a:br>
              <a:rPr lang="en-GB" sz="1400" dirty="0"/>
            </a:br>
            <a:r>
              <a:rPr lang="en-GB" sz="1400" dirty="0"/>
              <a:t>        </a:t>
            </a:r>
            <a:r>
              <a:rPr lang="en-GB" sz="1400" b="1" dirty="0"/>
              <a:t>WHERE </a:t>
            </a:r>
            <a:r>
              <a:rPr lang="en-GB" sz="1400" b="1" dirty="0" err="1"/>
              <a:t>User</a:t>
            </a:r>
            <a:r>
              <a:rPr lang="en-GB" sz="1400" dirty="0" err="1"/>
              <a:t>.</a:t>
            </a:r>
            <a:r>
              <a:rPr lang="en-GB" sz="1400" b="1" dirty="0" err="1"/>
              <a:t>ID</a:t>
            </a:r>
            <a:r>
              <a:rPr lang="en-GB" sz="1400" b="1" dirty="0"/>
              <a:t> </a:t>
            </a:r>
            <a:r>
              <a:rPr lang="en-GB" sz="1400" dirty="0"/>
              <a:t>= </a:t>
            </a:r>
            <a:r>
              <a:rPr lang="en-GB" sz="1400" b="1" dirty="0" err="1"/>
              <a:t>OLD</a:t>
            </a:r>
            <a:r>
              <a:rPr lang="en-GB" sz="1400" dirty="0" err="1"/>
              <a:t>.</a:t>
            </a:r>
            <a:r>
              <a:rPr lang="en-GB" sz="1400" b="1" dirty="0" err="1"/>
              <a:t>User</a:t>
            </a:r>
            <a:r>
              <a:rPr lang="en-GB" sz="1400" dirty="0"/>
              <a:t>;</a:t>
            </a:r>
            <a:br>
              <a:rPr lang="en-GB" sz="1400" dirty="0"/>
            </a:br>
            <a:r>
              <a:rPr lang="en-GB" sz="1400" dirty="0"/>
              <a:t>    </a:t>
            </a:r>
            <a:r>
              <a:rPr lang="en-GB" sz="1400" b="1" dirty="0"/>
              <a:t>end if</a:t>
            </a:r>
            <a:r>
              <a:rPr lang="en-GB" sz="1400" dirty="0"/>
              <a:t>;</a:t>
            </a:r>
            <a:br>
              <a:rPr lang="en-GB" sz="1400" dirty="0"/>
            </a:br>
            <a:br>
              <a:rPr lang="en-GB" sz="1400" dirty="0"/>
            </a:br>
            <a:r>
              <a:rPr lang="en-GB" sz="1400" dirty="0"/>
              <a:t>    </a:t>
            </a:r>
            <a:r>
              <a:rPr lang="en-GB" sz="1400" b="1" dirty="0"/>
              <a:t>if </a:t>
            </a:r>
            <a:r>
              <a:rPr lang="en-GB" sz="1400" b="1" dirty="0" err="1"/>
              <a:t>OLD</a:t>
            </a:r>
            <a:r>
              <a:rPr lang="en-GB" sz="1400" dirty="0" err="1"/>
              <a:t>.</a:t>
            </a:r>
            <a:r>
              <a:rPr lang="en-GB" sz="1400" b="1" dirty="0" err="1"/>
              <a:t>ExpertiseLevel</a:t>
            </a:r>
            <a:r>
              <a:rPr lang="en-GB" sz="1400" b="1" dirty="0"/>
              <a:t> is not null</a:t>
            </a:r>
            <a:br>
              <a:rPr lang="en-GB" sz="1400" b="1" dirty="0"/>
            </a:br>
            <a:r>
              <a:rPr lang="en-GB" sz="1400" b="1" dirty="0"/>
              <a:t>    then</a:t>
            </a:r>
            <a:br>
              <a:rPr lang="en-GB" sz="1400" b="1" dirty="0"/>
            </a:br>
            <a:r>
              <a:rPr lang="en-GB" sz="1400" b="1" dirty="0"/>
              <a:t>        UPDATE User</a:t>
            </a:r>
            <a:br>
              <a:rPr lang="en-GB" sz="1400" b="1" dirty="0"/>
            </a:br>
            <a:r>
              <a:rPr lang="en-GB" sz="1400" b="1" dirty="0"/>
              <a:t>            SET Point </a:t>
            </a:r>
            <a:r>
              <a:rPr lang="en-GB" sz="1400" dirty="0"/>
              <a:t>= </a:t>
            </a:r>
            <a:r>
              <a:rPr lang="en-GB" sz="1400" b="1" dirty="0"/>
              <a:t>Point </a:t>
            </a:r>
            <a:r>
              <a:rPr lang="en-GB" sz="1400" dirty="0"/>
              <a:t>- 2</a:t>
            </a:r>
            <a:br>
              <a:rPr lang="en-GB" sz="1400" dirty="0"/>
            </a:br>
            <a:r>
              <a:rPr lang="en-GB" sz="1400" dirty="0"/>
              <a:t>        </a:t>
            </a:r>
            <a:r>
              <a:rPr lang="en-GB" sz="1400" b="1" dirty="0"/>
              <a:t>WHERE </a:t>
            </a:r>
            <a:r>
              <a:rPr lang="en-GB" sz="1400" b="1" dirty="0" err="1"/>
              <a:t>User</a:t>
            </a:r>
            <a:r>
              <a:rPr lang="en-GB" sz="1400" dirty="0" err="1"/>
              <a:t>.</a:t>
            </a:r>
            <a:r>
              <a:rPr lang="en-GB" sz="1400" b="1" dirty="0" err="1"/>
              <a:t>ID</a:t>
            </a:r>
            <a:r>
              <a:rPr lang="en-GB" sz="1400" b="1" dirty="0"/>
              <a:t> </a:t>
            </a:r>
            <a:r>
              <a:rPr lang="en-GB" sz="1400" dirty="0"/>
              <a:t>= </a:t>
            </a:r>
            <a:r>
              <a:rPr lang="en-GB" sz="1400" b="1" dirty="0" err="1"/>
              <a:t>OLD</a:t>
            </a:r>
            <a:r>
              <a:rPr lang="en-GB" sz="1400" dirty="0" err="1"/>
              <a:t>.</a:t>
            </a:r>
            <a:r>
              <a:rPr lang="en-GB" sz="1400" b="1" dirty="0" err="1"/>
              <a:t>User</a:t>
            </a:r>
            <a:r>
              <a:rPr lang="en-GB" sz="1400" dirty="0"/>
              <a:t>;</a:t>
            </a:r>
            <a:br>
              <a:rPr lang="en-GB" sz="1400" dirty="0"/>
            </a:br>
            <a:r>
              <a:rPr lang="en-GB" sz="1400" dirty="0"/>
              <a:t>    </a:t>
            </a:r>
            <a:r>
              <a:rPr lang="en-GB" sz="1400" b="1" dirty="0"/>
              <a:t>end if</a:t>
            </a:r>
            <a:r>
              <a:rPr lang="en-GB" sz="1400" dirty="0"/>
              <a:t>;</a:t>
            </a:r>
            <a:br>
              <a:rPr lang="en-GB" sz="1400" dirty="0"/>
            </a:br>
            <a:r>
              <a:rPr lang="en-GB" sz="1400" b="1" dirty="0"/>
              <a:t>END</a:t>
            </a:r>
            <a:r>
              <a:rPr lang="en-GB" sz="1400" dirty="0"/>
              <a:t>;</a:t>
            </a:r>
            <a:endParaRPr lang="en-IT" sz="1400" dirty="0"/>
          </a:p>
        </p:txBody>
      </p:sp>
    </p:spTree>
    <p:extLst>
      <p:ext uri="{BB962C8B-B14F-4D97-AF65-F5344CB8AC3E}">
        <p14:creationId xmlns:p14="http://schemas.microsoft.com/office/powerpoint/2010/main" val="762468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6F0BA6-D5C3-8743-80FE-D92BAA063647}"/>
              </a:ext>
            </a:extLst>
          </p:cNvPr>
          <p:cNvSpPr txBox="1"/>
          <p:nvPr/>
        </p:nvSpPr>
        <p:spPr>
          <a:xfrm>
            <a:off x="165462" y="243841"/>
            <a:ext cx="7563930" cy="1600438"/>
          </a:xfrm>
          <a:prstGeom prst="rect">
            <a:avLst/>
          </a:prstGeom>
          <a:noFill/>
        </p:spPr>
        <p:txBody>
          <a:bodyPr wrap="none" rtlCol="0">
            <a:spAutoFit/>
          </a:bodyPr>
          <a:lstStyle/>
          <a:p>
            <a:r>
              <a:rPr lang="en-GB" sz="1400" b="1" dirty="0"/>
              <a:t>CREATE TRIGGER </a:t>
            </a:r>
            <a:r>
              <a:rPr lang="en-GB" sz="1400" dirty="0" err="1"/>
              <a:t>ReducePointsAfterDeletionContainMarketing</a:t>
            </a:r>
            <a:br>
              <a:rPr lang="en-GB" sz="1400" dirty="0"/>
            </a:br>
            <a:r>
              <a:rPr lang="en-GB" sz="1400" b="1" dirty="0"/>
              <a:t>AFTER DELETE on </a:t>
            </a:r>
            <a:r>
              <a:rPr lang="en-GB" sz="1400" dirty="0"/>
              <a:t>ContainMarketing </a:t>
            </a:r>
            <a:r>
              <a:rPr lang="en-GB" sz="1400" b="1" dirty="0"/>
              <a:t>FOR EACH ROW</a:t>
            </a:r>
            <a:br>
              <a:rPr lang="en-GB" sz="1400" b="1" dirty="0"/>
            </a:br>
            <a:r>
              <a:rPr lang="en-GB" sz="1400" b="1" dirty="0"/>
              <a:t>BEGIN</a:t>
            </a:r>
            <a:br>
              <a:rPr lang="en-GB" sz="1400" b="1" dirty="0"/>
            </a:br>
            <a:r>
              <a:rPr lang="en-GB" sz="1400" b="1" dirty="0"/>
              <a:t>    UPDATE User</a:t>
            </a:r>
            <a:br>
              <a:rPr lang="en-GB" sz="1400" b="1" dirty="0"/>
            </a:br>
            <a:r>
              <a:rPr lang="en-GB" sz="1400" b="1" dirty="0"/>
              <a:t>        SET Point </a:t>
            </a:r>
            <a:r>
              <a:rPr lang="en-GB" sz="1400" dirty="0"/>
              <a:t>= </a:t>
            </a:r>
            <a:r>
              <a:rPr lang="en-GB" sz="1400" b="1" dirty="0"/>
              <a:t>Point </a:t>
            </a:r>
            <a:r>
              <a:rPr lang="en-GB" sz="1400" dirty="0"/>
              <a:t>- 1</a:t>
            </a:r>
            <a:br>
              <a:rPr lang="en-GB" sz="1400" dirty="0"/>
            </a:br>
            <a:r>
              <a:rPr lang="en-GB" sz="1400" dirty="0"/>
              <a:t>            </a:t>
            </a:r>
            <a:r>
              <a:rPr lang="en-GB" sz="1400" b="1" dirty="0"/>
              <a:t>WHERE </a:t>
            </a:r>
            <a:r>
              <a:rPr lang="en-GB" sz="1400" b="1" dirty="0" err="1"/>
              <a:t>User</a:t>
            </a:r>
            <a:r>
              <a:rPr lang="en-GB" sz="1400" dirty="0" err="1"/>
              <a:t>.</a:t>
            </a:r>
            <a:r>
              <a:rPr lang="en-GB" sz="1400" b="1" dirty="0" err="1"/>
              <a:t>ID</a:t>
            </a:r>
            <a:r>
              <a:rPr lang="en-GB" sz="1400" b="1" dirty="0"/>
              <a:t> </a:t>
            </a:r>
            <a:r>
              <a:rPr lang="en-GB" sz="1400" dirty="0"/>
              <a:t>= (</a:t>
            </a:r>
            <a:r>
              <a:rPr lang="en-GB" sz="1400" b="1" dirty="0"/>
              <a:t>SELECT User FROM </a:t>
            </a:r>
            <a:r>
              <a:rPr lang="en-GB" sz="1400" dirty="0"/>
              <a:t>Questionnaire </a:t>
            </a:r>
            <a:r>
              <a:rPr lang="en-GB" sz="1400" b="1" dirty="0"/>
              <a:t>WHERE </a:t>
            </a:r>
            <a:r>
              <a:rPr lang="en-GB" sz="1400" dirty="0" err="1"/>
              <a:t>Questionnaire.</a:t>
            </a:r>
            <a:r>
              <a:rPr lang="en-GB" sz="1400" b="1" dirty="0" err="1"/>
              <a:t>ID</a:t>
            </a:r>
            <a:r>
              <a:rPr lang="en-GB" sz="1400" b="1" dirty="0"/>
              <a:t> </a:t>
            </a:r>
            <a:r>
              <a:rPr lang="en-GB" sz="1400" dirty="0"/>
              <a:t>= </a:t>
            </a:r>
            <a:r>
              <a:rPr lang="en-GB" sz="1400" b="1" dirty="0" err="1"/>
              <a:t>OLD</a:t>
            </a:r>
            <a:r>
              <a:rPr lang="en-GB" sz="1400" dirty="0" err="1"/>
              <a:t>.</a:t>
            </a:r>
            <a:r>
              <a:rPr lang="en-GB" sz="1400" b="1" dirty="0" err="1"/>
              <a:t>IDQues</a:t>
            </a:r>
            <a:r>
              <a:rPr lang="en-GB" sz="1400" dirty="0"/>
              <a:t>);</a:t>
            </a:r>
            <a:br>
              <a:rPr lang="en-GB" sz="1400" dirty="0"/>
            </a:br>
            <a:r>
              <a:rPr lang="en-GB" sz="1400" b="1" dirty="0"/>
              <a:t>END</a:t>
            </a:r>
            <a:r>
              <a:rPr lang="en-GB" sz="1400" dirty="0"/>
              <a:t>;</a:t>
            </a:r>
            <a:endParaRPr lang="en-IT" sz="1400" dirty="0"/>
          </a:p>
        </p:txBody>
      </p:sp>
    </p:spTree>
    <p:extLst>
      <p:ext uri="{BB962C8B-B14F-4D97-AF65-F5344CB8AC3E}">
        <p14:creationId xmlns:p14="http://schemas.microsoft.com/office/powerpoint/2010/main" val="4153410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391D6B-DF33-CF42-B720-7CFB15A0C672}"/>
              </a:ext>
            </a:extLst>
          </p:cNvPr>
          <p:cNvSpPr/>
          <p:nvPr/>
        </p:nvSpPr>
        <p:spPr>
          <a:xfrm>
            <a:off x="322005" y="396631"/>
            <a:ext cx="1748236" cy="461665"/>
          </a:xfrm>
          <a:prstGeom prst="rect">
            <a:avLst/>
          </a:prstGeom>
        </p:spPr>
        <p:txBody>
          <a:bodyPr wrap="none">
            <a:spAutoFit/>
          </a:bodyPr>
          <a:lstStyle/>
          <a:p>
            <a:r>
              <a:rPr lang="en-GB" sz="2400" dirty="0"/>
              <a:t>Motivations </a:t>
            </a:r>
          </a:p>
        </p:txBody>
      </p:sp>
      <p:sp>
        <p:nvSpPr>
          <p:cNvPr id="6" name="TextBox 5">
            <a:extLst>
              <a:ext uri="{FF2B5EF4-FFF2-40B4-BE49-F238E27FC236}">
                <a16:creationId xmlns:a16="http://schemas.microsoft.com/office/drawing/2014/main" id="{3EBA045F-E776-7647-A213-039D66FD8F15}"/>
              </a:ext>
            </a:extLst>
          </p:cNvPr>
          <p:cNvSpPr txBox="1"/>
          <p:nvPr/>
        </p:nvSpPr>
        <p:spPr>
          <a:xfrm>
            <a:off x="322005" y="1105989"/>
            <a:ext cx="6343083" cy="646331"/>
          </a:xfrm>
          <a:prstGeom prst="rect">
            <a:avLst/>
          </a:prstGeom>
          <a:noFill/>
        </p:spPr>
        <p:txBody>
          <a:bodyPr wrap="none" rtlCol="0">
            <a:spAutoFit/>
          </a:bodyPr>
          <a:lstStyle/>
          <a:p>
            <a:r>
              <a:rPr lang="en-GB" dirty="0"/>
              <a:t>I used the Incremental approach to calculate the point.</a:t>
            </a:r>
          </a:p>
          <a:p>
            <a:r>
              <a:rPr lang="en-GB" dirty="0"/>
              <a:t>And other motivations included in the comment above the codes.</a:t>
            </a:r>
          </a:p>
        </p:txBody>
      </p:sp>
    </p:spTree>
    <p:extLst>
      <p:ext uri="{BB962C8B-B14F-4D97-AF65-F5344CB8AC3E}">
        <p14:creationId xmlns:p14="http://schemas.microsoft.com/office/powerpoint/2010/main" val="271036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41" y="0"/>
            <a:ext cx="7886700" cy="1325563"/>
          </a:xfrm>
        </p:spPr>
        <p:txBody>
          <a:bodyPr/>
          <a:lstStyle/>
          <a:p>
            <a:r>
              <a:rPr lang="en-GB" dirty="0">
                <a:latin typeface="+mn-lt"/>
              </a:rPr>
              <a:t>Specifications</a:t>
            </a:r>
          </a:p>
        </p:txBody>
      </p:sp>
      <p:sp>
        <p:nvSpPr>
          <p:cNvPr id="3" name="Content Placeholder 2"/>
          <p:cNvSpPr>
            <a:spLocks noGrp="1"/>
          </p:cNvSpPr>
          <p:nvPr>
            <p:ph idx="1"/>
          </p:nvPr>
        </p:nvSpPr>
        <p:spPr>
          <a:xfrm>
            <a:off x="82099" y="1325563"/>
            <a:ext cx="8979801" cy="5262718"/>
          </a:xfrm>
        </p:spPr>
        <p:txBody>
          <a:bodyPr>
            <a:normAutofit fontScale="40000" lnSpcReduction="20000"/>
          </a:bodyPr>
          <a:lstStyle/>
          <a:p>
            <a:pPr algn="just"/>
            <a:r>
              <a:rPr lang="en-GB" dirty="0"/>
              <a:t>An application deals with gamified consumer data collection. A user registers with a username, a password and an email. A registered user logs in and accesses a HOME PAGE where a “Questionnaire of the day” is published. </a:t>
            </a:r>
          </a:p>
          <a:p>
            <a:pPr algn="just"/>
            <a:r>
              <a:rPr lang="en-GB" dirty="0"/>
              <a:t>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next button) the statistical section where she can complete the questionnaire and submit it (with a submit button), cancel it (with a cancel button), or go back to the previous section and change the answers (with a previous button). All inputs of the marketing section are mandatory. All inputs of the statistical section are optional. </a:t>
            </a:r>
          </a:p>
          <a:p>
            <a:pPr algn="just"/>
            <a:r>
              <a:rPr lang="en-GB" dirty="0"/>
              <a:t>After successfully submitting the questionnaire, the user is routed to a page with a thanks and greetings message. </a:t>
            </a:r>
          </a:p>
          <a:p>
            <a:pPr algn="just"/>
            <a:r>
              <a:rPr lang="en-GB" dirty="0"/>
              <a:t>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a:t>
            </a:r>
          </a:p>
          <a:p>
            <a:pPr algn="just"/>
            <a:r>
              <a:rPr lang="en-GB" dirty="0"/>
              <a:t>When the user submits the questionnaire one or more trigger compute the gamification points to assign to the user for the specific questionnaire, according to the following rule: </a:t>
            </a:r>
          </a:p>
          <a:p>
            <a:pPr lvl="1" algn="just">
              <a:buFont typeface="Courier New" panose="02070309020205020404" pitchFamily="49" charset="0"/>
              <a:buChar char="o"/>
            </a:pPr>
            <a:r>
              <a:rPr lang="en-GB" dirty="0"/>
              <a:t>One point is assigned for every answered question of section 1 (remember that the number of questions can vary in different questionnaires). </a:t>
            </a:r>
          </a:p>
          <a:p>
            <a:pPr lvl="1" algn="just">
              <a:buFont typeface="Courier New" panose="02070309020205020404" pitchFamily="49" charset="0"/>
              <a:buChar char="o"/>
            </a:pPr>
            <a:r>
              <a:rPr lang="en-GB" dirty="0"/>
              <a:t>Two points are assigned for every answered optional question of section 2. </a:t>
            </a:r>
          </a:p>
          <a:p>
            <a:pPr algn="just"/>
            <a:r>
              <a:rPr lang="en-GB" dirty="0"/>
              <a:t>When the user cancels the questionnaire, no responses are stored in the database. However, the database retains the information that the user X has logged in at a given date and time. </a:t>
            </a:r>
          </a:p>
          <a:p>
            <a:pPr algn="just"/>
            <a:r>
              <a:rPr lang="en-GB" dirty="0"/>
              <a:t>The user can access a LEADERBOARD page, which shows a list of the usernames and points of all the users who filled in the questionnaire of the day, ordered by the number of points (descending). </a:t>
            </a:r>
          </a:p>
          <a:p>
            <a:pPr algn="just"/>
            <a:r>
              <a:rPr lang="en-GB" dirty="0"/>
              <a:t>The administrator can access a dedicated application on the same database, which features the following pages </a:t>
            </a:r>
          </a:p>
          <a:p>
            <a:pPr lvl="1" algn="just">
              <a:buFont typeface="Courier New" panose="02070309020205020404" pitchFamily="49" charset="0"/>
              <a:buChar char="o"/>
            </a:pPr>
            <a:r>
              <a:rPr lang="en-GB" dirty="0"/>
              <a:t>A CREATION page for inserting the product of the day for the current date or for a posterior date and for creating a variable number of marketing questions about such product. </a:t>
            </a:r>
          </a:p>
          <a:p>
            <a:pPr lvl="1" algn="just">
              <a:buFont typeface="Courier New" panose="02070309020205020404" pitchFamily="49" charset="0"/>
              <a:buChar char="o"/>
            </a:pPr>
            <a:r>
              <a:rPr lang="en-GB" dirty="0"/>
              <a:t>An INSPECTION page for accessing the data of a past questionnaire. The visualized data for a given questionnaire include </a:t>
            </a:r>
          </a:p>
          <a:p>
            <a:pPr lvl="2" algn="just">
              <a:buFont typeface="Wingdings" pitchFamily="2" charset="2"/>
              <a:buChar char="§"/>
            </a:pPr>
            <a:r>
              <a:rPr lang="en-GB" dirty="0"/>
              <a:t>List of users who submitted the questionnaire. </a:t>
            </a:r>
          </a:p>
          <a:p>
            <a:pPr lvl="2" algn="just">
              <a:buFont typeface="Wingdings" pitchFamily="2" charset="2"/>
              <a:buChar char="§"/>
            </a:pPr>
            <a:r>
              <a:rPr lang="en-GB" dirty="0"/>
              <a:t>List of users who cancelled the questionnaire. </a:t>
            </a:r>
          </a:p>
          <a:p>
            <a:pPr lvl="2" algn="just">
              <a:buFont typeface="Wingdings" pitchFamily="2" charset="2"/>
              <a:buChar char="§"/>
            </a:pPr>
            <a:r>
              <a:rPr lang="en-GB" dirty="0"/>
              <a:t>Questionnaire answers of each user. </a:t>
            </a:r>
          </a:p>
          <a:p>
            <a:pPr lvl="1" algn="just">
              <a:buFont typeface="Courier New" panose="02070309020205020404" pitchFamily="49" charset="0"/>
              <a:buChar char="o"/>
            </a:pPr>
            <a:r>
              <a:rPr lang="en-GB" dirty="0"/>
              <a:t>A DELETION page for ERASING the questionnaire data and the related responses and points of all users who filled in the questionnaire. Deletion should be possible only for a date preceding the current date. </a:t>
            </a:r>
          </a:p>
        </p:txBody>
      </p:sp>
      <p:sp>
        <p:nvSpPr>
          <p:cNvPr id="4" name="TextBox 3">
            <a:extLst>
              <a:ext uri="{FF2B5EF4-FFF2-40B4-BE49-F238E27FC236}">
                <a16:creationId xmlns:a16="http://schemas.microsoft.com/office/drawing/2014/main" id="{577EEFDB-BB00-BF48-9820-134FBB2A3719}"/>
              </a:ext>
            </a:extLst>
          </p:cNvPr>
          <p:cNvSpPr txBox="1"/>
          <p:nvPr/>
        </p:nvSpPr>
        <p:spPr>
          <a:xfrm>
            <a:off x="3445844" y="6092792"/>
            <a:ext cx="184731" cy="369332"/>
          </a:xfrm>
          <a:prstGeom prst="rect">
            <a:avLst/>
          </a:prstGeom>
          <a:noFill/>
        </p:spPr>
        <p:txBody>
          <a:bodyPr wrap="none" rtlCol="0">
            <a:spAutoFit/>
          </a:bodyPr>
          <a:lstStyle/>
          <a:p>
            <a:endParaRPr lang="en-IT" dirty="0"/>
          </a:p>
        </p:txBody>
      </p:sp>
    </p:spTree>
    <p:extLst>
      <p:ext uri="{BB962C8B-B14F-4D97-AF65-F5344CB8AC3E}">
        <p14:creationId xmlns:p14="http://schemas.microsoft.com/office/powerpoint/2010/main" val="165017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357D-5695-0B42-A57F-C8E3EC852CB3}"/>
              </a:ext>
            </a:extLst>
          </p:cNvPr>
          <p:cNvSpPr>
            <a:spLocks noGrp="1"/>
          </p:cNvSpPr>
          <p:nvPr>
            <p:ph type="title"/>
          </p:nvPr>
        </p:nvSpPr>
        <p:spPr>
          <a:xfrm>
            <a:off x="203137" y="91518"/>
            <a:ext cx="7886700" cy="1325563"/>
          </a:xfrm>
        </p:spPr>
        <p:txBody>
          <a:bodyPr/>
          <a:lstStyle/>
          <a:p>
            <a:r>
              <a:rPr lang="en-GB" dirty="0">
                <a:latin typeface="+mn-lt"/>
              </a:rPr>
              <a:t>Relationship ’Complete’</a:t>
            </a:r>
            <a:endParaRPr lang="en-IT" dirty="0">
              <a:latin typeface="+mn-lt"/>
            </a:endParaRPr>
          </a:p>
        </p:txBody>
      </p:sp>
      <p:sp>
        <p:nvSpPr>
          <p:cNvPr id="4" name="Rettangolo 3">
            <a:extLst>
              <a:ext uri="{FF2B5EF4-FFF2-40B4-BE49-F238E27FC236}">
                <a16:creationId xmlns:a16="http://schemas.microsoft.com/office/drawing/2014/main" id="{2D44CD2B-812C-2141-A3DD-EA49CCEFD8AD}"/>
              </a:ext>
            </a:extLst>
          </p:cNvPr>
          <p:cNvSpPr/>
          <p:nvPr/>
        </p:nvSpPr>
        <p:spPr>
          <a:xfrm>
            <a:off x="328070" y="2093635"/>
            <a:ext cx="960704" cy="5573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350" dirty="0">
                <a:solidFill>
                  <a:schemeClr val="tx1"/>
                </a:solidFill>
              </a:rPr>
              <a:t>User</a:t>
            </a:r>
          </a:p>
        </p:txBody>
      </p:sp>
      <p:sp>
        <p:nvSpPr>
          <p:cNvPr id="5" name="Rettangolo 3">
            <a:extLst>
              <a:ext uri="{FF2B5EF4-FFF2-40B4-BE49-F238E27FC236}">
                <a16:creationId xmlns:a16="http://schemas.microsoft.com/office/drawing/2014/main" id="{5E1AA9DF-8FCC-DF40-B30E-D3313E94B525}"/>
              </a:ext>
            </a:extLst>
          </p:cNvPr>
          <p:cNvSpPr/>
          <p:nvPr/>
        </p:nvSpPr>
        <p:spPr>
          <a:xfrm>
            <a:off x="3773565" y="2123247"/>
            <a:ext cx="1081727" cy="4981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solidFill>
                  <a:schemeClr val="tx1"/>
                </a:solidFill>
              </a:rPr>
              <a:t>Questionnaire</a:t>
            </a:r>
          </a:p>
        </p:txBody>
      </p:sp>
      <p:sp>
        <p:nvSpPr>
          <p:cNvPr id="6" name="Rombo 9">
            <a:extLst>
              <a:ext uri="{FF2B5EF4-FFF2-40B4-BE49-F238E27FC236}">
                <a16:creationId xmlns:a16="http://schemas.microsoft.com/office/drawing/2014/main" id="{595A530B-155F-9A4F-8CD0-0EA06CFD2FF0}"/>
              </a:ext>
            </a:extLst>
          </p:cNvPr>
          <p:cNvSpPr/>
          <p:nvPr/>
        </p:nvSpPr>
        <p:spPr>
          <a:xfrm>
            <a:off x="2034607" y="2056969"/>
            <a:ext cx="1081829" cy="647141"/>
          </a:xfrm>
          <a:prstGeom prst="diamond">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it-IT" sz="1350" b="1" dirty="0"/>
          </a:p>
        </p:txBody>
      </p:sp>
      <p:sp>
        <p:nvSpPr>
          <p:cNvPr id="7" name="CasellaDiTesto 17">
            <a:extLst>
              <a:ext uri="{FF2B5EF4-FFF2-40B4-BE49-F238E27FC236}">
                <a16:creationId xmlns:a16="http://schemas.microsoft.com/office/drawing/2014/main" id="{A6AD3F65-DFA0-584B-9D47-0A46060B2A8C}"/>
              </a:ext>
            </a:extLst>
          </p:cNvPr>
          <p:cNvSpPr txBox="1"/>
          <p:nvPr/>
        </p:nvSpPr>
        <p:spPr>
          <a:xfrm>
            <a:off x="2159581" y="2239356"/>
            <a:ext cx="956855" cy="307777"/>
          </a:xfrm>
          <a:prstGeom prst="rect">
            <a:avLst/>
          </a:prstGeom>
          <a:noFill/>
        </p:spPr>
        <p:txBody>
          <a:bodyPr wrap="square" rtlCol="0">
            <a:spAutoFit/>
          </a:bodyPr>
          <a:lstStyle/>
          <a:p>
            <a:r>
              <a:rPr lang="en-GB" sz="1400" dirty="0"/>
              <a:t>Complete</a:t>
            </a:r>
            <a:endParaRPr lang="it-IT" sz="1350" dirty="0"/>
          </a:p>
        </p:txBody>
      </p:sp>
      <p:cxnSp>
        <p:nvCxnSpPr>
          <p:cNvPr id="8" name="Straight Connector 7">
            <a:extLst>
              <a:ext uri="{FF2B5EF4-FFF2-40B4-BE49-F238E27FC236}">
                <a16:creationId xmlns:a16="http://schemas.microsoft.com/office/drawing/2014/main" id="{4CCC629E-FA10-9E48-B1BF-9E3AD2111151}"/>
              </a:ext>
            </a:extLst>
          </p:cNvPr>
          <p:cNvCxnSpPr>
            <a:cxnSpLocks/>
            <a:stCxn id="6" idx="3"/>
            <a:endCxn id="5" idx="1"/>
          </p:cNvCxnSpPr>
          <p:nvPr/>
        </p:nvCxnSpPr>
        <p:spPr>
          <a:xfrm flipV="1">
            <a:off x="3116436" y="2372325"/>
            <a:ext cx="657129" cy="8215"/>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79FC6D-21A0-9F44-87BF-9D5E7F98C07D}"/>
              </a:ext>
            </a:extLst>
          </p:cNvPr>
          <p:cNvSpPr txBox="1"/>
          <p:nvPr/>
        </p:nvSpPr>
        <p:spPr>
          <a:xfrm>
            <a:off x="1244439" y="2123247"/>
            <a:ext cx="534121" cy="300082"/>
          </a:xfrm>
          <a:prstGeom prst="rect">
            <a:avLst/>
          </a:prstGeom>
          <a:noFill/>
        </p:spPr>
        <p:txBody>
          <a:bodyPr wrap="none" rtlCol="0">
            <a:spAutoFit/>
          </a:bodyPr>
          <a:lstStyle/>
          <a:p>
            <a:r>
              <a:rPr lang="en-US" altLang="zh-CN" sz="1350" dirty="0"/>
              <a:t>(0,N)</a:t>
            </a:r>
            <a:endParaRPr lang="en-IT" sz="1350" dirty="0"/>
          </a:p>
        </p:txBody>
      </p:sp>
      <p:sp>
        <p:nvSpPr>
          <p:cNvPr id="11" name="TextBox 10">
            <a:extLst>
              <a:ext uri="{FF2B5EF4-FFF2-40B4-BE49-F238E27FC236}">
                <a16:creationId xmlns:a16="http://schemas.microsoft.com/office/drawing/2014/main" id="{0E130FFB-FDD2-8D40-B085-630548CF6437}"/>
              </a:ext>
            </a:extLst>
          </p:cNvPr>
          <p:cNvSpPr txBox="1"/>
          <p:nvPr/>
        </p:nvSpPr>
        <p:spPr>
          <a:xfrm>
            <a:off x="3304933" y="2093163"/>
            <a:ext cx="510076" cy="300082"/>
          </a:xfrm>
          <a:prstGeom prst="rect">
            <a:avLst/>
          </a:prstGeom>
          <a:noFill/>
        </p:spPr>
        <p:txBody>
          <a:bodyPr wrap="none" rtlCol="0">
            <a:spAutoFit/>
          </a:bodyPr>
          <a:lstStyle/>
          <a:p>
            <a:r>
              <a:rPr lang="en-US" altLang="zh-CN" sz="1350" dirty="0"/>
              <a:t>(1,1)</a:t>
            </a:r>
            <a:endParaRPr lang="en-IT" sz="1350" dirty="0"/>
          </a:p>
        </p:txBody>
      </p:sp>
      <p:cxnSp>
        <p:nvCxnSpPr>
          <p:cNvPr id="12" name="Straight Connector 11">
            <a:extLst>
              <a:ext uri="{FF2B5EF4-FFF2-40B4-BE49-F238E27FC236}">
                <a16:creationId xmlns:a16="http://schemas.microsoft.com/office/drawing/2014/main" id="{289C0DE8-EECA-B44D-8852-C37033A74684}"/>
              </a:ext>
            </a:extLst>
          </p:cNvPr>
          <p:cNvCxnSpPr>
            <a:cxnSpLocks/>
            <a:stCxn id="4" idx="3"/>
            <a:endCxn id="6" idx="1"/>
          </p:cNvCxnSpPr>
          <p:nvPr/>
        </p:nvCxnSpPr>
        <p:spPr>
          <a:xfrm>
            <a:off x="1288774" y="2372326"/>
            <a:ext cx="745833" cy="8214"/>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C8DD40B-C63A-4F41-85F8-7FB6E68ABA55}"/>
              </a:ext>
            </a:extLst>
          </p:cNvPr>
          <p:cNvSpPr txBox="1"/>
          <p:nvPr/>
        </p:nvSpPr>
        <p:spPr>
          <a:xfrm>
            <a:off x="5170822" y="2056969"/>
            <a:ext cx="3728939" cy="2585323"/>
          </a:xfrm>
          <a:prstGeom prst="rect">
            <a:avLst/>
          </a:prstGeom>
          <a:noFill/>
        </p:spPr>
        <p:txBody>
          <a:bodyPr wrap="square" rtlCol="0">
            <a:spAutoFit/>
          </a:bodyPr>
          <a:lstStyle/>
          <a:p>
            <a:pPr algn="just"/>
            <a:r>
              <a:rPr lang="en-IT" dirty="0"/>
              <a:t>User -&gt; Questionnaire </a:t>
            </a:r>
          </a:p>
          <a:p>
            <a:pPr algn="just"/>
            <a:r>
              <a:rPr lang="en-GB" dirty="0"/>
              <a:t>@OneToMany is necessary to get the </a:t>
            </a:r>
            <a:r>
              <a:rPr lang="it-IT" dirty="0" err="1"/>
              <a:t>Questionnaires</a:t>
            </a:r>
            <a:r>
              <a:rPr lang="en-GB" dirty="0"/>
              <a:t> of a user in Admin Inspection Page</a:t>
            </a:r>
          </a:p>
          <a:p>
            <a:pPr algn="just"/>
            <a:endParaRPr lang="en-GB" dirty="0"/>
          </a:p>
          <a:p>
            <a:pPr algn="just"/>
            <a:r>
              <a:rPr lang="en-IT" dirty="0"/>
              <a:t>Questionnaire -&gt; User</a:t>
            </a:r>
          </a:p>
          <a:p>
            <a:pPr algn="just"/>
            <a:r>
              <a:rPr lang="en-IT" dirty="0"/>
              <a:t>@</a:t>
            </a:r>
            <a:r>
              <a:rPr lang="en-GB" dirty="0" err="1"/>
              <a:t>ManyToOne</a:t>
            </a:r>
            <a:r>
              <a:rPr lang="en-GB" dirty="0"/>
              <a:t> is necessary to get the User Info of a </a:t>
            </a:r>
            <a:r>
              <a:rPr lang="en-IT" dirty="0"/>
              <a:t>Questionnaire in Admin Deletion Page and User Home Page</a:t>
            </a:r>
            <a:endParaRPr lang="en-GB" dirty="0"/>
          </a:p>
        </p:txBody>
      </p:sp>
      <p:sp>
        <p:nvSpPr>
          <p:cNvPr id="21" name="Rettangolo 3">
            <a:extLst>
              <a:ext uri="{FF2B5EF4-FFF2-40B4-BE49-F238E27FC236}">
                <a16:creationId xmlns:a16="http://schemas.microsoft.com/office/drawing/2014/main" id="{D985C0A4-CB27-804E-A854-61D9ECCB0B58}"/>
              </a:ext>
            </a:extLst>
          </p:cNvPr>
          <p:cNvSpPr/>
          <p:nvPr/>
        </p:nvSpPr>
        <p:spPr>
          <a:xfrm>
            <a:off x="328070" y="3268118"/>
            <a:ext cx="960704" cy="5573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350" dirty="0">
                <a:solidFill>
                  <a:schemeClr val="tx1"/>
                </a:solidFill>
              </a:rPr>
              <a:t>User</a:t>
            </a:r>
          </a:p>
        </p:txBody>
      </p:sp>
      <p:sp>
        <p:nvSpPr>
          <p:cNvPr id="22" name="Rettangolo 3">
            <a:extLst>
              <a:ext uri="{FF2B5EF4-FFF2-40B4-BE49-F238E27FC236}">
                <a16:creationId xmlns:a16="http://schemas.microsoft.com/office/drawing/2014/main" id="{2DD096C8-310B-654D-9342-33F0E46CD57A}"/>
              </a:ext>
            </a:extLst>
          </p:cNvPr>
          <p:cNvSpPr/>
          <p:nvPr/>
        </p:nvSpPr>
        <p:spPr>
          <a:xfrm>
            <a:off x="3773565" y="3297730"/>
            <a:ext cx="1081727" cy="4981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solidFill>
                  <a:schemeClr val="tx1"/>
                </a:solidFill>
              </a:rPr>
              <a:t>Questionnaire</a:t>
            </a:r>
          </a:p>
        </p:txBody>
      </p:sp>
      <p:sp>
        <p:nvSpPr>
          <p:cNvPr id="29" name="Rettangolo 3">
            <a:extLst>
              <a:ext uri="{FF2B5EF4-FFF2-40B4-BE49-F238E27FC236}">
                <a16:creationId xmlns:a16="http://schemas.microsoft.com/office/drawing/2014/main" id="{09F96905-84DA-7F45-835E-21C4A409F64E}"/>
              </a:ext>
            </a:extLst>
          </p:cNvPr>
          <p:cNvSpPr/>
          <p:nvPr/>
        </p:nvSpPr>
        <p:spPr>
          <a:xfrm>
            <a:off x="310147" y="4561503"/>
            <a:ext cx="960704" cy="5573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350" dirty="0">
                <a:solidFill>
                  <a:schemeClr val="tx1"/>
                </a:solidFill>
              </a:rPr>
              <a:t>User</a:t>
            </a:r>
          </a:p>
        </p:txBody>
      </p:sp>
      <p:sp>
        <p:nvSpPr>
          <p:cNvPr id="30" name="Rettangolo 3">
            <a:extLst>
              <a:ext uri="{FF2B5EF4-FFF2-40B4-BE49-F238E27FC236}">
                <a16:creationId xmlns:a16="http://schemas.microsoft.com/office/drawing/2014/main" id="{36E8A012-882B-9345-9413-1D93AD877CD1}"/>
              </a:ext>
            </a:extLst>
          </p:cNvPr>
          <p:cNvSpPr/>
          <p:nvPr/>
        </p:nvSpPr>
        <p:spPr>
          <a:xfrm>
            <a:off x="3755642" y="4591115"/>
            <a:ext cx="1081727" cy="4981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solidFill>
                  <a:schemeClr val="tx1"/>
                </a:solidFill>
              </a:rPr>
              <a:t>Questionnaire</a:t>
            </a:r>
          </a:p>
        </p:txBody>
      </p:sp>
      <p:cxnSp>
        <p:nvCxnSpPr>
          <p:cNvPr id="38" name="Straight Arrow Connector 37">
            <a:extLst>
              <a:ext uri="{FF2B5EF4-FFF2-40B4-BE49-F238E27FC236}">
                <a16:creationId xmlns:a16="http://schemas.microsoft.com/office/drawing/2014/main" id="{B7DC2418-E193-6641-8BDE-37D13F556668}"/>
              </a:ext>
            </a:extLst>
          </p:cNvPr>
          <p:cNvCxnSpPr>
            <a:cxnSpLocks/>
            <a:stCxn id="21" idx="3"/>
            <a:endCxn id="22" idx="1"/>
          </p:cNvCxnSpPr>
          <p:nvPr/>
        </p:nvCxnSpPr>
        <p:spPr>
          <a:xfrm flipV="1">
            <a:off x="1288774" y="3546808"/>
            <a:ext cx="2484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405CD77-3B35-3A48-B139-ECDEB92AFFB1}"/>
              </a:ext>
            </a:extLst>
          </p:cNvPr>
          <p:cNvCxnSpPr>
            <a:cxnSpLocks/>
            <a:stCxn id="30" idx="1"/>
            <a:endCxn id="29" idx="3"/>
          </p:cNvCxnSpPr>
          <p:nvPr/>
        </p:nvCxnSpPr>
        <p:spPr>
          <a:xfrm flipH="1">
            <a:off x="1270851" y="4840193"/>
            <a:ext cx="2484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E95F890-3892-6F4E-B267-11B20E3054F6}"/>
              </a:ext>
            </a:extLst>
          </p:cNvPr>
          <p:cNvSpPr txBox="1"/>
          <p:nvPr/>
        </p:nvSpPr>
        <p:spPr>
          <a:xfrm>
            <a:off x="1288774" y="4485622"/>
            <a:ext cx="301686" cy="369332"/>
          </a:xfrm>
          <a:prstGeom prst="rect">
            <a:avLst/>
          </a:prstGeom>
          <a:noFill/>
        </p:spPr>
        <p:txBody>
          <a:bodyPr wrap="none" rtlCol="0">
            <a:spAutoFit/>
          </a:bodyPr>
          <a:lstStyle/>
          <a:p>
            <a:r>
              <a:rPr lang="en-IT" dirty="0"/>
              <a:t>1</a:t>
            </a:r>
          </a:p>
        </p:txBody>
      </p:sp>
      <p:sp>
        <p:nvSpPr>
          <p:cNvPr id="44" name="TextBox 43">
            <a:extLst>
              <a:ext uri="{FF2B5EF4-FFF2-40B4-BE49-F238E27FC236}">
                <a16:creationId xmlns:a16="http://schemas.microsoft.com/office/drawing/2014/main" id="{75CA0029-1EE3-2248-AFF6-F81835FB96CC}"/>
              </a:ext>
            </a:extLst>
          </p:cNvPr>
          <p:cNvSpPr txBox="1"/>
          <p:nvPr/>
        </p:nvSpPr>
        <p:spPr>
          <a:xfrm>
            <a:off x="3473483" y="3231966"/>
            <a:ext cx="300082" cy="369332"/>
          </a:xfrm>
          <a:prstGeom prst="rect">
            <a:avLst/>
          </a:prstGeom>
          <a:noFill/>
        </p:spPr>
        <p:txBody>
          <a:bodyPr wrap="none" rtlCol="0">
            <a:spAutoFit/>
          </a:bodyPr>
          <a:lstStyle/>
          <a:p>
            <a:r>
              <a:rPr lang="en-IT" dirty="0"/>
              <a:t>*</a:t>
            </a:r>
          </a:p>
        </p:txBody>
      </p:sp>
    </p:spTree>
    <p:extLst>
      <p:ext uri="{BB962C8B-B14F-4D97-AF65-F5344CB8AC3E}">
        <p14:creationId xmlns:p14="http://schemas.microsoft.com/office/powerpoint/2010/main" val="3904668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08245C-AF44-CF44-BDE7-D42505D84E50}"/>
              </a:ext>
            </a:extLst>
          </p:cNvPr>
          <p:cNvSpPr txBox="1"/>
          <p:nvPr/>
        </p:nvSpPr>
        <p:spPr>
          <a:xfrm>
            <a:off x="95794" y="182879"/>
            <a:ext cx="4705134" cy="707886"/>
          </a:xfrm>
          <a:prstGeom prst="rect">
            <a:avLst/>
          </a:prstGeom>
          <a:noFill/>
        </p:spPr>
        <p:txBody>
          <a:bodyPr wrap="none" rtlCol="0">
            <a:spAutoFit/>
          </a:bodyPr>
          <a:lstStyle/>
          <a:p>
            <a:r>
              <a:rPr lang="en-GB" sz="4000" dirty="0"/>
              <a:t>Relationship ‘Possess’</a:t>
            </a:r>
            <a:endParaRPr lang="en-IT" sz="4000" dirty="0"/>
          </a:p>
        </p:txBody>
      </p:sp>
      <p:sp>
        <p:nvSpPr>
          <p:cNvPr id="5" name="Rettangolo 3">
            <a:extLst>
              <a:ext uri="{FF2B5EF4-FFF2-40B4-BE49-F238E27FC236}">
                <a16:creationId xmlns:a16="http://schemas.microsoft.com/office/drawing/2014/main" id="{59EBA3BE-7225-4F42-A8D8-92C786C35885}"/>
              </a:ext>
            </a:extLst>
          </p:cNvPr>
          <p:cNvSpPr/>
          <p:nvPr/>
        </p:nvSpPr>
        <p:spPr>
          <a:xfrm>
            <a:off x="113717" y="1571120"/>
            <a:ext cx="960704" cy="5573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dirty="0" err="1">
                <a:solidFill>
                  <a:schemeClr val="tx1"/>
                </a:solidFill>
              </a:rPr>
              <a:t>Questionnaire</a:t>
            </a:r>
            <a:endParaRPr lang="it-IT" sz="1000" dirty="0">
              <a:solidFill>
                <a:schemeClr val="tx1"/>
              </a:solidFill>
            </a:endParaRPr>
          </a:p>
        </p:txBody>
      </p:sp>
      <p:sp>
        <p:nvSpPr>
          <p:cNvPr id="6" name="Rettangolo 3">
            <a:extLst>
              <a:ext uri="{FF2B5EF4-FFF2-40B4-BE49-F238E27FC236}">
                <a16:creationId xmlns:a16="http://schemas.microsoft.com/office/drawing/2014/main" id="{9A2B8450-BBC5-AB40-A8E1-5B70DB5D2022}"/>
              </a:ext>
            </a:extLst>
          </p:cNvPr>
          <p:cNvSpPr/>
          <p:nvPr/>
        </p:nvSpPr>
        <p:spPr>
          <a:xfrm>
            <a:off x="3559212" y="1600732"/>
            <a:ext cx="1081727" cy="4981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solidFill>
                  <a:schemeClr val="tx1"/>
                </a:solidFill>
              </a:rPr>
              <a:t>Product</a:t>
            </a:r>
          </a:p>
        </p:txBody>
      </p:sp>
      <p:sp>
        <p:nvSpPr>
          <p:cNvPr id="7" name="Rombo 9">
            <a:extLst>
              <a:ext uri="{FF2B5EF4-FFF2-40B4-BE49-F238E27FC236}">
                <a16:creationId xmlns:a16="http://schemas.microsoft.com/office/drawing/2014/main" id="{516D94CC-7C1F-6949-8B9F-AB1D73DB9739}"/>
              </a:ext>
            </a:extLst>
          </p:cNvPr>
          <p:cNvSpPr/>
          <p:nvPr/>
        </p:nvSpPr>
        <p:spPr>
          <a:xfrm>
            <a:off x="1710777" y="1541626"/>
            <a:ext cx="1081829" cy="647141"/>
          </a:xfrm>
          <a:prstGeom prst="diamond">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it-IT" sz="1350" b="1" dirty="0"/>
          </a:p>
        </p:txBody>
      </p:sp>
      <p:sp>
        <p:nvSpPr>
          <p:cNvPr id="8" name="CasellaDiTesto 17">
            <a:extLst>
              <a:ext uri="{FF2B5EF4-FFF2-40B4-BE49-F238E27FC236}">
                <a16:creationId xmlns:a16="http://schemas.microsoft.com/office/drawing/2014/main" id="{2CFDF1EC-FC51-304E-A756-8EFD02C91458}"/>
              </a:ext>
            </a:extLst>
          </p:cNvPr>
          <p:cNvSpPr txBox="1"/>
          <p:nvPr/>
        </p:nvSpPr>
        <p:spPr>
          <a:xfrm>
            <a:off x="1856524" y="1711309"/>
            <a:ext cx="956855" cy="307777"/>
          </a:xfrm>
          <a:prstGeom prst="rect">
            <a:avLst/>
          </a:prstGeom>
          <a:noFill/>
        </p:spPr>
        <p:txBody>
          <a:bodyPr wrap="square" rtlCol="0">
            <a:spAutoFit/>
          </a:bodyPr>
          <a:lstStyle/>
          <a:p>
            <a:r>
              <a:rPr lang="en-GB" sz="1400" dirty="0"/>
              <a:t>Possess</a:t>
            </a:r>
            <a:endParaRPr lang="it-IT" sz="1350" dirty="0"/>
          </a:p>
        </p:txBody>
      </p:sp>
      <p:cxnSp>
        <p:nvCxnSpPr>
          <p:cNvPr id="9" name="Straight Connector 8">
            <a:extLst>
              <a:ext uri="{FF2B5EF4-FFF2-40B4-BE49-F238E27FC236}">
                <a16:creationId xmlns:a16="http://schemas.microsoft.com/office/drawing/2014/main" id="{F53FE732-EDF7-E44A-B6BB-2D2995663506}"/>
              </a:ext>
            </a:extLst>
          </p:cNvPr>
          <p:cNvCxnSpPr>
            <a:cxnSpLocks/>
            <a:stCxn id="7" idx="3"/>
            <a:endCxn id="6" idx="1"/>
          </p:cNvCxnSpPr>
          <p:nvPr/>
        </p:nvCxnSpPr>
        <p:spPr>
          <a:xfrm flipV="1">
            <a:off x="2792606" y="1849810"/>
            <a:ext cx="766606" cy="15387"/>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FFAA7C-0C09-A74D-A631-63E93EE2A2CB}"/>
              </a:ext>
            </a:extLst>
          </p:cNvPr>
          <p:cNvSpPr txBox="1"/>
          <p:nvPr/>
        </p:nvSpPr>
        <p:spPr>
          <a:xfrm>
            <a:off x="1030086" y="1600732"/>
            <a:ext cx="510076" cy="300082"/>
          </a:xfrm>
          <a:prstGeom prst="rect">
            <a:avLst/>
          </a:prstGeom>
          <a:noFill/>
        </p:spPr>
        <p:txBody>
          <a:bodyPr wrap="none" rtlCol="0">
            <a:spAutoFit/>
          </a:bodyPr>
          <a:lstStyle/>
          <a:p>
            <a:r>
              <a:rPr lang="en-US" altLang="zh-CN" sz="1350" dirty="0"/>
              <a:t>(1,1)</a:t>
            </a:r>
            <a:endParaRPr lang="en-IT" sz="1350" dirty="0"/>
          </a:p>
        </p:txBody>
      </p:sp>
      <p:sp>
        <p:nvSpPr>
          <p:cNvPr id="11" name="TextBox 10">
            <a:extLst>
              <a:ext uri="{FF2B5EF4-FFF2-40B4-BE49-F238E27FC236}">
                <a16:creationId xmlns:a16="http://schemas.microsoft.com/office/drawing/2014/main" id="{988FDD54-D91B-9845-9802-BCFD28E56CB6}"/>
              </a:ext>
            </a:extLst>
          </p:cNvPr>
          <p:cNvSpPr txBox="1"/>
          <p:nvPr/>
        </p:nvSpPr>
        <p:spPr>
          <a:xfrm>
            <a:off x="3090580" y="1570648"/>
            <a:ext cx="534121" cy="300082"/>
          </a:xfrm>
          <a:prstGeom prst="rect">
            <a:avLst/>
          </a:prstGeom>
          <a:noFill/>
        </p:spPr>
        <p:txBody>
          <a:bodyPr wrap="none" rtlCol="0">
            <a:spAutoFit/>
          </a:bodyPr>
          <a:lstStyle/>
          <a:p>
            <a:r>
              <a:rPr lang="en-US" altLang="zh-CN" sz="1350" dirty="0"/>
              <a:t>(0,N)</a:t>
            </a:r>
            <a:endParaRPr lang="en-IT" sz="1350" dirty="0"/>
          </a:p>
        </p:txBody>
      </p:sp>
      <p:cxnSp>
        <p:nvCxnSpPr>
          <p:cNvPr id="12" name="Straight Connector 11">
            <a:extLst>
              <a:ext uri="{FF2B5EF4-FFF2-40B4-BE49-F238E27FC236}">
                <a16:creationId xmlns:a16="http://schemas.microsoft.com/office/drawing/2014/main" id="{27CBFB8D-3C0A-E441-86CC-B34879A82626}"/>
              </a:ext>
            </a:extLst>
          </p:cNvPr>
          <p:cNvCxnSpPr>
            <a:cxnSpLocks/>
            <a:stCxn id="5" idx="3"/>
            <a:endCxn id="7" idx="1"/>
          </p:cNvCxnSpPr>
          <p:nvPr/>
        </p:nvCxnSpPr>
        <p:spPr>
          <a:xfrm>
            <a:off x="1074421" y="1849811"/>
            <a:ext cx="636356" cy="15386"/>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3AD7C5F-8E87-274A-A715-AD77FAC87D15}"/>
              </a:ext>
            </a:extLst>
          </p:cNvPr>
          <p:cNvSpPr txBox="1"/>
          <p:nvPr/>
        </p:nvSpPr>
        <p:spPr>
          <a:xfrm>
            <a:off x="5109570" y="1581208"/>
            <a:ext cx="3448504" cy="2862322"/>
          </a:xfrm>
          <a:prstGeom prst="rect">
            <a:avLst/>
          </a:prstGeom>
          <a:noFill/>
        </p:spPr>
        <p:txBody>
          <a:bodyPr wrap="square" rtlCol="0">
            <a:spAutoFit/>
          </a:bodyPr>
          <a:lstStyle/>
          <a:p>
            <a:pPr algn="just"/>
            <a:r>
              <a:rPr lang="it-IT" dirty="0" err="1"/>
              <a:t>Questionnaire</a:t>
            </a:r>
            <a:r>
              <a:rPr lang="en-IT" dirty="0"/>
              <a:t> -&gt; </a:t>
            </a:r>
            <a:r>
              <a:rPr lang="it-IT" dirty="0"/>
              <a:t>Product</a:t>
            </a:r>
          </a:p>
          <a:p>
            <a:pPr algn="just"/>
            <a:r>
              <a:rPr lang="en-GB" dirty="0"/>
              <a:t>@OneToMany is necessary to get the </a:t>
            </a:r>
            <a:r>
              <a:rPr lang="it-IT" dirty="0"/>
              <a:t>Product Info</a:t>
            </a:r>
            <a:r>
              <a:rPr lang="en-GB" dirty="0"/>
              <a:t> of a Product in Admin Deletion Page</a:t>
            </a:r>
          </a:p>
          <a:p>
            <a:pPr algn="just"/>
            <a:endParaRPr lang="en-GB" dirty="0"/>
          </a:p>
          <a:p>
            <a:pPr algn="just"/>
            <a:r>
              <a:rPr lang="it-IT" dirty="0"/>
              <a:t>Product</a:t>
            </a:r>
            <a:r>
              <a:rPr lang="en-IT" dirty="0"/>
              <a:t> -&gt; </a:t>
            </a:r>
            <a:r>
              <a:rPr lang="it-IT" dirty="0" err="1"/>
              <a:t>Questionnaire</a:t>
            </a:r>
            <a:endParaRPr lang="en-IT" dirty="0"/>
          </a:p>
          <a:p>
            <a:pPr algn="just"/>
            <a:r>
              <a:rPr lang="en-IT" dirty="0"/>
              <a:t>@</a:t>
            </a:r>
            <a:r>
              <a:rPr lang="en-GB" dirty="0" err="1"/>
              <a:t>ManyToOne</a:t>
            </a:r>
            <a:r>
              <a:rPr lang="en-GB" dirty="0"/>
              <a:t> is not necessary but implemented for simplicity </a:t>
            </a:r>
          </a:p>
          <a:p>
            <a:pPr algn="just"/>
            <a:endParaRPr lang="en-IT" dirty="0"/>
          </a:p>
          <a:p>
            <a:pPr algn="just"/>
            <a:endParaRPr lang="en-IT" dirty="0"/>
          </a:p>
        </p:txBody>
      </p:sp>
      <p:sp>
        <p:nvSpPr>
          <p:cNvPr id="14" name="Rettangolo 3">
            <a:extLst>
              <a:ext uri="{FF2B5EF4-FFF2-40B4-BE49-F238E27FC236}">
                <a16:creationId xmlns:a16="http://schemas.microsoft.com/office/drawing/2014/main" id="{209B8C61-54E7-CC44-850B-D63C4D857FA8}"/>
              </a:ext>
            </a:extLst>
          </p:cNvPr>
          <p:cNvSpPr/>
          <p:nvPr/>
        </p:nvSpPr>
        <p:spPr>
          <a:xfrm>
            <a:off x="113717" y="2745603"/>
            <a:ext cx="960704" cy="5573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dirty="0" err="1">
                <a:solidFill>
                  <a:schemeClr val="tx1"/>
                </a:solidFill>
              </a:rPr>
              <a:t>Questionnaire</a:t>
            </a:r>
            <a:endParaRPr lang="it-IT" sz="1000" dirty="0">
              <a:solidFill>
                <a:schemeClr val="tx1"/>
              </a:solidFill>
            </a:endParaRPr>
          </a:p>
        </p:txBody>
      </p:sp>
      <p:sp>
        <p:nvSpPr>
          <p:cNvPr id="15" name="Rettangolo 3">
            <a:extLst>
              <a:ext uri="{FF2B5EF4-FFF2-40B4-BE49-F238E27FC236}">
                <a16:creationId xmlns:a16="http://schemas.microsoft.com/office/drawing/2014/main" id="{11932327-ADF2-154E-886B-BD62A7D99CD7}"/>
              </a:ext>
            </a:extLst>
          </p:cNvPr>
          <p:cNvSpPr/>
          <p:nvPr/>
        </p:nvSpPr>
        <p:spPr>
          <a:xfrm>
            <a:off x="3559212" y="2775215"/>
            <a:ext cx="1081727" cy="4981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solidFill>
                  <a:schemeClr val="tx1"/>
                </a:solidFill>
              </a:rPr>
              <a:t>Product</a:t>
            </a:r>
          </a:p>
        </p:txBody>
      </p:sp>
      <p:sp>
        <p:nvSpPr>
          <p:cNvPr id="16" name="Rettangolo 3">
            <a:extLst>
              <a:ext uri="{FF2B5EF4-FFF2-40B4-BE49-F238E27FC236}">
                <a16:creationId xmlns:a16="http://schemas.microsoft.com/office/drawing/2014/main" id="{154A3CBF-3A26-8E48-A4AC-0C43E6302761}"/>
              </a:ext>
            </a:extLst>
          </p:cNvPr>
          <p:cNvSpPr/>
          <p:nvPr/>
        </p:nvSpPr>
        <p:spPr>
          <a:xfrm>
            <a:off x="95794" y="4038988"/>
            <a:ext cx="960704" cy="5573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dirty="0" err="1">
                <a:solidFill>
                  <a:schemeClr val="tx1"/>
                </a:solidFill>
              </a:rPr>
              <a:t>Questionnaire</a:t>
            </a:r>
            <a:endParaRPr lang="it-IT" sz="1000" dirty="0">
              <a:solidFill>
                <a:schemeClr val="tx1"/>
              </a:solidFill>
            </a:endParaRPr>
          </a:p>
        </p:txBody>
      </p:sp>
      <p:sp>
        <p:nvSpPr>
          <p:cNvPr id="17" name="Rettangolo 3">
            <a:extLst>
              <a:ext uri="{FF2B5EF4-FFF2-40B4-BE49-F238E27FC236}">
                <a16:creationId xmlns:a16="http://schemas.microsoft.com/office/drawing/2014/main" id="{8A68BC18-A79A-5F4E-A627-784F6B6FD39D}"/>
              </a:ext>
            </a:extLst>
          </p:cNvPr>
          <p:cNvSpPr/>
          <p:nvPr/>
        </p:nvSpPr>
        <p:spPr>
          <a:xfrm>
            <a:off x="3541289" y="4068600"/>
            <a:ext cx="1081727" cy="4981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solidFill>
                  <a:schemeClr val="tx1"/>
                </a:solidFill>
              </a:rPr>
              <a:t>Product</a:t>
            </a:r>
          </a:p>
        </p:txBody>
      </p:sp>
      <p:cxnSp>
        <p:nvCxnSpPr>
          <p:cNvPr id="18" name="Straight Arrow Connector 17">
            <a:extLst>
              <a:ext uri="{FF2B5EF4-FFF2-40B4-BE49-F238E27FC236}">
                <a16:creationId xmlns:a16="http://schemas.microsoft.com/office/drawing/2014/main" id="{7256CDE5-BB95-8E40-9921-93AE2C9E5309}"/>
              </a:ext>
            </a:extLst>
          </p:cNvPr>
          <p:cNvCxnSpPr>
            <a:cxnSpLocks/>
            <a:stCxn id="14" idx="3"/>
            <a:endCxn id="15" idx="1"/>
          </p:cNvCxnSpPr>
          <p:nvPr/>
        </p:nvCxnSpPr>
        <p:spPr>
          <a:xfrm flipV="1">
            <a:off x="1074421" y="3024293"/>
            <a:ext cx="2484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4FC499-2621-054B-8113-2254E7C09B26}"/>
              </a:ext>
            </a:extLst>
          </p:cNvPr>
          <p:cNvCxnSpPr>
            <a:cxnSpLocks/>
            <a:stCxn id="17" idx="1"/>
            <a:endCxn id="16" idx="3"/>
          </p:cNvCxnSpPr>
          <p:nvPr/>
        </p:nvCxnSpPr>
        <p:spPr>
          <a:xfrm flipH="1">
            <a:off x="1056498" y="4317678"/>
            <a:ext cx="2484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D8D2B15-4846-4F48-85B4-49325CAD7274}"/>
              </a:ext>
            </a:extLst>
          </p:cNvPr>
          <p:cNvSpPr txBox="1"/>
          <p:nvPr/>
        </p:nvSpPr>
        <p:spPr>
          <a:xfrm>
            <a:off x="1074421" y="3963107"/>
            <a:ext cx="300082" cy="369332"/>
          </a:xfrm>
          <a:prstGeom prst="rect">
            <a:avLst/>
          </a:prstGeom>
          <a:noFill/>
        </p:spPr>
        <p:txBody>
          <a:bodyPr wrap="none" rtlCol="0">
            <a:spAutoFit/>
          </a:bodyPr>
          <a:lstStyle/>
          <a:p>
            <a:r>
              <a:rPr lang="en-IT" dirty="0"/>
              <a:t>*</a:t>
            </a:r>
          </a:p>
        </p:txBody>
      </p:sp>
      <p:sp>
        <p:nvSpPr>
          <p:cNvPr id="21" name="TextBox 20">
            <a:extLst>
              <a:ext uri="{FF2B5EF4-FFF2-40B4-BE49-F238E27FC236}">
                <a16:creationId xmlns:a16="http://schemas.microsoft.com/office/drawing/2014/main" id="{DCE6BB4A-5A8B-8149-97C5-E1A8FC786CCC}"/>
              </a:ext>
            </a:extLst>
          </p:cNvPr>
          <p:cNvSpPr txBox="1"/>
          <p:nvPr/>
        </p:nvSpPr>
        <p:spPr>
          <a:xfrm>
            <a:off x="3259130" y="2709451"/>
            <a:ext cx="301686" cy="369332"/>
          </a:xfrm>
          <a:prstGeom prst="rect">
            <a:avLst/>
          </a:prstGeom>
          <a:noFill/>
        </p:spPr>
        <p:txBody>
          <a:bodyPr wrap="none" rtlCol="0">
            <a:spAutoFit/>
          </a:bodyPr>
          <a:lstStyle/>
          <a:p>
            <a:r>
              <a:rPr lang="en-IT" dirty="0"/>
              <a:t>1</a:t>
            </a:r>
          </a:p>
        </p:txBody>
      </p:sp>
    </p:spTree>
    <p:extLst>
      <p:ext uri="{BB962C8B-B14F-4D97-AF65-F5344CB8AC3E}">
        <p14:creationId xmlns:p14="http://schemas.microsoft.com/office/powerpoint/2010/main" val="2572865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C3D92F-F5C8-3D4C-9768-7525FC0FBBCB}"/>
              </a:ext>
            </a:extLst>
          </p:cNvPr>
          <p:cNvSpPr txBox="1"/>
          <p:nvPr/>
        </p:nvSpPr>
        <p:spPr>
          <a:xfrm>
            <a:off x="104502" y="95795"/>
            <a:ext cx="4730013" cy="707886"/>
          </a:xfrm>
          <a:prstGeom prst="rect">
            <a:avLst/>
          </a:prstGeom>
          <a:noFill/>
        </p:spPr>
        <p:txBody>
          <a:bodyPr wrap="none" rtlCol="0">
            <a:spAutoFit/>
          </a:bodyPr>
          <a:lstStyle/>
          <a:p>
            <a:r>
              <a:rPr lang="en-IT" sz="4000" dirty="0"/>
              <a:t>Relationship ‘Contain’</a:t>
            </a:r>
          </a:p>
        </p:txBody>
      </p:sp>
      <p:sp>
        <p:nvSpPr>
          <p:cNvPr id="3" name="Rettangolo 3">
            <a:extLst>
              <a:ext uri="{FF2B5EF4-FFF2-40B4-BE49-F238E27FC236}">
                <a16:creationId xmlns:a16="http://schemas.microsoft.com/office/drawing/2014/main" id="{F8E54251-C631-5A47-BC08-440F3C79675E}"/>
              </a:ext>
            </a:extLst>
          </p:cNvPr>
          <p:cNvSpPr/>
          <p:nvPr/>
        </p:nvSpPr>
        <p:spPr>
          <a:xfrm>
            <a:off x="188733" y="1780126"/>
            <a:ext cx="960704" cy="5573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dirty="0" err="1">
                <a:solidFill>
                  <a:schemeClr val="tx1"/>
                </a:solidFill>
              </a:rPr>
              <a:t>Questionnaire</a:t>
            </a:r>
            <a:endParaRPr lang="it-IT" sz="1000" dirty="0">
              <a:solidFill>
                <a:schemeClr val="tx1"/>
              </a:solidFill>
            </a:endParaRPr>
          </a:p>
        </p:txBody>
      </p:sp>
      <p:sp>
        <p:nvSpPr>
          <p:cNvPr id="5" name="Rettangolo 3">
            <a:extLst>
              <a:ext uri="{FF2B5EF4-FFF2-40B4-BE49-F238E27FC236}">
                <a16:creationId xmlns:a16="http://schemas.microsoft.com/office/drawing/2014/main" id="{71BDDCF4-6373-B941-8820-5F4CCEB86ECF}"/>
              </a:ext>
            </a:extLst>
          </p:cNvPr>
          <p:cNvSpPr/>
          <p:nvPr/>
        </p:nvSpPr>
        <p:spPr>
          <a:xfrm>
            <a:off x="3634228" y="1809738"/>
            <a:ext cx="1081727" cy="4981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solidFill>
                  <a:schemeClr val="tx1"/>
                </a:solidFill>
              </a:rPr>
              <a:t>Marketing Question</a:t>
            </a:r>
          </a:p>
        </p:txBody>
      </p:sp>
      <p:sp>
        <p:nvSpPr>
          <p:cNvPr id="6" name="Rombo 9">
            <a:extLst>
              <a:ext uri="{FF2B5EF4-FFF2-40B4-BE49-F238E27FC236}">
                <a16:creationId xmlns:a16="http://schemas.microsoft.com/office/drawing/2014/main" id="{C25D7A58-E9D4-594E-91E2-30EE6FFF5872}"/>
              </a:ext>
            </a:extLst>
          </p:cNvPr>
          <p:cNvSpPr/>
          <p:nvPr/>
        </p:nvSpPr>
        <p:spPr>
          <a:xfrm>
            <a:off x="1806566" y="1735245"/>
            <a:ext cx="1081829" cy="647141"/>
          </a:xfrm>
          <a:prstGeom prst="diamond">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it-IT" sz="1350" b="1" dirty="0"/>
          </a:p>
        </p:txBody>
      </p:sp>
      <p:sp>
        <p:nvSpPr>
          <p:cNvPr id="7" name="CasellaDiTesto 17">
            <a:extLst>
              <a:ext uri="{FF2B5EF4-FFF2-40B4-BE49-F238E27FC236}">
                <a16:creationId xmlns:a16="http://schemas.microsoft.com/office/drawing/2014/main" id="{8D2AD466-5557-024B-BA2B-B2DD990770EE}"/>
              </a:ext>
            </a:extLst>
          </p:cNvPr>
          <p:cNvSpPr txBox="1"/>
          <p:nvPr/>
        </p:nvSpPr>
        <p:spPr>
          <a:xfrm>
            <a:off x="1982929" y="1904926"/>
            <a:ext cx="956855" cy="307777"/>
          </a:xfrm>
          <a:prstGeom prst="rect">
            <a:avLst/>
          </a:prstGeom>
          <a:noFill/>
        </p:spPr>
        <p:txBody>
          <a:bodyPr wrap="square" rtlCol="0">
            <a:spAutoFit/>
          </a:bodyPr>
          <a:lstStyle/>
          <a:p>
            <a:r>
              <a:rPr lang="en-GB" sz="1400" dirty="0"/>
              <a:t>Contain</a:t>
            </a:r>
            <a:endParaRPr lang="it-IT" sz="1350" dirty="0"/>
          </a:p>
        </p:txBody>
      </p:sp>
      <p:cxnSp>
        <p:nvCxnSpPr>
          <p:cNvPr id="8" name="Straight Connector 7">
            <a:extLst>
              <a:ext uri="{FF2B5EF4-FFF2-40B4-BE49-F238E27FC236}">
                <a16:creationId xmlns:a16="http://schemas.microsoft.com/office/drawing/2014/main" id="{3DD7D135-DC98-C444-BC0E-4911BF7618F0}"/>
              </a:ext>
            </a:extLst>
          </p:cNvPr>
          <p:cNvCxnSpPr>
            <a:cxnSpLocks/>
            <a:stCxn id="6" idx="3"/>
            <a:endCxn id="5" idx="1"/>
          </p:cNvCxnSpPr>
          <p:nvPr/>
        </p:nvCxnSpPr>
        <p:spPr>
          <a:xfrm>
            <a:off x="2888395" y="2058816"/>
            <a:ext cx="74583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A9D624D-9AC5-1C4D-BE02-A249CCD78D74}"/>
              </a:ext>
            </a:extLst>
          </p:cNvPr>
          <p:cNvSpPr txBox="1"/>
          <p:nvPr/>
        </p:nvSpPr>
        <p:spPr>
          <a:xfrm>
            <a:off x="1105102" y="1809738"/>
            <a:ext cx="534121" cy="300082"/>
          </a:xfrm>
          <a:prstGeom prst="rect">
            <a:avLst/>
          </a:prstGeom>
          <a:noFill/>
        </p:spPr>
        <p:txBody>
          <a:bodyPr wrap="none" rtlCol="0">
            <a:spAutoFit/>
          </a:bodyPr>
          <a:lstStyle/>
          <a:p>
            <a:r>
              <a:rPr lang="en-US" altLang="zh-CN" sz="1350" dirty="0"/>
              <a:t>(1,N)</a:t>
            </a:r>
            <a:endParaRPr lang="en-IT" sz="1350" dirty="0"/>
          </a:p>
        </p:txBody>
      </p:sp>
      <p:sp>
        <p:nvSpPr>
          <p:cNvPr id="10" name="TextBox 9">
            <a:extLst>
              <a:ext uri="{FF2B5EF4-FFF2-40B4-BE49-F238E27FC236}">
                <a16:creationId xmlns:a16="http://schemas.microsoft.com/office/drawing/2014/main" id="{2485EC82-03A3-944B-B519-30E44EEA287F}"/>
              </a:ext>
            </a:extLst>
          </p:cNvPr>
          <p:cNvSpPr txBox="1"/>
          <p:nvPr/>
        </p:nvSpPr>
        <p:spPr>
          <a:xfrm>
            <a:off x="3165596" y="1779654"/>
            <a:ext cx="534121" cy="300082"/>
          </a:xfrm>
          <a:prstGeom prst="rect">
            <a:avLst/>
          </a:prstGeom>
          <a:noFill/>
        </p:spPr>
        <p:txBody>
          <a:bodyPr wrap="none" rtlCol="0">
            <a:spAutoFit/>
          </a:bodyPr>
          <a:lstStyle/>
          <a:p>
            <a:r>
              <a:rPr lang="en-US" altLang="zh-CN" sz="1350" dirty="0"/>
              <a:t>(0,N)</a:t>
            </a:r>
            <a:endParaRPr lang="en-IT" sz="1350" dirty="0"/>
          </a:p>
        </p:txBody>
      </p:sp>
      <p:cxnSp>
        <p:nvCxnSpPr>
          <p:cNvPr id="11" name="Straight Connector 10">
            <a:extLst>
              <a:ext uri="{FF2B5EF4-FFF2-40B4-BE49-F238E27FC236}">
                <a16:creationId xmlns:a16="http://schemas.microsoft.com/office/drawing/2014/main" id="{15B6F57C-9987-7E46-AF5C-CFE9839E0E2B}"/>
              </a:ext>
            </a:extLst>
          </p:cNvPr>
          <p:cNvCxnSpPr>
            <a:cxnSpLocks/>
            <a:stCxn id="3" idx="3"/>
            <a:endCxn id="6" idx="1"/>
          </p:cNvCxnSpPr>
          <p:nvPr/>
        </p:nvCxnSpPr>
        <p:spPr>
          <a:xfrm flipV="1">
            <a:off x="1149437" y="2058816"/>
            <a:ext cx="657129"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952DAF2-FD4D-A442-81D3-CF139E20421C}"/>
              </a:ext>
            </a:extLst>
          </p:cNvPr>
          <p:cNvSpPr txBox="1"/>
          <p:nvPr/>
        </p:nvSpPr>
        <p:spPr>
          <a:xfrm>
            <a:off x="4918342" y="1779654"/>
            <a:ext cx="4036925" cy="3477875"/>
          </a:xfrm>
          <a:prstGeom prst="rect">
            <a:avLst/>
          </a:prstGeom>
          <a:noFill/>
        </p:spPr>
        <p:txBody>
          <a:bodyPr wrap="square" rtlCol="0">
            <a:spAutoFit/>
          </a:bodyPr>
          <a:lstStyle/>
          <a:p>
            <a:pPr algn="just"/>
            <a:r>
              <a:rPr lang="it-IT" sz="2000" dirty="0" err="1"/>
              <a:t>Questionnaire</a:t>
            </a:r>
            <a:r>
              <a:rPr lang="it-IT" sz="2000" dirty="0"/>
              <a:t> </a:t>
            </a:r>
            <a:r>
              <a:rPr lang="en-IT" sz="2000" dirty="0"/>
              <a:t>-&gt; </a:t>
            </a:r>
            <a:r>
              <a:rPr lang="it-IT" sz="2000" dirty="0"/>
              <a:t>MarketingQuestion</a:t>
            </a:r>
          </a:p>
          <a:p>
            <a:pPr algn="just"/>
            <a:r>
              <a:rPr lang="en-GB" dirty="0"/>
              <a:t>@</a:t>
            </a:r>
            <a:r>
              <a:rPr lang="en-GB" dirty="0" err="1"/>
              <a:t>ManyToMany</a:t>
            </a:r>
            <a:r>
              <a:rPr lang="en-GB" dirty="0"/>
              <a:t> is necessary to get/set the </a:t>
            </a:r>
            <a:r>
              <a:rPr lang="en-GB" dirty="0" err="1"/>
              <a:t>MarketingQuestions</a:t>
            </a:r>
            <a:r>
              <a:rPr lang="en-GB" dirty="0"/>
              <a:t>/Answer Map of a Questionnaire When submitting the Questionnaire with </a:t>
            </a:r>
            <a:r>
              <a:rPr lang="en-GB" dirty="0" err="1"/>
              <a:t>MarketingQuestions</a:t>
            </a:r>
            <a:r>
              <a:rPr lang="en-GB" dirty="0"/>
              <a:t>' answers or show the Questionnaire's detail.</a:t>
            </a:r>
          </a:p>
          <a:p>
            <a:pPr algn="just"/>
            <a:endParaRPr lang="en-GB" dirty="0"/>
          </a:p>
          <a:p>
            <a:pPr algn="just"/>
            <a:r>
              <a:rPr lang="it-IT" sz="2000" dirty="0"/>
              <a:t>MarketingQuestion </a:t>
            </a:r>
            <a:r>
              <a:rPr lang="en-IT" sz="2000" dirty="0"/>
              <a:t>-&gt; </a:t>
            </a:r>
            <a:r>
              <a:rPr lang="it-IT" sz="2000" dirty="0" err="1"/>
              <a:t>Questionnaire</a:t>
            </a:r>
            <a:endParaRPr lang="en-IT" sz="2000" dirty="0"/>
          </a:p>
          <a:p>
            <a:pPr algn="just"/>
            <a:r>
              <a:rPr lang="en-IT" dirty="0"/>
              <a:t>@</a:t>
            </a:r>
            <a:r>
              <a:rPr lang="en-GB" dirty="0" err="1"/>
              <a:t>ManyToMany</a:t>
            </a:r>
            <a:r>
              <a:rPr lang="en-GB" dirty="0"/>
              <a:t>  is necessary to get the Questionnaire/Answer Map in the User Home Page.</a:t>
            </a:r>
          </a:p>
        </p:txBody>
      </p:sp>
      <p:sp>
        <p:nvSpPr>
          <p:cNvPr id="13" name="Rettangolo 3">
            <a:extLst>
              <a:ext uri="{FF2B5EF4-FFF2-40B4-BE49-F238E27FC236}">
                <a16:creationId xmlns:a16="http://schemas.microsoft.com/office/drawing/2014/main" id="{4484A0BE-1717-3F4E-8AAC-86BFE6CCC5B1}"/>
              </a:ext>
            </a:extLst>
          </p:cNvPr>
          <p:cNvSpPr/>
          <p:nvPr/>
        </p:nvSpPr>
        <p:spPr>
          <a:xfrm>
            <a:off x="188733" y="2954609"/>
            <a:ext cx="960704" cy="5573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dirty="0" err="1">
                <a:solidFill>
                  <a:schemeClr val="tx1"/>
                </a:solidFill>
              </a:rPr>
              <a:t>Questionnaire</a:t>
            </a:r>
            <a:endParaRPr lang="it-IT" sz="1000" dirty="0">
              <a:solidFill>
                <a:schemeClr val="tx1"/>
              </a:solidFill>
            </a:endParaRPr>
          </a:p>
        </p:txBody>
      </p:sp>
      <p:sp>
        <p:nvSpPr>
          <p:cNvPr id="14" name="Rettangolo 3">
            <a:extLst>
              <a:ext uri="{FF2B5EF4-FFF2-40B4-BE49-F238E27FC236}">
                <a16:creationId xmlns:a16="http://schemas.microsoft.com/office/drawing/2014/main" id="{CDABD5B8-9341-AB4E-A68B-2EEB8C5CAF7B}"/>
              </a:ext>
            </a:extLst>
          </p:cNvPr>
          <p:cNvSpPr/>
          <p:nvPr/>
        </p:nvSpPr>
        <p:spPr>
          <a:xfrm>
            <a:off x="3634228" y="2984221"/>
            <a:ext cx="1081727" cy="4981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solidFill>
                  <a:schemeClr val="tx1"/>
                </a:solidFill>
              </a:rPr>
              <a:t>Marketing Question</a:t>
            </a:r>
          </a:p>
        </p:txBody>
      </p:sp>
      <p:sp>
        <p:nvSpPr>
          <p:cNvPr id="15" name="Rettangolo 3">
            <a:extLst>
              <a:ext uri="{FF2B5EF4-FFF2-40B4-BE49-F238E27FC236}">
                <a16:creationId xmlns:a16="http://schemas.microsoft.com/office/drawing/2014/main" id="{9BA745DE-50D5-304A-BFB6-0104D6633D2C}"/>
              </a:ext>
            </a:extLst>
          </p:cNvPr>
          <p:cNvSpPr/>
          <p:nvPr/>
        </p:nvSpPr>
        <p:spPr>
          <a:xfrm>
            <a:off x="188733" y="4253896"/>
            <a:ext cx="960704" cy="5573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dirty="0" err="1">
                <a:solidFill>
                  <a:schemeClr val="tx1"/>
                </a:solidFill>
              </a:rPr>
              <a:t>Questionnaire</a:t>
            </a:r>
            <a:endParaRPr lang="it-IT" sz="1000" dirty="0">
              <a:solidFill>
                <a:schemeClr val="tx1"/>
              </a:solidFill>
            </a:endParaRPr>
          </a:p>
        </p:txBody>
      </p:sp>
      <p:sp>
        <p:nvSpPr>
          <p:cNvPr id="16" name="Rettangolo 3">
            <a:extLst>
              <a:ext uri="{FF2B5EF4-FFF2-40B4-BE49-F238E27FC236}">
                <a16:creationId xmlns:a16="http://schemas.microsoft.com/office/drawing/2014/main" id="{C8AFCD81-651C-CE49-8A57-57518915CA04}"/>
              </a:ext>
            </a:extLst>
          </p:cNvPr>
          <p:cNvSpPr/>
          <p:nvPr/>
        </p:nvSpPr>
        <p:spPr>
          <a:xfrm>
            <a:off x="3616305" y="4277606"/>
            <a:ext cx="1081727" cy="4981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solidFill>
                  <a:schemeClr val="tx1"/>
                </a:solidFill>
              </a:rPr>
              <a:t>Marketing Question</a:t>
            </a:r>
          </a:p>
        </p:txBody>
      </p:sp>
      <p:cxnSp>
        <p:nvCxnSpPr>
          <p:cNvPr id="17" name="Straight Arrow Connector 16">
            <a:extLst>
              <a:ext uri="{FF2B5EF4-FFF2-40B4-BE49-F238E27FC236}">
                <a16:creationId xmlns:a16="http://schemas.microsoft.com/office/drawing/2014/main" id="{2A45A17F-575B-3449-AC1E-9EEA76C1F54A}"/>
              </a:ext>
            </a:extLst>
          </p:cNvPr>
          <p:cNvCxnSpPr>
            <a:cxnSpLocks/>
            <a:stCxn id="13" idx="3"/>
            <a:endCxn id="14" idx="1"/>
          </p:cNvCxnSpPr>
          <p:nvPr/>
        </p:nvCxnSpPr>
        <p:spPr>
          <a:xfrm flipV="1">
            <a:off x="1149437" y="3233299"/>
            <a:ext cx="2484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416F8D0-3D76-E442-BF67-D8245A37986F}"/>
              </a:ext>
            </a:extLst>
          </p:cNvPr>
          <p:cNvCxnSpPr>
            <a:cxnSpLocks/>
            <a:stCxn id="16" idx="1"/>
            <a:endCxn id="15" idx="3"/>
          </p:cNvCxnSpPr>
          <p:nvPr/>
        </p:nvCxnSpPr>
        <p:spPr>
          <a:xfrm flipH="1">
            <a:off x="1149437" y="4526684"/>
            <a:ext cx="2466868" cy="5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B4BCA0-450A-EF41-9731-362BD7C96B4A}"/>
              </a:ext>
            </a:extLst>
          </p:cNvPr>
          <p:cNvSpPr txBox="1"/>
          <p:nvPr/>
        </p:nvSpPr>
        <p:spPr>
          <a:xfrm>
            <a:off x="1149437" y="4172113"/>
            <a:ext cx="300082" cy="369332"/>
          </a:xfrm>
          <a:prstGeom prst="rect">
            <a:avLst/>
          </a:prstGeom>
          <a:noFill/>
        </p:spPr>
        <p:txBody>
          <a:bodyPr wrap="none" rtlCol="0">
            <a:spAutoFit/>
          </a:bodyPr>
          <a:lstStyle/>
          <a:p>
            <a:r>
              <a:rPr lang="en-IT" dirty="0"/>
              <a:t>*</a:t>
            </a:r>
          </a:p>
        </p:txBody>
      </p:sp>
      <p:sp>
        <p:nvSpPr>
          <p:cNvPr id="20" name="TextBox 19">
            <a:extLst>
              <a:ext uri="{FF2B5EF4-FFF2-40B4-BE49-F238E27FC236}">
                <a16:creationId xmlns:a16="http://schemas.microsoft.com/office/drawing/2014/main" id="{95808CDE-D42F-524C-815D-D7206DE3ACD9}"/>
              </a:ext>
            </a:extLst>
          </p:cNvPr>
          <p:cNvSpPr txBox="1"/>
          <p:nvPr/>
        </p:nvSpPr>
        <p:spPr>
          <a:xfrm>
            <a:off x="3334146" y="2918457"/>
            <a:ext cx="300082" cy="369332"/>
          </a:xfrm>
          <a:prstGeom prst="rect">
            <a:avLst/>
          </a:prstGeom>
          <a:noFill/>
        </p:spPr>
        <p:txBody>
          <a:bodyPr wrap="none" rtlCol="0">
            <a:spAutoFit/>
          </a:bodyPr>
          <a:lstStyle/>
          <a:p>
            <a:r>
              <a:rPr lang="en-IT" dirty="0"/>
              <a:t>*</a:t>
            </a:r>
          </a:p>
        </p:txBody>
      </p:sp>
    </p:spTree>
    <p:extLst>
      <p:ext uri="{BB962C8B-B14F-4D97-AF65-F5344CB8AC3E}">
        <p14:creationId xmlns:p14="http://schemas.microsoft.com/office/powerpoint/2010/main" val="1407122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C3D92F-F5C8-3D4C-9768-7525FC0FBBCB}"/>
              </a:ext>
            </a:extLst>
          </p:cNvPr>
          <p:cNvSpPr txBox="1"/>
          <p:nvPr/>
        </p:nvSpPr>
        <p:spPr>
          <a:xfrm>
            <a:off x="104502" y="95795"/>
            <a:ext cx="3196003" cy="523220"/>
          </a:xfrm>
          <a:prstGeom prst="rect">
            <a:avLst/>
          </a:prstGeom>
          <a:noFill/>
        </p:spPr>
        <p:txBody>
          <a:bodyPr wrap="none" rtlCol="0">
            <a:spAutoFit/>
          </a:bodyPr>
          <a:lstStyle/>
          <a:p>
            <a:r>
              <a:rPr lang="en-IT" sz="2800" dirty="0"/>
              <a:t>Relationship ‘Create’</a:t>
            </a:r>
          </a:p>
        </p:txBody>
      </p:sp>
      <p:sp>
        <p:nvSpPr>
          <p:cNvPr id="5" name="Rettangolo 3">
            <a:extLst>
              <a:ext uri="{FF2B5EF4-FFF2-40B4-BE49-F238E27FC236}">
                <a16:creationId xmlns:a16="http://schemas.microsoft.com/office/drawing/2014/main" id="{B052C875-8FE8-5744-9807-B6295BD966AF}"/>
              </a:ext>
            </a:extLst>
          </p:cNvPr>
          <p:cNvSpPr/>
          <p:nvPr/>
        </p:nvSpPr>
        <p:spPr>
          <a:xfrm>
            <a:off x="234392" y="1445468"/>
            <a:ext cx="960704" cy="5573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350" dirty="0">
                <a:solidFill>
                  <a:schemeClr val="tx1"/>
                </a:solidFill>
              </a:rPr>
              <a:t>Marketing Question</a:t>
            </a:r>
          </a:p>
        </p:txBody>
      </p:sp>
      <p:sp>
        <p:nvSpPr>
          <p:cNvPr id="6" name="Rettangolo 3">
            <a:extLst>
              <a:ext uri="{FF2B5EF4-FFF2-40B4-BE49-F238E27FC236}">
                <a16:creationId xmlns:a16="http://schemas.microsoft.com/office/drawing/2014/main" id="{CC9ED37E-B24D-3F49-92C7-874C25393FC1}"/>
              </a:ext>
            </a:extLst>
          </p:cNvPr>
          <p:cNvSpPr/>
          <p:nvPr/>
        </p:nvSpPr>
        <p:spPr>
          <a:xfrm>
            <a:off x="3679887" y="1475080"/>
            <a:ext cx="1081727" cy="4981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Product</a:t>
            </a:r>
          </a:p>
        </p:txBody>
      </p:sp>
      <p:sp>
        <p:nvSpPr>
          <p:cNvPr id="7" name="Rombo 9">
            <a:extLst>
              <a:ext uri="{FF2B5EF4-FFF2-40B4-BE49-F238E27FC236}">
                <a16:creationId xmlns:a16="http://schemas.microsoft.com/office/drawing/2014/main" id="{AEBA7F5F-1827-B243-A867-2854D58F78E0}"/>
              </a:ext>
            </a:extLst>
          </p:cNvPr>
          <p:cNvSpPr/>
          <p:nvPr/>
        </p:nvSpPr>
        <p:spPr>
          <a:xfrm>
            <a:off x="1852225" y="1400587"/>
            <a:ext cx="1081829" cy="647141"/>
          </a:xfrm>
          <a:prstGeom prst="diamond">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it-IT" sz="1350" b="1" dirty="0"/>
          </a:p>
        </p:txBody>
      </p:sp>
      <p:sp>
        <p:nvSpPr>
          <p:cNvPr id="8" name="CasellaDiTesto 17">
            <a:extLst>
              <a:ext uri="{FF2B5EF4-FFF2-40B4-BE49-F238E27FC236}">
                <a16:creationId xmlns:a16="http://schemas.microsoft.com/office/drawing/2014/main" id="{125F6410-5AB1-FA4B-8FF3-4FEFFE40E274}"/>
              </a:ext>
            </a:extLst>
          </p:cNvPr>
          <p:cNvSpPr txBox="1"/>
          <p:nvPr/>
        </p:nvSpPr>
        <p:spPr>
          <a:xfrm>
            <a:off x="2053364" y="1568945"/>
            <a:ext cx="956855" cy="307777"/>
          </a:xfrm>
          <a:prstGeom prst="rect">
            <a:avLst/>
          </a:prstGeom>
          <a:noFill/>
        </p:spPr>
        <p:txBody>
          <a:bodyPr wrap="square" rtlCol="0">
            <a:spAutoFit/>
          </a:bodyPr>
          <a:lstStyle/>
          <a:p>
            <a:r>
              <a:rPr lang="en-GB" sz="1400" dirty="0"/>
              <a:t>Create</a:t>
            </a:r>
            <a:endParaRPr lang="it-IT" sz="1350" dirty="0"/>
          </a:p>
        </p:txBody>
      </p:sp>
      <p:cxnSp>
        <p:nvCxnSpPr>
          <p:cNvPr id="9" name="Straight Connector 8">
            <a:extLst>
              <a:ext uri="{FF2B5EF4-FFF2-40B4-BE49-F238E27FC236}">
                <a16:creationId xmlns:a16="http://schemas.microsoft.com/office/drawing/2014/main" id="{12338E6E-C4A7-7946-BE51-9F8D1F991431}"/>
              </a:ext>
            </a:extLst>
          </p:cNvPr>
          <p:cNvCxnSpPr>
            <a:cxnSpLocks/>
            <a:stCxn id="7" idx="3"/>
            <a:endCxn id="6" idx="1"/>
          </p:cNvCxnSpPr>
          <p:nvPr/>
        </p:nvCxnSpPr>
        <p:spPr>
          <a:xfrm>
            <a:off x="2934054" y="1724158"/>
            <a:ext cx="745833"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098BB7D-F763-7842-AB54-997CC7819900}"/>
              </a:ext>
            </a:extLst>
          </p:cNvPr>
          <p:cNvSpPr txBox="1"/>
          <p:nvPr/>
        </p:nvSpPr>
        <p:spPr>
          <a:xfrm>
            <a:off x="1150761" y="1475080"/>
            <a:ext cx="510076" cy="300082"/>
          </a:xfrm>
          <a:prstGeom prst="rect">
            <a:avLst/>
          </a:prstGeom>
          <a:noFill/>
        </p:spPr>
        <p:txBody>
          <a:bodyPr wrap="none" rtlCol="0">
            <a:spAutoFit/>
          </a:bodyPr>
          <a:lstStyle/>
          <a:p>
            <a:r>
              <a:rPr lang="en-US" altLang="zh-CN" sz="1350" dirty="0"/>
              <a:t>(1,1)</a:t>
            </a:r>
            <a:endParaRPr lang="en-IT" sz="1350" dirty="0"/>
          </a:p>
        </p:txBody>
      </p:sp>
      <p:sp>
        <p:nvSpPr>
          <p:cNvPr id="11" name="TextBox 10">
            <a:extLst>
              <a:ext uri="{FF2B5EF4-FFF2-40B4-BE49-F238E27FC236}">
                <a16:creationId xmlns:a16="http://schemas.microsoft.com/office/drawing/2014/main" id="{FC703F16-6A4E-7847-BF6B-FA477B3AF529}"/>
              </a:ext>
            </a:extLst>
          </p:cNvPr>
          <p:cNvSpPr txBox="1"/>
          <p:nvPr/>
        </p:nvSpPr>
        <p:spPr>
          <a:xfrm>
            <a:off x="3211255" y="1444996"/>
            <a:ext cx="534121" cy="300082"/>
          </a:xfrm>
          <a:prstGeom prst="rect">
            <a:avLst/>
          </a:prstGeom>
          <a:noFill/>
        </p:spPr>
        <p:txBody>
          <a:bodyPr wrap="none" rtlCol="0">
            <a:spAutoFit/>
          </a:bodyPr>
          <a:lstStyle/>
          <a:p>
            <a:r>
              <a:rPr lang="en-US" altLang="zh-CN" sz="1350" dirty="0"/>
              <a:t>(1,N)</a:t>
            </a:r>
            <a:endParaRPr lang="en-IT" sz="1350" dirty="0"/>
          </a:p>
        </p:txBody>
      </p:sp>
      <p:cxnSp>
        <p:nvCxnSpPr>
          <p:cNvPr id="12" name="Straight Connector 11">
            <a:extLst>
              <a:ext uri="{FF2B5EF4-FFF2-40B4-BE49-F238E27FC236}">
                <a16:creationId xmlns:a16="http://schemas.microsoft.com/office/drawing/2014/main" id="{8E6FE64A-D4E7-ED49-B5D7-D94744E60311}"/>
              </a:ext>
            </a:extLst>
          </p:cNvPr>
          <p:cNvCxnSpPr>
            <a:cxnSpLocks/>
            <a:stCxn id="5" idx="3"/>
            <a:endCxn id="7" idx="1"/>
          </p:cNvCxnSpPr>
          <p:nvPr/>
        </p:nvCxnSpPr>
        <p:spPr>
          <a:xfrm flipV="1">
            <a:off x="1195096" y="1724158"/>
            <a:ext cx="657129"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087D8AD-FD00-964B-895D-07D959600069}"/>
              </a:ext>
            </a:extLst>
          </p:cNvPr>
          <p:cNvSpPr txBox="1"/>
          <p:nvPr/>
        </p:nvSpPr>
        <p:spPr>
          <a:xfrm>
            <a:off x="5230246" y="1444996"/>
            <a:ext cx="3422802" cy="3139321"/>
          </a:xfrm>
          <a:prstGeom prst="rect">
            <a:avLst/>
          </a:prstGeom>
          <a:noFill/>
        </p:spPr>
        <p:txBody>
          <a:bodyPr wrap="square" rtlCol="0">
            <a:spAutoFit/>
          </a:bodyPr>
          <a:lstStyle/>
          <a:p>
            <a:pPr algn="just"/>
            <a:r>
              <a:rPr lang="it-IT" dirty="0"/>
              <a:t>MarketingQuestion </a:t>
            </a:r>
            <a:r>
              <a:rPr lang="en-IT" dirty="0"/>
              <a:t>-&gt; </a:t>
            </a:r>
            <a:r>
              <a:rPr lang="it-IT" dirty="0"/>
              <a:t>Product</a:t>
            </a:r>
            <a:r>
              <a:rPr lang="en-IT" dirty="0"/>
              <a:t> </a:t>
            </a:r>
          </a:p>
          <a:p>
            <a:pPr algn="just"/>
            <a:r>
              <a:rPr lang="en-GB" dirty="0"/>
              <a:t>@</a:t>
            </a:r>
            <a:r>
              <a:rPr lang="en-GB" dirty="0" err="1"/>
              <a:t>ManyToOne</a:t>
            </a:r>
            <a:r>
              <a:rPr lang="en-GB" dirty="0"/>
              <a:t> is necessary when register a new MarketingQuestion to indicate the product for this Question.</a:t>
            </a:r>
          </a:p>
          <a:p>
            <a:pPr algn="just"/>
            <a:endParaRPr lang="en-GB" dirty="0"/>
          </a:p>
          <a:p>
            <a:pPr algn="just"/>
            <a:r>
              <a:rPr lang="it-IT" dirty="0"/>
              <a:t>Product</a:t>
            </a:r>
            <a:r>
              <a:rPr lang="en-IT" dirty="0"/>
              <a:t> -&gt; </a:t>
            </a:r>
            <a:r>
              <a:rPr lang="it-IT" dirty="0"/>
              <a:t>Marketing Question </a:t>
            </a:r>
            <a:endParaRPr lang="en-IT" dirty="0"/>
          </a:p>
          <a:p>
            <a:pPr algn="just"/>
            <a:r>
              <a:rPr lang="en-IT" dirty="0"/>
              <a:t>@</a:t>
            </a:r>
            <a:r>
              <a:rPr lang="en-GB" dirty="0" err="1"/>
              <a:t>OnyToMany</a:t>
            </a:r>
            <a:r>
              <a:rPr lang="en-GB" dirty="0"/>
              <a:t> is necessary to display the Question of a Product when a user is prepared to answer them.</a:t>
            </a:r>
            <a:endParaRPr lang="en-IT" dirty="0"/>
          </a:p>
        </p:txBody>
      </p:sp>
      <p:sp>
        <p:nvSpPr>
          <p:cNvPr id="14" name="Rettangolo 3">
            <a:extLst>
              <a:ext uri="{FF2B5EF4-FFF2-40B4-BE49-F238E27FC236}">
                <a16:creationId xmlns:a16="http://schemas.microsoft.com/office/drawing/2014/main" id="{51A45101-5931-D74B-81AC-7CD63A9000CA}"/>
              </a:ext>
            </a:extLst>
          </p:cNvPr>
          <p:cNvSpPr/>
          <p:nvPr/>
        </p:nvSpPr>
        <p:spPr>
          <a:xfrm>
            <a:off x="234392" y="2619951"/>
            <a:ext cx="960704" cy="5573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350" dirty="0">
                <a:solidFill>
                  <a:schemeClr val="tx1"/>
                </a:solidFill>
              </a:rPr>
              <a:t>Marketing Question</a:t>
            </a:r>
          </a:p>
        </p:txBody>
      </p:sp>
      <p:sp>
        <p:nvSpPr>
          <p:cNvPr id="15" name="Rettangolo 3">
            <a:extLst>
              <a:ext uri="{FF2B5EF4-FFF2-40B4-BE49-F238E27FC236}">
                <a16:creationId xmlns:a16="http://schemas.microsoft.com/office/drawing/2014/main" id="{AED96E3B-75D0-F84E-BBC0-C68D14415123}"/>
              </a:ext>
            </a:extLst>
          </p:cNvPr>
          <p:cNvSpPr/>
          <p:nvPr/>
        </p:nvSpPr>
        <p:spPr>
          <a:xfrm>
            <a:off x="3679887" y="2649563"/>
            <a:ext cx="1081727" cy="4981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Product</a:t>
            </a:r>
          </a:p>
        </p:txBody>
      </p:sp>
      <p:sp>
        <p:nvSpPr>
          <p:cNvPr id="16" name="Rettangolo 3">
            <a:extLst>
              <a:ext uri="{FF2B5EF4-FFF2-40B4-BE49-F238E27FC236}">
                <a16:creationId xmlns:a16="http://schemas.microsoft.com/office/drawing/2014/main" id="{B4BF6F5C-E222-7540-93C2-AE1A43660A15}"/>
              </a:ext>
            </a:extLst>
          </p:cNvPr>
          <p:cNvSpPr/>
          <p:nvPr/>
        </p:nvSpPr>
        <p:spPr>
          <a:xfrm>
            <a:off x="216469" y="3913336"/>
            <a:ext cx="960704" cy="5573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350" dirty="0">
                <a:solidFill>
                  <a:schemeClr val="tx1"/>
                </a:solidFill>
              </a:rPr>
              <a:t>Marketing Question</a:t>
            </a:r>
          </a:p>
        </p:txBody>
      </p:sp>
      <p:sp>
        <p:nvSpPr>
          <p:cNvPr id="17" name="Rettangolo 3">
            <a:extLst>
              <a:ext uri="{FF2B5EF4-FFF2-40B4-BE49-F238E27FC236}">
                <a16:creationId xmlns:a16="http://schemas.microsoft.com/office/drawing/2014/main" id="{617C6F04-A1F3-CB45-94E8-ED454526F1D8}"/>
              </a:ext>
            </a:extLst>
          </p:cNvPr>
          <p:cNvSpPr/>
          <p:nvPr/>
        </p:nvSpPr>
        <p:spPr>
          <a:xfrm>
            <a:off x="3679886" y="3942948"/>
            <a:ext cx="1081727" cy="4981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Product</a:t>
            </a:r>
          </a:p>
        </p:txBody>
      </p:sp>
      <p:cxnSp>
        <p:nvCxnSpPr>
          <p:cNvPr id="18" name="Straight Arrow Connector 17">
            <a:extLst>
              <a:ext uri="{FF2B5EF4-FFF2-40B4-BE49-F238E27FC236}">
                <a16:creationId xmlns:a16="http://schemas.microsoft.com/office/drawing/2014/main" id="{AA84C849-0CCF-B14A-A11E-67EEB9F25B3D}"/>
              </a:ext>
            </a:extLst>
          </p:cNvPr>
          <p:cNvCxnSpPr>
            <a:cxnSpLocks/>
            <a:stCxn id="14" idx="3"/>
            <a:endCxn id="15" idx="1"/>
          </p:cNvCxnSpPr>
          <p:nvPr/>
        </p:nvCxnSpPr>
        <p:spPr>
          <a:xfrm flipV="1">
            <a:off x="1195096" y="2898641"/>
            <a:ext cx="2484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B49B362-5C49-7D4D-BE77-99AC70D0062F}"/>
              </a:ext>
            </a:extLst>
          </p:cNvPr>
          <p:cNvCxnSpPr>
            <a:cxnSpLocks/>
            <a:stCxn id="17" idx="1"/>
            <a:endCxn id="16" idx="3"/>
          </p:cNvCxnSpPr>
          <p:nvPr/>
        </p:nvCxnSpPr>
        <p:spPr>
          <a:xfrm flipH="1">
            <a:off x="1177173" y="4192026"/>
            <a:ext cx="25027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3517B88-66D4-7242-901C-052B89373D47}"/>
              </a:ext>
            </a:extLst>
          </p:cNvPr>
          <p:cNvSpPr txBox="1"/>
          <p:nvPr/>
        </p:nvSpPr>
        <p:spPr>
          <a:xfrm>
            <a:off x="1195096" y="3837455"/>
            <a:ext cx="300082" cy="369332"/>
          </a:xfrm>
          <a:prstGeom prst="rect">
            <a:avLst/>
          </a:prstGeom>
          <a:noFill/>
        </p:spPr>
        <p:txBody>
          <a:bodyPr wrap="none" rtlCol="0">
            <a:spAutoFit/>
          </a:bodyPr>
          <a:lstStyle/>
          <a:p>
            <a:r>
              <a:rPr lang="en-IT" dirty="0"/>
              <a:t>*</a:t>
            </a:r>
          </a:p>
        </p:txBody>
      </p:sp>
      <p:sp>
        <p:nvSpPr>
          <p:cNvPr id="21" name="TextBox 20">
            <a:extLst>
              <a:ext uri="{FF2B5EF4-FFF2-40B4-BE49-F238E27FC236}">
                <a16:creationId xmlns:a16="http://schemas.microsoft.com/office/drawing/2014/main" id="{321D823A-2F22-8248-BBC3-E876AD7A1A99}"/>
              </a:ext>
            </a:extLst>
          </p:cNvPr>
          <p:cNvSpPr txBox="1"/>
          <p:nvPr/>
        </p:nvSpPr>
        <p:spPr>
          <a:xfrm>
            <a:off x="3379805" y="2583799"/>
            <a:ext cx="301686" cy="369332"/>
          </a:xfrm>
          <a:prstGeom prst="rect">
            <a:avLst/>
          </a:prstGeom>
          <a:noFill/>
        </p:spPr>
        <p:txBody>
          <a:bodyPr wrap="none" rtlCol="0">
            <a:spAutoFit/>
          </a:bodyPr>
          <a:lstStyle/>
          <a:p>
            <a:r>
              <a:rPr lang="en-IT" dirty="0"/>
              <a:t>1</a:t>
            </a:r>
          </a:p>
        </p:txBody>
      </p:sp>
    </p:spTree>
    <p:extLst>
      <p:ext uri="{BB962C8B-B14F-4D97-AF65-F5344CB8AC3E}">
        <p14:creationId xmlns:p14="http://schemas.microsoft.com/office/powerpoint/2010/main" val="1640440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687602-8E6C-BF4C-91DD-E30660B80765}"/>
              </a:ext>
            </a:extLst>
          </p:cNvPr>
          <p:cNvSpPr txBox="1"/>
          <p:nvPr/>
        </p:nvSpPr>
        <p:spPr>
          <a:xfrm>
            <a:off x="108642" y="193823"/>
            <a:ext cx="2109295" cy="584775"/>
          </a:xfrm>
          <a:prstGeom prst="rect">
            <a:avLst/>
          </a:prstGeom>
          <a:noFill/>
        </p:spPr>
        <p:txBody>
          <a:bodyPr wrap="none" rtlCol="0">
            <a:spAutoFit/>
          </a:bodyPr>
          <a:lstStyle/>
          <a:p>
            <a:r>
              <a:rPr lang="en-GB" sz="3200" dirty="0"/>
              <a:t>Entity User </a:t>
            </a:r>
          </a:p>
        </p:txBody>
      </p:sp>
      <p:sp>
        <p:nvSpPr>
          <p:cNvPr id="5" name="TextBox 4">
            <a:extLst>
              <a:ext uri="{FF2B5EF4-FFF2-40B4-BE49-F238E27FC236}">
                <a16:creationId xmlns:a16="http://schemas.microsoft.com/office/drawing/2014/main" id="{7953E840-2057-494B-BB5B-22AFBFB0A546}"/>
              </a:ext>
            </a:extLst>
          </p:cNvPr>
          <p:cNvSpPr txBox="1"/>
          <p:nvPr/>
        </p:nvSpPr>
        <p:spPr>
          <a:xfrm>
            <a:off x="108642" y="986828"/>
            <a:ext cx="8162234" cy="4893647"/>
          </a:xfrm>
          <a:prstGeom prst="rect">
            <a:avLst/>
          </a:prstGeom>
          <a:noFill/>
        </p:spPr>
        <p:txBody>
          <a:bodyPr wrap="none" rtlCol="0">
            <a:spAutoFit/>
          </a:bodyPr>
          <a:lstStyle/>
          <a:p>
            <a:r>
              <a:rPr lang="en-GB" sz="1200" dirty="0"/>
              <a:t>@Entity</a:t>
            </a:r>
            <a:br>
              <a:rPr lang="en-GB" sz="1200" dirty="0"/>
            </a:br>
            <a:r>
              <a:rPr lang="en-GB" sz="1200" dirty="0"/>
              <a:t>@Table(name = "User", schema = "</a:t>
            </a:r>
            <a:r>
              <a:rPr lang="en-GB" sz="1200" dirty="0" err="1"/>
              <a:t>db_gamified_marketing_application</a:t>
            </a:r>
            <a:r>
              <a:rPr lang="en-GB" sz="1200" dirty="0"/>
              <a:t>")</a:t>
            </a:r>
            <a:br>
              <a:rPr lang="en-GB" sz="1200" dirty="0"/>
            </a:br>
            <a:r>
              <a:rPr lang="en-GB" sz="1200" dirty="0"/>
              <a:t>@</a:t>
            </a:r>
            <a:r>
              <a:rPr lang="en-GB" sz="1200" dirty="0" err="1"/>
              <a:t>NamedQuery</a:t>
            </a:r>
            <a:r>
              <a:rPr lang="en-GB" sz="1200" dirty="0"/>
              <a:t>(name = "</a:t>
            </a:r>
            <a:r>
              <a:rPr lang="en-GB" sz="1200" dirty="0" err="1"/>
              <a:t>User.checkCredentials</a:t>
            </a:r>
            <a:r>
              <a:rPr lang="en-GB" sz="1200" dirty="0"/>
              <a:t>", query = "SELECT r FROM User r  WHERE </a:t>
            </a:r>
            <a:r>
              <a:rPr lang="en-GB" sz="1200" dirty="0" err="1"/>
              <a:t>r.username</a:t>
            </a:r>
            <a:r>
              <a:rPr lang="en-GB" sz="1200" dirty="0"/>
              <a:t> = ?1 and </a:t>
            </a:r>
            <a:r>
              <a:rPr lang="en-GB" sz="1200" dirty="0" err="1"/>
              <a:t>r.password</a:t>
            </a:r>
            <a:r>
              <a:rPr lang="en-GB" sz="1200" dirty="0"/>
              <a:t> = ?2")</a:t>
            </a:r>
            <a:br>
              <a:rPr lang="en-GB" sz="1200" dirty="0"/>
            </a:br>
            <a:r>
              <a:rPr lang="en-GB" sz="1200" dirty="0"/>
              <a:t>@</a:t>
            </a:r>
            <a:r>
              <a:rPr lang="en-GB" sz="1200" dirty="0" err="1"/>
              <a:t>NamedQuery</a:t>
            </a:r>
            <a:r>
              <a:rPr lang="en-GB" sz="1200" dirty="0"/>
              <a:t>(name = "</a:t>
            </a:r>
            <a:r>
              <a:rPr lang="en-GB" sz="1200" dirty="0" err="1"/>
              <a:t>User.findAllUsersDescByPoints</a:t>
            </a:r>
            <a:r>
              <a:rPr lang="en-GB" sz="1200" dirty="0"/>
              <a:t>", query = "SELECT u FROM User u order by </a:t>
            </a:r>
            <a:r>
              <a:rPr lang="en-GB" sz="1200" dirty="0" err="1"/>
              <a:t>u.point</a:t>
            </a:r>
            <a:r>
              <a:rPr lang="en-GB" sz="1200" dirty="0"/>
              <a:t> DESC ")</a:t>
            </a:r>
            <a:br>
              <a:rPr lang="en-GB" sz="1200" dirty="0"/>
            </a:br>
            <a:br>
              <a:rPr lang="en-GB" sz="1200" dirty="0"/>
            </a:br>
            <a:br>
              <a:rPr lang="en-GB" sz="1200" dirty="0"/>
            </a:br>
            <a:r>
              <a:rPr lang="en-GB" sz="1200" dirty="0"/>
              <a:t>public class User implements Serializable {</a:t>
            </a:r>
            <a:br>
              <a:rPr lang="en-GB" sz="1200" dirty="0"/>
            </a:br>
            <a:r>
              <a:rPr lang="en-GB" sz="1200" dirty="0"/>
              <a:t>   private static final long </a:t>
            </a:r>
            <a:r>
              <a:rPr lang="en-GB" sz="1200" i="1" dirty="0" err="1"/>
              <a:t>serialVersionUID</a:t>
            </a:r>
            <a:r>
              <a:rPr lang="en-GB" sz="1200" i="1" dirty="0"/>
              <a:t> </a:t>
            </a:r>
            <a:r>
              <a:rPr lang="en-GB" sz="1200" dirty="0"/>
              <a:t>= 1L;</a:t>
            </a:r>
            <a:br>
              <a:rPr lang="en-GB" sz="1200" dirty="0"/>
            </a:br>
            <a:br>
              <a:rPr lang="en-GB" sz="1200" dirty="0"/>
            </a:br>
            <a:r>
              <a:rPr lang="en-GB" sz="1200" dirty="0"/>
              <a:t>   @Id</a:t>
            </a:r>
            <a:br>
              <a:rPr lang="en-GB" sz="1200" dirty="0"/>
            </a:br>
            <a:r>
              <a:rPr lang="en-GB" sz="1200" dirty="0"/>
              <a:t>   @</a:t>
            </a:r>
            <a:r>
              <a:rPr lang="en-GB" sz="1200" dirty="0" err="1"/>
              <a:t>GeneratedValue</a:t>
            </a:r>
            <a:r>
              <a:rPr lang="en-GB" sz="1200" dirty="0"/>
              <a:t>(strategy = </a:t>
            </a:r>
            <a:r>
              <a:rPr lang="en-GB" sz="1200" dirty="0" err="1"/>
              <a:t>GenerationType.</a:t>
            </a:r>
            <a:r>
              <a:rPr lang="en-GB" sz="1200" i="1" dirty="0" err="1"/>
              <a:t>IDENTITY</a:t>
            </a:r>
            <a:r>
              <a:rPr lang="en-GB" sz="1200" dirty="0"/>
              <a:t>)</a:t>
            </a:r>
            <a:br>
              <a:rPr lang="en-GB" sz="1200" dirty="0"/>
            </a:br>
            <a:r>
              <a:rPr lang="en-GB" sz="1200" dirty="0"/>
              <a:t>   private int id;</a:t>
            </a:r>
            <a:br>
              <a:rPr lang="en-GB" sz="1200" dirty="0"/>
            </a:br>
            <a:br>
              <a:rPr lang="en-GB" sz="1200" dirty="0"/>
            </a:br>
            <a:r>
              <a:rPr lang="en-GB" sz="1200" dirty="0"/>
              <a:t>   private String username;</a:t>
            </a:r>
            <a:br>
              <a:rPr lang="en-GB" sz="1200" dirty="0"/>
            </a:br>
            <a:br>
              <a:rPr lang="en-GB" sz="1200" dirty="0"/>
            </a:br>
            <a:r>
              <a:rPr lang="en-GB" sz="1200" dirty="0"/>
              <a:t>   private String password;</a:t>
            </a:r>
            <a:br>
              <a:rPr lang="en-GB" sz="1200" dirty="0"/>
            </a:br>
            <a:br>
              <a:rPr lang="en-GB" sz="1200" dirty="0"/>
            </a:br>
            <a:r>
              <a:rPr lang="en-GB" sz="1200" dirty="0"/>
              <a:t>   private String email;</a:t>
            </a:r>
            <a:br>
              <a:rPr lang="en-GB" sz="1200" dirty="0"/>
            </a:br>
            <a:br>
              <a:rPr lang="en-GB" sz="1200" dirty="0"/>
            </a:br>
            <a:r>
              <a:rPr lang="en-GB" sz="1200" dirty="0"/>
              <a:t>   private Integer point;</a:t>
            </a:r>
            <a:br>
              <a:rPr lang="en-GB" sz="1200" dirty="0"/>
            </a:br>
            <a:br>
              <a:rPr lang="en-GB" sz="1200" dirty="0"/>
            </a:br>
            <a:r>
              <a:rPr lang="en-GB" sz="1200" dirty="0"/>
              <a:t>   private Boolean IsBlocked;</a:t>
            </a:r>
            <a:br>
              <a:rPr lang="en-GB" sz="1200" dirty="0"/>
            </a:br>
            <a:br>
              <a:rPr lang="en-GB" sz="1200" dirty="0"/>
            </a:br>
            <a:r>
              <a:rPr lang="en-GB" sz="1200" dirty="0"/>
              <a:t>   @OneToMany(fetch = </a:t>
            </a:r>
            <a:r>
              <a:rPr lang="en-GB" sz="1200" dirty="0" err="1"/>
              <a:t>FetchType.</a:t>
            </a:r>
            <a:r>
              <a:rPr lang="en-GB" sz="1200" i="1" dirty="0" err="1"/>
              <a:t>EAGER</a:t>
            </a:r>
            <a:r>
              <a:rPr lang="en-GB" sz="1200" dirty="0"/>
              <a:t>, </a:t>
            </a:r>
            <a:r>
              <a:rPr lang="en-GB" sz="1200" dirty="0" err="1"/>
              <a:t>mappedBy</a:t>
            </a:r>
            <a:r>
              <a:rPr lang="en-GB" sz="1200" dirty="0"/>
              <a:t> = "User")</a:t>
            </a:r>
            <a:br>
              <a:rPr lang="en-GB" sz="1200" dirty="0"/>
            </a:br>
            <a:r>
              <a:rPr lang="en-GB" sz="1200" dirty="0"/>
              <a:t>   @</a:t>
            </a:r>
            <a:r>
              <a:rPr lang="en-GB" sz="1200" dirty="0" err="1"/>
              <a:t>OrderBy</a:t>
            </a:r>
            <a:r>
              <a:rPr lang="en-GB" sz="1200" dirty="0"/>
              <a:t>("Datetime ASC")</a:t>
            </a:r>
            <a:br>
              <a:rPr lang="en-GB" sz="1200" dirty="0"/>
            </a:br>
            <a:r>
              <a:rPr lang="en-GB" sz="1200" dirty="0"/>
              <a:t>   List&lt;Questionnaire&gt; questionnaires;</a:t>
            </a:r>
            <a:endParaRPr lang="en-IT" sz="1200" dirty="0"/>
          </a:p>
        </p:txBody>
      </p:sp>
    </p:spTree>
    <p:extLst>
      <p:ext uri="{BB962C8B-B14F-4D97-AF65-F5344CB8AC3E}">
        <p14:creationId xmlns:p14="http://schemas.microsoft.com/office/powerpoint/2010/main" val="1277923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73AB02-6E32-004D-9174-41FC8998DE60}"/>
              </a:ext>
            </a:extLst>
          </p:cNvPr>
          <p:cNvSpPr txBox="1"/>
          <p:nvPr/>
        </p:nvSpPr>
        <p:spPr>
          <a:xfrm>
            <a:off x="219456" y="192024"/>
            <a:ext cx="2276392" cy="584775"/>
          </a:xfrm>
          <a:prstGeom prst="rect">
            <a:avLst/>
          </a:prstGeom>
          <a:noFill/>
        </p:spPr>
        <p:txBody>
          <a:bodyPr wrap="none" rtlCol="0">
            <a:spAutoFit/>
          </a:bodyPr>
          <a:lstStyle/>
          <a:p>
            <a:r>
              <a:rPr lang="en-GB" sz="3200" dirty="0"/>
              <a:t>Motivations </a:t>
            </a:r>
          </a:p>
        </p:txBody>
      </p:sp>
      <p:sp>
        <p:nvSpPr>
          <p:cNvPr id="5" name="TextBox 4">
            <a:extLst>
              <a:ext uri="{FF2B5EF4-FFF2-40B4-BE49-F238E27FC236}">
                <a16:creationId xmlns:a16="http://schemas.microsoft.com/office/drawing/2014/main" id="{33312DC8-6968-ED4C-85EC-0B96581A28C8}"/>
              </a:ext>
            </a:extLst>
          </p:cNvPr>
          <p:cNvSpPr txBox="1"/>
          <p:nvPr/>
        </p:nvSpPr>
        <p:spPr>
          <a:xfrm>
            <a:off x="219457" y="978408"/>
            <a:ext cx="8169942" cy="2308324"/>
          </a:xfrm>
          <a:prstGeom prst="rect">
            <a:avLst/>
          </a:prstGeom>
          <a:noFill/>
        </p:spPr>
        <p:txBody>
          <a:bodyPr wrap="square" rtlCol="0">
            <a:spAutoFit/>
          </a:bodyPr>
          <a:lstStyle/>
          <a:p>
            <a:pPr marL="285750" indent="-285750">
              <a:buFont typeface="Arial" panose="020B0604020202020204" pitchFamily="34" charset="0"/>
              <a:buChar char="•"/>
            </a:pPr>
            <a:r>
              <a:rPr lang="en-GB" dirty="0"/>
              <a:t>Named query </a:t>
            </a:r>
            <a:r>
              <a:rPr lang="en-GB" dirty="0" err="1"/>
              <a:t>User.checkCredentials</a:t>
            </a:r>
            <a:r>
              <a:rPr lang="en-GB" dirty="0"/>
              <a:t> for credential verification</a:t>
            </a:r>
          </a:p>
          <a:p>
            <a:pPr marL="285750" indent="-285750">
              <a:buFont typeface="Arial" panose="020B0604020202020204" pitchFamily="34" charset="0"/>
              <a:buChar char="•"/>
            </a:pPr>
            <a:r>
              <a:rPr lang="en-GB" dirty="0"/>
              <a:t>Named query </a:t>
            </a:r>
            <a:r>
              <a:rPr lang="en-GB" dirty="0" err="1"/>
              <a:t>User.findAllUsersDescByPoints</a:t>
            </a:r>
            <a:r>
              <a:rPr lang="en-GB" dirty="0"/>
              <a:t> for find all users</a:t>
            </a:r>
          </a:p>
          <a:p>
            <a:endParaRPr lang="en-GB" dirty="0"/>
          </a:p>
          <a:p>
            <a:pPr marL="285750" indent="-285750">
              <a:buFont typeface="Arial" panose="020B0604020202020204" pitchFamily="34" charset="0"/>
              <a:buChar char="•"/>
            </a:pPr>
            <a:r>
              <a:rPr lang="en-GB" dirty="0"/>
              <a:t>@OneToMany(fetch = </a:t>
            </a:r>
            <a:r>
              <a:rPr lang="en-GB" dirty="0" err="1"/>
              <a:t>FetchType.</a:t>
            </a:r>
            <a:r>
              <a:rPr lang="en-GB" i="1" dirty="0" err="1"/>
              <a:t>EAGER</a:t>
            </a:r>
            <a:r>
              <a:rPr lang="en-GB" dirty="0"/>
              <a:t>, </a:t>
            </a:r>
            <a:r>
              <a:rPr lang="en-GB" dirty="0" err="1"/>
              <a:t>mappedBy</a:t>
            </a:r>
            <a:r>
              <a:rPr lang="en-GB" dirty="0"/>
              <a:t> = "User")</a:t>
            </a:r>
            <a:br>
              <a:rPr lang="en-GB" dirty="0"/>
            </a:br>
            <a:r>
              <a:rPr lang="en-GB" dirty="0"/>
              <a:t>@</a:t>
            </a:r>
            <a:r>
              <a:rPr lang="en-GB" dirty="0" err="1"/>
              <a:t>OrderBy</a:t>
            </a:r>
            <a:r>
              <a:rPr lang="en-GB" dirty="0"/>
              <a:t>("Datetime ASC")</a:t>
            </a:r>
            <a:br>
              <a:rPr lang="en-GB" dirty="0"/>
            </a:br>
            <a:r>
              <a:rPr lang="en-GB" dirty="0"/>
              <a:t>List&lt;Questionnaire&gt; questionnaires;</a:t>
            </a:r>
          </a:p>
          <a:p>
            <a:r>
              <a:rPr lang="zh-CN" altLang="en-US" dirty="0"/>
              <a:t> </a:t>
            </a:r>
            <a:r>
              <a:rPr lang="en-US" altLang="zh-CN" dirty="0"/>
              <a:t>    </a:t>
            </a:r>
            <a:r>
              <a:rPr lang="en-GB" altLang="zh-CN" dirty="0"/>
              <a:t>To navigate the questionnaires immediately, so I used the EAGER as the </a:t>
            </a:r>
            <a:r>
              <a:rPr lang="en-GB" altLang="zh-CN" dirty="0" err="1"/>
              <a:t>FetchType</a:t>
            </a:r>
            <a:r>
              <a:rPr lang="en-GB" altLang="zh-CN" dirty="0"/>
              <a:t>, </a:t>
            </a:r>
          </a:p>
          <a:p>
            <a:r>
              <a:rPr lang="en-GB" altLang="zh-CN" dirty="0"/>
              <a:t>     and </a:t>
            </a:r>
            <a:r>
              <a:rPr lang="en-GB" altLang="zh-CN" dirty="0" err="1"/>
              <a:t>asc</a:t>
            </a:r>
            <a:r>
              <a:rPr lang="en-GB" altLang="zh-CN" dirty="0"/>
              <a:t> order the result by the Datetime.</a:t>
            </a:r>
            <a:endParaRPr lang="en-GB" dirty="0"/>
          </a:p>
        </p:txBody>
      </p:sp>
      <p:sp>
        <p:nvSpPr>
          <p:cNvPr id="6" name="TextBox 5">
            <a:extLst>
              <a:ext uri="{FF2B5EF4-FFF2-40B4-BE49-F238E27FC236}">
                <a16:creationId xmlns:a16="http://schemas.microsoft.com/office/drawing/2014/main" id="{B64FE266-CC85-0D4B-8D6C-A34CFE0D4EDB}"/>
              </a:ext>
            </a:extLst>
          </p:cNvPr>
          <p:cNvSpPr txBox="1"/>
          <p:nvPr/>
        </p:nvSpPr>
        <p:spPr>
          <a:xfrm>
            <a:off x="594360" y="1517904"/>
            <a:ext cx="184731" cy="369332"/>
          </a:xfrm>
          <a:prstGeom prst="rect">
            <a:avLst/>
          </a:prstGeom>
          <a:noFill/>
        </p:spPr>
        <p:txBody>
          <a:bodyPr wrap="none" rtlCol="0">
            <a:spAutoFit/>
          </a:bodyPr>
          <a:lstStyle/>
          <a:p>
            <a:endParaRPr lang="en-IT" dirty="0"/>
          </a:p>
        </p:txBody>
      </p:sp>
    </p:spTree>
    <p:extLst>
      <p:ext uri="{BB962C8B-B14F-4D97-AF65-F5344CB8AC3E}">
        <p14:creationId xmlns:p14="http://schemas.microsoft.com/office/powerpoint/2010/main" val="2287743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1C052D-6EEE-9148-AC97-1257A8D05AD5}"/>
              </a:ext>
            </a:extLst>
          </p:cNvPr>
          <p:cNvSpPr txBox="1"/>
          <p:nvPr/>
        </p:nvSpPr>
        <p:spPr>
          <a:xfrm>
            <a:off x="98350" y="88044"/>
            <a:ext cx="2111797" cy="369332"/>
          </a:xfrm>
          <a:prstGeom prst="rect">
            <a:avLst/>
          </a:prstGeom>
          <a:noFill/>
        </p:spPr>
        <p:txBody>
          <a:bodyPr wrap="none" rtlCol="0">
            <a:spAutoFit/>
          </a:bodyPr>
          <a:lstStyle/>
          <a:p>
            <a:r>
              <a:rPr lang="en-IT" dirty="0"/>
              <a:t>Entity Questionnaire</a:t>
            </a:r>
          </a:p>
        </p:txBody>
      </p:sp>
      <p:sp>
        <p:nvSpPr>
          <p:cNvPr id="5" name="TextBox 4">
            <a:extLst>
              <a:ext uri="{FF2B5EF4-FFF2-40B4-BE49-F238E27FC236}">
                <a16:creationId xmlns:a16="http://schemas.microsoft.com/office/drawing/2014/main" id="{4236E7CF-1F01-EA4E-8B7E-B6E223662303}"/>
              </a:ext>
            </a:extLst>
          </p:cNvPr>
          <p:cNvSpPr txBox="1"/>
          <p:nvPr/>
        </p:nvSpPr>
        <p:spPr>
          <a:xfrm>
            <a:off x="0" y="648608"/>
            <a:ext cx="9139040" cy="6209392"/>
          </a:xfrm>
          <a:prstGeom prst="rect">
            <a:avLst/>
          </a:prstGeom>
          <a:noFill/>
        </p:spPr>
        <p:txBody>
          <a:bodyPr wrap="none" rtlCol="0">
            <a:spAutoFit/>
          </a:bodyPr>
          <a:lstStyle/>
          <a:p>
            <a:r>
              <a:rPr lang="en-GB" sz="1150" dirty="0"/>
              <a:t>@Entity</a:t>
            </a:r>
            <a:br>
              <a:rPr lang="en-GB" sz="1150" dirty="0"/>
            </a:br>
            <a:r>
              <a:rPr lang="en-GB" sz="1150" dirty="0"/>
              <a:t>@Table(name = "Questionnaire", schema = "</a:t>
            </a:r>
            <a:r>
              <a:rPr lang="en-GB" sz="1150" dirty="0" err="1"/>
              <a:t>db_gamified_marketing_application</a:t>
            </a:r>
            <a:r>
              <a:rPr lang="en-GB" sz="1150" dirty="0"/>
              <a:t>")</a:t>
            </a:r>
            <a:br>
              <a:rPr lang="en-GB" sz="1150" dirty="0"/>
            </a:br>
            <a:r>
              <a:rPr lang="en-GB" sz="1150" dirty="0"/>
              <a:t>@</a:t>
            </a:r>
            <a:r>
              <a:rPr lang="en-GB" sz="1150" dirty="0" err="1"/>
              <a:t>NamedQuery</a:t>
            </a:r>
            <a:r>
              <a:rPr lang="en-GB" sz="1150" dirty="0"/>
              <a:t>(name = "</a:t>
            </a:r>
            <a:r>
              <a:rPr lang="en-GB" sz="1150" dirty="0" err="1"/>
              <a:t>Questionnaire.findAllQuestionnaireOrderByDatetime</a:t>
            </a:r>
            <a:r>
              <a:rPr lang="en-GB" sz="1150" dirty="0"/>
              <a:t>", query = "SELECT q FROM Questionnaire q order by </a:t>
            </a:r>
            <a:r>
              <a:rPr lang="en-GB" sz="1150" dirty="0" err="1"/>
              <a:t>q.datetime</a:t>
            </a:r>
            <a:r>
              <a:rPr lang="en-GB" sz="1150" dirty="0"/>
              <a:t> ASC ")</a:t>
            </a:r>
            <a:br>
              <a:rPr lang="en-GB" sz="1150" dirty="0"/>
            </a:br>
            <a:br>
              <a:rPr lang="en-GB" sz="1150" dirty="0"/>
            </a:br>
            <a:r>
              <a:rPr lang="en-GB" sz="1150" dirty="0"/>
              <a:t>public class Questionnaire implements Serializable {</a:t>
            </a:r>
            <a:br>
              <a:rPr lang="en-GB" sz="1150" dirty="0"/>
            </a:br>
            <a:br>
              <a:rPr lang="en-GB" sz="1150" dirty="0"/>
            </a:br>
            <a:r>
              <a:rPr lang="en-GB" sz="1150" dirty="0"/>
              <a:t>    private static final long </a:t>
            </a:r>
            <a:r>
              <a:rPr lang="en-GB" sz="1150" i="1" dirty="0" err="1"/>
              <a:t>serialVersionUID</a:t>
            </a:r>
            <a:r>
              <a:rPr lang="en-GB" sz="1150" i="1" dirty="0"/>
              <a:t> </a:t>
            </a:r>
            <a:r>
              <a:rPr lang="en-GB" sz="1150" dirty="0"/>
              <a:t>= 1L;</a:t>
            </a:r>
            <a:br>
              <a:rPr lang="en-GB" sz="1150" dirty="0"/>
            </a:br>
            <a:br>
              <a:rPr lang="en-GB" sz="1150" dirty="0"/>
            </a:br>
            <a:r>
              <a:rPr lang="en-GB" sz="1150" dirty="0"/>
              <a:t>    @Id</a:t>
            </a:r>
            <a:br>
              <a:rPr lang="en-GB" sz="1150" dirty="0"/>
            </a:br>
            <a:r>
              <a:rPr lang="en-GB" sz="1150" dirty="0"/>
              <a:t>    @</a:t>
            </a:r>
            <a:r>
              <a:rPr lang="en-GB" sz="1150" dirty="0" err="1"/>
              <a:t>GeneratedValue</a:t>
            </a:r>
            <a:r>
              <a:rPr lang="en-GB" sz="1150" dirty="0"/>
              <a:t>(strategy = </a:t>
            </a:r>
            <a:r>
              <a:rPr lang="en-GB" sz="1150" dirty="0" err="1"/>
              <a:t>GenerationType.</a:t>
            </a:r>
            <a:r>
              <a:rPr lang="en-GB" sz="1150" i="1" dirty="0" err="1"/>
              <a:t>IDENTITY</a:t>
            </a:r>
            <a:r>
              <a:rPr lang="en-GB" sz="1150" dirty="0"/>
              <a:t>)</a:t>
            </a:r>
            <a:br>
              <a:rPr lang="en-GB" sz="1150" dirty="0"/>
            </a:br>
            <a:r>
              <a:rPr lang="en-GB" sz="1150" dirty="0"/>
              <a:t>    private int id;</a:t>
            </a:r>
            <a:br>
              <a:rPr lang="en-GB" sz="1150" dirty="0"/>
            </a:br>
            <a:br>
              <a:rPr lang="en-GB" sz="1150" dirty="0"/>
            </a:br>
            <a:r>
              <a:rPr lang="en-GB" sz="1150" dirty="0"/>
              <a:t>    private Timestamp datetime;</a:t>
            </a:r>
            <a:br>
              <a:rPr lang="en-GB" sz="1150" dirty="0"/>
            </a:br>
            <a:br>
              <a:rPr lang="en-GB" sz="1150" dirty="0"/>
            </a:br>
            <a:r>
              <a:rPr lang="en-GB" sz="1150" dirty="0"/>
              <a:t>    private Integer age;</a:t>
            </a:r>
            <a:br>
              <a:rPr lang="en-GB" sz="1150" dirty="0"/>
            </a:br>
            <a:br>
              <a:rPr lang="en-GB" sz="1150" dirty="0"/>
            </a:br>
            <a:r>
              <a:rPr lang="en-GB" sz="1150" dirty="0"/>
              <a:t>    private String sex;</a:t>
            </a:r>
            <a:br>
              <a:rPr lang="en-GB" sz="1150" dirty="0"/>
            </a:br>
            <a:br>
              <a:rPr lang="en-GB" sz="1150" dirty="0"/>
            </a:br>
            <a:r>
              <a:rPr lang="en-GB" sz="1150" dirty="0"/>
              <a:t>    private String </a:t>
            </a:r>
            <a:r>
              <a:rPr lang="en-GB" sz="1150" dirty="0" err="1"/>
              <a:t>expertiseLevel</a:t>
            </a:r>
            <a:r>
              <a:rPr lang="en-GB" sz="1150" dirty="0"/>
              <a:t>;</a:t>
            </a:r>
            <a:br>
              <a:rPr lang="en-GB" sz="1150" dirty="0"/>
            </a:br>
            <a:br>
              <a:rPr lang="en-GB" sz="1150" dirty="0"/>
            </a:br>
            <a:r>
              <a:rPr lang="en-GB" sz="1150" dirty="0"/>
              <a:t>    @</a:t>
            </a:r>
            <a:r>
              <a:rPr lang="en-GB" sz="1150" dirty="0" err="1"/>
              <a:t>ManyToOne</a:t>
            </a:r>
            <a:br>
              <a:rPr lang="en-GB" sz="1150" dirty="0"/>
            </a:br>
            <a:r>
              <a:rPr lang="en-GB" sz="1150" dirty="0"/>
              <a:t>    @</a:t>
            </a:r>
            <a:r>
              <a:rPr lang="en-GB" sz="1150" dirty="0" err="1"/>
              <a:t>JoinColumn</a:t>
            </a:r>
            <a:r>
              <a:rPr lang="en-GB" sz="1150" dirty="0"/>
              <a:t>(name = "Product")</a:t>
            </a:r>
            <a:br>
              <a:rPr lang="en-GB" sz="1150" dirty="0"/>
            </a:br>
            <a:r>
              <a:rPr lang="en-GB" sz="1150" dirty="0"/>
              <a:t>    private Product product;</a:t>
            </a:r>
            <a:br>
              <a:rPr lang="en-GB" sz="1150" dirty="0"/>
            </a:br>
            <a:br>
              <a:rPr lang="en-GB" sz="1150" dirty="0"/>
            </a:br>
            <a:r>
              <a:rPr lang="en-GB" sz="1150" dirty="0"/>
              <a:t>    @</a:t>
            </a:r>
            <a:r>
              <a:rPr lang="en-GB" sz="1150" dirty="0" err="1"/>
              <a:t>ManyToOne</a:t>
            </a:r>
            <a:br>
              <a:rPr lang="en-GB" sz="1150" dirty="0"/>
            </a:br>
            <a:r>
              <a:rPr lang="en-GB" sz="1150" dirty="0"/>
              <a:t>    @</a:t>
            </a:r>
            <a:r>
              <a:rPr lang="en-GB" sz="1150" dirty="0" err="1"/>
              <a:t>JoinColumn</a:t>
            </a:r>
            <a:r>
              <a:rPr lang="en-GB" sz="1150" dirty="0"/>
              <a:t>(name = "User")</a:t>
            </a:r>
            <a:br>
              <a:rPr lang="en-GB" sz="1150" dirty="0"/>
            </a:br>
            <a:r>
              <a:rPr lang="en-GB" sz="1150" dirty="0"/>
              <a:t>    private User user;</a:t>
            </a:r>
            <a:br>
              <a:rPr lang="en-GB" sz="1150" dirty="0"/>
            </a:br>
            <a:br>
              <a:rPr lang="en-GB" sz="1150" dirty="0"/>
            </a:br>
            <a:r>
              <a:rPr lang="en-GB" sz="1150" dirty="0"/>
              <a:t>    @</a:t>
            </a:r>
            <a:r>
              <a:rPr lang="en-GB" sz="1150" dirty="0" err="1"/>
              <a:t>ElementCollection</a:t>
            </a:r>
            <a:r>
              <a:rPr lang="en-GB" sz="1150" dirty="0"/>
              <a:t>(fetch = </a:t>
            </a:r>
            <a:r>
              <a:rPr lang="en-GB" sz="1150" dirty="0" err="1"/>
              <a:t>FetchType.EAGER</a:t>
            </a:r>
            <a:r>
              <a:rPr lang="en-GB" sz="1150" dirty="0"/>
              <a:t>)</a:t>
            </a:r>
            <a:br>
              <a:rPr lang="en-GB" sz="1150" dirty="0"/>
            </a:br>
            <a:r>
              <a:rPr lang="en-GB" sz="1150" dirty="0"/>
              <a:t>    @</a:t>
            </a:r>
            <a:r>
              <a:rPr lang="en-GB" sz="1150" dirty="0" err="1"/>
              <a:t>CollectionTable</a:t>
            </a:r>
            <a:r>
              <a:rPr lang="en-GB" sz="1150" dirty="0"/>
              <a:t>(name = "ContainMarketing",</a:t>
            </a:r>
            <a:r>
              <a:rPr lang="en-GB" sz="1150" dirty="0" err="1"/>
              <a:t>joinColumns</a:t>
            </a:r>
            <a:r>
              <a:rPr lang="en-GB" sz="1150" dirty="0"/>
              <a:t> = @</a:t>
            </a:r>
            <a:r>
              <a:rPr lang="en-GB" sz="1150" dirty="0" err="1"/>
              <a:t>JoinColumn</a:t>
            </a:r>
            <a:r>
              <a:rPr lang="en-GB" sz="1150" dirty="0"/>
              <a:t>(name = "IDQues"))</a:t>
            </a:r>
            <a:br>
              <a:rPr lang="en-GB" sz="1150" dirty="0"/>
            </a:br>
            <a:r>
              <a:rPr lang="en-GB" sz="1150" dirty="0"/>
              <a:t>    @</a:t>
            </a:r>
            <a:r>
              <a:rPr lang="en-GB" sz="1150" dirty="0" err="1"/>
              <a:t>MapKeyJoinColumn</a:t>
            </a:r>
            <a:r>
              <a:rPr lang="en-GB" sz="1150" dirty="0"/>
              <a:t>(name = "IDQuestion")</a:t>
            </a:r>
            <a:br>
              <a:rPr lang="en-GB" sz="1150" dirty="0"/>
            </a:br>
            <a:r>
              <a:rPr lang="en-GB" sz="1150" dirty="0"/>
              <a:t>    @</a:t>
            </a:r>
            <a:r>
              <a:rPr lang="en-GB" sz="1150" dirty="0" err="1"/>
              <a:t>MapKeyJoinColumn</a:t>
            </a:r>
            <a:r>
              <a:rPr lang="en-GB" sz="1150" dirty="0"/>
              <a:t>(name = "IDProduct",</a:t>
            </a:r>
            <a:r>
              <a:rPr lang="en-GB" sz="1150" dirty="0" err="1"/>
              <a:t>referencedColumnName</a:t>
            </a:r>
            <a:r>
              <a:rPr lang="en-GB" sz="1150" dirty="0"/>
              <a:t> = "Product")</a:t>
            </a:r>
            <a:br>
              <a:rPr lang="en-GB" sz="1150" dirty="0"/>
            </a:br>
            <a:r>
              <a:rPr lang="en-GB" sz="1150" dirty="0"/>
              <a:t>    @Column(name = "Answer")</a:t>
            </a:r>
            <a:br>
              <a:rPr lang="en-GB" sz="1150" dirty="0"/>
            </a:br>
            <a:r>
              <a:rPr lang="en-GB" sz="1150" dirty="0"/>
              <a:t>    private Map&lt;MarketingQuestion, String&gt; </a:t>
            </a:r>
            <a:r>
              <a:rPr lang="en-GB" sz="1150" dirty="0" err="1"/>
              <a:t>questionAnswerMap</a:t>
            </a:r>
            <a:r>
              <a:rPr lang="en-GB" sz="1150" dirty="0"/>
              <a:t>;</a:t>
            </a:r>
            <a:endParaRPr lang="en-IT" sz="1150" dirty="0"/>
          </a:p>
        </p:txBody>
      </p:sp>
    </p:spTree>
    <p:extLst>
      <p:ext uri="{BB962C8B-B14F-4D97-AF65-F5344CB8AC3E}">
        <p14:creationId xmlns:p14="http://schemas.microsoft.com/office/powerpoint/2010/main" val="519579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AFA9DB-4515-8A42-960A-6BF6DEBF69FC}"/>
              </a:ext>
            </a:extLst>
          </p:cNvPr>
          <p:cNvSpPr txBox="1"/>
          <p:nvPr/>
        </p:nvSpPr>
        <p:spPr>
          <a:xfrm>
            <a:off x="219456" y="192024"/>
            <a:ext cx="2276392" cy="584775"/>
          </a:xfrm>
          <a:prstGeom prst="rect">
            <a:avLst/>
          </a:prstGeom>
          <a:noFill/>
        </p:spPr>
        <p:txBody>
          <a:bodyPr wrap="none" rtlCol="0">
            <a:spAutoFit/>
          </a:bodyPr>
          <a:lstStyle/>
          <a:p>
            <a:r>
              <a:rPr lang="en-GB" sz="3200" dirty="0"/>
              <a:t>Motivations </a:t>
            </a:r>
          </a:p>
        </p:txBody>
      </p:sp>
      <p:sp>
        <p:nvSpPr>
          <p:cNvPr id="2" name="TextBox 1">
            <a:extLst>
              <a:ext uri="{FF2B5EF4-FFF2-40B4-BE49-F238E27FC236}">
                <a16:creationId xmlns:a16="http://schemas.microsoft.com/office/drawing/2014/main" id="{809BEC51-81D1-964A-B3E2-C4B8E25E03FC}"/>
              </a:ext>
            </a:extLst>
          </p:cNvPr>
          <p:cNvSpPr txBox="1"/>
          <p:nvPr/>
        </p:nvSpPr>
        <p:spPr>
          <a:xfrm>
            <a:off x="219456" y="1259633"/>
            <a:ext cx="8663287" cy="2800767"/>
          </a:xfrm>
          <a:prstGeom prst="rect">
            <a:avLst/>
          </a:prstGeom>
          <a:noFill/>
        </p:spPr>
        <p:txBody>
          <a:bodyPr wrap="square" rtlCol="0">
            <a:spAutoFit/>
          </a:bodyPr>
          <a:lstStyle/>
          <a:p>
            <a:pPr marL="285750" indent="-285750">
              <a:buFont typeface="Arial" panose="020B0604020202020204" pitchFamily="34" charset="0"/>
              <a:buChar char="•"/>
            </a:pPr>
            <a:r>
              <a:rPr lang="en-GB" sz="1600" dirty="0" err="1"/>
              <a:t>NamedQuery</a:t>
            </a:r>
            <a:r>
              <a:rPr lang="en-GB" sz="1600" dirty="0"/>
              <a:t>  </a:t>
            </a:r>
            <a:r>
              <a:rPr lang="en-GB" sz="1600" dirty="0" err="1"/>
              <a:t>Questionnaire.findAllQuestionnaireOrderByDatetime</a:t>
            </a:r>
            <a:r>
              <a:rPr lang="en-GB" sz="1600" dirty="0"/>
              <a:t> for find all </a:t>
            </a:r>
            <a:r>
              <a:rPr lang="en-GB" sz="1600" dirty="0" err="1"/>
              <a:t>Quetionnaire</a:t>
            </a:r>
            <a:r>
              <a:rPr lang="en-GB" sz="1600" dirty="0"/>
              <a:t> and order the result by the Datetime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a:t>
            </a:r>
            <a:r>
              <a:rPr lang="en-GB" sz="1600" dirty="0" err="1"/>
              <a:t>ElementCollection</a:t>
            </a:r>
            <a:r>
              <a:rPr lang="en-GB" sz="1600" dirty="0"/>
              <a:t>(fetch = </a:t>
            </a:r>
            <a:r>
              <a:rPr lang="en-GB" sz="1600" dirty="0" err="1"/>
              <a:t>FetchType.EAGER</a:t>
            </a:r>
            <a:r>
              <a:rPr lang="en-GB" sz="1600" dirty="0"/>
              <a:t>)</a:t>
            </a:r>
            <a:br>
              <a:rPr lang="en-GB" sz="1600" dirty="0"/>
            </a:br>
            <a:r>
              <a:rPr lang="en-GB" sz="1600" dirty="0"/>
              <a:t>@</a:t>
            </a:r>
            <a:r>
              <a:rPr lang="en-GB" sz="1600" dirty="0" err="1"/>
              <a:t>CollectionTable</a:t>
            </a:r>
            <a:r>
              <a:rPr lang="en-GB" sz="1600" dirty="0"/>
              <a:t>(name = "ContainMarketing",</a:t>
            </a:r>
            <a:r>
              <a:rPr lang="en-GB" sz="1600" dirty="0" err="1"/>
              <a:t>joinColumns</a:t>
            </a:r>
            <a:r>
              <a:rPr lang="en-GB" sz="1600" dirty="0"/>
              <a:t> = @</a:t>
            </a:r>
            <a:r>
              <a:rPr lang="en-GB" sz="1600" dirty="0" err="1"/>
              <a:t>JoinColumn</a:t>
            </a:r>
            <a:r>
              <a:rPr lang="en-GB" sz="1600" dirty="0"/>
              <a:t>(name = "IDQues"))</a:t>
            </a:r>
            <a:br>
              <a:rPr lang="en-GB" sz="1600" dirty="0"/>
            </a:br>
            <a:r>
              <a:rPr lang="en-GB" sz="1600" dirty="0"/>
              <a:t>@</a:t>
            </a:r>
            <a:r>
              <a:rPr lang="en-GB" sz="1600" dirty="0" err="1"/>
              <a:t>MapKeyJoinColumn</a:t>
            </a:r>
            <a:r>
              <a:rPr lang="en-GB" sz="1600" dirty="0"/>
              <a:t>(name = "IDQuestion")</a:t>
            </a:r>
            <a:br>
              <a:rPr lang="en-GB" sz="1600" dirty="0"/>
            </a:br>
            <a:r>
              <a:rPr lang="en-GB" sz="1600" dirty="0"/>
              <a:t>@</a:t>
            </a:r>
            <a:r>
              <a:rPr lang="en-GB" sz="1600" dirty="0" err="1"/>
              <a:t>MapKeyJoinColumn</a:t>
            </a:r>
            <a:r>
              <a:rPr lang="en-GB" sz="1600" dirty="0"/>
              <a:t>(name = "IDProduct",</a:t>
            </a:r>
            <a:r>
              <a:rPr lang="en-GB" sz="1600" dirty="0" err="1"/>
              <a:t>referencedColumnName</a:t>
            </a:r>
            <a:r>
              <a:rPr lang="en-GB" sz="1600" dirty="0"/>
              <a:t> = "Product")</a:t>
            </a:r>
            <a:br>
              <a:rPr lang="en-GB" sz="1600" dirty="0"/>
            </a:br>
            <a:r>
              <a:rPr lang="en-GB" sz="1600" dirty="0"/>
              <a:t>@Column(name = "Answer")</a:t>
            </a:r>
            <a:br>
              <a:rPr lang="en-GB" sz="1600" dirty="0"/>
            </a:br>
            <a:r>
              <a:rPr lang="en-GB" sz="1600" dirty="0"/>
              <a:t>private Map&lt;MarketingQuestion, String&gt; </a:t>
            </a:r>
            <a:r>
              <a:rPr lang="en-GB" sz="1600" dirty="0" err="1"/>
              <a:t>questionAnswerMap</a:t>
            </a:r>
            <a:r>
              <a:rPr lang="en-GB" sz="1600" dirty="0"/>
              <a:t>;</a:t>
            </a:r>
            <a:endParaRPr lang="en-IT" sz="1600" dirty="0"/>
          </a:p>
          <a:p>
            <a:pPr marL="285750" indent="-285750">
              <a:buFont typeface="Arial" panose="020B0604020202020204" pitchFamily="34" charset="0"/>
              <a:buChar char="•"/>
            </a:pPr>
            <a:endParaRPr lang="en-IT" sz="1600" dirty="0"/>
          </a:p>
          <a:p>
            <a:r>
              <a:rPr lang="en-IT" sz="1600" dirty="0"/>
              <a:t>      This is the relationship map from Qustionnaire to Question/Answer</a:t>
            </a:r>
          </a:p>
        </p:txBody>
      </p:sp>
      <p:sp>
        <p:nvSpPr>
          <p:cNvPr id="5" name="Content Placeholder 2">
            <a:extLst>
              <a:ext uri="{FF2B5EF4-FFF2-40B4-BE49-F238E27FC236}">
                <a16:creationId xmlns:a16="http://schemas.microsoft.com/office/drawing/2014/main" id="{616F5535-26C3-8E46-A99D-C17C6E3AEA5B}"/>
              </a:ext>
            </a:extLst>
          </p:cNvPr>
          <p:cNvSpPr>
            <a:spLocks noGrp="1"/>
          </p:cNvSpPr>
          <p:nvPr>
            <p:ph idx="1"/>
          </p:nvPr>
        </p:nvSpPr>
        <p:spPr>
          <a:xfrm>
            <a:off x="496825" y="4543234"/>
            <a:ext cx="5843016" cy="1691106"/>
          </a:xfrm>
        </p:spPr>
        <p:txBody>
          <a:bodyPr>
            <a:normAutofit lnSpcReduction="10000"/>
          </a:bodyPr>
          <a:lstStyle/>
          <a:p>
            <a:pPr marL="0" indent="0">
              <a:buNone/>
            </a:pPr>
            <a:r>
              <a:rPr lang="en-US" altLang="zh-CN" sz="1600" dirty="0"/>
              <a:t>Questionnaire</a:t>
            </a:r>
            <a:r>
              <a:rPr lang="en-GB" sz="1600" dirty="0"/>
              <a:t>(</a:t>
            </a:r>
            <a:r>
              <a:rPr lang="en-US" altLang="zh-CN" sz="1600" u="sng" dirty="0"/>
              <a:t>ID</a:t>
            </a:r>
            <a:r>
              <a:rPr lang="en-US" altLang="zh-CN" sz="1600" dirty="0"/>
              <a:t>, </a:t>
            </a:r>
            <a:r>
              <a:rPr lang="en-US" sz="1600" dirty="0"/>
              <a:t>Product, </a:t>
            </a:r>
            <a:r>
              <a:rPr lang="en-US" altLang="zh-CN" sz="1600" dirty="0"/>
              <a:t>User</a:t>
            </a:r>
            <a:r>
              <a:rPr lang="en-US" sz="1600" dirty="0"/>
              <a:t>, DateTime, </a:t>
            </a:r>
            <a:r>
              <a:rPr lang="en-US" altLang="zh-CN" sz="1600" dirty="0"/>
              <a:t>A</a:t>
            </a:r>
            <a:r>
              <a:rPr lang="en-GB" sz="1600" dirty="0"/>
              <a:t>ge, </a:t>
            </a:r>
            <a:r>
              <a:rPr lang="en-US" altLang="zh-CN" sz="1600" dirty="0"/>
              <a:t>S</a:t>
            </a:r>
            <a:r>
              <a:rPr lang="en-GB" sz="1600" dirty="0"/>
              <a:t>ex, </a:t>
            </a:r>
            <a:r>
              <a:rPr lang="en-US" altLang="zh-CN" sz="1600" dirty="0"/>
              <a:t>E</a:t>
            </a:r>
            <a:r>
              <a:rPr lang="en-GB" sz="1600" dirty="0"/>
              <a:t>xpertise</a:t>
            </a:r>
            <a:r>
              <a:rPr lang="en-US" altLang="zh-CN" sz="1600" dirty="0"/>
              <a:t>L</a:t>
            </a:r>
            <a:r>
              <a:rPr lang="en-GB" sz="1600" dirty="0"/>
              <a:t>evel)</a:t>
            </a:r>
          </a:p>
          <a:p>
            <a:pPr marL="0" indent="0">
              <a:buNone/>
            </a:pPr>
            <a:endParaRPr lang="en-GB" sz="1600" dirty="0"/>
          </a:p>
          <a:p>
            <a:pPr marL="0" indent="0">
              <a:buNone/>
            </a:pPr>
            <a:r>
              <a:rPr lang="en-GB" sz="1600" dirty="0"/>
              <a:t>ContainMarketing(</a:t>
            </a:r>
            <a:r>
              <a:rPr lang="en-US" altLang="zh-CN" sz="1600" u="sng" dirty="0"/>
              <a:t>IDQues</a:t>
            </a:r>
            <a:r>
              <a:rPr lang="en-US" sz="1600" u="sng" dirty="0"/>
              <a:t>,</a:t>
            </a:r>
            <a:r>
              <a:rPr lang="en-GB" sz="1600" u="sng" dirty="0"/>
              <a:t> </a:t>
            </a:r>
            <a:r>
              <a:rPr lang="en-GB" sz="1600" dirty="0"/>
              <a:t>IDProduct ,IDQuestion</a:t>
            </a:r>
            <a:r>
              <a:rPr lang="en-US" sz="1600" dirty="0"/>
              <a:t>,</a:t>
            </a:r>
            <a:r>
              <a:rPr lang="en-US" altLang="zh-CN" sz="1600" dirty="0"/>
              <a:t> Answer)</a:t>
            </a:r>
            <a:endParaRPr lang="en-GB" sz="1600" dirty="0"/>
          </a:p>
          <a:p>
            <a:pPr marL="0" indent="0">
              <a:buNone/>
            </a:pPr>
            <a:endParaRPr lang="en-GB" sz="1600" dirty="0"/>
          </a:p>
          <a:p>
            <a:pPr marL="0" indent="0">
              <a:buNone/>
            </a:pPr>
            <a:r>
              <a:rPr lang="en-US" altLang="zh-CN" sz="1600" dirty="0"/>
              <a:t>MarketingQuestion(</a:t>
            </a:r>
            <a:r>
              <a:rPr lang="en-US" altLang="zh-CN" sz="1600" u="sng" dirty="0"/>
              <a:t>ID</a:t>
            </a:r>
            <a:r>
              <a:rPr lang="en-US" altLang="zh-CN" sz="1600" dirty="0"/>
              <a:t>, Product, Question,)</a:t>
            </a:r>
          </a:p>
        </p:txBody>
      </p:sp>
      <p:cxnSp>
        <p:nvCxnSpPr>
          <p:cNvPr id="6" name="Straight Arrow Connector 5">
            <a:extLst>
              <a:ext uri="{FF2B5EF4-FFF2-40B4-BE49-F238E27FC236}">
                <a16:creationId xmlns:a16="http://schemas.microsoft.com/office/drawing/2014/main" id="{63532029-3C30-C048-8145-FE68BD33BA22}"/>
              </a:ext>
            </a:extLst>
          </p:cNvPr>
          <p:cNvCxnSpPr>
            <a:cxnSpLocks/>
          </p:cNvCxnSpPr>
          <p:nvPr/>
        </p:nvCxnSpPr>
        <p:spPr>
          <a:xfrm flipH="1" flipV="1">
            <a:off x="1995381" y="4805270"/>
            <a:ext cx="329184" cy="31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823BD55-286F-624C-8F3B-D92D4C93F876}"/>
              </a:ext>
            </a:extLst>
          </p:cNvPr>
          <p:cNvCxnSpPr/>
          <p:nvPr/>
        </p:nvCxnSpPr>
        <p:spPr>
          <a:xfrm flipH="1" flipV="1">
            <a:off x="2580597" y="4805270"/>
            <a:ext cx="707136" cy="414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23E72EE-0D83-5C44-8F7A-034125B28286}"/>
              </a:ext>
            </a:extLst>
          </p:cNvPr>
          <p:cNvCxnSpPr/>
          <p:nvPr/>
        </p:nvCxnSpPr>
        <p:spPr>
          <a:xfrm flipH="1">
            <a:off x="2820925" y="5388787"/>
            <a:ext cx="466808" cy="47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1A06F5C-A1B1-9347-B855-A9C75D7B0258}"/>
              </a:ext>
            </a:extLst>
          </p:cNvPr>
          <p:cNvCxnSpPr/>
          <p:nvPr/>
        </p:nvCxnSpPr>
        <p:spPr>
          <a:xfrm flipH="1">
            <a:off x="2434293" y="5388787"/>
            <a:ext cx="1804416" cy="47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995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CE5140-170C-2C4B-AE34-65DD8B1703D5}"/>
              </a:ext>
            </a:extLst>
          </p:cNvPr>
          <p:cNvSpPr txBox="1"/>
          <p:nvPr/>
        </p:nvSpPr>
        <p:spPr>
          <a:xfrm>
            <a:off x="60960" y="78377"/>
            <a:ext cx="2256259" cy="523220"/>
          </a:xfrm>
          <a:prstGeom prst="rect">
            <a:avLst/>
          </a:prstGeom>
          <a:noFill/>
        </p:spPr>
        <p:txBody>
          <a:bodyPr wrap="none" rtlCol="0">
            <a:spAutoFit/>
          </a:bodyPr>
          <a:lstStyle/>
          <a:p>
            <a:r>
              <a:rPr lang="en-IT" sz="2800" dirty="0"/>
              <a:t>Entity Product</a:t>
            </a:r>
          </a:p>
        </p:txBody>
      </p:sp>
      <p:sp>
        <p:nvSpPr>
          <p:cNvPr id="6" name="TextBox 5">
            <a:extLst>
              <a:ext uri="{FF2B5EF4-FFF2-40B4-BE49-F238E27FC236}">
                <a16:creationId xmlns:a16="http://schemas.microsoft.com/office/drawing/2014/main" id="{1CB45A36-4B5C-B94E-BE3A-D37894444B73}"/>
              </a:ext>
            </a:extLst>
          </p:cNvPr>
          <p:cNvSpPr txBox="1"/>
          <p:nvPr/>
        </p:nvSpPr>
        <p:spPr>
          <a:xfrm>
            <a:off x="0" y="839405"/>
            <a:ext cx="9244262" cy="5478423"/>
          </a:xfrm>
          <a:prstGeom prst="rect">
            <a:avLst/>
          </a:prstGeom>
          <a:noFill/>
        </p:spPr>
        <p:txBody>
          <a:bodyPr wrap="none" rtlCol="0">
            <a:spAutoFit/>
          </a:bodyPr>
          <a:lstStyle/>
          <a:p>
            <a:r>
              <a:rPr lang="en-GB" sz="1400" dirty="0"/>
              <a:t>@Entity</a:t>
            </a:r>
            <a:br>
              <a:rPr lang="en-GB" sz="1400" dirty="0"/>
            </a:br>
            <a:r>
              <a:rPr lang="en-GB" sz="1400" dirty="0"/>
              <a:t>@Table(name = "Product", schema = "</a:t>
            </a:r>
            <a:r>
              <a:rPr lang="en-GB" sz="1400" dirty="0" err="1"/>
              <a:t>db_gamified_marketing_application</a:t>
            </a:r>
            <a:r>
              <a:rPr lang="en-GB" sz="1400" dirty="0"/>
              <a:t>")</a:t>
            </a:r>
            <a:br>
              <a:rPr lang="en-GB" sz="1400" dirty="0"/>
            </a:br>
            <a:r>
              <a:rPr lang="en-GB" sz="1400" dirty="0"/>
              <a:t>@</a:t>
            </a:r>
            <a:r>
              <a:rPr lang="en-GB" sz="1400" dirty="0" err="1"/>
              <a:t>NamedQuery</a:t>
            </a:r>
            <a:r>
              <a:rPr lang="en-GB" sz="1400" dirty="0"/>
              <a:t>(name = "</a:t>
            </a:r>
            <a:r>
              <a:rPr lang="en-GB" sz="1400" dirty="0" err="1"/>
              <a:t>Product.findProductsByDate</a:t>
            </a:r>
            <a:r>
              <a:rPr lang="en-GB" sz="1400" dirty="0"/>
              <a:t>", query = "SELECT p FROM Product p where </a:t>
            </a:r>
            <a:r>
              <a:rPr lang="en-GB" sz="1400" dirty="0" err="1"/>
              <a:t>p.date</a:t>
            </a:r>
            <a:r>
              <a:rPr lang="en-GB" sz="1400" dirty="0"/>
              <a:t> = :date")</a:t>
            </a:r>
            <a:br>
              <a:rPr lang="en-GB" sz="1400" dirty="0"/>
            </a:br>
            <a:r>
              <a:rPr lang="en-GB" sz="1400" dirty="0"/>
              <a:t>@</a:t>
            </a:r>
            <a:r>
              <a:rPr lang="en-GB" sz="1400" dirty="0" err="1"/>
              <a:t>NamedQuery</a:t>
            </a:r>
            <a:r>
              <a:rPr lang="en-GB" sz="1400" dirty="0"/>
              <a:t>(name = "</a:t>
            </a:r>
            <a:r>
              <a:rPr lang="en-GB" sz="1400" dirty="0" err="1"/>
              <a:t>Product.findProductByName</a:t>
            </a:r>
            <a:r>
              <a:rPr lang="en-GB" sz="1400" dirty="0"/>
              <a:t>", query = "SELECT p FROM Product p where </a:t>
            </a:r>
            <a:r>
              <a:rPr lang="en-GB" sz="1400" dirty="0" err="1"/>
              <a:t>p.name</a:t>
            </a:r>
            <a:r>
              <a:rPr lang="en-GB" sz="1400" dirty="0"/>
              <a:t> = :name")</a:t>
            </a:r>
            <a:br>
              <a:rPr lang="en-GB" sz="1400" dirty="0"/>
            </a:br>
            <a:br>
              <a:rPr lang="en-GB" sz="1400" dirty="0"/>
            </a:br>
            <a:r>
              <a:rPr lang="en-GB" sz="1400" dirty="0"/>
              <a:t>public class Product implements Serializable {</a:t>
            </a:r>
            <a:br>
              <a:rPr lang="en-GB" sz="1400" dirty="0"/>
            </a:br>
            <a:r>
              <a:rPr lang="en-GB" sz="1400" dirty="0"/>
              <a:t>    private static final long </a:t>
            </a:r>
            <a:r>
              <a:rPr lang="en-GB" sz="1400" i="1" dirty="0" err="1"/>
              <a:t>serialVersionUID</a:t>
            </a:r>
            <a:r>
              <a:rPr lang="en-GB" sz="1400" i="1" dirty="0"/>
              <a:t> </a:t>
            </a:r>
            <a:r>
              <a:rPr lang="en-GB" sz="1400" dirty="0"/>
              <a:t>= 1L;</a:t>
            </a:r>
            <a:br>
              <a:rPr lang="en-GB" sz="1400" dirty="0"/>
            </a:br>
            <a:br>
              <a:rPr lang="en-GB" sz="1400" dirty="0"/>
            </a:br>
            <a:r>
              <a:rPr lang="en-GB" sz="1400" dirty="0"/>
              <a:t>    @Id</a:t>
            </a:r>
            <a:br>
              <a:rPr lang="en-GB" sz="1400" dirty="0"/>
            </a:br>
            <a:r>
              <a:rPr lang="en-GB" sz="1400" dirty="0"/>
              <a:t>    @</a:t>
            </a:r>
            <a:r>
              <a:rPr lang="en-GB" sz="1400" dirty="0" err="1"/>
              <a:t>GeneratedValue</a:t>
            </a:r>
            <a:r>
              <a:rPr lang="en-GB" sz="1400" dirty="0"/>
              <a:t>(strategy = </a:t>
            </a:r>
            <a:r>
              <a:rPr lang="en-GB" sz="1400" dirty="0" err="1"/>
              <a:t>GenerationType.</a:t>
            </a:r>
            <a:r>
              <a:rPr lang="en-GB" sz="1400" i="1" dirty="0" err="1"/>
              <a:t>IDENTITY</a:t>
            </a:r>
            <a:r>
              <a:rPr lang="en-GB" sz="1400" dirty="0"/>
              <a:t>)</a:t>
            </a:r>
            <a:br>
              <a:rPr lang="en-GB" sz="1400" dirty="0"/>
            </a:br>
            <a:r>
              <a:rPr lang="en-GB" sz="1400" dirty="0"/>
              <a:t>    private int id;</a:t>
            </a:r>
            <a:br>
              <a:rPr lang="en-GB" sz="1400" dirty="0"/>
            </a:br>
            <a:br>
              <a:rPr lang="en-GB" sz="1400" dirty="0"/>
            </a:br>
            <a:r>
              <a:rPr lang="en-GB" sz="1400" dirty="0"/>
              <a:t>    private String name;</a:t>
            </a:r>
            <a:br>
              <a:rPr lang="en-GB" sz="1400" dirty="0"/>
            </a:br>
            <a:br>
              <a:rPr lang="en-GB" sz="1400" dirty="0"/>
            </a:br>
            <a:r>
              <a:rPr lang="en-GB" sz="1400" dirty="0"/>
              <a:t>    private Date date;</a:t>
            </a:r>
            <a:br>
              <a:rPr lang="en-GB" sz="1400" dirty="0"/>
            </a:br>
            <a:br>
              <a:rPr lang="en-GB" sz="1400" dirty="0"/>
            </a:br>
            <a:r>
              <a:rPr lang="en-GB" sz="1400" dirty="0"/>
              <a:t>    @Lob</a:t>
            </a:r>
            <a:br>
              <a:rPr lang="en-GB" sz="1400" dirty="0"/>
            </a:br>
            <a:r>
              <a:rPr lang="en-GB" sz="1400" dirty="0"/>
              <a:t>    private byte[] image;</a:t>
            </a:r>
            <a:br>
              <a:rPr lang="en-GB" sz="1400" dirty="0"/>
            </a:br>
            <a:br>
              <a:rPr lang="en-GB" sz="1400" dirty="0"/>
            </a:br>
            <a:r>
              <a:rPr lang="en-GB" sz="1400" dirty="0"/>
              <a:t>    @OneToMany(fetch = </a:t>
            </a:r>
            <a:r>
              <a:rPr lang="en-GB" sz="1400" dirty="0" err="1"/>
              <a:t>FetchType.</a:t>
            </a:r>
            <a:r>
              <a:rPr lang="en-GB" sz="1400" i="1" dirty="0" err="1"/>
              <a:t>LAZY</a:t>
            </a:r>
            <a:r>
              <a:rPr lang="en-GB" sz="1400" dirty="0"/>
              <a:t>, </a:t>
            </a:r>
            <a:r>
              <a:rPr lang="en-GB" sz="1400" dirty="0" err="1"/>
              <a:t>mappedBy</a:t>
            </a:r>
            <a:r>
              <a:rPr lang="en-GB" sz="1400" dirty="0"/>
              <a:t> = "Product")</a:t>
            </a:r>
            <a:br>
              <a:rPr lang="en-GB" sz="1400" dirty="0"/>
            </a:br>
            <a:r>
              <a:rPr lang="en-GB" sz="1400" dirty="0"/>
              <a:t>    private List&lt;Questionnaire&gt; questionnaires;</a:t>
            </a:r>
            <a:br>
              <a:rPr lang="en-GB" sz="1400" dirty="0"/>
            </a:br>
            <a:br>
              <a:rPr lang="en-GB" sz="1400" dirty="0"/>
            </a:br>
            <a:r>
              <a:rPr lang="en-GB" sz="1400" dirty="0"/>
              <a:t>    @OneToMany(fetch = </a:t>
            </a:r>
            <a:r>
              <a:rPr lang="en-GB" sz="1400" dirty="0" err="1"/>
              <a:t>FetchType.</a:t>
            </a:r>
            <a:r>
              <a:rPr lang="en-GB" sz="1400" i="1" dirty="0" err="1"/>
              <a:t>EAGER</a:t>
            </a:r>
            <a:r>
              <a:rPr lang="en-GB" sz="1400" dirty="0"/>
              <a:t>, cascade = {</a:t>
            </a:r>
            <a:r>
              <a:rPr lang="en-GB" sz="1400" dirty="0" err="1"/>
              <a:t>CascadeType.</a:t>
            </a:r>
            <a:r>
              <a:rPr lang="en-GB" sz="1400" i="1" dirty="0" err="1"/>
              <a:t>PERSIST</a:t>
            </a:r>
            <a:r>
              <a:rPr lang="en-GB" sz="1400" dirty="0" err="1"/>
              <a:t>,CascadeType.</a:t>
            </a:r>
            <a:r>
              <a:rPr lang="en-GB" sz="1400" i="1" dirty="0" err="1"/>
              <a:t>REFRESH</a:t>
            </a:r>
            <a:r>
              <a:rPr lang="en-GB" sz="1400" dirty="0"/>
              <a:t>}, </a:t>
            </a:r>
            <a:r>
              <a:rPr lang="en-GB" sz="1400" dirty="0" err="1"/>
              <a:t>mappedBy</a:t>
            </a:r>
            <a:r>
              <a:rPr lang="en-GB" sz="1400" dirty="0"/>
              <a:t> = "Product")</a:t>
            </a:r>
            <a:br>
              <a:rPr lang="en-GB" sz="1400" dirty="0"/>
            </a:br>
            <a:r>
              <a:rPr lang="en-GB" sz="1400" dirty="0"/>
              <a:t>    private List&lt;MarketingQuestion&gt; </a:t>
            </a:r>
            <a:r>
              <a:rPr lang="en-GB" sz="1400" dirty="0" err="1"/>
              <a:t>marketingQuestionsList</a:t>
            </a:r>
            <a:r>
              <a:rPr lang="en-GB" sz="1400" dirty="0"/>
              <a:t>;</a:t>
            </a:r>
            <a:br>
              <a:rPr lang="en-GB" sz="1400" dirty="0"/>
            </a:br>
            <a:endParaRPr lang="en-IT" sz="1400" dirty="0"/>
          </a:p>
        </p:txBody>
      </p:sp>
    </p:spTree>
    <p:extLst>
      <p:ext uri="{BB962C8B-B14F-4D97-AF65-F5344CB8AC3E}">
        <p14:creationId xmlns:p14="http://schemas.microsoft.com/office/powerpoint/2010/main" val="1664943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AFA9DB-4515-8A42-960A-6BF6DEBF69FC}"/>
              </a:ext>
            </a:extLst>
          </p:cNvPr>
          <p:cNvSpPr txBox="1"/>
          <p:nvPr/>
        </p:nvSpPr>
        <p:spPr>
          <a:xfrm>
            <a:off x="219456" y="192024"/>
            <a:ext cx="2276392" cy="584775"/>
          </a:xfrm>
          <a:prstGeom prst="rect">
            <a:avLst/>
          </a:prstGeom>
          <a:noFill/>
        </p:spPr>
        <p:txBody>
          <a:bodyPr wrap="none" rtlCol="0">
            <a:spAutoFit/>
          </a:bodyPr>
          <a:lstStyle/>
          <a:p>
            <a:r>
              <a:rPr lang="en-GB" sz="3200" dirty="0"/>
              <a:t>Motivations </a:t>
            </a:r>
          </a:p>
        </p:txBody>
      </p:sp>
      <p:sp>
        <p:nvSpPr>
          <p:cNvPr id="2" name="TextBox 1">
            <a:extLst>
              <a:ext uri="{FF2B5EF4-FFF2-40B4-BE49-F238E27FC236}">
                <a16:creationId xmlns:a16="http://schemas.microsoft.com/office/drawing/2014/main" id="{DE1485F2-EB8E-0B46-8B49-0998EF54BDEA}"/>
              </a:ext>
            </a:extLst>
          </p:cNvPr>
          <p:cNvSpPr txBox="1"/>
          <p:nvPr/>
        </p:nvSpPr>
        <p:spPr>
          <a:xfrm>
            <a:off x="219456" y="1184745"/>
            <a:ext cx="8121462" cy="3970318"/>
          </a:xfrm>
          <a:prstGeom prst="rect">
            <a:avLst/>
          </a:prstGeom>
          <a:noFill/>
        </p:spPr>
        <p:txBody>
          <a:bodyPr wrap="square" rtlCol="0">
            <a:spAutoFit/>
          </a:bodyPr>
          <a:lstStyle/>
          <a:p>
            <a:pPr marL="285750" indent="-285750">
              <a:buFont typeface="Arial" panose="020B0604020202020204" pitchFamily="34" charset="0"/>
              <a:buChar char="•"/>
            </a:pPr>
            <a:r>
              <a:rPr lang="en-GB" dirty="0" err="1"/>
              <a:t>NamedQuery</a:t>
            </a:r>
            <a:r>
              <a:rPr lang="en-GB" dirty="0"/>
              <a:t> </a:t>
            </a:r>
            <a:r>
              <a:rPr lang="en-GB" dirty="0" err="1"/>
              <a:t>Product.findProductsByDate</a:t>
            </a:r>
            <a:r>
              <a:rPr lang="en-GB" dirty="0"/>
              <a:t>  To find Product by Product date</a:t>
            </a:r>
          </a:p>
          <a:p>
            <a:pPr marL="285750" indent="-285750">
              <a:buFont typeface="Arial" panose="020B0604020202020204" pitchFamily="34" charset="0"/>
              <a:buChar char="•"/>
            </a:pPr>
            <a:r>
              <a:rPr lang="en-GB" dirty="0" err="1"/>
              <a:t>NamedQuery</a:t>
            </a:r>
            <a:r>
              <a:rPr lang="en-GB" dirty="0"/>
              <a:t> </a:t>
            </a:r>
            <a:r>
              <a:rPr lang="en-GB" dirty="0" err="1"/>
              <a:t>Product.findProductByName</a:t>
            </a:r>
            <a:r>
              <a:rPr lang="en-GB" dirty="0"/>
              <a:t>  To find Product by Product name</a:t>
            </a:r>
            <a:br>
              <a:rPr lang="en-GB" dirty="0"/>
            </a:br>
            <a:endParaRPr lang="en-GB" dirty="0"/>
          </a:p>
          <a:p>
            <a:pPr marL="285750" indent="-285750">
              <a:buFont typeface="Arial" panose="020B0604020202020204" pitchFamily="34" charset="0"/>
              <a:buChar char="•"/>
            </a:pPr>
            <a:r>
              <a:rPr lang="en-GB" dirty="0"/>
              <a:t>@OneToMany(fetch = </a:t>
            </a:r>
            <a:r>
              <a:rPr lang="en-GB" dirty="0" err="1"/>
              <a:t>FetchType.LAZY</a:t>
            </a:r>
            <a:r>
              <a:rPr lang="en-GB" dirty="0"/>
              <a:t>, </a:t>
            </a:r>
            <a:r>
              <a:rPr lang="en-GB" dirty="0" err="1"/>
              <a:t>mappedBy</a:t>
            </a:r>
            <a:r>
              <a:rPr lang="en-GB" dirty="0"/>
              <a:t> = "Product")</a:t>
            </a:r>
            <a:br>
              <a:rPr lang="en-GB" dirty="0"/>
            </a:br>
            <a:r>
              <a:rPr lang="en-GB" dirty="0"/>
              <a:t>private List&lt;Questionnaire&gt; questionnaires;</a:t>
            </a:r>
          </a:p>
          <a:p>
            <a:r>
              <a:rPr lang="en-GB" dirty="0"/>
              <a:t>     This is a map to the Questionnaires, As mentioned before, it's not necessary, </a:t>
            </a:r>
          </a:p>
          <a:p>
            <a:r>
              <a:rPr lang="en-GB" dirty="0"/>
              <a:t>     but implemented for simplicity.</a:t>
            </a:r>
          </a:p>
          <a:p>
            <a:endParaRPr lang="en-GB" dirty="0"/>
          </a:p>
          <a:p>
            <a:pPr marL="285750" indent="-285750">
              <a:buFont typeface="Arial" panose="020B0604020202020204" pitchFamily="34" charset="0"/>
              <a:buChar char="•"/>
            </a:pPr>
            <a:r>
              <a:rPr lang="en-GB" dirty="0"/>
              <a:t>@OneToMany(fetch = </a:t>
            </a:r>
            <a:r>
              <a:rPr lang="en-GB" dirty="0" err="1"/>
              <a:t>FetchType.</a:t>
            </a:r>
            <a:r>
              <a:rPr lang="en-GB" i="1" dirty="0" err="1"/>
              <a:t>EAGER</a:t>
            </a:r>
            <a:r>
              <a:rPr lang="en-GB" dirty="0"/>
              <a:t>, cascade = {</a:t>
            </a:r>
            <a:r>
              <a:rPr lang="en-GB" dirty="0" err="1"/>
              <a:t>CascadeType.</a:t>
            </a:r>
            <a:r>
              <a:rPr lang="en-GB" i="1" dirty="0" err="1"/>
              <a:t>PERSIST</a:t>
            </a:r>
            <a:r>
              <a:rPr lang="en-GB" dirty="0" err="1"/>
              <a:t>,CascadeType.</a:t>
            </a:r>
            <a:r>
              <a:rPr lang="en-GB" i="1" dirty="0" err="1"/>
              <a:t>REFRESH</a:t>
            </a:r>
            <a:r>
              <a:rPr lang="en-GB" dirty="0"/>
              <a:t>}, </a:t>
            </a:r>
            <a:r>
              <a:rPr lang="en-GB" dirty="0" err="1"/>
              <a:t>mappedBy</a:t>
            </a:r>
            <a:r>
              <a:rPr lang="en-GB" dirty="0"/>
              <a:t> = "Product")</a:t>
            </a:r>
            <a:br>
              <a:rPr lang="en-GB" dirty="0"/>
            </a:br>
            <a:r>
              <a:rPr lang="en-GB" dirty="0"/>
              <a:t>private List&lt;MarketingQuestion&gt; </a:t>
            </a:r>
            <a:r>
              <a:rPr lang="en-GB" dirty="0" err="1"/>
              <a:t>marketingQuestionsList</a:t>
            </a:r>
            <a:r>
              <a:rPr lang="en-GB" dirty="0"/>
              <a:t>;</a:t>
            </a:r>
            <a:br>
              <a:rPr lang="en-GB" dirty="0"/>
            </a:br>
            <a:r>
              <a:rPr lang="en-GB" dirty="0"/>
              <a:t>It needs the cascade the PERSIST operation when submitting the  Marketing Questions and cascades the REFRESH operation to get the MarketingQuestion on User Home Page.</a:t>
            </a:r>
          </a:p>
        </p:txBody>
      </p:sp>
    </p:spTree>
    <p:extLst>
      <p:ext uri="{BB962C8B-B14F-4D97-AF65-F5344CB8AC3E}">
        <p14:creationId xmlns:p14="http://schemas.microsoft.com/office/powerpoint/2010/main" val="1288308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tangolo 3">
            <a:extLst>
              <a:ext uri="{FF2B5EF4-FFF2-40B4-BE49-F238E27FC236}">
                <a16:creationId xmlns:a16="http://schemas.microsoft.com/office/drawing/2014/main" id="{A493DC4B-9D45-D84F-93C2-946AE9CCC935}"/>
              </a:ext>
            </a:extLst>
          </p:cNvPr>
          <p:cNvSpPr/>
          <p:nvPr/>
        </p:nvSpPr>
        <p:spPr>
          <a:xfrm>
            <a:off x="392725" y="3026507"/>
            <a:ext cx="960704" cy="5573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350" dirty="0">
                <a:solidFill>
                  <a:schemeClr val="tx1"/>
                </a:solidFill>
              </a:rPr>
              <a:t>User</a:t>
            </a:r>
          </a:p>
        </p:txBody>
      </p:sp>
      <p:sp>
        <p:nvSpPr>
          <p:cNvPr id="40" name="Rettangolo 3">
            <a:extLst>
              <a:ext uri="{FF2B5EF4-FFF2-40B4-BE49-F238E27FC236}">
                <a16:creationId xmlns:a16="http://schemas.microsoft.com/office/drawing/2014/main" id="{9CE94B28-60F2-6649-8081-5652934431EC}"/>
              </a:ext>
            </a:extLst>
          </p:cNvPr>
          <p:cNvSpPr/>
          <p:nvPr/>
        </p:nvSpPr>
        <p:spPr>
          <a:xfrm>
            <a:off x="3884403" y="3056119"/>
            <a:ext cx="1081727" cy="4981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Questionnaire</a:t>
            </a:r>
          </a:p>
        </p:txBody>
      </p:sp>
      <p:sp>
        <p:nvSpPr>
          <p:cNvPr id="41" name="Rombo 9">
            <a:extLst>
              <a:ext uri="{FF2B5EF4-FFF2-40B4-BE49-F238E27FC236}">
                <a16:creationId xmlns:a16="http://schemas.microsoft.com/office/drawing/2014/main" id="{20E4E207-7436-D944-9ACC-0C63583C61B7}"/>
              </a:ext>
            </a:extLst>
          </p:cNvPr>
          <p:cNvSpPr/>
          <p:nvPr/>
        </p:nvSpPr>
        <p:spPr>
          <a:xfrm>
            <a:off x="2010558" y="2981626"/>
            <a:ext cx="1081829" cy="647141"/>
          </a:xfrm>
          <a:prstGeom prst="diamond">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it-IT" sz="1350" b="1" dirty="0"/>
          </a:p>
        </p:txBody>
      </p:sp>
      <p:sp>
        <p:nvSpPr>
          <p:cNvPr id="45" name="CasellaDiTesto 17">
            <a:extLst>
              <a:ext uri="{FF2B5EF4-FFF2-40B4-BE49-F238E27FC236}">
                <a16:creationId xmlns:a16="http://schemas.microsoft.com/office/drawing/2014/main" id="{E959CBBD-4FDC-6244-B449-BDC00D3F3739}"/>
              </a:ext>
            </a:extLst>
          </p:cNvPr>
          <p:cNvSpPr txBox="1"/>
          <p:nvPr/>
        </p:nvSpPr>
        <p:spPr>
          <a:xfrm>
            <a:off x="2135532" y="3166696"/>
            <a:ext cx="956855" cy="307777"/>
          </a:xfrm>
          <a:prstGeom prst="rect">
            <a:avLst/>
          </a:prstGeom>
          <a:noFill/>
        </p:spPr>
        <p:txBody>
          <a:bodyPr wrap="square" rtlCol="0">
            <a:spAutoFit/>
          </a:bodyPr>
          <a:lstStyle/>
          <a:p>
            <a:r>
              <a:rPr lang="en-GB" sz="1400" dirty="0"/>
              <a:t>Complete</a:t>
            </a:r>
            <a:endParaRPr lang="it-IT" sz="1350" dirty="0"/>
          </a:p>
        </p:txBody>
      </p:sp>
      <p:cxnSp>
        <p:nvCxnSpPr>
          <p:cNvPr id="53" name="Straight Connector 52">
            <a:extLst>
              <a:ext uri="{FF2B5EF4-FFF2-40B4-BE49-F238E27FC236}">
                <a16:creationId xmlns:a16="http://schemas.microsoft.com/office/drawing/2014/main" id="{DA67720F-B939-5045-9D51-C8C99C52E8E8}"/>
              </a:ext>
            </a:extLst>
          </p:cNvPr>
          <p:cNvCxnSpPr>
            <a:cxnSpLocks/>
            <a:stCxn id="41" idx="3"/>
            <a:endCxn id="40" idx="1"/>
          </p:cNvCxnSpPr>
          <p:nvPr/>
        </p:nvCxnSpPr>
        <p:spPr>
          <a:xfrm>
            <a:off x="3092387" y="3305197"/>
            <a:ext cx="792016" cy="0"/>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ttangolo 3">
            <a:extLst>
              <a:ext uri="{FF2B5EF4-FFF2-40B4-BE49-F238E27FC236}">
                <a16:creationId xmlns:a16="http://schemas.microsoft.com/office/drawing/2014/main" id="{51E63C1C-CF80-6343-99AA-475475404C26}"/>
              </a:ext>
            </a:extLst>
          </p:cNvPr>
          <p:cNvSpPr/>
          <p:nvPr/>
        </p:nvSpPr>
        <p:spPr>
          <a:xfrm>
            <a:off x="7475934" y="3056119"/>
            <a:ext cx="1073339" cy="49815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Product</a:t>
            </a:r>
            <a:endParaRPr lang="it-IT" sz="1350" dirty="0">
              <a:solidFill>
                <a:schemeClr val="tx1"/>
              </a:solidFill>
            </a:endParaRPr>
          </a:p>
        </p:txBody>
      </p:sp>
      <p:sp>
        <p:nvSpPr>
          <p:cNvPr id="83" name="Rombo 9">
            <a:extLst>
              <a:ext uri="{FF2B5EF4-FFF2-40B4-BE49-F238E27FC236}">
                <a16:creationId xmlns:a16="http://schemas.microsoft.com/office/drawing/2014/main" id="{BE01A30F-1B0C-EA4D-BB45-15277BCAABB0}"/>
              </a:ext>
            </a:extLst>
          </p:cNvPr>
          <p:cNvSpPr/>
          <p:nvPr/>
        </p:nvSpPr>
        <p:spPr>
          <a:xfrm>
            <a:off x="5758146" y="2963598"/>
            <a:ext cx="1001756" cy="683197"/>
          </a:xfrm>
          <a:prstGeom prst="diamond">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it-IT" sz="1350" b="1" dirty="0"/>
          </a:p>
        </p:txBody>
      </p:sp>
      <p:cxnSp>
        <p:nvCxnSpPr>
          <p:cNvPr id="86" name="Straight Connector 85">
            <a:extLst>
              <a:ext uri="{FF2B5EF4-FFF2-40B4-BE49-F238E27FC236}">
                <a16:creationId xmlns:a16="http://schemas.microsoft.com/office/drawing/2014/main" id="{9D36FBAA-599E-1046-85B0-CD6016B6DD80}"/>
              </a:ext>
            </a:extLst>
          </p:cNvPr>
          <p:cNvCxnSpPr>
            <a:cxnSpLocks/>
            <a:stCxn id="40" idx="3"/>
            <a:endCxn id="83" idx="1"/>
          </p:cNvCxnSpPr>
          <p:nvPr/>
        </p:nvCxnSpPr>
        <p:spPr>
          <a:xfrm>
            <a:off x="4966130" y="3305197"/>
            <a:ext cx="792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2591A08-CFC2-A447-BD16-01E0C48A447E}"/>
              </a:ext>
            </a:extLst>
          </p:cNvPr>
          <p:cNvCxnSpPr>
            <a:cxnSpLocks/>
            <a:endCxn id="81" idx="1"/>
          </p:cNvCxnSpPr>
          <p:nvPr/>
        </p:nvCxnSpPr>
        <p:spPr>
          <a:xfrm>
            <a:off x="6755501" y="3305197"/>
            <a:ext cx="7204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Connettore diritto 19">
            <a:extLst>
              <a:ext uri="{FF2B5EF4-FFF2-40B4-BE49-F238E27FC236}">
                <a16:creationId xmlns:a16="http://schemas.microsoft.com/office/drawing/2014/main" id="{4036E4E4-649A-CF48-96C3-B0E9914E80E6}"/>
              </a:ext>
            </a:extLst>
          </p:cNvPr>
          <p:cNvCxnSpPr>
            <a:cxnSpLocks/>
          </p:cNvCxnSpPr>
          <p:nvPr/>
        </p:nvCxnSpPr>
        <p:spPr>
          <a:xfrm>
            <a:off x="503766" y="2770887"/>
            <a:ext cx="0" cy="266849"/>
          </a:xfrm>
          <a:prstGeom prst="line">
            <a:avLst/>
          </a:prstGeom>
        </p:spPr>
        <p:style>
          <a:lnRef idx="1">
            <a:schemeClr val="accent1"/>
          </a:lnRef>
          <a:fillRef idx="0">
            <a:schemeClr val="accent1"/>
          </a:fillRef>
          <a:effectRef idx="0">
            <a:schemeClr val="accent1"/>
          </a:effectRef>
          <a:fontRef idx="minor">
            <a:schemeClr val="tx1"/>
          </a:fontRef>
        </p:style>
      </p:cxnSp>
      <p:sp>
        <p:nvSpPr>
          <p:cNvPr id="145" name="Title 1">
            <a:extLst>
              <a:ext uri="{FF2B5EF4-FFF2-40B4-BE49-F238E27FC236}">
                <a16:creationId xmlns:a16="http://schemas.microsoft.com/office/drawing/2014/main" id="{D4B8B8DB-312A-C24C-9D1C-A577A087668F}"/>
              </a:ext>
            </a:extLst>
          </p:cNvPr>
          <p:cNvSpPr>
            <a:spLocks noGrp="1"/>
          </p:cNvSpPr>
          <p:nvPr>
            <p:ph type="title"/>
          </p:nvPr>
        </p:nvSpPr>
        <p:spPr>
          <a:xfrm>
            <a:off x="74971" y="337763"/>
            <a:ext cx="9159517" cy="672690"/>
          </a:xfrm>
        </p:spPr>
        <p:txBody>
          <a:bodyPr>
            <a:normAutofit fontScale="90000"/>
          </a:bodyPr>
          <a:lstStyle/>
          <a:p>
            <a:r>
              <a:rPr lang="en-IT" dirty="0">
                <a:latin typeface="+mn-lt"/>
              </a:rPr>
              <a:t>Entity</a:t>
            </a:r>
            <a:r>
              <a:rPr lang="zh-CN" altLang="en-US" dirty="0">
                <a:latin typeface="+mn-lt"/>
              </a:rPr>
              <a:t> </a:t>
            </a:r>
            <a:r>
              <a:rPr lang="en-US" altLang="zh-CN" dirty="0">
                <a:latin typeface="+mn-lt"/>
              </a:rPr>
              <a:t>Relationship</a:t>
            </a:r>
            <a:r>
              <a:rPr lang="zh-CN" altLang="en-US" dirty="0">
                <a:latin typeface="+mn-lt"/>
              </a:rPr>
              <a:t> </a:t>
            </a:r>
            <a:r>
              <a:rPr lang="en-US" altLang="zh-CN" dirty="0">
                <a:latin typeface="+mn-lt"/>
              </a:rPr>
              <a:t>Model</a:t>
            </a:r>
            <a:r>
              <a:rPr lang="zh-CN" altLang="en-US" dirty="0">
                <a:latin typeface="+mn-lt"/>
              </a:rPr>
              <a:t> </a:t>
            </a:r>
            <a:r>
              <a:rPr lang="en-US" altLang="zh-CN" dirty="0">
                <a:latin typeface="+mn-lt"/>
              </a:rPr>
              <a:t>–</a:t>
            </a:r>
            <a:r>
              <a:rPr lang="zh-CN" altLang="en-US" dirty="0">
                <a:latin typeface="+mn-lt"/>
              </a:rPr>
              <a:t> </a:t>
            </a:r>
            <a:r>
              <a:rPr lang="en-US" altLang="zh-CN" dirty="0">
                <a:latin typeface="+mn-lt"/>
              </a:rPr>
              <a:t>ER</a:t>
            </a:r>
            <a:r>
              <a:rPr lang="zh-CN" altLang="en-US" dirty="0">
                <a:latin typeface="+mn-lt"/>
              </a:rPr>
              <a:t> </a:t>
            </a:r>
            <a:r>
              <a:rPr lang="en-US" altLang="zh-CN" dirty="0">
                <a:latin typeface="+mn-lt"/>
              </a:rPr>
              <a:t>Model</a:t>
            </a:r>
            <a:endParaRPr lang="en-IT" dirty="0">
              <a:latin typeface="+mn-lt"/>
            </a:endParaRPr>
          </a:p>
        </p:txBody>
      </p:sp>
      <p:sp>
        <p:nvSpPr>
          <p:cNvPr id="5" name="TextBox 4">
            <a:extLst>
              <a:ext uri="{FF2B5EF4-FFF2-40B4-BE49-F238E27FC236}">
                <a16:creationId xmlns:a16="http://schemas.microsoft.com/office/drawing/2014/main" id="{242B5317-95B4-C34A-89D8-870E64D2E8B2}"/>
              </a:ext>
            </a:extLst>
          </p:cNvPr>
          <p:cNvSpPr txBox="1"/>
          <p:nvPr/>
        </p:nvSpPr>
        <p:spPr>
          <a:xfrm>
            <a:off x="4934280" y="3049461"/>
            <a:ext cx="510076" cy="300082"/>
          </a:xfrm>
          <a:prstGeom prst="rect">
            <a:avLst/>
          </a:prstGeom>
          <a:noFill/>
        </p:spPr>
        <p:txBody>
          <a:bodyPr wrap="none" rtlCol="0">
            <a:spAutoFit/>
          </a:bodyPr>
          <a:lstStyle/>
          <a:p>
            <a:r>
              <a:rPr lang="en-US" altLang="zh-CN" sz="1350" dirty="0"/>
              <a:t>(1,1)</a:t>
            </a:r>
            <a:endParaRPr lang="en-IT" sz="1350" dirty="0"/>
          </a:p>
        </p:txBody>
      </p:sp>
      <p:sp>
        <p:nvSpPr>
          <p:cNvPr id="9" name="TextBox 8">
            <a:extLst>
              <a:ext uri="{FF2B5EF4-FFF2-40B4-BE49-F238E27FC236}">
                <a16:creationId xmlns:a16="http://schemas.microsoft.com/office/drawing/2014/main" id="{F3D4EA60-31A7-0343-BB17-68BCD37C2573}"/>
              </a:ext>
            </a:extLst>
          </p:cNvPr>
          <p:cNvSpPr txBox="1"/>
          <p:nvPr/>
        </p:nvSpPr>
        <p:spPr>
          <a:xfrm>
            <a:off x="6979398" y="3026035"/>
            <a:ext cx="510076" cy="300082"/>
          </a:xfrm>
          <a:prstGeom prst="rect">
            <a:avLst/>
          </a:prstGeom>
          <a:noFill/>
        </p:spPr>
        <p:txBody>
          <a:bodyPr wrap="square" rtlCol="0">
            <a:spAutoFit/>
          </a:bodyPr>
          <a:lstStyle/>
          <a:p>
            <a:r>
              <a:rPr lang="en-US" altLang="zh-CN" sz="1350" dirty="0"/>
              <a:t>(0,N)</a:t>
            </a:r>
            <a:endParaRPr lang="en-IT" sz="1350" dirty="0"/>
          </a:p>
        </p:txBody>
      </p:sp>
      <p:sp>
        <p:nvSpPr>
          <p:cNvPr id="10" name="TextBox 9">
            <a:extLst>
              <a:ext uri="{FF2B5EF4-FFF2-40B4-BE49-F238E27FC236}">
                <a16:creationId xmlns:a16="http://schemas.microsoft.com/office/drawing/2014/main" id="{C4435157-27E1-DD47-A234-990E32D91724}"/>
              </a:ext>
            </a:extLst>
          </p:cNvPr>
          <p:cNvSpPr txBox="1"/>
          <p:nvPr/>
        </p:nvSpPr>
        <p:spPr>
          <a:xfrm>
            <a:off x="1309094" y="3056119"/>
            <a:ext cx="534121" cy="300082"/>
          </a:xfrm>
          <a:prstGeom prst="rect">
            <a:avLst/>
          </a:prstGeom>
          <a:noFill/>
        </p:spPr>
        <p:txBody>
          <a:bodyPr wrap="none" rtlCol="0">
            <a:spAutoFit/>
          </a:bodyPr>
          <a:lstStyle/>
          <a:p>
            <a:r>
              <a:rPr lang="en-US" altLang="zh-CN" sz="1350" dirty="0"/>
              <a:t>(0,N)</a:t>
            </a:r>
            <a:endParaRPr lang="en-IT" sz="1350" dirty="0"/>
          </a:p>
        </p:txBody>
      </p:sp>
      <p:sp>
        <p:nvSpPr>
          <p:cNvPr id="11" name="TextBox 10">
            <a:extLst>
              <a:ext uri="{FF2B5EF4-FFF2-40B4-BE49-F238E27FC236}">
                <a16:creationId xmlns:a16="http://schemas.microsoft.com/office/drawing/2014/main" id="{E5783CB6-4D7B-3746-8A56-DE8B6C91C0F8}"/>
              </a:ext>
            </a:extLst>
          </p:cNvPr>
          <p:cNvSpPr txBox="1"/>
          <p:nvPr/>
        </p:nvSpPr>
        <p:spPr>
          <a:xfrm>
            <a:off x="3369588" y="3026035"/>
            <a:ext cx="510076" cy="300082"/>
          </a:xfrm>
          <a:prstGeom prst="rect">
            <a:avLst/>
          </a:prstGeom>
          <a:noFill/>
        </p:spPr>
        <p:txBody>
          <a:bodyPr wrap="none" rtlCol="0">
            <a:spAutoFit/>
          </a:bodyPr>
          <a:lstStyle/>
          <a:p>
            <a:r>
              <a:rPr lang="en-US" altLang="zh-CN" sz="1350" dirty="0"/>
              <a:t>(1,1)</a:t>
            </a:r>
            <a:endParaRPr lang="en-IT" sz="1350" dirty="0"/>
          </a:p>
        </p:txBody>
      </p:sp>
      <p:sp>
        <p:nvSpPr>
          <p:cNvPr id="63" name="CasellaDiTesto 16">
            <a:extLst>
              <a:ext uri="{FF2B5EF4-FFF2-40B4-BE49-F238E27FC236}">
                <a16:creationId xmlns:a16="http://schemas.microsoft.com/office/drawing/2014/main" id="{AD0BA61A-B965-BB45-A83B-158D4D34C42D}"/>
              </a:ext>
            </a:extLst>
          </p:cNvPr>
          <p:cNvSpPr txBox="1"/>
          <p:nvPr/>
        </p:nvSpPr>
        <p:spPr>
          <a:xfrm>
            <a:off x="5920559" y="3155155"/>
            <a:ext cx="966968" cy="300082"/>
          </a:xfrm>
          <a:prstGeom prst="rect">
            <a:avLst/>
          </a:prstGeom>
          <a:noFill/>
        </p:spPr>
        <p:txBody>
          <a:bodyPr wrap="square" rtlCol="0">
            <a:spAutoFit/>
          </a:bodyPr>
          <a:lstStyle/>
          <a:p>
            <a:r>
              <a:rPr lang="en-US" sz="1350" dirty="0"/>
              <a:t>Possess</a:t>
            </a:r>
          </a:p>
        </p:txBody>
      </p:sp>
      <p:cxnSp>
        <p:nvCxnSpPr>
          <p:cNvPr id="47" name="Straight Connector 46">
            <a:extLst>
              <a:ext uri="{FF2B5EF4-FFF2-40B4-BE49-F238E27FC236}">
                <a16:creationId xmlns:a16="http://schemas.microsoft.com/office/drawing/2014/main" id="{84C2B174-A064-0249-8909-D3C08ECC7A89}"/>
              </a:ext>
            </a:extLst>
          </p:cNvPr>
          <p:cNvCxnSpPr>
            <a:cxnSpLocks/>
            <a:stCxn id="14" idx="3"/>
            <a:endCxn id="41" idx="1"/>
          </p:cNvCxnSpPr>
          <p:nvPr/>
        </p:nvCxnSpPr>
        <p:spPr>
          <a:xfrm flipV="1">
            <a:off x="1353429" y="3305197"/>
            <a:ext cx="657129" cy="1"/>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724FD65-4803-EB49-9E92-67C4B7CAE006}"/>
              </a:ext>
            </a:extLst>
          </p:cNvPr>
          <p:cNvSpPr txBox="1"/>
          <p:nvPr/>
        </p:nvSpPr>
        <p:spPr>
          <a:xfrm>
            <a:off x="143731" y="2387543"/>
            <a:ext cx="720069" cy="246221"/>
          </a:xfrm>
          <a:prstGeom prst="rect">
            <a:avLst/>
          </a:prstGeom>
          <a:noFill/>
        </p:spPr>
        <p:txBody>
          <a:bodyPr wrap="none" rtlCol="0">
            <a:spAutoFit/>
          </a:bodyPr>
          <a:lstStyle/>
          <a:p>
            <a:r>
              <a:rPr lang="en-IT" sz="1000" dirty="0"/>
              <a:t>Username</a:t>
            </a:r>
          </a:p>
        </p:txBody>
      </p:sp>
      <p:sp>
        <p:nvSpPr>
          <p:cNvPr id="58" name="Oval 57">
            <a:extLst>
              <a:ext uri="{FF2B5EF4-FFF2-40B4-BE49-F238E27FC236}">
                <a16:creationId xmlns:a16="http://schemas.microsoft.com/office/drawing/2014/main" id="{744A9FFA-B421-C246-A74A-ABC7AB16C829}"/>
              </a:ext>
            </a:extLst>
          </p:cNvPr>
          <p:cNvSpPr/>
          <p:nvPr/>
        </p:nvSpPr>
        <p:spPr>
          <a:xfrm>
            <a:off x="1171462" y="2645615"/>
            <a:ext cx="129107" cy="1291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59" name="Connettore diritto 19">
            <a:extLst>
              <a:ext uri="{FF2B5EF4-FFF2-40B4-BE49-F238E27FC236}">
                <a16:creationId xmlns:a16="http://schemas.microsoft.com/office/drawing/2014/main" id="{C1021759-4E06-0343-AD68-3A7E68E91A1A}"/>
              </a:ext>
            </a:extLst>
          </p:cNvPr>
          <p:cNvCxnSpPr>
            <a:cxnSpLocks/>
            <a:stCxn id="58" idx="4"/>
          </p:cNvCxnSpPr>
          <p:nvPr/>
        </p:nvCxnSpPr>
        <p:spPr>
          <a:xfrm>
            <a:off x="1236016" y="2774722"/>
            <a:ext cx="0" cy="266613"/>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CFEE486-985A-B143-A62B-859B700F7F3F}"/>
              </a:ext>
            </a:extLst>
          </p:cNvPr>
          <p:cNvSpPr txBox="1"/>
          <p:nvPr/>
        </p:nvSpPr>
        <p:spPr>
          <a:xfrm>
            <a:off x="895217" y="2403962"/>
            <a:ext cx="681597" cy="246221"/>
          </a:xfrm>
          <a:prstGeom prst="rect">
            <a:avLst/>
          </a:prstGeom>
          <a:noFill/>
        </p:spPr>
        <p:txBody>
          <a:bodyPr wrap="none" rtlCol="0">
            <a:spAutoFit/>
          </a:bodyPr>
          <a:lstStyle/>
          <a:p>
            <a:r>
              <a:rPr lang="en-US" altLang="zh-CN" sz="1000" dirty="0"/>
              <a:t>Password</a:t>
            </a:r>
            <a:endParaRPr lang="en-IT" sz="1000" dirty="0"/>
          </a:p>
        </p:txBody>
      </p:sp>
      <p:sp>
        <p:nvSpPr>
          <p:cNvPr id="64" name="Oval 63">
            <a:extLst>
              <a:ext uri="{FF2B5EF4-FFF2-40B4-BE49-F238E27FC236}">
                <a16:creationId xmlns:a16="http://schemas.microsoft.com/office/drawing/2014/main" id="{2AF461DC-098A-834F-90D3-9552BFB8C5DF}"/>
              </a:ext>
            </a:extLst>
          </p:cNvPr>
          <p:cNvSpPr/>
          <p:nvPr/>
        </p:nvSpPr>
        <p:spPr>
          <a:xfrm>
            <a:off x="1092322" y="3859225"/>
            <a:ext cx="129107" cy="1291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66" name="Connettore diritto 19">
            <a:extLst>
              <a:ext uri="{FF2B5EF4-FFF2-40B4-BE49-F238E27FC236}">
                <a16:creationId xmlns:a16="http://schemas.microsoft.com/office/drawing/2014/main" id="{8782A66B-E01B-D243-BCA8-41B7DA82F4B4}"/>
              </a:ext>
            </a:extLst>
          </p:cNvPr>
          <p:cNvCxnSpPr>
            <a:cxnSpLocks/>
          </p:cNvCxnSpPr>
          <p:nvPr/>
        </p:nvCxnSpPr>
        <p:spPr>
          <a:xfrm>
            <a:off x="1156876" y="3583888"/>
            <a:ext cx="0" cy="266613"/>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18BB307-DBFF-7E48-98CD-D2A9126B02A9}"/>
              </a:ext>
            </a:extLst>
          </p:cNvPr>
          <p:cNvSpPr txBox="1"/>
          <p:nvPr/>
        </p:nvSpPr>
        <p:spPr>
          <a:xfrm>
            <a:off x="922676" y="3975733"/>
            <a:ext cx="468398" cy="246221"/>
          </a:xfrm>
          <a:prstGeom prst="rect">
            <a:avLst/>
          </a:prstGeom>
          <a:noFill/>
        </p:spPr>
        <p:txBody>
          <a:bodyPr wrap="none" rtlCol="0">
            <a:spAutoFit/>
          </a:bodyPr>
          <a:lstStyle/>
          <a:p>
            <a:r>
              <a:rPr lang="en-US" altLang="zh-CN" sz="1000" dirty="0"/>
              <a:t>Email</a:t>
            </a:r>
          </a:p>
        </p:txBody>
      </p:sp>
      <p:sp>
        <p:nvSpPr>
          <p:cNvPr id="70" name="TextBox 69">
            <a:extLst>
              <a:ext uri="{FF2B5EF4-FFF2-40B4-BE49-F238E27FC236}">
                <a16:creationId xmlns:a16="http://schemas.microsoft.com/office/drawing/2014/main" id="{1246734E-685B-9242-9DBC-7D7D1BA5E144}"/>
              </a:ext>
            </a:extLst>
          </p:cNvPr>
          <p:cNvSpPr txBox="1"/>
          <p:nvPr/>
        </p:nvSpPr>
        <p:spPr>
          <a:xfrm>
            <a:off x="3626626" y="2478651"/>
            <a:ext cx="587020" cy="215444"/>
          </a:xfrm>
          <a:prstGeom prst="rect">
            <a:avLst/>
          </a:prstGeom>
          <a:noFill/>
        </p:spPr>
        <p:txBody>
          <a:bodyPr wrap="none" rtlCol="0">
            <a:spAutoFit/>
          </a:bodyPr>
          <a:lstStyle/>
          <a:p>
            <a:r>
              <a:rPr lang="en-US" altLang="zh-CN" sz="800" dirty="0"/>
              <a:t>Statistical</a:t>
            </a:r>
          </a:p>
        </p:txBody>
      </p:sp>
      <p:sp>
        <p:nvSpPr>
          <p:cNvPr id="71" name="Oval 70">
            <a:extLst>
              <a:ext uri="{FF2B5EF4-FFF2-40B4-BE49-F238E27FC236}">
                <a16:creationId xmlns:a16="http://schemas.microsoft.com/office/drawing/2014/main" id="{AAD46531-0A93-7247-9936-189C7DC92E8D}"/>
              </a:ext>
            </a:extLst>
          </p:cNvPr>
          <p:cNvSpPr/>
          <p:nvPr/>
        </p:nvSpPr>
        <p:spPr>
          <a:xfrm>
            <a:off x="3887315" y="2332312"/>
            <a:ext cx="489882" cy="1291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72" name="Connettore diritto 19">
            <a:extLst>
              <a:ext uri="{FF2B5EF4-FFF2-40B4-BE49-F238E27FC236}">
                <a16:creationId xmlns:a16="http://schemas.microsoft.com/office/drawing/2014/main" id="{8315A537-5EDF-A34E-9A70-2D407D23ED1F}"/>
              </a:ext>
            </a:extLst>
          </p:cNvPr>
          <p:cNvCxnSpPr>
            <a:cxnSpLocks/>
            <a:stCxn id="71" idx="4"/>
          </p:cNvCxnSpPr>
          <p:nvPr/>
        </p:nvCxnSpPr>
        <p:spPr>
          <a:xfrm flipH="1">
            <a:off x="4127009" y="2461419"/>
            <a:ext cx="5247" cy="587941"/>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7D4C0312-D143-B74E-BEF5-96D93B359D0C}"/>
              </a:ext>
            </a:extLst>
          </p:cNvPr>
          <p:cNvSpPr/>
          <p:nvPr/>
        </p:nvSpPr>
        <p:spPr>
          <a:xfrm>
            <a:off x="2197595" y="2749600"/>
            <a:ext cx="129107" cy="1291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75" name="Connettore diritto 19">
            <a:extLst>
              <a:ext uri="{FF2B5EF4-FFF2-40B4-BE49-F238E27FC236}">
                <a16:creationId xmlns:a16="http://schemas.microsoft.com/office/drawing/2014/main" id="{1EC31498-4DDE-514C-A32C-3F6A00B135B9}"/>
              </a:ext>
            </a:extLst>
          </p:cNvPr>
          <p:cNvCxnSpPr>
            <a:cxnSpLocks/>
            <a:stCxn id="74" idx="4"/>
          </p:cNvCxnSpPr>
          <p:nvPr/>
        </p:nvCxnSpPr>
        <p:spPr>
          <a:xfrm>
            <a:off x="2262149" y="2878707"/>
            <a:ext cx="0" cy="266613"/>
          </a:xfrm>
          <a:prstGeom prst="line">
            <a:avLst/>
          </a:prstGeom>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16A42F4A-779D-F94D-BCE7-1121236EC02F}"/>
              </a:ext>
            </a:extLst>
          </p:cNvPr>
          <p:cNvSpPr txBox="1"/>
          <p:nvPr/>
        </p:nvSpPr>
        <p:spPr>
          <a:xfrm>
            <a:off x="1921350" y="2507947"/>
            <a:ext cx="689612" cy="246221"/>
          </a:xfrm>
          <a:prstGeom prst="rect">
            <a:avLst/>
          </a:prstGeom>
          <a:noFill/>
        </p:spPr>
        <p:txBody>
          <a:bodyPr wrap="none" rtlCol="0">
            <a:spAutoFit/>
          </a:bodyPr>
          <a:lstStyle/>
          <a:p>
            <a:r>
              <a:rPr lang="en-US" altLang="zh-CN" sz="1000" dirty="0"/>
              <a:t>DateTime</a:t>
            </a:r>
            <a:endParaRPr lang="en-IT" sz="1000" dirty="0"/>
          </a:p>
        </p:txBody>
      </p:sp>
      <p:sp>
        <p:nvSpPr>
          <p:cNvPr id="82" name="Oval 81">
            <a:extLst>
              <a:ext uri="{FF2B5EF4-FFF2-40B4-BE49-F238E27FC236}">
                <a16:creationId xmlns:a16="http://schemas.microsoft.com/office/drawing/2014/main" id="{36C38A09-8674-ED47-866A-840CBC220DA1}"/>
              </a:ext>
            </a:extLst>
          </p:cNvPr>
          <p:cNvSpPr/>
          <p:nvPr/>
        </p:nvSpPr>
        <p:spPr>
          <a:xfrm>
            <a:off x="3889015" y="1961470"/>
            <a:ext cx="129107" cy="1291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84" name="Connettore diritto 19">
            <a:extLst>
              <a:ext uri="{FF2B5EF4-FFF2-40B4-BE49-F238E27FC236}">
                <a16:creationId xmlns:a16="http://schemas.microsoft.com/office/drawing/2014/main" id="{86E6C03A-5AB5-8D46-8AE0-F326E623CF92}"/>
              </a:ext>
            </a:extLst>
          </p:cNvPr>
          <p:cNvCxnSpPr>
            <a:cxnSpLocks/>
            <a:stCxn id="82" idx="4"/>
          </p:cNvCxnSpPr>
          <p:nvPr/>
        </p:nvCxnSpPr>
        <p:spPr>
          <a:xfrm>
            <a:off x="3953569" y="2090577"/>
            <a:ext cx="0" cy="266613"/>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D21AE48A-4515-9143-A46A-AE85FF93A79A}"/>
              </a:ext>
            </a:extLst>
          </p:cNvPr>
          <p:cNvSpPr txBox="1"/>
          <p:nvPr/>
        </p:nvSpPr>
        <p:spPr>
          <a:xfrm>
            <a:off x="3748541" y="1740127"/>
            <a:ext cx="383438" cy="246221"/>
          </a:xfrm>
          <a:prstGeom prst="rect">
            <a:avLst/>
          </a:prstGeom>
          <a:noFill/>
        </p:spPr>
        <p:txBody>
          <a:bodyPr wrap="none" rtlCol="0">
            <a:spAutoFit/>
          </a:bodyPr>
          <a:lstStyle/>
          <a:p>
            <a:r>
              <a:rPr lang="en-US" altLang="zh-CN" sz="1000" dirty="0"/>
              <a:t>Age</a:t>
            </a:r>
            <a:endParaRPr lang="en-IT" sz="1000" dirty="0"/>
          </a:p>
        </p:txBody>
      </p:sp>
      <p:sp>
        <p:nvSpPr>
          <p:cNvPr id="87" name="Oval 86">
            <a:extLst>
              <a:ext uri="{FF2B5EF4-FFF2-40B4-BE49-F238E27FC236}">
                <a16:creationId xmlns:a16="http://schemas.microsoft.com/office/drawing/2014/main" id="{283865EE-C283-8848-94CD-A0974E6E4DB2}"/>
              </a:ext>
            </a:extLst>
          </p:cNvPr>
          <p:cNvSpPr/>
          <p:nvPr/>
        </p:nvSpPr>
        <p:spPr>
          <a:xfrm>
            <a:off x="4259621" y="1959227"/>
            <a:ext cx="129107" cy="1291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88" name="Connettore diritto 19">
            <a:extLst>
              <a:ext uri="{FF2B5EF4-FFF2-40B4-BE49-F238E27FC236}">
                <a16:creationId xmlns:a16="http://schemas.microsoft.com/office/drawing/2014/main" id="{E970C0B2-FD6F-0A44-AE6F-B38204455668}"/>
              </a:ext>
            </a:extLst>
          </p:cNvPr>
          <p:cNvCxnSpPr>
            <a:cxnSpLocks/>
            <a:stCxn id="87" idx="4"/>
          </p:cNvCxnSpPr>
          <p:nvPr/>
        </p:nvCxnSpPr>
        <p:spPr>
          <a:xfrm>
            <a:off x="4324175" y="2088334"/>
            <a:ext cx="0" cy="266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Connettore diritto 19">
            <a:extLst>
              <a:ext uri="{FF2B5EF4-FFF2-40B4-BE49-F238E27FC236}">
                <a16:creationId xmlns:a16="http://schemas.microsoft.com/office/drawing/2014/main" id="{1AA741D7-5843-6F43-A195-F8A1C69975C0}"/>
              </a:ext>
            </a:extLst>
          </p:cNvPr>
          <p:cNvCxnSpPr>
            <a:cxnSpLocks/>
          </p:cNvCxnSpPr>
          <p:nvPr/>
        </p:nvCxnSpPr>
        <p:spPr>
          <a:xfrm>
            <a:off x="7689471" y="2783728"/>
            <a:ext cx="0" cy="266849"/>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61CD3D20-9204-F94F-8B30-7E1E3FF3D03A}"/>
              </a:ext>
            </a:extLst>
          </p:cNvPr>
          <p:cNvSpPr txBox="1"/>
          <p:nvPr/>
        </p:nvSpPr>
        <p:spPr>
          <a:xfrm>
            <a:off x="7441646" y="2406972"/>
            <a:ext cx="495649" cy="246221"/>
          </a:xfrm>
          <a:prstGeom prst="rect">
            <a:avLst/>
          </a:prstGeom>
          <a:noFill/>
        </p:spPr>
        <p:txBody>
          <a:bodyPr wrap="none" rtlCol="0">
            <a:spAutoFit/>
          </a:bodyPr>
          <a:lstStyle/>
          <a:p>
            <a:r>
              <a:rPr lang="en-US" altLang="zh-CN" sz="1000" dirty="0"/>
              <a:t>N</a:t>
            </a:r>
            <a:r>
              <a:rPr lang="en-IT" sz="1000" dirty="0"/>
              <a:t>ame</a:t>
            </a:r>
          </a:p>
        </p:txBody>
      </p:sp>
      <p:sp>
        <p:nvSpPr>
          <p:cNvPr id="96" name="Oval 95">
            <a:extLst>
              <a:ext uri="{FF2B5EF4-FFF2-40B4-BE49-F238E27FC236}">
                <a16:creationId xmlns:a16="http://schemas.microsoft.com/office/drawing/2014/main" id="{CE4608D7-CE1E-C449-8ADD-5B41D3E3CEB9}"/>
              </a:ext>
            </a:extLst>
          </p:cNvPr>
          <p:cNvSpPr/>
          <p:nvPr/>
        </p:nvSpPr>
        <p:spPr>
          <a:xfrm>
            <a:off x="8230267" y="2653984"/>
            <a:ext cx="129107" cy="1291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97" name="Connettore diritto 19">
            <a:extLst>
              <a:ext uri="{FF2B5EF4-FFF2-40B4-BE49-F238E27FC236}">
                <a16:creationId xmlns:a16="http://schemas.microsoft.com/office/drawing/2014/main" id="{C78734FF-AF5C-0040-9F1E-EDA77639B2A8}"/>
              </a:ext>
            </a:extLst>
          </p:cNvPr>
          <p:cNvCxnSpPr>
            <a:cxnSpLocks/>
            <a:stCxn id="96" idx="4"/>
          </p:cNvCxnSpPr>
          <p:nvPr/>
        </p:nvCxnSpPr>
        <p:spPr>
          <a:xfrm>
            <a:off x="8294821" y="2783091"/>
            <a:ext cx="0" cy="266613"/>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E5FBBF6A-58F1-2346-8742-C57AFC9DB61F}"/>
              </a:ext>
            </a:extLst>
          </p:cNvPr>
          <p:cNvSpPr txBox="1"/>
          <p:nvPr/>
        </p:nvSpPr>
        <p:spPr>
          <a:xfrm>
            <a:off x="8080659" y="2416967"/>
            <a:ext cx="431528" cy="246221"/>
          </a:xfrm>
          <a:prstGeom prst="rect">
            <a:avLst/>
          </a:prstGeom>
          <a:noFill/>
        </p:spPr>
        <p:txBody>
          <a:bodyPr wrap="none" rtlCol="0">
            <a:spAutoFit/>
          </a:bodyPr>
          <a:lstStyle/>
          <a:p>
            <a:r>
              <a:rPr lang="en-US" altLang="zh-CN" sz="1000" dirty="0"/>
              <a:t>Date</a:t>
            </a:r>
            <a:endParaRPr lang="en-IT" sz="1000" dirty="0"/>
          </a:p>
        </p:txBody>
      </p:sp>
      <p:sp>
        <p:nvSpPr>
          <p:cNvPr id="99" name="Oval 98">
            <a:extLst>
              <a:ext uri="{FF2B5EF4-FFF2-40B4-BE49-F238E27FC236}">
                <a16:creationId xmlns:a16="http://schemas.microsoft.com/office/drawing/2014/main" id="{3189E68D-0D27-B04B-BFF3-E185395A6F5D}"/>
              </a:ext>
            </a:extLst>
          </p:cNvPr>
          <p:cNvSpPr/>
          <p:nvPr/>
        </p:nvSpPr>
        <p:spPr>
          <a:xfrm>
            <a:off x="7636391" y="3834984"/>
            <a:ext cx="129107" cy="1291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100" name="Connettore diritto 19">
            <a:extLst>
              <a:ext uri="{FF2B5EF4-FFF2-40B4-BE49-F238E27FC236}">
                <a16:creationId xmlns:a16="http://schemas.microsoft.com/office/drawing/2014/main" id="{198B0BF2-7626-8446-9750-576E0644871F}"/>
              </a:ext>
            </a:extLst>
          </p:cNvPr>
          <p:cNvCxnSpPr>
            <a:cxnSpLocks/>
          </p:cNvCxnSpPr>
          <p:nvPr/>
        </p:nvCxnSpPr>
        <p:spPr>
          <a:xfrm>
            <a:off x="7700945" y="3559647"/>
            <a:ext cx="0" cy="266613"/>
          </a:xfrm>
          <a:prstGeom prst="line">
            <a:avLst/>
          </a:prstGeom>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23194036-CBFC-EF4C-933D-A3F570F98361}"/>
              </a:ext>
            </a:extLst>
          </p:cNvPr>
          <p:cNvSpPr txBox="1"/>
          <p:nvPr/>
        </p:nvSpPr>
        <p:spPr>
          <a:xfrm>
            <a:off x="7466745" y="3951492"/>
            <a:ext cx="505267" cy="246221"/>
          </a:xfrm>
          <a:prstGeom prst="rect">
            <a:avLst/>
          </a:prstGeom>
          <a:noFill/>
        </p:spPr>
        <p:txBody>
          <a:bodyPr wrap="none" rtlCol="0">
            <a:spAutoFit/>
          </a:bodyPr>
          <a:lstStyle/>
          <a:p>
            <a:r>
              <a:rPr lang="en-US" altLang="zh-CN" sz="1000" dirty="0"/>
              <a:t>Image</a:t>
            </a:r>
          </a:p>
        </p:txBody>
      </p:sp>
      <p:cxnSp>
        <p:nvCxnSpPr>
          <p:cNvPr id="106" name="Connettore diritto 19">
            <a:extLst>
              <a:ext uri="{FF2B5EF4-FFF2-40B4-BE49-F238E27FC236}">
                <a16:creationId xmlns:a16="http://schemas.microsoft.com/office/drawing/2014/main" id="{91AEF1DE-860A-9946-BEB0-096FEB68FFFA}"/>
              </a:ext>
            </a:extLst>
          </p:cNvPr>
          <p:cNvCxnSpPr>
            <a:cxnSpLocks/>
          </p:cNvCxnSpPr>
          <p:nvPr/>
        </p:nvCxnSpPr>
        <p:spPr>
          <a:xfrm>
            <a:off x="4760010" y="2580876"/>
            <a:ext cx="0" cy="480276"/>
          </a:xfrm>
          <a:prstGeom prst="line">
            <a:avLst/>
          </a:prstGeom>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54BC27A-1162-9C49-92D4-7E21FF39EDB5}"/>
              </a:ext>
            </a:extLst>
          </p:cNvPr>
          <p:cNvSpPr txBox="1"/>
          <p:nvPr/>
        </p:nvSpPr>
        <p:spPr>
          <a:xfrm>
            <a:off x="4611810" y="2198890"/>
            <a:ext cx="295274" cy="246221"/>
          </a:xfrm>
          <a:prstGeom prst="rect">
            <a:avLst/>
          </a:prstGeom>
          <a:noFill/>
        </p:spPr>
        <p:txBody>
          <a:bodyPr wrap="none" rtlCol="0">
            <a:spAutoFit/>
          </a:bodyPr>
          <a:lstStyle/>
          <a:p>
            <a:r>
              <a:rPr lang="en-US" altLang="zh-CN" sz="1000" dirty="0"/>
              <a:t>ID</a:t>
            </a:r>
            <a:endParaRPr lang="en-IT" sz="1000" dirty="0"/>
          </a:p>
        </p:txBody>
      </p:sp>
      <p:sp>
        <p:nvSpPr>
          <p:cNvPr id="121" name="Oval 120">
            <a:extLst>
              <a:ext uri="{FF2B5EF4-FFF2-40B4-BE49-F238E27FC236}">
                <a16:creationId xmlns:a16="http://schemas.microsoft.com/office/drawing/2014/main" id="{C7AD72DD-87DA-984B-BAFD-B79D292A1517}"/>
              </a:ext>
            </a:extLst>
          </p:cNvPr>
          <p:cNvSpPr/>
          <p:nvPr/>
        </p:nvSpPr>
        <p:spPr>
          <a:xfrm>
            <a:off x="4067702" y="1638543"/>
            <a:ext cx="129107" cy="1291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122" name="Connettore diritto 19">
            <a:extLst>
              <a:ext uri="{FF2B5EF4-FFF2-40B4-BE49-F238E27FC236}">
                <a16:creationId xmlns:a16="http://schemas.microsoft.com/office/drawing/2014/main" id="{6D29E119-C4D7-3845-975A-33437C14123C}"/>
              </a:ext>
            </a:extLst>
          </p:cNvPr>
          <p:cNvCxnSpPr>
            <a:cxnSpLocks/>
            <a:stCxn id="71" idx="0"/>
            <a:endCxn id="121" idx="4"/>
          </p:cNvCxnSpPr>
          <p:nvPr/>
        </p:nvCxnSpPr>
        <p:spPr>
          <a:xfrm flipV="1">
            <a:off x="4132256" y="1767650"/>
            <a:ext cx="0" cy="564662"/>
          </a:xfrm>
          <a:prstGeom prst="line">
            <a:avLst/>
          </a:prstGeom>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94840E3D-412C-224A-BE71-348808A8626D}"/>
              </a:ext>
            </a:extLst>
          </p:cNvPr>
          <p:cNvSpPr txBox="1"/>
          <p:nvPr/>
        </p:nvSpPr>
        <p:spPr>
          <a:xfrm>
            <a:off x="3938226" y="1422980"/>
            <a:ext cx="364202" cy="246221"/>
          </a:xfrm>
          <a:prstGeom prst="rect">
            <a:avLst/>
          </a:prstGeom>
          <a:noFill/>
        </p:spPr>
        <p:txBody>
          <a:bodyPr wrap="none" rtlCol="0">
            <a:spAutoFit/>
          </a:bodyPr>
          <a:lstStyle/>
          <a:p>
            <a:r>
              <a:rPr lang="en-US" altLang="zh-CN" sz="1000" dirty="0"/>
              <a:t>Sex</a:t>
            </a:r>
          </a:p>
        </p:txBody>
      </p:sp>
      <p:sp>
        <p:nvSpPr>
          <p:cNvPr id="126" name="TextBox 125">
            <a:extLst>
              <a:ext uri="{FF2B5EF4-FFF2-40B4-BE49-F238E27FC236}">
                <a16:creationId xmlns:a16="http://schemas.microsoft.com/office/drawing/2014/main" id="{1C53220B-6DC6-1D4A-8B11-DC777814E279}"/>
              </a:ext>
            </a:extLst>
          </p:cNvPr>
          <p:cNvSpPr txBox="1"/>
          <p:nvPr/>
        </p:nvSpPr>
        <p:spPr>
          <a:xfrm>
            <a:off x="4074154" y="1773197"/>
            <a:ext cx="785793" cy="215444"/>
          </a:xfrm>
          <a:prstGeom prst="rect">
            <a:avLst/>
          </a:prstGeom>
          <a:noFill/>
        </p:spPr>
        <p:txBody>
          <a:bodyPr wrap="none" rtlCol="0">
            <a:spAutoFit/>
          </a:bodyPr>
          <a:lstStyle/>
          <a:p>
            <a:r>
              <a:rPr lang="en-US" altLang="zh-CN" sz="800" dirty="0"/>
              <a:t>ExpertiseLevel</a:t>
            </a:r>
          </a:p>
        </p:txBody>
      </p:sp>
      <p:sp>
        <p:nvSpPr>
          <p:cNvPr id="129" name="Oval 128">
            <a:extLst>
              <a:ext uri="{FF2B5EF4-FFF2-40B4-BE49-F238E27FC236}">
                <a16:creationId xmlns:a16="http://schemas.microsoft.com/office/drawing/2014/main" id="{F93B24FC-CB69-3C49-89C6-3117EA83BB0C}"/>
              </a:ext>
            </a:extLst>
          </p:cNvPr>
          <p:cNvSpPr/>
          <p:nvPr/>
        </p:nvSpPr>
        <p:spPr>
          <a:xfrm>
            <a:off x="480761" y="3873209"/>
            <a:ext cx="129107" cy="1291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130" name="Connettore diritto 19">
            <a:extLst>
              <a:ext uri="{FF2B5EF4-FFF2-40B4-BE49-F238E27FC236}">
                <a16:creationId xmlns:a16="http://schemas.microsoft.com/office/drawing/2014/main" id="{E1222618-A9B3-9646-88CB-27FDEF69649E}"/>
              </a:ext>
            </a:extLst>
          </p:cNvPr>
          <p:cNvCxnSpPr>
            <a:cxnSpLocks/>
          </p:cNvCxnSpPr>
          <p:nvPr/>
        </p:nvCxnSpPr>
        <p:spPr>
          <a:xfrm>
            <a:off x="545315" y="3597872"/>
            <a:ext cx="0" cy="266613"/>
          </a:xfrm>
          <a:prstGeom prst="line">
            <a:avLst/>
          </a:prstGeom>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DE91544D-1224-AC4F-9F80-3BB4F9EF19CB}"/>
              </a:ext>
            </a:extLst>
          </p:cNvPr>
          <p:cNvSpPr txBox="1"/>
          <p:nvPr/>
        </p:nvSpPr>
        <p:spPr>
          <a:xfrm>
            <a:off x="311115" y="3989717"/>
            <a:ext cx="506870" cy="246221"/>
          </a:xfrm>
          <a:prstGeom prst="rect">
            <a:avLst/>
          </a:prstGeom>
          <a:noFill/>
        </p:spPr>
        <p:txBody>
          <a:bodyPr wrap="none" rtlCol="0">
            <a:spAutoFit/>
          </a:bodyPr>
          <a:lstStyle/>
          <a:p>
            <a:r>
              <a:rPr lang="en-US" altLang="zh-CN" sz="1000" dirty="0"/>
              <a:t>Points</a:t>
            </a:r>
          </a:p>
        </p:txBody>
      </p:sp>
      <p:sp>
        <p:nvSpPr>
          <p:cNvPr id="139" name="Rettangolo 3">
            <a:extLst>
              <a:ext uri="{FF2B5EF4-FFF2-40B4-BE49-F238E27FC236}">
                <a16:creationId xmlns:a16="http://schemas.microsoft.com/office/drawing/2014/main" id="{50AF03C6-DE92-114E-B115-CDCC51B11E32}"/>
              </a:ext>
            </a:extLst>
          </p:cNvPr>
          <p:cNvSpPr/>
          <p:nvPr/>
        </p:nvSpPr>
        <p:spPr>
          <a:xfrm>
            <a:off x="3943526" y="5434682"/>
            <a:ext cx="960704" cy="5573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350" dirty="0">
                <a:solidFill>
                  <a:schemeClr val="tx1"/>
                </a:solidFill>
              </a:rPr>
              <a:t>MarketingQuestion</a:t>
            </a:r>
          </a:p>
        </p:txBody>
      </p:sp>
      <p:sp>
        <p:nvSpPr>
          <p:cNvPr id="140" name="Rombo 9">
            <a:extLst>
              <a:ext uri="{FF2B5EF4-FFF2-40B4-BE49-F238E27FC236}">
                <a16:creationId xmlns:a16="http://schemas.microsoft.com/office/drawing/2014/main" id="{013F4376-E44C-5D40-B8B5-76BF13A8056E}"/>
              </a:ext>
            </a:extLst>
          </p:cNvPr>
          <p:cNvSpPr/>
          <p:nvPr/>
        </p:nvSpPr>
        <p:spPr>
          <a:xfrm>
            <a:off x="3931613" y="4224658"/>
            <a:ext cx="984530" cy="594599"/>
          </a:xfrm>
          <a:prstGeom prst="diamond">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it-IT" sz="800" b="1" dirty="0"/>
          </a:p>
        </p:txBody>
      </p:sp>
      <p:sp>
        <p:nvSpPr>
          <p:cNvPr id="141" name="Rombo 9">
            <a:extLst>
              <a:ext uri="{FF2B5EF4-FFF2-40B4-BE49-F238E27FC236}">
                <a16:creationId xmlns:a16="http://schemas.microsoft.com/office/drawing/2014/main" id="{FF0A7F15-3016-1A4E-9F01-91EC94D26B11}"/>
              </a:ext>
            </a:extLst>
          </p:cNvPr>
          <p:cNvSpPr/>
          <p:nvPr/>
        </p:nvSpPr>
        <p:spPr>
          <a:xfrm>
            <a:off x="7520338" y="5424247"/>
            <a:ext cx="984530" cy="594599"/>
          </a:xfrm>
          <a:prstGeom prst="diamond">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it-IT" sz="1350" b="1" dirty="0"/>
          </a:p>
        </p:txBody>
      </p:sp>
      <p:sp>
        <p:nvSpPr>
          <p:cNvPr id="142" name="CasellaDiTesto 17">
            <a:extLst>
              <a:ext uri="{FF2B5EF4-FFF2-40B4-BE49-F238E27FC236}">
                <a16:creationId xmlns:a16="http://schemas.microsoft.com/office/drawing/2014/main" id="{22C7AB2B-3D08-E54D-86B9-22D2C7733AD0}"/>
              </a:ext>
            </a:extLst>
          </p:cNvPr>
          <p:cNvSpPr txBox="1"/>
          <p:nvPr/>
        </p:nvSpPr>
        <p:spPr>
          <a:xfrm>
            <a:off x="4101627" y="4408968"/>
            <a:ext cx="956855" cy="276999"/>
          </a:xfrm>
          <a:prstGeom prst="rect">
            <a:avLst/>
          </a:prstGeom>
          <a:noFill/>
        </p:spPr>
        <p:txBody>
          <a:bodyPr wrap="square" rtlCol="0">
            <a:spAutoFit/>
          </a:bodyPr>
          <a:lstStyle/>
          <a:p>
            <a:r>
              <a:rPr lang="en-GB" sz="1200" dirty="0"/>
              <a:t>Contain</a:t>
            </a:r>
            <a:endParaRPr lang="it-IT" sz="1200" dirty="0"/>
          </a:p>
        </p:txBody>
      </p:sp>
      <p:sp>
        <p:nvSpPr>
          <p:cNvPr id="138" name="Rectangle 137">
            <a:extLst>
              <a:ext uri="{FF2B5EF4-FFF2-40B4-BE49-F238E27FC236}">
                <a16:creationId xmlns:a16="http://schemas.microsoft.com/office/drawing/2014/main" id="{409FB77C-C61E-0441-875F-E78277B42D9A}"/>
              </a:ext>
            </a:extLst>
          </p:cNvPr>
          <p:cNvSpPr/>
          <p:nvPr/>
        </p:nvSpPr>
        <p:spPr>
          <a:xfrm>
            <a:off x="7688507" y="5583046"/>
            <a:ext cx="593111" cy="276999"/>
          </a:xfrm>
          <a:prstGeom prst="rect">
            <a:avLst/>
          </a:prstGeom>
        </p:spPr>
        <p:txBody>
          <a:bodyPr wrap="none">
            <a:spAutoFit/>
          </a:bodyPr>
          <a:lstStyle/>
          <a:p>
            <a:r>
              <a:rPr lang="en-IT" sz="1200" dirty="0"/>
              <a:t>Create</a:t>
            </a:r>
          </a:p>
        </p:txBody>
      </p:sp>
      <p:cxnSp>
        <p:nvCxnSpPr>
          <p:cNvPr id="146" name="Connettore diritto 19">
            <a:extLst>
              <a:ext uri="{FF2B5EF4-FFF2-40B4-BE49-F238E27FC236}">
                <a16:creationId xmlns:a16="http://schemas.microsoft.com/office/drawing/2014/main" id="{8C1920C0-CF20-674F-9848-17F555503E4A}"/>
              </a:ext>
            </a:extLst>
          </p:cNvPr>
          <p:cNvCxnSpPr>
            <a:cxnSpLocks/>
            <a:stCxn id="40" idx="2"/>
            <a:endCxn id="140" idx="0"/>
          </p:cNvCxnSpPr>
          <p:nvPr/>
        </p:nvCxnSpPr>
        <p:spPr>
          <a:xfrm flipH="1">
            <a:off x="4423878" y="3554274"/>
            <a:ext cx="1389" cy="67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Connettore diritto 19">
            <a:extLst>
              <a:ext uri="{FF2B5EF4-FFF2-40B4-BE49-F238E27FC236}">
                <a16:creationId xmlns:a16="http://schemas.microsoft.com/office/drawing/2014/main" id="{05F24FB3-9495-DA49-AFDA-4727939FD9C5}"/>
              </a:ext>
            </a:extLst>
          </p:cNvPr>
          <p:cNvCxnSpPr>
            <a:cxnSpLocks/>
            <a:stCxn id="140" idx="2"/>
            <a:endCxn id="139" idx="0"/>
          </p:cNvCxnSpPr>
          <p:nvPr/>
        </p:nvCxnSpPr>
        <p:spPr>
          <a:xfrm>
            <a:off x="4423878" y="4819257"/>
            <a:ext cx="0" cy="615425"/>
          </a:xfrm>
          <a:prstGeom prst="line">
            <a:avLst/>
          </a:prstGeom>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B9FDCAB3-E80E-4344-816A-492FB5A9EA59}"/>
              </a:ext>
            </a:extLst>
          </p:cNvPr>
          <p:cNvSpPr txBox="1"/>
          <p:nvPr/>
        </p:nvSpPr>
        <p:spPr>
          <a:xfrm>
            <a:off x="4382059" y="3579512"/>
            <a:ext cx="545342" cy="307777"/>
          </a:xfrm>
          <a:prstGeom prst="rect">
            <a:avLst/>
          </a:prstGeom>
          <a:noFill/>
        </p:spPr>
        <p:txBody>
          <a:bodyPr wrap="none" rtlCol="0">
            <a:spAutoFit/>
          </a:bodyPr>
          <a:lstStyle/>
          <a:p>
            <a:r>
              <a:rPr lang="en-IT" sz="1400" dirty="0"/>
              <a:t>(1,N)</a:t>
            </a:r>
          </a:p>
        </p:txBody>
      </p:sp>
      <p:sp>
        <p:nvSpPr>
          <p:cNvPr id="155" name="TextBox 154">
            <a:extLst>
              <a:ext uri="{FF2B5EF4-FFF2-40B4-BE49-F238E27FC236}">
                <a16:creationId xmlns:a16="http://schemas.microsoft.com/office/drawing/2014/main" id="{44E7B66F-4852-4043-AA27-704BFF86D4C4}"/>
              </a:ext>
            </a:extLst>
          </p:cNvPr>
          <p:cNvSpPr txBox="1"/>
          <p:nvPr/>
        </p:nvSpPr>
        <p:spPr>
          <a:xfrm>
            <a:off x="3921812" y="5138053"/>
            <a:ext cx="677043" cy="307777"/>
          </a:xfrm>
          <a:prstGeom prst="rect">
            <a:avLst/>
          </a:prstGeom>
          <a:noFill/>
        </p:spPr>
        <p:txBody>
          <a:bodyPr wrap="square" rtlCol="0">
            <a:spAutoFit/>
          </a:bodyPr>
          <a:lstStyle/>
          <a:p>
            <a:r>
              <a:rPr lang="en-IT" sz="1400" dirty="0"/>
              <a:t>(0,N)</a:t>
            </a:r>
          </a:p>
        </p:txBody>
      </p:sp>
      <p:sp>
        <p:nvSpPr>
          <p:cNvPr id="156" name="Oval 155">
            <a:extLst>
              <a:ext uri="{FF2B5EF4-FFF2-40B4-BE49-F238E27FC236}">
                <a16:creationId xmlns:a16="http://schemas.microsoft.com/office/drawing/2014/main" id="{4E680B16-9A44-734C-8791-241D7CE3E72F}"/>
              </a:ext>
            </a:extLst>
          </p:cNvPr>
          <p:cNvSpPr/>
          <p:nvPr/>
        </p:nvSpPr>
        <p:spPr>
          <a:xfrm>
            <a:off x="3567124" y="4312670"/>
            <a:ext cx="129107" cy="1291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157" name="Connettore diritto 19">
            <a:extLst>
              <a:ext uri="{FF2B5EF4-FFF2-40B4-BE49-F238E27FC236}">
                <a16:creationId xmlns:a16="http://schemas.microsoft.com/office/drawing/2014/main" id="{0806C214-D3FF-5A49-8DD3-EDD85E9190D8}"/>
              </a:ext>
            </a:extLst>
          </p:cNvPr>
          <p:cNvCxnSpPr>
            <a:cxnSpLocks/>
            <a:stCxn id="156" idx="6"/>
          </p:cNvCxnSpPr>
          <p:nvPr/>
        </p:nvCxnSpPr>
        <p:spPr>
          <a:xfrm>
            <a:off x="3696231" y="4377224"/>
            <a:ext cx="462575" cy="0"/>
          </a:xfrm>
          <a:prstGeom prst="line">
            <a:avLst/>
          </a:prstGeom>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FFA6CC98-5153-9144-B53F-9E7B8A7E85D6}"/>
              </a:ext>
            </a:extLst>
          </p:cNvPr>
          <p:cNvSpPr txBox="1"/>
          <p:nvPr/>
        </p:nvSpPr>
        <p:spPr>
          <a:xfrm>
            <a:off x="3305689" y="4074602"/>
            <a:ext cx="653833" cy="276999"/>
          </a:xfrm>
          <a:prstGeom prst="rect">
            <a:avLst/>
          </a:prstGeom>
          <a:noFill/>
        </p:spPr>
        <p:txBody>
          <a:bodyPr wrap="none" rtlCol="0">
            <a:spAutoFit/>
          </a:bodyPr>
          <a:lstStyle/>
          <a:p>
            <a:r>
              <a:rPr lang="en-IT" sz="1200" dirty="0"/>
              <a:t>Answer</a:t>
            </a:r>
          </a:p>
        </p:txBody>
      </p:sp>
      <p:cxnSp>
        <p:nvCxnSpPr>
          <p:cNvPr id="167" name="Connettore diritto 19">
            <a:extLst>
              <a:ext uri="{FF2B5EF4-FFF2-40B4-BE49-F238E27FC236}">
                <a16:creationId xmlns:a16="http://schemas.microsoft.com/office/drawing/2014/main" id="{769FC86D-29F4-6C4B-90BE-0B9A94BB44F5}"/>
              </a:ext>
            </a:extLst>
          </p:cNvPr>
          <p:cNvCxnSpPr>
            <a:cxnSpLocks/>
          </p:cNvCxnSpPr>
          <p:nvPr/>
        </p:nvCxnSpPr>
        <p:spPr>
          <a:xfrm>
            <a:off x="4707605" y="5992063"/>
            <a:ext cx="0" cy="266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Connettore diritto 19">
            <a:extLst>
              <a:ext uri="{FF2B5EF4-FFF2-40B4-BE49-F238E27FC236}">
                <a16:creationId xmlns:a16="http://schemas.microsoft.com/office/drawing/2014/main" id="{BC0C9F9B-7F72-7F48-A356-B06D2ABE9396}"/>
              </a:ext>
            </a:extLst>
          </p:cNvPr>
          <p:cNvCxnSpPr>
            <a:cxnSpLocks/>
            <a:stCxn id="141" idx="1"/>
            <a:endCxn id="139" idx="3"/>
          </p:cNvCxnSpPr>
          <p:nvPr/>
        </p:nvCxnSpPr>
        <p:spPr>
          <a:xfrm flipH="1" flipV="1">
            <a:off x="4904230" y="5713373"/>
            <a:ext cx="2616108" cy="8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Connettore diritto 19">
            <a:extLst>
              <a:ext uri="{FF2B5EF4-FFF2-40B4-BE49-F238E27FC236}">
                <a16:creationId xmlns:a16="http://schemas.microsoft.com/office/drawing/2014/main" id="{863E9037-E071-3345-8B3C-2020F98EB4B7}"/>
              </a:ext>
            </a:extLst>
          </p:cNvPr>
          <p:cNvCxnSpPr>
            <a:cxnSpLocks/>
            <a:stCxn id="141" idx="0"/>
            <a:endCxn id="81" idx="2"/>
          </p:cNvCxnSpPr>
          <p:nvPr/>
        </p:nvCxnSpPr>
        <p:spPr>
          <a:xfrm flipV="1">
            <a:off x="8012603" y="3554275"/>
            <a:ext cx="1" cy="1869972"/>
          </a:xfrm>
          <a:prstGeom prst="line">
            <a:avLst/>
          </a:prstGeom>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95E86B93-162D-F249-AEE4-7A6680E22FBD}"/>
              </a:ext>
            </a:extLst>
          </p:cNvPr>
          <p:cNvSpPr txBox="1"/>
          <p:nvPr/>
        </p:nvSpPr>
        <p:spPr>
          <a:xfrm>
            <a:off x="4894462" y="5402161"/>
            <a:ext cx="473206" cy="276999"/>
          </a:xfrm>
          <a:prstGeom prst="rect">
            <a:avLst/>
          </a:prstGeom>
          <a:noFill/>
        </p:spPr>
        <p:txBody>
          <a:bodyPr wrap="none" rtlCol="0">
            <a:spAutoFit/>
          </a:bodyPr>
          <a:lstStyle/>
          <a:p>
            <a:r>
              <a:rPr lang="en-IT" sz="1200" dirty="0"/>
              <a:t>(1,1)</a:t>
            </a:r>
          </a:p>
        </p:txBody>
      </p:sp>
      <p:sp>
        <p:nvSpPr>
          <p:cNvPr id="179" name="TextBox 178">
            <a:extLst>
              <a:ext uri="{FF2B5EF4-FFF2-40B4-BE49-F238E27FC236}">
                <a16:creationId xmlns:a16="http://schemas.microsoft.com/office/drawing/2014/main" id="{D0F5F909-00D0-0747-8B71-B3799B121CE1}"/>
              </a:ext>
            </a:extLst>
          </p:cNvPr>
          <p:cNvSpPr txBox="1"/>
          <p:nvPr/>
        </p:nvSpPr>
        <p:spPr>
          <a:xfrm>
            <a:off x="7996713" y="3564324"/>
            <a:ext cx="494046" cy="276999"/>
          </a:xfrm>
          <a:prstGeom prst="rect">
            <a:avLst/>
          </a:prstGeom>
          <a:noFill/>
        </p:spPr>
        <p:txBody>
          <a:bodyPr wrap="none" rtlCol="0">
            <a:spAutoFit/>
          </a:bodyPr>
          <a:lstStyle/>
          <a:p>
            <a:r>
              <a:rPr lang="en-IT" sz="1200" dirty="0"/>
              <a:t>(1,N)</a:t>
            </a:r>
          </a:p>
        </p:txBody>
      </p:sp>
      <p:sp>
        <p:nvSpPr>
          <p:cNvPr id="182" name="TextBox 181">
            <a:extLst>
              <a:ext uri="{FF2B5EF4-FFF2-40B4-BE49-F238E27FC236}">
                <a16:creationId xmlns:a16="http://schemas.microsoft.com/office/drawing/2014/main" id="{F2EA759C-B8E0-7E41-86F1-68B231E3A805}"/>
              </a:ext>
            </a:extLst>
          </p:cNvPr>
          <p:cNvSpPr txBox="1"/>
          <p:nvPr/>
        </p:nvSpPr>
        <p:spPr>
          <a:xfrm>
            <a:off x="4548746" y="6381737"/>
            <a:ext cx="317716" cy="276999"/>
          </a:xfrm>
          <a:prstGeom prst="rect">
            <a:avLst/>
          </a:prstGeom>
          <a:noFill/>
        </p:spPr>
        <p:txBody>
          <a:bodyPr wrap="none" rtlCol="0">
            <a:spAutoFit/>
          </a:bodyPr>
          <a:lstStyle/>
          <a:p>
            <a:r>
              <a:rPr lang="en-IT" sz="1200" dirty="0"/>
              <a:t>ID</a:t>
            </a:r>
          </a:p>
        </p:txBody>
      </p:sp>
      <p:sp>
        <p:nvSpPr>
          <p:cNvPr id="189" name="Oval 188">
            <a:extLst>
              <a:ext uri="{FF2B5EF4-FFF2-40B4-BE49-F238E27FC236}">
                <a16:creationId xmlns:a16="http://schemas.microsoft.com/office/drawing/2014/main" id="{4449567D-22C7-B341-861C-60343EF35EEA}"/>
              </a:ext>
            </a:extLst>
          </p:cNvPr>
          <p:cNvSpPr/>
          <p:nvPr/>
        </p:nvSpPr>
        <p:spPr>
          <a:xfrm>
            <a:off x="4638556" y="6265507"/>
            <a:ext cx="129107" cy="12910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sz="1350"/>
          </a:p>
        </p:txBody>
      </p:sp>
      <p:sp>
        <p:nvSpPr>
          <p:cNvPr id="190" name="Oval 189">
            <a:extLst>
              <a:ext uri="{FF2B5EF4-FFF2-40B4-BE49-F238E27FC236}">
                <a16:creationId xmlns:a16="http://schemas.microsoft.com/office/drawing/2014/main" id="{DAA4AE7E-2DAA-3341-BBFD-7DAED3305D6E}"/>
              </a:ext>
            </a:extLst>
          </p:cNvPr>
          <p:cNvSpPr/>
          <p:nvPr/>
        </p:nvSpPr>
        <p:spPr>
          <a:xfrm>
            <a:off x="792134" y="4197713"/>
            <a:ext cx="129107" cy="1291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191" name="Connettore diritto 19">
            <a:extLst>
              <a:ext uri="{FF2B5EF4-FFF2-40B4-BE49-F238E27FC236}">
                <a16:creationId xmlns:a16="http://schemas.microsoft.com/office/drawing/2014/main" id="{C44C890B-6C2F-8544-BB09-0C15C2217B24}"/>
              </a:ext>
            </a:extLst>
          </p:cNvPr>
          <p:cNvCxnSpPr>
            <a:cxnSpLocks/>
            <a:endCxn id="190" idx="0"/>
          </p:cNvCxnSpPr>
          <p:nvPr/>
        </p:nvCxnSpPr>
        <p:spPr>
          <a:xfrm>
            <a:off x="856688" y="3592311"/>
            <a:ext cx="0" cy="605402"/>
          </a:xfrm>
          <a:prstGeom prst="line">
            <a:avLst/>
          </a:prstGeom>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A4ED92A9-6465-F444-973C-9C5356633690}"/>
              </a:ext>
            </a:extLst>
          </p:cNvPr>
          <p:cNvSpPr txBox="1"/>
          <p:nvPr/>
        </p:nvSpPr>
        <p:spPr>
          <a:xfrm>
            <a:off x="540964" y="4296582"/>
            <a:ext cx="676788" cy="246221"/>
          </a:xfrm>
          <a:prstGeom prst="rect">
            <a:avLst/>
          </a:prstGeom>
          <a:noFill/>
        </p:spPr>
        <p:txBody>
          <a:bodyPr wrap="none" rtlCol="0">
            <a:spAutoFit/>
          </a:bodyPr>
          <a:lstStyle/>
          <a:p>
            <a:r>
              <a:rPr lang="en-US" altLang="zh-CN" sz="1000" dirty="0"/>
              <a:t>IsBlocked</a:t>
            </a:r>
          </a:p>
        </p:txBody>
      </p:sp>
      <p:cxnSp>
        <p:nvCxnSpPr>
          <p:cNvPr id="197" name="Connettore diritto 19">
            <a:extLst>
              <a:ext uri="{FF2B5EF4-FFF2-40B4-BE49-F238E27FC236}">
                <a16:creationId xmlns:a16="http://schemas.microsoft.com/office/drawing/2014/main" id="{9F3E0DC6-CCDC-8C47-B58F-008B770F7ED2}"/>
              </a:ext>
            </a:extLst>
          </p:cNvPr>
          <p:cNvCxnSpPr>
            <a:cxnSpLocks/>
            <a:endCxn id="14" idx="0"/>
          </p:cNvCxnSpPr>
          <p:nvPr/>
        </p:nvCxnSpPr>
        <p:spPr>
          <a:xfrm>
            <a:off x="867742" y="2371983"/>
            <a:ext cx="5335" cy="654524"/>
          </a:xfrm>
          <a:prstGeom prst="line">
            <a:avLst/>
          </a:prstGeom>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0B54249D-3CBF-7249-8F75-9C2E299D4EF1}"/>
              </a:ext>
            </a:extLst>
          </p:cNvPr>
          <p:cNvSpPr txBox="1"/>
          <p:nvPr/>
        </p:nvSpPr>
        <p:spPr>
          <a:xfrm>
            <a:off x="724442" y="2008776"/>
            <a:ext cx="455409" cy="246221"/>
          </a:xfrm>
          <a:prstGeom prst="rect">
            <a:avLst/>
          </a:prstGeom>
          <a:noFill/>
        </p:spPr>
        <p:txBody>
          <a:bodyPr wrap="square" rtlCol="0">
            <a:spAutoFit/>
          </a:bodyPr>
          <a:lstStyle/>
          <a:p>
            <a:r>
              <a:rPr lang="en-US" altLang="zh-CN" sz="1000" dirty="0"/>
              <a:t>ID</a:t>
            </a:r>
            <a:endParaRPr lang="en-IT" sz="1000" dirty="0"/>
          </a:p>
        </p:txBody>
      </p:sp>
      <p:sp>
        <p:nvSpPr>
          <p:cNvPr id="200" name="Oval 199">
            <a:extLst>
              <a:ext uri="{FF2B5EF4-FFF2-40B4-BE49-F238E27FC236}">
                <a16:creationId xmlns:a16="http://schemas.microsoft.com/office/drawing/2014/main" id="{D7A0F994-4DFE-694E-BB13-C9EC744540C1}"/>
              </a:ext>
            </a:extLst>
          </p:cNvPr>
          <p:cNvSpPr/>
          <p:nvPr/>
        </p:nvSpPr>
        <p:spPr>
          <a:xfrm>
            <a:off x="442117" y="2650190"/>
            <a:ext cx="129107" cy="1291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01" name="Oval 200">
            <a:extLst>
              <a:ext uri="{FF2B5EF4-FFF2-40B4-BE49-F238E27FC236}">
                <a16:creationId xmlns:a16="http://schemas.microsoft.com/office/drawing/2014/main" id="{2F03615E-D6FE-0F4A-93FE-6873027EB7E1}"/>
              </a:ext>
            </a:extLst>
          </p:cNvPr>
          <p:cNvSpPr/>
          <p:nvPr/>
        </p:nvSpPr>
        <p:spPr>
          <a:xfrm>
            <a:off x="801747" y="2234453"/>
            <a:ext cx="129107" cy="12910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sz="1350"/>
          </a:p>
        </p:txBody>
      </p:sp>
      <p:cxnSp>
        <p:nvCxnSpPr>
          <p:cNvPr id="202" name="Connettore diritto 19">
            <a:extLst>
              <a:ext uri="{FF2B5EF4-FFF2-40B4-BE49-F238E27FC236}">
                <a16:creationId xmlns:a16="http://schemas.microsoft.com/office/drawing/2014/main" id="{1573533C-A90B-1846-A79A-FADA3E725BCB}"/>
              </a:ext>
            </a:extLst>
          </p:cNvPr>
          <p:cNvCxnSpPr>
            <a:cxnSpLocks/>
            <a:endCxn id="81" idx="0"/>
          </p:cNvCxnSpPr>
          <p:nvPr/>
        </p:nvCxnSpPr>
        <p:spPr>
          <a:xfrm>
            <a:off x="8010418" y="2460842"/>
            <a:ext cx="2186" cy="595277"/>
          </a:xfrm>
          <a:prstGeom prst="line">
            <a:avLst/>
          </a:prstGeom>
        </p:spPr>
        <p:style>
          <a:lnRef idx="1">
            <a:schemeClr val="accent1"/>
          </a:lnRef>
          <a:fillRef idx="0">
            <a:schemeClr val="accent1"/>
          </a:fillRef>
          <a:effectRef idx="0">
            <a:schemeClr val="accent1"/>
          </a:effectRef>
          <a:fontRef idx="minor">
            <a:schemeClr val="tx1"/>
          </a:fontRef>
        </p:style>
      </p:cxnSp>
      <p:sp>
        <p:nvSpPr>
          <p:cNvPr id="203" name="Oval 202">
            <a:extLst>
              <a:ext uri="{FF2B5EF4-FFF2-40B4-BE49-F238E27FC236}">
                <a16:creationId xmlns:a16="http://schemas.microsoft.com/office/drawing/2014/main" id="{8F9AAB19-F40B-EA43-A903-EAF6A05890F5}"/>
              </a:ext>
            </a:extLst>
          </p:cNvPr>
          <p:cNvSpPr/>
          <p:nvPr/>
        </p:nvSpPr>
        <p:spPr>
          <a:xfrm>
            <a:off x="7944423" y="2323312"/>
            <a:ext cx="129107" cy="12910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sz="1350"/>
          </a:p>
        </p:txBody>
      </p:sp>
      <p:sp>
        <p:nvSpPr>
          <p:cNvPr id="205" name="TextBox 204">
            <a:extLst>
              <a:ext uri="{FF2B5EF4-FFF2-40B4-BE49-F238E27FC236}">
                <a16:creationId xmlns:a16="http://schemas.microsoft.com/office/drawing/2014/main" id="{59FAE26F-842F-7748-A4EE-4EB031969289}"/>
              </a:ext>
            </a:extLst>
          </p:cNvPr>
          <p:cNvSpPr txBox="1"/>
          <p:nvPr/>
        </p:nvSpPr>
        <p:spPr>
          <a:xfrm>
            <a:off x="7837855" y="2055357"/>
            <a:ext cx="317716" cy="276999"/>
          </a:xfrm>
          <a:prstGeom prst="rect">
            <a:avLst/>
          </a:prstGeom>
          <a:noFill/>
        </p:spPr>
        <p:txBody>
          <a:bodyPr wrap="none" rtlCol="0">
            <a:spAutoFit/>
          </a:bodyPr>
          <a:lstStyle/>
          <a:p>
            <a:r>
              <a:rPr lang="en-IT" sz="1200" dirty="0"/>
              <a:t>ID</a:t>
            </a:r>
          </a:p>
        </p:txBody>
      </p:sp>
      <p:sp>
        <p:nvSpPr>
          <p:cNvPr id="206" name="Oval 205">
            <a:extLst>
              <a:ext uri="{FF2B5EF4-FFF2-40B4-BE49-F238E27FC236}">
                <a16:creationId xmlns:a16="http://schemas.microsoft.com/office/drawing/2014/main" id="{4EF39CD3-41CF-1342-8510-1FFCC6FC652D}"/>
              </a:ext>
            </a:extLst>
          </p:cNvPr>
          <p:cNvSpPr/>
          <p:nvPr/>
        </p:nvSpPr>
        <p:spPr>
          <a:xfrm>
            <a:off x="7620839" y="2658141"/>
            <a:ext cx="129107" cy="1291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07" name="Oval 206">
            <a:extLst>
              <a:ext uri="{FF2B5EF4-FFF2-40B4-BE49-F238E27FC236}">
                <a16:creationId xmlns:a16="http://schemas.microsoft.com/office/drawing/2014/main" id="{C7A880B4-3FEE-354E-9AC8-93EC7E210367}"/>
              </a:ext>
            </a:extLst>
          </p:cNvPr>
          <p:cNvSpPr/>
          <p:nvPr/>
        </p:nvSpPr>
        <p:spPr>
          <a:xfrm>
            <a:off x="4014059" y="6278408"/>
            <a:ext cx="129107" cy="1291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208" name="Connettore diritto 19">
            <a:extLst>
              <a:ext uri="{FF2B5EF4-FFF2-40B4-BE49-F238E27FC236}">
                <a16:creationId xmlns:a16="http://schemas.microsoft.com/office/drawing/2014/main" id="{69AF771B-8CB0-CA46-BFF8-0EF91BA5D196}"/>
              </a:ext>
            </a:extLst>
          </p:cNvPr>
          <p:cNvCxnSpPr>
            <a:cxnSpLocks/>
          </p:cNvCxnSpPr>
          <p:nvPr/>
        </p:nvCxnSpPr>
        <p:spPr>
          <a:xfrm>
            <a:off x="4078613" y="6003071"/>
            <a:ext cx="0" cy="266613"/>
          </a:xfrm>
          <a:prstGeom prst="line">
            <a:avLst/>
          </a:prstGeom>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EC20B478-4875-314F-B696-018EBB545F72}"/>
              </a:ext>
            </a:extLst>
          </p:cNvPr>
          <p:cNvSpPr txBox="1"/>
          <p:nvPr/>
        </p:nvSpPr>
        <p:spPr>
          <a:xfrm>
            <a:off x="3748469" y="6396507"/>
            <a:ext cx="753604" cy="276999"/>
          </a:xfrm>
          <a:prstGeom prst="rect">
            <a:avLst/>
          </a:prstGeom>
          <a:noFill/>
        </p:spPr>
        <p:txBody>
          <a:bodyPr wrap="none" rtlCol="0">
            <a:spAutoFit/>
          </a:bodyPr>
          <a:lstStyle/>
          <a:p>
            <a:r>
              <a:rPr lang="en-IT" sz="1200" dirty="0"/>
              <a:t>Question</a:t>
            </a:r>
          </a:p>
        </p:txBody>
      </p:sp>
      <p:sp>
        <p:nvSpPr>
          <p:cNvPr id="217" name="Oval 216">
            <a:extLst>
              <a:ext uri="{FF2B5EF4-FFF2-40B4-BE49-F238E27FC236}">
                <a16:creationId xmlns:a16="http://schemas.microsoft.com/office/drawing/2014/main" id="{96409698-AECA-5245-9923-77B31A9A99A7}"/>
              </a:ext>
            </a:extLst>
          </p:cNvPr>
          <p:cNvSpPr/>
          <p:nvPr/>
        </p:nvSpPr>
        <p:spPr>
          <a:xfrm>
            <a:off x="4694893" y="2451132"/>
            <a:ext cx="129107" cy="12910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sz="1350"/>
          </a:p>
        </p:txBody>
      </p:sp>
    </p:spTree>
    <p:extLst>
      <p:ext uri="{BB962C8B-B14F-4D97-AF65-F5344CB8AC3E}">
        <p14:creationId xmlns:p14="http://schemas.microsoft.com/office/powerpoint/2010/main" val="349941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02E414-6097-6B4E-8F83-FF852F1E10F2}"/>
              </a:ext>
            </a:extLst>
          </p:cNvPr>
          <p:cNvSpPr txBox="1"/>
          <p:nvPr/>
        </p:nvSpPr>
        <p:spPr>
          <a:xfrm>
            <a:off x="192435" y="184740"/>
            <a:ext cx="4108625" cy="523220"/>
          </a:xfrm>
          <a:prstGeom prst="rect">
            <a:avLst/>
          </a:prstGeom>
          <a:noFill/>
        </p:spPr>
        <p:txBody>
          <a:bodyPr wrap="none" rtlCol="0">
            <a:spAutoFit/>
          </a:bodyPr>
          <a:lstStyle/>
          <a:p>
            <a:r>
              <a:rPr lang="en-IT" sz="2800" dirty="0"/>
              <a:t>Enetity MarketingQuestion</a:t>
            </a:r>
          </a:p>
        </p:txBody>
      </p:sp>
      <p:sp>
        <p:nvSpPr>
          <p:cNvPr id="5" name="TextBox 4">
            <a:extLst>
              <a:ext uri="{FF2B5EF4-FFF2-40B4-BE49-F238E27FC236}">
                <a16:creationId xmlns:a16="http://schemas.microsoft.com/office/drawing/2014/main" id="{A456986E-F842-B548-9341-E760BA031D34}"/>
              </a:ext>
            </a:extLst>
          </p:cNvPr>
          <p:cNvSpPr txBox="1"/>
          <p:nvPr/>
        </p:nvSpPr>
        <p:spPr>
          <a:xfrm>
            <a:off x="192435" y="1069666"/>
            <a:ext cx="8759129" cy="3816429"/>
          </a:xfrm>
          <a:prstGeom prst="rect">
            <a:avLst/>
          </a:prstGeom>
          <a:noFill/>
        </p:spPr>
        <p:txBody>
          <a:bodyPr wrap="none" rtlCol="0">
            <a:spAutoFit/>
          </a:bodyPr>
          <a:lstStyle/>
          <a:p>
            <a:r>
              <a:rPr lang="en-GB" sz="1100" dirty="0"/>
              <a:t>@Entity</a:t>
            </a:r>
            <a:br>
              <a:rPr lang="en-GB" sz="1100" dirty="0"/>
            </a:br>
            <a:r>
              <a:rPr lang="en-GB" sz="1100" dirty="0"/>
              <a:t>@Table(name = "MarketingQuestion", schema = "</a:t>
            </a:r>
            <a:r>
              <a:rPr lang="en-GB" sz="1100" dirty="0" err="1"/>
              <a:t>db_gamified_marketing_application</a:t>
            </a:r>
            <a:r>
              <a:rPr lang="en-GB" sz="1100" dirty="0"/>
              <a:t>")</a:t>
            </a:r>
            <a:br>
              <a:rPr lang="en-GB" sz="1100" dirty="0"/>
            </a:br>
            <a:br>
              <a:rPr lang="en-GB" sz="1100" dirty="0"/>
            </a:br>
            <a:r>
              <a:rPr lang="en-GB" sz="1100" dirty="0"/>
              <a:t>public class MarketingQuestion implements Serializable {</a:t>
            </a:r>
            <a:br>
              <a:rPr lang="en-GB" sz="1100" dirty="0"/>
            </a:br>
            <a:r>
              <a:rPr lang="en-GB" sz="1100" dirty="0"/>
              <a:t>    private static final long </a:t>
            </a:r>
            <a:r>
              <a:rPr lang="en-GB" sz="1100" i="1" dirty="0" err="1"/>
              <a:t>serialVersionUID</a:t>
            </a:r>
            <a:r>
              <a:rPr lang="en-GB" sz="1100" i="1" dirty="0"/>
              <a:t> </a:t>
            </a:r>
            <a:r>
              <a:rPr lang="en-GB" sz="1100" dirty="0"/>
              <a:t>= 1L;</a:t>
            </a:r>
            <a:br>
              <a:rPr lang="en-GB" sz="1100" dirty="0"/>
            </a:br>
            <a:br>
              <a:rPr lang="en-GB" sz="1100" dirty="0"/>
            </a:br>
            <a:r>
              <a:rPr lang="en-GB" sz="1100" dirty="0"/>
              <a:t>    @Id</a:t>
            </a:r>
            <a:br>
              <a:rPr lang="en-GB" sz="1100" dirty="0"/>
            </a:br>
            <a:r>
              <a:rPr lang="en-GB" sz="1100" dirty="0"/>
              <a:t>    @</a:t>
            </a:r>
            <a:r>
              <a:rPr lang="en-GB" sz="1100" dirty="0" err="1"/>
              <a:t>GeneratedValue</a:t>
            </a:r>
            <a:r>
              <a:rPr lang="en-GB" sz="1100" dirty="0"/>
              <a:t>(strategy = </a:t>
            </a:r>
            <a:r>
              <a:rPr lang="en-GB" sz="1100" dirty="0" err="1"/>
              <a:t>GenerationType.</a:t>
            </a:r>
            <a:r>
              <a:rPr lang="en-GB" sz="1100" i="1" dirty="0" err="1"/>
              <a:t>IDENTITY</a:t>
            </a:r>
            <a:r>
              <a:rPr lang="en-GB" sz="1100" dirty="0"/>
              <a:t>)</a:t>
            </a:r>
            <a:br>
              <a:rPr lang="en-GB" sz="1100" dirty="0"/>
            </a:br>
            <a:r>
              <a:rPr lang="en-GB" sz="1100" dirty="0"/>
              <a:t>    private int id;</a:t>
            </a:r>
            <a:br>
              <a:rPr lang="en-GB" sz="1100" dirty="0"/>
            </a:br>
            <a:br>
              <a:rPr lang="en-GB" sz="1100" dirty="0"/>
            </a:br>
            <a:r>
              <a:rPr lang="en-GB" sz="1100" dirty="0"/>
              <a:t>    private String question;</a:t>
            </a:r>
            <a:br>
              <a:rPr lang="en-GB" sz="1100" dirty="0"/>
            </a:br>
            <a:br>
              <a:rPr lang="en-GB" sz="1100" dirty="0"/>
            </a:br>
            <a:r>
              <a:rPr lang="en-GB" sz="1100" dirty="0"/>
              <a:t>    @</a:t>
            </a:r>
            <a:r>
              <a:rPr lang="en-GB" sz="1100" dirty="0" err="1"/>
              <a:t>ManyToOne</a:t>
            </a:r>
            <a:br>
              <a:rPr lang="en-GB" sz="1100" dirty="0"/>
            </a:br>
            <a:r>
              <a:rPr lang="en-GB" sz="1100" dirty="0"/>
              <a:t>    @</a:t>
            </a:r>
            <a:r>
              <a:rPr lang="en-GB" sz="1100" dirty="0" err="1"/>
              <a:t>JoinColumn</a:t>
            </a:r>
            <a:r>
              <a:rPr lang="en-GB" sz="1100" dirty="0"/>
              <a:t>(name = "Product")</a:t>
            </a:r>
            <a:br>
              <a:rPr lang="en-GB" sz="1100" dirty="0"/>
            </a:br>
            <a:r>
              <a:rPr lang="en-GB" sz="1100" dirty="0"/>
              <a:t>    private Product product;</a:t>
            </a:r>
            <a:br>
              <a:rPr lang="en-GB" sz="1100" dirty="0"/>
            </a:br>
            <a:br>
              <a:rPr lang="en-GB" sz="1100" dirty="0"/>
            </a:br>
            <a:r>
              <a:rPr lang="en-GB" sz="1100" dirty="0"/>
              <a:t>    @</a:t>
            </a:r>
            <a:r>
              <a:rPr lang="en-GB" sz="1100" dirty="0" err="1"/>
              <a:t>ElementCollection</a:t>
            </a:r>
            <a:br>
              <a:rPr lang="en-GB" sz="1100" dirty="0"/>
            </a:br>
            <a:r>
              <a:rPr lang="en-GB" sz="1100" dirty="0"/>
              <a:t>    @</a:t>
            </a:r>
            <a:r>
              <a:rPr lang="en-GB" sz="1100" dirty="0" err="1"/>
              <a:t>CollectionTable</a:t>
            </a:r>
            <a:r>
              <a:rPr lang="en-GB" sz="1100" dirty="0"/>
              <a:t>(name = "ContainMarketing",</a:t>
            </a:r>
            <a:r>
              <a:rPr lang="en-GB" sz="1100" dirty="0" err="1"/>
              <a:t>joinColumns</a:t>
            </a:r>
            <a:r>
              <a:rPr lang="en-GB" sz="1100" dirty="0"/>
              <a:t> = @</a:t>
            </a:r>
            <a:r>
              <a:rPr lang="en-GB" sz="1100" dirty="0" err="1"/>
              <a:t>JoinColumn</a:t>
            </a:r>
            <a:r>
              <a:rPr lang="en-GB" sz="1100" dirty="0"/>
              <a:t>(name = "IDQuestion"),</a:t>
            </a:r>
            <a:r>
              <a:rPr lang="en-GB" sz="1100" dirty="0" err="1"/>
              <a:t>foreignKey</a:t>
            </a:r>
            <a:r>
              <a:rPr lang="en-GB" sz="1100" dirty="0"/>
              <a:t> = @</a:t>
            </a:r>
            <a:r>
              <a:rPr lang="en-GB" sz="1100" dirty="0" err="1"/>
              <a:t>ForeignKey</a:t>
            </a:r>
            <a:r>
              <a:rPr lang="en-GB" sz="1100" dirty="0"/>
              <a:t>(name = "IDProduct"))</a:t>
            </a:r>
            <a:br>
              <a:rPr lang="en-GB" sz="1100" dirty="0"/>
            </a:br>
            <a:r>
              <a:rPr lang="en-GB" sz="1100" dirty="0"/>
              <a:t>    @</a:t>
            </a:r>
            <a:r>
              <a:rPr lang="en-GB" sz="1100" dirty="0" err="1"/>
              <a:t>MapKeyJoinColumn</a:t>
            </a:r>
            <a:r>
              <a:rPr lang="en-GB" sz="1100" dirty="0"/>
              <a:t>(name = "IDQues")</a:t>
            </a:r>
            <a:br>
              <a:rPr lang="en-GB" sz="1100" dirty="0"/>
            </a:br>
            <a:r>
              <a:rPr lang="en-GB" sz="1100" dirty="0"/>
              <a:t>    @</a:t>
            </a:r>
            <a:r>
              <a:rPr lang="en-GB" sz="1100" dirty="0" err="1"/>
              <a:t>MapKeyJoinColumn</a:t>
            </a:r>
            <a:r>
              <a:rPr lang="en-GB" sz="1100" dirty="0"/>
              <a:t>(name = "IDProduct",</a:t>
            </a:r>
            <a:r>
              <a:rPr lang="en-GB" sz="1100" dirty="0" err="1"/>
              <a:t>referencedColumnName</a:t>
            </a:r>
            <a:r>
              <a:rPr lang="en-GB" sz="1100" dirty="0"/>
              <a:t> = "Product")</a:t>
            </a:r>
            <a:br>
              <a:rPr lang="en-GB" sz="1100" dirty="0"/>
            </a:br>
            <a:r>
              <a:rPr lang="en-GB" sz="1100" dirty="0"/>
              <a:t>    @Column(name = "Answer")</a:t>
            </a:r>
            <a:br>
              <a:rPr lang="en-GB" sz="1100" dirty="0"/>
            </a:br>
            <a:r>
              <a:rPr lang="en-GB" sz="1100" dirty="0"/>
              <a:t>    private Map&lt;Questionnaire, String&gt; </a:t>
            </a:r>
            <a:r>
              <a:rPr lang="en-GB" sz="1100" dirty="0" err="1"/>
              <a:t>questionnaireAnswerMap</a:t>
            </a:r>
            <a:r>
              <a:rPr lang="en-GB" sz="1100" dirty="0"/>
              <a:t>;</a:t>
            </a:r>
            <a:endParaRPr lang="en-IT" sz="1100" dirty="0"/>
          </a:p>
        </p:txBody>
      </p:sp>
    </p:spTree>
    <p:extLst>
      <p:ext uri="{BB962C8B-B14F-4D97-AF65-F5344CB8AC3E}">
        <p14:creationId xmlns:p14="http://schemas.microsoft.com/office/powerpoint/2010/main" val="4088890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AFA9DB-4515-8A42-960A-6BF6DEBF69FC}"/>
              </a:ext>
            </a:extLst>
          </p:cNvPr>
          <p:cNvSpPr txBox="1"/>
          <p:nvPr/>
        </p:nvSpPr>
        <p:spPr>
          <a:xfrm>
            <a:off x="219456" y="192024"/>
            <a:ext cx="2276392" cy="584775"/>
          </a:xfrm>
          <a:prstGeom prst="rect">
            <a:avLst/>
          </a:prstGeom>
          <a:noFill/>
        </p:spPr>
        <p:txBody>
          <a:bodyPr wrap="none" rtlCol="0">
            <a:spAutoFit/>
          </a:bodyPr>
          <a:lstStyle/>
          <a:p>
            <a:r>
              <a:rPr lang="en-GB" sz="3200" dirty="0"/>
              <a:t>Motivations </a:t>
            </a:r>
          </a:p>
        </p:txBody>
      </p:sp>
      <p:sp>
        <p:nvSpPr>
          <p:cNvPr id="2" name="TextBox 1">
            <a:extLst>
              <a:ext uri="{FF2B5EF4-FFF2-40B4-BE49-F238E27FC236}">
                <a16:creationId xmlns:a16="http://schemas.microsoft.com/office/drawing/2014/main" id="{8C0509BA-CD03-BF4B-9120-396B90769F41}"/>
              </a:ext>
            </a:extLst>
          </p:cNvPr>
          <p:cNvSpPr txBox="1"/>
          <p:nvPr/>
        </p:nvSpPr>
        <p:spPr>
          <a:xfrm>
            <a:off x="219456" y="1278384"/>
            <a:ext cx="8630889" cy="1615827"/>
          </a:xfrm>
          <a:prstGeom prst="rect">
            <a:avLst/>
          </a:prstGeom>
          <a:noFill/>
        </p:spPr>
        <p:txBody>
          <a:bodyPr wrap="none" rtlCol="0">
            <a:spAutoFit/>
          </a:bodyPr>
          <a:lstStyle/>
          <a:p>
            <a:r>
              <a:rPr lang="en-GB" sz="1100" dirty="0"/>
              <a:t>@</a:t>
            </a:r>
            <a:r>
              <a:rPr lang="en-GB" sz="1100" dirty="0" err="1"/>
              <a:t>ElementCollection</a:t>
            </a:r>
            <a:br>
              <a:rPr lang="en-GB" sz="1100" dirty="0"/>
            </a:br>
            <a:r>
              <a:rPr lang="en-GB" sz="1100" dirty="0"/>
              <a:t>@</a:t>
            </a:r>
            <a:r>
              <a:rPr lang="en-GB" sz="1100" dirty="0" err="1"/>
              <a:t>CollectionTable</a:t>
            </a:r>
            <a:r>
              <a:rPr lang="en-GB" sz="1100" dirty="0"/>
              <a:t>(name = "ContainMarketing",</a:t>
            </a:r>
            <a:r>
              <a:rPr lang="en-GB" sz="1100" dirty="0" err="1"/>
              <a:t>joinColumns</a:t>
            </a:r>
            <a:r>
              <a:rPr lang="en-GB" sz="1100" dirty="0"/>
              <a:t> = @</a:t>
            </a:r>
            <a:r>
              <a:rPr lang="en-GB" sz="1100" dirty="0" err="1"/>
              <a:t>JoinColumn</a:t>
            </a:r>
            <a:r>
              <a:rPr lang="en-GB" sz="1100" dirty="0"/>
              <a:t>(name = "IDQuestion"),</a:t>
            </a:r>
            <a:r>
              <a:rPr lang="en-GB" sz="1100" dirty="0" err="1"/>
              <a:t>foreignKey</a:t>
            </a:r>
            <a:r>
              <a:rPr lang="en-GB" sz="1100" dirty="0"/>
              <a:t> = @</a:t>
            </a:r>
            <a:r>
              <a:rPr lang="en-GB" sz="1100" dirty="0" err="1"/>
              <a:t>ForeignKey</a:t>
            </a:r>
            <a:r>
              <a:rPr lang="en-GB" sz="1100" dirty="0"/>
              <a:t>(name = "IDProduct"))</a:t>
            </a:r>
            <a:br>
              <a:rPr lang="en-GB" sz="1100" dirty="0"/>
            </a:br>
            <a:r>
              <a:rPr lang="en-GB" sz="1100" dirty="0"/>
              <a:t>@</a:t>
            </a:r>
            <a:r>
              <a:rPr lang="en-GB" sz="1100" dirty="0" err="1"/>
              <a:t>MapKeyJoinColumn</a:t>
            </a:r>
            <a:r>
              <a:rPr lang="en-GB" sz="1100" dirty="0"/>
              <a:t>(name = "IDQues")</a:t>
            </a:r>
            <a:br>
              <a:rPr lang="en-GB" sz="1100" dirty="0"/>
            </a:br>
            <a:r>
              <a:rPr lang="en-GB" sz="1100" dirty="0"/>
              <a:t>@</a:t>
            </a:r>
            <a:r>
              <a:rPr lang="en-GB" sz="1100" dirty="0" err="1"/>
              <a:t>MapKeyJoinColumn</a:t>
            </a:r>
            <a:r>
              <a:rPr lang="en-GB" sz="1100" dirty="0"/>
              <a:t>(name = "IDProduct",</a:t>
            </a:r>
            <a:r>
              <a:rPr lang="en-GB" sz="1100" dirty="0" err="1"/>
              <a:t>referencedColumnName</a:t>
            </a:r>
            <a:r>
              <a:rPr lang="en-GB" sz="1100" dirty="0"/>
              <a:t> = "Product")</a:t>
            </a:r>
            <a:br>
              <a:rPr lang="en-GB" sz="1100" dirty="0"/>
            </a:br>
            <a:r>
              <a:rPr lang="en-GB" sz="1100" dirty="0"/>
              <a:t>@Column(name = "Answer")</a:t>
            </a:r>
            <a:br>
              <a:rPr lang="en-GB" sz="1100" dirty="0"/>
            </a:br>
            <a:r>
              <a:rPr lang="en-GB" sz="1100" dirty="0"/>
              <a:t>private Map&lt;Questionnaire, String&gt; </a:t>
            </a:r>
            <a:r>
              <a:rPr lang="en-GB" sz="1100" dirty="0" err="1"/>
              <a:t>questionnaireAnswerMap</a:t>
            </a:r>
            <a:r>
              <a:rPr lang="en-GB" sz="1100" dirty="0"/>
              <a:t>;</a:t>
            </a:r>
          </a:p>
          <a:p>
            <a:endParaRPr lang="en-GB" sz="1100" dirty="0"/>
          </a:p>
          <a:p>
            <a:r>
              <a:rPr lang="en-GB" sz="1100" dirty="0"/>
              <a:t>This is the map from MarketingQuestion to Questionnaire/Answer. It can map the Questions' Answers by a Questionnaire. </a:t>
            </a:r>
          </a:p>
          <a:p>
            <a:r>
              <a:rPr lang="en-GB" sz="1100" dirty="0"/>
              <a:t>This little like the opposite map from Questionnaire to Question/answer as above mentioned.</a:t>
            </a:r>
            <a:endParaRPr lang="en-IT" sz="1100" dirty="0"/>
          </a:p>
        </p:txBody>
      </p:sp>
      <p:sp>
        <p:nvSpPr>
          <p:cNvPr id="5" name="Content Placeholder 2">
            <a:extLst>
              <a:ext uri="{FF2B5EF4-FFF2-40B4-BE49-F238E27FC236}">
                <a16:creationId xmlns:a16="http://schemas.microsoft.com/office/drawing/2014/main" id="{DA99DDF6-71B7-8343-8A56-D11575C47CB2}"/>
              </a:ext>
            </a:extLst>
          </p:cNvPr>
          <p:cNvSpPr>
            <a:spLocks noGrp="1"/>
          </p:cNvSpPr>
          <p:nvPr>
            <p:ph idx="1"/>
          </p:nvPr>
        </p:nvSpPr>
        <p:spPr>
          <a:xfrm>
            <a:off x="219456" y="3395796"/>
            <a:ext cx="5843016" cy="1691106"/>
          </a:xfrm>
        </p:spPr>
        <p:txBody>
          <a:bodyPr>
            <a:normAutofit/>
          </a:bodyPr>
          <a:lstStyle/>
          <a:p>
            <a:pPr marL="0" indent="0">
              <a:buNone/>
            </a:pPr>
            <a:r>
              <a:rPr lang="en-US" altLang="zh-CN" sz="1100" dirty="0"/>
              <a:t>Questionnaire</a:t>
            </a:r>
            <a:r>
              <a:rPr lang="en-GB" sz="1100" dirty="0"/>
              <a:t>(</a:t>
            </a:r>
            <a:r>
              <a:rPr lang="en-US" altLang="zh-CN" sz="1100" u="sng" dirty="0"/>
              <a:t>ID</a:t>
            </a:r>
            <a:r>
              <a:rPr lang="en-US" altLang="zh-CN" sz="1100" dirty="0"/>
              <a:t>, </a:t>
            </a:r>
            <a:r>
              <a:rPr lang="en-US" sz="1100" dirty="0"/>
              <a:t>Product, </a:t>
            </a:r>
            <a:r>
              <a:rPr lang="en-US" altLang="zh-CN" sz="1100" dirty="0"/>
              <a:t>User</a:t>
            </a:r>
            <a:r>
              <a:rPr lang="en-US" sz="1100" dirty="0"/>
              <a:t>, DateTime, </a:t>
            </a:r>
            <a:r>
              <a:rPr lang="en-US" altLang="zh-CN" sz="1100" dirty="0"/>
              <a:t>A</a:t>
            </a:r>
            <a:r>
              <a:rPr lang="en-GB" sz="1100" dirty="0"/>
              <a:t>ge, </a:t>
            </a:r>
            <a:r>
              <a:rPr lang="en-US" altLang="zh-CN" sz="1100" dirty="0"/>
              <a:t>S</a:t>
            </a:r>
            <a:r>
              <a:rPr lang="en-GB" sz="1100" dirty="0"/>
              <a:t>ex, </a:t>
            </a:r>
            <a:r>
              <a:rPr lang="en-US" altLang="zh-CN" sz="1100" dirty="0"/>
              <a:t>E</a:t>
            </a:r>
            <a:r>
              <a:rPr lang="en-GB" sz="1100" dirty="0"/>
              <a:t>xpertise</a:t>
            </a:r>
            <a:r>
              <a:rPr lang="en-US" altLang="zh-CN" sz="1100" dirty="0"/>
              <a:t>L</a:t>
            </a:r>
            <a:r>
              <a:rPr lang="en-GB" sz="1100" dirty="0"/>
              <a:t>evel)</a:t>
            </a:r>
          </a:p>
          <a:p>
            <a:pPr marL="0" indent="0">
              <a:buNone/>
            </a:pPr>
            <a:endParaRPr lang="en-GB" sz="1100" dirty="0"/>
          </a:p>
          <a:p>
            <a:pPr marL="0" indent="0">
              <a:buNone/>
            </a:pPr>
            <a:r>
              <a:rPr lang="en-GB" sz="1100" dirty="0"/>
              <a:t>ContainMarketing(</a:t>
            </a:r>
            <a:r>
              <a:rPr lang="en-US" altLang="zh-CN" sz="1100" u="sng" dirty="0"/>
              <a:t>IDQues</a:t>
            </a:r>
            <a:r>
              <a:rPr lang="en-US" sz="1100" u="sng" dirty="0"/>
              <a:t>,</a:t>
            </a:r>
            <a:r>
              <a:rPr lang="en-GB" sz="1100" u="sng" dirty="0"/>
              <a:t> </a:t>
            </a:r>
            <a:r>
              <a:rPr lang="en-GB" sz="1100" dirty="0"/>
              <a:t>IDProduct ,IDQuestion</a:t>
            </a:r>
            <a:r>
              <a:rPr lang="en-US" sz="1100" dirty="0"/>
              <a:t>,</a:t>
            </a:r>
            <a:r>
              <a:rPr lang="en-US" altLang="zh-CN" sz="1100" dirty="0"/>
              <a:t> Answer)</a:t>
            </a:r>
            <a:endParaRPr lang="en-GB" sz="1100" dirty="0"/>
          </a:p>
          <a:p>
            <a:pPr marL="0" indent="0">
              <a:buNone/>
            </a:pPr>
            <a:endParaRPr lang="en-GB" sz="1100" dirty="0"/>
          </a:p>
          <a:p>
            <a:pPr marL="0" indent="0">
              <a:buNone/>
            </a:pPr>
            <a:r>
              <a:rPr lang="en-US" altLang="zh-CN" sz="1100" dirty="0"/>
              <a:t>MarketingQuestion(</a:t>
            </a:r>
            <a:r>
              <a:rPr lang="en-US" altLang="zh-CN" sz="1100" u="sng" dirty="0"/>
              <a:t>ID</a:t>
            </a:r>
            <a:r>
              <a:rPr lang="en-US" altLang="zh-CN" sz="1100" dirty="0"/>
              <a:t>, Product, Question,)</a:t>
            </a:r>
          </a:p>
        </p:txBody>
      </p:sp>
      <p:cxnSp>
        <p:nvCxnSpPr>
          <p:cNvPr id="6" name="Straight Arrow Connector 5">
            <a:extLst>
              <a:ext uri="{FF2B5EF4-FFF2-40B4-BE49-F238E27FC236}">
                <a16:creationId xmlns:a16="http://schemas.microsoft.com/office/drawing/2014/main" id="{2D6C9C49-84CA-D54E-B176-A845872154E9}"/>
              </a:ext>
            </a:extLst>
          </p:cNvPr>
          <p:cNvCxnSpPr>
            <a:cxnSpLocks/>
          </p:cNvCxnSpPr>
          <p:nvPr/>
        </p:nvCxnSpPr>
        <p:spPr>
          <a:xfrm flipH="1" flipV="1">
            <a:off x="1238618" y="3657832"/>
            <a:ext cx="329184" cy="31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C89DB8B-36C9-D341-8FC6-7927E41CFFE6}"/>
              </a:ext>
            </a:extLst>
          </p:cNvPr>
          <p:cNvCxnSpPr>
            <a:cxnSpLocks/>
          </p:cNvCxnSpPr>
          <p:nvPr/>
        </p:nvCxnSpPr>
        <p:spPr>
          <a:xfrm flipH="1" flipV="1">
            <a:off x="1624579" y="3607481"/>
            <a:ext cx="441757" cy="364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432B7E-4B4B-F941-90F8-6A1AC5591BF2}"/>
              </a:ext>
            </a:extLst>
          </p:cNvPr>
          <p:cNvCxnSpPr>
            <a:cxnSpLocks/>
          </p:cNvCxnSpPr>
          <p:nvPr/>
        </p:nvCxnSpPr>
        <p:spPr>
          <a:xfrm flipH="1">
            <a:off x="1537795" y="4183341"/>
            <a:ext cx="1220999" cy="345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B725681-51DA-1944-A442-C5795699D566}"/>
              </a:ext>
            </a:extLst>
          </p:cNvPr>
          <p:cNvCxnSpPr>
            <a:cxnSpLocks/>
          </p:cNvCxnSpPr>
          <p:nvPr/>
        </p:nvCxnSpPr>
        <p:spPr>
          <a:xfrm flipH="1">
            <a:off x="1926105" y="4183341"/>
            <a:ext cx="222189" cy="345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166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39" y="133665"/>
            <a:ext cx="3886200" cy="1002677"/>
          </a:xfrm>
        </p:spPr>
        <p:txBody>
          <a:bodyPr/>
          <a:lstStyle/>
          <a:p>
            <a:r>
              <a:rPr lang="en-GB" dirty="0">
                <a:latin typeface="+mn-lt"/>
              </a:rPr>
              <a:t>Components</a:t>
            </a:r>
          </a:p>
        </p:txBody>
      </p:sp>
      <p:sp>
        <p:nvSpPr>
          <p:cNvPr id="4" name="Content Placeholder 3"/>
          <p:cNvSpPr>
            <a:spLocks noGrp="1"/>
          </p:cNvSpPr>
          <p:nvPr>
            <p:ph sz="half" idx="1"/>
          </p:nvPr>
        </p:nvSpPr>
        <p:spPr>
          <a:xfrm>
            <a:off x="210638" y="1444820"/>
            <a:ext cx="4304213" cy="4351338"/>
          </a:xfrm>
        </p:spPr>
        <p:txBody>
          <a:bodyPr>
            <a:normAutofit fontScale="70000" lnSpcReduction="20000"/>
          </a:bodyPr>
          <a:lstStyle/>
          <a:p>
            <a:r>
              <a:rPr lang="en-GB" dirty="0"/>
              <a:t>Client components</a:t>
            </a:r>
          </a:p>
          <a:p>
            <a:pPr lvl="1"/>
            <a:r>
              <a:rPr lang="en-GB" dirty="0" err="1"/>
              <a:t>AdminCreateProductPage</a:t>
            </a:r>
            <a:endParaRPr lang="en-GB" dirty="0"/>
          </a:p>
          <a:p>
            <a:pPr lvl="1"/>
            <a:r>
              <a:rPr lang="en-GB" dirty="0" err="1"/>
              <a:t>AdminDeletionPage</a:t>
            </a:r>
            <a:endParaRPr lang="en-GB" dirty="0"/>
          </a:p>
          <a:p>
            <a:pPr lvl="1"/>
            <a:r>
              <a:rPr lang="en-GB" dirty="0" err="1"/>
              <a:t>AdminHomePage</a:t>
            </a:r>
            <a:endParaRPr lang="en-GB" dirty="0"/>
          </a:p>
          <a:p>
            <a:pPr lvl="1"/>
            <a:r>
              <a:rPr lang="en-GB" dirty="0" err="1"/>
              <a:t>AdminInspectionPage</a:t>
            </a:r>
            <a:endParaRPr lang="en-GB" dirty="0"/>
          </a:p>
          <a:p>
            <a:pPr lvl="1"/>
            <a:r>
              <a:rPr lang="en-GB" dirty="0" err="1"/>
              <a:t>AdminLogin</a:t>
            </a:r>
            <a:endParaRPr lang="en-GB" dirty="0"/>
          </a:p>
          <a:p>
            <a:pPr lvl="1"/>
            <a:r>
              <a:rPr lang="en-GB" dirty="0" err="1"/>
              <a:t>CancelQuestionnaire</a:t>
            </a:r>
            <a:endParaRPr lang="en-GB" dirty="0"/>
          </a:p>
          <a:p>
            <a:pPr lvl="1"/>
            <a:r>
              <a:rPr lang="en-GB" dirty="0"/>
              <a:t>CheckLogin</a:t>
            </a:r>
          </a:p>
          <a:p>
            <a:pPr lvl="1"/>
            <a:r>
              <a:rPr lang="en-GB" dirty="0" err="1"/>
              <a:t>GoToHomePage</a:t>
            </a:r>
            <a:endParaRPr lang="en-GB" dirty="0"/>
          </a:p>
          <a:p>
            <a:pPr lvl="1"/>
            <a:r>
              <a:rPr lang="en-GB" dirty="0" err="1"/>
              <a:t>GoToLeaderboardPage</a:t>
            </a:r>
            <a:endParaRPr lang="en-GB" dirty="0"/>
          </a:p>
          <a:p>
            <a:pPr lvl="1"/>
            <a:r>
              <a:rPr lang="en-GB" dirty="0" err="1"/>
              <a:t>GoToQuestionnaireMarketingSection</a:t>
            </a:r>
            <a:endParaRPr lang="en-GB" dirty="0"/>
          </a:p>
          <a:p>
            <a:pPr lvl="1"/>
            <a:r>
              <a:rPr lang="en-GB" dirty="0" err="1"/>
              <a:t>GoToQuestionnaireStatisticalSection</a:t>
            </a:r>
            <a:endParaRPr lang="en-GB" dirty="0"/>
          </a:p>
          <a:p>
            <a:pPr lvl="1"/>
            <a:r>
              <a:rPr lang="en-GB" dirty="0"/>
              <a:t>Logout</a:t>
            </a:r>
          </a:p>
          <a:p>
            <a:pPr lvl="1"/>
            <a:r>
              <a:rPr lang="en-GB" dirty="0"/>
              <a:t>Register</a:t>
            </a:r>
          </a:p>
          <a:p>
            <a:pPr lvl="1"/>
            <a:r>
              <a:rPr lang="en-GB" dirty="0" err="1"/>
              <a:t>SubmitQuestionnaire</a:t>
            </a:r>
            <a:endParaRPr lang="en-GB" dirty="0"/>
          </a:p>
          <a:p>
            <a:pPr lvl="1"/>
            <a:endParaRPr lang="en-GB" dirty="0"/>
          </a:p>
        </p:txBody>
      </p:sp>
      <p:sp>
        <p:nvSpPr>
          <p:cNvPr id="5" name="Content Placeholder 4"/>
          <p:cNvSpPr>
            <a:spLocks noGrp="1"/>
          </p:cNvSpPr>
          <p:nvPr>
            <p:ph sz="half" idx="2"/>
          </p:nvPr>
        </p:nvSpPr>
        <p:spPr>
          <a:xfrm>
            <a:off x="4629151" y="1444820"/>
            <a:ext cx="4418597" cy="4351338"/>
          </a:xfrm>
        </p:spPr>
        <p:txBody>
          <a:bodyPr>
            <a:normAutofit fontScale="70000" lnSpcReduction="20000"/>
          </a:bodyPr>
          <a:lstStyle/>
          <a:p>
            <a:r>
              <a:rPr lang="en-GB" dirty="0"/>
              <a:t>Business Components</a:t>
            </a:r>
          </a:p>
          <a:p>
            <a:pPr lvl="1"/>
            <a:r>
              <a:rPr lang="en-GB" dirty="0" err="1"/>
              <a:t>UserService</a:t>
            </a:r>
            <a:r>
              <a:rPr lang="en-GB" dirty="0"/>
              <a:t>(@Stateless)</a:t>
            </a:r>
          </a:p>
          <a:p>
            <a:pPr lvl="2"/>
            <a:r>
              <a:rPr lang="en-GB" dirty="0" err="1"/>
              <a:t>registerNewClient</a:t>
            </a:r>
            <a:endParaRPr lang="en-GB" dirty="0"/>
          </a:p>
          <a:p>
            <a:pPr lvl="2"/>
            <a:r>
              <a:rPr lang="en-GB" dirty="0"/>
              <a:t>checkCredentials</a:t>
            </a:r>
          </a:p>
          <a:p>
            <a:pPr lvl="2"/>
            <a:r>
              <a:rPr lang="en-GB" dirty="0" err="1"/>
              <a:t>checkAdminCredentials</a:t>
            </a:r>
            <a:endParaRPr lang="en-GB" dirty="0"/>
          </a:p>
          <a:p>
            <a:pPr lvl="2"/>
            <a:r>
              <a:rPr lang="en-GB" dirty="0" err="1"/>
              <a:t>findUsersAnsweredQuestionsOnADay</a:t>
            </a:r>
            <a:endParaRPr lang="en-GB" dirty="0"/>
          </a:p>
          <a:p>
            <a:pPr lvl="2"/>
            <a:r>
              <a:rPr lang="en-GB" dirty="0" err="1"/>
              <a:t>findUsersCancelledQuestionnaireOnADay</a:t>
            </a:r>
            <a:endParaRPr lang="en-GB" dirty="0"/>
          </a:p>
          <a:p>
            <a:pPr lvl="2"/>
            <a:r>
              <a:rPr lang="en-GB" dirty="0" err="1"/>
              <a:t>toBlockAccount</a:t>
            </a:r>
            <a:endParaRPr lang="en-GB" dirty="0"/>
          </a:p>
          <a:p>
            <a:pPr lvl="2"/>
            <a:endParaRPr lang="en-GB" dirty="0"/>
          </a:p>
          <a:p>
            <a:pPr lvl="1"/>
            <a:r>
              <a:rPr lang="en-GB" dirty="0" err="1"/>
              <a:t>QuestionnaireService</a:t>
            </a:r>
            <a:r>
              <a:rPr lang="en-GB" dirty="0"/>
              <a:t>(@Stateless)</a:t>
            </a:r>
          </a:p>
          <a:p>
            <a:pPr lvl="2"/>
            <a:r>
              <a:rPr lang="en-GB" dirty="0" err="1"/>
              <a:t>submitAQuestionnaire</a:t>
            </a:r>
            <a:endParaRPr lang="en-GB" dirty="0"/>
          </a:p>
          <a:p>
            <a:pPr lvl="2"/>
            <a:r>
              <a:rPr lang="en-GB" dirty="0" err="1"/>
              <a:t>cancelAQuestionnaire</a:t>
            </a:r>
            <a:endParaRPr lang="en-GB" dirty="0"/>
          </a:p>
          <a:p>
            <a:pPr lvl="2"/>
            <a:r>
              <a:rPr lang="en-GB" dirty="0" err="1"/>
              <a:t>getAllQuestionnaire</a:t>
            </a:r>
            <a:endParaRPr lang="en-GB" dirty="0"/>
          </a:p>
          <a:p>
            <a:pPr lvl="2"/>
            <a:r>
              <a:rPr lang="en-GB" dirty="0" err="1"/>
              <a:t>deleteQuestionnaire</a:t>
            </a:r>
            <a:endParaRPr lang="en-GB" dirty="0"/>
          </a:p>
          <a:p>
            <a:pPr lvl="2"/>
            <a:endParaRPr lang="en-GB" dirty="0"/>
          </a:p>
          <a:p>
            <a:pPr lvl="1"/>
            <a:r>
              <a:rPr lang="en-GB" dirty="0" err="1"/>
              <a:t>ProductService</a:t>
            </a:r>
            <a:r>
              <a:rPr lang="en-GB" dirty="0"/>
              <a:t>(@Stateless)</a:t>
            </a:r>
          </a:p>
          <a:p>
            <a:pPr lvl="2"/>
            <a:r>
              <a:rPr lang="en-GB" dirty="0" err="1"/>
              <a:t>createAProduct</a:t>
            </a:r>
            <a:endParaRPr lang="en-GB" dirty="0"/>
          </a:p>
          <a:p>
            <a:pPr lvl="2"/>
            <a:r>
              <a:rPr lang="en-GB" dirty="0" err="1"/>
              <a:t>findProductByName</a:t>
            </a:r>
            <a:endParaRPr lang="en-GB" dirty="0"/>
          </a:p>
          <a:p>
            <a:pPr lvl="2"/>
            <a:r>
              <a:rPr lang="en-GB" dirty="0" err="1"/>
              <a:t>findProductsByDate</a:t>
            </a:r>
            <a:endParaRPr lang="en-GB" dirty="0"/>
          </a:p>
          <a:p>
            <a:pPr lvl="2"/>
            <a:endParaRPr lang="en-GB" dirty="0"/>
          </a:p>
          <a:p>
            <a:pPr lvl="2"/>
            <a:endParaRPr lang="en-GB" dirty="0"/>
          </a:p>
          <a:p>
            <a:pPr lvl="1"/>
            <a:endParaRPr lang="en-GB" dirty="0"/>
          </a:p>
          <a:p>
            <a:pPr lvl="1"/>
            <a:endParaRPr lang="en-GB" dirty="0"/>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CE9156-84B4-6E4E-9F6C-6D9E50EA150D}"/>
              </a:ext>
            </a:extLst>
          </p:cNvPr>
          <p:cNvSpPr txBox="1"/>
          <p:nvPr/>
        </p:nvSpPr>
        <p:spPr>
          <a:xfrm>
            <a:off x="300467" y="1226937"/>
            <a:ext cx="8186585" cy="923330"/>
          </a:xfrm>
          <a:prstGeom prst="rect">
            <a:avLst/>
          </a:prstGeom>
          <a:noFill/>
        </p:spPr>
        <p:txBody>
          <a:bodyPr wrap="square" rtlCol="0">
            <a:spAutoFit/>
          </a:bodyPr>
          <a:lstStyle/>
          <a:p>
            <a:pPr algn="just"/>
            <a:r>
              <a:rPr lang="en-GB" dirty="0"/>
              <a:t>All the </a:t>
            </a:r>
            <a:r>
              <a:rPr lang="en-GB" dirty="0" err="1"/>
              <a:t>Bussiness</a:t>
            </a:r>
            <a:r>
              <a:rPr lang="en-GB" dirty="0"/>
              <a:t> components are stateless, because all client requests are served independently and update the database, no main memory conversational state need to be maintained.</a:t>
            </a:r>
          </a:p>
        </p:txBody>
      </p:sp>
      <p:sp>
        <p:nvSpPr>
          <p:cNvPr id="7" name="TextBox 6">
            <a:extLst>
              <a:ext uri="{FF2B5EF4-FFF2-40B4-BE49-F238E27FC236}">
                <a16:creationId xmlns:a16="http://schemas.microsoft.com/office/drawing/2014/main" id="{97D624B0-E29F-D244-A98A-043CE6F8EB88}"/>
              </a:ext>
            </a:extLst>
          </p:cNvPr>
          <p:cNvSpPr txBox="1"/>
          <p:nvPr/>
        </p:nvSpPr>
        <p:spPr>
          <a:xfrm>
            <a:off x="300467" y="257452"/>
            <a:ext cx="2183418" cy="584775"/>
          </a:xfrm>
          <a:prstGeom prst="rect">
            <a:avLst/>
          </a:prstGeom>
          <a:noFill/>
        </p:spPr>
        <p:txBody>
          <a:bodyPr wrap="none" rtlCol="0">
            <a:spAutoFit/>
          </a:bodyPr>
          <a:lstStyle/>
          <a:p>
            <a:r>
              <a:rPr lang="en-GB" sz="3200" dirty="0"/>
              <a:t>Motivations</a:t>
            </a:r>
            <a:endParaRPr lang="en-IT" sz="3200" dirty="0"/>
          </a:p>
        </p:txBody>
      </p:sp>
    </p:spTree>
    <p:extLst>
      <p:ext uri="{BB962C8B-B14F-4D97-AF65-F5344CB8AC3E}">
        <p14:creationId xmlns:p14="http://schemas.microsoft.com/office/powerpoint/2010/main" val="1230881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85" y="0"/>
            <a:ext cx="7886700" cy="1325563"/>
          </a:xfrm>
        </p:spPr>
        <p:txBody>
          <a:bodyPr/>
          <a:lstStyle/>
          <a:p>
            <a:r>
              <a:rPr lang="en-GB" dirty="0">
                <a:latin typeface="+mn-lt"/>
              </a:rPr>
              <a:t>Relational model</a:t>
            </a:r>
          </a:p>
        </p:txBody>
      </p:sp>
      <p:sp>
        <p:nvSpPr>
          <p:cNvPr id="3" name="Content Placeholder 2"/>
          <p:cNvSpPr>
            <a:spLocks noGrp="1"/>
          </p:cNvSpPr>
          <p:nvPr>
            <p:ph idx="1"/>
          </p:nvPr>
        </p:nvSpPr>
        <p:spPr>
          <a:xfrm>
            <a:off x="115503" y="1650842"/>
            <a:ext cx="9980604" cy="4959186"/>
          </a:xfrm>
        </p:spPr>
        <p:txBody>
          <a:bodyPr>
            <a:normAutofit/>
          </a:bodyPr>
          <a:lstStyle/>
          <a:p>
            <a:pPr marL="0" indent="0">
              <a:buNone/>
            </a:pPr>
            <a:r>
              <a:rPr lang="en-US" altLang="zh-CN" sz="2000" dirty="0"/>
              <a:t>User</a:t>
            </a:r>
            <a:r>
              <a:rPr lang="en-GB" sz="2000" dirty="0"/>
              <a:t>(</a:t>
            </a:r>
            <a:r>
              <a:rPr lang="en-GB" sz="2000" u="sng" dirty="0"/>
              <a:t>ID</a:t>
            </a:r>
            <a:r>
              <a:rPr lang="en-GB" sz="2000" dirty="0"/>
              <a:t>, </a:t>
            </a:r>
            <a:r>
              <a:rPr lang="en-US" altLang="zh-CN" sz="2000" dirty="0"/>
              <a:t>Username</a:t>
            </a:r>
            <a:r>
              <a:rPr lang="en-GB" sz="2000" dirty="0"/>
              <a:t>,</a:t>
            </a:r>
            <a:r>
              <a:rPr lang="zh-CN" altLang="en-US" sz="2000" dirty="0"/>
              <a:t> </a:t>
            </a:r>
            <a:r>
              <a:rPr lang="en-US" altLang="zh-CN" sz="2000" dirty="0"/>
              <a:t>Password,</a:t>
            </a:r>
            <a:r>
              <a:rPr lang="zh-CN" altLang="en-US" sz="2000" dirty="0"/>
              <a:t> </a:t>
            </a:r>
            <a:r>
              <a:rPr lang="en-US" altLang="zh-CN" sz="2000" dirty="0"/>
              <a:t>Email, Points, IsBlocked)</a:t>
            </a:r>
          </a:p>
          <a:p>
            <a:pPr marL="0" indent="0">
              <a:buNone/>
            </a:pPr>
            <a:endParaRPr lang="en-GB" sz="2000" dirty="0"/>
          </a:p>
          <a:p>
            <a:pPr marL="0" indent="0">
              <a:buNone/>
            </a:pPr>
            <a:r>
              <a:rPr lang="en-US" altLang="zh-CN" sz="2000" dirty="0"/>
              <a:t>Questionnaire</a:t>
            </a:r>
            <a:r>
              <a:rPr lang="en-GB" sz="2000" dirty="0"/>
              <a:t>(</a:t>
            </a:r>
            <a:r>
              <a:rPr lang="en-US" altLang="zh-CN" sz="2000" u="sng" dirty="0"/>
              <a:t>ID</a:t>
            </a:r>
            <a:r>
              <a:rPr lang="en-US" altLang="zh-CN" sz="2000" dirty="0"/>
              <a:t>, </a:t>
            </a:r>
            <a:r>
              <a:rPr lang="en-US" sz="2000" dirty="0"/>
              <a:t>Product, </a:t>
            </a:r>
            <a:r>
              <a:rPr lang="en-US" altLang="zh-CN" sz="2000" dirty="0"/>
              <a:t>User</a:t>
            </a:r>
            <a:r>
              <a:rPr lang="en-US" sz="2000" dirty="0"/>
              <a:t>, DateTime, </a:t>
            </a:r>
            <a:r>
              <a:rPr lang="en-US" altLang="zh-CN" sz="2000" dirty="0"/>
              <a:t>A</a:t>
            </a:r>
            <a:r>
              <a:rPr lang="en-GB" sz="2000" dirty="0"/>
              <a:t>ge, </a:t>
            </a:r>
            <a:r>
              <a:rPr lang="en-US" altLang="zh-CN" sz="2000" dirty="0"/>
              <a:t>S</a:t>
            </a:r>
            <a:r>
              <a:rPr lang="en-GB" sz="2000" dirty="0"/>
              <a:t>ex, </a:t>
            </a:r>
            <a:r>
              <a:rPr lang="en-US" altLang="zh-CN" sz="2000" dirty="0"/>
              <a:t>E</a:t>
            </a:r>
            <a:r>
              <a:rPr lang="en-GB" sz="2000" dirty="0"/>
              <a:t>xpertise</a:t>
            </a:r>
            <a:r>
              <a:rPr lang="en-US" altLang="zh-CN" sz="2000" dirty="0"/>
              <a:t>L</a:t>
            </a:r>
            <a:r>
              <a:rPr lang="en-GB" sz="2000" dirty="0"/>
              <a:t>evel)</a:t>
            </a:r>
          </a:p>
          <a:p>
            <a:pPr marL="0" indent="0">
              <a:buNone/>
            </a:pPr>
            <a:endParaRPr lang="en-GB" sz="2000" dirty="0"/>
          </a:p>
          <a:p>
            <a:pPr marL="0" indent="0">
              <a:buNone/>
            </a:pPr>
            <a:r>
              <a:rPr lang="en-GB" sz="2000" dirty="0"/>
              <a:t>ContainMarketing(</a:t>
            </a:r>
            <a:r>
              <a:rPr lang="en-US" altLang="zh-CN" sz="2000" u="sng" dirty="0"/>
              <a:t>IDQues</a:t>
            </a:r>
            <a:r>
              <a:rPr lang="en-US" sz="2000" u="sng" dirty="0"/>
              <a:t>,</a:t>
            </a:r>
            <a:r>
              <a:rPr lang="en-GB" sz="2000" u="sng" dirty="0"/>
              <a:t> </a:t>
            </a:r>
            <a:r>
              <a:rPr lang="en-GB" sz="2000" dirty="0"/>
              <a:t>IDProduct ,IDQuestion</a:t>
            </a:r>
            <a:r>
              <a:rPr lang="en-US" sz="2000" dirty="0"/>
              <a:t>,</a:t>
            </a:r>
            <a:r>
              <a:rPr lang="en-US" altLang="zh-CN" sz="2000" dirty="0"/>
              <a:t> Answer)</a:t>
            </a:r>
            <a:endParaRPr lang="en-GB" sz="2000" dirty="0"/>
          </a:p>
          <a:p>
            <a:pPr marL="0" indent="0">
              <a:buNone/>
            </a:pPr>
            <a:endParaRPr lang="en-GB" sz="2000" dirty="0"/>
          </a:p>
          <a:p>
            <a:pPr marL="0" indent="0">
              <a:buNone/>
            </a:pPr>
            <a:r>
              <a:rPr lang="en-US" altLang="zh-CN" sz="2000" dirty="0"/>
              <a:t>MarketingQuestion(</a:t>
            </a:r>
            <a:r>
              <a:rPr lang="en-US" altLang="zh-CN" sz="2000" u="sng" dirty="0"/>
              <a:t>ID</a:t>
            </a:r>
            <a:r>
              <a:rPr lang="en-US" altLang="zh-CN" sz="2000" dirty="0"/>
              <a:t>, Product, Question,)</a:t>
            </a:r>
          </a:p>
          <a:p>
            <a:pPr marL="0" indent="0">
              <a:buNone/>
            </a:pPr>
            <a:endParaRPr lang="en-US" sz="2000" dirty="0"/>
          </a:p>
          <a:p>
            <a:pPr marL="0" indent="0">
              <a:buNone/>
            </a:pPr>
            <a:r>
              <a:rPr lang="en-US" altLang="zh-CN" sz="2000" dirty="0"/>
              <a:t>Product</a:t>
            </a:r>
            <a:r>
              <a:rPr lang="en-GB" sz="2000" dirty="0"/>
              <a:t>(</a:t>
            </a:r>
            <a:r>
              <a:rPr lang="en-GB" sz="2000" u="sng" dirty="0"/>
              <a:t>ID</a:t>
            </a:r>
            <a:r>
              <a:rPr lang="en-GB" sz="2000" dirty="0"/>
              <a:t>, </a:t>
            </a:r>
            <a:r>
              <a:rPr lang="en-US" altLang="zh-CN" sz="2000" dirty="0"/>
              <a:t>Name,</a:t>
            </a:r>
            <a:r>
              <a:rPr lang="zh-CN" altLang="en-US" sz="2000" dirty="0"/>
              <a:t> </a:t>
            </a:r>
            <a:r>
              <a:rPr lang="en-US" altLang="zh-CN" sz="2000" dirty="0"/>
              <a:t>Date,</a:t>
            </a:r>
            <a:r>
              <a:rPr lang="zh-CN" altLang="en-US" sz="2000" dirty="0"/>
              <a:t> </a:t>
            </a:r>
            <a:r>
              <a:rPr lang="en-US" altLang="zh-CN" sz="2000" dirty="0"/>
              <a:t>Image</a:t>
            </a:r>
            <a:r>
              <a:rPr lang="en-GB" sz="2000" dirty="0"/>
              <a:t>)</a:t>
            </a:r>
          </a:p>
          <a:p>
            <a:pPr marL="0" indent="0">
              <a:buNone/>
            </a:pPr>
            <a:endParaRPr lang="en-GB" sz="2000" dirty="0"/>
          </a:p>
        </p:txBody>
      </p:sp>
      <p:cxnSp>
        <p:nvCxnSpPr>
          <p:cNvPr id="10" name="Straight Arrow Connector 9"/>
          <p:cNvCxnSpPr>
            <a:cxnSpLocks/>
          </p:cNvCxnSpPr>
          <p:nvPr/>
        </p:nvCxnSpPr>
        <p:spPr>
          <a:xfrm flipH="1">
            <a:off x="1229991" y="2813538"/>
            <a:ext cx="1200594" cy="2017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108C49E-D064-9045-AB34-968F42D52E0F}"/>
              </a:ext>
            </a:extLst>
          </p:cNvPr>
          <p:cNvCxnSpPr>
            <a:cxnSpLocks/>
          </p:cNvCxnSpPr>
          <p:nvPr/>
        </p:nvCxnSpPr>
        <p:spPr>
          <a:xfrm flipH="1" flipV="1">
            <a:off x="914400" y="2020115"/>
            <a:ext cx="2349913" cy="4653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49A722D-D6C5-784C-B498-D9724EA74F53}"/>
              </a:ext>
            </a:extLst>
          </p:cNvPr>
          <p:cNvCxnSpPr>
            <a:cxnSpLocks/>
          </p:cNvCxnSpPr>
          <p:nvPr/>
        </p:nvCxnSpPr>
        <p:spPr>
          <a:xfrm flipH="1">
            <a:off x="1367555" y="4400798"/>
            <a:ext cx="1645800" cy="4301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BBBA4F4-ECD8-E644-BC1D-F33F0D3E69CA}"/>
              </a:ext>
            </a:extLst>
          </p:cNvPr>
          <p:cNvCxnSpPr>
            <a:cxnSpLocks/>
          </p:cNvCxnSpPr>
          <p:nvPr/>
        </p:nvCxnSpPr>
        <p:spPr>
          <a:xfrm flipH="1" flipV="1">
            <a:off x="1885444" y="2870273"/>
            <a:ext cx="482618" cy="3809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D04482F-D161-144B-898F-A7C99C507A87}"/>
              </a:ext>
            </a:extLst>
          </p:cNvPr>
          <p:cNvCxnSpPr>
            <a:cxnSpLocks/>
          </p:cNvCxnSpPr>
          <p:nvPr/>
        </p:nvCxnSpPr>
        <p:spPr>
          <a:xfrm flipH="1">
            <a:off x="3195782" y="3573454"/>
            <a:ext cx="349291" cy="5569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0BD239B-09DC-614D-8855-1781E3513F2C}"/>
              </a:ext>
            </a:extLst>
          </p:cNvPr>
          <p:cNvCxnSpPr>
            <a:cxnSpLocks/>
          </p:cNvCxnSpPr>
          <p:nvPr/>
        </p:nvCxnSpPr>
        <p:spPr>
          <a:xfrm flipH="1">
            <a:off x="2430585" y="3626349"/>
            <a:ext cx="2282094" cy="4298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0A25986-2267-E54B-91A6-168434692865}"/>
              </a:ext>
            </a:extLst>
          </p:cNvPr>
          <p:cNvCxnSpPr>
            <a:cxnSpLocks/>
          </p:cNvCxnSpPr>
          <p:nvPr/>
        </p:nvCxnSpPr>
        <p:spPr>
          <a:xfrm flipH="1" flipV="1">
            <a:off x="2781695" y="2839016"/>
            <a:ext cx="482618" cy="3809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9D0A57-94C1-6744-B87C-02DD8C2924CD}"/>
              </a:ext>
            </a:extLst>
          </p:cNvPr>
          <p:cNvSpPr/>
          <p:nvPr/>
        </p:nvSpPr>
        <p:spPr>
          <a:xfrm>
            <a:off x="377988" y="189045"/>
            <a:ext cx="2276392" cy="584775"/>
          </a:xfrm>
          <a:prstGeom prst="rect">
            <a:avLst/>
          </a:prstGeom>
        </p:spPr>
        <p:txBody>
          <a:bodyPr wrap="none">
            <a:spAutoFit/>
          </a:bodyPr>
          <a:lstStyle/>
          <a:p>
            <a:r>
              <a:rPr lang="en-GB" sz="3200" dirty="0"/>
              <a:t>Motivations </a:t>
            </a:r>
          </a:p>
        </p:txBody>
      </p:sp>
      <p:sp>
        <p:nvSpPr>
          <p:cNvPr id="9" name="TextBox 8">
            <a:extLst>
              <a:ext uri="{FF2B5EF4-FFF2-40B4-BE49-F238E27FC236}">
                <a16:creationId xmlns:a16="http://schemas.microsoft.com/office/drawing/2014/main" id="{E5443FB3-1398-0940-B505-79D2F5498D58}"/>
              </a:ext>
            </a:extLst>
          </p:cNvPr>
          <p:cNvSpPr txBox="1"/>
          <p:nvPr/>
        </p:nvSpPr>
        <p:spPr>
          <a:xfrm>
            <a:off x="377988" y="1081717"/>
            <a:ext cx="8451574" cy="1200329"/>
          </a:xfrm>
          <a:prstGeom prst="rect">
            <a:avLst/>
          </a:prstGeom>
          <a:noFill/>
        </p:spPr>
        <p:txBody>
          <a:bodyPr wrap="square" rtlCol="0">
            <a:spAutoFit/>
          </a:bodyPr>
          <a:lstStyle/>
          <a:p>
            <a:pPr algn="just"/>
            <a:r>
              <a:rPr lang="en-GB" dirty="0"/>
              <a:t>To map the relationship between Entity Questionnaire and MarketingQuestion, I used a foreign key "IDProduct" as the constraint in ContainMarketing.</a:t>
            </a:r>
          </a:p>
          <a:p>
            <a:pPr algn="just"/>
            <a:r>
              <a:rPr lang="en-GB" dirty="0"/>
              <a:t>So that can avoid a new insertion to a Questionnaire but answering the Question corresponding to another product.</a:t>
            </a:r>
            <a:endParaRPr lang="en-IT" dirty="0"/>
          </a:p>
        </p:txBody>
      </p:sp>
    </p:spTree>
    <p:extLst>
      <p:ext uri="{BB962C8B-B14F-4D97-AF65-F5344CB8AC3E}">
        <p14:creationId xmlns:p14="http://schemas.microsoft.com/office/powerpoint/2010/main" val="1760804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5CDBDD-1152-2347-8531-ED1EF5312E63}"/>
              </a:ext>
            </a:extLst>
          </p:cNvPr>
          <p:cNvSpPr txBox="1"/>
          <p:nvPr/>
        </p:nvSpPr>
        <p:spPr>
          <a:xfrm>
            <a:off x="184727" y="129309"/>
            <a:ext cx="7721473" cy="2585323"/>
          </a:xfrm>
          <a:prstGeom prst="rect">
            <a:avLst/>
          </a:prstGeom>
          <a:noFill/>
        </p:spPr>
        <p:txBody>
          <a:bodyPr wrap="none" rtlCol="0">
            <a:spAutoFit/>
          </a:bodyPr>
          <a:lstStyle/>
          <a:p>
            <a:r>
              <a:rPr lang="en-GB" b="1" dirty="0"/>
              <a:t>CREATE TABLE User</a:t>
            </a:r>
            <a:r>
              <a:rPr lang="en-GB" dirty="0"/>
              <a:t>(</a:t>
            </a:r>
            <a:br>
              <a:rPr lang="en-GB" dirty="0"/>
            </a:br>
            <a:r>
              <a:rPr lang="en-GB" dirty="0"/>
              <a:t>    </a:t>
            </a:r>
            <a:r>
              <a:rPr lang="en-GB" b="1" dirty="0"/>
              <a:t>ID INTEGER PRIMARY KEY auto_increment</a:t>
            </a:r>
            <a:r>
              <a:rPr lang="en-GB" dirty="0"/>
              <a:t>,</a:t>
            </a:r>
            <a:br>
              <a:rPr lang="en-GB" dirty="0"/>
            </a:br>
            <a:r>
              <a:rPr lang="en-GB" dirty="0"/>
              <a:t>    </a:t>
            </a:r>
            <a:r>
              <a:rPr lang="en-GB" b="1" dirty="0"/>
              <a:t>Username varchar</a:t>
            </a:r>
            <a:r>
              <a:rPr lang="en-GB" dirty="0"/>
              <a:t>(45) </a:t>
            </a:r>
            <a:r>
              <a:rPr lang="en-GB" b="1" dirty="0"/>
              <a:t>not null unique</a:t>
            </a:r>
            <a:r>
              <a:rPr lang="en-GB" dirty="0"/>
              <a:t>,</a:t>
            </a:r>
            <a:br>
              <a:rPr lang="en-GB" dirty="0"/>
            </a:br>
            <a:r>
              <a:rPr lang="en-GB" dirty="0"/>
              <a:t>    </a:t>
            </a:r>
            <a:r>
              <a:rPr lang="en-GB" b="1" dirty="0"/>
              <a:t>Password varchar</a:t>
            </a:r>
            <a:r>
              <a:rPr lang="en-GB" dirty="0"/>
              <a:t>(45) </a:t>
            </a:r>
            <a:r>
              <a:rPr lang="en-GB" b="1" dirty="0"/>
              <a:t>not null</a:t>
            </a:r>
            <a:r>
              <a:rPr lang="en-GB" dirty="0"/>
              <a:t>,</a:t>
            </a:r>
            <a:br>
              <a:rPr lang="en-GB" dirty="0"/>
            </a:br>
            <a:r>
              <a:rPr lang="en-GB" dirty="0"/>
              <a:t>    </a:t>
            </a:r>
            <a:r>
              <a:rPr lang="en-GB" b="1" dirty="0"/>
              <a:t>Email varchar</a:t>
            </a:r>
            <a:r>
              <a:rPr lang="en-GB" dirty="0"/>
              <a:t>(255) </a:t>
            </a:r>
            <a:r>
              <a:rPr lang="en-GB" b="1" dirty="0"/>
              <a:t>not null</a:t>
            </a:r>
            <a:r>
              <a:rPr lang="en-GB" dirty="0"/>
              <a:t>,</a:t>
            </a:r>
            <a:br>
              <a:rPr lang="en-GB" dirty="0"/>
            </a:br>
            <a:r>
              <a:rPr lang="en-GB" dirty="0"/>
              <a:t>    </a:t>
            </a:r>
            <a:r>
              <a:rPr lang="en-GB" b="1" dirty="0"/>
              <a:t>Point integer not null DEFAULT </a:t>
            </a:r>
            <a:r>
              <a:rPr lang="en-GB" dirty="0"/>
              <a:t>0 </a:t>
            </a:r>
            <a:r>
              <a:rPr lang="en-GB" b="1" dirty="0"/>
              <a:t>CHECK </a:t>
            </a:r>
            <a:r>
              <a:rPr lang="en-GB" dirty="0"/>
              <a:t>(</a:t>
            </a:r>
            <a:r>
              <a:rPr lang="en-GB" b="1" dirty="0"/>
              <a:t>Point</a:t>
            </a:r>
            <a:r>
              <a:rPr lang="en-GB" dirty="0"/>
              <a:t>&gt;=0),</a:t>
            </a:r>
            <a:br>
              <a:rPr lang="en-GB" dirty="0"/>
            </a:br>
            <a:r>
              <a:rPr lang="en-GB" dirty="0"/>
              <a:t>    </a:t>
            </a:r>
            <a:r>
              <a:rPr lang="en-GB" b="1" dirty="0"/>
              <a:t>IsBlocked boolean not null DEFAULT FALSE</a:t>
            </a:r>
            <a:r>
              <a:rPr lang="en-GB" dirty="0"/>
              <a:t>,</a:t>
            </a:r>
            <a:br>
              <a:rPr lang="en-GB" dirty="0"/>
            </a:br>
            <a:r>
              <a:rPr lang="en-GB" dirty="0"/>
              <a:t>    </a:t>
            </a:r>
            <a:r>
              <a:rPr lang="en-GB" b="1" dirty="0"/>
              <a:t>CONSTRAINT </a:t>
            </a:r>
            <a:r>
              <a:rPr lang="en-GB" dirty="0"/>
              <a:t>mailcheck </a:t>
            </a:r>
            <a:r>
              <a:rPr lang="en-GB" b="1" dirty="0"/>
              <a:t>CHECK </a:t>
            </a:r>
            <a:r>
              <a:rPr lang="en-GB" dirty="0"/>
              <a:t>(</a:t>
            </a:r>
            <a:r>
              <a:rPr lang="en-GB" i="1" dirty="0"/>
              <a:t>regexp_like</a:t>
            </a:r>
            <a:r>
              <a:rPr lang="en-GB" dirty="0"/>
              <a:t>(</a:t>
            </a:r>
            <a:r>
              <a:rPr lang="en-GB" b="1" dirty="0"/>
              <a:t>Email</a:t>
            </a:r>
            <a:r>
              <a:rPr lang="en-GB" dirty="0"/>
              <a:t>,</a:t>
            </a:r>
            <a:r>
              <a:rPr lang="en-GB" b="1" dirty="0"/>
              <a:t>'^(</a:t>
            </a:r>
            <a:r>
              <a:rPr lang="en-GB" dirty="0"/>
              <a:t>\\</a:t>
            </a:r>
            <a:r>
              <a:rPr lang="en-GB" b="1" dirty="0"/>
              <a:t>S+)</a:t>
            </a:r>
            <a:r>
              <a:rPr lang="en-GB" dirty="0"/>
              <a:t>\\</a:t>
            </a:r>
            <a:r>
              <a:rPr lang="en-GB" b="1" dirty="0"/>
              <a:t>@(</a:t>
            </a:r>
            <a:r>
              <a:rPr lang="en-GB" dirty="0"/>
              <a:t>\\</a:t>
            </a:r>
            <a:r>
              <a:rPr lang="en-GB" b="1" dirty="0"/>
              <a:t>S+).(</a:t>
            </a:r>
            <a:r>
              <a:rPr lang="en-GB" dirty="0"/>
              <a:t>\\</a:t>
            </a:r>
            <a:r>
              <a:rPr lang="en-GB" b="1" dirty="0"/>
              <a:t>S+)$'</a:t>
            </a:r>
            <a:r>
              <a:rPr lang="en-GB" dirty="0"/>
              <a:t>))</a:t>
            </a:r>
            <a:br>
              <a:rPr lang="en-GB" dirty="0"/>
            </a:br>
            <a:r>
              <a:rPr lang="en-GB" dirty="0"/>
              <a:t>);</a:t>
            </a:r>
            <a:endParaRPr lang="en-IT" dirty="0"/>
          </a:p>
        </p:txBody>
      </p:sp>
      <p:sp>
        <p:nvSpPr>
          <p:cNvPr id="5" name="TextBox 4">
            <a:extLst>
              <a:ext uri="{FF2B5EF4-FFF2-40B4-BE49-F238E27FC236}">
                <a16:creationId xmlns:a16="http://schemas.microsoft.com/office/drawing/2014/main" id="{1F9A3FF8-8C5A-C641-AFF7-C7D3508C2AD2}"/>
              </a:ext>
            </a:extLst>
          </p:cNvPr>
          <p:cNvSpPr txBox="1"/>
          <p:nvPr/>
        </p:nvSpPr>
        <p:spPr>
          <a:xfrm>
            <a:off x="184727" y="3404705"/>
            <a:ext cx="4648901" cy="1754326"/>
          </a:xfrm>
          <a:prstGeom prst="rect">
            <a:avLst/>
          </a:prstGeom>
          <a:noFill/>
        </p:spPr>
        <p:txBody>
          <a:bodyPr wrap="none" rtlCol="0">
            <a:spAutoFit/>
          </a:bodyPr>
          <a:lstStyle/>
          <a:p>
            <a:r>
              <a:rPr lang="en-GB" b="1" dirty="0"/>
              <a:t>CREATE TABLE </a:t>
            </a:r>
            <a:r>
              <a:rPr lang="en-GB" dirty="0"/>
              <a:t>Product(</a:t>
            </a:r>
            <a:br>
              <a:rPr lang="en-GB" dirty="0"/>
            </a:br>
            <a:r>
              <a:rPr lang="en-GB" dirty="0"/>
              <a:t>    </a:t>
            </a:r>
            <a:r>
              <a:rPr lang="en-GB" b="1" dirty="0"/>
              <a:t>ID INTEGER PRIMARY KEY auto_increment</a:t>
            </a:r>
            <a:r>
              <a:rPr lang="en-GB" dirty="0"/>
              <a:t>,</a:t>
            </a:r>
            <a:br>
              <a:rPr lang="en-GB" dirty="0"/>
            </a:br>
            <a:r>
              <a:rPr lang="en-GB" dirty="0"/>
              <a:t>    </a:t>
            </a:r>
            <a:r>
              <a:rPr lang="en-GB" b="1" dirty="0"/>
              <a:t>Name varchar</a:t>
            </a:r>
            <a:r>
              <a:rPr lang="en-GB" dirty="0"/>
              <a:t>(45) </a:t>
            </a:r>
            <a:r>
              <a:rPr lang="en-GB" b="1" dirty="0"/>
              <a:t>unique not null </a:t>
            </a:r>
            <a:r>
              <a:rPr lang="en-GB" dirty="0"/>
              <a:t>,</a:t>
            </a:r>
            <a:br>
              <a:rPr lang="en-GB" dirty="0"/>
            </a:br>
            <a:r>
              <a:rPr lang="en-GB" dirty="0"/>
              <a:t>    </a:t>
            </a:r>
            <a:r>
              <a:rPr lang="en-GB" b="1" dirty="0"/>
              <a:t>Date DATE not null default </a:t>
            </a:r>
            <a:r>
              <a:rPr lang="en-GB" dirty="0"/>
              <a:t>(</a:t>
            </a:r>
            <a:r>
              <a:rPr lang="en-GB" i="1" dirty="0"/>
              <a:t>CURRENT_DATE</a:t>
            </a:r>
            <a:r>
              <a:rPr lang="en-GB" dirty="0"/>
              <a:t>),</a:t>
            </a:r>
            <a:br>
              <a:rPr lang="en-GB" dirty="0"/>
            </a:br>
            <a:r>
              <a:rPr lang="en-GB" dirty="0"/>
              <a:t>    </a:t>
            </a:r>
            <a:r>
              <a:rPr lang="en-GB" b="1" dirty="0"/>
              <a:t>Image longblob not null</a:t>
            </a:r>
            <a:br>
              <a:rPr lang="en-GB" b="1" dirty="0"/>
            </a:br>
            <a:r>
              <a:rPr lang="en-GB" dirty="0"/>
              <a:t>);</a:t>
            </a:r>
            <a:endParaRPr lang="en-IT" dirty="0"/>
          </a:p>
        </p:txBody>
      </p:sp>
    </p:spTree>
    <p:extLst>
      <p:ext uri="{BB962C8B-B14F-4D97-AF65-F5344CB8AC3E}">
        <p14:creationId xmlns:p14="http://schemas.microsoft.com/office/powerpoint/2010/main" val="278557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8AC1E6-348C-734D-B490-C833B2ECC793}"/>
              </a:ext>
            </a:extLst>
          </p:cNvPr>
          <p:cNvSpPr txBox="1"/>
          <p:nvPr/>
        </p:nvSpPr>
        <p:spPr>
          <a:xfrm>
            <a:off x="369455" y="295563"/>
            <a:ext cx="7709931" cy="4801314"/>
          </a:xfrm>
          <a:prstGeom prst="rect">
            <a:avLst/>
          </a:prstGeom>
          <a:noFill/>
        </p:spPr>
        <p:txBody>
          <a:bodyPr wrap="none" rtlCol="0">
            <a:spAutoFit/>
          </a:bodyPr>
          <a:lstStyle/>
          <a:p>
            <a:r>
              <a:rPr lang="en-GB" b="1" dirty="0"/>
              <a:t>CREATE TABLE </a:t>
            </a:r>
            <a:r>
              <a:rPr lang="en-GB" dirty="0"/>
              <a:t>Questionnaire(</a:t>
            </a:r>
            <a:br>
              <a:rPr lang="en-GB" dirty="0"/>
            </a:br>
            <a:r>
              <a:rPr lang="en-GB" dirty="0"/>
              <a:t>    </a:t>
            </a:r>
            <a:r>
              <a:rPr lang="en-GB" b="1" dirty="0"/>
              <a:t>ID integer NOT NULL auto_increment PRIMARY KEY</a:t>
            </a:r>
            <a:r>
              <a:rPr lang="en-GB" dirty="0"/>
              <a:t>,</a:t>
            </a:r>
            <a:br>
              <a:rPr lang="en-GB" dirty="0"/>
            </a:br>
            <a:r>
              <a:rPr lang="en-GB" dirty="0"/>
              <a:t>    </a:t>
            </a:r>
            <a:r>
              <a:rPr lang="en-GB" b="1" dirty="0"/>
              <a:t>Product integer not null</a:t>
            </a:r>
            <a:r>
              <a:rPr lang="en-GB" dirty="0"/>
              <a:t>,</a:t>
            </a:r>
            <a:br>
              <a:rPr lang="en-GB" dirty="0"/>
            </a:br>
            <a:r>
              <a:rPr lang="en-GB" dirty="0"/>
              <a:t>    </a:t>
            </a:r>
            <a:r>
              <a:rPr lang="en-GB" b="1" dirty="0"/>
              <a:t>User integer not null</a:t>
            </a:r>
            <a:r>
              <a:rPr lang="en-GB" dirty="0"/>
              <a:t>,</a:t>
            </a:r>
            <a:br>
              <a:rPr lang="en-GB" dirty="0"/>
            </a:br>
            <a:r>
              <a:rPr lang="en-GB" dirty="0"/>
              <a:t>    </a:t>
            </a:r>
            <a:r>
              <a:rPr lang="en-GB" b="1" dirty="0"/>
              <a:t>Datetime TIMESTAMP not null default </a:t>
            </a:r>
            <a:r>
              <a:rPr lang="en-GB" i="1" dirty="0"/>
              <a:t>CURRENT_TIMESTAMP</a:t>
            </a:r>
            <a:r>
              <a:rPr lang="en-GB" dirty="0"/>
              <a:t>(),</a:t>
            </a:r>
            <a:br>
              <a:rPr lang="en-GB" dirty="0"/>
            </a:br>
            <a:r>
              <a:rPr lang="en-GB" dirty="0"/>
              <a:t>    </a:t>
            </a:r>
            <a:r>
              <a:rPr lang="en-GB" b="1" dirty="0"/>
              <a:t>Age integer</a:t>
            </a:r>
            <a:r>
              <a:rPr lang="en-GB" dirty="0"/>
              <a:t>,</a:t>
            </a:r>
            <a:br>
              <a:rPr lang="en-GB" dirty="0"/>
            </a:br>
            <a:r>
              <a:rPr lang="en-GB" dirty="0"/>
              <a:t>    </a:t>
            </a:r>
            <a:r>
              <a:rPr lang="en-GB" b="1" dirty="0"/>
              <a:t>Sex char check </a:t>
            </a:r>
            <a:r>
              <a:rPr lang="en-GB" dirty="0"/>
              <a:t>(</a:t>
            </a:r>
            <a:r>
              <a:rPr lang="en-GB" b="1" dirty="0"/>
              <a:t>Sex in </a:t>
            </a:r>
            <a:r>
              <a:rPr lang="en-GB" dirty="0"/>
              <a:t>(</a:t>
            </a:r>
            <a:r>
              <a:rPr lang="en-GB" b="1" dirty="0"/>
              <a:t>'M'</a:t>
            </a:r>
            <a:r>
              <a:rPr lang="en-GB" dirty="0"/>
              <a:t>,</a:t>
            </a:r>
            <a:r>
              <a:rPr lang="en-GB" b="1" dirty="0"/>
              <a:t>'F'</a:t>
            </a:r>
            <a:r>
              <a:rPr lang="en-GB" dirty="0"/>
              <a:t>)),</a:t>
            </a:r>
            <a:br>
              <a:rPr lang="en-GB" dirty="0"/>
            </a:br>
            <a:r>
              <a:rPr lang="en-GB" dirty="0"/>
              <a:t>    </a:t>
            </a:r>
            <a:r>
              <a:rPr lang="en-GB" b="1" dirty="0" err="1"/>
              <a:t>ExpertiseLevel</a:t>
            </a:r>
            <a:r>
              <a:rPr lang="en-GB" b="1" dirty="0"/>
              <a:t> varchar</a:t>
            </a:r>
            <a:r>
              <a:rPr lang="en-GB" dirty="0"/>
              <a:t>(8) </a:t>
            </a:r>
            <a:r>
              <a:rPr lang="en-GB" b="1" dirty="0"/>
              <a:t>check </a:t>
            </a:r>
            <a:r>
              <a:rPr lang="en-GB" dirty="0"/>
              <a:t>(</a:t>
            </a:r>
            <a:r>
              <a:rPr lang="en-GB" b="1" dirty="0" err="1"/>
              <a:t>ExpertiseLevel</a:t>
            </a:r>
            <a:r>
              <a:rPr lang="en-GB" b="1" dirty="0"/>
              <a:t> in </a:t>
            </a:r>
            <a:r>
              <a:rPr lang="en-GB" dirty="0"/>
              <a:t>(</a:t>
            </a:r>
            <a:r>
              <a:rPr lang="en-GB" b="1" dirty="0"/>
              <a:t>'LOW'</a:t>
            </a:r>
            <a:r>
              <a:rPr lang="en-GB" dirty="0"/>
              <a:t>,</a:t>
            </a:r>
            <a:r>
              <a:rPr lang="en-GB" b="1" dirty="0"/>
              <a:t>'MEDIUM'</a:t>
            </a:r>
            <a:r>
              <a:rPr lang="en-GB" dirty="0"/>
              <a:t>,</a:t>
            </a:r>
            <a:r>
              <a:rPr lang="en-GB" b="1" dirty="0"/>
              <a:t>'HIGH'</a:t>
            </a:r>
            <a:r>
              <a:rPr lang="en-GB" dirty="0"/>
              <a:t>)),</a:t>
            </a:r>
            <a:br>
              <a:rPr lang="en-GB" dirty="0"/>
            </a:br>
            <a:r>
              <a:rPr lang="en-GB" dirty="0"/>
              <a:t>    </a:t>
            </a:r>
            <a:r>
              <a:rPr lang="en-GB" b="1" dirty="0"/>
              <a:t>UNIQUE </a:t>
            </a:r>
            <a:r>
              <a:rPr lang="en-GB" dirty="0"/>
              <a:t>(</a:t>
            </a:r>
            <a:r>
              <a:rPr lang="en-GB" b="1" dirty="0"/>
              <a:t>ID</a:t>
            </a:r>
            <a:r>
              <a:rPr lang="en-GB" dirty="0"/>
              <a:t>, </a:t>
            </a:r>
            <a:r>
              <a:rPr lang="en-GB" b="1" dirty="0"/>
              <a:t>Product</a:t>
            </a:r>
            <a:r>
              <a:rPr lang="en-GB" dirty="0"/>
              <a:t>),</a:t>
            </a:r>
            <a:br>
              <a:rPr lang="en-GB" dirty="0"/>
            </a:br>
            <a:r>
              <a:rPr lang="en-GB" dirty="0"/>
              <a:t>    </a:t>
            </a:r>
            <a:r>
              <a:rPr lang="en-GB" b="1" dirty="0"/>
              <a:t>UNIQUE </a:t>
            </a:r>
            <a:r>
              <a:rPr lang="en-GB" dirty="0"/>
              <a:t>(</a:t>
            </a:r>
            <a:r>
              <a:rPr lang="en-GB" b="1" dirty="0"/>
              <a:t>Product</a:t>
            </a:r>
            <a:r>
              <a:rPr lang="en-GB" dirty="0"/>
              <a:t>, </a:t>
            </a:r>
            <a:r>
              <a:rPr lang="en-GB" b="1" dirty="0"/>
              <a:t>User</a:t>
            </a:r>
            <a:r>
              <a:rPr lang="en-GB" dirty="0"/>
              <a:t>),</a:t>
            </a:r>
            <a:br>
              <a:rPr lang="en-GB" dirty="0"/>
            </a:br>
            <a:r>
              <a:rPr lang="en-GB" dirty="0"/>
              <a:t>    </a:t>
            </a:r>
            <a:r>
              <a:rPr lang="en-GB" b="1" dirty="0"/>
              <a:t>FOREIGN KEY </a:t>
            </a:r>
            <a:r>
              <a:rPr lang="en-GB" dirty="0"/>
              <a:t>(</a:t>
            </a:r>
            <a:r>
              <a:rPr lang="en-GB" b="1" dirty="0"/>
              <a:t>Product</a:t>
            </a:r>
            <a:r>
              <a:rPr lang="en-GB" dirty="0"/>
              <a:t>) </a:t>
            </a:r>
            <a:r>
              <a:rPr lang="en-GB" b="1" dirty="0"/>
              <a:t>references </a:t>
            </a:r>
            <a:r>
              <a:rPr lang="en-GB" dirty="0"/>
              <a:t>Product(</a:t>
            </a:r>
            <a:r>
              <a:rPr lang="en-GB" b="1" dirty="0"/>
              <a:t>ID</a:t>
            </a:r>
            <a:r>
              <a:rPr lang="en-GB" dirty="0"/>
              <a:t>)</a:t>
            </a:r>
            <a:br>
              <a:rPr lang="en-GB" dirty="0"/>
            </a:br>
            <a:r>
              <a:rPr lang="en-GB" dirty="0"/>
              <a:t>                        </a:t>
            </a:r>
            <a:r>
              <a:rPr lang="en-GB" b="1" dirty="0"/>
              <a:t>ON UPDATE CASCADE</a:t>
            </a:r>
            <a:br>
              <a:rPr lang="en-GB" b="1" dirty="0"/>
            </a:br>
            <a:r>
              <a:rPr lang="en-GB" b="1" dirty="0"/>
              <a:t>                        ON DELETE CASCADE</a:t>
            </a:r>
            <a:r>
              <a:rPr lang="en-GB" dirty="0"/>
              <a:t>,</a:t>
            </a:r>
            <a:br>
              <a:rPr lang="en-GB" dirty="0"/>
            </a:br>
            <a:r>
              <a:rPr lang="en-GB" dirty="0"/>
              <a:t>    </a:t>
            </a:r>
            <a:r>
              <a:rPr lang="en-GB" b="1" dirty="0"/>
              <a:t>FOREIGN KEY </a:t>
            </a:r>
            <a:r>
              <a:rPr lang="en-GB" dirty="0"/>
              <a:t>(</a:t>
            </a:r>
            <a:r>
              <a:rPr lang="en-GB" b="1" dirty="0"/>
              <a:t>User</a:t>
            </a:r>
            <a:r>
              <a:rPr lang="en-GB" dirty="0"/>
              <a:t>) </a:t>
            </a:r>
            <a:r>
              <a:rPr lang="en-GB" b="1" dirty="0"/>
              <a:t>references User</a:t>
            </a:r>
            <a:r>
              <a:rPr lang="en-GB" dirty="0"/>
              <a:t>(</a:t>
            </a:r>
            <a:r>
              <a:rPr lang="en-GB" b="1" dirty="0"/>
              <a:t>ID</a:t>
            </a:r>
            <a:r>
              <a:rPr lang="en-GB" dirty="0"/>
              <a:t>)</a:t>
            </a:r>
            <a:br>
              <a:rPr lang="en-GB" dirty="0"/>
            </a:br>
            <a:r>
              <a:rPr lang="en-GB" dirty="0"/>
              <a:t>                        </a:t>
            </a:r>
            <a:r>
              <a:rPr lang="en-GB" b="1" dirty="0"/>
              <a:t>ON UPDATE CASCADE</a:t>
            </a:r>
            <a:br>
              <a:rPr lang="en-GB" b="1" dirty="0"/>
            </a:br>
            <a:r>
              <a:rPr lang="en-GB" b="1" dirty="0"/>
              <a:t>                        ON DELETE CASCADE</a:t>
            </a:r>
            <a:br>
              <a:rPr lang="en-GB" b="1" dirty="0"/>
            </a:br>
            <a:r>
              <a:rPr lang="en-GB" dirty="0"/>
              <a:t>);</a:t>
            </a:r>
            <a:endParaRPr lang="en-IT" dirty="0"/>
          </a:p>
        </p:txBody>
      </p:sp>
    </p:spTree>
    <p:extLst>
      <p:ext uri="{BB962C8B-B14F-4D97-AF65-F5344CB8AC3E}">
        <p14:creationId xmlns:p14="http://schemas.microsoft.com/office/powerpoint/2010/main" val="256526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48E90E-4031-6C4E-A472-BE9550335514}"/>
              </a:ext>
            </a:extLst>
          </p:cNvPr>
          <p:cNvSpPr txBox="1"/>
          <p:nvPr/>
        </p:nvSpPr>
        <p:spPr>
          <a:xfrm>
            <a:off x="304800" y="347753"/>
            <a:ext cx="4801507" cy="2862322"/>
          </a:xfrm>
          <a:prstGeom prst="rect">
            <a:avLst/>
          </a:prstGeom>
          <a:noFill/>
        </p:spPr>
        <p:txBody>
          <a:bodyPr wrap="none" rtlCol="0">
            <a:spAutoFit/>
          </a:bodyPr>
          <a:lstStyle/>
          <a:p>
            <a:r>
              <a:rPr lang="en-GB" b="1" dirty="0"/>
              <a:t>CREATE TABLE </a:t>
            </a:r>
            <a:r>
              <a:rPr lang="en-GB" dirty="0"/>
              <a:t>MarketingQuestion(</a:t>
            </a:r>
            <a:br>
              <a:rPr lang="en-GB" dirty="0"/>
            </a:br>
            <a:r>
              <a:rPr lang="en-GB" dirty="0"/>
              <a:t>    </a:t>
            </a:r>
            <a:r>
              <a:rPr lang="en-GB" b="1" dirty="0"/>
              <a:t>ID INTEGER PRIMARY KEY auto_increment</a:t>
            </a:r>
            <a:r>
              <a:rPr lang="en-GB" dirty="0"/>
              <a:t>,</a:t>
            </a:r>
            <a:br>
              <a:rPr lang="en-GB" dirty="0"/>
            </a:br>
            <a:r>
              <a:rPr lang="en-GB" dirty="0"/>
              <a:t>    </a:t>
            </a:r>
            <a:r>
              <a:rPr lang="en-GB" b="1" dirty="0"/>
              <a:t>Product integer</a:t>
            </a:r>
            <a:r>
              <a:rPr lang="en-GB" dirty="0"/>
              <a:t>,</a:t>
            </a:r>
            <a:br>
              <a:rPr lang="en-GB" dirty="0"/>
            </a:br>
            <a:r>
              <a:rPr lang="en-GB" dirty="0"/>
              <a:t>    </a:t>
            </a:r>
            <a:r>
              <a:rPr lang="en-GB" b="1" dirty="0"/>
              <a:t>Question varchar</a:t>
            </a:r>
            <a:r>
              <a:rPr lang="en-GB" dirty="0"/>
              <a:t>(512) </a:t>
            </a:r>
            <a:r>
              <a:rPr lang="en-GB" b="1" dirty="0"/>
              <a:t>NOT NULL </a:t>
            </a:r>
            <a:r>
              <a:rPr lang="en-GB" dirty="0"/>
              <a:t>,</a:t>
            </a:r>
            <a:br>
              <a:rPr lang="en-GB" dirty="0"/>
            </a:br>
            <a:r>
              <a:rPr lang="en-GB" dirty="0"/>
              <a:t>    </a:t>
            </a:r>
            <a:r>
              <a:rPr lang="en-GB" b="1" dirty="0"/>
              <a:t>UNIQUE </a:t>
            </a:r>
            <a:r>
              <a:rPr lang="en-GB" dirty="0"/>
              <a:t>(</a:t>
            </a:r>
            <a:r>
              <a:rPr lang="en-GB" b="1" dirty="0"/>
              <a:t>ID</a:t>
            </a:r>
            <a:r>
              <a:rPr lang="en-GB" dirty="0"/>
              <a:t>, </a:t>
            </a:r>
            <a:r>
              <a:rPr lang="en-GB" b="1" dirty="0"/>
              <a:t>Product</a:t>
            </a:r>
            <a:r>
              <a:rPr lang="en-GB" dirty="0"/>
              <a:t>),</a:t>
            </a:r>
            <a:br>
              <a:rPr lang="en-GB" dirty="0"/>
            </a:br>
            <a:r>
              <a:rPr lang="en-GB" dirty="0"/>
              <a:t>    </a:t>
            </a:r>
            <a:r>
              <a:rPr lang="en-GB" b="1" dirty="0"/>
              <a:t>UNIQUE </a:t>
            </a:r>
            <a:r>
              <a:rPr lang="en-GB" dirty="0"/>
              <a:t>(</a:t>
            </a:r>
            <a:r>
              <a:rPr lang="en-GB" b="1" dirty="0"/>
              <a:t>Question</a:t>
            </a:r>
            <a:r>
              <a:rPr lang="en-GB" dirty="0"/>
              <a:t>, </a:t>
            </a:r>
            <a:r>
              <a:rPr lang="en-GB" b="1" dirty="0"/>
              <a:t>Product</a:t>
            </a:r>
            <a:r>
              <a:rPr lang="en-GB" dirty="0"/>
              <a:t>),</a:t>
            </a:r>
            <a:br>
              <a:rPr lang="en-GB" dirty="0"/>
            </a:br>
            <a:r>
              <a:rPr lang="en-GB" dirty="0"/>
              <a:t>    </a:t>
            </a:r>
            <a:r>
              <a:rPr lang="en-GB" b="1" dirty="0"/>
              <a:t>FOREIGN KEY </a:t>
            </a:r>
            <a:r>
              <a:rPr lang="en-GB" dirty="0"/>
              <a:t>(</a:t>
            </a:r>
            <a:r>
              <a:rPr lang="en-GB" b="1" dirty="0"/>
              <a:t>Product</a:t>
            </a:r>
            <a:r>
              <a:rPr lang="en-GB" dirty="0"/>
              <a:t>) </a:t>
            </a:r>
            <a:r>
              <a:rPr lang="en-GB" b="1" dirty="0"/>
              <a:t>references </a:t>
            </a:r>
            <a:r>
              <a:rPr lang="en-GB" dirty="0"/>
              <a:t>Product(</a:t>
            </a:r>
            <a:r>
              <a:rPr lang="en-GB" b="1" dirty="0"/>
              <a:t>ID</a:t>
            </a:r>
            <a:r>
              <a:rPr lang="en-GB" dirty="0"/>
              <a:t>)</a:t>
            </a:r>
            <a:br>
              <a:rPr lang="en-GB" dirty="0"/>
            </a:br>
            <a:r>
              <a:rPr lang="en-GB" dirty="0"/>
              <a:t>                        </a:t>
            </a:r>
            <a:r>
              <a:rPr lang="en-GB" b="1" dirty="0"/>
              <a:t>ON UPDATE CASCADE</a:t>
            </a:r>
            <a:br>
              <a:rPr lang="en-GB" b="1" dirty="0"/>
            </a:br>
            <a:r>
              <a:rPr lang="en-GB" b="1" dirty="0"/>
              <a:t>                        ON DELETE CASCADE</a:t>
            </a:r>
            <a:br>
              <a:rPr lang="en-GB" b="1" dirty="0"/>
            </a:br>
            <a:r>
              <a:rPr lang="en-GB" dirty="0"/>
              <a:t>);</a:t>
            </a:r>
            <a:endParaRPr lang="en-IT" dirty="0"/>
          </a:p>
        </p:txBody>
      </p:sp>
    </p:spTree>
    <p:extLst>
      <p:ext uri="{BB962C8B-B14F-4D97-AF65-F5344CB8AC3E}">
        <p14:creationId xmlns:p14="http://schemas.microsoft.com/office/powerpoint/2010/main" val="243115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9926C4-3DCE-CF45-9451-B59B096BC0CA}"/>
              </a:ext>
            </a:extLst>
          </p:cNvPr>
          <p:cNvSpPr txBox="1"/>
          <p:nvPr/>
        </p:nvSpPr>
        <p:spPr>
          <a:xfrm>
            <a:off x="323273" y="434109"/>
            <a:ext cx="8132483" cy="3693319"/>
          </a:xfrm>
          <a:prstGeom prst="rect">
            <a:avLst/>
          </a:prstGeom>
          <a:noFill/>
        </p:spPr>
        <p:txBody>
          <a:bodyPr wrap="none" rtlCol="0">
            <a:spAutoFit/>
          </a:bodyPr>
          <a:lstStyle/>
          <a:p>
            <a:r>
              <a:rPr lang="en-GB" b="1" dirty="0"/>
              <a:t>CREATE TABLE </a:t>
            </a:r>
            <a:r>
              <a:rPr lang="en-GB" dirty="0"/>
              <a:t>ContainMarketing(</a:t>
            </a:r>
            <a:br>
              <a:rPr lang="en-GB" dirty="0"/>
            </a:br>
            <a:r>
              <a:rPr lang="en-GB" dirty="0"/>
              <a:t>    </a:t>
            </a:r>
            <a:r>
              <a:rPr lang="en-GB" b="1" dirty="0"/>
              <a:t>IDQues integer</a:t>
            </a:r>
            <a:r>
              <a:rPr lang="en-GB" dirty="0"/>
              <a:t>,</a:t>
            </a:r>
            <a:br>
              <a:rPr lang="en-GB" dirty="0"/>
            </a:br>
            <a:r>
              <a:rPr lang="en-GB" dirty="0"/>
              <a:t>    </a:t>
            </a:r>
            <a:r>
              <a:rPr lang="en-GB" b="1" dirty="0"/>
              <a:t>IDProduct integer</a:t>
            </a:r>
            <a:r>
              <a:rPr lang="en-GB" dirty="0"/>
              <a:t>,</a:t>
            </a:r>
            <a:br>
              <a:rPr lang="en-GB" dirty="0"/>
            </a:br>
            <a:r>
              <a:rPr lang="en-GB" dirty="0"/>
              <a:t>    </a:t>
            </a:r>
            <a:r>
              <a:rPr lang="en-GB" b="1" dirty="0"/>
              <a:t>IDQuestion integer</a:t>
            </a:r>
            <a:r>
              <a:rPr lang="en-GB" dirty="0"/>
              <a:t>,</a:t>
            </a:r>
            <a:br>
              <a:rPr lang="en-GB" dirty="0"/>
            </a:br>
            <a:r>
              <a:rPr lang="en-GB" dirty="0"/>
              <a:t>    </a:t>
            </a:r>
            <a:r>
              <a:rPr lang="en-GB" b="1" dirty="0"/>
              <a:t>Answer varchar</a:t>
            </a:r>
            <a:r>
              <a:rPr lang="en-GB" dirty="0"/>
              <a:t>(512) </a:t>
            </a:r>
            <a:r>
              <a:rPr lang="en-GB" b="1" dirty="0"/>
              <a:t>not null</a:t>
            </a:r>
            <a:r>
              <a:rPr lang="en-GB" dirty="0"/>
              <a:t>,</a:t>
            </a:r>
            <a:br>
              <a:rPr lang="en-GB" dirty="0"/>
            </a:br>
            <a:r>
              <a:rPr lang="en-GB" dirty="0"/>
              <a:t>    </a:t>
            </a:r>
            <a:r>
              <a:rPr lang="en-GB" b="1" dirty="0"/>
              <a:t>PRIMARY KEY </a:t>
            </a:r>
            <a:r>
              <a:rPr lang="en-GB" dirty="0"/>
              <a:t>(</a:t>
            </a:r>
            <a:r>
              <a:rPr lang="en-GB" b="1" dirty="0"/>
              <a:t>IDQues</a:t>
            </a:r>
            <a:r>
              <a:rPr lang="en-GB" dirty="0"/>
              <a:t>, </a:t>
            </a:r>
            <a:r>
              <a:rPr lang="en-GB" b="1" dirty="0"/>
              <a:t>IDProduct</a:t>
            </a:r>
            <a:r>
              <a:rPr lang="en-GB" dirty="0"/>
              <a:t>, </a:t>
            </a:r>
            <a:r>
              <a:rPr lang="en-GB" b="1" dirty="0"/>
              <a:t>IDQuestion</a:t>
            </a:r>
            <a:r>
              <a:rPr lang="en-GB" dirty="0"/>
              <a:t>),</a:t>
            </a:r>
            <a:br>
              <a:rPr lang="en-GB" dirty="0"/>
            </a:br>
            <a:r>
              <a:rPr lang="en-GB" dirty="0"/>
              <a:t>    </a:t>
            </a:r>
            <a:r>
              <a:rPr lang="en-GB" b="1" dirty="0"/>
              <a:t>FOREIGN KEY </a:t>
            </a:r>
            <a:r>
              <a:rPr lang="en-GB" dirty="0"/>
              <a:t>(</a:t>
            </a:r>
            <a:r>
              <a:rPr lang="en-GB" b="1" dirty="0"/>
              <a:t>IDQues</a:t>
            </a:r>
            <a:r>
              <a:rPr lang="en-GB" dirty="0"/>
              <a:t>, </a:t>
            </a:r>
            <a:r>
              <a:rPr lang="en-GB" b="1" dirty="0"/>
              <a:t>IDProduct</a:t>
            </a:r>
            <a:r>
              <a:rPr lang="en-GB" dirty="0"/>
              <a:t>) </a:t>
            </a:r>
            <a:r>
              <a:rPr lang="en-GB" b="1" dirty="0"/>
              <a:t>references </a:t>
            </a:r>
            <a:r>
              <a:rPr lang="en-GB" dirty="0"/>
              <a:t>Questionnaire(</a:t>
            </a:r>
            <a:r>
              <a:rPr lang="en-GB" b="1" dirty="0"/>
              <a:t>ID</a:t>
            </a:r>
            <a:r>
              <a:rPr lang="en-GB" dirty="0"/>
              <a:t>, </a:t>
            </a:r>
            <a:r>
              <a:rPr lang="en-GB" b="1" dirty="0"/>
              <a:t>Product</a:t>
            </a:r>
            <a:r>
              <a:rPr lang="en-GB" dirty="0"/>
              <a:t>)</a:t>
            </a:r>
            <a:br>
              <a:rPr lang="en-GB" dirty="0"/>
            </a:br>
            <a:r>
              <a:rPr lang="en-GB" dirty="0"/>
              <a:t>                        </a:t>
            </a:r>
            <a:r>
              <a:rPr lang="en-GB" b="1" dirty="0"/>
              <a:t>ON UPDATE CASCADE</a:t>
            </a:r>
            <a:br>
              <a:rPr lang="en-GB" b="1" dirty="0"/>
            </a:br>
            <a:r>
              <a:rPr lang="en-GB" b="1" dirty="0"/>
              <a:t>                        ON DELETE CASCADE</a:t>
            </a:r>
            <a:r>
              <a:rPr lang="en-GB" dirty="0"/>
              <a:t>,</a:t>
            </a:r>
            <a:br>
              <a:rPr lang="en-GB" dirty="0"/>
            </a:br>
            <a:r>
              <a:rPr lang="en-GB" dirty="0"/>
              <a:t>    </a:t>
            </a:r>
            <a:r>
              <a:rPr lang="en-GB" b="1" dirty="0"/>
              <a:t>FOREIGN KEY </a:t>
            </a:r>
            <a:r>
              <a:rPr lang="en-GB" dirty="0"/>
              <a:t>(</a:t>
            </a:r>
            <a:r>
              <a:rPr lang="en-GB" b="1" dirty="0"/>
              <a:t>IDProduct</a:t>
            </a:r>
            <a:r>
              <a:rPr lang="en-GB" dirty="0"/>
              <a:t>, </a:t>
            </a:r>
            <a:r>
              <a:rPr lang="en-GB" b="1" dirty="0"/>
              <a:t>IDQuestion</a:t>
            </a:r>
            <a:r>
              <a:rPr lang="en-GB" dirty="0"/>
              <a:t>) </a:t>
            </a:r>
            <a:r>
              <a:rPr lang="en-GB" b="1" dirty="0"/>
              <a:t>references </a:t>
            </a:r>
            <a:r>
              <a:rPr lang="en-GB" dirty="0"/>
              <a:t>MarketingQuestion(</a:t>
            </a:r>
            <a:r>
              <a:rPr lang="en-GB" b="1" dirty="0"/>
              <a:t>Product</a:t>
            </a:r>
            <a:r>
              <a:rPr lang="en-GB" dirty="0"/>
              <a:t>, </a:t>
            </a:r>
            <a:r>
              <a:rPr lang="en-GB" b="1" dirty="0"/>
              <a:t>ID</a:t>
            </a:r>
            <a:r>
              <a:rPr lang="en-GB" dirty="0"/>
              <a:t>)</a:t>
            </a:r>
            <a:br>
              <a:rPr lang="en-GB" dirty="0"/>
            </a:br>
            <a:r>
              <a:rPr lang="en-GB" dirty="0"/>
              <a:t>                        </a:t>
            </a:r>
            <a:r>
              <a:rPr lang="en-GB" b="1" dirty="0"/>
              <a:t>ON UPDATE CASCADE</a:t>
            </a:r>
            <a:br>
              <a:rPr lang="en-GB" b="1" dirty="0"/>
            </a:br>
            <a:r>
              <a:rPr lang="en-GB" b="1" dirty="0"/>
              <a:t>                        ON DELETE CASCADE</a:t>
            </a:r>
            <a:br>
              <a:rPr lang="en-GB" b="1" dirty="0"/>
            </a:br>
            <a:r>
              <a:rPr lang="en-GB" dirty="0"/>
              <a:t>);</a:t>
            </a:r>
            <a:endParaRPr lang="en-IT" dirty="0"/>
          </a:p>
        </p:txBody>
      </p:sp>
    </p:spTree>
    <p:extLst>
      <p:ext uri="{BB962C8B-B14F-4D97-AF65-F5344CB8AC3E}">
        <p14:creationId xmlns:p14="http://schemas.microsoft.com/office/powerpoint/2010/main" val="7545464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7059</TotalTime>
  <Words>3829</Words>
  <Application>Microsoft Macintosh PowerPoint</Application>
  <PresentationFormat>On-screen Show (4:3)</PresentationFormat>
  <Paragraphs>244</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Courier New</vt:lpstr>
      <vt:lpstr>Wingdings</vt:lpstr>
      <vt:lpstr>Office Theme</vt:lpstr>
      <vt:lpstr>Data Bases 2</vt:lpstr>
      <vt:lpstr>Specifications</vt:lpstr>
      <vt:lpstr>Entity Relationship Model – ER Model</vt:lpstr>
      <vt:lpstr>Relational model</vt:lpstr>
      <vt:lpstr>PowerPoint Presentation</vt:lpstr>
      <vt:lpstr>PowerPoint Presentation</vt:lpstr>
      <vt:lpstr>PowerPoint Presentation</vt:lpstr>
      <vt:lpstr>PowerPoint Presentation</vt:lpstr>
      <vt:lpstr>PowerPoint Presentation</vt:lpstr>
      <vt:lpstr>PowerPoint Presentation</vt:lpstr>
      <vt:lpstr>Trigger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 ’Complete’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Yuedong Zhang</cp:lastModifiedBy>
  <cp:revision>289</cp:revision>
  <dcterms:created xsi:type="dcterms:W3CDTF">2020-11-06T10:16:45Z</dcterms:created>
  <dcterms:modified xsi:type="dcterms:W3CDTF">2021-03-21T14:13:35Z</dcterms:modified>
</cp:coreProperties>
</file>