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343" r:id="rId11"/>
    <p:sldId id="344" r:id="rId12"/>
    <p:sldId id="261" r:id="rId13"/>
    <p:sldId id="262" r:id="rId14"/>
    <p:sldId id="345" r:id="rId15"/>
    <p:sldId id="347" r:id="rId16"/>
    <p:sldId id="264" r:id="rId17"/>
    <p:sldId id="265" r:id="rId18"/>
    <p:sldId id="339" r:id="rId19"/>
    <p:sldId id="341" r:id="rId20"/>
    <p:sldId id="346" r:id="rId21"/>
    <p:sldId id="340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1950E-A0A7-49E6-9574-79D4BB071A90}" v="2007" dt="2020-08-10T20:17:07.551"/>
    <p1510:client id="{8B21DD1D-6CBA-734D-BB77-A90AA704A4A0}" v="428" dt="2020-08-10T20:08:18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EDFD1-3171-4011-9C04-A4DA6FC695AB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A5A8F-C866-4D77-AFAB-8AF163ABAD7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846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A5A8F-C866-4D77-AFAB-8AF163ABAD7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22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srgbClr val="000000"/>
                </a:solidFill>
              </a:rPr>
              <a:t>findDocument</a:t>
            </a:r>
            <a:r>
              <a:rPr lang="en-GB" sz="1200"/>
              <a:t>(</a:t>
            </a:r>
            <a:r>
              <a:rPr lang="en-GB" sz="1200">
                <a:solidFill>
                  <a:srgbClr val="6A3E3E"/>
                </a:solidFill>
              </a:rPr>
              <a:t>documentName</a:t>
            </a:r>
            <a:r>
              <a:rPr lang="en-GB" sz="1200"/>
              <a:t>,</a:t>
            </a:r>
            <a:r>
              <a:rPr lang="en-GB" sz="1200">
                <a:solidFill>
                  <a:srgbClr val="6A3E3E"/>
                </a:solidFill>
              </a:rPr>
              <a:t> subFolderName</a:t>
            </a:r>
            <a:r>
              <a:rPr lang="en-GB" sz="1200"/>
              <a:t>,</a:t>
            </a:r>
            <a:r>
              <a:rPr lang="en-GB" sz="1200">
                <a:solidFill>
                  <a:srgbClr val="6A3E3E"/>
                </a:solidFill>
              </a:rPr>
              <a:t> folderName</a:t>
            </a:r>
            <a:r>
              <a:rPr lang="en-GB" sz="1200"/>
              <a:t>)  viene usato se i dati non vengono salvati in sessione </a:t>
            </a:r>
            <a:endParaRPr lang="it-IT" sz="1200">
              <a:solidFill>
                <a:srgbClr val="000000"/>
              </a:solidFill>
            </a:endParaRP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A5A8F-C866-4D77-AFAB-8AF163ABAD7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70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A5A8F-C866-4D77-AFAB-8AF163ABAD7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47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DDF4B0-0F56-43DB-8DDD-7E62A4E2C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7B5418-7CE7-4EF3-95F1-D21C79CD6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4E18A1-98C5-40C9-B3EC-92844F72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039C0-B170-4314-A52C-89DAC320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E5F5AD-CA04-480E-A43D-44DD3D36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49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D6CF1-7904-48EC-A957-7B20D423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B9FD0B-816E-4735-B160-BBA777B2A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FBE21A-3BCB-4850-9618-886BA0B5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495B26-C7E1-4A61-BFFB-9BE7E06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E098F-07C9-4F3D-952F-10BFABD9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95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9C6ABBD-94F8-45E5-8DEF-9779AAD53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195C15-5744-457A-B012-C0CF3F574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428612-A487-4F37-B233-CADF2CF3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30A182-F0C8-4748-979F-F049EB98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2BF468-F36E-45C0-834D-6451A381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862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8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0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52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7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14432-4C40-4846-96C1-CA44BFB4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BC33B-F82A-4FB2-AF98-0D1AD9DB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CF06E6-F54E-45C4-B9A0-A85D6E33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47515F-66F6-4028-898E-0FED03A2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B66FA3-968A-471C-A3FE-972B3A7E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235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7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1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35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66714"/>
            <a:ext cx="2893484" cy="396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500" y="133032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9500" y="133032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88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4C8B4-032D-4B8E-8DC8-5FA2ED92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2E2BD7-BF3B-462B-8B67-36034364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5B51C7-E80A-4B17-8999-2C20684E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12EF25-C222-471C-AA9F-AEC8F3A4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49E337-32DB-4E30-B467-00B4BFA8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69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DCE32-319B-434C-A934-3B450DA3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CE2DAD-D4ED-4237-B68B-3F7296FF0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F11A7D-EAFB-48A0-8A23-4579B5B5C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3E9D48-F462-4ECE-881A-9F7C3022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4FD589-61BF-4BAD-9116-05692E5F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6AEC7F-5127-4E06-A980-0BE875E7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5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AD9B5-95F8-4FE3-AF71-A45390FA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DD578B-FFA7-4C5A-A5B5-46AE87FDF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A292B2-27DF-48CE-A5A8-BDA2240FF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7F41D8-1A51-4ACB-9694-C06F4141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ABB3F1-E5A2-4AD0-B1FD-5A55F4E10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D97E261-8BFB-4B16-B7AE-38CFABA3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A00EBDB-36C8-4F65-A547-D71B860B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6F7D21D-AE4B-4F0F-BACE-0A9DB00D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17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FEC10-C6CD-4372-AFA7-2E4CC522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A2FB0D-7C6D-4334-91C7-08C6C48E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69DF24-82E7-435A-83B3-B3DCEB27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523040-6BF5-4D4B-9AAE-FD0B5345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21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C2EF879-FE8A-44EC-AB91-5D79C1AC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C0066B6-4A03-49CD-8A70-D845B3AA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5DC3A9-0BB8-493C-B2AC-18D754B5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31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EA4CAE-FC93-4DCE-982B-BAA45970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933EB1-983D-4294-A1FF-0B8EEF1C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7AF297-8653-482B-B755-607992174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BF8A37-912C-422B-882C-C8E24CB6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D9AACB-BD2E-4B8D-A864-F6F0EFA7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238AE5-D742-4611-95B8-BB26D59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86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47179-6E60-4520-A921-AD7D5C7B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D53F6B-A44B-4ACA-8555-3D90D2306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655B16-A945-4837-BE14-45F095F71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AFF363-4FAA-4DA9-A7C2-0A5D5F78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FC4F77-A2C5-4E52-999F-89CC77F8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1AED58-14C3-4385-9B61-B32AE18C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DC84FA-7AEE-4EB4-A451-58DC9E61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B83621-4137-45C6-8BEA-6EC699DDD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AA86BC-B9C2-4441-88ED-DD825EDAA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7D40D3-E586-44BD-82D3-E28C260E9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8CC1-8150-4490-82E2-81CC0D3A7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75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60098A-986E-4115-ABA5-CC156E619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210" y="353783"/>
            <a:ext cx="9144000" cy="2398131"/>
          </a:xfrm>
        </p:spPr>
        <p:txBody>
          <a:bodyPr>
            <a:normAutofit/>
          </a:bodyPr>
          <a:lstStyle/>
          <a:p>
            <a:r>
              <a:rPr lang="it-IT">
                <a:latin typeface="+mn-lt"/>
              </a:rPr>
              <a:t>ES3: Gestione</a:t>
            </a:r>
            <a:r>
              <a:rPr lang="it-IT"/>
              <a:t> </a:t>
            </a:r>
            <a:r>
              <a:rPr lang="it-IT">
                <a:latin typeface="+mn-lt"/>
              </a:rPr>
              <a:t>documenti</a:t>
            </a:r>
            <a:br>
              <a:rPr lang="it-IT"/>
            </a:br>
            <a:r>
              <a:rPr lang="it-IT" sz="2700"/>
              <a:t>Pure HTML</a:t>
            </a:r>
            <a:br>
              <a:rPr lang="it-IT"/>
            </a:b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343DD2-4DF6-4C63-8BB4-E9ACC5E20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1463" y="5874643"/>
            <a:ext cx="2720898" cy="629574"/>
          </a:xfrm>
        </p:spPr>
        <p:txBody>
          <a:bodyPr>
            <a:noAutofit/>
          </a:bodyPr>
          <a:lstStyle/>
          <a:p>
            <a:r>
              <a:rPr lang="it-IT" sz="2000"/>
              <a:t>Weng Veronica</a:t>
            </a:r>
          </a:p>
          <a:p>
            <a:r>
              <a:rPr lang="it-IT" sz="2000"/>
              <a:t>Zhang YueDong </a:t>
            </a:r>
          </a:p>
          <a:p>
            <a:endParaRPr lang="it-IT" sz="200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16A7FCA-CDAD-074C-BFC5-4EB75BE3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07" y="2449567"/>
            <a:ext cx="4165406" cy="30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11E59-CFCA-47EF-805C-86387A91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56" y="298218"/>
            <a:ext cx="10515600" cy="1325563"/>
          </a:xfrm>
        </p:spPr>
        <p:txBody>
          <a:bodyPr/>
          <a:lstStyle/>
          <a:p>
            <a:r>
              <a:rPr lang="es-419">
                <a:latin typeface="+mn-lt"/>
              </a:rPr>
              <a:t>Completamento delle specifiche</a:t>
            </a:r>
            <a:endParaRPr lang="it-IT">
              <a:latin typeface="+mn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5FDE01-0B24-4F52-A834-785B0658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56" y="1847928"/>
            <a:ext cx="10515600" cy="4351338"/>
          </a:xfrm>
        </p:spPr>
        <p:txBody>
          <a:bodyPr/>
          <a:lstStyle/>
          <a:p>
            <a:r>
              <a:rPr lang="it-IT"/>
              <a:t>Tutti i dati della cartella, sottocartella e del documento sono obbligatori.</a:t>
            </a:r>
          </a:p>
          <a:p>
            <a:r>
              <a:rPr lang="it-IT"/>
              <a:t>In una sessione non vengono aggiunte nuove cartelle e sottocartelle </a:t>
            </a:r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06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339734" y="75703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>
              <a:buSzPts val="4400"/>
            </a:pPr>
            <a:r>
              <a:rPr lang="es-419">
                <a:latin typeface="+mn-lt"/>
              </a:rPr>
              <a:t>Application design</a:t>
            </a:r>
          </a:p>
        </p:txBody>
      </p:sp>
      <p:sp>
        <p:nvSpPr>
          <p:cNvPr id="220" name="Google Shape;220;p34"/>
          <p:cNvSpPr/>
          <p:nvPr/>
        </p:nvSpPr>
        <p:spPr>
          <a:xfrm>
            <a:off x="491027" y="1305141"/>
            <a:ext cx="2460488" cy="334428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9;p34"/>
          <p:cNvSpPr/>
          <p:nvPr/>
        </p:nvSpPr>
        <p:spPr>
          <a:xfrm>
            <a:off x="913839" y="1856920"/>
            <a:ext cx="1535395" cy="10331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9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6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s-419" sz="19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[databinding:subfolder]</a:t>
            </a:r>
            <a:endParaRPr sz="19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32;p34"/>
          <p:cNvSpPr/>
          <p:nvPr/>
        </p:nvSpPr>
        <p:spPr>
          <a:xfrm>
            <a:off x="2362374" y="231966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36;p34"/>
          <p:cNvSpPr txBox="1"/>
          <p:nvPr/>
        </p:nvSpPr>
        <p:spPr>
          <a:xfrm>
            <a:off x="3559970" y="1707866"/>
            <a:ext cx="1690952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subfolder.name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</p:cNvCxnSpPr>
          <p:nvPr/>
        </p:nvCxnSpPr>
        <p:spPr>
          <a:xfrm>
            <a:off x="4260334" y="1961366"/>
            <a:ext cx="55092" cy="31433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3360489" y="2201384"/>
            <a:ext cx="1550994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GetListDocuments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593601" y="2433682"/>
            <a:ext cx="903911" cy="9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24;p34"/>
          <p:cNvSpPr/>
          <p:nvPr/>
        </p:nvSpPr>
        <p:spPr>
          <a:xfrm>
            <a:off x="9175036" y="5448972"/>
            <a:ext cx="1501404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GetChoices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34;p34"/>
          <p:cNvSpPr/>
          <p:nvPr/>
        </p:nvSpPr>
        <p:spPr>
          <a:xfrm>
            <a:off x="750724" y="3687342"/>
            <a:ext cx="2004218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GetFoldersAndSubFolders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29;p34"/>
          <p:cNvSpPr/>
          <p:nvPr/>
        </p:nvSpPr>
        <p:spPr>
          <a:xfrm>
            <a:off x="9977524" y="1683996"/>
            <a:ext cx="1520811" cy="7839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[sessionStorage: documents]</a:t>
            </a:r>
          </a:p>
        </p:txBody>
      </p:sp>
      <p:sp>
        <p:nvSpPr>
          <p:cNvPr id="15" name="Google Shape;236;p34">
            <a:extLst>
              <a:ext uri="{FF2B5EF4-FFF2-40B4-BE49-F238E27FC236}">
                <a16:creationId xmlns:a16="http://schemas.microsoft.com/office/drawing/2014/main" id="{F41316AC-9519-4DFB-8E79-3BD488A891A0}"/>
              </a:ext>
            </a:extLst>
          </p:cNvPr>
          <p:cNvSpPr txBox="1"/>
          <p:nvPr/>
        </p:nvSpPr>
        <p:spPr>
          <a:xfrm>
            <a:off x="7494687" y="1335052"/>
            <a:ext cx="1690952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document.name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237;p34">
            <a:extLst>
              <a:ext uri="{FF2B5EF4-FFF2-40B4-BE49-F238E27FC236}">
                <a16:creationId xmlns:a16="http://schemas.microsoft.com/office/drawing/2014/main" id="{5FE91A10-2D30-4E3F-BF1C-4071EF6098F5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8187401" y="1611365"/>
            <a:ext cx="37864" cy="26596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224;p34">
            <a:extLst>
              <a:ext uri="{FF2B5EF4-FFF2-40B4-BE49-F238E27FC236}">
                <a16:creationId xmlns:a16="http://schemas.microsoft.com/office/drawing/2014/main" id="{D97D339D-81E0-4484-9A6D-C09112AED5BD}"/>
              </a:ext>
            </a:extLst>
          </p:cNvPr>
          <p:cNvSpPr/>
          <p:nvPr/>
        </p:nvSpPr>
        <p:spPr>
          <a:xfrm>
            <a:off x="7555533" y="1877331"/>
            <a:ext cx="1339464" cy="4556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GetDetails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36;p34">
            <a:extLst>
              <a:ext uri="{FF2B5EF4-FFF2-40B4-BE49-F238E27FC236}">
                <a16:creationId xmlns:a16="http://schemas.microsoft.com/office/drawing/2014/main" id="{05D2AA7E-DEE6-4822-98C4-13A7F855501F}"/>
              </a:ext>
            </a:extLst>
          </p:cNvPr>
          <p:cNvSpPr txBox="1"/>
          <p:nvPr/>
        </p:nvSpPr>
        <p:spPr>
          <a:xfrm>
            <a:off x="7337028" y="5018835"/>
            <a:ext cx="1690952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subfolder.name, folder.name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237;p34">
            <a:extLst>
              <a:ext uri="{FF2B5EF4-FFF2-40B4-BE49-F238E27FC236}">
                <a16:creationId xmlns:a16="http://schemas.microsoft.com/office/drawing/2014/main" id="{95C456BC-7205-455C-80EC-9B5CAA7069BF}"/>
              </a:ext>
            </a:extLst>
          </p:cNvPr>
          <p:cNvCxnSpPr>
            <a:cxnSpLocks/>
          </p:cNvCxnSpPr>
          <p:nvPr/>
        </p:nvCxnSpPr>
        <p:spPr>
          <a:xfrm>
            <a:off x="8700863" y="5422015"/>
            <a:ext cx="576193" cy="10483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225;p34">
            <a:extLst>
              <a:ext uri="{FF2B5EF4-FFF2-40B4-BE49-F238E27FC236}">
                <a16:creationId xmlns:a16="http://schemas.microsoft.com/office/drawing/2014/main" id="{16CE1274-9E07-41F8-9F34-C29A1D93D3C4}"/>
              </a:ext>
            </a:extLst>
          </p:cNvPr>
          <p:cNvSpPr txBox="1"/>
          <p:nvPr/>
        </p:nvSpPr>
        <p:spPr>
          <a:xfrm>
            <a:off x="5973294" y="2894481"/>
            <a:ext cx="1096534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sposta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25;p34">
            <a:extLst>
              <a:ext uri="{FF2B5EF4-FFF2-40B4-BE49-F238E27FC236}">
                <a16:creationId xmlns:a16="http://schemas.microsoft.com/office/drawing/2014/main" id="{28D06FB4-53A1-45B0-AFF7-FED9332792CC}"/>
              </a:ext>
            </a:extLst>
          </p:cNvPr>
          <p:cNvSpPr txBox="1"/>
          <p:nvPr/>
        </p:nvSpPr>
        <p:spPr>
          <a:xfrm>
            <a:off x="6184091" y="1590693"/>
            <a:ext cx="1096534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accedi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231;p34">
            <a:extLst>
              <a:ext uri="{FF2B5EF4-FFF2-40B4-BE49-F238E27FC236}">
                <a16:creationId xmlns:a16="http://schemas.microsoft.com/office/drawing/2014/main" id="{46AADA0D-36AF-4B0C-ABD6-765253C0A4BD}"/>
              </a:ext>
            </a:extLst>
          </p:cNvPr>
          <p:cNvCxnSpPr>
            <a:cxnSpLocks/>
          </p:cNvCxnSpPr>
          <p:nvPr/>
        </p:nvCxnSpPr>
        <p:spPr>
          <a:xfrm>
            <a:off x="2659046" y="2456542"/>
            <a:ext cx="764597" cy="142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0" name="Google Shape;229;p34">
            <a:extLst>
              <a:ext uri="{FF2B5EF4-FFF2-40B4-BE49-F238E27FC236}">
                <a16:creationId xmlns:a16="http://schemas.microsoft.com/office/drawing/2014/main" id="{ECE014AF-C696-424F-8C0B-DD599C6232D3}"/>
              </a:ext>
            </a:extLst>
          </p:cNvPr>
          <p:cNvSpPr/>
          <p:nvPr/>
        </p:nvSpPr>
        <p:spPr>
          <a:xfrm>
            <a:off x="5319935" y="2075969"/>
            <a:ext cx="1501405" cy="79488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[databinding</a:t>
            </a:r>
            <a:r>
              <a:rPr lang="en-US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algn="ctr">
              <a:buClr>
                <a:srgbClr val="000000"/>
              </a:buClr>
            </a:pPr>
            <a:r>
              <a:rPr lang="en-US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algn="ctr"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231;p34">
            <a:extLst>
              <a:ext uri="{FF2B5EF4-FFF2-40B4-BE49-F238E27FC236}">
                <a16:creationId xmlns:a16="http://schemas.microsoft.com/office/drawing/2014/main" id="{4F1ED7A1-9EF3-4BDD-AB06-0EADE5C30142}"/>
              </a:ext>
            </a:extLst>
          </p:cNvPr>
          <p:cNvCxnSpPr>
            <a:cxnSpLocks/>
          </p:cNvCxnSpPr>
          <p:nvPr/>
        </p:nvCxnSpPr>
        <p:spPr>
          <a:xfrm>
            <a:off x="4876977" y="2516156"/>
            <a:ext cx="3739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0" name="Google Shape;232;p34">
            <a:extLst>
              <a:ext uri="{FF2B5EF4-FFF2-40B4-BE49-F238E27FC236}">
                <a16:creationId xmlns:a16="http://schemas.microsoft.com/office/drawing/2014/main" id="{CDC0C9D0-EF6B-4F68-B03C-4EEABA4D514C}"/>
              </a:ext>
            </a:extLst>
          </p:cNvPr>
          <p:cNvSpPr/>
          <p:nvPr/>
        </p:nvSpPr>
        <p:spPr>
          <a:xfrm>
            <a:off x="6718219" y="1983338"/>
            <a:ext cx="237148" cy="242119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376A8F71-D19E-4CA0-AC23-FF3584E070CC}"/>
              </a:ext>
            </a:extLst>
          </p:cNvPr>
          <p:cNvSpPr/>
          <p:nvPr/>
        </p:nvSpPr>
        <p:spPr>
          <a:xfrm>
            <a:off x="6747524" y="2732848"/>
            <a:ext cx="237148" cy="242119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34;p34">
            <a:extLst>
              <a:ext uri="{FF2B5EF4-FFF2-40B4-BE49-F238E27FC236}">
                <a16:creationId xmlns:a16="http://schemas.microsoft.com/office/drawing/2014/main" id="{832B8B0A-84ED-4DDD-9928-81557CC74A3E}"/>
              </a:ext>
            </a:extLst>
          </p:cNvPr>
          <p:cNvSpPr/>
          <p:nvPr/>
        </p:nvSpPr>
        <p:spPr>
          <a:xfrm>
            <a:off x="7670267" y="3403661"/>
            <a:ext cx="1690947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GetFoldersAndSubFolders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Connettore a gomito 115">
            <a:extLst>
              <a:ext uri="{FF2B5EF4-FFF2-40B4-BE49-F238E27FC236}">
                <a16:creationId xmlns:a16="http://schemas.microsoft.com/office/drawing/2014/main" id="{44681291-11C8-4C77-92AB-BFFA44E3DD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8332" y="2862734"/>
            <a:ext cx="687654" cy="9121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Google Shape;236;p34">
            <a:extLst>
              <a:ext uri="{FF2B5EF4-FFF2-40B4-BE49-F238E27FC236}">
                <a16:creationId xmlns:a16="http://schemas.microsoft.com/office/drawing/2014/main" id="{D9156F51-F7DC-4CEE-B00E-0B0ADF7951E8}"/>
              </a:ext>
            </a:extLst>
          </p:cNvPr>
          <p:cNvSpPr txBox="1"/>
          <p:nvPr/>
        </p:nvSpPr>
        <p:spPr>
          <a:xfrm>
            <a:off x="5918302" y="3890060"/>
            <a:ext cx="1690952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subfolder.name, document.name</a:t>
            </a:r>
            <a:endParaRPr sz="13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237;p34">
            <a:extLst>
              <a:ext uri="{FF2B5EF4-FFF2-40B4-BE49-F238E27FC236}">
                <a16:creationId xmlns:a16="http://schemas.microsoft.com/office/drawing/2014/main" id="{95FF3FCD-2BD5-4448-A062-D875F5E497AB}"/>
              </a:ext>
            </a:extLst>
          </p:cNvPr>
          <p:cNvCxnSpPr>
            <a:cxnSpLocks/>
            <a:stCxn id="113" idx="5"/>
          </p:cNvCxnSpPr>
          <p:nvPr/>
        </p:nvCxnSpPr>
        <p:spPr>
          <a:xfrm flipH="1">
            <a:off x="7211507" y="3730861"/>
            <a:ext cx="540560" cy="36623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229;p34">
            <a:extLst>
              <a:ext uri="{FF2B5EF4-FFF2-40B4-BE49-F238E27FC236}">
                <a16:creationId xmlns:a16="http://schemas.microsoft.com/office/drawing/2014/main" id="{096A16D0-8B2E-4EB2-B8EA-4C693C95C321}"/>
              </a:ext>
            </a:extLst>
          </p:cNvPr>
          <p:cNvSpPr/>
          <p:nvPr/>
        </p:nvSpPr>
        <p:spPr>
          <a:xfrm>
            <a:off x="10011460" y="3245006"/>
            <a:ext cx="1501407" cy="78394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3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s-419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[sessionStorage:</a:t>
            </a:r>
            <a:r>
              <a:rPr lang="en-US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foldersAndSubFodlers</a:t>
            </a:r>
            <a:r>
              <a:rPr lang="es-419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3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231;p34">
            <a:extLst>
              <a:ext uri="{FF2B5EF4-FFF2-40B4-BE49-F238E27FC236}">
                <a16:creationId xmlns:a16="http://schemas.microsoft.com/office/drawing/2014/main" id="{C861E52A-E22E-4ADE-8C84-050DA08B6B89}"/>
              </a:ext>
            </a:extLst>
          </p:cNvPr>
          <p:cNvCxnSpPr>
            <a:cxnSpLocks/>
          </p:cNvCxnSpPr>
          <p:nvPr/>
        </p:nvCxnSpPr>
        <p:spPr>
          <a:xfrm>
            <a:off x="9304829" y="3662621"/>
            <a:ext cx="3739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5" name="Google Shape;232;p34">
            <a:extLst>
              <a:ext uri="{FF2B5EF4-FFF2-40B4-BE49-F238E27FC236}">
                <a16:creationId xmlns:a16="http://schemas.microsoft.com/office/drawing/2014/main" id="{93E1BD85-F2A5-4ABF-9EBE-0BBA099074A3}"/>
              </a:ext>
            </a:extLst>
          </p:cNvPr>
          <p:cNvSpPr/>
          <p:nvPr/>
        </p:nvSpPr>
        <p:spPr>
          <a:xfrm>
            <a:off x="10136774" y="3907892"/>
            <a:ext cx="237148" cy="242119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231;p34">
            <a:extLst>
              <a:ext uri="{FF2B5EF4-FFF2-40B4-BE49-F238E27FC236}">
                <a16:creationId xmlns:a16="http://schemas.microsoft.com/office/drawing/2014/main" id="{1DDC57EC-112F-44FE-94DE-7C07A65A56CA}"/>
              </a:ext>
            </a:extLst>
          </p:cNvPr>
          <p:cNvCxnSpPr>
            <a:cxnSpLocks/>
          </p:cNvCxnSpPr>
          <p:nvPr/>
        </p:nvCxnSpPr>
        <p:spPr>
          <a:xfrm>
            <a:off x="10255348" y="4150011"/>
            <a:ext cx="0" cy="127200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EAD31B76-DBBB-4FCA-BD5D-220A696A43C7}"/>
              </a:ext>
            </a:extLst>
          </p:cNvPr>
          <p:cNvCxnSpPr/>
          <p:nvPr/>
        </p:nvCxnSpPr>
        <p:spPr>
          <a:xfrm rot="10800000">
            <a:off x="5304357" y="3419115"/>
            <a:ext cx="3814300" cy="2409930"/>
          </a:xfrm>
          <a:prstGeom prst="bentConnector3">
            <a:avLst>
              <a:gd name="adj1" fmla="val 10004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Google Shape;231;p34">
            <a:extLst>
              <a:ext uri="{FF2B5EF4-FFF2-40B4-BE49-F238E27FC236}">
                <a16:creationId xmlns:a16="http://schemas.microsoft.com/office/drawing/2014/main" id="{B97F1CBC-F137-40CF-9896-5EEA5F787B6F}"/>
              </a:ext>
            </a:extLst>
          </p:cNvPr>
          <p:cNvCxnSpPr>
            <a:cxnSpLocks/>
            <a:stCxn id="110" idx="6"/>
            <a:endCxn id="34" idx="5"/>
          </p:cNvCxnSpPr>
          <p:nvPr/>
        </p:nvCxnSpPr>
        <p:spPr>
          <a:xfrm>
            <a:off x="6955367" y="2104398"/>
            <a:ext cx="657116" cy="73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89" name="Google Shape;231;p34">
            <a:extLst>
              <a:ext uri="{FF2B5EF4-FFF2-40B4-BE49-F238E27FC236}">
                <a16:creationId xmlns:a16="http://schemas.microsoft.com/office/drawing/2014/main" id="{EFD3FCCA-EE33-41D7-8FC6-B688AF4FBE81}"/>
              </a:ext>
            </a:extLst>
          </p:cNvPr>
          <p:cNvCxnSpPr>
            <a:cxnSpLocks/>
            <a:stCxn id="34" idx="2"/>
            <a:endCxn id="37" idx="1"/>
          </p:cNvCxnSpPr>
          <p:nvPr/>
        </p:nvCxnSpPr>
        <p:spPr>
          <a:xfrm flipV="1">
            <a:off x="8838047" y="2075969"/>
            <a:ext cx="1139477" cy="2916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3" name="Google Shape;225;p34">
            <a:extLst>
              <a:ext uri="{FF2B5EF4-FFF2-40B4-BE49-F238E27FC236}">
                <a16:creationId xmlns:a16="http://schemas.microsoft.com/office/drawing/2014/main" id="{4DBFD5ED-F178-4E98-9811-F70C934343CA}"/>
              </a:ext>
            </a:extLst>
          </p:cNvPr>
          <p:cNvSpPr txBox="1"/>
          <p:nvPr/>
        </p:nvSpPr>
        <p:spPr>
          <a:xfrm>
            <a:off x="10394818" y="4100154"/>
            <a:ext cx="1096534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46B2233E-C1F0-4B83-8212-0CCE760FCD80}"/>
              </a:ext>
            </a:extLst>
          </p:cNvPr>
          <p:cNvCxnSpPr/>
          <p:nvPr/>
        </p:nvCxnSpPr>
        <p:spPr>
          <a:xfrm flipV="1">
            <a:off x="1762812" y="2974966"/>
            <a:ext cx="0" cy="687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Google Shape;220;p34">
            <a:extLst>
              <a:ext uri="{FF2B5EF4-FFF2-40B4-BE49-F238E27FC236}">
                <a16:creationId xmlns:a16="http://schemas.microsoft.com/office/drawing/2014/main" id="{B4B4202F-1913-4A21-B1AD-2AFAC1065272}"/>
              </a:ext>
            </a:extLst>
          </p:cNvPr>
          <p:cNvSpPr/>
          <p:nvPr/>
        </p:nvSpPr>
        <p:spPr>
          <a:xfrm>
            <a:off x="5024122" y="1305142"/>
            <a:ext cx="2274309" cy="209852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20;p34">
            <a:extLst>
              <a:ext uri="{FF2B5EF4-FFF2-40B4-BE49-F238E27FC236}">
                <a16:creationId xmlns:a16="http://schemas.microsoft.com/office/drawing/2014/main" id="{980208BE-B14C-4CA0-AEED-BC6BFBFFAB79}"/>
              </a:ext>
            </a:extLst>
          </p:cNvPr>
          <p:cNvSpPr/>
          <p:nvPr/>
        </p:nvSpPr>
        <p:spPr>
          <a:xfrm>
            <a:off x="9704904" y="2808748"/>
            <a:ext cx="2299229" cy="184067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Choices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0;p34">
            <a:extLst>
              <a:ext uri="{FF2B5EF4-FFF2-40B4-BE49-F238E27FC236}">
                <a16:creationId xmlns:a16="http://schemas.microsoft.com/office/drawing/2014/main" id="{399CDD43-F68F-4BC2-B326-5BE5FE906042}"/>
              </a:ext>
            </a:extLst>
          </p:cNvPr>
          <p:cNvSpPr/>
          <p:nvPr/>
        </p:nvSpPr>
        <p:spPr>
          <a:xfrm>
            <a:off x="9663563" y="1007045"/>
            <a:ext cx="2338672" cy="153649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52BE6-8B3F-4031-A51B-768A4CD5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52" y="-116958"/>
            <a:ext cx="10515600" cy="1325563"/>
          </a:xfrm>
        </p:spPr>
        <p:txBody>
          <a:bodyPr/>
          <a:lstStyle/>
          <a:p>
            <a:r>
              <a:rPr lang="en-US">
                <a:latin typeface="+mn-lt"/>
              </a:rPr>
              <a:t>Components</a:t>
            </a:r>
            <a:endParaRPr lang="it-IT">
              <a:latin typeface="+mn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30E6AE-4E6E-421C-8E22-C9868E6E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65" y="1325563"/>
            <a:ext cx="5328082" cy="5100465"/>
          </a:xfrm>
        </p:spPr>
        <p:txBody>
          <a:bodyPr>
            <a:noAutofit/>
          </a:bodyPr>
          <a:lstStyle/>
          <a:p>
            <a:r>
              <a:rPr lang="en-US" sz="1600"/>
              <a:t>Model objects (Beans)</a:t>
            </a:r>
          </a:p>
          <a:p>
            <a:pPr lvl="1">
              <a:buFontTx/>
              <a:buChar char="-"/>
            </a:pPr>
            <a:r>
              <a:rPr lang="en-US" sz="1600"/>
              <a:t>Folder </a:t>
            </a:r>
          </a:p>
          <a:p>
            <a:pPr marL="457200" lvl="1" indent="0">
              <a:buNone/>
            </a:pPr>
            <a:r>
              <a:rPr lang="en-US" sz="1600"/>
              <a:t>-    SubFolder</a:t>
            </a:r>
          </a:p>
          <a:p>
            <a:pPr lvl="1">
              <a:buFontTx/>
              <a:buChar char="-"/>
            </a:pPr>
            <a:r>
              <a:rPr lang="en-US" sz="1600"/>
              <a:t>Document</a:t>
            </a:r>
          </a:p>
          <a:p>
            <a:r>
              <a:rPr lang="en-US" sz="1600"/>
              <a:t>Data Access Objects (Classes)</a:t>
            </a:r>
          </a:p>
          <a:p>
            <a:pPr lvl="1"/>
            <a:r>
              <a:rPr lang="en-US" sz="1600"/>
              <a:t>FolderDAO</a:t>
            </a:r>
          </a:p>
          <a:p>
            <a:pPr lvl="2"/>
            <a:r>
              <a:rPr lang="en-US" sz="1600"/>
              <a:t>findAllFolders()</a:t>
            </a:r>
          </a:p>
          <a:p>
            <a:pPr lvl="1"/>
            <a:r>
              <a:rPr lang="en-US" sz="1600"/>
              <a:t>SubFolderDAO</a:t>
            </a:r>
          </a:p>
          <a:p>
            <a:pPr lvl="2"/>
            <a:r>
              <a:rPr lang="en-GB" sz="1600">
                <a:solidFill>
                  <a:srgbClr val="000000"/>
                </a:solidFill>
              </a:rPr>
              <a:t>findAllSubfoldersByFolderName</a:t>
            </a:r>
            <a:r>
              <a:rPr lang="en-GB" sz="1600"/>
              <a:t>(</a:t>
            </a:r>
            <a:r>
              <a:rPr lang="en-GB" sz="1600">
                <a:solidFill>
                  <a:srgbClr val="6A3E3E"/>
                </a:solidFill>
              </a:rPr>
              <a:t>folderName</a:t>
            </a:r>
            <a:r>
              <a:rPr lang="en-GB" sz="1600"/>
              <a:t>)</a:t>
            </a:r>
            <a:endParaRPr lang="it-IT" sz="1600">
              <a:solidFill>
                <a:srgbClr val="000000"/>
              </a:solidFill>
            </a:endParaRPr>
          </a:p>
          <a:p>
            <a:pPr lvl="1"/>
            <a:r>
              <a:rPr lang="en-US" sz="1600"/>
              <a:t>DocumentDAO</a:t>
            </a:r>
          </a:p>
          <a:p>
            <a:pPr lvl="2"/>
            <a:r>
              <a:rPr lang="it-IT" sz="1600">
                <a:solidFill>
                  <a:srgbClr val="000000"/>
                </a:solidFill>
              </a:rPr>
              <a:t>findAllDocumentsBySubFolderAndFolderName (</a:t>
            </a:r>
            <a:r>
              <a:rPr lang="it-IT" sz="1600">
                <a:solidFill>
                  <a:srgbClr val="6A3E3E"/>
                </a:solidFill>
              </a:rPr>
              <a:t>subFolderName</a:t>
            </a:r>
            <a:r>
              <a:rPr lang="it-IT" sz="1600">
                <a:solidFill>
                  <a:srgbClr val="000000"/>
                </a:solidFill>
              </a:rPr>
              <a:t>, </a:t>
            </a:r>
            <a:r>
              <a:rPr lang="it-IT" sz="1600">
                <a:solidFill>
                  <a:srgbClr val="6A3E3E"/>
                </a:solidFill>
              </a:rPr>
              <a:t>folderName</a:t>
            </a:r>
            <a:r>
              <a:rPr lang="it-IT" sz="1600">
                <a:solidFill>
                  <a:srgbClr val="000000"/>
                </a:solidFill>
              </a:rPr>
              <a:t>) </a:t>
            </a:r>
          </a:p>
          <a:p>
            <a:pPr lvl="2"/>
            <a:r>
              <a:rPr lang="it-IT" sz="1600">
                <a:solidFill>
                  <a:srgbClr val="000000"/>
                </a:solidFill>
              </a:rPr>
              <a:t>moveDocument(</a:t>
            </a:r>
            <a:r>
              <a:rPr lang="it-IT" sz="1600">
                <a:solidFill>
                  <a:srgbClr val="6A3E3E"/>
                </a:solidFill>
              </a:rPr>
              <a:t>documentNameList</a:t>
            </a:r>
            <a:r>
              <a:rPr lang="it-IT" sz="1600">
                <a:solidFill>
                  <a:srgbClr val="000000"/>
                </a:solidFill>
              </a:rPr>
              <a:t>,  </a:t>
            </a:r>
            <a:r>
              <a:rPr lang="it-IT" sz="1600">
                <a:solidFill>
                  <a:srgbClr val="6A3E3E"/>
                </a:solidFill>
              </a:rPr>
              <a:t>destinationSubFolderAndFolder</a:t>
            </a:r>
            <a:r>
              <a:rPr lang="it-IT" sz="1600">
                <a:solidFill>
                  <a:srgbClr val="000000"/>
                </a:solidFill>
              </a:rPr>
              <a:t>)</a:t>
            </a:r>
            <a:endParaRPr lang="en-US" sz="160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0ADFB95-F0D6-4725-9887-2413E2AB3955}"/>
              </a:ext>
            </a:extLst>
          </p:cNvPr>
          <p:cNvSpPr txBox="1">
            <a:spLocks/>
          </p:cNvSpPr>
          <p:nvPr/>
        </p:nvSpPr>
        <p:spPr>
          <a:xfrm>
            <a:off x="6611465" y="1507849"/>
            <a:ext cx="4038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Controllers (servlets)</a:t>
            </a:r>
          </a:p>
          <a:p>
            <a:pPr lvl="1"/>
            <a:r>
              <a:rPr lang="en-US"/>
              <a:t>GetFoldersAndSubFolders</a:t>
            </a:r>
          </a:p>
          <a:p>
            <a:pPr lvl="1"/>
            <a:r>
              <a:rPr lang="en-US"/>
              <a:t>GetListDocuments  </a:t>
            </a:r>
          </a:p>
          <a:p>
            <a:pPr lvl="1"/>
            <a:r>
              <a:rPr lang="en-US"/>
              <a:t>GetDetails </a:t>
            </a:r>
          </a:p>
          <a:p>
            <a:pPr lvl="1"/>
            <a:r>
              <a:rPr lang="en-US"/>
              <a:t>GetChoices 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Views (Templates)</a:t>
            </a:r>
          </a:p>
          <a:p>
            <a:pPr lvl="1"/>
            <a:r>
              <a:rPr lang="en-US"/>
              <a:t>Home </a:t>
            </a:r>
          </a:p>
          <a:p>
            <a:pPr lvl="1"/>
            <a:r>
              <a:rPr lang="en-US"/>
              <a:t>Documents</a:t>
            </a:r>
          </a:p>
          <a:p>
            <a:pPr lvl="1"/>
            <a:r>
              <a:rPr lang="en-US"/>
              <a:t>DocumentDetails </a:t>
            </a:r>
          </a:p>
          <a:p>
            <a:pPr lvl="1"/>
            <a:r>
              <a:rPr lang="en-US"/>
              <a:t>Choices </a:t>
            </a:r>
          </a:p>
          <a:p>
            <a:r>
              <a:rPr lang="en-US"/>
              <a:t>The database connection is created by controllers in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init()</a:t>
            </a:r>
            <a:r>
              <a:rPr lang="en-US"/>
              <a:t> method and passed to the DAO</a:t>
            </a:r>
          </a:p>
        </p:txBody>
      </p:sp>
    </p:spTree>
    <p:extLst>
      <p:ext uri="{BB962C8B-B14F-4D97-AF65-F5344CB8AC3E}">
        <p14:creationId xmlns:p14="http://schemas.microsoft.com/office/powerpoint/2010/main" val="267947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B19870-D327-4525-A3EA-8736A7F2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6364"/>
            <a:ext cx="10972800" cy="1143000"/>
          </a:xfrm>
        </p:spPr>
        <p:txBody>
          <a:bodyPr/>
          <a:lstStyle/>
          <a:p>
            <a:pPr algn="ctr"/>
            <a:r>
              <a:rPr lang="it-IT"/>
              <a:t>Events: access to home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1737C91-7B6A-4A05-B29B-141BADF4614D}"/>
              </a:ext>
            </a:extLst>
          </p:cNvPr>
          <p:cNvSpPr/>
          <p:nvPr/>
        </p:nvSpPr>
        <p:spPr>
          <a:xfrm>
            <a:off x="526775" y="1855433"/>
            <a:ext cx="2582655" cy="3994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GetFoldersAndSubFolder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612576-454F-4AC3-A86F-277852BC56DA}"/>
              </a:ext>
            </a:extLst>
          </p:cNvPr>
          <p:cNvSpPr/>
          <p:nvPr/>
        </p:nvSpPr>
        <p:spPr>
          <a:xfrm>
            <a:off x="3321729" y="1878496"/>
            <a:ext cx="1225118" cy="3764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FolderDAO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627348A-1343-41C4-BE56-24B4F8BB9398}"/>
              </a:ext>
            </a:extLst>
          </p:cNvPr>
          <p:cNvSpPr/>
          <p:nvPr/>
        </p:nvSpPr>
        <p:spPr>
          <a:xfrm>
            <a:off x="5190477" y="1848632"/>
            <a:ext cx="1556511" cy="40629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SubfolderDAO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997AF14-7F86-4144-8E3F-060040791B84}"/>
              </a:ext>
            </a:extLst>
          </p:cNvPr>
          <p:cNvSpPr/>
          <p:nvPr/>
        </p:nvSpPr>
        <p:spPr>
          <a:xfrm>
            <a:off x="7270812" y="1855431"/>
            <a:ext cx="1225118" cy="3994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ctx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01F0CB-7FAF-43A0-A4F5-AD3ED598A627}"/>
              </a:ext>
            </a:extLst>
          </p:cNvPr>
          <p:cNvSpPr/>
          <p:nvPr/>
        </p:nvSpPr>
        <p:spPr>
          <a:xfrm>
            <a:off x="8828036" y="1855431"/>
            <a:ext cx="1786956" cy="3994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TemplateEngine 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EFEEBAC-832D-4FF1-8C94-928DE584CB43}"/>
              </a:ext>
            </a:extLst>
          </p:cNvPr>
          <p:cNvCxnSpPr>
            <a:cxnSpLocks/>
          </p:cNvCxnSpPr>
          <p:nvPr/>
        </p:nvCxnSpPr>
        <p:spPr>
          <a:xfrm>
            <a:off x="3934288" y="2254926"/>
            <a:ext cx="0" cy="409260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881C353-2AD4-4BB6-9525-3AD186890490}"/>
              </a:ext>
            </a:extLst>
          </p:cNvPr>
          <p:cNvCxnSpPr>
            <a:cxnSpLocks/>
          </p:cNvCxnSpPr>
          <p:nvPr/>
        </p:nvCxnSpPr>
        <p:spPr>
          <a:xfrm>
            <a:off x="5922146" y="2254926"/>
            <a:ext cx="0" cy="409260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796867E-2CBE-497E-8624-6E78F42996C2}"/>
              </a:ext>
            </a:extLst>
          </p:cNvPr>
          <p:cNvCxnSpPr>
            <a:cxnSpLocks/>
          </p:cNvCxnSpPr>
          <p:nvPr/>
        </p:nvCxnSpPr>
        <p:spPr>
          <a:xfrm>
            <a:off x="7883371" y="2254926"/>
            <a:ext cx="0" cy="409260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B869B2F-DC72-4E06-8362-D1D3D307075B}"/>
              </a:ext>
            </a:extLst>
          </p:cNvPr>
          <p:cNvCxnSpPr>
            <a:cxnSpLocks/>
          </p:cNvCxnSpPr>
          <p:nvPr/>
        </p:nvCxnSpPr>
        <p:spPr>
          <a:xfrm>
            <a:off x="9664082" y="2254926"/>
            <a:ext cx="0" cy="409260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26B0ABE-276E-45E7-908E-D27ECB01E67C}"/>
              </a:ext>
            </a:extLst>
          </p:cNvPr>
          <p:cNvCxnSpPr>
            <a:cxnSpLocks/>
          </p:cNvCxnSpPr>
          <p:nvPr/>
        </p:nvCxnSpPr>
        <p:spPr>
          <a:xfrm>
            <a:off x="2216426" y="2782641"/>
            <a:ext cx="1366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576CE8A-96C7-46C5-9F49-BF79DD2998B5}"/>
              </a:ext>
            </a:extLst>
          </p:cNvPr>
          <p:cNvSpPr txBox="1"/>
          <p:nvPr/>
        </p:nvSpPr>
        <p:spPr>
          <a:xfrm>
            <a:off x="2362284" y="2341979"/>
            <a:ext cx="147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findAllFolders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873AEA0-9264-4696-9805-14F3CF075B9D}"/>
              </a:ext>
            </a:extLst>
          </p:cNvPr>
          <p:cNvSpPr txBox="1"/>
          <p:nvPr/>
        </p:nvSpPr>
        <p:spPr>
          <a:xfrm>
            <a:off x="3462883" y="2858775"/>
            <a:ext cx="204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it-IT" sz="1000" kern="0">
                <a:solidFill>
                  <a:srgbClr val="000000"/>
                </a:solidFill>
                <a:latin typeface="Calibri"/>
                <a:cs typeface="Calibri"/>
              </a:rPr>
              <a:t>findAllSubfoldersByFolderName</a:t>
            </a:r>
            <a:r>
              <a:rPr lang="it-IT" sz="1000">
                <a:solidFill>
                  <a:srgbClr val="000000"/>
                </a:solidFill>
              </a:rPr>
              <a:t> (</a:t>
            </a:r>
            <a:r>
              <a:rPr lang="it-IT" sz="1000" kern="0">
                <a:solidFill>
                  <a:srgbClr val="000000"/>
                </a:solidFill>
                <a:latin typeface="Calibri"/>
                <a:cs typeface="Calibri"/>
              </a:rPr>
              <a:t>folderName</a:t>
            </a:r>
            <a:r>
              <a:rPr lang="it-IT" sz="1000">
                <a:solidFill>
                  <a:srgbClr val="000000"/>
                </a:solidFill>
              </a:rPr>
              <a:t>)</a:t>
            </a:r>
            <a:endParaRPr lang="en-US" sz="1000" strike="sngStrike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71697C6-88E4-4DAF-9A15-B365D32ECB5E}"/>
              </a:ext>
            </a:extLst>
          </p:cNvPr>
          <p:cNvCxnSpPr>
            <a:cxnSpLocks/>
          </p:cNvCxnSpPr>
          <p:nvPr/>
        </p:nvCxnSpPr>
        <p:spPr>
          <a:xfrm flipH="1">
            <a:off x="2216426" y="3852909"/>
            <a:ext cx="3527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5B163E7-AFF4-4BE7-A599-FAB23FD996D4}"/>
              </a:ext>
            </a:extLst>
          </p:cNvPr>
          <p:cNvSpPr txBox="1"/>
          <p:nvPr/>
        </p:nvSpPr>
        <p:spPr>
          <a:xfrm>
            <a:off x="2427424" y="3528089"/>
            <a:ext cx="126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 SubFolders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377E188-58DC-4EC8-A415-29D0F04CA3AF}"/>
              </a:ext>
            </a:extLst>
          </p:cNvPr>
          <p:cNvCxnSpPr/>
          <p:nvPr/>
        </p:nvCxnSpPr>
        <p:spPr>
          <a:xfrm>
            <a:off x="2253979" y="4663843"/>
            <a:ext cx="540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7F88328-D06C-4CD4-BD74-5FE1BB009E9A}"/>
              </a:ext>
            </a:extLst>
          </p:cNvPr>
          <p:cNvSpPr txBox="1"/>
          <p:nvPr/>
        </p:nvSpPr>
        <p:spPr>
          <a:xfrm>
            <a:off x="2192314" y="4858986"/>
            <a:ext cx="55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setVariable(</a:t>
            </a:r>
            <a:r>
              <a:rPr lang="en-US"/>
              <a:t>“folderAndsubfolders”,folderAndsubfolders </a:t>
            </a:r>
            <a:r>
              <a:rPr lang="it-IT"/>
              <a:t>)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1872AE8B-772C-47FD-929A-556001D07595}"/>
              </a:ext>
            </a:extLst>
          </p:cNvPr>
          <p:cNvCxnSpPr>
            <a:cxnSpLocks/>
          </p:cNvCxnSpPr>
          <p:nvPr/>
        </p:nvCxnSpPr>
        <p:spPr>
          <a:xfrm>
            <a:off x="2362284" y="5940640"/>
            <a:ext cx="701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972BD552-7476-460C-8D8D-3167CE18CB90}"/>
              </a:ext>
            </a:extLst>
          </p:cNvPr>
          <p:cNvCxnSpPr>
            <a:cxnSpLocks/>
          </p:cNvCxnSpPr>
          <p:nvPr/>
        </p:nvCxnSpPr>
        <p:spPr>
          <a:xfrm>
            <a:off x="901947" y="3952168"/>
            <a:ext cx="663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C48EADA-8E81-4308-AA69-A80D4650E85A}"/>
              </a:ext>
            </a:extLst>
          </p:cNvPr>
          <p:cNvSpPr txBox="1"/>
          <p:nvPr/>
        </p:nvSpPr>
        <p:spPr>
          <a:xfrm>
            <a:off x="851267" y="3582836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it-IT"/>
              <a:t>oGet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30CD64C1-AE01-457C-B610-47C45AE4CD69}"/>
              </a:ext>
            </a:extLst>
          </p:cNvPr>
          <p:cNvCxnSpPr>
            <a:cxnSpLocks/>
          </p:cNvCxnSpPr>
          <p:nvPr/>
        </p:nvCxnSpPr>
        <p:spPr>
          <a:xfrm>
            <a:off x="2266053" y="3477213"/>
            <a:ext cx="340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FFC9BEB-C5C8-4BEC-B8CA-7C1AD417CA5C}"/>
              </a:ext>
            </a:extLst>
          </p:cNvPr>
          <p:cNvCxnSpPr>
            <a:cxnSpLocks/>
          </p:cNvCxnSpPr>
          <p:nvPr/>
        </p:nvCxnSpPr>
        <p:spPr>
          <a:xfrm flipH="1">
            <a:off x="2192314" y="3190300"/>
            <a:ext cx="1565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086A155-EE80-4525-A929-A81635401F21}"/>
              </a:ext>
            </a:extLst>
          </p:cNvPr>
          <p:cNvSpPr txBox="1"/>
          <p:nvPr/>
        </p:nvSpPr>
        <p:spPr>
          <a:xfrm>
            <a:off x="2494269" y="2891776"/>
            <a:ext cx="8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Folders</a:t>
            </a:r>
          </a:p>
        </p:txBody>
      </p:sp>
      <p:sp>
        <p:nvSpPr>
          <p:cNvPr id="52" name="Google Shape;397;p40">
            <a:extLst>
              <a:ext uri="{FF2B5EF4-FFF2-40B4-BE49-F238E27FC236}">
                <a16:creationId xmlns:a16="http://schemas.microsoft.com/office/drawing/2014/main" id="{CA65CBA8-A83A-4B4B-93BB-76028A53DA17}"/>
              </a:ext>
            </a:extLst>
          </p:cNvPr>
          <p:cNvSpPr txBox="1"/>
          <p:nvPr/>
        </p:nvSpPr>
        <p:spPr>
          <a:xfrm>
            <a:off x="6401096" y="5590761"/>
            <a:ext cx="345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es-419">
                <a:sym typeface="Calibri"/>
              </a:rPr>
              <a:t>process(ctx, </a:t>
            </a:r>
            <a:r>
              <a:rPr lang="en-US">
                <a:sym typeface="Calibri"/>
              </a:rPr>
              <a:t>“home</a:t>
            </a:r>
            <a:r>
              <a:rPr lang="es-419">
                <a:sym typeface="Calibri"/>
              </a:rPr>
              <a:t>.html", ..)</a:t>
            </a:r>
            <a:endParaRPr>
              <a:sym typeface="Calibri"/>
            </a:endParaRP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45DAF948-12AD-4A61-82E0-74E2D7BCE114}"/>
              </a:ext>
            </a:extLst>
          </p:cNvPr>
          <p:cNvCxnSpPr/>
          <p:nvPr/>
        </p:nvCxnSpPr>
        <p:spPr>
          <a:xfrm>
            <a:off x="2253979" y="5223748"/>
            <a:ext cx="540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9B5AF90-C7D7-4796-955C-A9EEBCD14AC2}"/>
              </a:ext>
            </a:extLst>
          </p:cNvPr>
          <p:cNvSpPr txBox="1"/>
          <p:nvPr/>
        </p:nvSpPr>
        <p:spPr>
          <a:xfrm>
            <a:off x="2192314" y="4278025"/>
            <a:ext cx="33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setVariable(</a:t>
            </a:r>
            <a:r>
              <a:rPr lang="en-US"/>
              <a:t>“folders”,folders </a:t>
            </a:r>
            <a:r>
              <a:rPr lang="it-IT"/>
              <a:t>)</a:t>
            </a:r>
          </a:p>
        </p:txBody>
      </p:sp>
      <p:sp>
        <p:nvSpPr>
          <p:cNvPr id="57" name="Rectangle 12">
            <a:extLst>
              <a:ext uri="{FF2B5EF4-FFF2-40B4-BE49-F238E27FC236}">
                <a16:creationId xmlns:a16="http://schemas.microsoft.com/office/drawing/2014/main" id="{3764E6FF-67D2-47AD-AD33-A3333D7ECD0A}"/>
              </a:ext>
            </a:extLst>
          </p:cNvPr>
          <p:cNvSpPr/>
          <p:nvPr/>
        </p:nvSpPr>
        <p:spPr>
          <a:xfrm>
            <a:off x="9536780" y="5565917"/>
            <a:ext cx="292931" cy="706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12">
            <a:extLst>
              <a:ext uri="{FF2B5EF4-FFF2-40B4-BE49-F238E27FC236}">
                <a16:creationId xmlns:a16="http://schemas.microsoft.com/office/drawing/2014/main" id="{105A4C8A-805F-466B-8738-06F8F4756D2C}"/>
              </a:ext>
            </a:extLst>
          </p:cNvPr>
          <p:cNvSpPr/>
          <p:nvPr/>
        </p:nvSpPr>
        <p:spPr>
          <a:xfrm>
            <a:off x="7779995" y="4603074"/>
            <a:ext cx="331935" cy="837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12">
            <a:extLst>
              <a:ext uri="{FF2B5EF4-FFF2-40B4-BE49-F238E27FC236}">
                <a16:creationId xmlns:a16="http://schemas.microsoft.com/office/drawing/2014/main" id="{C8992A11-9C74-465F-B18C-45AFD474C03B}"/>
              </a:ext>
            </a:extLst>
          </p:cNvPr>
          <p:cNvSpPr/>
          <p:nvPr/>
        </p:nvSpPr>
        <p:spPr>
          <a:xfrm>
            <a:off x="5790398" y="2561601"/>
            <a:ext cx="345792" cy="1526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12">
            <a:extLst>
              <a:ext uri="{FF2B5EF4-FFF2-40B4-BE49-F238E27FC236}">
                <a16:creationId xmlns:a16="http://schemas.microsoft.com/office/drawing/2014/main" id="{9EF79777-0BB5-4F26-B57D-FEB8C343F52C}"/>
              </a:ext>
            </a:extLst>
          </p:cNvPr>
          <p:cNvSpPr/>
          <p:nvPr/>
        </p:nvSpPr>
        <p:spPr>
          <a:xfrm>
            <a:off x="3825599" y="2609831"/>
            <a:ext cx="292931" cy="706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BCD156-7033-4155-AA20-1350EB271E6F}"/>
              </a:ext>
            </a:extLst>
          </p:cNvPr>
          <p:cNvSpPr txBox="1"/>
          <p:nvPr/>
        </p:nvSpPr>
        <p:spPr>
          <a:xfrm>
            <a:off x="153346" y="868464"/>
            <a:ext cx="28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@WebServelt(“/GetFoldersAndSubFoldes”)</a:t>
            </a:r>
            <a:endParaRPr lang="it-IT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3CAB800-AD4B-4624-AB8C-119316E18252}"/>
              </a:ext>
            </a:extLst>
          </p:cNvPr>
          <p:cNvCxnSpPr>
            <a:cxnSpLocks/>
          </p:cNvCxnSpPr>
          <p:nvPr/>
        </p:nvCxnSpPr>
        <p:spPr>
          <a:xfrm>
            <a:off x="1818102" y="2310861"/>
            <a:ext cx="0" cy="409260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12">
            <a:extLst>
              <a:ext uri="{FF2B5EF4-FFF2-40B4-BE49-F238E27FC236}">
                <a16:creationId xmlns:a16="http://schemas.microsoft.com/office/drawing/2014/main" id="{37A985D2-5CFB-4ADE-9F32-3D8D8085F775}"/>
              </a:ext>
            </a:extLst>
          </p:cNvPr>
          <p:cNvSpPr/>
          <p:nvPr/>
        </p:nvSpPr>
        <p:spPr>
          <a:xfrm>
            <a:off x="1663394" y="2520078"/>
            <a:ext cx="306541" cy="3136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98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Events: Selection of subfolder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447800"/>
            <a:ext cx="175260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black"/>
              </a:solidFill>
              <a:latin typeface="Calibri"/>
            </a:endParaRPr>
          </a:p>
          <a:p>
            <a:pPr algn="ctr"/>
            <a:r>
              <a:rPr lang="en-US" sz="1800">
                <a:solidFill>
                  <a:prstClr val="black"/>
                </a:solidFill>
                <a:latin typeface="Calibri"/>
              </a:rPr>
              <a:t>GetDocuments</a:t>
            </a:r>
            <a:endParaRPr lang="en-US" sz="2000">
              <a:solidFill>
                <a:prstClr val="black"/>
              </a:solidFill>
              <a:latin typeface="Calibri"/>
            </a:endParaRPr>
          </a:p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685690" y="1839410"/>
            <a:ext cx="22939" cy="433278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2810" y="3151679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2810" y="2782347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doGet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8664" y="2146300"/>
            <a:ext cx="306541" cy="3136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3950" y="1447800"/>
            <a:ext cx="1607046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prstClr val="black"/>
                </a:solidFill>
                <a:latin typeface="Calibri"/>
              </a:rPr>
              <a:t>DocumentDAO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5813397" y="1837678"/>
            <a:ext cx="25989" cy="433452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13060" y="2514600"/>
            <a:ext cx="12590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0800000" flipH="1" flipV="1">
            <a:off x="4066611" y="2075883"/>
            <a:ext cx="113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rgbClr val="000000"/>
                </a:solidFill>
              </a:rPr>
              <a:t>findAllDocumentsBySubFolderAndFolderName</a:t>
            </a:r>
            <a:r>
              <a:rPr lang="en-US" sz="800">
                <a:solidFill>
                  <a:prstClr val="black"/>
                </a:solidFill>
                <a:latin typeface="Calibri"/>
              </a:rPr>
              <a:t>(</a:t>
            </a:r>
            <a:r>
              <a:rPr lang="en-US" sz="800">
                <a:solidFill>
                  <a:srgbClr val="FF0000"/>
                </a:solidFill>
                <a:latin typeface="Calibri"/>
              </a:rPr>
              <a:t>x,y</a:t>
            </a:r>
            <a:r>
              <a:rPr lang="en-US" sz="80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45030" y="2126218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13060" y="3093422"/>
            <a:ext cx="12590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2741" y="2754868"/>
            <a:ext cx="11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prstClr val="black"/>
                </a:solidFill>
                <a:latin typeface="Calibri"/>
              </a:rPr>
              <a:t>Documents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48501" y="1421907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ctx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7798726" y="1837678"/>
            <a:ext cx="5823" cy="426128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6898" y="2924145"/>
            <a:ext cx="297856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970579" y="3699263"/>
            <a:ext cx="35337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77707" y="3798710"/>
            <a:ext cx="35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  <a:latin typeface="Calibri"/>
              </a:rPr>
              <a:t>setVariable(“documents", documents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870457" y="1447800"/>
            <a:ext cx="1814108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TemplateEngine</a:t>
            </a: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9677492" y="1802907"/>
            <a:ext cx="0" cy="436929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43528" y="4301369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4113060" y="4930019"/>
            <a:ext cx="525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22538" y="4516389"/>
            <a:ext cx="2604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  <a:latin typeface="Calibri"/>
              </a:rPr>
              <a:t>Process(ctx,documents.html)</a:t>
            </a:r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361AC784-4342-4BA9-A326-02D7A51A2E11}"/>
              </a:ext>
            </a:extLst>
          </p:cNvPr>
          <p:cNvSpPr txBox="1"/>
          <p:nvPr/>
        </p:nvSpPr>
        <p:spPr>
          <a:xfrm>
            <a:off x="139904" y="1606531"/>
            <a:ext cx="2690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prstClr val="black"/>
                </a:solidFill>
                <a:latin typeface="Calibri"/>
              </a:rPr>
              <a:t>GET /</a:t>
            </a:r>
            <a:r>
              <a:rPr lang="it-IT" sz="1400">
                <a:solidFill>
                  <a:prstClr val="black"/>
                </a:solidFill>
                <a:latin typeface="Calibri"/>
              </a:rPr>
              <a:t>findAllDocumentsBySubFolderAndFolderName</a:t>
            </a:r>
            <a:endParaRPr lang="en-US" sz="1400">
              <a:solidFill>
                <a:prstClr val="black"/>
              </a:solidFill>
              <a:latin typeface="Calibri"/>
            </a:endParaRPr>
          </a:p>
          <a:p>
            <a:r>
              <a:rPr lang="en-US" sz="1400">
                <a:solidFill>
                  <a:srgbClr val="FF0000"/>
                </a:solidFill>
                <a:latin typeface="Calibri"/>
              </a:rPr>
              <a:t>?namesubfolder=X&amp;namefolder=y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1F86F0E-809D-4794-83E6-C850354E64D7}"/>
              </a:ext>
            </a:extLst>
          </p:cNvPr>
          <p:cNvSpPr txBox="1"/>
          <p:nvPr/>
        </p:nvSpPr>
        <p:spPr>
          <a:xfrm>
            <a:off x="159882" y="6098959"/>
            <a:ext cx="249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 </a:t>
            </a:r>
            <a:r>
              <a:rPr lang="it-IT"/>
              <a:t>lista di documenti</a:t>
            </a:r>
            <a:r>
              <a:rPr lang="en-US"/>
              <a:t> viene salvato in sessione 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51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Events: access to the 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9157" y="1384300"/>
            <a:ext cx="175260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black"/>
              </a:solidFill>
              <a:latin typeface="Calibri"/>
            </a:endParaRPr>
          </a:p>
          <a:p>
            <a:pPr algn="ctr"/>
            <a:r>
              <a:rPr lang="en-US" sz="1800">
                <a:solidFill>
                  <a:prstClr val="black"/>
                </a:solidFill>
                <a:latin typeface="Calibri"/>
              </a:rPr>
              <a:t>GetDetails</a:t>
            </a:r>
            <a:endParaRPr lang="en-US" sz="2000">
              <a:solidFill>
                <a:prstClr val="black"/>
              </a:solidFill>
              <a:latin typeface="Calibri"/>
            </a:endParaRPr>
          </a:p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2671772" y="1765300"/>
            <a:ext cx="22939" cy="433278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06140" y="3763652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34914" y="2015582"/>
            <a:ext cx="306541" cy="3136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2868" y="1446960"/>
            <a:ext cx="1607046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session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5813397" y="1837678"/>
            <a:ext cx="25989" cy="433452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2991678" y="2514600"/>
            <a:ext cx="2380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6325" y="2139394"/>
            <a:ext cx="2415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prstClr val="black"/>
                </a:solidFill>
                <a:latin typeface="Calibri"/>
              </a:rPr>
              <a:t>getAttribute(“documents”)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86986" y="2135793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2991678" y="3093422"/>
            <a:ext cx="24017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79922" y="2692859"/>
            <a:ext cx="11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prstClr val="black"/>
                </a:solidFill>
                <a:latin typeface="Calibri"/>
              </a:rPr>
              <a:t>Documents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48501" y="1421907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ctx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7798726" y="1837678"/>
            <a:ext cx="5823" cy="426128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48895" y="3020874"/>
            <a:ext cx="297856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166387" y="4111248"/>
            <a:ext cx="432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80224" y="3683585"/>
            <a:ext cx="35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  <a:latin typeface="Calibri"/>
              </a:rPr>
              <a:t>setVariable  (“document", document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870457" y="1447800"/>
            <a:ext cx="179423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TemplateEngine</a:t>
            </a: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9677492" y="1802907"/>
            <a:ext cx="0" cy="436929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22701" y="4054636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3188227" y="4742345"/>
            <a:ext cx="5823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73815" y="4794751"/>
            <a:ext cx="221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  <a:latin typeface="Calibri"/>
              </a:rPr>
              <a:t>Process(ctx,details.html)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7E86ED-73BD-4C29-8CE2-152598F975C3}"/>
              </a:ext>
            </a:extLst>
          </p:cNvPr>
          <p:cNvSpPr txBox="1"/>
          <p:nvPr/>
        </p:nvSpPr>
        <p:spPr>
          <a:xfrm flipH="1">
            <a:off x="377534" y="5849034"/>
            <a:ext cx="190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From documents.html 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2812A2B4-779A-452C-BACB-083E0598E2F6}"/>
              </a:ext>
            </a:extLst>
          </p:cNvPr>
          <p:cNvSpPr txBox="1"/>
          <p:nvPr/>
        </p:nvSpPr>
        <p:spPr>
          <a:xfrm>
            <a:off x="1431787" y="3318353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doGet</a:t>
            </a:r>
          </a:p>
        </p:txBody>
      </p:sp>
      <p:sp>
        <p:nvSpPr>
          <p:cNvPr id="5" name="TextBox 41">
            <a:extLst>
              <a:ext uri="{FF2B5EF4-FFF2-40B4-BE49-F238E27FC236}">
                <a16:creationId xmlns:a16="http://schemas.microsoft.com/office/drawing/2014/main" id="{5E113549-8122-4659-8366-3734A4FEC839}"/>
              </a:ext>
            </a:extLst>
          </p:cNvPr>
          <p:cNvSpPr txBox="1"/>
          <p:nvPr/>
        </p:nvSpPr>
        <p:spPr>
          <a:xfrm>
            <a:off x="-71482" y="1678271"/>
            <a:ext cx="2690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prstClr val="black"/>
                </a:solidFill>
                <a:latin typeface="Calibri"/>
              </a:rPr>
              <a:t>GET /</a:t>
            </a:r>
            <a:r>
              <a:rPr lang="it-IT" sz="1400" err="1">
                <a:solidFill>
                  <a:prstClr val="black"/>
                </a:solidFill>
                <a:latin typeface="Calibri"/>
              </a:rPr>
              <a:t>GetDetails?documentName</a:t>
            </a:r>
            <a:r>
              <a:rPr lang="it-IT" sz="1400">
                <a:solidFill>
                  <a:prstClr val="black"/>
                </a:solidFill>
                <a:latin typeface="Calibri"/>
              </a:rPr>
              <a:t>=x</a:t>
            </a:r>
            <a:endParaRPr lang="en-US" sz="1400">
              <a:solidFill>
                <a:prstClr val="black"/>
              </a:solidFill>
              <a:latin typeface="Calibri"/>
            </a:endParaRPr>
          </a:p>
          <a:p>
            <a:endParaRPr lang="en-US" sz="140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3687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B19870-D327-4525-A3EA-8736A7F2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06" y="134223"/>
            <a:ext cx="10515600" cy="1325563"/>
          </a:xfrm>
        </p:spPr>
        <p:txBody>
          <a:bodyPr/>
          <a:lstStyle/>
          <a:p>
            <a:pPr algn="ctr"/>
            <a:r>
              <a:rPr lang="it-IT">
                <a:latin typeface="+mn-lt"/>
              </a:rPr>
              <a:t>Events: access to choices page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1737C91-7B6A-4A05-B29B-141BADF4614D}"/>
              </a:ext>
            </a:extLst>
          </p:cNvPr>
          <p:cNvSpPr/>
          <p:nvPr/>
        </p:nvSpPr>
        <p:spPr>
          <a:xfrm>
            <a:off x="2571707" y="1696821"/>
            <a:ext cx="2582655" cy="3994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GetFoldersAndSubFolder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612576-454F-4AC3-A86F-277852BC56DA}"/>
              </a:ext>
            </a:extLst>
          </p:cNvPr>
          <p:cNvSpPr/>
          <p:nvPr/>
        </p:nvSpPr>
        <p:spPr>
          <a:xfrm>
            <a:off x="6196357" y="1671834"/>
            <a:ext cx="1225118" cy="4111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  <a:r>
              <a:rPr lang="it-IT"/>
              <a:t>ession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997AF14-7F86-4144-8E3F-060040791B84}"/>
              </a:ext>
            </a:extLst>
          </p:cNvPr>
          <p:cNvSpPr/>
          <p:nvPr/>
        </p:nvSpPr>
        <p:spPr>
          <a:xfrm>
            <a:off x="8211899" y="1673130"/>
            <a:ext cx="1225118" cy="3994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ctx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01F0CB-7FAF-43A0-A4F5-AD3ED598A627}"/>
              </a:ext>
            </a:extLst>
          </p:cNvPr>
          <p:cNvSpPr/>
          <p:nvPr/>
        </p:nvSpPr>
        <p:spPr>
          <a:xfrm>
            <a:off x="10005195" y="1671834"/>
            <a:ext cx="1786956" cy="3994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TemplateEngine 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4B10A25-616A-4DFD-A01A-1F64F16BF9E5}"/>
              </a:ext>
            </a:extLst>
          </p:cNvPr>
          <p:cNvCxnSpPr>
            <a:cxnSpLocks/>
          </p:cNvCxnSpPr>
          <p:nvPr/>
        </p:nvCxnSpPr>
        <p:spPr>
          <a:xfrm>
            <a:off x="3364097" y="2191107"/>
            <a:ext cx="0" cy="409260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EFEEBAC-832D-4FF1-8C94-928DE584CB43}"/>
              </a:ext>
            </a:extLst>
          </p:cNvPr>
          <p:cNvCxnSpPr>
            <a:cxnSpLocks/>
          </p:cNvCxnSpPr>
          <p:nvPr/>
        </p:nvCxnSpPr>
        <p:spPr>
          <a:xfrm>
            <a:off x="6901627" y="2162989"/>
            <a:ext cx="0" cy="409260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796867E-2CBE-497E-8624-6E78F42996C2}"/>
              </a:ext>
            </a:extLst>
          </p:cNvPr>
          <p:cNvCxnSpPr>
            <a:cxnSpLocks/>
          </p:cNvCxnSpPr>
          <p:nvPr/>
        </p:nvCxnSpPr>
        <p:spPr>
          <a:xfrm>
            <a:off x="8878081" y="2200232"/>
            <a:ext cx="0" cy="409260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B869B2F-DC72-4E06-8362-D1D3D307075B}"/>
              </a:ext>
            </a:extLst>
          </p:cNvPr>
          <p:cNvCxnSpPr>
            <a:cxnSpLocks/>
          </p:cNvCxnSpPr>
          <p:nvPr/>
        </p:nvCxnSpPr>
        <p:spPr>
          <a:xfrm>
            <a:off x="10898673" y="2238809"/>
            <a:ext cx="0" cy="409260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26B0ABE-276E-45E7-908E-D27ECB01E67C}"/>
              </a:ext>
            </a:extLst>
          </p:cNvPr>
          <p:cNvCxnSpPr>
            <a:cxnSpLocks/>
          </p:cNvCxnSpPr>
          <p:nvPr/>
        </p:nvCxnSpPr>
        <p:spPr>
          <a:xfrm>
            <a:off x="3669611" y="2730778"/>
            <a:ext cx="285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576CE8A-96C7-46C5-9F49-BF79DD2998B5}"/>
              </a:ext>
            </a:extLst>
          </p:cNvPr>
          <p:cNvSpPr txBox="1"/>
          <p:nvPr/>
        </p:nvSpPr>
        <p:spPr>
          <a:xfrm>
            <a:off x="4074471" y="2343026"/>
            <a:ext cx="23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</a:t>
            </a:r>
            <a:r>
              <a:rPr lang="it-IT"/>
              <a:t>etAttribute(‘’folders’’)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71697C6-88E4-4DAF-9A15-B365D32ECB5E}"/>
              </a:ext>
            </a:extLst>
          </p:cNvPr>
          <p:cNvCxnSpPr>
            <a:cxnSpLocks/>
          </p:cNvCxnSpPr>
          <p:nvPr/>
        </p:nvCxnSpPr>
        <p:spPr>
          <a:xfrm flipH="1">
            <a:off x="3658644" y="3892634"/>
            <a:ext cx="2979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5B163E7-AFF4-4BE7-A599-FAB23FD996D4}"/>
              </a:ext>
            </a:extLst>
          </p:cNvPr>
          <p:cNvSpPr txBox="1"/>
          <p:nvPr/>
        </p:nvSpPr>
        <p:spPr>
          <a:xfrm>
            <a:off x="2450106" y="345046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 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377E188-58DC-4EC8-A415-29D0F04CA3AF}"/>
              </a:ext>
            </a:extLst>
          </p:cNvPr>
          <p:cNvCxnSpPr>
            <a:cxnSpLocks/>
          </p:cNvCxnSpPr>
          <p:nvPr/>
        </p:nvCxnSpPr>
        <p:spPr>
          <a:xfrm>
            <a:off x="3678498" y="4849706"/>
            <a:ext cx="481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7F88328-D06C-4CD4-BD74-5FE1BB009E9A}"/>
              </a:ext>
            </a:extLst>
          </p:cNvPr>
          <p:cNvSpPr txBox="1"/>
          <p:nvPr/>
        </p:nvSpPr>
        <p:spPr>
          <a:xfrm>
            <a:off x="4028114" y="4862308"/>
            <a:ext cx="337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setVariable(</a:t>
            </a:r>
            <a:r>
              <a:rPr lang="en-US"/>
              <a:t>“folderAndsubfolders”,folderAndsubfolders </a:t>
            </a:r>
            <a:r>
              <a:rPr lang="it-IT"/>
              <a:t>)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1872AE8B-772C-47FD-929A-556001D07595}"/>
              </a:ext>
            </a:extLst>
          </p:cNvPr>
          <p:cNvCxnSpPr>
            <a:cxnSpLocks/>
          </p:cNvCxnSpPr>
          <p:nvPr/>
        </p:nvCxnSpPr>
        <p:spPr>
          <a:xfrm>
            <a:off x="3658644" y="6014428"/>
            <a:ext cx="701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972BD552-7476-460C-8D8D-3167CE18CB90}"/>
              </a:ext>
            </a:extLst>
          </p:cNvPr>
          <p:cNvCxnSpPr>
            <a:cxnSpLocks/>
          </p:cNvCxnSpPr>
          <p:nvPr/>
        </p:nvCxnSpPr>
        <p:spPr>
          <a:xfrm>
            <a:off x="2295567" y="3949783"/>
            <a:ext cx="663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C48EADA-8E81-4308-AA69-A80D4650E85A}"/>
              </a:ext>
            </a:extLst>
          </p:cNvPr>
          <p:cNvSpPr txBox="1"/>
          <p:nvPr/>
        </p:nvSpPr>
        <p:spPr>
          <a:xfrm>
            <a:off x="2216197" y="3501374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it-IT"/>
              <a:t>oGet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FFC9BEB-C5C8-4BEC-B8CA-7C1AD417CA5C}"/>
              </a:ext>
            </a:extLst>
          </p:cNvPr>
          <p:cNvCxnSpPr>
            <a:cxnSpLocks/>
          </p:cNvCxnSpPr>
          <p:nvPr/>
        </p:nvCxnSpPr>
        <p:spPr>
          <a:xfrm flipH="1">
            <a:off x="3658644" y="3157390"/>
            <a:ext cx="2943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086A155-EE80-4525-A929-A81635401F21}"/>
              </a:ext>
            </a:extLst>
          </p:cNvPr>
          <p:cNvSpPr txBox="1"/>
          <p:nvPr/>
        </p:nvSpPr>
        <p:spPr>
          <a:xfrm>
            <a:off x="4677302" y="2788058"/>
            <a:ext cx="8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Folders</a:t>
            </a:r>
          </a:p>
        </p:txBody>
      </p:sp>
      <p:sp>
        <p:nvSpPr>
          <p:cNvPr id="52" name="Google Shape;397;p40">
            <a:extLst>
              <a:ext uri="{FF2B5EF4-FFF2-40B4-BE49-F238E27FC236}">
                <a16:creationId xmlns:a16="http://schemas.microsoft.com/office/drawing/2014/main" id="{CA65CBA8-A83A-4B4B-93BB-76028A53DA17}"/>
              </a:ext>
            </a:extLst>
          </p:cNvPr>
          <p:cNvSpPr txBox="1"/>
          <p:nvPr/>
        </p:nvSpPr>
        <p:spPr>
          <a:xfrm>
            <a:off x="5148182" y="5655405"/>
            <a:ext cx="345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es-419">
                <a:sym typeface="Calibri"/>
              </a:rPr>
              <a:t>process(ctx, </a:t>
            </a:r>
            <a:r>
              <a:rPr lang="en-US">
                <a:sym typeface="Calibri"/>
              </a:rPr>
              <a:t>“choices</a:t>
            </a:r>
            <a:r>
              <a:rPr lang="es-419">
                <a:sym typeface="Calibri"/>
              </a:rPr>
              <a:t>.html", ..)</a:t>
            </a:r>
            <a:endParaRPr>
              <a:sym typeface="Calibri"/>
            </a:endParaRP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45DAF948-12AD-4A61-82E0-74E2D7BCE114}"/>
              </a:ext>
            </a:extLst>
          </p:cNvPr>
          <p:cNvCxnSpPr>
            <a:cxnSpLocks/>
          </p:cNvCxnSpPr>
          <p:nvPr/>
        </p:nvCxnSpPr>
        <p:spPr>
          <a:xfrm>
            <a:off x="3678498" y="5459013"/>
            <a:ext cx="481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9B5AF90-C7D7-4796-955C-A9EEBCD14AC2}"/>
              </a:ext>
            </a:extLst>
          </p:cNvPr>
          <p:cNvSpPr txBox="1"/>
          <p:nvPr/>
        </p:nvSpPr>
        <p:spPr>
          <a:xfrm>
            <a:off x="3975070" y="4448915"/>
            <a:ext cx="33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setVariable(</a:t>
            </a:r>
            <a:r>
              <a:rPr lang="en-US"/>
              <a:t>“folders”,folders </a:t>
            </a:r>
            <a:r>
              <a:rPr lang="it-IT"/>
              <a:t>)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4AF624C8-5D24-4A84-81BF-50A311D510E1}"/>
              </a:ext>
            </a:extLst>
          </p:cNvPr>
          <p:cNvSpPr/>
          <p:nvPr/>
        </p:nvSpPr>
        <p:spPr>
          <a:xfrm>
            <a:off x="3210827" y="2324325"/>
            <a:ext cx="306541" cy="3690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Rectangle 12">
            <a:extLst>
              <a:ext uri="{FF2B5EF4-FFF2-40B4-BE49-F238E27FC236}">
                <a16:creationId xmlns:a16="http://schemas.microsoft.com/office/drawing/2014/main" id="{3764E6FF-67D2-47AD-AD33-A3333D7ECD0A}"/>
              </a:ext>
            </a:extLst>
          </p:cNvPr>
          <p:cNvSpPr/>
          <p:nvPr/>
        </p:nvSpPr>
        <p:spPr>
          <a:xfrm>
            <a:off x="10753682" y="5459013"/>
            <a:ext cx="292931" cy="706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12">
            <a:extLst>
              <a:ext uri="{FF2B5EF4-FFF2-40B4-BE49-F238E27FC236}">
                <a16:creationId xmlns:a16="http://schemas.microsoft.com/office/drawing/2014/main" id="{105A4C8A-805F-466B-8738-06F8F4756D2C}"/>
              </a:ext>
            </a:extLst>
          </p:cNvPr>
          <p:cNvSpPr/>
          <p:nvPr/>
        </p:nvSpPr>
        <p:spPr>
          <a:xfrm>
            <a:off x="8751994" y="4706836"/>
            <a:ext cx="331935" cy="837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12">
            <a:extLst>
              <a:ext uri="{FF2B5EF4-FFF2-40B4-BE49-F238E27FC236}">
                <a16:creationId xmlns:a16="http://schemas.microsoft.com/office/drawing/2014/main" id="{9EF79777-0BB5-4F26-B57D-FEB8C343F52C}"/>
              </a:ext>
            </a:extLst>
          </p:cNvPr>
          <p:cNvSpPr/>
          <p:nvPr/>
        </p:nvSpPr>
        <p:spPr>
          <a:xfrm>
            <a:off x="6723511" y="2572861"/>
            <a:ext cx="334575" cy="1319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F1E28C8-7267-480C-9812-C6B6C0762757}"/>
              </a:ext>
            </a:extLst>
          </p:cNvPr>
          <p:cNvSpPr txBox="1"/>
          <p:nvPr/>
        </p:nvSpPr>
        <p:spPr>
          <a:xfrm>
            <a:off x="4133454" y="3232662"/>
            <a:ext cx="250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</a:t>
            </a:r>
            <a:r>
              <a:rPr lang="it-IT"/>
              <a:t>etAttribute(‘’folderAndSubFolder’’)</a:t>
            </a:r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6BB6451D-54A1-45E2-A232-1D277745F02D}"/>
              </a:ext>
            </a:extLst>
          </p:cNvPr>
          <p:cNvSpPr txBox="1"/>
          <p:nvPr/>
        </p:nvSpPr>
        <p:spPr>
          <a:xfrm>
            <a:off x="62313" y="1950921"/>
            <a:ext cx="26900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prstClr val="black"/>
                </a:solidFill>
                <a:latin typeface="Calibri"/>
              </a:rPr>
              <a:t>GET /GetFoldersAndSubFolders?DocumentName=</a:t>
            </a:r>
            <a:r>
              <a:rPr lang="en-US" sz="140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1400">
                <a:solidFill>
                  <a:prstClr val="black"/>
                </a:solidFill>
                <a:latin typeface="Calibri"/>
              </a:rPr>
              <a:t>&amp;SubFolderName=</a:t>
            </a:r>
            <a:r>
              <a:rPr lang="en-US" sz="140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1400">
                <a:solidFill>
                  <a:prstClr val="black"/>
                </a:solidFill>
                <a:latin typeface="Calibri"/>
              </a:rPr>
              <a:t>&amp;FolderName=</a:t>
            </a:r>
            <a:r>
              <a:rPr lang="en-US" sz="1400">
                <a:solidFill>
                  <a:srgbClr val="FF0000"/>
                </a:solidFill>
                <a:latin typeface="Calibri"/>
              </a:rPr>
              <a:t>z</a:t>
            </a:r>
          </a:p>
          <a:p>
            <a:endParaRPr lang="en-US" sz="140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DEDEF6B-2C22-40EC-997D-A02BE76900CA}"/>
              </a:ext>
            </a:extLst>
          </p:cNvPr>
          <p:cNvSpPr txBox="1"/>
          <p:nvPr/>
        </p:nvSpPr>
        <p:spPr>
          <a:xfrm>
            <a:off x="71102" y="6026981"/>
            <a:ext cx="23413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Calibri"/>
              </a:rPr>
              <a:t>I valori di x,y,z, vengono salvati in sessione per essere utilizzati in GetChoices</a:t>
            </a:r>
          </a:p>
          <a:p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F549C39-A483-456F-AEDF-4AF6AEF1FE80}"/>
              </a:ext>
            </a:extLst>
          </p:cNvPr>
          <p:cNvSpPr txBox="1"/>
          <p:nvPr/>
        </p:nvSpPr>
        <p:spPr>
          <a:xfrm flipH="1">
            <a:off x="3009463" y="6450794"/>
            <a:ext cx="380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From documents.html </a:t>
            </a:r>
          </a:p>
        </p:txBody>
      </p:sp>
    </p:spTree>
    <p:extLst>
      <p:ext uri="{BB962C8B-B14F-4D97-AF65-F5344CB8AC3E}">
        <p14:creationId xmlns:p14="http://schemas.microsoft.com/office/powerpoint/2010/main" val="69431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932"/>
            <a:ext cx="10972800" cy="1143000"/>
          </a:xfrm>
        </p:spPr>
        <p:txBody>
          <a:bodyPr/>
          <a:lstStyle/>
          <a:p>
            <a:r>
              <a:rPr lang="en-US"/>
              <a:t>Events: move the 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4650" y="1447800"/>
            <a:ext cx="19535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black"/>
              </a:solidFill>
              <a:latin typeface="Calibri"/>
            </a:endParaRPr>
          </a:p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GetChoices</a:t>
            </a:r>
            <a:endParaRPr lang="en-US" sz="2000">
              <a:solidFill>
                <a:prstClr val="black"/>
              </a:solidFill>
              <a:latin typeface="Calibri"/>
            </a:endParaRPr>
          </a:p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726586" y="1839411"/>
            <a:ext cx="22939" cy="433278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04347" y="34290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50351" y="2924145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doGet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8664" y="2146299"/>
            <a:ext cx="306541" cy="3702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4004715" y="2825684"/>
            <a:ext cx="371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41500" y="1430784"/>
            <a:ext cx="1746778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documentDAO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8123373" y="1837678"/>
            <a:ext cx="5823" cy="426128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969859" y="1933900"/>
            <a:ext cx="351448" cy="2345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4004715" y="3959440"/>
            <a:ext cx="37974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7E86ED-73BD-4C29-8CE2-152598F975C3}"/>
              </a:ext>
            </a:extLst>
          </p:cNvPr>
          <p:cNvSpPr txBox="1"/>
          <p:nvPr/>
        </p:nvSpPr>
        <p:spPr>
          <a:xfrm flipH="1">
            <a:off x="377534" y="5849034"/>
            <a:ext cx="190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From choices.html</a:t>
            </a:r>
          </a:p>
        </p:txBody>
      </p:sp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3AA28DA2-22CB-48C5-BFB0-F82CBD43E64B}"/>
              </a:ext>
            </a:extLst>
          </p:cNvPr>
          <p:cNvCxnSpPr>
            <a:cxnSpLocks/>
          </p:cNvCxnSpPr>
          <p:nvPr/>
        </p:nvCxnSpPr>
        <p:spPr>
          <a:xfrm>
            <a:off x="9825534" y="1772419"/>
            <a:ext cx="5823" cy="426128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28">
            <a:extLst>
              <a:ext uri="{FF2B5EF4-FFF2-40B4-BE49-F238E27FC236}">
                <a16:creationId xmlns:a16="http://schemas.microsoft.com/office/drawing/2014/main" id="{FD739E4E-C39C-4BF4-95CE-3C585DEA75D6}"/>
              </a:ext>
            </a:extLst>
          </p:cNvPr>
          <p:cNvSpPr/>
          <p:nvPr/>
        </p:nvSpPr>
        <p:spPr>
          <a:xfrm>
            <a:off x="9664230" y="4462075"/>
            <a:ext cx="297856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FD3BA1-EF5C-4A10-88D6-3AF955BF342E}"/>
              </a:ext>
            </a:extLst>
          </p:cNvPr>
          <p:cNvSpPr txBox="1"/>
          <p:nvPr/>
        </p:nvSpPr>
        <p:spPr>
          <a:xfrm>
            <a:off x="311085" y="1447800"/>
            <a:ext cx="201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/GetChoices?ToSubFolderName=</a:t>
            </a:r>
            <a:r>
              <a:rPr lang="it-IT">
                <a:solidFill>
                  <a:srgbClr val="FF0000"/>
                </a:solidFill>
              </a:rPr>
              <a:t>t</a:t>
            </a:r>
            <a:r>
              <a:rPr lang="it-IT"/>
              <a:t>&amp;ToFolderName=</a:t>
            </a:r>
            <a:r>
              <a:rPr lang="it-IT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AC4225B-E9FE-4775-A7FC-8883CDCB7EF1}"/>
              </a:ext>
            </a:extLst>
          </p:cNvPr>
          <p:cNvSpPr txBox="1"/>
          <p:nvPr/>
        </p:nvSpPr>
        <p:spPr>
          <a:xfrm>
            <a:off x="3961222" y="2081300"/>
            <a:ext cx="5076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>
                <a:solidFill>
                  <a:srgbClr val="000000"/>
                </a:solidFill>
                <a:latin typeface="+mj-lt"/>
              </a:rPr>
              <a:t>moveDocument</a:t>
            </a:r>
            <a:r>
              <a:rPr lang="it-IT" sz="1800">
                <a:solidFill>
                  <a:srgbClr val="000000"/>
                </a:solidFill>
                <a:latin typeface="+mj-lt"/>
              </a:rPr>
              <a:t>(</a:t>
            </a:r>
            <a:r>
              <a:rPr lang="it-IT" sz="1800">
                <a:solidFill>
                  <a:srgbClr val="6A3E3E"/>
                </a:solidFill>
                <a:latin typeface="+mj-lt"/>
              </a:rPr>
              <a:t>documentNameList</a:t>
            </a:r>
            <a:r>
              <a:rPr lang="it-IT" sz="1800">
                <a:solidFill>
                  <a:srgbClr val="000000"/>
                </a:solidFill>
                <a:latin typeface="+mj-lt"/>
              </a:rPr>
              <a:t>,  </a:t>
            </a:r>
            <a:r>
              <a:rPr lang="it-IT" sz="1800">
                <a:solidFill>
                  <a:srgbClr val="6A3E3E"/>
                </a:solidFill>
                <a:latin typeface="+mj-lt"/>
              </a:rPr>
              <a:t>destinationSubFolderAndFolder</a:t>
            </a:r>
            <a:r>
              <a:rPr lang="it-IT" sz="1800">
                <a:solidFill>
                  <a:srgbClr val="000000"/>
                </a:solidFill>
                <a:latin typeface="+mj-lt"/>
              </a:rPr>
              <a:t>) </a:t>
            </a:r>
            <a:endParaRPr lang="it-IT">
              <a:latin typeface="+mj-lt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46E58F4F-B64D-4D4D-A317-AA8A490D9AE5}"/>
              </a:ext>
            </a:extLst>
          </p:cNvPr>
          <p:cNvSpPr txBox="1"/>
          <p:nvPr/>
        </p:nvSpPr>
        <p:spPr>
          <a:xfrm>
            <a:off x="4004715" y="2953015"/>
            <a:ext cx="3797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>
                <a:solidFill>
                  <a:srgbClr val="000000"/>
                </a:solidFill>
                <a:latin typeface="+mj-lt"/>
              </a:rPr>
              <a:t>findAllDocumentsBySubFolderAndFolderName</a:t>
            </a:r>
            <a:r>
              <a:rPr lang="it-IT">
                <a:solidFill>
                  <a:srgbClr val="000000"/>
                </a:solidFill>
                <a:latin typeface="+mj-lt"/>
              </a:rPr>
              <a:t>(t,w)</a:t>
            </a:r>
            <a:endParaRPr lang="en-US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4BB8FA43-6A90-44AE-A074-E6063707AE9F}"/>
              </a:ext>
            </a:extLst>
          </p:cNvPr>
          <p:cNvSpPr/>
          <p:nvPr/>
        </p:nvSpPr>
        <p:spPr>
          <a:xfrm>
            <a:off x="9226093" y="1421727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ctx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69144966-9D58-42AE-AC4A-B0369B7CD919}"/>
              </a:ext>
            </a:extLst>
          </p:cNvPr>
          <p:cNvSpPr/>
          <p:nvPr/>
        </p:nvSpPr>
        <p:spPr>
          <a:xfrm>
            <a:off x="10930151" y="1430605"/>
            <a:ext cx="1079485" cy="407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TemplateEngine</a:t>
            </a:r>
          </a:p>
        </p:txBody>
      </p:sp>
      <p:cxnSp>
        <p:nvCxnSpPr>
          <p:cNvPr id="41" name="Straight Connector 27">
            <a:extLst>
              <a:ext uri="{FF2B5EF4-FFF2-40B4-BE49-F238E27FC236}">
                <a16:creationId xmlns:a16="http://schemas.microsoft.com/office/drawing/2014/main" id="{D6013ACB-55FE-4D88-8241-99DDD6E1F909}"/>
              </a:ext>
            </a:extLst>
          </p:cNvPr>
          <p:cNvCxnSpPr>
            <a:cxnSpLocks/>
          </p:cNvCxnSpPr>
          <p:nvPr/>
        </p:nvCxnSpPr>
        <p:spPr>
          <a:xfrm>
            <a:off x="11442287" y="1828800"/>
            <a:ext cx="5823" cy="426128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28">
            <a:extLst>
              <a:ext uri="{FF2B5EF4-FFF2-40B4-BE49-F238E27FC236}">
                <a16:creationId xmlns:a16="http://schemas.microsoft.com/office/drawing/2014/main" id="{549AAE87-B635-440F-944C-5DAA08A8CB87}"/>
              </a:ext>
            </a:extLst>
          </p:cNvPr>
          <p:cNvSpPr/>
          <p:nvPr/>
        </p:nvSpPr>
        <p:spPr>
          <a:xfrm>
            <a:off x="11313739" y="5233706"/>
            <a:ext cx="257095" cy="60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30">
            <a:extLst>
              <a:ext uri="{FF2B5EF4-FFF2-40B4-BE49-F238E27FC236}">
                <a16:creationId xmlns:a16="http://schemas.microsoft.com/office/drawing/2014/main" id="{86D4FDF0-FE72-4ED7-90E9-FE87BBA44DA9}"/>
              </a:ext>
            </a:extLst>
          </p:cNvPr>
          <p:cNvSpPr txBox="1"/>
          <p:nvPr/>
        </p:nvSpPr>
        <p:spPr>
          <a:xfrm>
            <a:off x="4135571" y="4437846"/>
            <a:ext cx="35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  <a:latin typeface="Calibri"/>
              </a:rPr>
              <a:t>setVariable(“documents", documents )</a:t>
            </a:r>
          </a:p>
        </p:txBody>
      </p: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CD5D2B0A-4622-4CE7-B4DA-39133CCD77DE}"/>
              </a:ext>
            </a:extLst>
          </p:cNvPr>
          <p:cNvCxnSpPr>
            <a:cxnSpLocks/>
          </p:cNvCxnSpPr>
          <p:nvPr/>
        </p:nvCxnSpPr>
        <p:spPr>
          <a:xfrm>
            <a:off x="4027080" y="4894265"/>
            <a:ext cx="5465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38">
            <a:extLst>
              <a:ext uri="{FF2B5EF4-FFF2-40B4-BE49-F238E27FC236}">
                <a16:creationId xmlns:a16="http://schemas.microsoft.com/office/drawing/2014/main" id="{9A26D0DC-4F35-4A92-9DBD-ECE276BE9004}"/>
              </a:ext>
            </a:extLst>
          </p:cNvPr>
          <p:cNvSpPr txBox="1"/>
          <p:nvPr/>
        </p:nvSpPr>
        <p:spPr>
          <a:xfrm>
            <a:off x="4360362" y="5072457"/>
            <a:ext cx="2604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  <a:latin typeface="Calibri"/>
              </a:rPr>
              <a:t>Process(ctx,documents.html)</a:t>
            </a:r>
          </a:p>
        </p:txBody>
      </p:sp>
      <p:cxnSp>
        <p:nvCxnSpPr>
          <p:cNvPr id="51" name="Straight Arrow Connector 37">
            <a:extLst>
              <a:ext uri="{FF2B5EF4-FFF2-40B4-BE49-F238E27FC236}">
                <a16:creationId xmlns:a16="http://schemas.microsoft.com/office/drawing/2014/main" id="{B3B2DC14-7274-48FF-9531-DC312EF38E79}"/>
              </a:ext>
            </a:extLst>
          </p:cNvPr>
          <p:cNvCxnSpPr>
            <a:cxnSpLocks/>
          </p:cNvCxnSpPr>
          <p:nvPr/>
        </p:nvCxnSpPr>
        <p:spPr>
          <a:xfrm>
            <a:off x="4027080" y="5536859"/>
            <a:ext cx="7105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0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9949BF-DEC4-4CEE-89B7-310EEB01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764"/>
            <a:ext cx="10515600" cy="1325563"/>
          </a:xfrm>
        </p:spPr>
        <p:txBody>
          <a:bodyPr/>
          <a:lstStyle/>
          <a:p>
            <a:r>
              <a:rPr lang="it-IT">
                <a:latin typeface="+mn-lt"/>
              </a:rPr>
              <a:t>ES3: Gestione documenti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D69B9-21D5-492E-B858-E890DFB3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072456" cy="47032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Un’applicazione web consente la gestione di cartelle, sottocartelle e documenti online. Una cartella ha un nome e una data di creazione e può contenere (solo) sottocartelle. Una sottocartella può contenere (solo) dei documenti. Un documento ha un nome, una data di creazione, un sommario e un tipo. Quando l’utente accede all’applicazione appare una HOME PAGE che contiene un albero delle cartelle e delle sottocartelle. </a:t>
            </a:r>
            <a:endParaRPr lang="it-IT"/>
          </a:p>
          <a:p>
            <a:pPr marL="0" indent="0" algn="just">
              <a:buNone/>
            </a:pP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Nell’HOME page l’utente può selezionare una sottocartella e accedere a una pagina DOCUMENTI che mostra l’elenco dei documenti di una sottocartella. Ogni documento in elenco ha due link: </a:t>
            </a:r>
            <a:r>
              <a:rPr lang="it-IT" sz="1800" b="0" i="1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accedi 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it-IT" sz="1800" b="0" i="1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sposta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. Quando l’utente seleziona il link </a:t>
            </a:r>
            <a:r>
              <a:rPr lang="it-IT" sz="1800" b="0" i="1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accedi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, appare una pagina DOCUMENTO che mostra tutti i dati del documento selezionato. Quando l’utente seleziona il link </a:t>
            </a:r>
            <a:r>
              <a:rPr lang="it-IT" sz="1800" b="0" i="1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sposta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, appare la HOME PAGE con l’albero delle cartelle e delle sottocartelle; in questo caso la pagina mostra il messaggio “</a:t>
            </a:r>
            <a:r>
              <a:rPr lang="it-IT" sz="1800" b="0" i="1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Stai spostando il documento X dalla sottocartella Y. Scegli la sottocartella di destinazione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”, la sottocartella a cui appartiene il documento da spostare NON è selezionabile e il suo nome è evidenziato (per esempio con un colore diverso). Quando l’utente seleziona la sottocartella di destinazione, il documento è spostato dalla sottocartella di origine a quella di destinazione e appare la pagina DOCUMENTI che mostra il contenuto aggiornato della sottocartella di destinazione. 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12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B446AB-CE54-41DA-9A7F-635A1B8B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Esempio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243764-53DB-4568-A9A2-4250301692A6}"/>
              </a:ext>
            </a:extLst>
          </p:cNvPr>
          <p:cNvSpPr txBox="1"/>
          <p:nvPr/>
        </p:nvSpPr>
        <p:spPr>
          <a:xfrm>
            <a:off x="1014884" y="1859339"/>
            <a:ext cx="42002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it-IT"/>
              <a:t>Cartella 1</a:t>
            </a:r>
          </a:p>
          <a:p>
            <a:pPr lvl="3"/>
            <a:r>
              <a:rPr lang="it-IT"/>
              <a:t>Cartella 11</a:t>
            </a:r>
          </a:p>
          <a:p>
            <a:pPr lvl="3"/>
            <a:r>
              <a:rPr lang="it-IT"/>
              <a:t>Cartella 12</a:t>
            </a:r>
          </a:p>
          <a:p>
            <a:pPr lvl="3"/>
            <a:r>
              <a:rPr lang="it-IT"/>
              <a:t>Cartella 13</a:t>
            </a:r>
          </a:p>
          <a:p>
            <a:pPr marL="1371600" lvl="3" indent="0">
              <a:buNone/>
            </a:pPr>
            <a:endParaRPr lang="it-IT"/>
          </a:p>
          <a:p>
            <a:pPr lvl="2"/>
            <a:r>
              <a:rPr lang="it-IT"/>
              <a:t>Cartella 2</a:t>
            </a:r>
          </a:p>
          <a:p>
            <a:pPr lvl="3"/>
            <a:r>
              <a:rPr lang="it-IT"/>
              <a:t>Cartella 21</a:t>
            </a:r>
          </a:p>
          <a:p>
            <a:pPr lvl="3"/>
            <a:endParaRPr lang="it-IT"/>
          </a:p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3DAEA2-5714-4741-B7AE-39BD3BCCF3A2}"/>
              </a:ext>
            </a:extLst>
          </p:cNvPr>
          <p:cNvSpPr txBox="1"/>
          <p:nvPr/>
        </p:nvSpPr>
        <p:spPr>
          <a:xfrm>
            <a:off x="6340508" y="1859339"/>
            <a:ext cx="4681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Cartella 11</a:t>
            </a:r>
          </a:p>
          <a:p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 	Documento 1 &gt;accedi &gt;sposta </a:t>
            </a:r>
          </a:p>
          <a:p>
            <a:r>
              <a:rPr lang="it-IT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Documento 2 &gt;accedi &gt;sposta </a:t>
            </a:r>
          </a:p>
          <a:p>
            <a:r>
              <a:rPr lang="it-IT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Documento 3 &gt;accedi &gt;sposta </a:t>
            </a:r>
          </a:p>
          <a:p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E97917E-D383-422F-922D-0741A3CAD5EF}"/>
              </a:ext>
            </a:extLst>
          </p:cNvPr>
          <p:cNvSpPr/>
          <p:nvPr/>
        </p:nvSpPr>
        <p:spPr>
          <a:xfrm>
            <a:off x="1467060" y="1742995"/>
            <a:ext cx="3748036" cy="325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D29DED3-2CFC-4FCA-8D71-B5836A5CA2FD}"/>
              </a:ext>
            </a:extLst>
          </p:cNvPr>
          <p:cNvSpPr/>
          <p:nvPr/>
        </p:nvSpPr>
        <p:spPr>
          <a:xfrm>
            <a:off x="6340507" y="1763091"/>
            <a:ext cx="4099729" cy="3235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91AB106-E28F-4A3E-ADF4-A1C42BB7561D}"/>
              </a:ext>
            </a:extLst>
          </p:cNvPr>
          <p:cNvSpPr txBox="1"/>
          <p:nvPr/>
        </p:nvSpPr>
        <p:spPr>
          <a:xfrm>
            <a:off x="1467060" y="5115004"/>
            <a:ext cx="3748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i="1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Albero delle cartelle e sottocartelle nella HOME PAGE 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611DAC6-8CDE-4DC3-8577-86240FEEC0E5}"/>
              </a:ext>
            </a:extLst>
          </p:cNvPr>
          <p:cNvSpPr txBox="1"/>
          <p:nvPr/>
        </p:nvSpPr>
        <p:spPr>
          <a:xfrm>
            <a:off x="6410430" y="5172313"/>
            <a:ext cx="3748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i="1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Contenuto della pagina DOCUMENTI di una sottocartella 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02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5312C-825C-4EF0-992F-1DF3A6CA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54" y="157797"/>
            <a:ext cx="10515600" cy="1325563"/>
          </a:xfrm>
        </p:spPr>
        <p:txBody>
          <a:bodyPr/>
          <a:lstStyle/>
          <a:p>
            <a:r>
              <a:rPr lang="en-US">
                <a:latin typeface="+mn-lt"/>
              </a:rPr>
              <a:t>Data requirements analysis</a:t>
            </a:r>
            <a:endParaRPr lang="it-IT">
              <a:latin typeface="+mn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3C456E-CF29-4C85-87E4-456C21F4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54" y="1483360"/>
            <a:ext cx="11363092" cy="50095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000" b="0" i="0" u="none" strike="noStrike" baseline="0">
                <a:solidFill>
                  <a:srgbClr val="000000"/>
                </a:solidFill>
              </a:rPr>
              <a:t>Un’applicazione web consente la gestione di </a:t>
            </a:r>
            <a:r>
              <a:rPr lang="it-IT" sz="2000" b="0" i="0" u="none" strike="noStrike" baseline="0">
                <a:solidFill>
                  <a:srgbClr val="FF0000"/>
                </a:solidFill>
              </a:rPr>
              <a:t>cartelle, sottocartelle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e </a:t>
            </a:r>
            <a:r>
              <a:rPr lang="it-IT" sz="2000" b="0" i="0" u="none" strike="noStrike" baseline="0">
                <a:solidFill>
                  <a:srgbClr val="FF0000"/>
                </a:solidFill>
              </a:rPr>
              <a:t>documenti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 online. Una cartella ha un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nome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 e una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data di creazione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e può </a:t>
            </a:r>
            <a:r>
              <a:rPr lang="it-IT" sz="2000" b="0" i="0" u="none" strike="noStrike" baseline="0">
                <a:solidFill>
                  <a:schemeClr val="accent1"/>
                </a:solidFill>
              </a:rPr>
              <a:t>contenere (solo)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sottocartelle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. Una sottocartella </a:t>
            </a:r>
            <a:r>
              <a:rPr lang="it-IT" sz="2000" b="0" i="0" u="none" strike="noStrike" baseline="0">
                <a:solidFill>
                  <a:schemeClr val="accent1"/>
                </a:solidFill>
              </a:rPr>
              <a:t>può contenere (solo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) dei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documenti.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 Un documento ha un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nome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una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data di creazione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un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sommario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 e un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tipo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. Quando l’utente accede all’applicazione appare una HOME PAGE che contiene un albero delle cartelle e delle sottocartelle. </a:t>
            </a:r>
            <a:endParaRPr lang="it-IT" sz="2000"/>
          </a:p>
          <a:p>
            <a:pPr marL="0" indent="0" algn="just">
              <a:buNone/>
            </a:pPr>
            <a:r>
              <a:rPr lang="it-IT" sz="2000" b="0" i="0" u="none" strike="noStrike" baseline="0">
                <a:solidFill>
                  <a:srgbClr val="000000"/>
                </a:solidFill>
              </a:rPr>
              <a:t>Nell’HOME page l’utente può selezionare una sottocartella e accedere a una pagina DOCUMENTI che mostra l’elenco dei documenti di una sottocartella. Ogni documento in elenco ha due link: 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accedi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e 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sposta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. Quando l’utente seleziona il link 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accedi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appare una pagina DOCUMENTO che mostra tutti i dati del documento selezionato. Quando l’utente seleziona il link 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sposta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appare la HOME PAGE con l’albero delle cartelle e delle sottocartelle; in questo caso la pagina mostra il messaggio “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Stai spostando il documento X dalla sottocartella Y. Scegli la sottocartella di destinazione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”, la sottocartella a cui appartiene il documento da spostare NON è selezionabile e il suo nome è evidenziato (per esempio con un colore diverso). Quando l’utente seleziona la sottocartella di destinazione, il documento è spostato dalla sottocartella di origine a quella di destinazione e appare la pagina DOCUMENTI che mostra il contenuto aggiornato della sottocartella di destinazione. </a:t>
            </a:r>
            <a:endParaRPr lang="it-IT" sz="2000"/>
          </a:p>
          <a:p>
            <a:pPr marL="0" indent="0" algn="just">
              <a:buNone/>
            </a:pPr>
            <a:endParaRPr lang="it-IT" sz="1200"/>
          </a:p>
          <a:p>
            <a:pPr algn="just"/>
            <a:r>
              <a:rPr lang="it-IT" sz="2000">
                <a:solidFill>
                  <a:srgbClr val="FF0000"/>
                </a:solidFill>
              </a:rPr>
              <a:t>Entità</a:t>
            </a:r>
            <a:r>
              <a:rPr lang="it-IT" sz="2000"/>
              <a:t>,</a:t>
            </a:r>
            <a:r>
              <a:rPr lang="it-IT" sz="2000">
                <a:solidFill>
                  <a:schemeClr val="accent6"/>
                </a:solidFill>
              </a:rPr>
              <a:t> attributi</a:t>
            </a:r>
            <a:r>
              <a:rPr lang="it-IT" sz="2000"/>
              <a:t>, </a:t>
            </a:r>
            <a:r>
              <a:rPr lang="it-IT" sz="2000">
                <a:solidFill>
                  <a:schemeClr val="accent5"/>
                </a:solidFill>
              </a:rPr>
              <a:t>relazioni</a:t>
            </a:r>
          </a:p>
        </p:txBody>
      </p:sp>
    </p:spTree>
    <p:extLst>
      <p:ext uri="{BB962C8B-B14F-4D97-AF65-F5344CB8AC3E}">
        <p14:creationId xmlns:p14="http://schemas.microsoft.com/office/powerpoint/2010/main" val="409622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8501E-EAAA-4900-93DD-13F622F9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43" y="118613"/>
            <a:ext cx="3899222" cy="1131966"/>
          </a:xfrm>
        </p:spPr>
        <p:txBody>
          <a:bodyPr>
            <a:normAutofit fontScale="90000"/>
          </a:bodyPr>
          <a:lstStyle/>
          <a:p>
            <a:r>
              <a:rPr lang="it-IT">
                <a:latin typeface="+mn-lt"/>
              </a:rPr>
              <a:t>Database design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BA36B9C-D4A1-481A-BA1B-A2469C548FBB}"/>
              </a:ext>
            </a:extLst>
          </p:cNvPr>
          <p:cNvSpPr/>
          <p:nvPr/>
        </p:nvSpPr>
        <p:spPr>
          <a:xfrm>
            <a:off x="742199" y="2365409"/>
            <a:ext cx="1442302" cy="8508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Folder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D76107C-780D-4165-8B67-BAD2CCA8CA93}"/>
              </a:ext>
            </a:extLst>
          </p:cNvPr>
          <p:cNvSpPr/>
          <p:nvPr/>
        </p:nvSpPr>
        <p:spPr>
          <a:xfrm>
            <a:off x="4813401" y="2365409"/>
            <a:ext cx="1540510" cy="8508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>
                <a:solidFill>
                  <a:schemeClr val="tx1"/>
                </a:solidFill>
              </a:rPr>
              <a:t>Subfolder</a:t>
            </a:r>
            <a:r>
              <a:rPr lang="it-IT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2DBBEF-9391-4689-B3E9-F0CF0505CA3A}"/>
              </a:ext>
            </a:extLst>
          </p:cNvPr>
          <p:cNvSpPr/>
          <p:nvPr/>
        </p:nvSpPr>
        <p:spPr>
          <a:xfrm>
            <a:off x="8921270" y="2365409"/>
            <a:ext cx="1442302" cy="850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Document 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31B35911-4BD9-40CD-A586-26CAFCDA53C0}"/>
              </a:ext>
            </a:extLst>
          </p:cNvPr>
          <p:cNvSpPr/>
          <p:nvPr/>
        </p:nvSpPr>
        <p:spPr>
          <a:xfrm>
            <a:off x="3232250" y="2552099"/>
            <a:ext cx="492761" cy="477520"/>
          </a:xfrm>
          <a:prstGeom prst="diamond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ED547CA-59AE-4C2C-9C13-140BFCB7FBA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2184501" y="2790856"/>
            <a:ext cx="104774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5AA32D7-A8DF-4491-8C3A-7F433A3414C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725011" y="2790844"/>
            <a:ext cx="1088390" cy="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B280454-68A2-4EEF-AA05-97A080F66FB2}"/>
              </a:ext>
            </a:extLst>
          </p:cNvPr>
          <p:cNvCxnSpPr/>
          <p:nvPr/>
        </p:nvCxnSpPr>
        <p:spPr>
          <a:xfrm flipH="1">
            <a:off x="2184501" y="2790859"/>
            <a:ext cx="949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o 21">
            <a:extLst>
              <a:ext uri="{FF2B5EF4-FFF2-40B4-BE49-F238E27FC236}">
                <a16:creationId xmlns:a16="http://schemas.microsoft.com/office/drawing/2014/main" id="{F8D3B5AB-CB20-4D33-9B67-014B2B634D27}"/>
              </a:ext>
            </a:extLst>
          </p:cNvPr>
          <p:cNvSpPr/>
          <p:nvPr/>
        </p:nvSpPr>
        <p:spPr>
          <a:xfrm>
            <a:off x="7310959" y="2552099"/>
            <a:ext cx="492761" cy="477520"/>
          </a:xfrm>
          <a:prstGeom prst="diamond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22F7FB7-66B3-4746-9E19-8C62FC9C1B0A}"/>
              </a:ext>
            </a:extLst>
          </p:cNvPr>
          <p:cNvCxnSpPr/>
          <p:nvPr/>
        </p:nvCxnSpPr>
        <p:spPr>
          <a:xfrm flipH="1">
            <a:off x="6353911" y="2786902"/>
            <a:ext cx="949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88E848A9-FC60-4969-845B-AE15CFB4105C}"/>
              </a:ext>
            </a:extLst>
          </p:cNvPr>
          <p:cNvCxnSpPr>
            <a:cxnSpLocks/>
          </p:cNvCxnSpPr>
          <p:nvPr/>
        </p:nvCxnSpPr>
        <p:spPr>
          <a:xfrm flipH="1">
            <a:off x="7803720" y="2786902"/>
            <a:ext cx="1088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A5DA077-22C0-4C2F-B877-0658A678882A}"/>
              </a:ext>
            </a:extLst>
          </p:cNvPr>
          <p:cNvSpPr txBox="1"/>
          <p:nvPr/>
        </p:nvSpPr>
        <p:spPr>
          <a:xfrm>
            <a:off x="2224611" y="2374000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0:N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897CCCB-AE0C-472D-97F3-831554EA6276}"/>
              </a:ext>
            </a:extLst>
          </p:cNvPr>
          <p:cNvSpPr txBox="1"/>
          <p:nvPr/>
        </p:nvSpPr>
        <p:spPr>
          <a:xfrm>
            <a:off x="6394122" y="2417568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0:N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3B95D81-1F93-41CF-B075-494B542A7052}"/>
              </a:ext>
            </a:extLst>
          </p:cNvPr>
          <p:cNvSpPr txBox="1"/>
          <p:nvPr/>
        </p:nvSpPr>
        <p:spPr>
          <a:xfrm>
            <a:off x="4246597" y="2817948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1:1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C90BA1D-176B-450E-A52F-A43502CF5C50}"/>
              </a:ext>
            </a:extLst>
          </p:cNvPr>
          <p:cNvSpPr txBox="1"/>
          <p:nvPr/>
        </p:nvSpPr>
        <p:spPr>
          <a:xfrm>
            <a:off x="8421754" y="2769597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1:1</a:t>
            </a:r>
          </a:p>
        </p:txBody>
      </p:sp>
      <p:cxnSp>
        <p:nvCxnSpPr>
          <p:cNvPr id="29" name="Connettore diritto 19">
            <a:extLst>
              <a:ext uri="{FF2B5EF4-FFF2-40B4-BE49-F238E27FC236}">
                <a16:creationId xmlns:a16="http://schemas.microsoft.com/office/drawing/2014/main" id="{E6CCD935-A34B-A54E-A3CE-5C92C38CD2A6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1051029" y="2007554"/>
            <a:ext cx="1393" cy="362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B9A326C-728D-A34C-8868-6F1E353D54A3}"/>
              </a:ext>
            </a:extLst>
          </p:cNvPr>
          <p:cNvSpPr/>
          <p:nvPr/>
        </p:nvSpPr>
        <p:spPr>
          <a:xfrm>
            <a:off x="964958" y="1835412"/>
            <a:ext cx="172142" cy="1721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CA080-4547-EF46-9300-4AF3D057E8F9}"/>
              </a:ext>
            </a:extLst>
          </p:cNvPr>
          <p:cNvSpPr txBox="1"/>
          <p:nvPr/>
        </p:nvSpPr>
        <p:spPr>
          <a:xfrm>
            <a:off x="654517" y="1610663"/>
            <a:ext cx="97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100"/>
              <a:t>NameFolder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F31C09-F11C-BD4F-980D-159A9B96F2AF}"/>
              </a:ext>
            </a:extLst>
          </p:cNvPr>
          <p:cNvSpPr/>
          <p:nvPr/>
        </p:nvSpPr>
        <p:spPr>
          <a:xfrm>
            <a:off x="1811371" y="1842302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32" name="Connettore diritto 19">
            <a:extLst>
              <a:ext uri="{FF2B5EF4-FFF2-40B4-BE49-F238E27FC236}">
                <a16:creationId xmlns:a16="http://schemas.microsoft.com/office/drawing/2014/main" id="{92F4B694-F137-1049-87D2-3B1E757A8BDA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1896050" y="2014444"/>
            <a:ext cx="1392" cy="34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023B09-0E4A-2341-AB02-E916E352D22D}"/>
              </a:ext>
            </a:extLst>
          </p:cNvPr>
          <p:cNvSpPr txBox="1"/>
          <p:nvPr/>
        </p:nvSpPr>
        <p:spPr>
          <a:xfrm>
            <a:off x="1671610" y="1615264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Date</a:t>
            </a:r>
          </a:p>
        </p:txBody>
      </p:sp>
      <p:sp>
        <p:nvSpPr>
          <p:cNvPr id="34" name="Rettangolo 7">
            <a:extLst>
              <a:ext uri="{FF2B5EF4-FFF2-40B4-BE49-F238E27FC236}">
                <a16:creationId xmlns:a16="http://schemas.microsoft.com/office/drawing/2014/main" id="{FFBD2EA3-D55A-284B-9810-1FAB1C5684A3}"/>
              </a:ext>
            </a:extLst>
          </p:cNvPr>
          <p:cNvSpPr/>
          <p:nvPr/>
        </p:nvSpPr>
        <p:spPr>
          <a:xfrm>
            <a:off x="4974561" y="2438982"/>
            <a:ext cx="1247843" cy="6892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36" name="Connettore diritto 19">
            <a:extLst>
              <a:ext uri="{FF2B5EF4-FFF2-40B4-BE49-F238E27FC236}">
                <a16:creationId xmlns:a16="http://schemas.microsoft.com/office/drawing/2014/main" id="{2AF916F6-3987-5344-A131-3ADE775C4B6F}"/>
              </a:ext>
            </a:extLst>
          </p:cNvPr>
          <p:cNvCxnSpPr>
            <a:cxnSpLocks/>
          </p:cNvCxnSpPr>
          <p:nvPr/>
        </p:nvCxnSpPr>
        <p:spPr>
          <a:xfrm flipH="1">
            <a:off x="5052725" y="2024122"/>
            <a:ext cx="1" cy="34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D3FB9CA-00D3-2C4F-9E63-8D7FB34CAB12}"/>
              </a:ext>
            </a:extLst>
          </p:cNvPr>
          <p:cNvSpPr/>
          <p:nvPr/>
        </p:nvSpPr>
        <p:spPr>
          <a:xfrm>
            <a:off x="4966654" y="1859977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662477-DE39-3B46-AD0F-1D87009F3EFF}"/>
              </a:ext>
            </a:extLst>
          </p:cNvPr>
          <p:cNvSpPr txBox="1"/>
          <p:nvPr/>
        </p:nvSpPr>
        <p:spPr>
          <a:xfrm>
            <a:off x="4556187" y="1621217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NameSubFolder</a:t>
            </a:r>
          </a:p>
        </p:txBody>
      </p:sp>
      <p:cxnSp>
        <p:nvCxnSpPr>
          <p:cNvPr id="42" name="Connettore diritto 19">
            <a:extLst>
              <a:ext uri="{FF2B5EF4-FFF2-40B4-BE49-F238E27FC236}">
                <a16:creationId xmlns:a16="http://schemas.microsoft.com/office/drawing/2014/main" id="{7A9E2B32-334C-C041-A212-B52D9318551F}"/>
              </a:ext>
            </a:extLst>
          </p:cNvPr>
          <p:cNvCxnSpPr>
            <a:cxnSpLocks/>
          </p:cNvCxnSpPr>
          <p:nvPr/>
        </p:nvCxnSpPr>
        <p:spPr>
          <a:xfrm flipH="1">
            <a:off x="4434929" y="2163654"/>
            <a:ext cx="91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19">
            <a:extLst>
              <a:ext uri="{FF2B5EF4-FFF2-40B4-BE49-F238E27FC236}">
                <a16:creationId xmlns:a16="http://schemas.microsoft.com/office/drawing/2014/main" id="{AC293AE4-FE0E-CE47-8080-1B6F1336C4F1}"/>
              </a:ext>
            </a:extLst>
          </p:cNvPr>
          <p:cNvCxnSpPr>
            <a:cxnSpLocks/>
          </p:cNvCxnSpPr>
          <p:nvPr/>
        </p:nvCxnSpPr>
        <p:spPr>
          <a:xfrm>
            <a:off x="4434929" y="2159629"/>
            <a:ext cx="4714" cy="627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EE4A26E-20A3-AA4F-B232-0F8B750B5E81}"/>
              </a:ext>
            </a:extLst>
          </p:cNvPr>
          <p:cNvSpPr/>
          <p:nvPr/>
        </p:nvSpPr>
        <p:spPr>
          <a:xfrm>
            <a:off x="5346382" y="2070161"/>
            <a:ext cx="172142" cy="1721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AE2B221-1822-564C-A7A2-98FB6AFC7CB5}"/>
              </a:ext>
            </a:extLst>
          </p:cNvPr>
          <p:cNvSpPr/>
          <p:nvPr/>
        </p:nvSpPr>
        <p:spPr>
          <a:xfrm>
            <a:off x="5933081" y="1856322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1" name="Connettore diritto 19">
            <a:extLst>
              <a:ext uri="{FF2B5EF4-FFF2-40B4-BE49-F238E27FC236}">
                <a16:creationId xmlns:a16="http://schemas.microsoft.com/office/drawing/2014/main" id="{A6827160-D1A7-DB41-8110-63BC9F3CA1B6}"/>
              </a:ext>
            </a:extLst>
          </p:cNvPr>
          <p:cNvCxnSpPr>
            <a:cxnSpLocks/>
          </p:cNvCxnSpPr>
          <p:nvPr/>
        </p:nvCxnSpPr>
        <p:spPr>
          <a:xfrm>
            <a:off x="6019152" y="2024075"/>
            <a:ext cx="0" cy="33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C15147A-8E76-774A-B948-2168A5C2BEF9}"/>
              </a:ext>
            </a:extLst>
          </p:cNvPr>
          <p:cNvSpPr txBox="1"/>
          <p:nvPr/>
        </p:nvSpPr>
        <p:spPr>
          <a:xfrm>
            <a:off x="5806287" y="1621217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Date</a:t>
            </a:r>
          </a:p>
        </p:txBody>
      </p:sp>
      <p:sp>
        <p:nvSpPr>
          <p:cNvPr id="54" name="Rettangolo 7">
            <a:extLst>
              <a:ext uri="{FF2B5EF4-FFF2-40B4-BE49-F238E27FC236}">
                <a16:creationId xmlns:a16="http://schemas.microsoft.com/office/drawing/2014/main" id="{43FAE580-D90E-E946-8F00-9DB7A0A0832A}"/>
              </a:ext>
            </a:extLst>
          </p:cNvPr>
          <p:cNvSpPr/>
          <p:nvPr/>
        </p:nvSpPr>
        <p:spPr>
          <a:xfrm>
            <a:off x="9030822" y="2442290"/>
            <a:ext cx="1247843" cy="6892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55" name="Connettore diritto 19">
            <a:extLst>
              <a:ext uri="{FF2B5EF4-FFF2-40B4-BE49-F238E27FC236}">
                <a16:creationId xmlns:a16="http://schemas.microsoft.com/office/drawing/2014/main" id="{C4267048-C574-C544-9D50-46E094426AD7}"/>
              </a:ext>
            </a:extLst>
          </p:cNvPr>
          <p:cNvCxnSpPr>
            <a:cxnSpLocks/>
          </p:cNvCxnSpPr>
          <p:nvPr/>
        </p:nvCxnSpPr>
        <p:spPr>
          <a:xfrm flipH="1">
            <a:off x="9232509" y="2024122"/>
            <a:ext cx="1" cy="34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0078B0A-29F0-FE4A-9606-26C485B6157C}"/>
              </a:ext>
            </a:extLst>
          </p:cNvPr>
          <p:cNvSpPr/>
          <p:nvPr/>
        </p:nvSpPr>
        <p:spPr>
          <a:xfrm>
            <a:off x="9146438" y="1859977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7" name="Connettore diritto 19">
            <a:extLst>
              <a:ext uri="{FF2B5EF4-FFF2-40B4-BE49-F238E27FC236}">
                <a16:creationId xmlns:a16="http://schemas.microsoft.com/office/drawing/2014/main" id="{FD999A4A-1742-8745-893E-721EAD928F80}"/>
              </a:ext>
            </a:extLst>
          </p:cNvPr>
          <p:cNvCxnSpPr>
            <a:cxnSpLocks/>
          </p:cNvCxnSpPr>
          <p:nvPr/>
        </p:nvCxnSpPr>
        <p:spPr>
          <a:xfrm flipH="1">
            <a:off x="8614713" y="2163654"/>
            <a:ext cx="91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19">
            <a:extLst>
              <a:ext uri="{FF2B5EF4-FFF2-40B4-BE49-F238E27FC236}">
                <a16:creationId xmlns:a16="http://schemas.microsoft.com/office/drawing/2014/main" id="{734D6ADB-2E83-4748-8B5C-83A79E1C89E3}"/>
              </a:ext>
            </a:extLst>
          </p:cNvPr>
          <p:cNvCxnSpPr>
            <a:cxnSpLocks/>
          </p:cNvCxnSpPr>
          <p:nvPr/>
        </p:nvCxnSpPr>
        <p:spPr>
          <a:xfrm>
            <a:off x="8614713" y="2159629"/>
            <a:ext cx="4714" cy="627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1A057DF-3474-184F-A66D-009D9215F25E}"/>
              </a:ext>
            </a:extLst>
          </p:cNvPr>
          <p:cNvSpPr/>
          <p:nvPr/>
        </p:nvSpPr>
        <p:spPr>
          <a:xfrm>
            <a:off x="9526166" y="2070161"/>
            <a:ext cx="172142" cy="1721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F9CD4D-5F0E-6640-BD73-F7C75AFCA99D}"/>
              </a:ext>
            </a:extLst>
          </p:cNvPr>
          <p:cNvSpPr txBox="1"/>
          <p:nvPr/>
        </p:nvSpPr>
        <p:spPr>
          <a:xfrm>
            <a:off x="8634428" y="1602116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NameDocument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C41BED7-90E9-2B47-B55B-2CC280BCED82}"/>
              </a:ext>
            </a:extLst>
          </p:cNvPr>
          <p:cNvSpPr/>
          <p:nvPr/>
        </p:nvSpPr>
        <p:spPr>
          <a:xfrm>
            <a:off x="10106523" y="1856322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62" name="Connettore diritto 19">
            <a:extLst>
              <a:ext uri="{FF2B5EF4-FFF2-40B4-BE49-F238E27FC236}">
                <a16:creationId xmlns:a16="http://schemas.microsoft.com/office/drawing/2014/main" id="{AD154EAC-BAF0-D542-991C-CFB17D836847}"/>
              </a:ext>
            </a:extLst>
          </p:cNvPr>
          <p:cNvCxnSpPr>
            <a:cxnSpLocks/>
          </p:cNvCxnSpPr>
          <p:nvPr/>
        </p:nvCxnSpPr>
        <p:spPr>
          <a:xfrm>
            <a:off x="10192594" y="2024075"/>
            <a:ext cx="0" cy="33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242F14-9A07-EA41-8033-3557A60723F5}"/>
              </a:ext>
            </a:extLst>
          </p:cNvPr>
          <p:cNvSpPr txBox="1"/>
          <p:nvPr/>
        </p:nvSpPr>
        <p:spPr>
          <a:xfrm>
            <a:off x="9964807" y="1594712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Date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F80C753-CF0B-4B40-B60D-B9E8ABD170A3}"/>
              </a:ext>
            </a:extLst>
          </p:cNvPr>
          <p:cNvSpPr/>
          <p:nvPr/>
        </p:nvSpPr>
        <p:spPr>
          <a:xfrm>
            <a:off x="10837227" y="2455869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65" name="Connettore diritto 19">
            <a:extLst>
              <a:ext uri="{FF2B5EF4-FFF2-40B4-BE49-F238E27FC236}">
                <a16:creationId xmlns:a16="http://schemas.microsoft.com/office/drawing/2014/main" id="{BB028BC8-2AE1-E943-B3A6-D299B51905F6}"/>
              </a:ext>
            </a:extLst>
          </p:cNvPr>
          <p:cNvCxnSpPr>
            <a:cxnSpLocks/>
          </p:cNvCxnSpPr>
          <p:nvPr/>
        </p:nvCxnSpPr>
        <p:spPr>
          <a:xfrm flipH="1">
            <a:off x="10363572" y="2551975"/>
            <a:ext cx="464892" cy="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5D7284-305A-AB49-8877-4DE40BCDA71C}"/>
              </a:ext>
            </a:extLst>
          </p:cNvPr>
          <p:cNvSpPr txBox="1"/>
          <p:nvPr/>
        </p:nvSpPr>
        <p:spPr>
          <a:xfrm>
            <a:off x="10588396" y="2167722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Summary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3FDB86A-93AE-434C-B7D3-56E0979A6049}"/>
              </a:ext>
            </a:extLst>
          </p:cNvPr>
          <p:cNvSpPr/>
          <p:nvPr/>
        </p:nvSpPr>
        <p:spPr>
          <a:xfrm>
            <a:off x="10847761" y="2960064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70" name="Connettore diritto 19">
            <a:extLst>
              <a:ext uri="{FF2B5EF4-FFF2-40B4-BE49-F238E27FC236}">
                <a16:creationId xmlns:a16="http://schemas.microsoft.com/office/drawing/2014/main" id="{DCB00884-DE51-0548-8A12-79472ACBE036}"/>
              </a:ext>
            </a:extLst>
          </p:cNvPr>
          <p:cNvCxnSpPr>
            <a:cxnSpLocks/>
          </p:cNvCxnSpPr>
          <p:nvPr/>
        </p:nvCxnSpPr>
        <p:spPr>
          <a:xfrm flipH="1">
            <a:off x="10374106" y="3056170"/>
            <a:ext cx="464892" cy="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511E11-5222-1E49-969F-4E287453BF7B}"/>
              </a:ext>
            </a:extLst>
          </p:cNvPr>
          <p:cNvSpPr txBox="1"/>
          <p:nvPr/>
        </p:nvSpPr>
        <p:spPr>
          <a:xfrm>
            <a:off x="10683246" y="2692653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Type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6099A1-3C9E-D34B-ADF0-D0044A66BC82}"/>
              </a:ext>
            </a:extLst>
          </p:cNvPr>
          <p:cNvSpPr txBox="1"/>
          <p:nvPr/>
        </p:nvSpPr>
        <p:spPr>
          <a:xfrm>
            <a:off x="360643" y="4429723"/>
            <a:ext cx="7859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/>
              <a:t>Folder(</a:t>
            </a:r>
            <a:r>
              <a:rPr lang="en-IT" u="sng"/>
              <a:t>NameFolder</a:t>
            </a:r>
            <a:r>
              <a:rPr lang="en-IT"/>
              <a:t>, Date)</a:t>
            </a:r>
          </a:p>
          <a:p>
            <a:r>
              <a:rPr lang="en-IT"/>
              <a:t>Subfolder(</a:t>
            </a:r>
            <a:r>
              <a:rPr lang="en-IT" u="sng"/>
              <a:t>NameSubFolder</a:t>
            </a:r>
            <a:r>
              <a:rPr lang="en-IT"/>
              <a:t>, </a:t>
            </a:r>
            <a:r>
              <a:rPr lang="en-IT" b="1" u="sng"/>
              <a:t>NameFolder</a:t>
            </a:r>
            <a:r>
              <a:rPr lang="en-IT"/>
              <a:t>, Date)</a:t>
            </a:r>
          </a:p>
          <a:p>
            <a:r>
              <a:rPr lang="en-IT"/>
              <a:t>Document(</a:t>
            </a:r>
            <a:r>
              <a:rPr lang="en-IT" u="sng"/>
              <a:t>NameDocument</a:t>
            </a:r>
            <a:r>
              <a:rPr lang="en-IT"/>
              <a:t>, </a:t>
            </a:r>
            <a:r>
              <a:rPr lang="en-IT" b="1" u="sng"/>
              <a:t>NameSubFolder</a:t>
            </a:r>
            <a:r>
              <a:rPr lang="en-IT"/>
              <a:t>, </a:t>
            </a:r>
            <a:r>
              <a:rPr lang="en-IT" b="1" u="sng"/>
              <a:t>NameFolder</a:t>
            </a:r>
            <a:r>
              <a:rPr lang="en-IT"/>
              <a:t>, Date, Summary, Type)</a:t>
            </a:r>
          </a:p>
        </p:txBody>
      </p:sp>
    </p:spTree>
    <p:extLst>
      <p:ext uri="{BB962C8B-B14F-4D97-AF65-F5344CB8AC3E}">
        <p14:creationId xmlns:p14="http://schemas.microsoft.com/office/powerpoint/2010/main" val="352389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016755-C041-654B-A6E8-8CF21FC52BA5}"/>
              </a:ext>
            </a:extLst>
          </p:cNvPr>
          <p:cNvSpPr txBox="1"/>
          <p:nvPr/>
        </p:nvSpPr>
        <p:spPr>
          <a:xfrm>
            <a:off x="339049" y="657846"/>
            <a:ext cx="36448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CREATE TABLE </a:t>
            </a:r>
            <a:r>
              <a:rPr lang="en-GB"/>
              <a:t>folder (</a:t>
            </a:r>
            <a:br>
              <a:rPr lang="en-GB"/>
            </a:br>
            <a:r>
              <a:rPr lang="en-GB"/>
              <a:t>    </a:t>
            </a:r>
            <a:r>
              <a:rPr lang="en-GB" b="1"/>
              <a:t>FolderName varchar</a:t>
            </a:r>
            <a:r>
              <a:rPr lang="en-GB"/>
              <a:t>(45) </a:t>
            </a:r>
            <a:r>
              <a:rPr lang="en-GB" b="1"/>
              <a:t>not null</a:t>
            </a:r>
            <a:r>
              <a:rPr lang="en-GB"/>
              <a:t>,</a:t>
            </a:r>
            <a:br>
              <a:rPr lang="en-GB"/>
            </a:br>
            <a:r>
              <a:rPr lang="en-GB"/>
              <a:t>    </a:t>
            </a:r>
            <a:r>
              <a:rPr lang="en-GB" b="1"/>
              <a:t>Date date not null </a:t>
            </a:r>
            <a:r>
              <a:rPr lang="en-GB"/>
              <a:t>,</a:t>
            </a:r>
            <a:br>
              <a:rPr lang="en-GB"/>
            </a:br>
            <a:r>
              <a:rPr lang="en-GB"/>
              <a:t>    </a:t>
            </a:r>
            <a:r>
              <a:rPr lang="en-GB" b="1"/>
              <a:t>PRIMARY KEY </a:t>
            </a:r>
            <a:r>
              <a:rPr lang="en-GB"/>
              <a:t>(</a:t>
            </a:r>
            <a:r>
              <a:rPr lang="en-GB" b="1"/>
              <a:t>FolderName</a:t>
            </a:r>
            <a:r>
              <a:rPr lang="en-GB"/>
              <a:t>)</a:t>
            </a:r>
            <a:br>
              <a:rPr lang="en-GB"/>
            </a:br>
            <a:r>
              <a:rPr lang="en-GB"/>
              <a:t>)</a:t>
            </a:r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81BD3-EB12-A84B-9B9D-F9102241F9D6}"/>
              </a:ext>
            </a:extLst>
          </p:cNvPr>
          <p:cNvSpPr txBox="1"/>
          <p:nvPr/>
        </p:nvSpPr>
        <p:spPr>
          <a:xfrm>
            <a:off x="339049" y="2775806"/>
            <a:ext cx="60655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CREATE TABLE </a:t>
            </a:r>
            <a:r>
              <a:rPr lang="en-GB"/>
              <a:t>SubFolder (</a:t>
            </a:r>
            <a:br>
              <a:rPr lang="en-GB"/>
            </a:br>
            <a:r>
              <a:rPr lang="en-GB"/>
              <a:t>    </a:t>
            </a:r>
            <a:r>
              <a:rPr lang="en-GB" b="1"/>
              <a:t>SubFolderName varchar</a:t>
            </a:r>
            <a:r>
              <a:rPr lang="en-GB"/>
              <a:t>(45) </a:t>
            </a:r>
            <a:r>
              <a:rPr lang="en-GB" b="1"/>
              <a:t>not null</a:t>
            </a:r>
            <a:r>
              <a:rPr lang="en-GB"/>
              <a:t>,</a:t>
            </a:r>
            <a:br>
              <a:rPr lang="en-GB"/>
            </a:br>
            <a:r>
              <a:rPr lang="en-GB"/>
              <a:t>    </a:t>
            </a:r>
            <a:r>
              <a:rPr lang="en-GB" b="1"/>
              <a:t>FolderName varchar</a:t>
            </a:r>
            <a:r>
              <a:rPr lang="en-GB"/>
              <a:t>(45) </a:t>
            </a:r>
            <a:r>
              <a:rPr lang="en-GB" b="1"/>
              <a:t>not null</a:t>
            </a:r>
            <a:r>
              <a:rPr lang="en-GB"/>
              <a:t>,</a:t>
            </a:r>
            <a:br>
              <a:rPr lang="en-GB"/>
            </a:br>
            <a:r>
              <a:rPr lang="en-GB"/>
              <a:t>    </a:t>
            </a:r>
            <a:r>
              <a:rPr lang="en-GB" b="1"/>
              <a:t>Date date not null</a:t>
            </a:r>
            <a:r>
              <a:rPr lang="en-GB"/>
              <a:t>,</a:t>
            </a:r>
            <a:br>
              <a:rPr lang="en-GB"/>
            </a:br>
            <a:r>
              <a:rPr lang="en-GB"/>
              <a:t>    </a:t>
            </a:r>
            <a:r>
              <a:rPr lang="en-GB" b="1"/>
              <a:t>PRIMARY KEY </a:t>
            </a:r>
            <a:r>
              <a:rPr lang="en-GB"/>
              <a:t>(</a:t>
            </a:r>
            <a:r>
              <a:rPr lang="en-GB" b="1"/>
              <a:t>SubFolderName</a:t>
            </a:r>
            <a:r>
              <a:rPr lang="en-GB"/>
              <a:t>,</a:t>
            </a:r>
            <a:r>
              <a:rPr lang="en-GB" b="1"/>
              <a:t> FolderName</a:t>
            </a:r>
            <a:r>
              <a:rPr lang="en-GB"/>
              <a:t>),</a:t>
            </a:r>
            <a:br>
              <a:rPr lang="en-GB"/>
            </a:br>
            <a:r>
              <a:rPr lang="en-GB"/>
              <a:t>    </a:t>
            </a:r>
            <a:r>
              <a:rPr lang="en-GB" b="1"/>
              <a:t>FOREIGN KEY </a:t>
            </a:r>
            <a:r>
              <a:rPr lang="en-GB"/>
              <a:t>(</a:t>
            </a:r>
            <a:r>
              <a:rPr lang="en-GB" b="1"/>
              <a:t>FolderName</a:t>
            </a:r>
            <a:r>
              <a:rPr lang="en-GB"/>
              <a:t>) </a:t>
            </a:r>
            <a:r>
              <a:rPr lang="en-GB" b="1"/>
              <a:t>references </a:t>
            </a:r>
            <a:r>
              <a:rPr lang="en-GB"/>
              <a:t>folder (</a:t>
            </a:r>
            <a:r>
              <a:rPr lang="en-GB" b="1"/>
              <a:t>FolderName</a:t>
            </a:r>
            <a:r>
              <a:rPr lang="en-GB"/>
              <a:t>)</a:t>
            </a:r>
            <a:br>
              <a:rPr lang="en-GB"/>
            </a:br>
            <a:r>
              <a:rPr lang="en-GB"/>
              <a:t>                       </a:t>
            </a:r>
            <a:r>
              <a:rPr lang="en-GB" b="1"/>
              <a:t>ON UPDATE CASCADE</a:t>
            </a:r>
            <a:br>
              <a:rPr lang="en-GB" b="1"/>
            </a:br>
            <a:r>
              <a:rPr lang="en-GB" b="1"/>
              <a:t>                       ON DELETE CASCADE</a:t>
            </a:r>
            <a:br>
              <a:rPr lang="en-GB" b="1"/>
            </a:br>
            <a:r>
              <a:rPr lang="en-GB"/>
              <a:t>)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852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CF29F-5722-D842-8515-01C5F959E719}"/>
              </a:ext>
            </a:extLst>
          </p:cNvPr>
          <p:cNvSpPr txBox="1"/>
          <p:nvPr/>
        </p:nvSpPr>
        <p:spPr>
          <a:xfrm>
            <a:off x="385010" y="339968"/>
            <a:ext cx="10282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CREATE TABLE </a:t>
            </a:r>
            <a:r>
              <a:rPr lang="en-GB"/>
              <a:t>Document (</a:t>
            </a:r>
            <a:br>
              <a:rPr lang="en-GB"/>
            </a:br>
            <a:r>
              <a:rPr lang="en-GB" b="1"/>
              <a:t>DocumentName varchar</a:t>
            </a:r>
            <a:r>
              <a:rPr lang="en-GB"/>
              <a:t>(45) </a:t>
            </a:r>
            <a:r>
              <a:rPr lang="en-GB" b="1"/>
              <a:t>not null</a:t>
            </a:r>
            <a:r>
              <a:rPr lang="en-GB"/>
              <a:t>, </a:t>
            </a:r>
            <a:br>
              <a:rPr lang="en-GB"/>
            </a:br>
            <a:r>
              <a:rPr lang="en-GB" b="1"/>
              <a:t>SubFolderName varchar</a:t>
            </a:r>
            <a:r>
              <a:rPr lang="en-GB"/>
              <a:t>(45) </a:t>
            </a:r>
            <a:r>
              <a:rPr lang="en-GB" b="1"/>
              <a:t>not null</a:t>
            </a:r>
            <a:r>
              <a:rPr lang="en-GB"/>
              <a:t>, </a:t>
            </a:r>
            <a:br>
              <a:rPr lang="en-GB"/>
            </a:br>
            <a:r>
              <a:rPr lang="en-GB" b="1"/>
              <a:t>FolderName varchar</a:t>
            </a:r>
            <a:r>
              <a:rPr lang="en-GB"/>
              <a:t>(45) </a:t>
            </a:r>
            <a:r>
              <a:rPr lang="en-GB" b="1"/>
              <a:t>not null</a:t>
            </a:r>
            <a:r>
              <a:rPr lang="en-GB"/>
              <a:t>,</a:t>
            </a:r>
            <a:br>
              <a:rPr lang="en-GB"/>
            </a:br>
            <a:r>
              <a:rPr lang="en-GB" b="1"/>
              <a:t>Date date not null</a:t>
            </a:r>
            <a:r>
              <a:rPr lang="en-GB"/>
              <a:t>,</a:t>
            </a:r>
            <a:br>
              <a:rPr lang="en-GB"/>
            </a:br>
            <a:r>
              <a:rPr lang="en-GB" b="1"/>
              <a:t>Summary varchar</a:t>
            </a:r>
            <a:r>
              <a:rPr lang="en-GB"/>
              <a:t>(200) </a:t>
            </a:r>
            <a:r>
              <a:rPr lang="en-GB" b="1"/>
              <a:t>not null</a:t>
            </a:r>
            <a:r>
              <a:rPr lang="en-GB"/>
              <a:t>, </a:t>
            </a:r>
            <a:br>
              <a:rPr lang="en-GB"/>
            </a:br>
            <a:r>
              <a:rPr lang="en-GB" b="1"/>
              <a:t>Type varchar</a:t>
            </a:r>
            <a:r>
              <a:rPr lang="en-GB"/>
              <a:t>(45) </a:t>
            </a:r>
            <a:r>
              <a:rPr lang="en-GB" b="1"/>
              <a:t>not null</a:t>
            </a:r>
            <a:r>
              <a:rPr lang="en-GB"/>
              <a:t>, </a:t>
            </a:r>
            <a:br>
              <a:rPr lang="en-GB"/>
            </a:br>
            <a:r>
              <a:rPr lang="en-GB" b="1"/>
              <a:t>PRIMARY KEY </a:t>
            </a:r>
            <a:r>
              <a:rPr lang="en-GB"/>
              <a:t>(</a:t>
            </a:r>
            <a:r>
              <a:rPr lang="en-GB" b="1"/>
              <a:t>DocumentName</a:t>
            </a:r>
            <a:r>
              <a:rPr lang="en-GB"/>
              <a:t>, </a:t>
            </a:r>
            <a:r>
              <a:rPr lang="en-GB" b="1"/>
              <a:t>SubFolderName</a:t>
            </a:r>
            <a:r>
              <a:rPr lang="en-GB"/>
              <a:t>, </a:t>
            </a:r>
            <a:r>
              <a:rPr lang="en-GB" b="1"/>
              <a:t>FolderName</a:t>
            </a:r>
            <a:r>
              <a:rPr lang="en-GB"/>
              <a:t>),</a:t>
            </a:r>
            <a:br>
              <a:rPr lang="en-GB"/>
            </a:br>
            <a:r>
              <a:rPr lang="en-GB" b="1"/>
              <a:t>FOREIGN KEY </a:t>
            </a:r>
            <a:r>
              <a:rPr lang="en-GB"/>
              <a:t>(</a:t>
            </a:r>
            <a:r>
              <a:rPr lang="en-GB" b="1"/>
              <a:t>SubFolderName</a:t>
            </a:r>
            <a:r>
              <a:rPr lang="en-GB"/>
              <a:t>,</a:t>
            </a:r>
            <a:r>
              <a:rPr lang="en-GB" b="1"/>
              <a:t>FolderName</a:t>
            </a:r>
            <a:r>
              <a:rPr lang="en-GB"/>
              <a:t>) </a:t>
            </a:r>
            <a:r>
              <a:rPr lang="en-GB" b="1"/>
              <a:t>references </a:t>
            </a:r>
            <a:r>
              <a:rPr lang="en-GB"/>
              <a:t>SubFolder (</a:t>
            </a:r>
            <a:r>
              <a:rPr lang="en-GB" b="1"/>
              <a:t>SubFolderName</a:t>
            </a:r>
            <a:r>
              <a:rPr lang="en-GB"/>
              <a:t>,</a:t>
            </a:r>
            <a:r>
              <a:rPr lang="en-GB" b="1"/>
              <a:t>FolderName</a:t>
            </a:r>
            <a:r>
              <a:rPr lang="en-GB"/>
              <a:t>)</a:t>
            </a:r>
            <a:br>
              <a:rPr lang="en-GB"/>
            </a:br>
            <a:r>
              <a:rPr lang="en-GB"/>
              <a:t>    	</a:t>
            </a:r>
            <a:r>
              <a:rPr lang="en-GB" b="1"/>
              <a:t>ON UPDATE CASCADE</a:t>
            </a:r>
            <a:br>
              <a:rPr lang="en-GB" b="1"/>
            </a:br>
            <a:r>
              <a:rPr lang="en-GB" b="1"/>
              <a:t>    	ON DELETE CASCADE</a:t>
            </a:r>
            <a:r>
              <a:rPr lang="en-GB"/>
              <a:t>)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8620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8ECC8-3C5A-4EFC-B6DE-96907171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9" y="87467"/>
            <a:ext cx="10515600" cy="1325563"/>
          </a:xfrm>
        </p:spPr>
        <p:txBody>
          <a:bodyPr/>
          <a:lstStyle/>
          <a:p>
            <a:r>
              <a:rPr lang="it-IT">
                <a:latin typeface="+mn-lt"/>
              </a:rPr>
              <a:t>Application requirements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230639-CCAF-480C-A80B-CE28726F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39" y="1325563"/>
            <a:ext cx="11539654" cy="54449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000" b="0" i="0" u="none" strike="noStrike" baseline="0">
                <a:solidFill>
                  <a:srgbClr val="000000"/>
                </a:solidFill>
              </a:rPr>
              <a:t>Un’applicazione web consente la gestione di cartelle, sottocartelle e documenti online. Una cartella ha un nome e una data di creazione e può contenere (solo) sottocartelle. Una sottocartella può contenere (solo) dei documenti. Un documento ha un nome, una data di creazione, un sommario e un tipo. Quando l’utente accede all’applicazione appare una </a:t>
            </a:r>
            <a:r>
              <a:rPr lang="it-IT" sz="2000" b="0" i="0" u="none" strike="noStrike" baseline="0">
                <a:solidFill>
                  <a:srgbClr val="FF0000"/>
                </a:solidFill>
              </a:rPr>
              <a:t>HOME PAGE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che contiene un </a:t>
            </a:r>
            <a:r>
              <a:rPr lang="it-IT" sz="2000" b="0" i="0" u="none" strike="noStrike" baseline="0">
                <a:solidFill>
                  <a:srgbClr val="00B050"/>
                </a:solidFill>
              </a:rPr>
              <a:t>albero delle cartelle e delle sottocartelle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. </a:t>
            </a:r>
            <a:endParaRPr lang="it-IT" sz="2000"/>
          </a:p>
          <a:p>
            <a:pPr marL="0" indent="0" algn="just">
              <a:buNone/>
            </a:pPr>
            <a:r>
              <a:rPr lang="it-IT" sz="2000" b="0" i="0" u="none" strike="noStrike" baseline="0">
                <a:solidFill>
                  <a:srgbClr val="000000"/>
                </a:solidFill>
              </a:rPr>
              <a:t>Nell’HOME page l’utente può </a:t>
            </a:r>
            <a:r>
              <a:rPr lang="it-IT" sz="2000" b="0" i="0" u="none" strike="noStrike" baseline="0">
                <a:solidFill>
                  <a:srgbClr val="0070C0"/>
                </a:solidFill>
              </a:rPr>
              <a:t>selezionare una sottocartella </a:t>
            </a:r>
            <a:r>
              <a:rPr lang="it-IT" sz="2000" b="0" i="0" u="none" strike="noStrike" baseline="0">
                <a:solidFill>
                  <a:schemeClr val="accent2">
                    <a:lumMod val="50000"/>
                  </a:schemeClr>
                </a:solidFill>
              </a:rPr>
              <a:t>e accedere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a una </a:t>
            </a:r>
            <a:r>
              <a:rPr lang="it-IT" sz="2000" b="0" i="0" u="none" strike="noStrike" baseline="0">
                <a:solidFill>
                  <a:srgbClr val="FF0000"/>
                </a:solidFill>
              </a:rPr>
              <a:t>pagina DOCUMENTI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che mostra </a:t>
            </a:r>
            <a:r>
              <a:rPr lang="it-IT" sz="2000" b="0" i="0" u="none" strike="noStrike" baseline="0">
                <a:solidFill>
                  <a:srgbClr val="00B050"/>
                </a:solidFill>
              </a:rPr>
              <a:t>l’elenco dei documenti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di una sottocartella. Ogni documento in elenco ha </a:t>
            </a:r>
            <a:r>
              <a:rPr lang="it-IT" sz="2000" b="0" i="0" u="none" strike="noStrike" baseline="0">
                <a:solidFill>
                  <a:srgbClr val="00B050"/>
                </a:solidFill>
              </a:rPr>
              <a:t>due link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: </a:t>
            </a:r>
            <a:r>
              <a:rPr lang="it-IT" sz="2000" b="0" i="1" u="none" strike="noStrike" baseline="0">
                <a:solidFill>
                  <a:srgbClr val="00B050"/>
                </a:solidFill>
              </a:rPr>
              <a:t>accedi </a:t>
            </a:r>
            <a:r>
              <a:rPr lang="it-IT" sz="2000" b="0" i="0" u="none" strike="noStrike" baseline="0">
                <a:solidFill>
                  <a:srgbClr val="00B050"/>
                </a:solidFill>
              </a:rPr>
              <a:t>e </a:t>
            </a:r>
            <a:r>
              <a:rPr lang="it-IT" sz="2000" b="0" i="1" u="none" strike="noStrike" baseline="0">
                <a:solidFill>
                  <a:srgbClr val="00B050"/>
                </a:solidFill>
              </a:rPr>
              <a:t>sposta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. Quando l’utente </a:t>
            </a:r>
            <a:r>
              <a:rPr lang="it-IT" sz="2000" b="0" i="0" u="none" strike="noStrike" baseline="0">
                <a:solidFill>
                  <a:srgbClr val="0070C0"/>
                </a:solidFill>
              </a:rPr>
              <a:t>seleziona il link </a:t>
            </a:r>
            <a:r>
              <a:rPr lang="it-IT" sz="2000" b="0" i="1" u="none" strike="noStrike" baseline="0">
                <a:solidFill>
                  <a:srgbClr val="0070C0"/>
                </a:solidFill>
              </a:rPr>
              <a:t>accedi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appare una </a:t>
            </a:r>
            <a:r>
              <a:rPr lang="it-IT" sz="2000" b="0" i="0" u="none" strike="noStrike" baseline="0">
                <a:solidFill>
                  <a:srgbClr val="FF0000"/>
                </a:solidFill>
              </a:rPr>
              <a:t>pagina DOCUMENTO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che mostra </a:t>
            </a:r>
            <a:r>
              <a:rPr lang="it-IT" sz="2000" b="0" i="0" u="none" strike="noStrike" baseline="0">
                <a:solidFill>
                  <a:srgbClr val="00B050"/>
                </a:solidFill>
              </a:rPr>
              <a:t>tutti i dati del documento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 selezionato. Quando l’utente </a:t>
            </a:r>
            <a:r>
              <a:rPr lang="it-IT" sz="2000" b="0" i="0" u="none" strike="noStrike" baseline="0">
                <a:solidFill>
                  <a:srgbClr val="0070C0"/>
                </a:solidFill>
              </a:rPr>
              <a:t>seleziona il link </a:t>
            </a:r>
            <a:r>
              <a:rPr lang="it-IT" sz="2000" b="0" i="1" u="none" strike="noStrike" baseline="0">
                <a:solidFill>
                  <a:srgbClr val="0070C0"/>
                </a:solidFill>
              </a:rPr>
              <a:t>sposta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appare la HOME PAGE con l’albero delle cartelle e delle sottocartelle; in questo caso la pagina </a:t>
            </a:r>
            <a:r>
              <a:rPr lang="it-IT" sz="2000" b="0" i="0" u="none" strike="noStrike" baseline="0">
                <a:solidFill>
                  <a:schemeClr val="accent2">
                    <a:lumMod val="50000"/>
                  </a:schemeClr>
                </a:solidFill>
              </a:rPr>
              <a:t>mostra il messaggio “</a:t>
            </a:r>
            <a:r>
              <a:rPr lang="it-IT" sz="2000" b="0" i="1" u="none" strike="noStrike" baseline="0">
                <a:solidFill>
                  <a:schemeClr val="accent2">
                    <a:lumMod val="50000"/>
                  </a:schemeClr>
                </a:solidFill>
              </a:rPr>
              <a:t>Stai spostando il documento X dalla sottocartella Y. Scegli la sottocartella di destinazione</a:t>
            </a:r>
            <a:r>
              <a:rPr lang="it-IT" sz="2000" b="0" i="0" u="none" strike="noStrike" baseline="0">
                <a:solidFill>
                  <a:schemeClr val="accent2">
                    <a:lumMod val="50000"/>
                  </a:schemeClr>
                </a:solidFill>
              </a:rPr>
              <a:t>”,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la sottocartella a cui appartiene il documento da spostare NON è selezionabile e il suo nome è evidenziato (per esempio con un colore diverso). Quando l’utente </a:t>
            </a:r>
            <a:r>
              <a:rPr lang="it-IT" sz="2000" b="0" i="0" u="none" strike="noStrike" baseline="0">
                <a:solidFill>
                  <a:srgbClr val="0070C0"/>
                </a:solidFill>
              </a:rPr>
              <a:t>seleziona la sottocartella di destinazione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il documento è spostato dalla sottocartella di origine a quella di destinazione e appare la pagina DOCUMENTI che mostra il contenuto aggiornato della sottocartella di destinazione. </a:t>
            </a:r>
          </a:p>
          <a:p>
            <a:pPr marL="0" indent="0" algn="just">
              <a:buNone/>
            </a:pPr>
            <a:endParaRPr lang="it-IT" sz="2000"/>
          </a:p>
          <a:p>
            <a:pPr algn="just"/>
            <a:r>
              <a:rPr lang="en-US" sz="2000">
                <a:solidFill>
                  <a:srgbClr val="FF0000"/>
                </a:solidFill>
              </a:rPr>
              <a:t>Pages (views)</a:t>
            </a:r>
            <a:r>
              <a:rPr lang="en-US" sz="2000"/>
              <a:t>, </a:t>
            </a:r>
            <a:r>
              <a:rPr lang="en-US" sz="2000">
                <a:solidFill>
                  <a:srgbClr val="00B050"/>
                </a:solidFill>
              </a:rPr>
              <a:t>view components</a:t>
            </a:r>
            <a:r>
              <a:rPr lang="en-US" sz="2000"/>
              <a:t>, </a:t>
            </a:r>
            <a:r>
              <a:rPr lang="en-US" sz="2000">
                <a:solidFill>
                  <a:srgbClr val="0070C0"/>
                </a:solidFill>
              </a:rPr>
              <a:t>events</a:t>
            </a:r>
            <a:r>
              <a:rPr lang="en-US" sz="2000"/>
              <a:t>,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actions</a:t>
            </a:r>
          </a:p>
          <a:p>
            <a:pPr algn="just"/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76135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EB725A08-4073-4A34-A1F0-81B09ABE2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54501"/>
              </p:ext>
            </p:extLst>
          </p:nvPr>
        </p:nvGraphicFramePr>
        <p:xfrm>
          <a:off x="669525" y="71022"/>
          <a:ext cx="10515600" cy="65537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019498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051866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732113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2578290"/>
                    </a:ext>
                  </a:extLst>
                </a:gridCol>
              </a:tblGrid>
              <a:tr h="427253">
                <a:tc>
                  <a:txBody>
                    <a:bodyPr/>
                    <a:lstStyle/>
                    <a:p>
                      <a:r>
                        <a:rPr lang="it-IT"/>
                        <a:t>View (pages)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Componenti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Eventi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Azioni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25321"/>
                  </a:ext>
                </a:extLst>
              </a:tr>
              <a:tr h="610009">
                <a:tc>
                  <a:txBody>
                    <a:bodyPr/>
                    <a:lstStyle/>
                    <a:p>
                      <a:r>
                        <a:rPr lang="it-IT"/>
                        <a:t>Home page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Albero delle cartelle e delle sottocartelle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Selezionare una sottocartella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Mostrare  la pagina dei documenti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92141"/>
                  </a:ext>
                </a:extLst>
              </a:tr>
              <a:tr h="1394306">
                <a:tc>
                  <a:txBody>
                    <a:bodyPr/>
                    <a:lstStyle/>
                    <a:p>
                      <a:r>
                        <a:rPr lang="it-IT"/>
                        <a:t>Pagina lista documenti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it-IT"/>
                        <a:t>Elenco dei documenti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/>
                        <a:t>Link accedi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/>
                        <a:t>Link sposta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it-IT"/>
                        <a:t>Accedere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/>
                        <a:t>Spostare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 (accedi) mostrare la pagina dettagli</a:t>
                      </a:r>
                    </a:p>
                    <a:p>
                      <a:r>
                        <a:rPr lang="it-IT"/>
                        <a:t>- (sposta)mostrare la pagina per gli spostamenti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24515"/>
                  </a:ext>
                </a:extLst>
              </a:tr>
              <a:tr h="359179">
                <a:tc>
                  <a:txBody>
                    <a:bodyPr/>
                    <a:lstStyle/>
                    <a:p>
                      <a:r>
                        <a:rPr lang="it-IT"/>
                        <a:t>Pagina dettagli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Dati del documento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667540"/>
                  </a:ext>
                </a:extLst>
              </a:tr>
              <a:tr h="3485766">
                <a:tc>
                  <a:txBody>
                    <a:bodyPr/>
                    <a:lstStyle/>
                    <a:p>
                      <a:r>
                        <a:rPr lang="it-IT"/>
                        <a:t>Pagina scelte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/>
                        <a:t>Albero delle cartelle e delle sottocartelle  con il messaggio </a:t>
                      </a:r>
                      <a:r>
                        <a:rPr lang="it-IT" sz="1800" b="0" i="0" u="none" strike="noStrike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“</a:t>
                      </a:r>
                      <a:r>
                        <a:rPr lang="it-IT" sz="1800" b="0" i="1" u="none" strike="noStrike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Stai spostando il documento X dalla sottocartella Y. Scegli la sottocartella di destinazione</a:t>
                      </a:r>
                      <a:r>
                        <a:rPr lang="it-IT" sz="1800" b="0" i="0" u="none" strike="noStrike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”.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NB. La sottocartella originale non è selezionabile ed è evidenziata con un altro colore 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Selezionare la sottocartella di destinazione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it-IT"/>
                        <a:t>Spostare il documento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/>
                        <a:t>Mostrare la pagina documenti della sottocartella di destinazione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8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59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7A51506B025449BD1D321D90C19345" ma:contentTypeVersion="9" ma:contentTypeDescription="Creare un nuovo documento." ma:contentTypeScope="" ma:versionID="c63e845bebeb3b7bd366c0246a5045b8">
  <xsd:schema xmlns:xsd="http://www.w3.org/2001/XMLSchema" xmlns:xs="http://www.w3.org/2001/XMLSchema" xmlns:p="http://schemas.microsoft.com/office/2006/metadata/properties" xmlns:ns3="297d149d-1c3a-4ea9-8619-bfd8ecbca4b7" xmlns:ns4="3e12959d-22c5-453b-94f5-f4687f823d36" targetNamespace="http://schemas.microsoft.com/office/2006/metadata/properties" ma:root="true" ma:fieldsID="421e799023c2f1d14e33a74971e167a9" ns3:_="" ns4:_="">
    <xsd:import namespace="297d149d-1c3a-4ea9-8619-bfd8ecbca4b7"/>
    <xsd:import namespace="3e12959d-22c5-453b-94f5-f4687f823d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d149d-1c3a-4ea9-8619-bfd8ecbca4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2959d-22c5-453b-94f5-f4687f823d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10030-354B-4006-BFD9-1FD33BA51041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3e12959d-22c5-453b-94f5-f4687f823d36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97d149d-1c3a-4ea9-8619-bfd8ecbca4b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9915FF4-46C7-46E0-B8D6-DBC06C1B73D9}">
  <ds:schemaRefs>
    <ds:schemaRef ds:uri="297d149d-1c3a-4ea9-8619-bfd8ecbca4b7"/>
    <ds:schemaRef ds:uri="3e12959d-22c5-453b-94f5-f4687f823d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B249F58-8E0E-41E5-A20E-0C190126E3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1605</Words>
  <Application>Microsoft Macintosh PowerPoint</Application>
  <PresentationFormat>Widescreen</PresentationFormat>
  <Paragraphs>208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Tema di Office</vt:lpstr>
      <vt:lpstr>Office Theme</vt:lpstr>
      <vt:lpstr>ES3: Gestione documenti Pure HTML </vt:lpstr>
      <vt:lpstr>ES3: Gestione documenti </vt:lpstr>
      <vt:lpstr>PowerPoint Presentation</vt:lpstr>
      <vt:lpstr>Data requirements analysis</vt:lpstr>
      <vt:lpstr>Database design</vt:lpstr>
      <vt:lpstr>PowerPoint Presentation</vt:lpstr>
      <vt:lpstr>PowerPoint Presentation</vt:lpstr>
      <vt:lpstr>Application requirements analysis</vt:lpstr>
      <vt:lpstr>PowerPoint Presentation</vt:lpstr>
      <vt:lpstr>Completamento delle specifiche</vt:lpstr>
      <vt:lpstr>Application design</vt:lpstr>
      <vt:lpstr>Components</vt:lpstr>
      <vt:lpstr>Events: access to home </vt:lpstr>
      <vt:lpstr>Events: Selection of subfolder</vt:lpstr>
      <vt:lpstr>Events: access to the document</vt:lpstr>
      <vt:lpstr>Events: access to choices page </vt:lpstr>
      <vt:lpstr>Events: move the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ES3: Gestione documenti</dc:title>
  <dc:creator>Veronica Weng</dc:creator>
  <cp:lastModifiedBy>Yuedong Zhang</cp:lastModifiedBy>
  <cp:revision>1</cp:revision>
  <dcterms:created xsi:type="dcterms:W3CDTF">2020-08-01T13:18:02Z</dcterms:created>
  <dcterms:modified xsi:type="dcterms:W3CDTF">2020-08-23T15:07:53Z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0x010100187A51506B025449BD1D321D90C19345</vt:lpwstr>
  </property>
</Properties>
</file>