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sldIdLst>
    <p:sldId id="358" r:id="rId6"/>
    <p:sldId id="257" r:id="rId7"/>
    <p:sldId id="258" r:id="rId8"/>
    <p:sldId id="259" r:id="rId9"/>
    <p:sldId id="349" r:id="rId10"/>
    <p:sldId id="350" r:id="rId11"/>
    <p:sldId id="351" r:id="rId12"/>
    <p:sldId id="261" r:id="rId13"/>
    <p:sldId id="343" r:id="rId14"/>
    <p:sldId id="345" r:id="rId15"/>
    <p:sldId id="352" r:id="rId16"/>
    <p:sldId id="348" r:id="rId17"/>
    <p:sldId id="265" r:id="rId18"/>
    <p:sldId id="280" r:id="rId19"/>
    <p:sldId id="281" r:id="rId20"/>
    <p:sldId id="353" r:id="rId21"/>
    <p:sldId id="282" r:id="rId22"/>
    <p:sldId id="268" r:id="rId23"/>
    <p:sldId id="354" r:id="rId24"/>
    <p:sldId id="274" r:id="rId25"/>
    <p:sldId id="269" r:id="rId26"/>
    <p:sldId id="284" r:id="rId27"/>
    <p:sldId id="355" r:id="rId28"/>
    <p:sldId id="347" r:id="rId29"/>
    <p:sldId id="357" r:id="rId30"/>
    <p:sldId id="356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ca Weng" initials="VW" lastIdx="7" clrIdx="0">
    <p:extLst>
      <p:ext uri="{19B8F6BF-5375-455C-9EA6-DF929625EA0E}">
        <p15:presenceInfo xmlns:p15="http://schemas.microsoft.com/office/powerpoint/2012/main" userId="Veronica W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FE106-2049-4614-AB33-F0B586D4F622}" v="6256" dt="2020-08-11T11:19:46.369"/>
    <p1510:client id="{A3064141-F081-404B-9AE5-190F64A54934}" v="342" dt="2020-08-10T20:07:33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EDFD1-3171-4011-9C04-A4DA6FC695AB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A5A8F-C866-4D77-AFAB-8AF163ABAD7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4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A5A8F-C866-4D77-AFAB-8AF163ABAD7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22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DAO per i link </a:t>
            </a:r>
          </a:p>
          <a:p>
            <a:r>
              <a:rPr lang="it-IT"/>
              <a:t>DAO per spostamento </a:t>
            </a:r>
          </a:p>
          <a:p>
            <a:r>
              <a:rPr lang="it-IT"/>
              <a:t>FindAllFolders, perché possono esistere cartelle che non contengono nessuna cartella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A5A8F-C866-4D77-AFAB-8AF163ABAD7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7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99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99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44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DF4B0-0F56-43DB-8DDD-7E62A4E2C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7B5418-7CE7-4EF3-95F1-D21C79CD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4E18A1-98C5-40C9-B3EC-92844F7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039C0-B170-4314-A52C-89DAC32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5F5AD-CA04-480E-A43D-44DD3D36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4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D6CF1-7904-48EC-A957-7B20D423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9FD0B-816E-4735-B160-BBA777B2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FBE21A-3BCB-4850-9618-886BA0B5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95B26-C7E1-4A61-BFFB-9BE7E06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E098F-07C9-4F3D-952F-10BFABD9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9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9C6ABBD-94F8-45E5-8DEF-9779AAD53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195C15-5744-457A-B012-C0CF3F57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428612-A487-4F37-B233-CADF2CF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30A182-F0C8-4748-979F-F049EB9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2BF468-F36E-45C0-834D-6451A381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86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lvl="0" algn="ctr">
              <a:spcBef>
                <a:spcPts val="751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5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05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40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300"/>
            </a:lvl1pPr>
            <a:lvl2pPr marL="1072866" lvl="1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800"/>
            </a:lvl2pPr>
            <a:lvl3pPr marL="1609298" lvl="2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100"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100"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300"/>
            </a:lvl1pPr>
            <a:lvl2pPr marL="1072866" lvl="1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800"/>
            </a:lvl2pPr>
            <a:lvl3pPr marL="1609298" lvl="2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100"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100"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416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300">
                <a:solidFill>
                  <a:srgbClr val="888888"/>
                </a:solidFill>
              </a:defRPr>
            </a:lvl1pPr>
            <a:lvl2pPr marL="1072866" lvl="1" indent="-268216" algn="l"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100">
                <a:solidFill>
                  <a:srgbClr val="888888"/>
                </a:solidFill>
              </a:defRPr>
            </a:lvl2pPr>
            <a:lvl3pPr marL="1609298" lvl="2" indent="-268216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900">
                <a:solidFill>
                  <a:srgbClr val="888888"/>
                </a:solidFill>
              </a:defRPr>
            </a:lvl3pPr>
            <a:lvl4pPr marL="2145731" lvl="3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4pPr>
            <a:lvl5pPr marL="2682164" lvl="4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5pPr>
            <a:lvl6pPr marL="3218597" lvl="5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6pPr>
            <a:lvl7pPr marL="3755029" lvl="6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7pPr>
            <a:lvl8pPr marL="4291462" lvl="7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8pPr>
            <a:lvl9pPr marL="4827895" lvl="8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454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/>
            </a:lvl1pPr>
            <a:lvl2pPr marL="1072866" lvl="1" indent="-268216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300" b="1"/>
            </a:lvl2pPr>
            <a:lvl3pPr marL="1609298" lvl="2" indent="-268216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/>
            </a:lvl3pPr>
            <a:lvl4pPr marL="2145731" lvl="3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4pPr>
            <a:lvl5pPr marL="2682164" lvl="4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5pPr>
            <a:lvl6pPr marL="3218597" lvl="5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6pPr>
            <a:lvl7pPr marL="3755029" lvl="6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7pPr>
            <a:lvl8pPr marL="4291462" lvl="7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8pPr>
            <a:lvl9pPr marL="4827895" lvl="8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1pPr>
            <a:lvl2pPr marL="1072866" lvl="1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3pPr>
            <a:lvl4pPr marL="2145731" lvl="3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900"/>
            </a:lvl4pPr>
            <a:lvl5pPr marL="2682164" lvl="4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900"/>
            </a:lvl5pPr>
            <a:lvl6pPr marL="3218597" lvl="5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6pPr>
            <a:lvl7pPr marL="3755029" lvl="6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7pPr>
            <a:lvl8pPr marL="4291462" lvl="7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8pPr>
            <a:lvl9pPr marL="4827895" lvl="8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7" y="1535114"/>
            <a:ext cx="538903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/>
            </a:lvl1pPr>
            <a:lvl2pPr marL="1072866" lvl="1" indent="-268216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300" b="1"/>
            </a:lvl2pPr>
            <a:lvl3pPr marL="1609298" lvl="2" indent="-268216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/>
            </a:lvl3pPr>
            <a:lvl4pPr marL="2145731" lvl="3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4pPr>
            <a:lvl5pPr marL="2682164" lvl="4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5pPr>
            <a:lvl6pPr marL="3218597" lvl="5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6pPr>
            <a:lvl7pPr marL="3755029" lvl="6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7pPr>
            <a:lvl8pPr marL="4291462" lvl="7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8pPr>
            <a:lvl9pPr marL="4827895" lvl="8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1pPr>
            <a:lvl2pPr marL="1072866" lvl="1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3pPr>
            <a:lvl4pPr marL="2145731" lvl="3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900"/>
            </a:lvl4pPr>
            <a:lvl5pPr marL="2682164" lvl="4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900"/>
            </a:lvl5pPr>
            <a:lvl6pPr marL="3218597" lvl="5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6pPr>
            <a:lvl7pPr marL="3755029" lvl="6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7pPr>
            <a:lvl8pPr marL="4291462" lvl="7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8pPr>
            <a:lvl9pPr marL="4827895" lvl="8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844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6932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0" y="273053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4" y="273053"/>
            <a:ext cx="681566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506631" algn="l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800"/>
            </a:lvl1pPr>
            <a:lvl2pPr marL="1072866" lvl="1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300"/>
            </a:lvl2pPr>
            <a:lvl3pPr marL="1609298" lvl="2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3pPr>
            <a:lvl4pPr marL="2145731" lvl="3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4pPr>
            <a:lvl5pPr marL="2682164" lvl="4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300"/>
            </a:lvl5pPr>
            <a:lvl6pPr marL="3218597" lvl="5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6pPr>
            <a:lvl7pPr marL="3755029" lvl="6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7pPr>
            <a:lvl8pPr marL="4291462" lvl="7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8pPr>
            <a:lvl9pPr marL="4827895" lvl="8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268216" algn="l"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marL="1072866" lvl="1" indent="-268216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2pPr>
            <a:lvl3pPr marL="1609298" lvl="2" indent="-268216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2145731" lvl="3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4pPr>
            <a:lvl5pPr marL="2682164" lvl="4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5pPr>
            <a:lvl6pPr marL="3218597" lvl="5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6pPr>
            <a:lvl7pPr marL="3755029" lvl="6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7pPr>
            <a:lvl8pPr marL="4291462" lvl="7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8pPr>
            <a:lvl9pPr marL="4827895" lvl="8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233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2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R="0" lvl="0" algn="l" rtl="0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268216" algn="l"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marL="1072866" lvl="1" indent="-268216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2pPr>
            <a:lvl3pPr marL="1609298" lvl="2" indent="-268216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2145731" lvl="3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4pPr>
            <a:lvl5pPr marL="2682164" lvl="4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5pPr>
            <a:lvl6pPr marL="3218597" lvl="5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6pPr>
            <a:lvl7pPr marL="3755029" lvl="6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7pPr>
            <a:lvl8pPr marL="4291462" lvl="7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8pPr>
            <a:lvl9pPr marL="4827895" lvl="8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11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14432-4C40-4846-96C1-CA44BFB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BC33B-F82A-4FB2-AF98-0D1AD9DB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F06E6-F54E-45C4-B9A0-A85D6E33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47515F-66F6-4028-898E-0FED03A2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66FA3-968A-471C-A3FE-972B3A7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235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72866" lvl="1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8977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9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72866" lvl="1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56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4C8B4-032D-4B8E-8DC8-5FA2ED92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2E2BD7-BF3B-462B-8B67-36034364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B51C7-E80A-4B17-8999-2C20684E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12EF25-C222-471C-AA9F-AEC8F3A4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9E337-32DB-4E30-B467-00B4BFA8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DCE32-319B-434C-A934-3B450DA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CE2DAD-D4ED-4237-B68B-3F7296FF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F11A7D-EAFB-48A0-8A23-4579B5B5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E9D48-F462-4ECE-881A-9F7C302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4FD589-61BF-4BAD-9116-05692E5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6AEC7F-5127-4E06-A980-0BE875E7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AD9B5-95F8-4FE3-AF71-A45390FA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DD578B-FFA7-4C5A-A5B5-46AE87FD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A292B2-27DF-48CE-A5A8-BDA2240F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7F41D8-1A51-4ACB-9694-C06F4141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BB3F1-E5A2-4AD0-B1FD-5A55F4E10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97E261-8BFB-4B16-B7AE-38CFABA3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00EBDB-36C8-4F65-A547-D71B860B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F7D21D-AE4B-4F0F-BACE-0A9DB00D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17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FEC10-C6CD-4372-AFA7-2E4CC52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A2FB0D-7C6D-4334-91C7-08C6C48E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9DF24-82E7-435A-83B3-B3DCEB27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523040-6BF5-4D4B-9AAE-FD0B534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2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2EF879-FE8A-44EC-AB91-5D79C1A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0066B6-4A03-49CD-8A70-D845B3AA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5DC3A9-0BB8-493C-B2AC-18D754B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3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A4CAE-FC93-4DCE-982B-BAA45970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33EB1-983D-4294-A1FF-0B8EEF1C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7AF297-8653-482B-B755-60799217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BF8A37-912C-422B-882C-C8E24CB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D9AACB-BD2E-4B8D-A864-F6F0EFA7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238AE5-D742-4611-95B8-BB26D5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47179-6E60-4520-A921-AD7D5C7B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D53F6B-A44B-4ACA-8555-3D90D2306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655B16-A945-4837-BE14-45F095F71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AFF363-4FAA-4DA9-A7C2-0A5D5F7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FC4F77-A2C5-4E52-999F-89CC77F8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1AED58-14C3-4385-9B61-B32AE18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DC84FA-7AEE-4EB4-A451-58DC9E61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B83621-4137-45C6-8BEA-6EC699DD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AA86BC-B9C2-4441-88ED-DD825EDA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F014-B54B-40B6-8366-E959C4BC75C9}" type="datetimeFigureOut">
              <a:rPr lang="it-IT" smtClean="0"/>
              <a:t>23/08/20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7D40D3-E586-44BD-82D3-E28C260E9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8CC1-8150-4490-82E2-81CC0D3A7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74E1-F703-433C-B744-947DE5B620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75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13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/S+)/@(/S+).(/S+)$'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0098A-986E-4115-ABA5-CC156E61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210" y="353783"/>
            <a:ext cx="9144000" cy="2398131"/>
          </a:xfrm>
        </p:spPr>
        <p:txBody>
          <a:bodyPr>
            <a:normAutofit/>
          </a:bodyPr>
          <a:lstStyle/>
          <a:p>
            <a:r>
              <a:rPr lang="it-IT">
                <a:latin typeface="+mn-lt"/>
              </a:rPr>
              <a:t>ES3: Gestione</a:t>
            </a:r>
            <a:r>
              <a:rPr lang="it-IT"/>
              <a:t> </a:t>
            </a:r>
            <a:r>
              <a:rPr lang="it-IT">
                <a:latin typeface="+mn-lt"/>
              </a:rPr>
              <a:t>documenti</a:t>
            </a:r>
            <a:br>
              <a:rPr lang="it-IT"/>
            </a:br>
            <a:r>
              <a:rPr lang="it-IT" sz="2700" b="1"/>
              <a:t>RIA</a:t>
            </a:r>
            <a:br>
              <a:rPr lang="it-IT"/>
            </a:b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343DD2-4DF6-4C63-8BB4-E9ACC5E2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1463" y="5874643"/>
            <a:ext cx="2720898" cy="629574"/>
          </a:xfrm>
        </p:spPr>
        <p:txBody>
          <a:bodyPr>
            <a:noAutofit/>
          </a:bodyPr>
          <a:lstStyle/>
          <a:p>
            <a:r>
              <a:rPr lang="it-IT" sz="2000"/>
              <a:t>Weng Veronica</a:t>
            </a:r>
          </a:p>
          <a:p>
            <a:r>
              <a:rPr lang="it-IT" sz="2000"/>
              <a:t>Zhang YueDong </a:t>
            </a:r>
          </a:p>
          <a:p>
            <a:endParaRPr lang="it-IT" sz="200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16A7FCA-CDAD-074C-BFC5-4EB75BE3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07" y="2449567"/>
            <a:ext cx="4165406" cy="3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1E59-CFCA-47EF-805C-86387A91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374003"/>
            <a:ext cx="10515600" cy="1325563"/>
          </a:xfrm>
        </p:spPr>
        <p:txBody>
          <a:bodyPr/>
          <a:lstStyle/>
          <a:p>
            <a:r>
              <a:rPr lang="es-419">
                <a:latin typeface="+mn-lt"/>
              </a:rPr>
              <a:t>Completamento delle specifiche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FDE01-0B24-4F52-A834-785B065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870013"/>
            <a:ext cx="10515600" cy="4351338"/>
          </a:xfrm>
        </p:spPr>
        <p:txBody>
          <a:bodyPr/>
          <a:lstStyle/>
          <a:p>
            <a:r>
              <a:rPr lang="it-IT"/>
              <a:t>Tutti i dati della cartella, sottocartella e del documento sono obbligatori.</a:t>
            </a:r>
          </a:p>
          <a:p>
            <a:r>
              <a:rPr lang="it-IT"/>
              <a:t>In una sessione non vengono aggiunte nuove cartelle e sottocartelle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321B9-4FAD-4D98-91C7-DD14DD2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67" y="125886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Database design</a:t>
            </a:r>
            <a:endParaRPr lang="it-IT">
              <a:latin typeface="+mn-lt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348F76-9D4E-4ACF-B478-6C234FF9A788}"/>
              </a:ext>
            </a:extLst>
          </p:cNvPr>
          <p:cNvSpPr/>
          <p:nvPr/>
        </p:nvSpPr>
        <p:spPr>
          <a:xfrm>
            <a:off x="1390442" y="2948545"/>
            <a:ext cx="1442302" cy="850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</a:t>
            </a:r>
            <a:r>
              <a:rPr lang="it-IT">
                <a:solidFill>
                  <a:schemeClr val="tx1"/>
                </a:solidFill>
              </a:rPr>
              <a:t>ser</a:t>
            </a: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A63DBF29-0236-432E-8691-BA55D51708D9}"/>
              </a:ext>
            </a:extLst>
          </p:cNvPr>
          <p:cNvSpPr/>
          <p:nvPr/>
        </p:nvSpPr>
        <p:spPr>
          <a:xfrm>
            <a:off x="2563309" y="2385965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29">
            <a:extLst>
              <a:ext uri="{FF2B5EF4-FFF2-40B4-BE49-F238E27FC236}">
                <a16:creationId xmlns:a16="http://schemas.microsoft.com/office/drawing/2014/main" id="{6BA4EFF8-A208-41F8-A2F2-6329ADF56435}"/>
              </a:ext>
            </a:extLst>
          </p:cNvPr>
          <p:cNvSpPr/>
          <p:nvPr/>
        </p:nvSpPr>
        <p:spPr>
          <a:xfrm>
            <a:off x="1976875" y="2385965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4B7B386-2389-4D3D-B478-E51CC984DB96}"/>
              </a:ext>
            </a:extLst>
          </p:cNvPr>
          <p:cNvSpPr/>
          <p:nvPr/>
        </p:nvSpPr>
        <p:spPr>
          <a:xfrm>
            <a:off x="1390442" y="2385965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2" name="Connettore diritto 19">
            <a:extLst>
              <a:ext uri="{FF2B5EF4-FFF2-40B4-BE49-F238E27FC236}">
                <a16:creationId xmlns:a16="http://schemas.microsoft.com/office/drawing/2014/main" id="{E5C766BA-E56E-4432-94BE-DAC6B8621CD1}"/>
              </a:ext>
            </a:extLst>
          </p:cNvPr>
          <p:cNvCxnSpPr>
            <a:cxnSpLocks/>
          </p:cNvCxnSpPr>
          <p:nvPr/>
        </p:nvCxnSpPr>
        <p:spPr>
          <a:xfrm>
            <a:off x="1476513" y="2558107"/>
            <a:ext cx="1393" cy="36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9">
            <a:extLst>
              <a:ext uri="{FF2B5EF4-FFF2-40B4-BE49-F238E27FC236}">
                <a16:creationId xmlns:a16="http://schemas.microsoft.com/office/drawing/2014/main" id="{465B480D-27C7-4954-9D77-A875034EDE5B}"/>
              </a:ext>
            </a:extLst>
          </p:cNvPr>
          <p:cNvCxnSpPr>
            <a:cxnSpLocks/>
          </p:cNvCxnSpPr>
          <p:nvPr/>
        </p:nvCxnSpPr>
        <p:spPr>
          <a:xfrm>
            <a:off x="2061553" y="2572072"/>
            <a:ext cx="1393" cy="36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9">
            <a:extLst>
              <a:ext uri="{FF2B5EF4-FFF2-40B4-BE49-F238E27FC236}">
                <a16:creationId xmlns:a16="http://schemas.microsoft.com/office/drawing/2014/main" id="{5F3803AE-909F-498F-9539-3DE971F50F8A}"/>
              </a:ext>
            </a:extLst>
          </p:cNvPr>
          <p:cNvCxnSpPr>
            <a:cxnSpLocks/>
          </p:cNvCxnSpPr>
          <p:nvPr/>
        </p:nvCxnSpPr>
        <p:spPr>
          <a:xfrm>
            <a:off x="2646593" y="2572071"/>
            <a:ext cx="1393" cy="36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EF204F-F8E2-47B6-AF50-AB33D00CF3F9}"/>
              </a:ext>
            </a:extLst>
          </p:cNvPr>
          <p:cNvSpPr txBox="1"/>
          <p:nvPr/>
        </p:nvSpPr>
        <p:spPr>
          <a:xfrm>
            <a:off x="835994" y="2079628"/>
            <a:ext cx="905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Username</a:t>
            </a:r>
          </a:p>
          <a:p>
            <a:endParaRPr lang="it-IT" sz="13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F83010-0AF9-432E-AA0E-E64A8799FC60}"/>
              </a:ext>
            </a:extLst>
          </p:cNvPr>
          <p:cNvSpPr txBox="1"/>
          <p:nvPr/>
        </p:nvSpPr>
        <p:spPr>
          <a:xfrm>
            <a:off x="1793570" y="2093590"/>
            <a:ext cx="706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email</a:t>
            </a:r>
          </a:p>
          <a:p>
            <a:endParaRPr lang="it-IT" sz="13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E3DBEC-C540-4908-9694-77280CFB88C4}"/>
              </a:ext>
            </a:extLst>
          </p:cNvPr>
          <p:cNvSpPr txBox="1"/>
          <p:nvPr/>
        </p:nvSpPr>
        <p:spPr>
          <a:xfrm>
            <a:off x="2348292" y="2100573"/>
            <a:ext cx="905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Password</a:t>
            </a:r>
          </a:p>
          <a:p>
            <a:endParaRPr lang="it-IT" sz="13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F774ED0-191B-42C0-B133-1AA1D09DEA0C}"/>
              </a:ext>
            </a:extLst>
          </p:cNvPr>
          <p:cNvSpPr txBox="1"/>
          <p:nvPr/>
        </p:nvSpPr>
        <p:spPr>
          <a:xfrm>
            <a:off x="5376052" y="2079628"/>
            <a:ext cx="4839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CREATE TABLE User </a:t>
            </a:r>
            <a:r>
              <a:rPr lang="en-GB"/>
              <a:t>(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Username varchar</a:t>
            </a:r>
            <a:r>
              <a:rPr lang="en-GB"/>
              <a:t>(45) </a:t>
            </a:r>
            <a:r>
              <a:rPr lang="en-GB" b="1"/>
              <a:t>primary key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Password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Email varchar</a:t>
            </a:r>
            <a:r>
              <a:rPr lang="en-GB"/>
              <a:t>(255)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/>
              <a:t>    </a:t>
            </a:r>
            <a:r>
              <a:rPr lang="en-GB" b="1"/>
              <a:t>CONSTRAINT </a:t>
            </a:r>
            <a:r>
              <a:rPr lang="en-GB"/>
              <a:t>mailcheck </a:t>
            </a:r>
            <a:r>
              <a:rPr lang="en-GB" b="1"/>
              <a:t>CHECK    </a:t>
            </a:r>
            <a:r>
              <a:rPr lang="en-GB"/>
              <a:t>(</a:t>
            </a:r>
            <a:r>
              <a:rPr lang="en-GB" i="1"/>
              <a:t>regexp_like</a:t>
            </a:r>
            <a:r>
              <a:rPr lang="en-GB"/>
              <a:t>(</a:t>
            </a:r>
            <a:r>
              <a:rPr lang="en-GB" b="1"/>
              <a:t>Email</a:t>
            </a:r>
            <a:r>
              <a:rPr lang="en-GB"/>
              <a:t>,</a:t>
            </a:r>
            <a:r>
              <a:rPr lang="en-GB" b="1"/>
              <a:t>'^(</a:t>
            </a:r>
            <a:r>
              <a:rPr lang="en-GB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</a:t>
            </a:r>
            <a:r>
              <a:rPr lang="en-GB" b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S+)</a:t>
            </a:r>
            <a:r>
              <a:rPr lang="en-GB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</a:t>
            </a:r>
            <a:r>
              <a:rPr lang="en-GB" b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@(</a:t>
            </a:r>
            <a:r>
              <a:rPr lang="en-GB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</a:t>
            </a:r>
            <a:r>
              <a:rPr lang="en-GB" b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S+).(</a:t>
            </a:r>
            <a:r>
              <a:rPr lang="en-GB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</a:t>
            </a:r>
            <a:r>
              <a:rPr lang="en-GB" b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S+)$’</a:t>
            </a:r>
            <a:r>
              <a:rPr lang="en-GB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/>
              <a:t>))</a:t>
            </a:r>
            <a:endParaRPr lang="en-IT"/>
          </a:p>
          <a:p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638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SzPts val="4400"/>
            </a:pPr>
            <a:r>
              <a:rPr lang="es-419"/>
              <a:t>Application design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1493486" y="2156536"/>
            <a:ext cx="3042325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1649399" y="2663437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378009" y="4485623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3521715" y="294252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665310" y="257121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207" name="Google Shape;207;p33"/>
          <p:cNvSpPr txBox="1"/>
          <p:nvPr/>
        </p:nvSpPr>
        <p:spPr>
          <a:xfrm>
            <a:off x="1493485" y="1212425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946044" y="3605436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>
            <a:cxnSpLocks/>
            <a:endCxn id="208" idx="1"/>
          </p:cNvCxnSpPr>
          <p:nvPr/>
        </p:nvCxnSpPr>
        <p:spPr>
          <a:xfrm>
            <a:off x="4617012" y="3135453"/>
            <a:ext cx="329032" cy="67518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4864249" y="2751794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stCxn id="200" idx="6"/>
            <a:endCxn id="202" idx="5"/>
          </p:cNvCxnSpPr>
          <p:nvPr/>
        </p:nvCxnSpPr>
        <p:spPr>
          <a:xfrm flipV="1">
            <a:off x="3833750" y="3078974"/>
            <a:ext cx="1112294" cy="756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6096001" y="299695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 flipV="1">
            <a:off x="4925871" y="2443261"/>
            <a:ext cx="312035" cy="33138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903915" y="3286594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stCxn id="211" idx="6"/>
            <a:endCxn id="199" idx="0"/>
          </p:cNvCxnSpPr>
          <p:nvPr/>
        </p:nvCxnSpPr>
        <p:spPr>
          <a:xfrm>
            <a:off x="6408035" y="3140969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4" name="Google Shape;214;p33"/>
          <p:cNvSpPr txBox="1"/>
          <p:nvPr/>
        </p:nvSpPr>
        <p:spPr>
          <a:xfrm>
            <a:off x="8840468" y="3995889"/>
            <a:ext cx="284930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foldersAndSubFolders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70903C22-7A61-4A6D-AEC9-3241EBE51244}"/>
              </a:ext>
            </a:extLst>
          </p:cNvPr>
          <p:cNvCxnSpPr>
            <a:stCxn id="206" idx="4"/>
            <a:endCxn id="197" idx="1"/>
          </p:cNvCxnSpPr>
          <p:nvPr/>
        </p:nvCxnSpPr>
        <p:spPr>
          <a:xfrm rot="16200000" flipH="1" flipV="1">
            <a:off x="2928150" y="1008596"/>
            <a:ext cx="719075" cy="3588403"/>
          </a:xfrm>
          <a:prstGeom prst="bentConnector4">
            <a:avLst>
              <a:gd name="adj1" fmla="val -109683"/>
              <a:gd name="adj2" fmla="val 1063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Google Shape;200;p33">
            <a:extLst>
              <a:ext uri="{FF2B5EF4-FFF2-40B4-BE49-F238E27FC236}">
                <a16:creationId xmlns:a16="http://schemas.microsoft.com/office/drawing/2014/main" id="{4D9773E8-CE80-4FE6-832D-25F4A0334C3B}"/>
              </a:ext>
            </a:extLst>
          </p:cNvPr>
          <p:cNvSpPr/>
          <p:nvPr/>
        </p:nvSpPr>
        <p:spPr>
          <a:xfrm>
            <a:off x="3447850" y="368142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7;p33">
            <a:extLst>
              <a:ext uri="{FF2B5EF4-FFF2-40B4-BE49-F238E27FC236}">
                <a16:creationId xmlns:a16="http://schemas.microsoft.com/office/drawing/2014/main" id="{13566141-49AA-48CE-B322-A92E5D1E3E20}"/>
              </a:ext>
            </a:extLst>
          </p:cNvPr>
          <p:cNvSpPr/>
          <p:nvPr/>
        </p:nvSpPr>
        <p:spPr>
          <a:xfrm>
            <a:off x="1552826" y="4639775"/>
            <a:ext cx="2563259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PAGE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98;p33">
            <a:extLst>
              <a:ext uri="{FF2B5EF4-FFF2-40B4-BE49-F238E27FC236}">
                <a16:creationId xmlns:a16="http://schemas.microsoft.com/office/drawing/2014/main" id="{377FB596-FD43-4BC7-AB7E-A7C78A177A8A}"/>
              </a:ext>
            </a:extLst>
          </p:cNvPr>
          <p:cNvSpPr/>
          <p:nvPr/>
        </p:nvSpPr>
        <p:spPr>
          <a:xfrm>
            <a:off x="1759161" y="5193758"/>
            <a:ext cx="1879563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lang="es-419" sz="11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>
              <a:buClr>
                <a:srgbClr val="000000"/>
              </a:buClr>
            </a:pPr>
            <a:r>
              <a:rPr lang="es-419" sz="1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Field:confirm passwaord</a:t>
            </a:r>
          </a:p>
          <a:p>
            <a:pPr algn="ctr">
              <a:buClr>
                <a:srgbClr val="000000"/>
              </a:buClr>
            </a:pPr>
            <a:r>
              <a:rPr lang="es-419" sz="1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  <a:endParaRPr sz="1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2;p33">
            <a:extLst>
              <a:ext uri="{FF2B5EF4-FFF2-40B4-BE49-F238E27FC236}">
                <a16:creationId xmlns:a16="http://schemas.microsoft.com/office/drawing/2014/main" id="{1BA76A10-14FE-4C4B-9C63-77AA19BE20A1}"/>
              </a:ext>
            </a:extLst>
          </p:cNvPr>
          <p:cNvSpPr/>
          <p:nvPr/>
        </p:nvSpPr>
        <p:spPr>
          <a:xfrm>
            <a:off x="4496823" y="5193758"/>
            <a:ext cx="1599177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0;p33">
            <a:extLst>
              <a:ext uri="{FF2B5EF4-FFF2-40B4-BE49-F238E27FC236}">
                <a16:creationId xmlns:a16="http://schemas.microsoft.com/office/drawing/2014/main" id="{8BC00686-9488-4DAC-9BAA-49444C629D3D}"/>
              </a:ext>
            </a:extLst>
          </p:cNvPr>
          <p:cNvSpPr/>
          <p:nvPr/>
        </p:nvSpPr>
        <p:spPr>
          <a:xfrm>
            <a:off x="3492025" y="537692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33">
            <a:extLst>
              <a:ext uri="{FF2B5EF4-FFF2-40B4-BE49-F238E27FC236}">
                <a16:creationId xmlns:a16="http://schemas.microsoft.com/office/drawing/2014/main" id="{BA740D72-62AC-4F55-A1B5-EEEF146FCCBB}"/>
              </a:ext>
            </a:extLst>
          </p:cNvPr>
          <p:cNvSpPr txBox="1"/>
          <p:nvPr/>
        </p:nvSpPr>
        <p:spPr>
          <a:xfrm>
            <a:off x="3708621" y="568428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10;p33">
            <a:extLst>
              <a:ext uri="{FF2B5EF4-FFF2-40B4-BE49-F238E27FC236}">
                <a16:creationId xmlns:a16="http://schemas.microsoft.com/office/drawing/2014/main" id="{2463BAEC-3C1B-435B-A782-A331CE9AD921}"/>
              </a:ext>
            </a:extLst>
          </p:cNvPr>
          <p:cNvCxnSpPr>
            <a:cxnSpLocks/>
            <a:endCxn id="18" idx="5"/>
          </p:cNvCxnSpPr>
          <p:nvPr/>
        </p:nvCxnSpPr>
        <p:spPr>
          <a:xfrm>
            <a:off x="3808439" y="5520938"/>
            <a:ext cx="7701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771A875-F680-4120-8931-C9CF042F99A9}"/>
              </a:ext>
            </a:extLst>
          </p:cNvPr>
          <p:cNvCxnSpPr/>
          <p:nvPr/>
        </p:nvCxnSpPr>
        <p:spPr>
          <a:xfrm>
            <a:off x="3603867" y="4015836"/>
            <a:ext cx="0" cy="603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6F7AFBA0-169E-427B-BF9C-F44C970BCD16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4336521" y="4233866"/>
            <a:ext cx="1013269" cy="9065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Google Shape;204;p33">
            <a:extLst>
              <a:ext uri="{FF2B5EF4-FFF2-40B4-BE49-F238E27FC236}">
                <a16:creationId xmlns:a16="http://schemas.microsoft.com/office/drawing/2014/main" id="{83D2ED2D-EE18-470C-9006-55CB38082C54}"/>
              </a:ext>
            </a:extLst>
          </p:cNvPr>
          <p:cNvSpPr txBox="1"/>
          <p:nvPr/>
        </p:nvSpPr>
        <p:spPr>
          <a:xfrm>
            <a:off x="2480643" y="3757556"/>
            <a:ext cx="1248801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612937" y="25810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SzPts val="4400"/>
            </a:pPr>
            <a:r>
              <a:rPr lang="es-419"/>
              <a:t>Application design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688157" y="1231860"/>
            <a:ext cx="10887958" cy="483280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913839" y="1856920"/>
            <a:ext cx="1535395" cy="10331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6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9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[databinding:subfolder]</a:t>
            </a:r>
            <a:endParaRPr sz="19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32;p34"/>
          <p:cNvSpPr/>
          <p:nvPr/>
        </p:nvSpPr>
        <p:spPr>
          <a:xfrm>
            <a:off x="2362374" y="231966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6;p34"/>
          <p:cNvSpPr txBox="1"/>
          <p:nvPr/>
        </p:nvSpPr>
        <p:spPr>
          <a:xfrm>
            <a:off x="3559970" y="1707866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>
            <a:off x="4260334" y="1961366"/>
            <a:ext cx="55092" cy="31433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360489" y="2201384"/>
            <a:ext cx="1550994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GetListDocuments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593601" y="2433682"/>
            <a:ext cx="903911" cy="9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24;p34"/>
          <p:cNvSpPr/>
          <p:nvPr/>
        </p:nvSpPr>
        <p:spPr>
          <a:xfrm>
            <a:off x="9521716" y="4800991"/>
            <a:ext cx="1501404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GetChoices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26568" y="3730861"/>
            <a:ext cx="2004218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GetFoldersAndSubFolders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9535487" y="1685093"/>
            <a:ext cx="1520811" cy="7839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[sessionStorage: documents]</a:t>
            </a:r>
          </a:p>
        </p:txBody>
      </p:sp>
      <p:sp>
        <p:nvSpPr>
          <p:cNvPr id="15" name="Google Shape;236;p34">
            <a:extLst>
              <a:ext uri="{FF2B5EF4-FFF2-40B4-BE49-F238E27FC236}">
                <a16:creationId xmlns:a16="http://schemas.microsoft.com/office/drawing/2014/main" id="{F41316AC-9519-4DFB-8E79-3BD488A891A0}"/>
              </a:ext>
            </a:extLst>
          </p:cNvPr>
          <p:cNvSpPr txBox="1"/>
          <p:nvPr/>
        </p:nvSpPr>
        <p:spPr>
          <a:xfrm>
            <a:off x="7494687" y="1335052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document.name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37;p34">
            <a:extLst>
              <a:ext uri="{FF2B5EF4-FFF2-40B4-BE49-F238E27FC236}">
                <a16:creationId xmlns:a16="http://schemas.microsoft.com/office/drawing/2014/main" id="{5FE91A10-2D30-4E3F-BF1C-4071EF6098F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187401" y="1611365"/>
            <a:ext cx="37864" cy="2659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224;p34">
            <a:extLst>
              <a:ext uri="{FF2B5EF4-FFF2-40B4-BE49-F238E27FC236}">
                <a16:creationId xmlns:a16="http://schemas.microsoft.com/office/drawing/2014/main" id="{D97D339D-81E0-4484-9A6D-C09112AED5BD}"/>
              </a:ext>
            </a:extLst>
          </p:cNvPr>
          <p:cNvSpPr/>
          <p:nvPr/>
        </p:nvSpPr>
        <p:spPr>
          <a:xfrm>
            <a:off x="7555533" y="1877331"/>
            <a:ext cx="1339464" cy="455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GetDetails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36;p34">
            <a:extLst>
              <a:ext uri="{FF2B5EF4-FFF2-40B4-BE49-F238E27FC236}">
                <a16:creationId xmlns:a16="http://schemas.microsoft.com/office/drawing/2014/main" id="{05D2AA7E-DEE6-4822-98C4-13A7F855501F}"/>
              </a:ext>
            </a:extLst>
          </p:cNvPr>
          <p:cNvSpPr txBox="1"/>
          <p:nvPr/>
        </p:nvSpPr>
        <p:spPr>
          <a:xfrm>
            <a:off x="7670262" y="4649430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subfolder.name, folder.name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237;p34">
            <a:extLst>
              <a:ext uri="{FF2B5EF4-FFF2-40B4-BE49-F238E27FC236}">
                <a16:creationId xmlns:a16="http://schemas.microsoft.com/office/drawing/2014/main" id="{95C456BC-7205-455C-80EC-9B5CAA7069BF}"/>
              </a:ext>
            </a:extLst>
          </p:cNvPr>
          <p:cNvCxnSpPr>
            <a:cxnSpLocks/>
          </p:cNvCxnSpPr>
          <p:nvPr/>
        </p:nvCxnSpPr>
        <p:spPr>
          <a:xfrm>
            <a:off x="8948718" y="5031750"/>
            <a:ext cx="576193" cy="10483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225;p34">
            <a:extLst>
              <a:ext uri="{FF2B5EF4-FFF2-40B4-BE49-F238E27FC236}">
                <a16:creationId xmlns:a16="http://schemas.microsoft.com/office/drawing/2014/main" id="{16CE1274-9E07-41F8-9F34-C29A1D93D3C4}"/>
              </a:ext>
            </a:extLst>
          </p:cNvPr>
          <p:cNvSpPr txBox="1"/>
          <p:nvPr/>
        </p:nvSpPr>
        <p:spPr>
          <a:xfrm>
            <a:off x="5973294" y="2894481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sposta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25;p34">
            <a:extLst>
              <a:ext uri="{FF2B5EF4-FFF2-40B4-BE49-F238E27FC236}">
                <a16:creationId xmlns:a16="http://schemas.microsoft.com/office/drawing/2014/main" id="{28D06FB4-53A1-45B0-AFF7-FED9332792CC}"/>
              </a:ext>
            </a:extLst>
          </p:cNvPr>
          <p:cNvSpPr txBox="1"/>
          <p:nvPr/>
        </p:nvSpPr>
        <p:spPr>
          <a:xfrm>
            <a:off x="6184091" y="1590693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accedi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231;p34">
            <a:extLst>
              <a:ext uri="{FF2B5EF4-FFF2-40B4-BE49-F238E27FC236}">
                <a16:creationId xmlns:a16="http://schemas.microsoft.com/office/drawing/2014/main" id="{46AADA0D-36AF-4B0C-ABD6-765253C0A4BD}"/>
              </a:ext>
            </a:extLst>
          </p:cNvPr>
          <p:cNvCxnSpPr>
            <a:cxnSpLocks/>
          </p:cNvCxnSpPr>
          <p:nvPr/>
        </p:nvCxnSpPr>
        <p:spPr>
          <a:xfrm>
            <a:off x="2659046" y="2456542"/>
            <a:ext cx="764597" cy="142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0" name="Google Shape;229;p34">
            <a:extLst>
              <a:ext uri="{FF2B5EF4-FFF2-40B4-BE49-F238E27FC236}">
                <a16:creationId xmlns:a16="http://schemas.microsoft.com/office/drawing/2014/main" id="{ECE014AF-C696-424F-8C0B-DD599C6232D3}"/>
              </a:ext>
            </a:extLst>
          </p:cNvPr>
          <p:cNvSpPr/>
          <p:nvPr/>
        </p:nvSpPr>
        <p:spPr>
          <a:xfrm>
            <a:off x="5319935" y="2075969"/>
            <a:ext cx="1501405" cy="7948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[databinding</a:t>
            </a: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algn="ctr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231;p34">
            <a:extLst>
              <a:ext uri="{FF2B5EF4-FFF2-40B4-BE49-F238E27FC236}">
                <a16:creationId xmlns:a16="http://schemas.microsoft.com/office/drawing/2014/main" id="{4F1ED7A1-9EF3-4BDD-AB06-0EADE5C30142}"/>
              </a:ext>
            </a:extLst>
          </p:cNvPr>
          <p:cNvCxnSpPr>
            <a:cxnSpLocks/>
          </p:cNvCxnSpPr>
          <p:nvPr/>
        </p:nvCxnSpPr>
        <p:spPr>
          <a:xfrm>
            <a:off x="4876977" y="2516156"/>
            <a:ext cx="3739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0" name="Google Shape;232;p34">
            <a:extLst>
              <a:ext uri="{FF2B5EF4-FFF2-40B4-BE49-F238E27FC236}">
                <a16:creationId xmlns:a16="http://schemas.microsoft.com/office/drawing/2014/main" id="{CDC0C9D0-EF6B-4F68-B03C-4EEABA4D514C}"/>
              </a:ext>
            </a:extLst>
          </p:cNvPr>
          <p:cNvSpPr/>
          <p:nvPr/>
        </p:nvSpPr>
        <p:spPr>
          <a:xfrm>
            <a:off x="6718219" y="1983338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376A8F71-D19E-4CA0-AC23-FF3584E070CC}"/>
              </a:ext>
            </a:extLst>
          </p:cNvPr>
          <p:cNvSpPr/>
          <p:nvPr/>
        </p:nvSpPr>
        <p:spPr>
          <a:xfrm>
            <a:off x="6747524" y="2732848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832B8B0A-84ED-4DDD-9928-81557CC74A3E}"/>
              </a:ext>
            </a:extLst>
          </p:cNvPr>
          <p:cNvSpPr/>
          <p:nvPr/>
        </p:nvSpPr>
        <p:spPr>
          <a:xfrm>
            <a:off x="7670267" y="3403661"/>
            <a:ext cx="1690947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GetFoldersAndSubFolders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44681291-11C8-4C77-92AB-BFFA44E3DDFC}"/>
              </a:ext>
            </a:extLst>
          </p:cNvPr>
          <p:cNvCxnSpPr>
            <a:cxnSpLocks/>
            <a:stCxn id="112" idx="4"/>
          </p:cNvCxnSpPr>
          <p:nvPr/>
        </p:nvCxnSpPr>
        <p:spPr>
          <a:xfrm rot="16200000" flipH="1">
            <a:off x="6978331" y="2862733"/>
            <a:ext cx="687654" cy="912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Google Shape;236;p34">
            <a:extLst>
              <a:ext uri="{FF2B5EF4-FFF2-40B4-BE49-F238E27FC236}">
                <a16:creationId xmlns:a16="http://schemas.microsoft.com/office/drawing/2014/main" id="{D9156F51-F7DC-4CEE-B00E-0B0ADF7951E8}"/>
              </a:ext>
            </a:extLst>
          </p:cNvPr>
          <p:cNvSpPr txBox="1"/>
          <p:nvPr/>
        </p:nvSpPr>
        <p:spPr>
          <a:xfrm>
            <a:off x="5918302" y="3890060"/>
            <a:ext cx="1690952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subfolder.name, document.name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237;p34">
            <a:extLst>
              <a:ext uri="{FF2B5EF4-FFF2-40B4-BE49-F238E27FC236}">
                <a16:creationId xmlns:a16="http://schemas.microsoft.com/office/drawing/2014/main" id="{95FF3FCD-2BD5-4448-A062-D875F5E497AB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7211507" y="3730861"/>
            <a:ext cx="540560" cy="366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229;p34">
            <a:extLst>
              <a:ext uri="{FF2B5EF4-FFF2-40B4-BE49-F238E27FC236}">
                <a16:creationId xmlns:a16="http://schemas.microsoft.com/office/drawing/2014/main" id="{096A16D0-8B2E-4EB2-B8EA-4C693C95C321}"/>
              </a:ext>
            </a:extLst>
          </p:cNvPr>
          <p:cNvSpPr/>
          <p:nvPr/>
        </p:nvSpPr>
        <p:spPr>
          <a:xfrm>
            <a:off x="9630617" y="3313148"/>
            <a:ext cx="1501407" cy="7839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3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[sessionStorage:</a:t>
            </a:r>
            <a:r>
              <a:rPr lang="en-US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foldersAndSubFodlers</a:t>
            </a: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231;p34">
            <a:extLst>
              <a:ext uri="{FF2B5EF4-FFF2-40B4-BE49-F238E27FC236}">
                <a16:creationId xmlns:a16="http://schemas.microsoft.com/office/drawing/2014/main" id="{C861E52A-E22E-4ADE-8C84-050DA08B6B89}"/>
              </a:ext>
            </a:extLst>
          </p:cNvPr>
          <p:cNvCxnSpPr>
            <a:cxnSpLocks/>
          </p:cNvCxnSpPr>
          <p:nvPr/>
        </p:nvCxnSpPr>
        <p:spPr>
          <a:xfrm>
            <a:off x="9304829" y="3662621"/>
            <a:ext cx="3739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5" name="Google Shape;232;p34">
            <a:extLst>
              <a:ext uri="{FF2B5EF4-FFF2-40B4-BE49-F238E27FC236}">
                <a16:creationId xmlns:a16="http://schemas.microsoft.com/office/drawing/2014/main" id="{93E1BD85-F2A5-4ABF-9EBE-0BBA099074A3}"/>
              </a:ext>
            </a:extLst>
          </p:cNvPr>
          <p:cNvSpPr/>
          <p:nvPr/>
        </p:nvSpPr>
        <p:spPr>
          <a:xfrm>
            <a:off x="9759442" y="4007331"/>
            <a:ext cx="237148" cy="242119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231;p34">
            <a:extLst>
              <a:ext uri="{FF2B5EF4-FFF2-40B4-BE49-F238E27FC236}">
                <a16:creationId xmlns:a16="http://schemas.microsoft.com/office/drawing/2014/main" id="{1DDC57EC-112F-44FE-94DE-7C07A65A56CA}"/>
              </a:ext>
            </a:extLst>
          </p:cNvPr>
          <p:cNvCxnSpPr>
            <a:cxnSpLocks/>
          </p:cNvCxnSpPr>
          <p:nvPr/>
        </p:nvCxnSpPr>
        <p:spPr>
          <a:xfrm>
            <a:off x="9880254" y="4249450"/>
            <a:ext cx="0" cy="5057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EAD31B76-DBBB-4FCA-BD5D-220A696A43C7}"/>
              </a:ext>
            </a:extLst>
          </p:cNvPr>
          <p:cNvCxnSpPr/>
          <p:nvPr/>
        </p:nvCxnSpPr>
        <p:spPr>
          <a:xfrm rot="10800000">
            <a:off x="5622758" y="2974966"/>
            <a:ext cx="3814300" cy="2409930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oogle Shape;231;p34">
            <a:extLst>
              <a:ext uri="{FF2B5EF4-FFF2-40B4-BE49-F238E27FC236}">
                <a16:creationId xmlns:a16="http://schemas.microsoft.com/office/drawing/2014/main" id="{B97F1CBC-F137-40CF-9896-5EEA5F787B6F}"/>
              </a:ext>
            </a:extLst>
          </p:cNvPr>
          <p:cNvCxnSpPr>
            <a:cxnSpLocks/>
            <a:stCxn id="110" idx="6"/>
            <a:endCxn id="34" idx="5"/>
          </p:cNvCxnSpPr>
          <p:nvPr/>
        </p:nvCxnSpPr>
        <p:spPr>
          <a:xfrm>
            <a:off x="6955367" y="2104398"/>
            <a:ext cx="657116" cy="73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9" name="Google Shape;231;p34">
            <a:extLst>
              <a:ext uri="{FF2B5EF4-FFF2-40B4-BE49-F238E27FC236}">
                <a16:creationId xmlns:a16="http://schemas.microsoft.com/office/drawing/2014/main" id="{EFD3FCCA-EE33-41D7-8FC6-B688AF4FBE8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930884" y="2075969"/>
            <a:ext cx="604603" cy="109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3" name="Google Shape;225;p34">
            <a:extLst>
              <a:ext uri="{FF2B5EF4-FFF2-40B4-BE49-F238E27FC236}">
                <a16:creationId xmlns:a16="http://schemas.microsoft.com/office/drawing/2014/main" id="{4DBFD5ED-F178-4E98-9811-F70C934343CA}"/>
              </a:ext>
            </a:extLst>
          </p:cNvPr>
          <p:cNvSpPr txBox="1"/>
          <p:nvPr/>
        </p:nvSpPr>
        <p:spPr>
          <a:xfrm>
            <a:off x="9891519" y="4091905"/>
            <a:ext cx="109653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21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46B2233E-C1F0-4B83-8212-0CCE760FCD80}"/>
              </a:ext>
            </a:extLst>
          </p:cNvPr>
          <p:cNvCxnSpPr/>
          <p:nvPr/>
        </p:nvCxnSpPr>
        <p:spPr>
          <a:xfrm flipV="1">
            <a:off x="1762812" y="2974966"/>
            <a:ext cx="0" cy="68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" y="-136994"/>
            <a:ext cx="10972800" cy="1143000"/>
          </a:xfrm>
        </p:spPr>
        <p:txBody>
          <a:bodyPr/>
          <a:lstStyle/>
          <a:p>
            <a:pPr algn="l"/>
            <a:r>
              <a:rPr lang="it-IT"/>
              <a:t>Eventi &amp; azioni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4804"/>
              </p:ext>
            </p:extLst>
          </p:nvPr>
        </p:nvGraphicFramePr>
        <p:xfrm>
          <a:off x="316523" y="898331"/>
          <a:ext cx="11371385" cy="595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4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4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/>
                        <a:t>Client</a:t>
                      </a:r>
                      <a:r>
                        <a:rPr lang="it-IT" sz="1500" b="1" baseline="0" noProof="0"/>
                        <a:t> side</a:t>
                      </a:r>
                      <a:endParaRPr lang="it-IT" sz="1500" b="1" noProof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47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aseline="0" noProof="0">
                          <a:sym typeface="Wingdings" panose="05000000000000000000" pitchFamily="2" charset="2"/>
                        </a:rPr>
                        <a:t>login form  submit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Controllo dati</a:t>
                      </a:r>
                      <a:endParaRPr lang="it-IT" sz="1400" noProof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Login form </a:t>
                      </a:r>
                      <a:r>
                        <a:rPr lang="it-IT" sz="1400" baseline="0" noProof="0">
                          <a:sym typeface="Wingdings" panose="05000000000000000000" pitchFamily="2" charset="2"/>
                        </a:rPr>
                        <a:t> register 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noProof="0">
                          <a:solidFill>
                            <a:schemeClr val="tx1"/>
                          </a:solidFill>
                        </a:rPr>
                        <a:t>Controllo campi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POST username password, email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Registra dati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610223394"/>
                  </a:ext>
                </a:extLst>
              </a:tr>
              <a:tr h="455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Aggiorna </a:t>
                      </a:r>
                      <a:r>
                        <a:rPr lang="it-IT" sz="1400" baseline="0" noProof="0"/>
                        <a:t>view con dati elenco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GET</a:t>
                      </a:r>
                      <a:r>
                        <a:rPr lang="it-IT" sz="1400" baseline="0" noProof="0"/>
                        <a:t> (nessun parametro)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Estrazione cartelle e sottocartelle 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sottocartelle  seleziona cartella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Aggiorna </a:t>
                      </a:r>
                      <a:r>
                        <a:rPr lang="it-IT" sz="1400" baseline="0" noProof="0"/>
                        <a:t>view con elenco documenti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 subfolderName, folderName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Estrazione dati documenti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documenti  click accedi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Aggiorna view con dettagli documento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documenti  click sposta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Aggiorna view con cartelle per spostamento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-</a:t>
                      </a:r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-</a:t>
                      </a:r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68612725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sottocartelle per spostamento  drag </a:t>
                      </a:r>
                      <a:r>
                        <a:rPr lang="en-US" sz="1400" noProof="0">
                          <a:sym typeface="Wingdings" panose="05000000000000000000" pitchFamily="2" charset="2"/>
                        </a:rPr>
                        <a:t>&amp; drop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Drag </a:t>
                      </a:r>
                      <a:r>
                        <a:rPr lang="en-US" sz="1400" noProof="0"/>
                        <a:t>&amp;</a:t>
                      </a:r>
                      <a:r>
                        <a:rPr lang="it-IT" sz="1400" noProof="0"/>
                        <a:t> drop del documento 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 documentName, fromsubfolderName, fromfolderName, tosubfolderName,tofolderName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Spostare documento nella sottocartella selezionata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sottocartelle per spostamento  drag </a:t>
                      </a:r>
                      <a:r>
                        <a:rPr lang="en-US" sz="1400" noProof="0">
                          <a:sym typeface="Wingdings" panose="05000000000000000000" pitchFamily="2" charset="2"/>
                        </a:rPr>
                        <a:t>&amp; drop trash </a:t>
                      </a:r>
                      <a:endParaRPr lang="it-IT" sz="1400" noProof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Cancella documento 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 documentName, fromsubfolderName, fromfolderName, 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Cancella documento 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6514627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5734" y="0"/>
            <a:ext cx="4924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NB: i controlli di validità dei dati (client e server side) e di autorizzazione (server side) all'accesso sono previsti per tutti gli eventi che li richiedono e non sono riportati nella tabella per brevità</a:t>
            </a:r>
          </a:p>
        </p:txBody>
      </p:sp>
    </p:spTree>
    <p:extLst>
      <p:ext uri="{BB962C8B-B14F-4D97-AF65-F5344CB8AC3E}">
        <p14:creationId xmlns:p14="http://schemas.microsoft.com/office/powerpoint/2010/main" val="376998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4" y="7264"/>
            <a:ext cx="10972800" cy="1143000"/>
          </a:xfrm>
        </p:spPr>
        <p:txBody>
          <a:bodyPr/>
          <a:lstStyle/>
          <a:p>
            <a:pPr algn="l"/>
            <a:r>
              <a:rPr lang="en-US"/>
              <a:t>Controller / 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65806"/>
              </p:ext>
            </p:extLst>
          </p:nvPr>
        </p:nvGraphicFramePr>
        <p:xfrm>
          <a:off x="609600" y="1026035"/>
          <a:ext cx="10480429" cy="575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17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noProof="0"/>
                        <a:t>Client</a:t>
                      </a:r>
                      <a:r>
                        <a:rPr lang="it-IT" sz="1400" baseline="0" noProof="0"/>
                        <a:t> side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noProof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32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aseline="0" noProof="0">
                          <a:sym typeface="Wingdings" panose="05000000000000000000" pitchFamily="2" charset="2"/>
                        </a:rPr>
                        <a:t>Login form  login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Login form </a:t>
                      </a:r>
                      <a:r>
                        <a:rPr lang="it-IT" sz="1400" baseline="0" noProof="0">
                          <a:sym typeface="Wingdings" panose="05000000000000000000" pitchFamily="2" charset="2"/>
                        </a:rPr>
                        <a:t> register 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POST username 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email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Register(servlet)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48882272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 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Function PageOrchestrator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GET</a:t>
                      </a:r>
                      <a:r>
                        <a:rPr lang="it-IT" sz="1400" baseline="0" noProof="0"/>
                        <a:t> (nessun parametro)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GetFoldersAndSubFolders</a:t>
                      </a:r>
                      <a:r>
                        <a:rPr lang="it-IT" sz="1400" baseline="0" noProof="0"/>
                        <a:t> </a:t>
                      </a:r>
                      <a:r>
                        <a:rPr lang="it-IT" sz="1400" noProof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sottocartelle  seleziona cartella</a:t>
                      </a:r>
                      <a:endParaRPr lang="it-IT" sz="1400" noProof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Function</a:t>
                      </a:r>
                      <a:r>
                        <a:rPr lang="it-IT" sz="1400" baseline="0" noProof="0"/>
                        <a:t> DocumentsList.show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 (subfolderName, folderName)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GetListDocuments(servlet)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documenti  click accedi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Function DocumentsDetails.show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documenti  sposta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Function</a:t>
                      </a:r>
                    </a:p>
                    <a:p>
                      <a:r>
                        <a:rPr lang="it-IT" sz="1400" noProof="0"/>
                        <a:t>ChoicesList.show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-</a:t>
                      </a:r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-</a:t>
                      </a:r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489977285"/>
                  </a:ext>
                </a:extLst>
              </a:tr>
              <a:tr h="729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documenti  drag drop</a:t>
                      </a:r>
                      <a:endParaRPr lang="it-IT" sz="1400" noProof="0"/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/>
                        <a:t>Function</a:t>
                      </a:r>
                      <a:r>
                        <a:rPr lang="it-IT" sz="1400" baseline="0" noProof="0"/>
                        <a:t> </a:t>
                      </a:r>
                    </a:p>
                    <a:p>
                      <a:r>
                        <a:rPr lang="it-IT" sz="1400" baseline="0" noProof="0"/>
                        <a:t>toDoSposta.show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GET(documentName, fromSubfolder,fromfolder,tosubfolder,tofolder)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</a:t>
                      </a:r>
                      <a:r>
                        <a:rPr lang="it-IT" sz="1400" noProof="0"/>
                        <a:t>oSposta(servlet)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4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/>
                        <a:t>Home page</a:t>
                      </a:r>
                      <a:r>
                        <a:rPr lang="it-IT" sz="1400" noProof="0">
                          <a:sym typeface="Wingdings" panose="05000000000000000000" pitchFamily="2" charset="2"/>
                        </a:rPr>
                        <a:t> elenco sottocartelle per spostamento  drag </a:t>
                      </a:r>
                      <a:r>
                        <a:rPr lang="en-US" sz="1400" noProof="0">
                          <a:sym typeface="Wingdings" panose="05000000000000000000" pitchFamily="2" charset="2"/>
                        </a:rPr>
                        <a:t>&amp; drop trash </a:t>
                      </a:r>
                      <a:endParaRPr lang="it-IT" sz="1400" noProof="0"/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Function</a:t>
                      </a:r>
                    </a:p>
                    <a:p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RemoveDocuToTrash.show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noProof="0"/>
                        <a:t>GET(documentName, fromSubfolder,fromfolder)</a:t>
                      </a:r>
                      <a:endParaRPr lang="it-IT" sz="1400" noProof="0"/>
                    </a:p>
                    <a:p>
                      <a:endParaRPr lang="it-IT" sz="1400" noProof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Remove(servlet)</a:t>
                      </a:r>
                      <a:endParaRPr lang="it-IT" sz="1400" noProof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83015487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67429" y="163265"/>
            <a:ext cx="302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6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makeCall indica una funzione che fa una chiamata asincrona al  server</a:t>
            </a:r>
          </a:p>
        </p:txBody>
      </p:sp>
    </p:spTree>
    <p:extLst>
      <p:ext uri="{BB962C8B-B14F-4D97-AF65-F5344CB8AC3E}">
        <p14:creationId xmlns:p14="http://schemas.microsoft.com/office/powerpoint/2010/main" val="19860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52BE6-8B3F-4031-A51B-768A4CD5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Server side: DAO &amp; model objects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0E6AE-4E6E-421C-8E22-C9868E6E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7" y="1438297"/>
            <a:ext cx="4852386" cy="435133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Model objects (Beans)</a:t>
            </a:r>
          </a:p>
          <a:p>
            <a:pPr lvl="1">
              <a:buFontTx/>
              <a:buChar char="-"/>
            </a:pPr>
            <a:r>
              <a:rPr lang="en-US"/>
              <a:t>Folder </a:t>
            </a:r>
          </a:p>
          <a:p>
            <a:pPr marL="457200" lvl="1" indent="0">
              <a:buNone/>
            </a:pPr>
            <a:r>
              <a:rPr lang="en-US"/>
              <a:t>-  SubFolder</a:t>
            </a:r>
          </a:p>
          <a:p>
            <a:pPr lvl="1">
              <a:buFontTx/>
              <a:buChar char="-"/>
            </a:pPr>
            <a:r>
              <a:rPr lang="en-US"/>
              <a:t>Document</a:t>
            </a:r>
          </a:p>
          <a:p>
            <a:pPr lvl="1">
              <a:buFontTx/>
              <a:buChar char="-"/>
            </a:pPr>
            <a:r>
              <a:rPr lang="en-US"/>
              <a:t>User</a:t>
            </a:r>
          </a:p>
          <a:p>
            <a:r>
              <a:rPr lang="en-US"/>
              <a:t>Data Access Objects (Classes)</a:t>
            </a:r>
          </a:p>
          <a:p>
            <a:pPr lvl="1"/>
            <a:r>
              <a:rPr lang="en-US"/>
              <a:t>FolderDAO</a:t>
            </a:r>
          </a:p>
          <a:p>
            <a:pPr lvl="2"/>
            <a:r>
              <a:rPr lang="en-US" sz="2400"/>
              <a:t>findAllFolders()</a:t>
            </a:r>
          </a:p>
          <a:p>
            <a:pPr lvl="1"/>
            <a:r>
              <a:rPr lang="en-US"/>
              <a:t>SubFolderDAO</a:t>
            </a:r>
          </a:p>
          <a:p>
            <a:pPr lvl="2"/>
            <a:r>
              <a:rPr lang="it-IT" sz="2400">
                <a:solidFill>
                  <a:srgbClr val="000000"/>
                </a:solidFill>
              </a:rPr>
              <a:t>findSubFolderBySubFoldAndFolderName(</a:t>
            </a:r>
            <a:r>
              <a:rPr lang="it-IT" sz="2400">
                <a:solidFill>
                  <a:srgbClr val="6A3E3E"/>
                </a:solidFill>
              </a:rPr>
              <a:t>subFolderName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folderName</a:t>
            </a:r>
            <a:r>
              <a:rPr lang="it-IT" sz="2400">
                <a:solidFill>
                  <a:srgbClr val="000000"/>
                </a:solidFill>
              </a:rPr>
              <a:t>)</a:t>
            </a:r>
            <a:endParaRPr lang="it-IT" sz="2400"/>
          </a:p>
          <a:p>
            <a:pPr lvl="1"/>
            <a:r>
              <a:rPr lang="en-US"/>
              <a:t>DocumentDAO</a:t>
            </a:r>
          </a:p>
          <a:p>
            <a:pPr lvl="2"/>
            <a:r>
              <a:rPr lang="it-IT" sz="2400">
                <a:solidFill>
                  <a:srgbClr val="000000"/>
                </a:solidFill>
              </a:rPr>
              <a:t>findAllDocumentsBySubFolderAndFolderName (</a:t>
            </a:r>
            <a:r>
              <a:rPr lang="it-IT" sz="2400">
                <a:solidFill>
                  <a:srgbClr val="6A3E3E"/>
                </a:solidFill>
              </a:rPr>
              <a:t>subFolderName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folderName</a:t>
            </a:r>
            <a:r>
              <a:rPr lang="it-IT" sz="240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it-IT" sz="2400">
                <a:solidFill>
                  <a:srgbClr val="000000"/>
                </a:solidFill>
              </a:rPr>
              <a:t>moveDocument(</a:t>
            </a:r>
            <a:r>
              <a:rPr lang="it-IT" sz="2400">
                <a:solidFill>
                  <a:srgbClr val="6A3E3E"/>
                </a:solidFill>
              </a:rPr>
              <a:t>documentNameList</a:t>
            </a:r>
            <a:r>
              <a:rPr lang="it-IT" sz="2400">
                <a:solidFill>
                  <a:srgbClr val="000000"/>
                </a:solidFill>
              </a:rPr>
              <a:t>,   </a:t>
            </a:r>
            <a:r>
              <a:rPr lang="it-IT" sz="2400">
                <a:solidFill>
                  <a:srgbClr val="6A3E3E"/>
                </a:solidFill>
              </a:rPr>
              <a:t>destinationSubFolderAndFolder</a:t>
            </a:r>
            <a:r>
              <a:rPr lang="it-IT" sz="240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it-IT" sz="2400">
                <a:solidFill>
                  <a:srgbClr val="000000"/>
                </a:solidFill>
              </a:rPr>
              <a:t>removeDocument(</a:t>
            </a:r>
            <a:r>
              <a:rPr lang="it-IT" sz="2400">
                <a:solidFill>
                  <a:srgbClr val="6A3E3E"/>
                </a:solidFill>
              </a:rPr>
              <a:t>documentName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subFolderName</a:t>
            </a:r>
            <a:r>
              <a:rPr lang="it-IT" sz="2400">
                <a:solidFill>
                  <a:srgbClr val="000000"/>
                </a:solidFill>
              </a:rPr>
              <a:t>,  </a:t>
            </a:r>
            <a:r>
              <a:rPr lang="it-IT" sz="2400">
                <a:solidFill>
                  <a:srgbClr val="6A3E3E"/>
                </a:solidFill>
              </a:rPr>
              <a:t>folderName</a:t>
            </a:r>
            <a:r>
              <a:rPr lang="it-IT" sz="2400">
                <a:solidFill>
                  <a:srgbClr val="000000"/>
                </a:solidFill>
              </a:rPr>
              <a:t>) </a:t>
            </a:r>
            <a:endParaRPr lang="en-US" sz="2400"/>
          </a:p>
          <a:p>
            <a:pPr lvl="1"/>
            <a:r>
              <a:rPr lang="en-US"/>
              <a:t>UserDAO</a:t>
            </a:r>
          </a:p>
          <a:p>
            <a:pPr lvl="2"/>
            <a:r>
              <a:rPr lang="it-IT" sz="2400">
                <a:solidFill>
                  <a:srgbClr val="000000"/>
                </a:solidFill>
              </a:rPr>
              <a:t>checkCredentials(</a:t>
            </a:r>
            <a:r>
              <a:rPr lang="it-IT" sz="2400">
                <a:solidFill>
                  <a:srgbClr val="6A3E3E"/>
                </a:solidFill>
              </a:rPr>
              <a:t>usrn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pwd</a:t>
            </a:r>
            <a:r>
              <a:rPr lang="it-IT" sz="2400">
                <a:solidFill>
                  <a:srgbClr val="000000"/>
                </a:solidFill>
              </a:rPr>
              <a:t>) </a:t>
            </a:r>
            <a:endParaRPr lang="it-IT" sz="2400" b="1">
              <a:solidFill>
                <a:srgbClr val="7F0055"/>
              </a:solidFill>
            </a:endParaRPr>
          </a:p>
          <a:p>
            <a:pPr lvl="2"/>
            <a:r>
              <a:rPr lang="it-IT" sz="2400">
                <a:solidFill>
                  <a:srgbClr val="000000"/>
                </a:solidFill>
              </a:rPr>
              <a:t>insertForRegister(</a:t>
            </a:r>
            <a:r>
              <a:rPr lang="it-IT" sz="2400">
                <a:solidFill>
                  <a:srgbClr val="6A3E3E"/>
                </a:solidFill>
              </a:rPr>
              <a:t>usrn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pwd</a:t>
            </a:r>
            <a:r>
              <a:rPr lang="it-IT" sz="2400">
                <a:solidFill>
                  <a:srgbClr val="000000"/>
                </a:solidFill>
              </a:rPr>
              <a:t>, </a:t>
            </a:r>
            <a:r>
              <a:rPr lang="it-IT" sz="2400">
                <a:solidFill>
                  <a:srgbClr val="6A3E3E"/>
                </a:solidFill>
              </a:rPr>
              <a:t>email</a:t>
            </a:r>
            <a:r>
              <a:rPr lang="it-IT" sz="2400">
                <a:solidFill>
                  <a:srgbClr val="000000"/>
                </a:solidFill>
              </a:rPr>
              <a:t>)</a:t>
            </a:r>
            <a:endParaRPr lang="en-US" sz="2400"/>
          </a:p>
          <a:p>
            <a:pPr lvl="2"/>
            <a:endParaRPr lang="en-US"/>
          </a:p>
          <a:p>
            <a:pPr lvl="2"/>
            <a:endParaRPr lang="en-US"/>
          </a:p>
          <a:p>
            <a:endParaRPr lang="it-IT" u="sng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0ADFB95-F0D6-4725-9887-2413E2AB3955}"/>
              </a:ext>
            </a:extLst>
          </p:cNvPr>
          <p:cNvSpPr txBox="1">
            <a:spLocks/>
          </p:cNvSpPr>
          <p:nvPr/>
        </p:nvSpPr>
        <p:spPr>
          <a:xfrm>
            <a:off x="6328635" y="1431131"/>
            <a:ext cx="457240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Controllers (servlets)</a:t>
            </a:r>
          </a:p>
          <a:p>
            <a:pPr lvl="1"/>
            <a:r>
              <a:rPr lang="en-US" sz="1800"/>
              <a:t>GetFoldersAndSubFolders</a:t>
            </a:r>
          </a:p>
          <a:p>
            <a:pPr lvl="1"/>
            <a:r>
              <a:rPr lang="en-US" sz="1800"/>
              <a:t>GetListDocuments  </a:t>
            </a:r>
          </a:p>
          <a:p>
            <a:pPr lvl="1"/>
            <a:r>
              <a:rPr lang="en-US" sz="1800"/>
              <a:t>GetDetails </a:t>
            </a:r>
          </a:p>
          <a:p>
            <a:pPr lvl="1"/>
            <a:r>
              <a:rPr lang="en-US" sz="1800"/>
              <a:t>doSposta</a:t>
            </a:r>
          </a:p>
          <a:p>
            <a:pPr lvl="1"/>
            <a:r>
              <a:rPr lang="en-US" sz="1800"/>
              <a:t>CheckLogin</a:t>
            </a:r>
          </a:p>
          <a:p>
            <a:pPr lvl="1"/>
            <a:r>
              <a:rPr lang="en-US" sz="1800"/>
              <a:t>Register</a:t>
            </a:r>
          </a:p>
          <a:p>
            <a:pPr lvl="1"/>
            <a:r>
              <a:rPr lang="en-US" sz="1800"/>
              <a:t>Logout </a:t>
            </a:r>
          </a:p>
          <a:p>
            <a:pPr lvl="1"/>
            <a:r>
              <a:rPr lang="en-US" sz="1800"/>
              <a:t>RemoveDocument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73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25" y="17185"/>
            <a:ext cx="10972800" cy="1143000"/>
          </a:xfrm>
        </p:spPr>
        <p:txBody>
          <a:bodyPr/>
          <a:lstStyle/>
          <a:p>
            <a:pPr algn="l"/>
            <a:r>
              <a:rPr lang="en-US"/>
              <a:t>Client side: view &amp; view component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61025" y="1417637"/>
            <a:ext cx="6166264" cy="5165726"/>
          </a:xfrm>
        </p:spPr>
        <p:txBody>
          <a:bodyPr>
            <a:noAutofit/>
          </a:bodyPr>
          <a:lstStyle/>
          <a:p>
            <a:r>
              <a:rPr lang="it-IT" sz="1800"/>
              <a:t>LoginPage </a:t>
            </a:r>
          </a:p>
          <a:p>
            <a:pPr lvl="1"/>
            <a:r>
              <a:rPr lang="it-IT" sz="1400"/>
              <a:t>Login form</a:t>
            </a:r>
          </a:p>
          <a:p>
            <a:pPr lvl="2"/>
            <a:r>
              <a:rPr lang="it-IT" sz="1200"/>
              <a:t>Gestione del login ed errori</a:t>
            </a:r>
            <a:endParaRPr lang="it-IT" sz="1300"/>
          </a:p>
          <a:p>
            <a:r>
              <a:rPr lang="it-IT" sz="1800"/>
              <a:t>Register</a:t>
            </a:r>
          </a:p>
          <a:p>
            <a:pPr lvl="1"/>
            <a:r>
              <a:rPr lang="it-IT" sz="1300"/>
              <a:t>Register form</a:t>
            </a:r>
          </a:p>
          <a:p>
            <a:pPr lvl="2"/>
            <a:r>
              <a:rPr lang="it-IT" sz="1200"/>
              <a:t>Gestione del register ed errori</a:t>
            </a:r>
          </a:p>
          <a:p>
            <a:pPr marL="1192073" lvl="2" indent="0">
              <a:buNone/>
            </a:pPr>
            <a:endParaRPr lang="it-IT" sz="800"/>
          </a:p>
          <a:p>
            <a:pPr marL="1192073" lvl="2" indent="0">
              <a:buNone/>
            </a:pPr>
            <a:endParaRPr lang="it-IT" sz="1200"/>
          </a:p>
          <a:p>
            <a:pPr lvl="2"/>
            <a:endParaRPr lang="it-IT" sz="9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2217E-666E-4825-962A-0CCB12A31A00}"/>
              </a:ext>
            </a:extLst>
          </p:cNvPr>
          <p:cNvSpPr txBox="1"/>
          <p:nvPr/>
        </p:nvSpPr>
        <p:spPr>
          <a:xfrm>
            <a:off x="5521643" y="1417637"/>
            <a:ext cx="6060757" cy="572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433" marR="0" lvl="0" indent="-476829" algn="l" defTabSz="914400" rtl="0" eaLnBrk="1" fontAlgn="auto" latinLnBrk="0" hangingPunct="1">
              <a:lnSpc>
                <a:spcPct val="100000"/>
              </a:lnSpc>
              <a:spcBef>
                <a:spcPts val="65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Home</a:t>
            </a: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FolderAndSubFolder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show(): richiede al server i dati dell'elenco cartelle e sottocartelle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update(): riceve dati server e aggiorna la lista</a:t>
            </a: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DocumentsList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show(): richiede al server i documenti della sottocartella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update(): riceve dati server e aggiorna la lista documenti</a:t>
            </a: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DetailsDocument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show(): riprendi i dati dallo sessionStorage 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update(): riceve dati </a:t>
            </a:r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 </a:t>
            </a: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aggiorna i dettagli del documento </a:t>
            </a: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ToDoSposta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show(): invia la cartella di destinazione al server  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Refresh (): mostra la lista documenti aggiornata </a:t>
            </a:r>
            <a:endParaRPr kumimoji="0" lang="it-IT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ChoicesLIst </a:t>
            </a:r>
          </a:p>
          <a:p>
            <a:pPr marL="1609298" marR="0" lvl="2" indent="-417225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Show (): mostra le sottocartelle per spostamento prese dallo SessionStorage </a:t>
            </a:r>
          </a:p>
          <a:p>
            <a:pPr marL="1609298" lvl="2" indent="-417225">
              <a:spcBef>
                <a:spcPts val="469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Update (): aggiorna la lista e funzione di drag&amp;drop</a:t>
            </a:r>
          </a:p>
          <a:p>
            <a:pPr marL="1072866" marR="0" lvl="1" indent="-447027" algn="l" defTabSz="91440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tabLst/>
              <a:defRPr/>
            </a:pPr>
            <a:r>
              <a:rPr lang="it-IT" sz="1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RemoveDocuToTrash </a:t>
            </a:r>
          </a:p>
          <a:p>
            <a:pPr marL="1530066" lvl="2" indent="-447027">
              <a:spcBef>
                <a:spcPts val="563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Show (): invia al server i dati del documento da cancellare</a:t>
            </a:r>
          </a:p>
          <a:p>
            <a:pPr marL="1530066" lvl="2" indent="-447027">
              <a:spcBef>
                <a:spcPts val="563"/>
              </a:spcBef>
              <a:buClr>
                <a:srgbClr val="000000"/>
              </a:buClr>
              <a:buSzPts val="2400"/>
              <a:buFont typeface="Arial"/>
              <a:buChar char="–"/>
              <a:defRPr/>
            </a:pPr>
            <a:endParaRPr kumimoji="0" lang="it-IT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192073" marR="0" lvl="2" algn="l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000000"/>
              </a:buClr>
              <a:buSzPts val="2000"/>
              <a:tabLst/>
              <a:defRPr/>
            </a:pPr>
            <a:endParaRPr kumimoji="0" lang="it-IT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72580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754002" y="8466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>
              <a:buSzPts val="4400"/>
            </a:pPr>
            <a:r>
              <a:rPr lang="es-419"/>
              <a:t>Evento: login</a:t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3461370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4159797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2386197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2395562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642693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6164075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6043117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4301499" y="3852988"/>
            <a:ext cx="17335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4279108" y="3541054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7031587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7438487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273387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4201313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4256108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2324647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1083306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  <a:p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719107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9556600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2361054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233833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2324646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4296316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4272006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9290711" y="1136084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1525133" y="994996"/>
            <a:ext cx="129489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loginPage.html + checklogin.js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2001522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2338295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2453774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1214651" y="120557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168" y="43475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2786443" y="122829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7960" y="4370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2367863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2453774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/>
              <a:t>200</a:t>
            </a:r>
          </a:p>
          <a:p>
            <a:pPr algn="ctr"/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6479262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me.html]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488528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1004118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1214652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1044402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634740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8467032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8077403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2313270" y="5305835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2379011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975417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488528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85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123245" y="178888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>
                <a:latin typeface="+mn-lt"/>
              </a:rPr>
              <a:t>Evento: register</a:t>
            </a:r>
          </a:p>
        </p:txBody>
      </p:sp>
      <p:sp>
        <p:nvSpPr>
          <p:cNvPr id="460" name="Google Shape;460;p43"/>
          <p:cNvSpPr/>
          <p:nvPr/>
        </p:nvSpPr>
        <p:spPr>
          <a:xfrm>
            <a:off x="4732009" y="1428067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cxnSpLocks/>
          </p:cNvCxnSpPr>
          <p:nvPr/>
        </p:nvCxnSpPr>
        <p:spPr>
          <a:xfrm flipH="1">
            <a:off x="5417434" y="1809267"/>
            <a:ext cx="2665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>
            <a:cxnSpLocks/>
          </p:cNvCxnSpPr>
          <p:nvPr/>
        </p:nvCxnSpPr>
        <p:spPr>
          <a:xfrm>
            <a:off x="3271616" y="2426633"/>
            <a:ext cx="190307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4" name="Google Shape;464;p43"/>
          <p:cNvSpPr/>
          <p:nvPr/>
        </p:nvSpPr>
        <p:spPr>
          <a:xfrm>
            <a:off x="5246056" y="2024967"/>
            <a:ext cx="355485" cy="1550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6913332" y="1428067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7473328" y="1809067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7357527" y="2242406"/>
            <a:ext cx="330200" cy="76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8226171" y="1427967"/>
            <a:ext cx="1624948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cxnSpLocks/>
            <a:stCxn id="469" idx="2"/>
          </p:cNvCxnSpPr>
          <p:nvPr/>
        </p:nvCxnSpPr>
        <p:spPr>
          <a:xfrm>
            <a:off x="9038645" y="1809167"/>
            <a:ext cx="0" cy="434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8823322" y="3304229"/>
            <a:ext cx="3302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>
            <a:cxnSpLocks/>
          </p:cNvCxnSpPr>
          <p:nvPr/>
        </p:nvCxnSpPr>
        <p:spPr>
          <a:xfrm flipV="1">
            <a:off x="5601541" y="2570441"/>
            <a:ext cx="1638245" cy="70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469;p43"/>
          <p:cNvSpPr/>
          <p:nvPr/>
        </p:nvSpPr>
        <p:spPr>
          <a:xfrm>
            <a:off x="2341816" y="1357245"/>
            <a:ext cx="2120941" cy="4914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register.html + registerManagement.js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470;p43"/>
          <p:cNvCxnSpPr>
            <a:cxnSpLocks/>
          </p:cNvCxnSpPr>
          <p:nvPr/>
        </p:nvCxnSpPr>
        <p:spPr>
          <a:xfrm>
            <a:off x="3365232" y="1881067"/>
            <a:ext cx="0" cy="441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1" name="Google Shape;471;p43"/>
          <p:cNvSpPr/>
          <p:nvPr/>
        </p:nvSpPr>
        <p:spPr>
          <a:xfrm>
            <a:off x="3177880" y="2174192"/>
            <a:ext cx="330200" cy="33598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A1EB933-A765-4B27-A14E-886848F73186}"/>
              </a:ext>
            </a:extLst>
          </p:cNvPr>
          <p:cNvSpPr txBox="1"/>
          <p:nvPr/>
        </p:nvSpPr>
        <p:spPr>
          <a:xfrm>
            <a:off x="2113299" y="2135503"/>
            <a:ext cx="105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lang="it-IT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F4CD00-4302-45CB-914A-C89D545383EE}"/>
              </a:ext>
            </a:extLst>
          </p:cNvPr>
          <p:cNvSpPr txBox="1"/>
          <p:nvPr/>
        </p:nvSpPr>
        <p:spPr>
          <a:xfrm>
            <a:off x="0" y="63083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 loginPage.html</a:t>
            </a:r>
            <a:endParaRPr lang="it-IT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6;p37">
            <a:extLst>
              <a:ext uri="{FF2B5EF4-FFF2-40B4-BE49-F238E27FC236}">
                <a16:creationId xmlns:a16="http://schemas.microsoft.com/office/drawing/2014/main" id="{AD4A7CF5-BBF4-430F-A1AE-628EF0BC49D1}"/>
              </a:ext>
            </a:extLst>
          </p:cNvPr>
          <p:cNvSpPr txBox="1"/>
          <p:nvPr/>
        </p:nvSpPr>
        <p:spPr>
          <a:xfrm>
            <a:off x="3771494" y="2458490"/>
            <a:ext cx="991900" cy="104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</a:p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  <a:p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462;p43">
            <a:extLst>
              <a:ext uri="{FF2B5EF4-FFF2-40B4-BE49-F238E27FC236}">
                <a16:creationId xmlns:a16="http://schemas.microsoft.com/office/drawing/2014/main" id="{F1F8A97C-BC99-4AFA-97E7-E26C35152463}"/>
              </a:ext>
            </a:extLst>
          </p:cNvPr>
          <p:cNvCxnSpPr>
            <a:cxnSpLocks/>
          </p:cNvCxnSpPr>
          <p:nvPr/>
        </p:nvCxnSpPr>
        <p:spPr>
          <a:xfrm>
            <a:off x="2310620" y="3238191"/>
            <a:ext cx="798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EEC584-062B-47D0-9FD6-EC484AE22011}"/>
              </a:ext>
            </a:extLst>
          </p:cNvPr>
          <p:cNvSpPr txBox="1"/>
          <p:nvPr/>
        </p:nvSpPr>
        <p:spPr>
          <a:xfrm>
            <a:off x="5588350" y="2644526"/>
            <a:ext cx="18261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000000"/>
                </a:solidFill>
              </a:rPr>
              <a:t>insertForRegister(</a:t>
            </a:r>
            <a:r>
              <a:rPr lang="it-IT" sz="1400"/>
              <a:t>usrn, pwd,email</a:t>
            </a:r>
            <a:r>
              <a:rPr lang="it-IT" sz="1400">
                <a:solidFill>
                  <a:srgbClr val="000000"/>
                </a:solidFill>
              </a:rPr>
              <a:t>)</a:t>
            </a:r>
            <a:endParaRPr lang="en-US" sz="1400"/>
          </a:p>
          <a:p>
            <a:endParaRPr lang="it-IT"/>
          </a:p>
        </p:txBody>
      </p:sp>
      <p:cxnSp>
        <p:nvCxnSpPr>
          <p:cNvPr id="39" name="Google Shape;299;p37">
            <a:extLst>
              <a:ext uri="{FF2B5EF4-FFF2-40B4-BE49-F238E27FC236}">
                <a16:creationId xmlns:a16="http://schemas.microsoft.com/office/drawing/2014/main" id="{34FF9620-FE25-4168-97D5-5A7687FBEE08}"/>
              </a:ext>
            </a:extLst>
          </p:cNvPr>
          <p:cNvCxnSpPr>
            <a:cxnSpLocks/>
          </p:cNvCxnSpPr>
          <p:nvPr/>
        </p:nvCxnSpPr>
        <p:spPr>
          <a:xfrm>
            <a:off x="3532071" y="4000910"/>
            <a:ext cx="51737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97;p37">
            <a:extLst>
              <a:ext uri="{FF2B5EF4-FFF2-40B4-BE49-F238E27FC236}">
                <a16:creationId xmlns:a16="http://schemas.microsoft.com/office/drawing/2014/main" id="{60DF0586-7CB3-4256-95B8-8A8644F1D59E}"/>
              </a:ext>
            </a:extLst>
          </p:cNvPr>
          <p:cNvSpPr txBox="1"/>
          <p:nvPr/>
        </p:nvSpPr>
        <p:spPr>
          <a:xfrm>
            <a:off x="3365232" y="4115636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7;p37">
            <a:extLst>
              <a:ext uri="{FF2B5EF4-FFF2-40B4-BE49-F238E27FC236}">
                <a16:creationId xmlns:a16="http://schemas.microsoft.com/office/drawing/2014/main" id="{0457282B-A7D4-492F-BFC6-E8AD8C2AF6A0}"/>
              </a:ext>
            </a:extLst>
          </p:cNvPr>
          <p:cNvSpPr txBox="1"/>
          <p:nvPr/>
        </p:nvSpPr>
        <p:spPr>
          <a:xfrm>
            <a:off x="6537855" y="404108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loginPage.html]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ABF874D0-7358-40D3-BC1A-C2C0C8E8369D}"/>
              </a:ext>
            </a:extLst>
          </p:cNvPr>
          <p:cNvSpPr txBox="1"/>
          <p:nvPr/>
        </p:nvSpPr>
        <p:spPr>
          <a:xfrm>
            <a:off x="7687727" y="6296467"/>
            <a:ext cx="450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 brevità si omette la gestione degli errori</a:t>
            </a:r>
          </a:p>
        </p:txBody>
      </p:sp>
    </p:spTree>
    <p:extLst>
      <p:ext uri="{BB962C8B-B14F-4D97-AF65-F5344CB8AC3E}">
        <p14:creationId xmlns:p14="http://schemas.microsoft.com/office/powerpoint/2010/main" val="29594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949BF-DEC4-4CEE-89B7-310EEB01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28" y="81040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ES3: Gestione documenti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D69B9-21D5-492E-B858-E890DFB3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" y="1482570"/>
            <a:ext cx="11021997" cy="47032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accede all’applicazione appare una HOME PAGE che contiene un albero delle cartelle e delle sottocartelle. </a:t>
            </a:r>
            <a:endParaRPr lang="it-IT" sz="2000"/>
          </a:p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una pagina DOCUMENTO che mostra tutti i dati del documento selezionato.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la HOME PAGE con l’albero delle cartelle e delle sottocartelle; in questo caso la pagina mostra il messaggio “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Stai spostando il documento X dalla sottocartella Y. Scegli la sottocartella di destinazione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96612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274309" y="45236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Evento</a:t>
            </a:r>
            <a:r>
              <a:rPr lang="es-419"/>
              <a:t>: </a:t>
            </a:r>
            <a:r>
              <a:rPr lang="es-419">
                <a:solidFill>
                  <a:schemeClr val="dk1"/>
                </a:solidFill>
                <a:latin typeface="Calibri"/>
                <a:cs typeface="Calibri"/>
              </a:rPr>
              <a:t>logout</a:t>
            </a:r>
          </a:p>
        </p:txBody>
      </p:sp>
      <p:sp>
        <p:nvSpPr>
          <p:cNvPr id="460" name="Google Shape;460;p43"/>
          <p:cNvSpPr/>
          <p:nvPr/>
        </p:nvSpPr>
        <p:spPr>
          <a:xfrm>
            <a:off x="4070599" y="1419190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stCxn id="460" idx="2"/>
          </p:cNvCxnSpPr>
          <p:nvPr/>
        </p:nvCxnSpPr>
        <p:spPr>
          <a:xfrm flipH="1">
            <a:off x="4756024" y="1800390"/>
            <a:ext cx="2665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>
            <a:cxnSpLocks/>
          </p:cNvCxnSpPr>
          <p:nvPr/>
        </p:nvCxnSpPr>
        <p:spPr>
          <a:xfrm flipV="1">
            <a:off x="2798131" y="2861728"/>
            <a:ext cx="1622951" cy="515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3246306" y="2492528"/>
            <a:ext cx="1130348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4584646" y="2016090"/>
            <a:ext cx="355485" cy="281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6251922" y="1419190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6811918" y="1800190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/>
          <p:nvPr/>
        </p:nvCxnSpPr>
        <p:spPr>
          <a:xfrm>
            <a:off x="4916738" y="2485990"/>
            <a:ext cx="17286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6678107" y="2033156"/>
            <a:ext cx="330200" cy="76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564761" y="1419090"/>
            <a:ext cx="1624948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loginPage.html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cxnSpLocks/>
            <a:stCxn id="469" idx="2"/>
          </p:cNvCxnSpPr>
          <p:nvPr/>
        </p:nvCxnSpPr>
        <p:spPr>
          <a:xfrm>
            <a:off x="8377235" y="1800290"/>
            <a:ext cx="0" cy="434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8161912" y="3295352"/>
            <a:ext cx="3302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>
            <a:cxnSpLocks/>
          </p:cNvCxnSpPr>
          <p:nvPr/>
        </p:nvCxnSpPr>
        <p:spPr>
          <a:xfrm>
            <a:off x="4940131" y="3860074"/>
            <a:ext cx="322178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3061050" y="3130568"/>
            <a:ext cx="1255587" cy="6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sz="1200"/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5109059" y="3474788"/>
            <a:ext cx="22938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5109061" y="2074656"/>
            <a:ext cx="174005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69;p43"/>
          <p:cNvSpPr/>
          <p:nvPr/>
        </p:nvSpPr>
        <p:spPr>
          <a:xfrm>
            <a:off x="2135129" y="1421362"/>
            <a:ext cx="1144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470;p43"/>
          <p:cNvCxnSpPr>
            <a:stCxn id="19" idx="2"/>
          </p:cNvCxnSpPr>
          <p:nvPr/>
        </p:nvCxnSpPr>
        <p:spPr>
          <a:xfrm flipH="1">
            <a:off x="2674305" y="1802562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1" name="Google Shape;471;p43"/>
          <p:cNvSpPr/>
          <p:nvPr/>
        </p:nvSpPr>
        <p:spPr>
          <a:xfrm>
            <a:off x="2537168" y="2492528"/>
            <a:ext cx="3302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22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320312" y="-117315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l">
              <a:buSzPts val="4400"/>
            </a:pPr>
            <a:r>
              <a:rPr lang="es-419"/>
              <a:t>Evento: caricamento Home page </a:t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7136619" y="1138532"/>
            <a:ext cx="1250946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GetFoldersAndSubFolders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712826" y="1851842"/>
            <a:ext cx="0" cy="44409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6109751" y="2571230"/>
            <a:ext cx="13985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6363906" y="2267025"/>
            <a:ext cx="841254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</a:pPr>
            <a:endParaRPr lang="es-419"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/GetFoldersAndSubFolders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575485" y="2297880"/>
            <a:ext cx="352002" cy="1669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38"/>
          <p:cNvCxnSpPr>
            <a:cxnSpLocks/>
          </p:cNvCxnSpPr>
          <p:nvPr/>
        </p:nvCxnSpPr>
        <p:spPr>
          <a:xfrm flipH="1">
            <a:off x="6101802" y="3881957"/>
            <a:ext cx="13985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6249713" y="3541745"/>
            <a:ext cx="1212421" cy="3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subfolderList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077044" y="1866695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160978" y="2425830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20009" y="1200463"/>
            <a:ext cx="180062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Home.html + documentMangement.js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1905985" y="2091965"/>
            <a:ext cx="393647" cy="1438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080603" y="1851842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3519031" y="1156429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3906056" y="2104411"/>
            <a:ext cx="340877" cy="14373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2455241" y="2381795"/>
            <a:ext cx="125009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2688779" y="2373913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027540" y="2398130"/>
            <a:ext cx="79464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5898502" y="1407202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5485945" y="1149277"/>
            <a:ext cx="90985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FolderAndSubFolder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4704768" y="2425830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>
            <a:cxnSpLocks/>
          </p:cNvCxnSpPr>
          <p:nvPr/>
        </p:nvCxnSpPr>
        <p:spPr>
          <a:xfrm flipV="1">
            <a:off x="4436029" y="2381795"/>
            <a:ext cx="11174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0" name="Group 89"/>
          <p:cNvGrpSpPr/>
          <p:nvPr/>
        </p:nvGrpSpPr>
        <p:grpSpPr>
          <a:xfrm>
            <a:off x="5049041" y="3913181"/>
            <a:ext cx="484693" cy="333143"/>
            <a:chOff x="614149" y="4401223"/>
            <a:chExt cx="484693" cy="507248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2;p37"/>
          <p:cNvSpPr/>
          <p:nvPr/>
        </p:nvSpPr>
        <p:spPr>
          <a:xfrm>
            <a:off x="5695732" y="2179115"/>
            <a:ext cx="342116" cy="27039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8;p38">
            <a:extLst>
              <a:ext uri="{FF2B5EF4-FFF2-40B4-BE49-F238E27FC236}">
                <a16:creationId xmlns:a16="http://schemas.microsoft.com/office/drawing/2014/main" id="{D7789FD6-CD3A-4CA8-8813-80C88DEAD7F4}"/>
              </a:ext>
            </a:extLst>
          </p:cNvPr>
          <p:cNvSpPr txBox="1"/>
          <p:nvPr/>
        </p:nvSpPr>
        <p:spPr>
          <a:xfrm>
            <a:off x="4843627" y="3530948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0;p38">
            <a:extLst>
              <a:ext uri="{FF2B5EF4-FFF2-40B4-BE49-F238E27FC236}">
                <a16:creationId xmlns:a16="http://schemas.microsoft.com/office/drawing/2014/main" id="{3D7E2709-52B9-4473-803A-43C49253F894}"/>
              </a:ext>
            </a:extLst>
          </p:cNvPr>
          <p:cNvSpPr/>
          <p:nvPr/>
        </p:nvSpPr>
        <p:spPr>
          <a:xfrm>
            <a:off x="8815084" y="1147109"/>
            <a:ext cx="909857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</a:p>
          <a:p>
            <a:pPr algn="ctr">
              <a:buClr>
                <a:srgbClr val="000000"/>
              </a:buClr>
            </a:pPr>
            <a:r>
              <a:rPr lang="it-IT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311;p38">
            <a:extLst>
              <a:ext uri="{FF2B5EF4-FFF2-40B4-BE49-F238E27FC236}">
                <a16:creationId xmlns:a16="http://schemas.microsoft.com/office/drawing/2014/main" id="{0936FCC1-F1D2-4C05-B094-5E74A4F43DA7}"/>
              </a:ext>
            </a:extLst>
          </p:cNvPr>
          <p:cNvCxnSpPr>
            <a:cxnSpLocks/>
          </p:cNvCxnSpPr>
          <p:nvPr/>
        </p:nvCxnSpPr>
        <p:spPr>
          <a:xfrm>
            <a:off x="9322768" y="1866695"/>
            <a:ext cx="0" cy="44409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57F176F-81CA-4DFF-9A74-26DBE385A606}"/>
              </a:ext>
            </a:extLst>
          </p:cNvPr>
          <p:cNvSpPr txBox="1"/>
          <p:nvPr/>
        </p:nvSpPr>
        <p:spPr>
          <a:xfrm>
            <a:off x="7959945" y="248333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</a:rPr>
              <a:t>findAllFolders</a:t>
            </a:r>
          </a:p>
        </p:txBody>
      </p:sp>
      <p:cxnSp>
        <p:nvCxnSpPr>
          <p:cNvPr id="101" name="Google Shape;312;p38">
            <a:extLst>
              <a:ext uri="{FF2B5EF4-FFF2-40B4-BE49-F238E27FC236}">
                <a16:creationId xmlns:a16="http://schemas.microsoft.com/office/drawing/2014/main" id="{A020F66D-6AB9-4013-865C-D8A4B30ED799}"/>
              </a:ext>
            </a:extLst>
          </p:cNvPr>
          <p:cNvCxnSpPr>
            <a:cxnSpLocks/>
          </p:cNvCxnSpPr>
          <p:nvPr/>
        </p:nvCxnSpPr>
        <p:spPr>
          <a:xfrm>
            <a:off x="7959945" y="2760337"/>
            <a:ext cx="9043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" name="Google Shape;314;p38">
            <a:extLst>
              <a:ext uri="{FF2B5EF4-FFF2-40B4-BE49-F238E27FC236}">
                <a16:creationId xmlns:a16="http://schemas.microsoft.com/office/drawing/2014/main" id="{3B1C0C47-8BF2-4F7B-81CE-4AF7CA104F2A}"/>
              </a:ext>
            </a:extLst>
          </p:cNvPr>
          <p:cNvSpPr/>
          <p:nvPr/>
        </p:nvSpPr>
        <p:spPr>
          <a:xfrm>
            <a:off x="9115370" y="2288813"/>
            <a:ext cx="352002" cy="861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0;p38">
            <a:extLst>
              <a:ext uri="{FF2B5EF4-FFF2-40B4-BE49-F238E27FC236}">
                <a16:creationId xmlns:a16="http://schemas.microsoft.com/office/drawing/2014/main" id="{B7CA1767-90EC-4D45-BCA0-49A0C1C839E7}"/>
              </a:ext>
            </a:extLst>
          </p:cNvPr>
          <p:cNvSpPr/>
          <p:nvPr/>
        </p:nvSpPr>
        <p:spPr>
          <a:xfrm>
            <a:off x="10351918" y="1138532"/>
            <a:ext cx="909857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SubFolder</a:t>
            </a:r>
          </a:p>
          <a:p>
            <a:pPr algn="ctr">
              <a:buClr>
                <a:srgbClr val="000000"/>
              </a:buClr>
            </a:pPr>
            <a:r>
              <a:rPr lang="it-IT" sz="13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3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311;p38">
            <a:extLst>
              <a:ext uri="{FF2B5EF4-FFF2-40B4-BE49-F238E27FC236}">
                <a16:creationId xmlns:a16="http://schemas.microsoft.com/office/drawing/2014/main" id="{C1401154-41BB-4356-8F78-5A70DC5824F9}"/>
              </a:ext>
            </a:extLst>
          </p:cNvPr>
          <p:cNvCxnSpPr>
            <a:cxnSpLocks/>
          </p:cNvCxnSpPr>
          <p:nvPr/>
        </p:nvCxnSpPr>
        <p:spPr>
          <a:xfrm>
            <a:off x="10832340" y="1851842"/>
            <a:ext cx="0" cy="44409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F9E8D639-8CC7-4478-B5EE-5CF654E8AA6D}"/>
              </a:ext>
            </a:extLst>
          </p:cNvPr>
          <p:cNvSpPr txBox="1"/>
          <p:nvPr/>
        </p:nvSpPr>
        <p:spPr>
          <a:xfrm>
            <a:off x="8642332" y="2520020"/>
            <a:ext cx="2193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</a:rPr>
              <a:t>findAllSubfoldersByFolderName</a:t>
            </a:r>
            <a:r>
              <a:rPr lang="it-IT" sz="1800">
                <a:solidFill>
                  <a:srgbClr val="000000"/>
                </a:solidFill>
              </a:rPr>
              <a:t> (</a:t>
            </a:r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</a:rPr>
              <a:t>folderName</a:t>
            </a:r>
            <a:r>
              <a:rPr lang="it-IT" sz="1800">
                <a:solidFill>
                  <a:srgbClr val="000000"/>
                </a:solidFill>
              </a:rPr>
              <a:t>)</a:t>
            </a:r>
            <a:endParaRPr lang="en-US" sz="1800" strike="sngStrike"/>
          </a:p>
        </p:txBody>
      </p:sp>
      <p:sp>
        <p:nvSpPr>
          <p:cNvPr id="32" name="Google Shape;314;p38">
            <a:extLst>
              <a:ext uri="{FF2B5EF4-FFF2-40B4-BE49-F238E27FC236}">
                <a16:creationId xmlns:a16="http://schemas.microsoft.com/office/drawing/2014/main" id="{9E2177B8-9C8B-4945-B9DE-6E52C7A7ED7F}"/>
              </a:ext>
            </a:extLst>
          </p:cNvPr>
          <p:cNvSpPr/>
          <p:nvPr/>
        </p:nvSpPr>
        <p:spPr>
          <a:xfrm>
            <a:off x="10771568" y="2308538"/>
            <a:ext cx="352002" cy="1669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312;p38">
            <a:extLst>
              <a:ext uri="{FF2B5EF4-FFF2-40B4-BE49-F238E27FC236}">
                <a16:creationId xmlns:a16="http://schemas.microsoft.com/office/drawing/2014/main" id="{611B5BE7-DC09-45AA-B4A3-4E387D3950AE}"/>
              </a:ext>
            </a:extLst>
          </p:cNvPr>
          <p:cNvCxnSpPr>
            <a:cxnSpLocks/>
          </p:cNvCxnSpPr>
          <p:nvPr/>
        </p:nvCxnSpPr>
        <p:spPr>
          <a:xfrm>
            <a:off x="8035056" y="3388948"/>
            <a:ext cx="262341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C473008-ABD8-43DD-8200-570A750FCE51}"/>
              </a:ext>
            </a:extLst>
          </p:cNvPr>
          <p:cNvSpPr txBox="1"/>
          <p:nvPr/>
        </p:nvSpPr>
        <p:spPr>
          <a:xfrm>
            <a:off x="8168404" y="28695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</a:rPr>
              <a:t>folders</a:t>
            </a:r>
          </a:p>
        </p:txBody>
      </p:sp>
      <p:cxnSp>
        <p:nvCxnSpPr>
          <p:cNvPr id="111" name="Google Shape;317;p38">
            <a:extLst>
              <a:ext uri="{FF2B5EF4-FFF2-40B4-BE49-F238E27FC236}">
                <a16:creationId xmlns:a16="http://schemas.microsoft.com/office/drawing/2014/main" id="{B8706A92-6952-4418-9C47-2D6ED086A0C0}"/>
              </a:ext>
            </a:extLst>
          </p:cNvPr>
          <p:cNvCxnSpPr>
            <a:cxnSpLocks/>
          </p:cNvCxnSpPr>
          <p:nvPr/>
        </p:nvCxnSpPr>
        <p:spPr>
          <a:xfrm flipH="1">
            <a:off x="7959946" y="3101242"/>
            <a:ext cx="10454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2" name="Google Shape;317;p38">
            <a:extLst>
              <a:ext uri="{FF2B5EF4-FFF2-40B4-BE49-F238E27FC236}">
                <a16:creationId xmlns:a16="http://schemas.microsoft.com/office/drawing/2014/main" id="{AF4EC9B9-4F3B-473B-BACF-6CEAA245A765}"/>
              </a:ext>
            </a:extLst>
          </p:cNvPr>
          <p:cNvCxnSpPr>
            <a:cxnSpLocks/>
          </p:cNvCxnSpPr>
          <p:nvPr/>
        </p:nvCxnSpPr>
        <p:spPr>
          <a:xfrm flipH="1">
            <a:off x="8035057" y="3636612"/>
            <a:ext cx="262341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1556A95-32AB-4AB2-B1F0-151B5D8555F3}"/>
              </a:ext>
            </a:extLst>
          </p:cNvPr>
          <p:cNvSpPr txBox="1"/>
          <p:nvPr/>
        </p:nvSpPr>
        <p:spPr>
          <a:xfrm>
            <a:off x="8542110" y="3604958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kern="0">
                <a:solidFill>
                  <a:srgbClr val="000000"/>
                </a:solidFill>
                <a:latin typeface="Calibri"/>
                <a:cs typeface="Calibri"/>
              </a:rPr>
              <a:t>subfolders</a:t>
            </a:r>
          </a:p>
        </p:txBody>
      </p:sp>
      <p:sp>
        <p:nvSpPr>
          <p:cNvPr id="42" name="Google Shape;290;p37">
            <a:extLst>
              <a:ext uri="{FF2B5EF4-FFF2-40B4-BE49-F238E27FC236}">
                <a16:creationId xmlns:a16="http://schemas.microsoft.com/office/drawing/2014/main" id="{B12A0E88-22B9-4EB2-9FA5-B05411EFA3B5}"/>
              </a:ext>
            </a:extLst>
          </p:cNvPr>
          <p:cNvSpPr/>
          <p:nvPr/>
        </p:nvSpPr>
        <p:spPr>
          <a:xfrm>
            <a:off x="7151869" y="5583427"/>
            <a:ext cx="122044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SessionStorage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92;p37">
            <a:extLst>
              <a:ext uri="{FF2B5EF4-FFF2-40B4-BE49-F238E27FC236}">
                <a16:creationId xmlns:a16="http://schemas.microsoft.com/office/drawing/2014/main" id="{08C8E1E8-7ECD-4221-BB15-99660E9A2740}"/>
              </a:ext>
            </a:extLst>
          </p:cNvPr>
          <p:cNvSpPr/>
          <p:nvPr/>
        </p:nvSpPr>
        <p:spPr>
          <a:xfrm>
            <a:off x="7573621" y="4282840"/>
            <a:ext cx="342116" cy="10028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275;p37">
            <a:extLst>
              <a:ext uri="{FF2B5EF4-FFF2-40B4-BE49-F238E27FC236}">
                <a16:creationId xmlns:a16="http://schemas.microsoft.com/office/drawing/2014/main" id="{4E38F613-57BD-4829-B82F-27EDAF953560}"/>
              </a:ext>
            </a:extLst>
          </p:cNvPr>
          <p:cNvCxnSpPr>
            <a:cxnSpLocks/>
          </p:cNvCxnSpPr>
          <p:nvPr/>
        </p:nvCxnSpPr>
        <p:spPr>
          <a:xfrm>
            <a:off x="6148842" y="4610022"/>
            <a:ext cx="1284270" cy="137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F7795EE9-FF51-4B1F-AE9E-2B3C416DCD71}"/>
              </a:ext>
            </a:extLst>
          </p:cNvPr>
          <p:cNvSpPr txBox="1"/>
          <p:nvPr/>
        </p:nvSpPr>
        <p:spPr>
          <a:xfrm>
            <a:off x="6156958" y="4636832"/>
            <a:ext cx="1314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400" kern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it-IT"/>
              <a:t>setItem("subFolderList", JSON.stringify(subFolderList));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4553933" y="2481521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</a:pPr>
            <a:endParaRPr lang="es-419"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/GetListDocuments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77543" y="34911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l">
              <a:buSzPts val="4400"/>
            </a:pPr>
            <a:r>
              <a:rPr lang="es-419"/>
              <a:t>Evento: selezione di una sottocartella</a:t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503970" y="1435582"/>
            <a:ext cx="868819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GetListDocuments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 flipH="1">
            <a:off x="5960612" y="2159742"/>
            <a:ext cx="1172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4612954" y="2813466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5798682" y="2578782"/>
            <a:ext cx="352002" cy="2636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7254619" y="1449211"/>
            <a:ext cx="1157253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</a:p>
          <a:p>
            <a:pPr algn="ctr"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7833245" y="2128724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flipH="1" flipV="1">
            <a:off x="6331182" y="3816139"/>
            <a:ext cx="120920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6463364" y="3845952"/>
            <a:ext cx="11179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7654799" y="2769759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>
            <a:off x="6348238" y="3211508"/>
            <a:ext cx="1175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6204319" y="2393896"/>
            <a:ext cx="1596188" cy="7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000">
                <a:solidFill>
                  <a:srgbClr val="000000"/>
                </a:solidFill>
              </a:rPr>
              <a:t>findAllDocumentsBySubFolderAndFolderName (</a:t>
            </a:r>
            <a:r>
              <a:rPr lang="it-IT" sz="1000">
                <a:solidFill>
                  <a:srgbClr val="6A3E3E"/>
                </a:solidFill>
              </a:rPr>
              <a:t>subFolderName</a:t>
            </a:r>
            <a:r>
              <a:rPr lang="it-IT" sz="1000">
                <a:solidFill>
                  <a:srgbClr val="000000"/>
                </a:solidFill>
              </a:rPr>
              <a:t>, </a:t>
            </a:r>
            <a:r>
              <a:rPr lang="it-IT" sz="1000">
                <a:solidFill>
                  <a:srgbClr val="6A3E3E"/>
                </a:solidFill>
              </a:rPr>
              <a:t>folderName</a:t>
            </a:r>
            <a:r>
              <a:rPr lang="it-IT" sz="1400">
                <a:solidFill>
                  <a:srgbClr val="000000"/>
                </a:solidFill>
              </a:rPr>
              <a:t>) </a:t>
            </a:r>
          </a:p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410259" y="2097706"/>
            <a:ext cx="10587" cy="440563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3966497" y="1432016"/>
            <a:ext cx="976789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/>
          <p:nvPr/>
        </p:nvCxnSpPr>
        <p:spPr>
          <a:xfrm>
            <a:off x="2446531" y="2697266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2787726" y="2695695"/>
            <a:ext cx="1433056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subfoldername</a:t>
            </a:r>
          </a:p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folderName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317;p38"/>
          <p:cNvCxnSpPr/>
          <p:nvPr/>
        </p:nvCxnSpPr>
        <p:spPr>
          <a:xfrm flipH="1">
            <a:off x="4710886" y="4936085"/>
            <a:ext cx="9203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/>
          <p:cNvSpPr txBox="1"/>
          <p:nvPr/>
        </p:nvSpPr>
        <p:spPr>
          <a:xfrm>
            <a:off x="4652979" y="4546944"/>
            <a:ext cx="1246556" cy="31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4249787" y="2322976"/>
            <a:ext cx="342116" cy="34444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462349" y="2077226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1891618" y="1417837"/>
            <a:ext cx="11739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FoldersAndSubFolders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2291291" y="2302235"/>
            <a:ext cx="342116" cy="28510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959621" y="2756273"/>
            <a:ext cx="151921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subfoldername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1054768" y="2695695"/>
            <a:ext cx="11671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5" name="Group 94"/>
          <p:cNvGrpSpPr/>
          <p:nvPr/>
        </p:nvGrpSpPr>
        <p:grpSpPr>
          <a:xfrm>
            <a:off x="3632007" y="4907268"/>
            <a:ext cx="484693" cy="507248"/>
            <a:chOff x="614149" y="4401223"/>
            <a:chExt cx="484693" cy="507248"/>
          </a:xfrm>
        </p:grpSpPr>
        <p:cxnSp>
          <p:nvCxnSpPr>
            <p:cNvPr id="100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Google Shape;318;p38"/>
          <p:cNvSpPr txBox="1"/>
          <p:nvPr/>
        </p:nvSpPr>
        <p:spPr>
          <a:xfrm>
            <a:off x="3450631" y="4578663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90;p37">
            <a:extLst>
              <a:ext uri="{FF2B5EF4-FFF2-40B4-BE49-F238E27FC236}">
                <a16:creationId xmlns:a16="http://schemas.microsoft.com/office/drawing/2014/main" id="{4B135490-79E8-426E-B3B9-90A0EE47D6B1}"/>
              </a:ext>
            </a:extLst>
          </p:cNvPr>
          <p:cNvSpPr/>
          <p:nvPr/>
        </p:nvSpPr>
        <p:spPr>
          <a:xfrm>
            <a:off x="9092943" y="1415319"/>
            <a:ext cx="11814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SessionStorage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16;p38">
            <a:extLst>
              <a:ext uri="{FF2B5EF4-FFF2-40B4-BE49-F238E27FC236}">
                <a16:creationId xmlns:a16="http://schemas.microsoft.com/office/drawing/2014/main" id="{A971134E-08F3-42C0-9290-984E82484557}"/>
              </a:ext>
            </a:extLst>
          </p:cNvPr>
          <p:cNvCxnSpPr/>
          <p:nvPr/>
        </p:nvCxnSpPr>
        <p:spPr>
          <a:xfrm flipH="1">
            <a:off x="9589402" y="2083395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" name="Google Shape;292;p37">
            <a:extLst>
              <a:ext uri="{FF2B5EF4-FFF2-40B4-BE49-F238E27FC236}">
                <a16:creationId xmlns:a16="http://schemas.microsoft.com/office/drawing/2014/main" id="{98D663EE-0CB7-4740-B212-AA0B3CF37C71}"/>
              </a:ext>
            </a:extLst>
          </p:cNvPr>
          <p:cNvSpPr/>
          <p:nvPr/>
        </p:nvSpPr>
        <p:spPr>
          <a:xfrm>
            <a:off x="9418344" y="4971742"/>
            <a:ext cx="342116" cy="8894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312;p38">
            <a:extLst>
              <a:ext uri="{FF2B5EF4-FFF2-40B4-BE49-F238E27FC236}">
                <a16:creationId xmlns:a16="http://schemas.microsoft.com/office/drawing/2014/main" id="{3A85F979-38C3-487D-A7F5-462B4E6E1521}"/>
              </a:ext>
            </a:extLst>
          </p:cNvPr>
          <p:cNvCxnSpPr>
            <a:cxnSpLocks/>
          </p:cNvCxnSpPr>
          <p:nvPr/>
        </p:nvCxnSpPr>
        <p:spPr>
          <a:xfrm>
            <a:off x="4665013" y="5412945"/>
            <a:ext cx="47146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278DA2-D1F9-41DA-A10A-568E51B1D75C}"/>
              </a:ext>
            </a:extLst>
          </p:cNvPr>
          <p:cNvSpPr txBox="1"/>
          <p:nvPr/>
        </p:nvSpPr>
        <p:spPr>
          <a:xfrm>
            <a:off x="6000505" y="5448314"/>
            <a:ext cx="2411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400" kern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it-IT"/>
              <a:t>setItem(«docuemntsList", JSON.stringify(documents));</a:t>
            </a: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3DD46-5CA7-48D1-9E6B-FB78D1C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208936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Evento: caricamento sottocartelle per spostamento  </a:t>
            </a:r>
          </a:p>
        </p:txBody>
      </p:sp>
      <p:sp>
        <p:nvSpPr>
          <p:cNvPr id="5" name="Google Shape;290;p37">
            <a:extLst>
              <a:ext uri="{FF2B5EF4-FFF2-40B4-BE49-F238E27FC236}">
                <a16:creationId xmlns:a16="http://schemas.microsoft.com/office/drawing/2014/main" id="{D14DF1CA-D9ED-422E-BC66-32E176BBEAB5}"/>
              </a:ext>
            </a:extLst>
          </p:cNvPr>
          <p:cNvSpPr/>
          <p:nvPr/>
        </p:nvSpPr>
        <p:spPr>
          <a:xfrm>
            <a:off x="1211915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2">
            <a:extLst>
              <a:ext uri="{FF2B5EF4-FFF2-40B4-BE49-F238E27FC236}">
                <a16:creationId xmlns:a16="http://schemas.microsoft.com/office/drawing/2014/main" id="{B861426F-7C27-48E5-A353-4A8B959AEC61}"/>
              </a:ext>
            </a:extLst>
          </p:cNvPr>
          <p:cNvCxnSpPr>
            <a:cxnSpLocks/>
          </p:cNvCxnSpPr>
          <p:nvPr/>
        </p:nvCxnSpPr>
        <p:spPr>
          <a:xfrm flipH="1">
            <a:off x="1700309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" name="Google Shape;292;p37">
            <a:extLst>
              <a:ext uri="{FF2B5EF4-FFF2-40B4-BE49-F238E27FC236}">
                <a16:creationId xmlns:a16="http://schemas.microsoft.com/office/drawing/2014/main" id="{99B938FC-13EC-4D33-9821-6B178DCE1A18}"/>
              </a:ext>
            </a:extLst>
          </p:cNvPr>
          <p:cNvSpPr/>
          <p:nvPr/>
        </p:nvSpPr>
        <p:spPr>
          <a:xfrm>
            <a:off x="1529251" y="2737688"/>
            <a:ext cx="336277" cy="12364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25D36DD-EEA5-41DB-930F-552480E8A24F}"/>
              </a:ext>
            </a:extLst>
          </p:cNvPr>
          <p:cNvSpPr txBox="1"/>
          <p:nvPr/>
        </p:nvSpPr>
        <p:spPr>
          <a:xfrm>
            <a:off x="181093" y="2737688"/>
            <a:ext cx="151921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it-IT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it-IT" sz="1400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sposta</a:t>
            </a:r>
            <a:endParaRPr sz="1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12" name="Straight Arrow Connector 88">
            <a:extLst>
              <a:ext uri="{FF2B5EF4-FFF2-40B4-BE49-F238E27FC236}">
                <a16:creationId xmlns:a16="http://schemas.microsoft.com/office/drawing/2014/main" id="{7E7654FA-9627-4BE6-972B-B78AE5451925}"/>
              </a:ext>
            </a:extLst>
          </p:cNvPr>
          <p:cNvCxnSpPr/>
          <p:nvPr/>
        </p:nvCxnSpPr>
        <p:spPr>
          <a:xfrm>
            <a:off x="1043776" y="3128206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4D5D1A12-B89C-47CF-8817-BB8475181ED7}"/>
              </a:ext>
            </a:extLst>
          </p:cNvPr>
          <p:cNvCxnSpPr>
            <a:cxnSpLocks/>
          </p:cNvCxnSpPr>
          <p:nvPr/>
        </p:nvCxnSpPr>
        <p:spPr>
          <a:xfrm flipH="1">
            <a:off x="3361495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0;p37">
            <a:extLst>
              <a:ext uri="{FF2B5EF4-FFF2-40B4-BE49-F238E27FC236}">
                <a16:creationId xmlns:a16="http://schemas.microsoft.com/office/drawing/2014/main" id="{9CD7B7BA-3AD3-47B8-B13C-DAD8BF83FEB1}"/>
              </a:ext>
            </a:extLst>
          </p:cNvPr>
          <p:cNvSpPr/>
          <p:nvPr/>
        </p:nvSpPr>
        <p:spPr>
          <a:xfrm>
            <a:off x="2873100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90;p37">
            <a:extLst>
              <a:ext uri="{FF2B5EF4-FFF2-40B4-BE49-F238E27FC236}">
                <a16:creationId xmlns:a16="http://schemas.microsoft.com/office/drawing/2014/main" id="{4E12D32A-DC2D-4690-8669-B022FC806F11}"/>
              </a:ext>
            </a:extLst>
          </p:cNvPr>
          <p:cNvSpPr/>
          <p:nvPr/>
        </p:nvSpPr>
        <p:spPr>
          <a:xfrm>
            <a:off x="4726774" y="1736298"/>
            <a:ext cx="1226485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essionStorage</a:t>
            </a: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3E5779E-502B-4D71-9E76-E0573C19C512}"/>
              </a:ext>
            </a:extLst>
          </p:cNvPr>
          <p:cNvSpPr/>
          <p:nvPr/>
        </p:nvSpPr>
        <p:spPr>
          <a:xfrm>
            <a:off x="3190438" y="2737688"/>
            <a:ext cx="342116" cy="28510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4;p37">
            <a:extLst>
              <a:ext uri="{FF2B5EF4-FFF2-40B4-BE49-F238E27FC236}">
                <a16:creationId xmlns:a16="http://schemas.microsoft.com/office/drawing/2014/main" id="{25015501-4516-4AC8-86E8-65974284BBDE}"/>
              </a:ext>
            </a:extLst>
          </p:cNvPr>
          <p:cNvSpPr txBox="1"/>
          <p:nvPr/>
        </p:nvSpPr>
        <p:spPr>
          <a:xfrm>
            <a:off x="1908648" y="2653095"/>
            <a:ext cx="1519216" cy="2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S</a:t>
            </a:r>
            <a:r>
              <a:rPr lang="it-IT">
                <a:sym typeface="Calibri"/>
              </a:rPr>
              <a:t>how</a:t>
            </a:r>
          </a:p>
          <a:p>
            <a:r>
              <a:rPr lang="it-IT">
                <a:sym typeface="Calibri"/>
              </a:rPr>
              <a:t>documentName,</a:t>
            </a:r>
          </a:p>
          <a:p>
            <a:r>
              <a:rPr lang="it-IT">
                <a:sym typeface="Calibri"/>
              </a:rPr>
              <a:t>subfolderName</a:t>
            </a:r>
          </a:p>
          <a:p>
            <a:r>
              <a:rPr lang="it-IT">
                <a:sym typeface="Calibri"/>
              </a:rPr>
              <a:t>FolderName</a:t>
            </a:r>
          </a:p>
          <a:p>
            <a:endParaRPr>
              <a:sym typeface="Calibri"/>
            </a:endParaRPr>
          </a:p>
        </p:txBody>
      </p:sp>
      <p:cxnSp>
        <p:nvCxnSpPr>
          <p:cNvPr id="22" name="Straight Arrow Connector 88">
            <a:extLst>
              <a:ext uri="{FF2B5EF4-FFF2-40B4-BE49-F238E27FC236}">
                <a16:creationId xmlns:a16="http://schemas.microsoft.com/office/drawing/2014/main" id="{D29583DB-E7C5-4E26-8397-FECBE06FC724}"/>
              </a:ext>
            </a:extLst>
          </p:cNvPr>
          <p:cNvCxnSpPr>
            <a:cxnSpLocks/>
          </p:cNvCxnSpPr>
          <p:nvPr/>
        </p:nvCxnSpPr>
        <p:spPr>
          <a:xfrm>
            <a:off x="2020565" y="3186853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E34EF15-DFDF-46AA-B608-81C92A7B0ECC}"/>
              </a:ext>
            </a:extLst>
          </p:cNvPr>
          <p:cNvSpPr txBox="1"/>
          <p:nvPr/>
        </p:nvSpPr>
        <p:spPr>
          <a:xfrm>
            <a:off x="3740893" y="2622842"/>
            <a:ext cx="13286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400" kern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it-IT"/>
              <a:t>sessionStorage.getItem("subFolderList")</a:t>
            </a: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96DD4F75-19F8-4E36-8D9B-CDB954149FF4}"/>
              </a:ext>
            </a:extLst>
          </p:cNvPr>
          <p:cNvCxnSpPr>
            <a:cxnSpLocks/>
          </p:cNvCxnSpPr>
          <p:nvPr/>
        </p:nvCxnSpPr>
        <p:spPr>
          <a:xfrm flipH="1">
            <a:off x="5340017" y="2507125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2;p37">
            <a:extLst>
              <a:ext uri="{FF2B5EF4-FFF2-40B4-BE49-F238E27FC236}">
                <a16:creationId xmlns:a16="http://schemas.microsoft.com/office/drawing/2014/main" id="{94BA44C4-9549-41DF-B963-9757AFBE7193}"/>
              </a:ext>
            </a:extLst>
          </p:cNvPr>
          <p:cNvSpPr/>
          <p:nvPr/>
        </p:nvSpPr>
        <p:spPr>
          <a:xfrm>
            <a:off x="5168959" y="2705134"/>
            <a:ext cx="342113" cy="105894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traight Arrow Connector 88">
            <a:extLst>
              <a:ext uri="{FF2B5EF4-FFF2-40B4-BE49-F238E27FC236}">
                <a16:creationId xmlns:a16="http://schemas.microsoft.com/office/drawing/2014/main" id="{E8E3A9D3-B9EB-4DFC-B178-D9669851606E}"/>
              </a:ext>
            </a:extLst>
          </p:cNvPr>
          <p:cNvCxnSpPr>
            <a:cxnSpLocks/>
          </p:cNvCxnSpPr>
          <p:nvPr/>
        </p:nvCxnSpPr>
        <p:spPr>
          <a:xfrm>
            <a:off x="3788686" y="3389247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" name="Straight Arrow Connector 88">
            <a:extLst>
              <a:ext uri="{FF2B5EF4-FFF2-40B4-BE49-F238E27FC236}">
                <a16:creationId xmlns:a16="http://schemas.microsoft.com/office/drawing/2014/main" id="{2289C3B0-6E68-4055-A48E-3A17D171C4BD}"/>
              </a:ext>
            </a:extLst>
          </p:cNvPr>
          <p:cNvCxnSpPr>
            <a:cxnSpLocks/>
          </p:cNvCxnSpPr>
          <p:nvPr/>
        </p:nvCxnSpPr>
        <p:spPr>
          <a:xfrm flipH="1">
            <a:off x="3788686" y="3565094"/>
            <a:ext cx="9824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294;p37">
            <a:extLst>
              <a:ext uri="{FF2B5EF4-FFF2-40B4-BE49-F238E27FC236}">
                <a16:creationId xmlns:a16="http://schemas.microsoft.com/office/drawing/2014/main" id="{48D32F23-2204-47C0-8D8D-7127C249C130}"/>
              </a:ext>
            </a:extLst>
          </p:cNvPr>
          <p:cNvSpPr txBox="1"/>
          <p:nvPr/>
        </p:nvSpPr>
        <p:spPr>
          <a:xfrm>
            <a:off x="3703611" y="3522833"/>
            <a:ext cx="1519216" cy="2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subfolderList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31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3DD46-5CA7-48D1-9E6B-FB78D1C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52" y="116309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Evento: drag &amp; drop </a:t>
            </a:r>
          </a:p>
        </p:txBody>
      </p:sp>
      <p:sp>
        <p:nvSpPr>
          <p:cNvPr id="5" name="Google Shape;290;p37">
            <a:extLst>
              <a:ext uri="{FF2B5EF4-FFF2-40B4-BE49-F238E27FC236}">
                <a16:creationId xmlns:a16="http://schemas.microsoft.com/office/drawing/2014/main" id="{D14DF1CA-D9ED-422E-BC66-32E176BBEAB5}"/>
              </a:ext>
            </a:extLst>
          </p:cNvPr>
          <p:cNvSpPr/>
          <p:nvPr/>
        </p:nvSpPr>
        <p:spPr>
          <a:xfrm>
            <a:off x="1211915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2">
            <a:extLst>
              <a:ext uri="{FF2B5EF4-FFF2-40B4-BE49-F238E27FC236}">
                <a16:creationId xmlns:a16="http://schemas.microsoft.com/office/drawing/2014/main" id="{B861426F-7C27-48E5-A353-4A8B959AEC61}"/>
              </a:ext>
            </a:extLst>
          </p:cNvPr>
          <p:cNvCxnSpPr>
            <a:cxnSpLocks/>
          </p:cNvCxnSpPr>
          <p:nvPr/>
        </p:nvCxnSpPr>
        <p:spPr>
          <a:xfrm flipH="1">
            <a:off x="1700309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" name="Google Shape;292;p37">
            <a:extLst>
              <a:ext uri="{FF2B5EF4-FFF2-40B4-BE49-F238E27FC236}">
                <a16:creationId xmlns:a16="http://schemas.microsoft.com/office/drawing/2014/main" id="{99B938FC-13EC-4D33-9821-6B178DCE1A18}"/>
              </a:ext>
            </a:extLst>
          </p:cNvPr>
          <p:cNvSpPr/>
          <p:nvPr/>
        </p:nvSpPr>
        <p:spPr>
          <a:xfrm>
            <a:off x="1529251" y="2737688"/>
            <a:ext cx="336277" cy="12364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4D5D1A12-B89C-47CF-8817-BB8475181ED7}"/>
              </a:ext>
            </a:extLst>
          </p:cNvPr>
          <p:cNvCxnSpPr>
            <a:cxnSpLocks/>
          </p:cNvCxnSpPr>
          <p:nvPr/>
        </p:nvCxnSpPr>
        <p:spPr>
          <a:xfrm flipH="1">
            <a:off x="3361495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0;p37">
            <a:extLst>
              <a:ext uri="{FF2B5EF4-FFF2-40B4-BE49-F238E27FC236}">
                <a16:creationId xmlns:a16="http://schemas.microsoft.com/office/drawing/2014/main" id="{9CD7B7BA-3AD3-47B8-B13C-DAD8BF83FEB1}"/>
              </a:ext>
            </a:extLst>
          </p:cNvPr>
          <p:cNvSpPr/>
          <p:nvPr/>
        </p:nvSpPr>
        <p:spPr>
          <a:xfrm>
            <a:off x="2873100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oDoSposta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3E5779E-502B-4D71-9E76-E0573C19C512}"/>
              </a:ext>
            </a:extLst>
          </p:cNvPr>
          <p:cNvSpPr/>
          <p:nvPr/>
        </p:nvSpPr>
        <p:spPr>
          <a:xfrm>
            <a:off x="3167003" y="2732463"/>
            <a:ext cx="342116" cy="28510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4;p37">
            <a:extLst>
              <a:ext uri="{FF2B5EF4-FFF2-40B4-BE49-F238E27FC236}">
                <a16:creationId xmlns:a16="http://schemas.microsoft.com/office/drawing/2014/main" id="{25015501-4516-4AC8-86E8-65974284BBDE}"/>
              </a:ext>
            </a:extLst>
          </p:cNvPr>
          <p:cNvSpPr txBox="1"/>
          <p:nvPr/>
        </p:nvSpPr>
        <p:spPr>
          <a:xfrm>
            <a:off x="69829" y="2567182"/>
            <a:ext cx="1519216" cy="2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Drag&amp;drop</a:t>
            </a:r>
          </a:p>
          <a:p>
            <a:r>
              <a:rPr lang="en-US">
                <a:sym typeface="Calibri"/>
              </a:rPr>
              <a:t>toSubfolderName</a:t>
            </a:r>
          </a:p>
          <a:p>
            <a:r>
              <a:rPr lang="en-US">
                <a:sym typeface="Calibri"/>
              </a:rPr>
              <a:t>toFolderName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  <p:cxnSp>
        <p:nvCxnSpPr>
          <p:cNvPr id="22" name="Straight Arrow Connector 88">
            <a:extLst>
              <a:ext uri="{FF2B5EF4-FFF2-40B4-BE49-F238E27FC236}">
                <a16:creationId xmlns:a16="http://schemas.microsoft.com/office/drawing/2014/main" id="{D29583DB-E7C5-4E26-8397-FECBE06FC724}"/>
              </a:ext>
            </a:extLst>
          </p:cNvPr>
          <p:cNvCxnSpPr>
            <a:cxnSpLocks/>
          </p:cNvCxnSpPr>
          <p:nvPr/>
        </p:nvCxnSpPr>
        <p:spPr>
          <a:xfrm>
            <a:off x="473118" y="3333391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96DD4F75-19F8-4E36-8D9B-CDB954149FF4}"/>
              </a:ext>
            </a:extLst>
          </p:cNvPr>
          <p:cNvCxnSpPr>
            <a:cxnSpLocks/>
          </p:cNvCxnSpPr>
          <p:nvPr/>
        </p:nvCxnSpPr>
        <p:spPr>
          <a:xfrm flipH="1">
            <a:off x="5058004" y="2507124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9" name="Straight Arrow Connector 88">
            <a:extLst>
              <a:ext uri="{FF2B5EF4-FFF2-40B4-BE49-F238E27FC236}">
                <a16:creationId xmlns:a16="http://schemas.microsoft.com/office/drawing/2014/main" id="{E8E3A9D3-B9EB-4DFC-B178-D9669851606E}"/>
              </a:ext>
            </a:extLst>
          </p:cNvPr>
          <p:cNvCxnSpPr>
            <a:cxnSpLocks/>
          </p:cNvCxnSpPr>
          <p:nvPr/>
        </p:nvCxnSpPr>
        <p:spPr>
          <a:xfrm>
            <a:off x="3631525" y="3684148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" name="Google Shape;310;p38">
            <a:extLst>
              <a:ext uri="{FF2B5EF4-FFF2-40B4-BE49-F238E27FC236}">
                <a16:creationId xmlns:a16="http://schemas.microsoft.com/office/drawing/2014/main" id="{0F9C4AD0-5370-4DC7-A72F-4EEC47C3760A}"/>
              </a:ext>
            </a:extLst>
          </p:cNvPr>
          <p:cNvSpPr/>
          <p:nvPr/>
        </p:nvSpPr>
        <p:spPr>
          <a:xfrm>
            <a:off x="4569613" y="1767844"/>
            <a:ext cx="976784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GetChoices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13;p38">
            <a:extLst>
              <a:ext uri="{FF2B5EF4-FFF2-40B4-BE49-F238E27FC236}">
                <a16:creationId xmlns:a16="http://schemas.microsoft.com/office/drawing/2014/main" id="{B56F608E-0977-4224-BF53-1113A1EC6443}"/>
              </a:ext>
            </a:extLst>
          </p:cNvPr>
          <p:cNvSpPr txBox="1"/>
          <p:nvPr/>
        </p:nvSpPr>
        <p:spPr>
          <a:xfrm>
            <a:off x="3734359" y="3355902"/>
            <a:ext cx="1077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</a:pPr>
            <a:endParaRPr lang="es-419"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/GetChoices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14;p38">
            <a:extLst>
              <a:ext uri="{FF2B5EF4-FFF2-40B4-BE49-F238E27FC236}">
                <a16:creationId xmlns:a16="http://schemas.microsoft.com/office/drawing/2014/main" id="{DA26C1C3-1EC0-49A7-80B1-227F1261DE25}"/>
              </a:ext>
            </a:extLst>
          </p:cNvPr>
          <p:cNvSpPr/>
          <p:nvPr/>
        </p:nvSpPr>
        <p:spPr>
          <a:xfrm>
            <a:off x="4882003" y="2652382"/>
            <a:ext cx="342105" cy="1321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10;p38">
            <a:extLst>
              <a:ext uri="{FF2B5EF4-FFF2-40B4-BE49-F238E27FC236}">
                <a16:creationId xmlns:a16="http://schemas.microsoft.com/office/drawing/2014/main" id="{7522FDA1-59EB-41C5-B9AE-02A9F5D2A83F}"/>
              </a:ext>
            </a:extLst>
          </p:cNvPr>
          <p:cNvSpPr/>
          <p:nvPr/>
        </p:nvSpPr>
        <p:spPr>
          <a:xfrm>
            <a:off x="6487770" y="1731948"/>
            <a:ext cx="865641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DocumentDAO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C7094C7-0FEC-47BF-AD5E-25D3C427724A}"/>
              </a:ext>
            </a:extLst>
          </p:cNvPr>
          <p:cNvSpPr txBox="1"/>
          <p:nvPr/>
        </p:nvSpPr>
        <p:spPr>
          <a:xfrm>
            <a:off x="5364797" y="2853151"/>
            <a:ext cx="1376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>
                <a:solidFill>
                  <a:srgbClr val="000000"/>
                </a:solidFill>
              </a:rPr>
              <a:t>moveDocument(</a:t>
            </a:r>
            <a:r>
              <a:rPr lang="it-IT" sz="1200">
                <a:solidFill>
                  <a:srgbClr val="6A3E3E"/>
                </a:solidFill>
              </a:rPr>
              <a:t>documentNameList</a:t>
            </a:r>
            <a:r>
              <a:rPr lang="it-IT" sz="1200">
                <a:solidFill>
                  <a:srgbClr val="000000"/>
                </a:solidFill>
              </a:rPr>
              <a:t>,  </a:t>
            </a:r>
            <a:r>
              <a:rPr lang="it-IT" sz="1200">
                <a:solidFill>
                  <a:srgbClr val="6A3E3E"/>
                </a:solidFill>
              </a:rPr>
              <a:t>destinationSubFolderAndFolder</a:t>
            </a:r>
            <a:r>
              <a:rPr lang="it-IT" sz="1200">
                <a:solidFill>
                  <a:srgbClr val="000000"/>
                </a:solidFill>
              </a:rPr>
              <a:t>) </a:t>
            </a:r>
            <a:endParaRPr lang="it-IT" sz="1200"/>
          </a:p>
        </p:txBody>
      </p:sp>
      <p:cxnSp>
        <p:nvCxnSpPr>
          <p:cNvPr id="56" name="Straight Arrow Connector 88">
            <a:extLst>
              <a:ext uri="{FF2B5EF4-FFF2-40B4-BE49-F238E27FC236}">
                <a16:creationId xmlns:a16="http://schemas.microsoft.com/office/drawing/2014/main" id="{8BDD78E4-CC5B-45F5-BA98-417323A4F366}"/>
              </a:ext>
            </a:extLst>
          </p:cNvPr>
          <p:cNvCxnSpPr>
            <a:cxnSpLocks/>
          </p:cNvCxnSpPr>
          <p:nvPr/>
        </p:nvCxnSpPr>
        <p:spPr>
          <a:xfrm>
            <a:off x="5455426" y="3805974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Straight Connector 52">
            <a:extLst>
              <a:ext uri="{FF2B5EF4-FFF2-40B4-BE49-F238E27FC236}">
                <a16:creationId xmlns:a16="http://schemas.microsoft.com/office/drawing/2014/main" id="{6A6E1AC4-F330-49B7-94B6-DB659D20C17C}"/>
              </a:ext>
            </a:extLst>
          </p:cNvPr>
          <p:cNvCxnSpPr>
            <a:cxnSpLocks/>
          </p:cNvCxnSpPr>
          <p:nvPr/>
        </p:nvCxnSpPr>
        <p:spPr>
          <a:xfrm flipH="1">
            <a:off x="6890247" y="2429968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0" name="Google Shape;314;p38">
            <a:extLst>
              <a:ext uri="{FF2B5EF4-FFF2-40B4-BE49-F238E27FC236}">
                <a16:creationId xmlns:a16="http://schemas.microsoft.com/office/drawing/2014/main" id="{9D826AA6-EC65-4E62-A3A3-58FBFEDD0480}"/>
              </a:ext>
            </a:extLst>
          </p:cNvPr>
          <p:cNvSpPr/>
          <p:nvPr/>
        </p:nvSpPr>
        <p:spPr>
          <a:xfrm>
            <a:off x="6749558" y="2621742"/>
            <a:ext cx="342105" cy="1321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90;p37">
            <a:extLst>
              <a:ext uri="{FF2B5EF4-FFF2-40B4-BE49-F238E27FC236}">
                <a16:creationId xmlns:a16="http://schemas.microsoft.com/office/drawing/2014/main" id="{F863F7E7-6612-4ECD-A067-743C2166D302}"/>
              </a:ext>
            </a:extLst>
          </p:cNvPr>
          <p:cNvSpPr/>
          <p:nvPr/>
        </p:nvSpPr>
        <p:spPr>
          <a:xfrm>
            <a:off x="7927306" y="1715335"/>
            <a:ext cx="983786" cy="7146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Straight Connector 52">
            <a:extLst>
              <a:ext uri="{FF2B5EF4-FFF2-40B4-BE49-F238E27FC236}">
                <a16:creationId xmlns:a16="http://schemas.microsoft.com/office/drawing/2014/main" id="{82308D59-D7B4-4CD1-A711-26DA04738E74}"/>
              </a:ext>
            </a:extLst>
          </p:cNvPr>
          <p:cNvCxnSpPr>
            <a:cxnSpLocks/>
          </p:cNvCxnSpPr>
          <p:nvPr/>
        </p:nvCxnSpPr>
        <p:spPr>
          <a:xfrm flipH="1">
            <a:off x="8468206" y="2429967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64" name="Straight Arrow Connector 88">
            <a:extLst>
              <a:ext uri="{FF2B5EF4-FFF2-40B4-BE49-F238E27FC236}">
                <a16:creationId xmlns:a16="http://schemas.microsoft.com/office/drawing/2014/main" id="{79192848-3438-4C65-B365-325830A4B17D}"/>
              </a:ext>
            </a:extLst>
          </p:cNvPr>
          <p:cNvCxnSpPr>
            <a:cxnSpLocks/>
          </p:cNvCxnSpPr>
          <p:nvPr/>
        </p:nvCxnSpPr>
        <p:spPr>
          <a:xfrm>
            <a:off x="3814519" y="4638313"/>
            <a:ext cx="43799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8" name="Google Shape;294;p37">
            <a:extLst>
              <a:ext uri="{FF2B5EF4-FFF2-40B4-BE49-F238E27FC236}">
                <a16:creationId xmlns:a16="http://schemas.microsoft.com/office/drawing/2014/main" id="{5CEC5733-950A-436A-8DC5-BC7FE4460CDB}"/>
              </a:ext>
            </a:extLst>
          </p:cNvPr>
          <p:cNvSpPr txBox="1"/>
          <p:nvPr/>
        </p:nvSpPr>
        <p:spPr>
          <a:xfrm>
            <a:off x="5396811" y="4691240"/>
            <a:ext cx="1519216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Show</a:t>
            </a:r>
          </a:p>
          <a:p>
            <a:r>
              <a:rPr lang="en-US">
                <a:sym typeface="Calibri"/>
              </a:rPr>
              <a:t>subfolderName,</a:t>
            </a:r>
          </a:p>
          <a:p>
            <a:r>
              <a:rPr lang="en-US">
                <a:sym typeface="Calibri"/>
              </a:rPr>
              <a:t>folderName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  <p:cxnSp>
        <p:nvCxnSpPr>
          <p:cNvPr id="69" name="Straight Arrow Connector 88">
            <a:extLst>
              <a:ext uri="{FF2B5EF4-FFF2-40B4-BE49-F238E27FC236}">
                <a16:creationId xmlns:a16="http://schemas.microsoft.com/office/drawing/2014/main" id="{BB9E3857-297F-465B-B128-2A9D2EC65F99}"/>
              </a:ext>
            </a:extLst>
          </p:cNvPr>
          <p:cNvCxnSpPr>
            <a:cxnSpLocks/>
          </p:cNvCxnSpPr>
          <p:nvPr/>
        </p:nvCxnSpPr>
        <p:spPr>
          <a:xfrm>
            <a:off x="2079179" y="3487070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2E3B54F-08A6-4F26-ADF2-734DB6058A36}"/>
              </a:ext>
            </a:extLst>
          </p:cNvPr>
          <p:cNvSpPr txBox="1"/>
          <p:nvPr/>
        </p:nvSpPr>
        <p:spPr>
          <a:xfrm>
            <a:off x="1927337" y="3121223"/>
            <a:ext cx="123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show</a:t>
            </a:r>
            <a:endParaRPr lang="it-IT" sz="1400"/>
          </a:p>
        </p:txBody>
      </p:sp>
      <p:sp>
        <p:nvSpPr>
          <p:cNvPr id="72" name="Google Shape;292;p37">
            <a:extLst>
              <a:ext uri="{FF2B5EF4-FFF2-40B4-BE49-F238E27FC236}">
                <a16:creationId xmlns:a16="http://schemas.microsoft.com/office/drawing/2014/main" id="{F387E0F7-D296-47D2-A0DD-D794714AFFEE}"/>
              </a:ext>
            </a:extLst>
          </p:cNvPr>
          <p:cNvSpPr/>
          <p:nvPr/>
        </p:nvSpPr>
        <p:spPr>
          <a:xfrm>
            <a:off x="8342042" y="4081255"/>
            <a:ext cx="336277" cy="12364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62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3DD46-5CA7-48D1-9E6B-FB78D1C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" y="166377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Evento: eliminazione documento   </a:t>
            </a:r>
          </a:p>
        </p:txBody>
      </p:sp>
      <p:sp>
        <p:nvSpPr>
          <p:cNvPr id="5" name="Google Shape;290;p37">
            <a:extLst>
              <a:ext uri="{FF2B5EF4-FFF2-40B4-BE49-F238E27FC236}">
                <a16:creationId xmlns:a16="http://schemas.microsoft.com/office/drawing/2014/main" id="{D14DF1CA-D9ED-422E-BC66-32E176BBEAB5}"/>
              </a:ext>
            </a:extLst>
          </p:cNvPr>
          <p:cNvSpPr/>
          <p:nvPr/>
        </p:nvSpPr>
        <p:spPr>
          <a:xfrm>
            <a:off x="1211915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ChoicesList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2">
            <a:extLst>
              <a:ext uri="{FF2B5EF4-FFF2-40B4-BE49-F238E27FC236}">
                <a16:creationId xmlns:a16="http://schemas.microsoft.com/office/drawing/2014/main" id="{B861426F-7C27-48E5-A353-4A8B959AEC61}"/>
              </a:ext>
            </a:extLst>
          </p:cNvPr>
          <p:cNvCxnSpPr>
            <a:cxnSpLocks/>
          </p:cNvCxnSpPr>
          <p:nvPr/>
        </p:nvCxnSpPr>
        <p:spPr>
          <a:xfrm flipH="1">
            <a:off x="1700309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" name="Google Shape;292;p37">
            <a:extLst>
              <a:ext uri="{FF2B5EF4-FFF2-40B4-BE49-F238E27FC236}">
                <a16:creationId xmlns:a16="http://schemas.microsoft.com/office/drawing/2014/main" id="{99B938FC-13EC-4D33-9821-6B178DCE1A18}"/>
              </a:ext>
            </a:extLst>
          </p:cNvPr>
          <p:cNvSpPr/>
          <p:nvPr/>
        </p:nvSpPr>
        <p:spPr>
          <a:xfrm>
            <a:off x="1529251" y="2737688"/>
            <a:ext cx="336277" cy="12364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4D5D1A12-B89C-47CF-8817-BB8475181ED7}"/>
              </a:ext>
            </a:extLst>
          </p:cNvPr>
          <p:cNvCxnSpPr>
            <a:cxnSpLocks/>
          </p:cNvCxnSpPr>
          <p:nvPr/>
        </p:nvCxnSpPr>
        <p:spPr>
          <a:xfrm flipH="1">
            <a:off x="3361495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0;p37">
            <a:extLst>
              <a:ext uri="{FF2B5EF4-FFF2-40B4-BE49-F238E27FC236}">
                <a16:creationId xmlns:a16="http://schemas.microsoft.com/office/drawing/2014/main" id="{9CD7B7BA-3AD3-47B8-B13C-DAD8BF83FEB1}"/>
              </a:ext>
            </a:extLst>
          </p:cNvPr>
          <p:cNvSpPr/>
          <p:nvPr/>
        </p:nvSpPr>
        <p:spPr>
          <a:xfrm>
            <a:off x="2873100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removeDocToTrash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3E5779E-502B-4D71-9E76-E0573C19C512}"/>
              </a:ext>
            </a:extLst>
          </p:cNvPr>
          <p:cNvSpPr/>
          <p:nvPr/>
        </p:nvSpPr>
        <p:spPr>
          <a:xfrm>
            <a:off x="3167003" y="2732463"/>
            <a:ext cx="342116" cy="28510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4;p37">
            <a:extLst>
              <a:ext uri="{FF2B5EF4-FFF2-40B4-BE49-F238E27FC236}">
                <a16:creationId xmlns:a16="http://schemas.microsoft.com/office/drawing/2014/main" id="{25015501-4516-4AC8-86E8-65974284BBDE}"/>
              </a:ext>
            </a:extLst>
          </p:cNvPr>
          <p:cNvSpPr txBox="1"/>
          <p:nvPr/>
        </p:nvSpPr>
        <p:spPr>
          <a:xfrm>
            <a:off x="69829" y="2567182"/>
            <a:ext cx="1519216" cy="2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Drag&amp;drop</a:t>
            </a:r>
          </a:p>
          <a:p>
            <a:r>
              <a:rPr lang="en-US">
                <a:sym typeface="Calibri"/>
              </a:rPr>
              <a:t>Trash 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  <p:cxnSp>
        <p:nvCxnSpPr>
          <p:cNvPr id="22" name="Straight Arrow Connector 88">
            <a:extLst>
              <a:ext uri="{FF2B5EF4-FFF2-40B4-BE49-F238E27FC236}">
                <a16:creationId xmlns:a16="http://schemas.microsoft.com/office/drawing/2014/main" id="{D29583DB-E7C5-4E26-8397-FECBE06FC724}"/>
              </a:ext>
            </a:extLst>
          </p:cNvPr>
          <p:cNvCxnSpPr>
            <a:cxnSpLocks/>
          </p:cNvCxnSpPr>
          <p:nvPr/>
        </p:nvCxnSpPr>
        <p:spPr>
          <a:xfrm>
            <a:off x="473118" y="3333391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96DD4F75-19F8-4E36-8D9B-CDB954149FF4}"/>
              </a:ext>
            </a:extLst>
          </p:cNvPr>
          <p:cNvCxnSpPr>
            <a:cxnSpLocks/>
          </p:cNvCxnSpPr>
          <p:nvPr/>
        </p:nvCxnSpPr>
        <p:spPr>
          <a:xfrm flipH="1">
            <a:off x="5058004" y="2507124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9" name="Straight Arrow Connector 88">
            <a:extLst>
              <a:ext uri="{FF2B5EF4-FFF2-40B4-BE49-F238E27FC236}">
                <a16:creationId xmlns:a16="http://schemas.microsoft.com/office/drawing/2014/main" id="{E8E3A9D3-B9EB-4DFC-B178-D9669851606E}"/>
              </a:ext>
            </a:extLst>
          </p:cNvPr>
          <p:cNvCxnSpPr>
            <a:cxnSpLocks/>
          </p:cNvCxnSpPr>
          <p:nvPr/>
        </p:nvCxnSpPr>
        <p:spPr>
          <a:xfrm>
            <a:off x="3631525" y="3684148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" name="Google Shape;310;p38">
            <a:extLst>
              <a:ext uri="{FF2B5EF4-FFF2-40B4-BE49-F238E27FC236}">
                <a16:creationId xmlns:a16="http://schemas.microsoft.com/office/drawing/2014/main" id="{0F9C4AD0-5370-4DC7-A72F-4EEC47C3760A}"/>
              </a:ext>
            </a:extLst>
          </p:cNvPr>
          <p:cNvSpPr/>
          <p:nvPr/>
        </p:nvSpPr>
        <p:spPr>
          <a:xfrm>
            <a:off x="4569613" y="1767844"/>
            <a:ext cx="976784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GetChoices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13;p38">
            <a:extLst>
              <a:ext uri="{FF2B5EF4-FFF2-40B4-BE49-F238E27FC236}">
                <a16:creationId xmlns:a16="http://schemas.microsoft.com/office/drawing/2014/main" id="{B56F608E-0977-4224-BF53-1113A1EC6443}"/>
              </a:ext>
            </a:extLst>
          </p:cNvPr>
          <p:cNvSpPr txBox="1"/>
          <p:nvPr/>
        </p:nvSpPr>
        <p:spPr>
          <a:xfrm>
            <a:off x="3734359" y="3355902"/>
            <a:ext cx="1077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</a:pPr>
            <a:endParaRPr lang="es-419"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/Remove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14;p38">
            <a:extLst>
              <a:ext uri="{FF2B5EF4-FFF2-40B4-BE49-F238E27FC236}">
                <a16:creationId xmlns:a16="http://schemas.microsoft.com/office/drawing/2014/main" id="{DA26C1C3-1EC0-49A7-80B1-227F1261DE25}"/>
              </a:ext>
            </a:extLst>
          </p:cNvPr>
          <p:cNvSpPr/>
          <p:nvPr/>
        </p:nvSpPr>
        <p:spPr>
          <a:xfrm>
            <a:off x="4882003" y="2652382"/>
            <a:ext cx="342105" cy="1321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10;p38">
            <a:extLst>
              <a:ext uri="{FF2B5EF4-FFF2-40B4-BE49-F238E27FC236}">
                <a16:creationId xmlns:a16="http://schemas.microsoft.com/office/drawing/2014/main" id="{7522FDA1-59EB-41C5-B9AE-02A9F5D2A83F}"/>
              </a:ext>
            </a:extLst>
          </p:cNvPr>
          <p:cNvSpPr/>
          <p:nvPr/>
        </p:nvSpPr>
        <p:spPr>
          <a:xfrm>
            <a:off x="6487770" y="1731948"/>
            <a:ext cx="865641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419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DocumentDAO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C7094C7-0FEC-47BF-AD5E-25D3C427724A}"/>
              </a:ext>
            </a:extLst>
          </p:cNvPr>
          <p:cNvSpPr txBox="1"/>
          <p:nvPr/>
        </p:nvSpPr>
        <p:spPr>
          <a:xfrm>
            <a:off x="5147758" y="2853151"/>
            <a:ext cx="18595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>
                <a:solidFill>
                  <a:srgbClr val="000000"/>
                </a:solidFill>
              </a:rPr>
              <a:t>removeDocument(String </a:t>
            </a:r>
            <a:r>
              <a:rPr lang="it-IT" sz="1200">
                <a:solidFill>
                  <a:srgbClr val="6A3E3E"/>
                </a:solidFill>
              </a:rPr>
              <a:t>documentName</a:t>
            </a:r>
            <a:r>
              <a:rPr lang="it-IT" sz="1200">
                <a:solidFill>
                  <a:srgbClr val="000000"/>
                </a:solidFill>
              </a:rPr>
              <a:t>,String </a:t>
            </a:r>
            <a:r>
              <a:rPr lang="it-IT" sz="1200">
                <a:solidFill>
                  <a:srgbClr val="6A3E3E"/>
                </a:solidFill>
              </a:rPr>
              <a:t>subFolderName</a:t>
            </a:r>
            <a:r>
              <a:rPr lang="it-IT" sz="1200">
                <a:solidFill>
                  <a:srgbClr val="000000"/>
                </a:solidFill>
              </a:rPr>
              <a:t>,String </a:t>
            </a:r>
            <a:r>
              <a:rPr lang="it-IT" sz="1200">
                <a:solidFill>
                  <a:srgbClr val="6A3E3E"/>
                </a:solidFill>
              </a:rPr>
              <a:t>folderName</a:t>
            </a:r>
            <a:endParaRPr lang="it-IT" sz="1200"/>
          </a:p>
        </p:txBody>
      </p:sp>
      <p:cxnSp>
        <p:nvCxnSpPr>
          <p:cNvPr id="56" name="Straight Arrow Connector 88">
            <a:extLst>
              <a:ext uri="{FF2B5EF4-FFF2-40B4-BE49-F238E27FC236}">
                <a16:creationId xmlns:a16="http://schemas.microsoft.com/office/drawing/2014/main" id="{8BDD78E4-CC5B-45F5-BA98-417323A4F366}"/>
              </a:ext>
            </a:extLst>
          </p:cNvPr>
          <p:cNvCxnSpPr>
            <a:cxnSpLocks/>
          </p:cNvCxnSpPr>
          <p:nvPr/>
        </p:nvCxnSpPr>
        <p:spPr>
          <a:xfrm>
            <a:off x="5455426" y="3805974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Straight Connector 52">
            <a:extLst>
              <a:ext uri="{FF2B5EF4-FFF2-40B4-BE49-F238E27FC236}">
                <a16:creationId xmlns:a16="http://schemas.microsoft.com/office/drawing/2014/main" id="{6A6E1AC4-F330-49B7-94B6-DB659D20C17C}"/>
              </a:ext>
            </a:extLst>
          </p:cNvPr>
          <p:cNvCxnSpPr>
            <a:cxnSpLocks/>
          </p:cNvCxnSpPr>
          <p:nvPr/>
        </p:nvCxnSpPr>
        <p:spPr>
          <a:xfrm flipH="1">
            <a:off x="6890247" y="2429968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0" name="Google Shape;314;p38">
            <a:extLst>
              <a:ext uri="{FF2B5EF4-FFF2-40B4-BE49-F238E27FC236}">
                <a16:creationId xmlns:a16="http://schemas.microsoft.com/office/drawing/2014/main" id="{9D826AA6-EC65-4E62-A3A3-58FBFEDD0480}"/>
              </a:ext>
            </a:extLst>
          </p:cNvPr>
          <p:cNvSpPr/>
          <p:nvPr/>
        </p:nvSpPr>
        <p:spPr>
          <a:xfrm>
            <a:off x="6749558" y="2621742"/>
            <a:ext cx="342105" cy="1321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94;p37">
            <a:extLst>
              <a:ext uri="{FF2B5EF4-FFF2-40B4-BE49-F238E27FC236}">
                <a16:creationId xmlns:a16="http://schemas.microsoft.com/office/drawing/2014/main" id="{5CEC5733-950A-436A-8DC5-BC7FE4460CDB}"/>
              </a:ext>
            </a:extLst>
          </p:cNvPr>
          <p:cNvSpPr txBox="1"/>
          <p:nvPr/>
        </p:nvSpPr>
        <p:spPr>
          <a:xfrm>
            <a:off x="5396811" y="4691240"/>
            <a:ext cx="1519216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endParaRPr>
              <a:sym typeface="Calibri"/>
            </a:endParaRPr>
          </a:p>
        </p:txBody>
      </p:sp>
      <p:cxnSp>
        <p:nvCxnSpPr>
          <p:cNvPr id="69" name="Straight Arrow Connector 88">
            <a:extLst>
              <a:ext uri="{FF2B5EF4-FFF2-40B4-BE49-F238E27FC236}">
                <a16:creationId xmlns:a16="http://schemas.microsoft.com/office/drawing/2014/main" id="{BB9E3857-297F-465B-B128-2A9D2EC65F99}"/>
              </a:ext>
            </a:extLst>
          </p:cNvPr>
          <p:cNvCxnSpPr>
            <a:cxnSpLocks/>
          </p:cNvCxnSpPr>
          <p:nvPr/>
        </p:nvCxnSpPr>
        <p:spPr>
          <a:xfrm>
            <a:off x="2079179" y="3487070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66A8F4-830B-4DE6-8C88-F04126221BA5}"/>
              </a:ext>
            </a:extLst>
          </p:cNvPr>
          <p:cNvSpPr txBox="1"/>
          <p:nvPr/>
        </p:nvSpPr>
        <p:spPr>
          <a:xfrm>
            <a:off x="2137087" y="3141184"/>
            <a:ext cx="74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07781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3DD46-5CA7-48D1-9E6B-FB78D1C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57" y="148370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Evento: accedi  </a:t>
            </a:r>
          </a:p>
        </p:txBody>
      </p:sp>
      <p:sp>
        <p:nvSpPr>
          <p:cNvPr id="5" name="Google Shape;290;p37">
            <a:extLst>
              <a:ext uri="{FF2B5EF4-FFF2-40B4-BE49-F238E27FC236}">
                <a16:creationId xmlns:a16="http://schemas.microsoft.com/office/drawing/2014/main" id="{D14DF1CA-D9ED-422E-BC66-32E176BBEAB5}"/>
              </a:ext>
            </a:extLst>
          </p:cNvPr>
          <p:cNvSpPr/>
          <p:nvPr/>
        </p:nvSpPr>
        <p:spPr>
          <a:xfrm>
            <a:off x="1211915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DocumentsList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2">
            <a:extLst>
              <a:ext uri="{FF2B5EF4-FFF2-40B4-BE49-F238E27FC236}">
                <a16:creationId xmlns:a16="http://schemas.microsoft.com/office/drawing/2014/main" id="{B861426F-7C27-48E5-A353-4A8B959AEC61}"/>
              </a:ext>
            </a:extLst>
          </p:cNvPr>
          <p:cNvCxnSpPr>
            <a:cxnSpLocks/>
          </p:cNvCxnSpPr>
          <p:nvPr/>
        </p:nvCxnSpPr>
        <p:spPr>
          <a:xfrm flipH="1">
            <a:off x="1700309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" name="Google Shape;292;p37">
            <a:extLst>
              <a:ext uri="{FF2B5EF4-FFF2-40B4-BE49-F238E27FC236}">
                <a16:creationId xmlns:a16="http://schemas.microsoft.com/office/drawing/2014/main" id="{99B938FC-13EC-4D33-9821-6B178DCE1A18}"/>
              </a:ext>
            </a:extLst>
          </p:cNvPr>
          <p:cNvSpPr/>
          <p:nvPr/>
        </p:nvSpPr>
        <p:spPr>
          <a:xfrm>
            <a:off x="1529251" y="2737688"/>
            <a:ext cx="336277" cy="12364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4D5D1A12-B89C-47CF-8817-BB8475181ED7}"/>
              </a:ext>
            </a:extLst>
          </p:cNvPr>
          <p:cNvCxnSpPr>
            <a:cxnSpLocks/>
          </p:cNvCxnSpPr>
          <p:nvPr/>
        </p:nvCxnSpPr>
        <p:spPr>
          <a:xfrm flipH="1">
            <a:off x="3361495" y="2622842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0;p37">
            <a:extLst>
              <a:ext uri="{FF2B5EF4-FFF2-40B4-BE49-F238E27FC236}">
                <a16:creationId xmlns:a16="http://schemas.microsoft.com/office/drawing/2014/main" id="{9CD7B7BA-3AD3-47B8-B13C-DAD8BF83FEB1}"/>
              </a:ext>
            </a:extLst>
          </p:cNvPr>
          <p:cNvSpPr/>
          <p:nvPr/>
        </p:nvSpPr>
        <p:spPr>
          <a:xfrm>
            <a:off x="2873100" y="1781908"/>
            <a:ext cx="976789" cy="7252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</a:p>
          <a:p>
            <a:pPr algn="ctr">
              <a:buClr>
                <a:srgbClr val="000000"/>
              </a:buClr>
            </a:pP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3E5779E-502B-4D71-9E76-E0573C19C512}"/>
              </a:ext>
            </a:extLst>
          </p:cNvPr>
          <p:cNvSpPr/>
          <p:nvPr/>
        </p:nvSpPr>
        <p:spPr>
          <a:xfrm>
            <a:off x="3190566" y="2737688"/>
            <a:ext cx="341988" cy="21273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4;p37">
            <a:extLst>
              <a:ext uri="{FF2B5EF4-FFF2-40B4-BE49-F238E27FC236}">
                <a16:creationId xmlns:a16="http://schemas.microsoft.com/office/drawing/2014/main" id="{25015501-4516-4AC8-86E8-65974284BBDE}"/>
              </a:ext>
            </a:extLst>
          </p:cNvPr>
          <p:cNvSpPr txBox="1"/>
          <p:nvPr/>
        </p:nvSpPr>
        <p:spPr>
          <a:xfrm>
            <a:off x="334688" y="2802616"/>
            <a:ext cx="1519216" cy="2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Click accedi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  <p:cxnSp>
        <p:nvCxnSpPr>
          <p:cNvPr id="22" name="Straight Arrow Connector 88">
            <a:extLst>
              <a:ext uri="{FF2B5EF4-FFF2-40B4-BE49-F238E27FC236}">
                <a16:creationId xmlns:a16="http://schemas.microsoft.com/office/drawing/2014/main" id="{D29583DB-E7C5-4E26-8397-FECBE06FC724}"/>
              </a:ext>
            </a:extLst>
          </p:cNvPr>
          <p:cNvCxnSpPr>
            <a:cxnSpLocks/>
          </p:cNvCxnSpPr>
          <p:nvPr/>
        </p:nvCxnSpPr>
        <p:spPr>
          <a:xfrm>
            <a:off x="467257" y="3116639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96DD4F75-19F8-4E36-8D9B-CDB954149FF4}"/>
              </a:ext>
            </a:extLst>
          </p:cNvPr>
          <p:cNvCxnSpPr>
            <a:cxnSpLocks/>
          </p:cNvCxnSpPr>
          <p:nvPr/>
        </p:nvCxnSpPr>
        <p:spPr>
          <a:xfrm flipH="1">
            <a:off x="5784222" y="2633305"/>
            <a:ext cx="1" cy="345606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9" name="Straight Arrow Connector 88">
            <a:extLst>
              <a:ext uri="{FF2B5EF4-FFF2-40B4-BE49-F238E27FC236}">
                <a16:creationId xmlns:a16="http://schemas.microsoft.com/office/drawing/2014/main" id="{E8E3A9D3-B9EB-4DFC-B178-D9669851606E}"/>
              </a:ext>
            </a:extLst>
          </p:cNvPr>
          <p:cNvCxnSpPr>
            <a:cxnSpLocks/>
          </p:cNvCxnSpPr>
          <p:nvPr/>
        </p:nvCxnSpPr>
        <p:spPr>
          <a:xfrm>
            <a:off x="3747126" y="3491435"/>
            <a:ext cx="16689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290;p37">
            <a:extLst>
              <a:ext uri="{FF2B5EF4-FFF2-40B4-BE49-F238E27FC236}">
                <a16:creationId xmlns:a16="http://schemas.microsoft.com/office/drawing/2014/main" id="{F863F7E7-6612-4ECD-A067-743C2166D302}"/>
              </a:ext>
            </a:extLst>
          </p:cNvPr>
          <p:cNvSpPr/>
          <p:nvPr/>
        </p:nvSpPr>
        <p:spPr>
          <a:xfrm>
            <a:off x="5142189" y="1792493"/>
            <a:ext cx="1318867" cy="7146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-IT"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essionStorage</a:t>
            </a: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294;p37">
            <a:extLst>
              <a:ext uri="{FF2B5EF4-FFF2-40B4-BE49-F238E27FC236}">
                <a16:creationId xmlns:a16="http://schemas.microsoft.com/office/drawing/2014/main" id="{5CEC5733-950A-436A-8DC5-BC7FE4460CDB}"/>
              </a:ext>
            </a:extLst>
          </p:cNvPr>
          <p:cNvSpPr txBox="1"/>
          <p:nvPr/>
        </p:nvSpPr>
        <p:spPr>
          <a:xfrm>
            <a:off x="1879429" y="3470749"/>
            <a:ext cx="1519216" cy="7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>
              <a:defRPr lang="it-IT"/>
            </a:defPPr>
            <a:lvl1pPr>
              <a:buClr>
                <a:srgbClr val="000000"/>
              </a:buClr>
              <a:defRPr sz="1400" kern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Show</a:t>
            </a:r>
          </a:p>
          <a:p>
            <a:r>
              <a:rPr lang="en-US">
                <a:sym typeface="Calibri"/>
              </a:rPr>
              <a:t>documentName</a:t>
            </a:r>
          </a:p>
          <a:p>
            <a:r>
              <a:rPr lang="en-US">
                <a:sym typeface="Calibri"/>
              </a:rPr>
              <a:t>subfolderName</a:t>
            </a:r>
            <a:endParaRPr lang="it-IT">
              <a:sym typeface="Calibri"/>
            </a:endParaRPr>
          </a:p>
          <a:p>
            <a:endParaRPr>
              <a:sym typeface="Calibri"/>
            </a:endParaRPr>
          </a:p>
        </p:txBody>
      </p:sp>
      <p:cxnSp>
        <p:nvCxnSpPr>
          <p:cNvPr id="25" name="Straight Arrow Connector 88">
            <a:extLst>
              <a:ext uri="{FF2B5EF4-FFF2-40B4-BE49-F238E27FC236}">
                <a16:creationId xmlns:a16="http://schemas.microsoft.com/office/drawing/2014/main" id="{2C3FEF89-C35F-41AD-956F-0FBCF2CED4F1}"/>
              </a:ext>
            </a:extLst>
          </p:cNvPr>
          <p:cNvCxnSpPr>
            <a:cxnSpLocks/>
          </p:cNvCxnSpPr>
          <p:nvPr/>
        </p:nvCxnSpPr>
        <p:spPr>
          <a:xfrm>
            <a:off x="2059003" y="3355902"/>
            <a:ext cx="938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" name="Google Shape;292;p37">
            <a:extLst>
              <a:ext uri="{FF2B5EF4-FFF2-40B4-BE49-F238E27FC236}">
                <a16:creationId xmlns:a16="http://schemas.microsoft.com/office/drawing/2014/main" id="{6EEDC806-7D7B-471A-AEC0-2F22B79A73E9}"/>
              </a:ext>
            </a:extLst>
          </p:cNvPr>
          <p:cNvSpPr/>
          <p:nvPr/>
        </p:nvSpPr>
        <p:spPr>
          <a:xfrm>
            <a:off x="5630629" y="2802616"/>
            <a:ext cx="341988" cy="21273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21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A0FAB7-7BDC-4B82-85F2-BFB4D4783112}"/>
              </a:ext>
            </a:extLst>
          </p:cNvPr>
          <p:cNvSpPr txBox="1"/>
          <p:nvPr/>
        </p:nvSpPr>
        <p:spPr>
          <a:xfrm>
            <a:off x="3740737" y="2854953"/>
            <a:ext cx="1887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400" kern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it-IT"/>
              <a:t>sessionStorage.getItem(‘’documents")</a:t>
            </a:r>
          </a:p>
        </p:txBody>
      </p:sp>
      <p:cxnSp>
        <p:nvCxnSpPr>
          <p:cNvPr id="33" name="Straight Arrow Connector 88">
            <a:extLst>
              <a:ext uri="{FF2B5EF4-FFF2-40B4-BE49-F238E27FC236}">
                <a16:creationId xmlns:a16="http://schemas.microsoft.com/office/drawing/2014/main" id="{BC257A26-54B0-4F36-A649-D158FDC61554}"/>
              </a:ext>
            </a:extLst>
          </p:cNvPr>
          <p:cNvCxnSpPr>
            <a:cxnSpLocks/>
          </p:cNvCxnSpPr>
          <p:nvPr/>
        </p:nvCxnSpPr>
        <p:spPr>
          <a:xfrm flipH="1">
            <a:off x="3747127" y="3866308"/>
            <a:ext cx="16689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A15BD-7352-4AF3-948F-A679B7C122F2}"/>
              </a:ext>
            </a:extLst>
          </p:cNvPr>
          <p:cNvSpPr txBox="1"/>
          <p:nvPr/>
        </p:nvSpPr>
        <p:spPr>
          <a:xfrm>
            <a:off x="3862024" y="3879665"/>
            <a:ext cx="149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documents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37258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B446AB-CE54-41DA-9A7F-635A1B8B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Esempio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43764-53DB-4568-A9A2-4250301692A6}"/>
              </a:ext>
            </a:extLst>
          </p:cNvPr>
          <p:cNvSpPr txBox="1"/>
          <p:nvPr/>
        </p:nvSpPr>
        <p:spPr>
          <a:xfrm>
            <a:off x="1014884" y="1859339"/>
            <a:ext cx="4200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it-IT"/>
              <a:t>Cartella 1</a:t>
            </a:r>
          </a:p>
          <a:p>
            <a:pPr lvl="3"/>
            <a:r>
              <a:rPr lang="it-IT"/>
              <a:t>Cartella 11</a:t>
            </a:r>
          </a:p>
          <a:p>
            <a:pPr lvl="3"/>
            <a:r>
              <a:rPr lang="it-IT"/>
              <a:t>Cartella 12</a:t>
            </a:r>
          </a:p>
          <a:p>
            <a:pPr lvl="3"/>
            <a:r>
              <a:rPr lang="it-IT"/>
              <a:t>Cartella 13</a:t>
            </a:r>
          </a:p>
          <a:p>
            <a:pPr marL="1371600" lvl="3" indent="0">
              <a:buNone/>
            </a:pPr>
            <a:endParaRPr lang="it-IT"/>
          </a:p>
          <a:p>
            <a:pPr lvl="2"/>
            <a:r>
              <a:rPr lang="it-IT"/>
              <a:t>Cartella 2</a:t>
            </a:r>
          </a:p>
          <a:p>
            <a:pPr lvl="3"/>
            <a:r>
              <a:rPr lang="it-IT"/>
              <a:t>Cartella 21</a:t>
            </a:r>
          </a:p>
          <a:p>
            <a:pPr lvl="3"/>
            <a:endParaRPr lang="it-IT"/>
          </a:p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3DAEA2-5714-4741-B7AE-39BD3BCCF3A2}"/>
              </a:ext>
            </a:extLst>
          </p:cNvPr>
          <p:cNvSpPr txBox="1"/>
          <p:nvPr/>
        </p:nvSpPr>
        <p:spPr>
          <a:xfrm>
            <a:off x="6340508" y="1859339"/>
            <a:ext cx="468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Cartella 11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	Documento 1 &gt;accedi &gt;sposta </a:t>
            </a:r>
          </a:p>
          <a:p>
            <a:r>
              <a:rPr lang="it-IT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Documento 2 &gt;accedi &gt;sposta </a:t>
            </a:r>
          </a:p>
          <a:p>
            <a:r>
              <a:rPr lang="it-IT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Documento 3 &gt;accedi &gt;sposta 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E97917E-D383-422F-922D-0741A3CAD5EF}"/>
              </a:ext>
            </a:extLst>
          </p:cNvPr>
          <p:cNvSpPr/>
          <p:nvPr/>
        </p:nvSpPr>
        <p:spPr>
          <a:xfrm>
            <a:off x="1467060" y="1742995"/>
            <a:ext cx="3748036" cy="325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D29DED3-2CFC-4FCA-8D71-B5836A5CA2FD}"/>
              </a:ext>
            </a:extLst>
          </p:cNvPr>
          <p:cNvSpPr/>
          <p:nvPr/>
        </p:nvSpPr>
        <p:spPr>
          <a:xfrm>
            <a:off x="6340507" y="1763091"/>
            <a:ext cx="4099729" cy="3235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1AB106-E28F-4A3E-ADF4-A1C42BB7561D}"/>
              </a:ext>
            </a:extLst>
          </p:cNvPr>
          <p:cNvSpPr txBox="1"/>
          <p:nvPr/>
        </p:nvSpPr>
        <p:spPr>
          <a:xfrm>
            <a:off x="1467060" y="5115004"/>
            <a:ext cx="3748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Albero delle cartelle e sottocartelle nella HOME PAGE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611DAC6-8CDE-4DC3-8577-86240FEEC0E5}"/>
              </a:ext>
            </a:extLst>
          </p:cNvPr>
          <p:cNvSpPr txBox="1"/>
          <p:nvPr/>
        </p:nvSpPr>
        <p:spPr>
          <a:xfrm>
            <a:off x="6410430" y="5104120"/>
            <a:ext cx="3748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i="1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Contenuto della pagina DOCUMENTI di una sottocartella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0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5312C-825C-4EF0-992F-1DF3A6CA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41182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Data requirements analysis</a:t>
            </a:r>
            <a:endParaRPr lang="it-IT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C456E-CF29-4C85-87E4-456C21F4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1581014"/>
            <a:ext cx="11324208" cy="5009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Un’applicazione web consente la gestione di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cartelle, sottocartelle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documenti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online. Una cartella ha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nome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e una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data di creazione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può </a:t>
            </a:r>
            <a:r>
              <a:rPr lang="it-IT" sz="2000" b="0" i="0" u="none" strike="noStrike" baseline="0">
                <a:solidFill>
                  <a:schemeClr val="accent1"/>
                </a:solidFill>
              </a:rPr>
              <a:t>contenere (solo)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sottocartelle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Una sottocartella </a:t>
            </a:r>
            <a:r>
              <a:rPr lang="it-IT" sz="2000" b="0" i="0" u="none" strike="noStrike" baseline="0">
                <a:solidFill>
                  <a:schemeClr val="accent1"/>
                </a:solidFill>
              </a:rPr>
              <a:t>può contenere (solo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) dei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documenti.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Un documento ha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nome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una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data di creazione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sommario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e un </a:t>
            </a:r>
            <a:r>
              <a:rPr lang="it-IT" sz="2000" b="0" i="0" u="none" strike="noStrike" baseline="0">
                <a:solidFill>
                  <a:schemeClr val="accent6"/>
                </a:solidFill>
              </a:rPr>
              <a:t>tipo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accede all’applicazione appare una HOME PAGE che contiene un albero delle cartelle e delle sottocartelle. </a:t>
            </a:r>
            <a:endParaRPr lang="it-IT" sz="2000"/>
          </a:p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e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accedi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una pagina DOCUMENTO che mostra tutti i dati del documento selezionato. Quando l’utente seleziona il link 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la HOME PAGE con l’albero delle cartelle e delle sottocartelle; in questo caso la pagina mostra il messaggio “</a:t>
            </a:r>
            <a:r>
              <a:rPr lang="it-IT" sz="2000" b="0" i="1" u="none" strike="noStrike" baseline="0">
                <a:solidFill>
                  <a:srgbClr val="000000"/>
                </a:solidFill>
              </a:rPr>
              <a:t>Stai spostando il documento X dalla sottocartella Y. Scegli la sottocartella di destinazione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 sz="2000"/>
          </a:p>
          <a:p>
            <a:pPr algn="just"/>
            <a:endParaRPr lang="it-IT" sz="2000"/>
          </a:p>
          <a:p>
            <a:pPr algn="just"/>
            <a:r>
              <a:rPr lang="it-IT" sz="2000">
                <a:solidFill>
                  <a:srgbClr val="FF0000"/>
                </a:solidFill>
              </a:rPr>
              <a:t>Entità</a:t>
            </a:r>
            <a:r>
              <a:rPr lang="it-IT" sz="2000"/>
              <a:t>,</a:t>
            </a:r>
            <a:r>
              <a:rPr lang="it-IT" sz="2000">
                <a:solidFill>
                  <a:schemeClr val="accent6"/>
                </a:solidFill>
              </a:rPr>
              <a:t> attributi</a:t>
            </a:r>
            <a:r>
              <a:rPr lang="it-IT" sz="2000"/>
              <a:t>, </a:t>
            </a:r>
            <a:r>
              <a:rPr lang="it-IT" sz="2000">
                <a:solidFill>
                  <a:schemeClr val="accent5"/>
                </a:solidFill>
              </a:rPr>
              <a:t>relazioni</a:t>
            </a:r>
          </a:p>
        </p:txBody>
      </p:sp>
    </p:spTree>
    <p:extLst>
      <p:ext uri="{BB962C8B-B14F-4D97-AF65-F5344CB8AC3E}">
        <p14:creationId xmlns:p14="http://schemas.microsoft.com/office/powerpoint/2010/main" val="40962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8501E-EAAA-4900-93DD-13F622F9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43" y="118613"/>
            <a:ext cx="3899222" cy="1131966"/>
          </a:xfrm>
        </p:spPr>
        <p:txBody>
          <a:bodyPr/>
          <a:lstStyle/>
          <a:p>
            <a:r>
              <a:rPr lang="it-IT"/>
              <a:t>Database design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BA36B9C-D4A1-481A-BA1B-A2469C548FBB}"/>
              </a:ext>
            </a:extLst>
          </p:cNvPr>
          <p:cNvSpPr/>
          <p:nvPr/>
        </p:nvSpPr>
        <p:spPr>
          <a:xfrm>
            <a:off x="742199" y="2365409"/>
            <a:ext cx="1442302" cy="850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Folder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D76107C-780D-4165-8B67-BAD2CCA8CA93}"/>
              </a:ext>
            </a:extLst>
          </p:cNvPr>
          <p:cNvSpPr/>
          <p:nvPr/>
        </p:nvSpPr>
        <p:spPr>
          <a:xfrm>
            <a:off x="4813401" y="2365409"/>
            <a:ext cx="1540510" cy="8508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Subfolder</a:t>
            </a:r>
            <a:r>
              <a:rPr lang="it-IT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2DBBEF-9391-4689-B3E9-F0CF0505CA3A}"/>
              </a:ext>
            </a:extLst>
          </p:cNvPr>
          <p:cNvSpPr/>
          <p:nvPr/>
        </p:nvSpPr>
        <p:spPr>
          <a:xfrm>
            <a:off x="8921270" y="2365409"/>
            <a:ext cx="1442302" cy="850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Document 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31B35911-4BD9-40CD-A586-26CAFCDA53C0}"/>
              </a:ext>
            </a:extLst>
          </p:cNvPr>
          <p:cNvSpPr/>
          <p:nvPr/>
        </p:nvSpPr>
        <p:spPr>
          <a:xfrm>
            <a:off x="3232250" y="2552099"/>
            <a:ext cx="492761" cy="477520"/>
          </a:xfrm>
          <a:prstGeom prst="diamond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ED547CA-59AE-4C2C-9C13-140BFCB7FBA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2184501" y="2790856"/>
            <a:ext cx="104774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5AA32D7-A8DF-4491-8C3A-7F433A3414C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25011" y="2790844"/>
            <a:ext cx="1088390" cy="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280454-68A2-4EEF-AA05-97A080F66FB2}"/>
              </a:ext>
            </a:extLst>
          </p:cNvPr>
          <p:cNvCxnSpPr/>
          <p:nvPr/>
        </p:nvCxnSpPr>
        <p:spPr>
          <a:xfrm flipH="1">
            <a:off x="2184501" y="2790859"/>
            <a:ext cx="94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F8D3B5AB-CB20-4D33-9B67-014B2B634D27}"/>
              </a:ext>
            </a:extLst>
          </p:cNvPr>
          <p:cNvSpPr/>
          <p:nvPr/>
        </p:nvSpPr>
        <p:spPr>
          <a:xfrm>
            <a:off x="7310959" y="2552099"/>
            <a:ext cx="492761" cy="477520"/>
          </a:xfrm>
          <a:prstGeom prst="diamond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22F7FB7-66B3-4746-9E19-8C62FC9C1B0A}"/>
              </a:ext>
            </a:extLst>
          </p:cNvPr>
          <p:cNvCxnSpPr/>
          <p:nvPr/>
        </p:nvCxnSpPr>
        <p:spPr>
          <a:xfrm flipH="1">
            <a:off x="6353911" y="2786902"/>
            <a:ext cx="94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8E848A9-FC60-4969-845B-AE15CFB4105C}"/>
              </a:ext>
            </a:extLst>
          </p:cNvPr>
          <p:cNvCxnSpPr>
            <a:cxnSpLocks/>
          </p:cNvCxnSpPr>
          <p:nvPr/>
        </p:nvCxnSpPr>
        <p:spPr>
          <a:xfrm flipH="1">
            <a:off x="7803720" y="2786902"/>
            <a:ext cx="108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5DA077-22C0-4C2F-B877-0658A678882A}"/>
              </a:ext>
            </a:extLst>
          </p:cNvPr>
          <p:cNvSpPr txBox="1"/>
          <p:nvPr/>
        </p:nvSpPr>
        <p:spPr>
          <a:xfrm>
            <a:off x="2224611" y="2374000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0:N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897CCCB-AE0C-472D-97F3-831554EA6276}"/>
              </a:ext>
            </a:extLst>
          </p:cNvPr>
          <p:cNvSpPr txBox="1"/>
          <p:nvPr/>
        </p:nvSpPr>
        <p:spPr>
          <a:xfrm>
            <a:off x="6394122" y="2417568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0:N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3B95D81-1F93-41CF-B075-494B542A7052}"/>
              </a:ext>
            </a:extLst>
          </p:cNvPr>
          <p:cNvSpPr txBox="1"/>
          <p:nvPr/>
        </p:nvSpPr>
        <p:spPr>
          <a:xfrm>
            <a:off x="4246597" y="2817948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1:1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C90BA1D-176B-450E-A52F-A43502CF5C50}"/>
              </a:ext>
            </a:extLst>
          </p:cNvPr>
          <p:cNvSpPr txBox="1"/>
          <p:nvPr/>
        </p:nvSpPr>
        <p:spPr>
          <a:xfrm>
            <a:off x="8421754" y="2769597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1:1</a:t>
            </a:r>
          </a:p>
        </p:txBody>
      </p:sp>
      <p:cxnSp>
        <p:nvCxnSpPr>
          <p:cNvPr id="29" name="Connettore diritto 19">
            <a:extLst>
              <a:ext uri="{FF2B5EF4-FFF2-40B4-BE49-F238E27FC236}">
                <a16:creationId xmlns:a16="http://schemas.microsoft.com/office/drawing/2014/main" id="{E6CCD935-A34B-A54E-A3CE-5C92C38CD2A6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51029" y="2007554"/>
            <a:ext cx="1393" cy="36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B9A326C-728D-A34C-8868-6F1E353D54A3}"/>
              </a:ext>
            </a:extLst>
          </p:cNvPr>
          <p:cNvSpPr/>
          <p:nvPr/>
        </p:nvSpPr>
        <p:spPr>
          <a:xfrm>
            <a:off x="964958" y="1835412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CA080-4547-EF46-9300-4AF3D057E8F9}"/>
              </a:ext>
            </a:extLst>
          </p:cNvPr>
          <p:cNvSpPr txBox="1"/>
          <p:nvPr/>
        </p:nvSpPr>
        <p:spPr>
          <a:xfrm>
            <a:off x="654517" y="1610663"/>
            <a:ext cx="97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/>
              <a:t>NameFolder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F31C09-F11C-BD4F-980D-159A9B96F2AF}"/>
              </a:ext>
            </a:extLst>
          </p:cNvPr>
          <p:cNvSpPr/>
          <p:nvPr/>
        </p:nvSpPr>
        <p:spPr>
          <a:xfrm>
            <a:off x="1811371" y="184230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2" name="Connettore diritto 19">
            <a:extLst>
              <a:ext uri="{FF2B5EF4-FFF2-40B4-BE49-F238E27FC236}">
                <a16:creationId xmlns:a16="http://schemas.microsoft.com/office/drawing/2014/main" id="{92F4B694-F137-1049-87D2-3B1E757A8BDA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1896050" y="2014444"/>
            <a:ext cx="1392" cy="34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023B09-0E4A-2341-AB02-E916E352D22D}"/>
              </a:ext>
            </a:extLst>
          </p:cNvPr>
          <p:cNvSpPr txBox="1"/>
          <p:nvPr/>
        </p:nvSpPr>
        <p:spPr>
          <a:xfrm>
            <a:off x="1671610" y="1615264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34" name="Rettangolo 7">
            <a:extLst>
              <a:ext uri="{FF2B5EF4-FFF2-40B4-BE49-F238E27FC236}">
                <a16:creationId xmlns:a16="http://schemas.microsoft.com/office/drawing/2014/main" id="{FFBD2EA3-D55A-284B-9810-1FAB1C5684A3}"/>
              </a:ext>
            </a:extLst>
          </p:cNvPr>
          <p:cNvSpPr/>
          <p:nvPr/>
        </p:nvSpPr>
        <p:spPr>
          <a:xfrm>
            <a:off x="4974561" y="2438982"/>
            <a:ext cx="1247843" cy="6892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6" name="Connettore diritto 19">
            <a:extLst>
              <a:ext uri="{FF2B5EF4-FFF2-40B4-BE49-F238E27FC236}">
                <a16:creationId xmlns:a16="http://schemas.microsoft.com/office/drawing/2014/main" id="{2AF916F6-3987-5344-A131-3ADE775C4B6F}"/>
              </a:ext>
            </a:extLst>
          </p:cNvPr>
          <p:cNvCxnSpPr>
            <a:cxnSpLocks/>
          </p:cNvCxnSpPr>
          <p:nvPr/>
        </p:nvCxnSpPr>
        <p:spPr>
          <a:xfrm flipH="1">
            <a:off x="5052725" y="2024122"/>
            <a:ext cx="1" cy="3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D3FB9CA-00D3-2C4F-9E63-8D7FB34CAB12}"/>
              </a:ext>
            </a:extLst>
          </p:cNvPr>
          <p:cNvSpPr/>
          <p:nvPr/>
        </p:nvSpPr>
        <p:spPr>
          <a:xfrm>
            <a:off x="4966654" y="1859977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662477-DE39-3B46-AD0F-1D87009F3EFF}"/>
              </a:ext>
            </a:extLst>
          </p:cNvPr>
          <p:cNvSpPr txBox="1"/>
          <p:nvPr/>
        </p:nvSpPr>
        <p:spPr>
          <a:xfrm>
            <a:off x="4556187" y="16212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NameSubFolder</a:t>
            </a:r>
          </a:p>
        </p:txBody>
      </p:sp>
      <p:cxnSp>
        <p:nvCxnSpPr>
          <p:cNvPr id="42" name="Connettore diritto 19">
            <a:extLst>
              <a:ext uri="{FF2B5EF4-FFF2-40B4-BE49-F238E27FC236}">
                <a16:creationId xmlns:a16="http://schemas.microsoft.com/office/drawing/2014/main" id="{7A9E2B32-334C-C041-A212-B52D9318551F}"/>
              </a:ext>
            </a:extLst>
          </p:cNvPr>
          <p:cNvCxnSpPr>
            <a:cxnSpLocks/>
          </p:cNvCxnSpPr>
          <p:nvPr/>
        </p:nvCxnSpPr>
        <p:spPr>
          <a:xfrm flipH="1">
            <a:off x="4434929" y="2163654"/>
            <a:ext cx="91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19">
            <a:extLst>
              <a:ext uri="{FF2B5EF4-FFF2-40B4-BE49-F238E27FC236}">
                <a16:creationId xmlns:a16="http://schemas.microsoft.com/office/drawing/2014/main" id="{AC293AE4-FE0E-CE47-8080-1B6F1336C4F1}"/>
              </a:ext>
            </a:extLst>
          </p:cNvPr>
          <p:cNvCxnSpPr>
            <a:cxnSpLocks/>
          </p:cNvCxnSpPr>
          <p:nvPr/>
        </p:nvCxnSpPr>
        <p:spPr>
          <a:xfrm>
            <a:off x="4434929" y="2159629"/>
            <a:ext cx="4714" cy="62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EE4A26E-20A3-AA4F-B232-0F8B750B5E81}"/>
              </a:ext>
            </a:extLst>
          </p:cNvPr>
          <p:cNvSpPr/>
          <p:nvPr/>
        </p:nvSpPr>
        <p:spPr>
          <a:xfrm>
            <a:off x="5346382" y="2070161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E2B221-1822-564C-A7A2-98FB6AFC7CB5}"/>
              </a:ext>
            </a:extLst>
          </p:cNvPr>
          <p:cNvSpPr/>
          <p:nvPr/>
        </p:nvSpPr>
        <p:spPr>
          <a:xfrm>
            <a:off x="5933081" y="185632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1" name="Connettore diritto 19">
            <a:extLst>
              <a:ext uri="{FF2B5EF4-FFF2-40B4-BE49-F238E27FC236}">
                <a16:creationId xmlns:a16="http://schemas.microsoft.com/office/drawing/2014/main" id="{A6827160-D1A7-DB41-8110-63BC9F3CA1B6}"/>
              </a:ext>
            </a:extLst>
          </p:cNvPr>
          <p:cNvCxnSpPr>
            <a:cxnSpLocks/>
          </p:cNvCxnSpPr>
          <p:nvPr/>
        </p:nvCxnSpPr>
        <p:spPr>
          <a:xfrm>
            <a:off x="6019152" y="2024075"/>
            <a:ext cx="0" cy="33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15147A-8E76-774A-B948-2168A5C2BEF9}"/>
              </a:ext>
            </a:extLst>
          </p:cNvPr>
          <p:cNvSpPr txBox="1"/>
          <p:nvPr/>
        </p:nvSpPr>
        <p:spPr>
          <a:xfrm>
            <a:off x="5806287" y="1621217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54" name="Rettangolo 7">
            <a:extLst>
              <a:ext uri="{FF2B5EF4-FFF2-40B4-BE49-F238E27FC236}">
                <a16:creationId xmlns:a16="http://schemas.microsoft.com/office/drawing/2014/main" id="{43FAE580-D90E-E946-8F00-9DB7A0A0832A}"/>
              </a:ext>
            </a:extLst>
          </p:cNvPr>
          <p:cNvSpPr/>
          <p:nvPr/>
        </p:nvSpPr>
        <p:spPr>
          <a:xfrm>
            <a:off x="9030822" y="2442290"/>
            <a:ext cx="1247843" cy="6892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5" name="Connettore diritto 19">
            <a:extLst>
              <a:ext uri="{FF2B5EF4-FFF2-40B4-BE49-F238E27FC236}">
                <a16:creationId xmlns:a16="http://schemas.microsoft.com/office/drawing/2014/main" id="{C4267048-C574-C544-9D50-46E094426AD7}"/>
              </a:ext>
            </a:extLst>
          </p:cNvPr>
          <p:cNvCxnSpPr>
            <a:cxnSpLocks/>
          </p:cNvCxnSpPr>
          <p:nvPr/>
        </p:nvCxnSpPr>
        <p:spPr>
          <a:xfrm flipH="1">
            <a:off x="9232509" y="2024122"/>
            <a:ext cx="1" cy="3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0078B0A-29F0-FE4A-9606-26C485B6157C}"/>
              </a:ext>
            </a:extLst>
          </p:cNvPr>
          <p:cNvSpPr/>
          <p:nvPr/>
        </p:nvSpPr>
        <p:spPr>
          <a:xfrm>
            <a:off x="9146438" y="1859977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7" name="Connettore diritto 19">
            <a:extLst>
              <a:ext uri="{FF2B5EF4-FFF2-40B4-BE49-F238E27FC236}">
                <a16:creationId xmlns:a16="http://schemas.microsoft.com/office/drawing/2014/main" id="{FD999A4A-1742-8745-893E-721EAD928F80}"/>
              </a:ext>
            </a:extLst>
          </p:cNvPr>
          <p:cNvCxnSpPr>
            <a:cxnSpLocks/>
          </p:cNvCxnSpPr>
          <p:nvPr/>
        </p:nvCxnSpPr>
        <p:spPr>
          <a:xfrm flipH="1">
            <a:off x="8614713" y="2163654"/>
            <a:ext cx="91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19">
            <a:extLst>
              <a:ext uri="{FF2B5EF4-FFF2-40B4-BE49-F238E27FC236}">
                <a16:creationId xmlns:a16="http://schemas.microsoft.com/office/drawing/2014/main" id="{734D6ADB-2E83-4748-8B5C-83A79E1C89E3}"/>
              </a:ext>
            </a:extLst>
          </p:cNvPr>
          <p:cNvCxnSpPr>
            <a:cxnSpLocks/>
          </p:cNvCxnSpPr>
          <p:nvPr/>
        </p:nvCxnSpPr>
        <p:spPr>
          <a:xfrm>
            <a:off x="8614713" y="2159629"/>
            <a:ext cx="4714" cy="62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1A057DF-3474-184F-A66D-009D9215F25E}"/>
              </a:ext>
            </a:extLst>
          </p:cNvPr>
          <p:cNvSpPr/>
          <p:nvPr/>
        </p:nvSpPr>
        <p:spPr>
          <a:xfrm>
            <a:off x="9526166" y="2070161"/>
            <a:ext cx="172142" cy="172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9CD4D-5F0E-6640-BD73-F7C75AFCA99D}"/>
              </a:ext>
            </a:extLst>
          </p:cNvPr>
          <p:cNvSpPr txBox="1"/>
          <p:nvPr/>
        </p:nvSpPr>
        <p:spPr>
          <a:xfrm>
            <a:off x="8634428" y="1602116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NameDocument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C41BED7-90E9-2B47-B55B-2CC280BCED82}"/>
              </a:ext>
            </a:extLst>
          </p:cNvPr>
          <p:cNvSpPr/>
          <p:nvPr/>
        </p:nvSpPr>
        <p:spPr>
          <a:xfrm>
            <a:off x="10106523" y="1856322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2" name="Connettore diritto 19">
            <a:extLst>
              <a:ext uri="{FF2B5EF4-FFF2-40B4-BE49-F238E27FC236}">
                <a16:creationId xmlns:a16="http://schemas.microsoft.com/office/drawing/2014/main" id="{AD154EAC-BAF0-D542-991C-CFB17D836847}"/>
              </a:ext>
            </a:extLst>
          </p:cNvPr>
          <p:cNvCxnSpPr>
            <a:cxnSpLocks/>
          </p:cNvCxnSpPr>
          <p:nvPr/>
        </p:nvCxnSpPr>
        <p:spPr>
          <a:xfrm>
            <a:off x="10192594" y="2024075"/>
            <a:ext cx="0" cy="33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242F14-9A07-EA41-8033-3557A60723F5}"/>
              </a:ext>
            </a:extLst>
          </p:cNvPr>
          <p:cNvSpPr txBox="1"/>
          <p:nvPr/>
        </p:nvSpPr>
        <p:spPr>
          <a:xfrm>
            <a:off x="9964807" y="159471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Date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80C753-CF0B-4B40-B60D-B9E8ABD170A3}"/>
              </a:ext>
            </a:extLst>
          </p:cNvPr>
          <p:cNvSpPr/>
          <p:nvPr/>
        </p:nvSpPr>
        <p:spPr>
          <a:xfrm>
            <a:off x="10837227" y="2455869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65" name="Connettore diritto 19">
            <a:extLst>
              <a:ext uri="{FF2B5EF4-FFF2-40B4-BE49-F238E27FC236}">
                <a16:creationId xmlns:a16="http://schemas.microsoft.com/office/drawing/2014/main" id="{BB028BC8-2AE1-E943-B3A6-D299B51905F6}"/>
              </a:ext>
            </a:extLst>
          </p:cNvPr>
          <p:cNvCxnSpPr>
            <a:cxnSpLocks/>
          </p:cNvCxnSpPr>
          <p:nvPr/>
        </p:nvCxnSpPr>
        <p:spPr>
          <a:xfrm flipH="1">
            <a:off x="10363572" y="2551975"/>
            <a:ext cx="464892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5D7284-305A-AB49-8877-4DE40BCDA71C}"/>
              </a:ext>
            </a:extLst>
          </p:cNvPr>
          <p:cNvSpPr txBox="1"/>
          <p:nvPr/>
        </p:nvSpPr>
        <p:spPr>
          <a:xfrm>
            <a:off x="10588396" y="216772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Summary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FDB86A-93AE-434C-B7D3-56E0979A6049}"/>
              </a:ext>
            </a:extLst>
          </p:cNvPr>
          <p:cNvSpPr/>
          <p:nvPr/>
        </p:nvSpPr>
        <p:spPr>
          <a:xfrm>
            <a:off x="10847761" y="2960064"/>
            <a:ext cx="172142" cy="172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70" name="Connettore diritto 19">
            <a:extLst>
              <a:ext uri="{FF2B5EF4-FFF2-40B4-BE49-F238E27FC236}">
                <a16:creationId xmlns:a16="http://schemas.microsoft.com/office/drawing/2014/main" id="{DCB00884-DE51-0548-8A12-79472ACBE036}"/>
              </a:ext>
            </a:extLst>
          </p:cNvPr>
          <p:cNvCxnSpPr>
            <a:cxnSpLocks/>
          </p:cNvCxnSpPr>
          <p:nvPr/>
        </p:nvCxnSpPr>
        <p:spPr>
          <a:xfrm flipH="1">
            <a:off x="10374106" y="3056170"/>
            <a:ext cx="464892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511E11-5222-1E49-969F-4E287453BF7B}"/>
              </a:ext>
            </a:extLst>
          </p:cNvPr>
          <p:cNvSpPr txBox="1"/>
          <p:nvPr/>
        </p:nvSpPr>
        <p:spPr>
          <a:xfrm>
            <a:off x="10683246" y="269265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10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6099A1-3C9E-D34B-ADF0-D0044A66BC82}"/>
              </a:ext>
            </a:extLst>
          </p:cNvPr>
          <p:cNvSpPr txBox="1"/>
          <p:nvPr/>
        </p:nvSpPr>
        <p:spPr>
          <a:xfrm>
            <a:off x="654517" y="4339700"/>
            <a:ext cx="785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/>
              <a:t>Folder(</a:t>
            </a:r>
            <a:r>
              <a:rPr lang="en-IT" u="sng"/>
              <a:t>NameFolder</a:t>
            </a:r>
            <a:r>
              <a:rPr lang="en-IT"/>
              <a:t>, Date)</a:t>
            </a:r>
          </a:p>
          <a:p>
            <a:r>
              <a:rPr lang="en-IT"/>
              <a:t>Subfolder(</a:t>
            </a:r>
            <a:r>
              <a:rPr lang="en-IT" u="sng"/>
              <a:t>NameSubFolder</a:t>
            </a:r>
            <a:r>
              <a:rPr lang="en-IT"/>
              <a:t>, </a:t>
            </a:r>
            <a:r>
              <a:rPr lang="en-IT" b="1" u="sng"/>
              <a:t>NameFolder</a:t>
            </a:r>
            <a:r>
              <a:rPr lang="en-IT"/>
              <a:t>, Date)</a:t>
            </a:r>
          </a:p>
          <a:p>
            <a:r>
              <a:rPr lang="en-IT"/>
              <a:t>Document(</a:t>
            </a:r>
            <a:r>
              <a:rPr lang="en-IT" u="sng"/>
              <a:t>NameDocument</a:t>
            </a:r>
            <a:r>
              <a:rPr lang="en-IT"/>
              <a:t>, </a:t>
            </a:r>
            <a:r>
              <a:rPr lang="en-IT" b="1" u="sng"/>
              <a:t>NameSubFolder</a:t>
            </a:r>
            <a:r>
              <a:rPr lang="en-IT"/>
              <a:t>, </a:t>
            </a:r>
            <a:r>
              <a:rPr lang="en-IT" b="1" u="sng"/>
              <a:t>NameFolder</a:t>
            </a:r>
            <a:r>
              <a:rPr lang="en-IT"/>
              <a:t>, Date, Summary, Type)</a:t>
            </a:r>
          </a:p>
        </p:txBody>
      </p:sp>
    </p:spTree>
    <p:extLst>
      <p:ext uri="{BB962C8B-B14F-4D97-AF65-F5344CB8AC3E}">
        <p14:creationId xmlns:p14="http://schemas.microsoft.com/office/powerpoint/2010/main" val="251073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016755-C041-654B-A6E8-8CF21FC52BA5}"/>
              </a:ext>
            </a:extLst>
          </p:cNvPr>
          <p:cNvSpPr txBox="1"/>
          <p:nvPr/>
        </p:nvSpPr>
        <p:spPr>
          <a:xfrm>
            <a:off x="339049" y="435904"/>
            <a:ext cx="3644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TABLE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 (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FolderName varchar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(45)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null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date not null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KEY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FolderName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81BD3-EB12-A84B-9B9D-F9102241F9D6}"/>
              </a:ext>
            </a:extLst>
          </p:cNvPr>
          <p:cNvSpPr txBox="1"/>
          <p:nvPr/>
        </p:nvSpPr>
        <p:spPr>
          <a:xfrm>
            <a:off x="339049" y="2876167"/>
            <a:ext cx="6065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TABLE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SubFolder (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SubFolderName varchar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(45)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null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FolderName varchar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(45)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null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date not null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KEY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SubFolderName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FolderName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KEY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FolderName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 (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FolderName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UPDATE CASCADE</a:t>
            </a:r>
            <a:b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ON DELETE CASCADE</a:t>
            </a:r>
            <a:b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52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CF29F-5722-D842-8515-01C5F959E719}"/>
              </a:ext>
            </a:extLst>
          </p:cNvPr>
          <p:cNvSpPr txBox="1"/>
          <p:nvPr/>
        </p:nvSpPr>
        <p:spPr>
          <a:xfrm>
            <a:off x="349499" y="419867"/>
            <a:ext cx="10282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CREATE TABLE </a:t>
            </a:r>
            <a:r>
              <a:rPr lang="en-GB"/>
              <a:t>Document (</a:t>
            </a:r>
            <a:br>
              <a:rPr lang="en-GB"/>
            </a:br>
            <a:r>
              <a:rPr lang="en-GB" b="1"/>
              <a:t>DocumentName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SubFolderName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FolderName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</a:t>
            </a:r>
            <a:br>
              <a:rPr lang="en-GB"/>
            </a:br>
            <a:r>
              <a:rPr lang="en-GB" b="1"/>
              <a:t>Date date not null</a:t>
            </a:r>
            <a:r>
              <a:rPr lang="en-GB"/>
              <a:t>,</a:t>
            </a:r>
            <a:br>
              <a:rPr lang="en-GB"/>
            </a:br>
            <a:r>
              <a:rPr lang="en-GB" b="1"/>
              <a:t>Summary varchar</a:t>
            </a:r>
            <a:r>
              <a:rPr lang="en-GB"/>
              <a:t>(200)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Type varchar</a:t>
            </a:r>
            <a:r>
              <a:rPr lang="en-GB"/>
              <a:t>(45) </a:t>
            </a:r>
            <a:r>
              <a:rPr lang="en-GB" b="1"/>
              <a:t>not null</a:t>
            </a:r>
            <a:r>
              <a:rPr lang="en-GB"/>
              <a:t>, </a:t>
            </a:r>
            <a:br>
              <a:rPr lang="en-GB"/>
            </a:br>
            <a:r>
              <a:rPr lang="en-GB" b="1"/>
              <a:t>PRIMARY KEY </a:t>
            </a:r>
            <a:r>
              <a:rPr lang="en-GB"/>
              <a:t>(</a:t>
            </a:r>
            <a:r>
              <a:rPr lang="en-GB" b="1"/>
              <a:t>DocumentName</a:t>
            </a:r>
            <a:r>
              <a:rPr lang="en-GB"/>
              <a:t>, </a:t>
            </a:r>
            <a:r>
              <a:rPr lang="en-GB" b="1"/>
              <a:t>SubFolderName</a:t>
            </a:r>
            <a:r>
              <a:rPr lang="en-GB"/>
              <a:t>, </a:t>
            </a:r>
            <a:r>
              <a:rPr lang="en-GB" b="1"/>
              <a:t>FolderName</a:t>
            </a:r>
            <a:r>
              <a:rPr lang="en-GB"/>
              <a:t>),</a:t>
            </a:r>
            <a:br>
              <a:rPr lang="en-GB"/>
            </a:br>
            <a:r>
              <a:rPr lang="en-GB" b="1"/>
              <a:t>FOREIGN KEY </a:t>
            </a:r>
            <a:r>
              <a:rPr lang="en-GB"/>
              <a:t>(</a:t>
            </a:r>
            <a:r>
              <a:rPr lang="en-GB" b="1"/>
              <a:t>SubFolderName</a:t>
            </a:r>
            <a:r>
              <a:rPr lang="en-GB"/>
              <a:t>,</a:t>
            </a:r>
            <a:r>
              <a:rPr lang="en-GB" b="1"/>
              <a:t>FolderName</a:t>
            </a:r>
            <a:r>
              <a:rPr lang="en-GB"/>
              <a:t>) </a:t>
            </a:r>
            <a:r>
              <a:rPr lang="en-GB" b="1"/>
              <a:t>references </a:t>
            </a:r>
            <a:r>
              <a:rPr lang="en-GB"/>
              <a:t>SubFolder (</a:t>
            </a:r>
            <a:r>
              <a:rPr lang="en-GB" b="1"/>
              <a:t>SubFolderName</a:t>
            </a:r>
            <a:r>
              <a:rPr lang="en-GB"/>
              <a:t>,</a:t>
            </a:r>
            <a:r>
              <a:rPr lang="en-GB" b="1"/>
              <a:t>FolderName</a:t>
            </a:r>
            <a:r>
              <a:rPr lang="en-GB"/>
              <a:t>)</a:t>
            </a:r>
            <a:br>
              <a:rPr lang="en-GB"/>
            </a:br>
            <a:r>
              <a:rPr lang="en-GB"/>
              <a:t>    	</a:t>
            </a:r>
            <a:r>
              <a:rPr lang="en-GB" b="1"/>
              <a:t>ON UPDATE CASCADE</a:t>
            </a:r>
            <a:br>
              <a:rPr lang="en-GB" b="1"/>
            </a:br>
            <a:r>
              <a:rPr lang="en-GB" b="1"/>
              <a:t>    	ON DELETE CASCADE</a:t>
            </a:r>
            <a:r>
              <a:rPr lang="en-GB"/>
              <a:t>)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62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8ECC8-3C5A-4EFC-B6DE-96907171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62643"/>
            <a:ext cx="10515600" cy="1325563"/>
          </a:xfrm>
        </p:spPr>
        <p:txBody>
          <a:bodyPr/>
          <a:lstStyle/>
          <a:p>
            <a:r>
              <a:rPr lang="it-IT">
                <a:latin typeface="+mn-lt"/>
              </a:rPr>
              <a:t>Application requirements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230639-CCAF-480C-A80B-CE28726F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503616"/>
            <a:ext cx="11386351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accede all’applicazione appare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HOME PAGE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contiene un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albero delle cartelle e delle sottocartelle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</a:t>
            </a:r>
            <a:endParaRPr lang="it-IT" sz="2000"/>
          </a:p>
          <a:p>
            <a:pPr marL="0" indent="0" algn="just">
              <a:buNone/>
            </a:pPr>
            <a:r>
              <a:rPr lang="it-IT" sz="2000" b="0" i="0" u="none" strike="noStrike" baseline="0">
                <a:solidFill>
                  <a:srgbClr val="000000"/>
                </a:solidFill>
              </a:rPr>
              <a:t>Nell’HOME page l’utente può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selezionare una sottocartella 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e accedere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a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pagina DOCUMENTI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mostra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l’elenco dei documenti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di una sottocartella. Ogni documento in elenco ha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due link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: </a:t>
            </a:r>
            <a:r>
              <a:rPr lang="it-IT" sz="2000" b="0" i="1" u="none" strike="noStrike" baseline="0">
                <a:solidFill>
                  <a:srgbClr val="00B050"/>
                </a:solidFill>
              </a:rPr>
              <a:t>accedi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e </a:t>
            </a:r>
            <a:r>
              <a:rPr lang="it-IT" sz="2000" b="0" i="1" u="none" strike="noStrike" baseline="0">
                <a:solidFill>
                  <a:srgbClr val="00B05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il link </a:t>
            </a:r>
            <a:r>
              <a:rPr lang="it-IT" sz="2000" b="0" i="1" u="none" strike="noStrike" baseline="0">
                <a:solidFill>
                  <a:srgbClr val="0070C0"/>
                </a:solidFill>
              </a:rPr>
              <a:t>accedi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una </a:t>
            </a:r>
            <a:r>
              <a:rPr lang="it-IT" sz="2000" b="0" i="0" u="none" strike="noStrike" baseline="0">
                <a:solidFill>
                  <a:srgbClr val="FF0000"/>
                </a:solidFill>
              </a:rPr>
              <a:t>pagina DOCUMENTO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che mostra </a:t>
            </a:r>
            <a:r>
              <a:rPr lang="it-IT" sz="2000" b="0" i="0" u="none" strike="noStrike" baseline="0">
                <a:solidFill>
                  <a:srgbClr val="00B050"/>
                </a:solidFill>
              </a:rPr>
              <a:t>tutti i dati del documento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 selezionato.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il link </a:t>
            </a:r>
            <a:r>
              <a:rPr lang="it-IT" sz="2000" b="0" i="1" u="none" strike="noStrike" baseline="0">
                <a:solidFill>
                  <a:srgbClr val="0070C0"/>
                </a:solidFill>
              </a:rPr>
              <a:t>sposta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appare la HOME PAGE con l’albero delle cartelle e delle sottocartelle; in questo caso la pagina 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mostra il messaggio “</a:t>
            </a:r>
            <a:r>
              <a:rPr lang="it-IT" sz="2000" b="0" i="1" u="none" strike="noStrike" baseline="0">
                <a:solidFill>
                  <a:schemeClr val="accent2">
                    <a:lumMod val="50000"/>
                  </a:schemeClr>
                </a:solidFill>
              </a:rPr>
              <a:t>Stai spostando il documento X dalla sottocartella Y. Scegli la sottocartella di destinazione</a:t>
            </a:r>
            <a:r>
              <a:rPr lang="it-IT" sz="2000" b="0" i="0" u="none" strike="noStrike" baseline="0">
                <a:solidFill>
                  <a:schemeClr val="accent2">
                    <a:lumMod val="50000"/>
                  </a:schemeClr>
                </a:solidFill>
              </a:rPr>
              <a:t>”, 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la sottocartella a cui appartiene il documento da spostare NON è selezionabile e il suo nome è evidenziato (per esempio con un colore diverso). Quando l’utente </a:t>
            </a:r>
            <a:r>
              <a:rPr lang="it-IT" sz="2000" b="0" i="0" u="none" strike="noStrike" baseline="0">
                <a:solidFill>
                  <a:srgbClr val="0070C0"/>
                </a:solidFill>
              </a:rPr>
              <a:t>seleziona la sottocartella di destinazione</a:t>
            </a:r>
            <a:r>
              <a:rPr lang="it-IT" sz="2000" b="0" i="0" u="none" strike="noStrike" baseline="0">
                <a:solidFill>
                  <a:srgbClr val="000000"/>
                </a:solidFill>
              </a:rPr>
              <a:t>, il documento è spostato dalla sottocartella di origine a quella di destinazione e appare la pagina DOCUMENTI che mostra il contenuto aggiornato della sottocartella di destinazione. </a:t>
            </a:r>
            <a:endParaRPr lang="it-IT" sz="2000"/>
          </a:p>
          <a:p>
            <a:pPr algn="just"/>
            <a:endParaRPr lang="it-IT" sz="2000"/>
          </a:p>
          <a:p>
            <a:pPr algn="just"/>
            <a:r>
              <a:rPr lang="en-US" sz="2000">
                <a:solidFill>
                  <a:srgbClr val="FF0000"/>
                </a:solidFill>
              </a:rPr>
              <a:t>Pages (views)</a:t>
            </a:r>
            <a:r>
              <a:rPr lang="en-US" sz="2000"/>
              <a:t>, </a:t>
            </a:r>
            <a:r>
              <a:rPr lang="en-US" sz="2000">
                <a:solidFill>
                  <a:srgbClr val="00B050"/>
                </a:solidFill>
              </a:rPr>
              <a:t>view components</a:t>
            </a:r>
            <a:r>
              <a:rPr lang="en-US" sz="2000"/>
              <a:t>, </a:t>
            </a:r>
            <a:r>
              <a:rPr lang="en-US" sz="2000">
                <a:solidFill>
                  <a:srgbClr val="0070C0"/>
                </a:solidFill>
              </a:rPr>
              <a:t>events</a:t>
            </a:r>
            <a:r>
              <a:rPr lang="en-US" sz="2000"/>
              <a:t>,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actions</a:t>
            </a:r>
          </a:p>
          <a:p>
            <a:pPr algn="just"/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7613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67D60-83D3-447F-9A9D-93745F70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276349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Non-functional requirements</a:t>
            </a:r>
            <a:endParaRPr lang="it-IT">
              <a:latin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C5FF7856-21A2-4057-9874-B27685CDCE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4417" y="1530018"/>
            <a:ext cx="11235432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L’applicazione supporta registrazione e login mediante una pagina pubblica con opportune form. La registrazione controlla la validità sintattica dell’indirizzo di email e l’uguaglianza tra i campi “password” e “ripeti password”, anche a lato client. La registrazione controlla l’unicità dello username. </a:t>
            </a:r>
          </a:p>
          <a:p>
            <a:pPr algn="just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Dopo il login, l’intera applicazione è realizzata con un’unica pagina </a:t>
            </a:r>
          </a:p>
          <a:p>
            <a:pPr algn="just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del contenuto da aggiornare a seguito dell’evento. </a:t>
            </a:r>
          </a:p>
          <a:p>
            <a:pPr algn="just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La funzione di spostamento di un documento è realizzata mediante drag and drop. </a:t>
            </a:r>
          </a:p>
          <a:p>
            <a:pPr algn="just"/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Si aggiunge una cartella denominata “cestino”. Il drag &amp; drop di un documento o di una cartella nel cestino comporta la cancellazione. Prima di inviare il comando di cancellazione al server l’utente vede una finestra modale di conferma e può decidere se annullare l’operazione o procedere. </a:t>
            </a:r>
          </a:p>
          <a:p>
            <a:pPr marL="0" indent="0" algn="just">
              <a:buNone/>
            </a:pPr>
            <a:endParaRPr lang="en-US" sz="140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4873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A51506B025449BD1D321D90C19345" ma:contentTypeVersion="9" ma:contentTypeDescription="Creare un nuovo documento." ma:contentTypeScope="" ma:versionID="c63e845bebeb3b7bd366c0246a5045b8">
  <xsd:schema xmlns:xsd="http://www.w3.org/2001/XMLSchema" xmlns:xs="http://www.w3.org/2001/XMLSchema" xmlns:p="http://schemas.microsoft.com/office/2006/metadata/properties" xmlns:ns3="297d149d-1c3a-4ea9-8619-bfd8ecbca4b7" xmlns:ns4="3e12959d-22c5-453b-94f5-f4687f823d36" targetNamespace="http://schemas.microsoft.com/office/2006/metadata/properties" ma:root="true" ma:fieldsID="421e799023c2f1d14e33a74971e167a9" ns3:_="" ns4:_="">
    <xsd:import namespace="297d149d-1c3a-4ea9-8619-bfd8ecbca4b7"/>
    <xsd:import namespace="3e12959d-22c5-453b-94f5-f4687f823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d149d-1c3a-4ea9-8619-bfd8ecbca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959d-22c5-453b-94f5-f4687f823d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10030-354B-4006-BFD9-1FD33BA51041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e12959d-22c5-453b-94f5-f4687f823d36"/>
    <ds:schemaRef ds:uri="297d149d-1c3a-4ea9-8619-bfd8ecbca4b7"/>
  </ds:schemaRefs>
</ds:datastoreItem>
</file>

<file path=customXml/itemProps2.xml><?xml version="1.0" encoding="utf-8"?>
<ds:datastoreItem xmlns:ds="http://schemas.openxmlformats.org/officeDocument/2006/customXml" ds:itemID="{8B249F58-8E0E-41E5-A20E-0C190126E3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915FF4-46C7-46E0-B8D6-DBC06C1B73D9}">
  <ds:schemaRefs>
    <ds:schemaRef ds:uri="297d149d-1c3a-4ea9-8619-bfd8ecbca4b7"/>
    <ds:schemaRef ds:uri="3e12959d-22c5-453b-94f5-f4687f823d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Microsoft Macintosh PowerPoint</Application>
  <PresentationFormat>Widescreen</PresentationFormat>
  <Paragraphs>403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di Office</vt:lpstr>
      <vt:lpstr>Office Theme</vt:lpstr>
      <vt:lpstr>ES3: Gestione documenti RIA </vt:lpstr>
      <vt:lpstr>ES3: Gestione documenti </vt:lpstr>
      <vt:lpstr>PowerPoint Presentation</vt:lpstr>
      <vt:lpstr>Data requirements analysis</vt:lpstr>
      <vt:lpstr>Database design</vt:lpstr>
      <vt:lpstr>PowerPoint Presentation</vt:lpstr>
      <vt:lpstr>PowerPoint Presentation</vt:lpstr>
      <vt:lpstr>Application requirements analysis</vt:lpstr>
      <vt:lpstr>Non-functional requirements</vt:lpstr>
      <vt:lpstr>Completamento delle specifiche</vt:lpstr>
      <vt:lpstr>Database design</vt:lpstr>
      <vt:lpstr>Application design</vt:lpstr>
      <vt:lpstr>Application design</vt:lpstr>
      <vt:lpstr>Eventi &amp; azioni</vt:lpstr>
      <vt:lpstr>Controller / event handler</vt:lpstr>
      <vt:lpstr>Server side: DAO &amp; model objects</vt:lpstr>
      <vt:lpstr>Client side: view &amp; view component</vt:lpstr>
      <vt:lpstr>Evento: login</vt:lpstr>
      <vt:lpstr>Evento: register</vt:lpstr>
      <vt:lpstr>Evento: logout</vt:lpstr>
      <vt:lpstr>Evento: caricamento Home page </vt:lpstr>
      <vt:lpstr>Evento: selezione di una sottocartella</vt:lpstr>
      <vt:lpstr>Evento: caricamento sottocartelle per spostamento  </vt:lpstr>
      <vt:lpstr>Evento: drag &amp; drop </vt:lpstr>
      <vt:lpstr>Evento: eliminazione documento   </vt:lpstr>
      <vt:lpstr>Evento: accedi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ES3: Gestione documenti</dc:title>
  <dc:creator>Veronica Weng</dc:creator>
  <cp:lastModifiedBy>Yuedong Zhang</cp:lastModifiedBy>
  <cp:revision>2</cp:revision>
  <dcterms:created xsi:type="dcterms:W3CDTF">2020-08-01T13:18:02Z</dcterms:created>
  <dcterms:modified xsi:type="dcterms:W3CDTF">2020-08-23T15:07:39Z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0x010100187A51506B025449BD1D321D90C19345</vt:lpwstr>
  </property>
</Properties>
</file>