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8" r:id="rId4"/>
    <p:sldId id="264" r:id="rId5"/>
    <p:sldId id="260" r:id="rId6"/>
    <p:sldId id="261" r:id="rId7"/>
    <p:sldId id="265" r:id="rId8"/>
    <p:sldId id="271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1"/>
    <p:restoredTop sz="94719"/>
  </p:normalViewPr>
  <p:slideViewPr>
    <p:cSldViewPr snapToGrid="0" snapToObjects="1">
      <p:cViewPr>
        <p:scale>
          <a:sx n="123" d="100"/>
          <a:sy n="123" d="100"/>
        </p:scale>
        <p:origin x="147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7F30-87D4-BA59-EC2D-7E1D36FA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ECF79-5D6C-DB67-A52E-15AF525C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2A083-F4D5-05AE-ED74-E8A0CC2A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31-FADE-1349-9964-7074458CE25A}" type="datetimeFigureOut">
              <a:rPr lang="en-IT" smtClean="0"/>
              <a:t>12/07/22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891A-34BF-07D4-CA60-A65AF592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1736-F592-11E1-9186-FA8A45C5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7C65-E6E8-8443-8254-E19A37203E8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308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27B2-4D8A-DDD0-CC80-07F03453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B9BFF-28EA-5122-E81B-8A1DFC2C5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DDB1-468A-7BBA-787C-71D05EAD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31-FADE-1349-9964-7074458CE25A}" type="datetimeFigureOut">
              <a:rPr lang="en-IT" smtClean="0"/>
              <a:t>12/07/22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6F5EA-7DB4-9AFB-AEE6-7528ADC0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BD54-CAAE-C5B7-F2BD-B927212A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7C65-E6E8-8443-8254-E19A37203E8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0531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22ADD-31F3-3DF8-DF0F-8586BB93F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9839B-A75B-C658-334A-D3B478B6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5FA0-EE65-C01D-D297-711C393B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31-FADE-1349-9964-7074458CE25A}" type="datetimeFigureOut">
              <a:rPr lang="en-IT" smtClean="0"/>
              <a:t>12/07/22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3261-2DA8-14F1-7BF1-33ACFAC8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BE3B1-449E-AB8B-E48F-3BE5EDCF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7C65-E6E8-8443-8254-E19A37203E8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134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502A-6B8E-13FD-E8DE-3153A5F7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4456-0176-C10E-9DF5-10C4A608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88EC-88D3-48DE-8FF6-A405A83C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31-FADE-1349-9964-7074458CE25A}" type="datetimeFigureOut">
              <a:rPr lang="en-IT" smtClean="0"/>
              <a:t>12/07/22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A11E-4EBB-EDA1-257A-FCDC062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1C20-5286-2D65-735A-58D0A0B9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7C65-E6E8-8443-8254-E19A37203E8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395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A7F2-D57D-6AA5-F008-7E2D4CEB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E6C-0464-393F-0A99-A613C83B3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3E4B-F073-E77E-B119-6FE41391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31-FADE-1349-9964-7074458CE25A}" type="datetimeFigureOut">
              <a:rPr lang="en-IT" smtClean="0"/>
              <a:t>12/07/22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CD6B-3EC3-616F-12ED-F95987AA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52BC-22C6-ECCA-504C-E089DE0A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7C65-E6E8-8443-8254-E19A37203E8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2899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589D-5B8C-8AED-026F-0AAF7311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9F3D-E191-A47E-BD1D-C688B4D04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2A36E-3CFB-AFE0-3A1C-A338DCD4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0EBFC-8DB6-61D6-4EE2-04D5E2B1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31-FADE-1349-9964-7074458CE25A}" type="datetimeFigureOut">
              <a:rPr lang="en-IT" smtClean="0"/>
              <a:t>12/07/22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4CC70-B81D-A19E-D3F3-6F5B40F0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C9E2-1EDA-5AC0-F43F-588255B0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7C65-E6E8-8443-8254-E19A37203E8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0088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0711-1884-2FDF-4306-4198DB45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00CAC-37D9-31F9-C289-3A59D3E0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9CFEC-C57B-F2C5-00F7-4956DDF0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FCB89-5D9C-20A4-9FCE-16B75384B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3756D-2D0D-FA38-54A3-A5807209E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4B406-7B27-37FE-206F-5979BF49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31-FADE-1349-9964-7074458CE25A}" type="datetimeFigureOut">
              <a:rPr lang="en-IT" smtClean="0"/>
              <a:t>12/07/22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324D7-1E17-F30B-F5F4-A70AC252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2E938-B076-6B9E-11CD-2BEF8357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7C65-E6E8-8443-8254-E19A37203E8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9864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5C8E-121B-774D-034A-F5A0C36F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FB8E7-AFD4-D017-EDF1-37C53B47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31-FADE-1349-9964-7074458CE25A}" type="datetimeFigureOut">
              <a:rPr lang="en-IT" smtClean="0"/>
              <a:t>12/07/22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D2B00-09C0-897A-E567-8B67D73E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CB0C-D4AB-D002-41FB-24B9D6E2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7C65-E6E8-8443-8254-E19A37203E8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506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0D9EE-7400-6F29-B00A-512749BD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31-FADE-1349-9964-7074458CE25A}" type="datetimeFigureOut">
              <a:rPr lang="en-IT" smtClean="0"/>
              <a:t>12/07/22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652D2-D98C-2F55-2560-346EC9F6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704ED-231C-9243-891D-D1D23EF3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7C65-E6E8-8443-8254-E19A37203E8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972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83E9-122C-8C96-558A-0997C654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90EB-D688-62BC-8F44-6CB8E710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FBF1F-0649-1249-5662-D563015D9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031AC-6E7A-E7B9-19FC-61600AAB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31-FADE-1349-9964-7074458CE25A}" type="datetimeFigureOut">
              <a:rPr lang="en-IT" smtClean="0"/>
              <a:t>12/07/22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6F2AB-236C-6A64-6E22-8E84814B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93612-9BBF-BBE9-6AF8-5B7F7499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7C65-E6E8-8443-8254-E19A37203E8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598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1BD2-A91C-21AB-AE68-9BF60F5D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32B2C-8450-FEF3-3819-A31D295E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5EAEC-15E8-F582-E313-87DDBE17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2CC12-F338-84A0-1955-16D2C416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31-FADE-1349-9964-7074458CE25A}" type="datetimeFigureOut">
              <a:rPr lang="en-IT" smtClean="0"/>
              <a:t>12/07/22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AB89F-1426-7AD7-98BC-E934C949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06EF6-3EBC-A101-82C0-9545AC15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7C65-E6E8-8443-8254-E19A37203E8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9749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DCD58-0800-0A28-F1BA-2A9BD0D7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4A13-3B16-FB48-98CC-233AB8D7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8BDA-B245-31F8-2859-5A25EB40B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EC31-FADE-1349-9964-7074458CE25A}" type="datetimeFigureOut">
              <a:rPr lang="en-IT" smtClean="0"/>
              <a:t>12/07/22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45438-2A38-08AE-82C0-41BD8269C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E17D-751A-AF6B-FF67-5FB51FFAE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B7C65-E6E8-8443-8254-E19A37203E8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58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6FF8F-30BE-156B-3276-06B69AFC13F2}"/>
              </a:ext>
            </a:extLst>
          </p:cNvPr>
          <p:cNvSpPr txBox="1"/>
          <p:nvPr/>
        </p:nvSpPr>
        <p:spPr>
          <a:xfrm>
            <a:off x="6653600" y="1396289"/>
            <a:ext cx="50063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EVALUATION AND APPLICATIONS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1793DDC-3FCE-D7F8-9B8C-64ED525D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192547"/>
            <a:ext cx="4105275" cy="3007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A980B-E719-4248-1A4A-1698BD11F0E5}"/>
              </a:ext>
            </a:extLst>
          </p:cNvPr>
          <p:cNvSpPr txBox="1"/>
          <p:nvPr/>
        </p:nvSpPr>
        <p:spPr>
          <a:xfrm>
            <a:off x="6658044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ZHANG YUEDONG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Codice Persona: 10580582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Email: yuedong.zhang@mail.polimi.it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Professore: MARCO GRIBAUDO</a:t>
            </a:r>
          </a:p>
        </p:txBody>
      </p:sp>
    </p:spTree>
    <p:extLst>
      <p:ext uri="{BB962C8B-B14F-4D97-AF65-F5344CB8AC3E}">
        <p14:creationId xmlns:p14="http://schemas.microsoft.com/office/powerpoint/2010/main" val="4161963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BB642-9E38-7A79-9527-21E318A3436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JSIMgraph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D5AB6-3ADF-81A3-FC6B-8E68C0B5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54296" y="868970"/>
            <a:ext cx="6903720" cy="51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0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0E320-D169-A5A1-4AF0-0489B830A81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Double-Check the result of MATLAB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C5574-2E99-B8B3-039F-87750A70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54296" y="1407424"/>
            <a:ext cx="6903720" cy="40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B2547F-9CD7-6512-4D89-75DAC8086566}"/>
              </a:ext>
            </a:extLst>
          </p:cNvPr>
          <p:cNvSpPr txBox="1"/>
          <p:nvPr/>
        </p:nvSpPr>
        <p:spPr>
          <a:xfrm>
            <a:off x="7859429" y="6488667"/>
            <a:ext cx="418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Steady-state: 0.83</a:t>
            </a:r>
            <a:r>
              <a:rPr lang="en-US" altLang="zh-CN" dirty="0"/>
              <a:t>72</a:t>
            </a:r>
            <a:r>
              <a:rPr lang="en-IT" dirty="0"/>
              <a:t> 0.08</a:t>
            </a:r>
            <a:r>
              <a:rPr lang="en-US" altLang="zh-CN" dirty="0"/>
              <a:t>50</a:t>
            </a:r>
            <a:r>
              <a:rPr lang="en-IT" dirty="0"/>
              <a:t> 0.050</a:t>
            </a:r>
            <a:r>
              <a:rPr lang="en-US" altLang="zh-CN" dirty="0"/>
              <a:t>3</a:t>
            </a:r>
            <a:r>
              <a:rPr lang="en-IT" dirty="0"/>
              <a:t> 0.025</a:t>
            </a:r>
            <a:r>
              <a:rPr lang="en-US" altLang="zh-CN" dirty="0"/>
              <a:t>6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15107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5DAE1B-E91D-2232-4756-7C10AD2F0DCF}"/>
              </a:ext>
            </a:extLst>
          </p:cNvPr>
          <p:cNvSpPr txBox="1"/>
          <p:nvPr/>
        </p:nvSpPr>
        <p:spPr>
          <a:xfrm>
            <a:off x="413290" y="578570"/>
            <a:ext cx="568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+mj-lt"/>
                <a:ea typeface="+mj-ea"/>
                <a:cs typeface="+mj-cs"/>
              </a:rPr>
              <a:t>Average energy consumption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9D799-15D8-4863-584C-800AD2B79E87}"/>
              </a:ext>
            </a:extLst>
          </p:cNvPr>
          <p:cNvSpPr txBox="1"/>
          <p:nvPr/>
        </p:nvSpPr>
        <p:spPr>
          <a:xfrm>
            <a:off x="413290" y="281176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[0.83</a:t>
            </a:r>
            <a:r>
              <a:rPr lang="en-US" altLang="zh-CN" dirty="0"/>
              <a:t>72</a:t>
            </a:r>
            <a:r>
              <a:rPr lang="en-IT" dirty="0"/>
              <a:t>,0.08</a:t>
            </a:r>
            <a:r>
              <a:rPr lang="en-US" altLang="zh-CN" dirty="0"/>
              <a:t>50</a:t>
            </a:r>
            <a:r>
              <a:rPr lang="en-IT" dirty="0"/>
              <a:t>,0.050</a:t>
            </a:r>
            <a:r>
              <a:rPr lang="en-US" altLang="zh-CN" dirty="0"/>
              <a:t>3</a:t>
            </a:r>
            <a:r>
              <a:rPr lang="en-IT" dirty="0"/>
              <a:t>,0.025</a:t>
            </a:r>
            <a:r>
              <a:rPr lang="en-US" altLang="zh-CN" dirty="0"/>
              <a:t>6</a:t>
            </a:r>
            <a:r>
              <a:rPr lang="en-IT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BA5A2F-4F59-7DB6-AEE6-4DBC840F6D52}"/>
                  </a:ext>
                </a:extLst>
              </p:cNvPr>
              <p:cNvSpPr txBox="1"/>
              <p:nvPr/>
            </p:nvSpPr>
            <p:spPr>
              <a:xfrm>
                <a:off x="3513819" y="2857934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BA5A2F-4F59-7DB6-AEE6-4DBC840F6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819" y="2857934"/>
                <a:ext cx="118622" cy="276999"/>
              </a:xfrm>
              <a:prstGeom prst="rect">
                <a:avLst/>
              </a:prstGeom>
              <a:blipFill>
                <a:blip r:embed="rId2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1012F0-75BA-13B2-05B0-1B60862E5698}"/>
                  </a:ext>
                </a:extLst>
              </p:cNvPr>
              <p:cNvSpPr txBox="1"/>
              <p:nvPr/>
            </p:nvSpPr>
            <p:spPr>
              <a:xfrm>
                <a:off x="3632441" y="2811768"/>
                <a:ext cx="216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dirty="0"/>
                  <a:t>[</a:t>
                </a:r>
                <a14:m>
                  <m:oMath xmlns:m="http://schemas.openxmlformats.org/officeDocument/2006/math">
                    <m:r>
                      <a:rPr lang="en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𝑜𝑓𝑓</m:t>
                    </m:r>
                  </m:oMath>
                </a14:m>
                <a:r>
                  <a:rPr lang="en-IT" dirty="0"/>
                  <a:t>,</a:t>
                </a:r>
                <a:r>
                  <a:rPr lang="en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</m:oMath>
                </a14:m>
                <a:r>
                  <a:rPr lang="en-IT" dirty="0"/>
                  <a:t>,</a:t>
                </a:r>
                <a:r>
                  <a:rPr lang="en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𝑝𝑟𝑜𝑐</m:t>
                    </m:r>
                  </m:oMath>
                </a14:m>
                <a:r>
                  <a:rPr lang="en-IT" dirty="0"/>
                  <a:t>,</a:t>
                </a:r>
                <a:r>
                  <a:rPr lang="en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</m:t>
                    </m:r>
                  </m:oMath>
                </a14:m>
                <a:r>
                  <a:rPr lang="en-IT" dirty="0"/>
                  <a:t>]</a:t>
                </a:r>
                <a:r>
                  <a:rPr lang="en-IT" baseline="30000" dirty="0"/>
                  <a:t>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1012F0-75BA-13B2-05B0-1B60862E5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41" y="2811768"/>
                <a:ext cx="2167196" cy="369332"/>
              </a:xfrm>
              <a:prstGeom prst="rect">
                <a:avLst/>
              </a:prstGeom>
              <a:blipFill>
                <a:blip r:embed="rId3"/>
                <a:stretch>
                  <a:fillRect l="-2924" t="-6667" b="-266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6F7BC27-C9E2-68AF-0F47-6CB66A916A4E}"/>
              </a:ext>
            </a:extLst>
          </p:cNvPr>
          <p:cNvSpPr txBox="1"/>
          <p:nvPr/>
        </p:nvSpPr>
        <p:spPr>
          <a:xfrm>
            <a:off x="5799637" y="285793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=  1.70</a:t>
            </a:r>
            <a:r>
              <a:rPr lang="en-US" altLang="zh-CN" dirty="0"/>
              <a:t>02</a:t>
            </a:r>
            <a:r>
              <a:rPr lang="en-IT" dirty="0"/>
              <a:t> mW</a:t>
            </a:r>
          </a:p>
        </p:txBody>
      </p:sp>
    </p:spTree>
    <p:extLst>
      <p:ext uri="{BB962C8B-B14F-4D97-AF65-F5344CB8AC3E}">
        <p14:creationId xmlns:p14="http://schemas.microsoft.com/office/powerpoint/2010/main" val="140088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2EA55-53AF-AA8D-E738-796594B0BCC7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On frequency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3A9EB-FE34-9A13-E1B2-3FE7ADDA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1" y="871870"/>
            <a:ext cx="7007071" cy="49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CCBDCC-D327-ECCF-74B0-5A1756574EE4}"/>
              </a:ext>
            </a:extLst>
          </p:cNvPr>
          <p:cNvSpPr txBox="1"/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A079-EC63-1C70-862C-CE5042B4CE30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Simulation</a:t>
            </a:r>
            <a:r>
              <a:rPr lang="en-US" altLang="zh-CN" sz="1500" dirty="0"/>
              <a:t> with MATLAB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dirty="0"/>
              <a:t>Fit the unknown distribution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dirty="0"/>
              <a:t>Rebuild the model with </a:t>
            </a:r>
            <a:r>
              <a:rPr lang="en-GB" sz="1500" dirty="0"/>
              <a:t>Phase-Type distributions </a:t>
            </a:r>
            <a:endParaRPr lang="en-US" altLang="zh-CN" sz="15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dirty="0"/>
              <a:t>Solve the </a:t>
            </a:r>
            <a:r>
              <a:rPr lang="en-US" sz="1500" dirty="0"/>
              <a:t>ode45 function, plot the </a:t>
            </a:r>
            <a:r>
              <a:rPr lang="en-GB" sz="1500" dirty="0"/>
              <a:t>probability of the various states for the time T = [0, 20] and T = [0, 10000] </a:t>
            </a:r>
            <a:endParaRPr lang="en-US" sz="15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dirty="0"/>
              <a:t>Compute the steady-state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Compute the average energy consumption through state rewards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Computer the on frequency through transition reward </a:t>
            </a:r>
            <a:endParaRPr lang="en-US" altLang="zh-CN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Simulation</a:t>
            </a:r>
            <a:r>
              <a:rPr lang="en-US" altLang="zh-CN" sz="1500" dirty="0"/>
              <a:t> with </a:t>
            </a:r>
            <a:r>
              <a:rPr lang="en-US" sz="1500" dirty="0"/>
              <a:t>Java Modelling Tools (Double</a:t>
            </a:r>
            <a:r>
              <a:rPr lang="en-US" altLang="zh-CN" sz="1500" dirty="0"/>
              <a:t>-</a:t>
            </a:r>
            <a:r>
              <a:rPr lang="en-US" sz="1500" dirty="0"/>
              <a:t>check the result of MATLAB)</a:t>
            </a:r>
            <a:r>
              <a:rPr lang="en-US" altLang="zh-CN" sz="1500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Build the model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Compute the average energy consumption through the steady-state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Compute the on frequency  through the</a:t>
            </a:r>
            <a:r>
              <a:rPr lang="zh-CN" altLang="en-US" sz="1500" dirty="0"/>
              <a:t> </a:t>
            </a:r>
            <a:r>
              <a:rPr lang="en-US" sz="1500" dirty="0"/>
              <a:t>throughput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E8856070-86EB-BCE1-C4EB-F39976ED4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F8F355-5BD0-F746-4AB6-920CCF191F08}"/>
              </a:ext>
            </a:extLst>
          </p:cNvPr>
          <p:cNvSpPr/>
          <p:nvPr/>
        </p:nvSpPr>
        <p:spPr>
          <a:xfrm>
            <a:off x="5455466" y="707565"/>
            <a:ext cx="937189" cy="695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1-Off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CEAF05-3333-2D2E-3DA6-5C23229FE527}"/>
              </a:ext>
            </a:extLst>
          </p:cNvPr>
          <p:cNvSpPr/>
          <p:nvPr/>
        </p:nvSpPr>
        <p:spPr>
          <a:xfrm>
            <a:off x="5455467" y="2958176"/>
            <a:ext cx="937189" cy="695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2-On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D5BAB8-87E2-DF88-6BF0-4CC3DAB22C32}"/>
              </a:ext>
            </a:extLst>
          </p:cNvPr>
          <p:cNvSpPr/>
          <p:nvPr/>
        </p:nvSpPr>
        <p:spPr>
          <a:xfrm>
            <a:off x="8883274" y="5270669"/>
            <a:ext cx="1922804" cy="695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IT" dirty="0"/>
              <a:t>-Processing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5F8FB3-04B4-1F1E-44D9-76C8AD7CD3A3}"/>
              </a:ext>
            </a:extLst>
          </p:cNvPr>
          <p:cNvSpPr/>
          <p:nvPr/>
        </p:nvSpPr>
        <p:spPr>
          <a:xfrm>
            <a:off x="1434672" y="5315535"/>
            <a:ext cx="1484120" cy="60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IT" dirty="0"/>
              <a:t>-Action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E128B21-D333-6466-A350-6C0DB43659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rot="16200000" flipH="1">
            <a:off x="4713324" y="2180645"/>
            <a:ext cx="175878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A06F1E5-871C-DDEF-8A62-3C53241C997E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rot="16200000" flipV="1">
            <a:off x="5376018" y="2180646"/>
            <a:ext cx="175878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57EF1A4-6A48-210B-1465-5E18CD61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55" y="2106050"/>
            <a:ext cx="380438" cy="222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252416-D9D6-FADD-9011-2A1EF85A3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039" y="2073555"/>
            <a:ext cx="355533" cy="214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283FE-6AB5-BBCB-48D7-B01264B27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202" y="3660831"/>
            <a:ext cx="395296" cy="229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01BE74-D490-E968-5E91-7AB120DB4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389" y="5350805"/>
            <a:ext cx="457642" cy="214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53E5D8-2742-5C56-BA0C-EB0E12BFC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026" y="5349183"/>
            <a:ext cx="350743" cy="2356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2B9CCB-5A4C-2CE5-C362-B6467F8D6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0445" y="4557202"/>
            <a:ext cx="665898" cy="261192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243CBA2-05A7-05D3-6DF4-FD461C148FAC}"/>
              </a:ext>
            </a:extLst>
          </p:cNvPr>
          <p:cNvCxnSpPr>
            <a:stCxn id="7" idx="0"/>
            <a:endCxn id="5" idx="2"/>
          </p:cNvCxnSpPr>
          <p:nvPr/>
        </p:nvCxnSpPr>
        <p:spPr>
          <a:xfrm rot="5400000" flipH="1" flipV="1">
            <a:off x="2811308" y="2671377"/>
            <a:ext cx="2009583" cy="32787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21">
            <a:extLst>
              <a:ext uri="{FF2B5EF4-FFF2-40B4-BE49-F238E27FC236}">
                <a16:creationId xmlns:a16="http://schemas.microsoft.com/office/drawing/2014/main" id="{0CB4E99B-F529-0181-9671-1BBA53351826}"/>
              </a:ext>
            </a:extLst>
          </p:cNvPr>
          <p:cNvSpPr/>
          <p:nvPr/>
        </p:nvSpPr>
        <p:spPr>
          <a:xfrm rot="5400000">
            <a:off x="5621151" y="5339902"/>
            <a:ext cx="605821" cy="557086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FFB008FD-842C-6EDB-3AA1-EAAF78BD7F36}"/>
              </a:ext>
            </a:extLst>
          </p:cNvPr>
          <p:cNvCxnSpPr>
            <a:stCxn id="5" idx="6"/>
            <a:endCxn id="6" idx="0"/>
          </p:cNvCxnSpPr>
          <p:nvPr/>
        </p:nvCxnSpPr>
        <p:spPr>
          <a:xfrm>
            <a:off x="6392656" y="3305952"/>
            <a:ext cx="3452020" cy="19647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112DE9C-3583-6B1C-196D-79286B2456A8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rot="10800000" flipV="1">
            <a:off x="6202606" y="5618444"/>
            <a:ext cx="268066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46E738-2E2D-2FF5-5F89-1B58A7621EB9}"/>
              </a:ext>
            </a:extLst>
          </p:cNvPr>
          <p:cNvCxnSpPr>
            <a:stCxn id="22" idx="1"/>
            <a:endCxn id="5" idx="4"/>
          </p:cNvCxnSpPr>
          <p:nvPr/>
        </p:nvCxnSpPr>
        <p:spPr>
          <a:xfrm flipV="1">
            <a:off x="5924062" y="3653728"/>
            <a:ext cx="0" cy="18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CEFA4C-BDEA-6E3F-A3EB-5EF4593141E0}"/>
              </a:ext>
            </a:extLst>
          </p:cNvPr>
          <p:cNvCxnSpPr>
            <a:stCxn id="22" idx="3"/>
            <a:endCxn id="7" idx="6"/>
          </p:cNvCxnSpPr>
          <p:nvPr/>
        </p:nvCxnSpPr>
        <p:spPr>
          <a:xfrm flipH="1">
            <a:off x="2918792" y="5618446"/>
            <a:ext cx="2726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DB722D-1591-7DAC-B04B-E4C63C214472}"/>
              </a:ext>
            </a:extLst>
          </p:cNvPr>
          <p:cNvSpPr txBox="1"/>
          <p:nvPr/>
        </p:nvSpPr>
        <p:spPr>
          <a:xfrm>
            <a:off x="2860953" y="3705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？</a:t>
            </a:r>
            <a:endParaRPr lang="en-IT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DCC792-ADCD-060F-D3FF-95F831459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2861" y="3723557"/>
            <a:ext cx="355931" cy="24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5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09514ED-74D0-C6E3-91C9-709F39AC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5" y="643467"/>
            <a:ext cx="877333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5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C656DB-9471-FE5C-5FF3-8AEBAEBBB687}"/>
              </a:ext>
            </a:extLst>
          </p:cNvPr>
          <p:cNvSpPr/>
          <p:nvPr/>
        </p:nvSpPr>
        <p:spPr>
          <a:xfrm>
            <a:off x="5297811" y="602461"/>
            <a:ext cx="937189" cy="695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1-Off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E4104C-E7AC-5829-EC11-33E56F4D66EC}"/>
              </a:ext>
            </a:extLst>
          </p:cNvPr>
          <p:cNvSpPr/>
          <p:nvPr/>
        </p:nvSpPr>
        <p:spPr>
          <a:xfrm>
            <a:off x="5297812" y="2853072"/>
            <a:ext cx="937189" cy="695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2-On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A2D2F-E00D-CB6C-F494-C04D96684764}"/>
              </a:ext>
            </a:extLst>
          </p:cNvPr>
          <p:cNvSpPr/>
          <p:nvPr/>
        </p:nvSpPr>
        <p:spPr>
          <a:xfrm>
            <a:off x="8725619" y="5165565"/>
            <a:ext cx="1922804" cy="695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IT" dirty="0"/>
              <a:t>-Processing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CD0608-4F64-DFC5-C34C-9AB882573EC8}"/>
              </a:ext>
            </a:extLst>
          </p:cNvPr>
          <p:cNvSpPr/>
          <p:nvPr/>
        </p:nvSpPr>
        <p:spPr>
          <a:xfrm>
            <a:off x="1277017" y="5210431"/>
            <a:ext cx="1484120" cy="60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IT" dirty="0"/>
              <a:t>-Action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1CEF463-4CF1-BC62-CAEF-6BBB47DC3D0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rot="16200000" flipH="1">
            <a:off x="4555669" y="2075541"/>
            <a:ext cx="175878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11A7445-6F0D-CDCC-93EA-8850356E2A8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rot="16200000" flipV="1">
            <a:off x="5218363" y="2075542"/>
            <a:ext cx="175878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3B0EF66-5BAD-F1AF-E8DF-39891E43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1" y="5244079"/>
            <a:ext cx="350743" cy="2356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D24EC-F1D0-851C-16F1-EF24F3D26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790" y="4452098"/>
            <a:ext cx="665898" cy="261192"/>
          </a:xfrm>
          <a:prstGeom prst="rect">
            <a:avLst/>
          </a:prstGeom>
        </p:spPr>
      </p:pic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9B02E7C-8320-4F3F-6F2A-A2FB577DDE30}"/>
              </a:ext>
            </a:extLst>
          </p:cNvPr>
          <p:cNvCxnSpPr>
            <a:stCxn id="7" idx="0"/>
            <a:endCxn id="5" idx="2"/>
          </p:cNvCxnSpPr>
          <p:nvPr/>
        </p:nvCxnSpPr>
        <p:spPr>
          <a:xfrm rot="5400000" flipH="1" flipV="1">
            <a:off x="2653653" y="2566273"/>
            <a:ext cx="2009583" cy="32787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7">
            <a:extLst>
              <a:ext uri="{FF2B5EF4-FFF2-40B4-BE49-F238E27FC236}">
                <a16:creationId xmlns:a16="http://schemas.microsoft.com/office/drawing/2014/main" id="{59B3161F-1055-C28E-1D8A-EFBF1D904620}"/>
              </a:ext>
            </a:extLst>
          </p:cNvPr>
          <p:cNvSpPr/>
          <p:nvPr/>
        </p:nvSpPr>
        <p:spPr>
          <a:xfrm rot="5400000">
            <a:off x="5463496" y="5234798"/>
            <a:ext cx="605821" cy="557086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2914E49-2612-5FB1-E2B3-C6E46D0173E3}"/>
              </a:ext>
            </a:extLst>
          </p:cNvPr>
          <p:cNvCxnSpPr>
            <a:stCxn id="5" idx="6"/>
            <a:endCxn id="6" idx="0"/>
          </p:cNvCxnSpPr>
          <p:nvPr/>
        </p:nvCxnSpPr>
        <p:spPr>
          <a:xfrm>
            <a:off x="6235001" y="3200848"/>
            <a:ext cx="3452020" cy="19647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249062F-EE40-B011-AD7D-09AC37A7E687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rot="10800000" flipV="1">
            <a:off x="6044951" y="5513340"/>
            <a:ext cx="268066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C5B67E-92E6-5434-95FD-20A965041068}"/>
              </a:ext>
            </a:extLst>
          </p:cNvPr>
          <p:cNvCxnSpPr>
            <a:stCxn id="18" idx="1"/>
            <a:endCxn id="5" idx="4"/>
          </p:cNvCxnSpPr>
          <p:nvPr/>
        </p:nvCxnSpPr>
        <p:spPr>
          <a:xfrm flipV="1">
            <a:off x="5766407" y="3548624"/>
            <a:ext cx="0" cy="18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5A4B38-448B-664D-E52B-ECBEF7EF6DA3}"/>
              </a:ext>
            </a:extLst>
          </p:cNvPr>
          <p:cNvCxnSpPr>
            <a:stCxn id="18" idx="3"/>
            <a:endCxn id="7" idx="6"/>
          </p:cNvCxnSpPr>
          <p:nvPr/>
        </p:nvCxnSpPr>
        <p:spPr>
          <a:xfrm flipH="1">
            <a:off x="2761137" y="5513342"/>
            <a:ext cx="2726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39B250-F695-49E4-FB31-707696EBC15F}"/>
              </a:ext>
            </a:extLst>
          </p:cNvPr>
          <p:cNvSpPr txBox="1"/>
          <p:nvPr/>
        </p:nvSpPr>
        <p:spPr>
          <a:xfrm>
            <a:off x="4240742" y="185437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Exp(0.1</a:t>
            </a:r>
            <a:r>
              <a:rPr lang="en-GB" i="1" dirty="0"/>
              <a:t>s</a:t>
            </a:r>
            <a:r>
              <a:rPr lang="en-GB" i="1" baseline="30000" dirty="0"/>
              <a:t>-1</a:t>
            </a:r>
            <a:r>
              <a:rPr lang="en-IT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18B924-6889-0B95-5809-001EE72AB37B}"/>
              </a:ext>
            </a:extLst>
          </p:cNvPr>
          <p:cNvSpPr txBox="1"/>
          <p:nvPr/>
        </p:nvSpPr>
        <p:spPr>
          <a:xfrm>
            <a:off x="6113476" y="185437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Exp(1</a:t>
            </a:r>
            <a:r>
              <a:rPr lang="en-GB" i="1" dirty="0"/>
              <a:t>s</a:t>
            </a:r>
            <a:r>
              <a:rPr lang="en-GB" i="1" baseline="30000" dirty="0"/>
              <a:t>-1</a:t>
            </a:r>
            <a:r>
              <a:rPr lang="en-IT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BCCC48-AC74-6CB1-0CA6-C85C08D98ECC}"/>
              </a:ext>
            </a:extLst>
          </p:cNvPr>
          <p:cNvSpPr txBox="1"/>
          <p:nvPr/>
        </p:nvSpPr>
        <p:spPr>
          <a:xfrm>
            <a:off x="8522759" y="34290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Exp(3</a:t>
            </a:r>
            <a:r>
              <a:rPr lang="en-GB" i="1" dirty="0"/>
              <a:t>s</a:t>
            </a:r>
            <a:r>
              <a:rPr lang="en-GB" i="1" baseline="30000" dirty="0"/>
              <a:t>-1</a:t>
            </a:r>
            <a:r>
              <a:rPr lang="en-IT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15495E-EE9B-A821-7661-1A2C2F4A34CC}"/>
              </a:ext>
            </a:extLst>
          </p:cNvPr>
          <p:cNvSpPr txBox="1"/>
          <p:nvPr/>
        </p:nvSpPr>
        <p:spPr>
          <a:xfrm>
            <a:off x="7184836" y="51440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Exp(5</a:t>
            </a:r>
            <a:r>
              <a:rPr lang="en-GB" i="1" dirty="0"/>
              <a:t>s</a:t>
            </a:r>
            <a:r>
              <a:rPr lang="en-GB" i="1" baseline="30000" dirty="0"/>
              <a:t>-1</a:t>
            </a:r>
            <a:r>
              <a:rPr lang="en-IT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F4F820-2030-0B92-7080-1ACC3E11C9C4}"/>
              </a:ext>
            </a:extLst>
          </p:cNvPr>
          <p:cNvSpPr txBox="1"/>
          <p:nvPr/>
        </p:nvSpPr>
        <p:spPr>
          <a:xfrm>
            <a:off x="328247" y="3429000"/>
            <a:ext cx="327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/>
              <a:t>HyperExp(0.2219</a:t>
            </a:r>
            <a:r>
              <a:rPr lang="en-GB" sz="1400" i="1" dirty="0"/>
              <a:t>s</a:t>
            </a:r>
            <a:r>
              <a:rPr lang="en-GB" sz="1400" i="1" baseline="30000" dirty="0"/>
              <a:t>-1</a:t>
            </a:r>
            <a:r>
              <a:rPr lang="en-IT" sz="1400" dirty="0"/>
              <a:t>, 1.7739</a:t>
            </a:r>
            <a:r>
              <a:rPr lang="en-GB" sz="1400" i="1" dirty="0"/>
              <a:t>s</a:t>
            </a:r>
            <a:r>
              <a:rPr lang="en-GB" sz="1400" i="1" baseline="30000" dirty="0"/>
              <a:t>-1</a:t>
            </a:r>
            <a:r>
              <a:rPr lang="en-IT" sz="1400" dirty="0"/>
              <a:t>, 0.1148)</a:t>
            </a:r>
          </a:p>
        </p:txBody>
      </p:sp>
    </p:spTree>
    <p:extLst>
      <p:ext uri="{BB962C8B-B14F-4D97-AF65-F5344CB8AC3E}">
        <p14:creationId xmlns:p14="http://schemas.microsoft.com/office/powerpoint/2010/main" val="132314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7566D78-04E7-0946-9CBD-99CDBBFDD725}"/>
              </a:ext>
            </a:extLst>
          </p:cNvPr>
          <p:cNvSpPr/>
          <p:nvPr/>
        </p:nvSpPr>
        <p:spPr>
          <a:xfrm>
            <a:off x="713828" y="2764465"/>
            <a:ext cx="937189" cy="695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1-Off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3F0A6A-5091-FCA1-B799-21529341592A}"/>
              </a:ext>
            </a:extLst>
          </p:cNvPr>
          <p:cNvSpPr/>
          <p:nvPr/>
        </p:nvSpPr>
        <p:spPr>
          <a:xfrm>
            <a:off x="3258805" y="2765223"/>
            <a:ext cx="937189" cy="695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2-On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A7F56B-7369-6C18-E749-1740573E8D49}"/>
              </a:ext>
            </a:extLst>
          </p:cNvPr>
          <p:cNvSpPr/>
          <p:nvPr/>
        </p:nvSpPr>
        <p:spPr>
          <a:xfrm>
            <a:off x="5656598" y="2733448"/>
            <a:ext cx="1922804" cy="695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en-IT" dirty="0"/>
              <a:t>-Processing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2D5363-A565-8F40-9157-ECDA8D1A8A88}"/>
              </a:ext>
            </a:extLst>
          </p:cNvPr>
          <p:cNvSpPr/>
          <p:nvPr/>
        </p:nvSpPr>
        <p:spPr>
          <a:xfrm>
            <a:off x="9212328" y="987973"/>
            <a:ext cx="1484120" cy="80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IT" dirty="0"/>
              <a:t>-Action 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9D7DC3-10A1-EB5B-560B-914DF48ED254}"/>
              </a:ext>
            </a:extLst>
          </p:cNvPr>
          <p:cNvSpPr/>
          <p:nvPr/>
        </p:nvSpPr>
        <p:spPr>
          <a:xfrm>
            <a:off x="9212328" y="4456682"/>
            <a:ext cx="1484120" cy="80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IT" dirty="0"/>
              <a:t>-Action b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C2D5C0A-A7B7-B7B9-CB2F-765329D50A3C}"/>
              </a:ext>
            </a:extLst>
          </p:cNvPr>
          <p:cNvCxnSpPr>
            <a:stCxn id="5" idx="7"/>
            <a:endCxn id="6" idx="1"/>
          </p:cNvCxnSpPr>
          <p:nvPr/>
        </p:nvCxnSpPr>
        <p:spPr>
          <a:xfrm rot="16200000" flipH="1">
            <a:off x="2454532" y="1925563"/>
            <a:ext cx="758" cy="1882284"/>
          </a:xfrm>
          <a:prstGeom prst="curvedConnector3">
            <a:avLst>
              <a:gd name="adj1" fmla="val -43596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2EE0BC37-4B8C-916B-1EB0-78A4F37229CD}"/>
              </a:ext>
            </a:extLst>
          </p:cNvPr>
          <p:cNvCxnSpPr>
            <a:stCxn id="6" idx="3"/>
            <a:endCxn id="5" idx="5"/>
          </p:cNvCxnSpPr>
          <p:nvPr/>
        </p:nvCxnSpPr>
        <p:spPr>
          <a:xfrm rot="5400000" flipH="1">
            <a:off x="2454532" y="2417393"/>
            <a:ext cx="758" cy="1882284"/>
          </a:xfrm>
          <a:prstGeom prst="curvedConnector3">
            <a:avLst>
              <a:gd name="adj1" fmla="val -43596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F62CD51-56BD-1C38-AFA9-B78BD38A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692" y="3779119"/>
            <a:ext cx="380438" cy="2227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0FF2584-4B46-8875-7676-63CA13BD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819" y="2273964"/>
            <a:ext cx="355533" cy="2141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E33B3D1-55A6-6885-5DC3-66D9FE532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725" y="2185772"/>
            <a:ext cx="395296" cy="229669"/>
          </a:xfrm>
          <a:prstGeom prst="rect">
            <a:avLst/>
          </a:prstGeom>
        </p:spPr>
      </p:pic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8536AF6B-3548-670C-2C43-149E81F00BCA}"/>
              </a:ext>
            </a:extLst>
          </p:cNvPr>
          <p:cNvCxnSpPr>
            <a:stCxn id="6" idx="7"/>
            <a:endCxn id="7" idx="0"/>
          </p:cNvCxnSpPr>
          <p:nvPr/>
        </p:nvCxnSpPr>
        <p:spPr>
          <a:xfrm rot="5400000" flipH="1" flipV="1">
            <a:off x="5271555" y="1520639"/>
            <a:ext cx="133636" cy="2559254"/>
          </a:xfrm>
          <a:prstGeom prst="curvedConnector3">
            <a:avLst>
              <a:gd name="adj1" fmla="val 271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7E34CFAB-0A64-0062-2ABE-CF1E7743A3D6}"/>
              </a:ext>
            </a:extLst>
          </p:cNvPr>
          <p:cNvCxnSpPr>
            <a:stCxn id="7" idx="7"/>
            <a:endCxn id="8" idx="2"/>
          </p:cNvCxnSpPr>
          <p:nvPr/>
        </p:nvCxnSpPr>
        <p:spPr>
          <a:xfrm rot="5400000" flipH="1" flipV="1">
            <a:off x="7533678" y="1156659"/>
            <a:ext cx="1442786" cy="1914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C3923253-6B40-956C-C65D-AAD6D08C92FC}"/>
              </a:ext>
            </a:extLst>
          </p:cNvPr>
          <p:cNvCxnSpPr>
            <a:stCxn id="7" idx="5"/>
            <a:endCxn id="27" idx="2"/>
          </p:cNvCxnSpPr>
          <p:nvPr/>
        </p:nvCxnSpPr>
        <p:spPr>
          <a:xfrm rot="16200000" flipH="1">
            <a:off x="7488025" y="3136928"/>
            <a:ext cx="1534093" cy="1914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3AE04945-E289-B046-F80A-0B3B61865DC5}"/>
              </a:ext>
            </a:extLst>
          </p:cNvPr>
          <p:cNvCxnSpPr>
            <a:stCxn id="7" idx="4"/>
            <a:endCxn id="6" idx="5"/>
          </p:cNvCxnSpPr>
          <p:nvPr/>
        </p:nvCxnSpPr>
        <p:spPr>
          <a:xfrm rot="5400000" flipH="1">
            <a:off x="5303330" y="2114330"/>
            <a:ext cx="70086" cy="2559254"/>
          </a:xfrm>
          <a:prstGeom prst="curvedConnector3">
            <a:avLst>
              <a:gd name="adj1" fmla="val -371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E18A98E7-44AB-1D72-9666-F2437E948B5B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H="1" flipV="1">
            <a:off x="5952269" y="-1236896"/>
            <a:ext cx="1777250" cy="6226988"/>
          </a:xfrm>
          <a:prstGeom prst="curvedConnector3">
            <a:avLst>
              <a:gd name="adj1" fmla="val -12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AB0B4CD4-0F15-8886-C163-B9DA55ABC794}"/>
              </a:ext>
            </a:extLst>
          </p:cNvPr>
          <p:cNvCxnSpPr>
            <a:stCxn id="27" idx="4"/>
            <a:endCxn id="6" idx="4"/>
          </p:cNvCxnSpPr>
          <p:nvPr/>
        </p:nvCxnSpPr>
        <p:spPr>
          <a:xfrm rot="5400000" flipH="1">
            <a:off x="5938390" y="1249785"/>
            <a:ext cx="1805007" cy="6226988"/>
          </a:xfrm>
          <a:prstGeom prst="curvedConnector3">
            <a:avLst>
              <a:gd name="adj1" fmla="val -12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5C456476-F718-A7E9-B962-66F6221E8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325" y="1887678"/>
            <a:ext cx="350743" cy="23561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FF70C40-5F66-55A7-CAD6-B0FF053CC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33" y="3758135"/>
            <a:ext cx="665898" cy="26119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CA320AE-7CD5-3B53-F442-190A49C35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5028" y="3779119"/>
            <a:ext cx="457642" cy="21495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74A365F-B2BA-2842-1C3C-A3B6F1E863D2}"/>
              </a:ext>
            </a:extLst>
          </p:cNvPr>
          <p:cNvSpPr txBox="1"/>
          <p:nvPr/>
        </p:nvSpPr>
        <p:spPr>
          <a:xfrm>
            <a:off x="4491122" y="368123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(            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2754594-E208-690F-AAF1-45B21E0D2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5032" y="1908339"/>
            <a:ext cx="457642" cy="21495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998F9FB-F974-0FF3-CF5E-F740DBC1BDC5}"/>
              </a:ext>
            </a:extLst>
          </p:cNvPr>
          <p:cNvSpPr txBox="1"/>
          <p:nvPr/>
        </p:nvSpPr>
        <p:spPr>
          <a:xfrm>
            <a:off x="7803663" y="1820819"/>
            <a:ext cx="43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4D6A60-C800-60E1-0B26-85336C746FF3}"/>
              </a:ext>
            </a:extLst>
          </p:cNvPr>
          <p:cNvSpPr txBox="1"/>
          <p:nvPr/>
        </p:nvSpPr>
        <p:spPr>
          <a:xfrm>
            <a:off x="7700731" y="396918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(1-P1)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04FC296-A075-B015-A885-8BFDECFCB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172" y="4063096"/>
            <a:ext cx="350743" cy="23561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E32CCBF-F672-7B08-9DFE-AA6C00D60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6879" y="4083757"/>
            <a:ext cx="457642" cy="21495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CCE6892-FD05-ABEC-85F4-8303C68856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9402" y="442635"/>
            <a:ext cx="249333" cy="26437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DBF2C1C-F2E1-0C31-218D-60FDA30588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1240" y="5556784"/>
            <a:ext cx="276323" cy="29018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BF862AC-5B48-62ED-E64B-E00E7966C50A}"/>
              </a:ext>
            </a:extLst>
          </p:cNvPr>
          <p:cNvSpPr txBox="1"/>
          <p:nvPr/>
        </p:nvSpPr>
        <p:spPr>
          <a:xfrm>
            <a:off x="246915" y="205492"/>
            <a:ext cx="14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CTMC Model</a:t>
            </a:r>
          </a:p>
        </p:txBody>
      </p:sp>
    </p:spTree>
    <p:extLst>
      <p:ext uri="{BB962C8B-B14F-4D97-AF65-F5344CB8AC3E}">
        <p14:creationId xmlns:p14="http://schemas.microsoft.com/office/powerpoint/2010/main" val="299896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BBB7380B-1829-BBCD-89E1-937C7266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C7AAA2-143B-BCAE-449F-1FA567824A07}"/>
              </a:ext>
            </a:extLst>
          </p:cNvPr>
          <p:cNvSpPr/>
          <p:nvPr/>
        </p:nvSpPr>
        <p:spPr>
          <a:xfrm>
            <a:off x="-148992" y="298081"/>
            <a:ext cx="506189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Probability</a:t>
            </a:r>
            <a:r>
              <a:rPr lang="en-GB" sz="1500" dirty="0"/>
              <a:t> of the various states for the time T = [0, 20]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0758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7380B-1829-BBCD-89E1-937C7266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81957" y="643467"/>
            <a:ext cx="7428086" cy="5571064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C7AAA2-143B-BCAE-449F-1FA567824A07}"/>
              </a:ext>
            </a:extLst>
          </p:cNvPr>
          <p:cNvSpPr/>
          <p:nvPr/>
        </p:nvSpPr>
        <p:spPr>
          <a:xfrm>
            <a:off x="-148993" y="298081"/>
            <a:ext cx="592475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Probability</a:t>
            </a:r>
            <a:r>
              <a:rPr lang="en-GB" sz="1500" dirty="0"/>
              <a:t> of the various states for the time T = [0, 10000]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2486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D43BC-8C82-CF7C-A4CD-69068D3981A0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1050A-949A-0371-F6AF-30BDDF556FA4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Steady</a:t>
            </a:r>
            <a:r>
              <a:rPr lang="en-US" altLang="zh-CN" sz="2000" dirty="0"/>
              <a:t>-state: pi = [0.8400, 0.0840, 0.0504, 0.0130, 0.0126]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Average energy consumption: 1.7003 mW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/>
              <a:t>n </a:t>
            </a:r>
            <a:r>
              <a:rPr lang="en-US" sz="2000" dirty="0"/>
              <a:t>frequency: 0.3360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285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Yuedong Zhang</dc:creator>
  <cp:lastModifiedBy>Yuedong Zhang</cp:lastModifiedBy>
  <cp:revision>43</cp:revision>
  <dcterms:created xsi:type="dcterms:W3CDTF">2022-07-08T11:04:53Z</dcterms:created>
  <dcterms:modified xsi:type="dcterms:W3CDTF">2022-07-12T07:55:59Z</dcterms:modified>
</cp:coreProperties>
</file>