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notesMasterIdLst>
    <p:notesMasterId r:id="rId63"/>
  </p:notesMasterIdLst>
  <p:sldIdLst>
    <p:sldId id="256" r:id="rId7"/>
    <p:sldId id="257" r:id="rId8"/>
    <p:sldId id="258" r:id="rId9"/>
    <p:sldId id="259" r:id="rId10"/>
    <p:sldId id="260" r:id="rId11"/>
    <p:sldId id="269" r:id="rId12"/>
    <p:sldId id="271" r:id="rId13"/>
    <p:sldId id="276" r:id="rId14"/>
    <p:sldId id="285" r:id="rId15"/>
    <p:sldId id="290" r:id="rId16"/>
    <p:sldId id="262" r:id="rId17"/>
    <p:sldId id="286" r:id="rId18"/>
    <p:sldId id="287" r:id="rId19"/>
    <p:sldId id="288" r:id="rId20"/>
    <p:sldId id="289" r:id="rId21"/>
    <p:sldId id="265" r:id="rId22"/>
    <p:sldId id="267" r:id="rId23"/>
    <p:sldId id="270" r:id="rId24"/>
    <p:sldId id="272" r:id="rId25"/>
    <p:sldId id="273" r:id="rId26"/>
    <p:sldId id="274" r:id="rId27"/>
    <p:sldId id="275" r:id="rId28"/>
    <p:sldId id="281" r:id="rId29"/>
    <p:sldId id="279" r:id="rId30"/>
    <p:sldId id="280" r:id="rId31"/>
    <p:sldId id="282" r:id="rId32"/>
    <p:sldId id="283" r:id="rId33"/>
    <p:sldId id="266" r:id="rId34"/>
    <p:sldId id="277" r:id="rId35"/>
    <p:sldId id="284" r:id="rId36"/>
    <p:sldId id="292" r:id="rId37"/>
    <p:sldId id="293" r:id="rId38"/>
    <p:sldId id="291" r:id="rId39"/>
    <p:sldId id="363" r:id="rId40"/>
    <p:sldId id="294" r:id="rId41"/>
    <p:sldId id="364" r:id="rId42"/>
    <p:sldId id="360" r:id="rId43"/>
    <p:sldId id="353" r:id="rId44"/>
    <p:sldId id="354" r:id="rId45"/>
    <p:sldId id="362" r:id="rId46"/>
    <p:sldId id="356" r:id="rId47"/>
    <p:sldId id="378" r:id="rId48"/>
    <p:sldId id="379" r:id="rId49"/>
    <p:sldId id="357" r:id="rId50"/>
    <p:sldId id="358" r:id="rId51"/>
    <p:sldId id="368" r:id="rId52"/>
    <p:sldId id="370" r:id="rId53"/>
    <p:sldId id="369" r:id="rId54"/>
    <p:sldId id="371" r:id="rId55"/>
    <p:sldId id="373" r:id="rId56"/>
    <p:sldId id="372" r:id="rId57"/>
    <p:sldId id="374" r:id="rId58"/>
    <p:sldId id="375" r:id="rId59"/>
    <p:sldId id="376" r:id="rId60"/>
    <p:sldId id="377" r:id="rId61"/>
    <p:sldId id="367"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9F4B8-0D0C-405F-9B90-23ED8BB8DFD5}" v="12927" dt="2020-09-07T17:40:04.139"/>
    <p1510:client id="{DA909D82-11F8-EF46-953A-BD05162FAEA2}" v="906" dt="2020-09-08T15:49:03.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p:scale>
          <a:sx n="77" d="100"/>
          <a:sy n="77" d="100"/>
        </p:scale>
        <p:origin x="1568"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14A46-CCEA-4BCD-A8A0-655FAE18ADCC}" type="datetimeFigureOut">
              <a:rPr lang="it-IT" smtClean="0"/>
              <a:t>03/09/20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6AAA1-2D10-40DD-8CBB-FD8BA6E23B9A}" type="slidenum">
              <a:rPr lang="it-IT" smtClean="0"/>
              <a:t>‹#›</a:t>
            </a:fld>
            <a:endParaRPr lang="it-IT" dirty="0"/>
          </a:p>
        </p:txBody>
      </p:sp>
    </p:spTree>
    <p:extLst>
      <p:ext uri="{BB962C8B-B14F-4D97-AF65-F5344CB8AC3E}">
        <p14:creationId xmlns:p14="http://schemas.microsoft.com/office/powerpoint/2010/main" val="238318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A5A8F-C866-4D77-AFAB-8AF163ABAD7E}"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it-I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70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698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689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3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61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9345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587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616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53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399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44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992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8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77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86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0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42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9B1D3D-575D-4367-8460-A5AB4A43632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197BD91-4C2E-42F6-9C3E-E55A6414B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797DD01-21E8-4B47-AE55-DA63A74A343E}"/>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5" name="Segnaposto piè di pagina 4">
            <a:extLst>
              <a:ext uri="{FF2B5EF4-FFF2-40B4-BE49-F238E27FC236}">
                <a16:creationId xmlns:a16="http://schemas.microsoft.com/office/drawing/2014/main" id="{C61BCF64-66FF-4CFA-A0E7-21D4204B5A8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8ECCA1F-2DA4-419E-A873-26E0E1953D7C}"/>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365384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2EFAAE-64E0-4B37-988B-33EF70C4331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CB3928D-7AC9-423F-A1AF-161AE547CDA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655E1E-76A3-4E37-BBFF-570B84FA3A80}"/>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5" name="Segnaposto piè di pagina 4">
            <a:extLst>
              <a:ext uri="{FF2B5EF4-FFF2-40B4-BE49-F238E27FC236}">
                <a16:creationId xmlns:a16="http://schemas.microsoft.com/office/drawing/2014/main" id="{83F8F575-A42C-4D41-8086-0EF251CEB17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AA793F4-AA0D-4390-9743-9694C091818A}"/>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406328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C756645-FFA5-49AA-8A06-66539B3A14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79771F8-60D8-419C-B277-20DEEB5CCC5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903B4A-A5B0-4FB4-B64F-6FBD289D9D62}"/>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5" name="Segnaposto piè di pagina 4">
            <a:extLst>
              <a:ext uri="{FF2B5EF4-FFF2-40B4-BE49-F238E27FC236}">
                <a16:creationId xmlns:a16="http://schemas.microsoft.com/office/drawing/2014/main" id="{65A108BA-E599-43FF-A8D2-0A5779A8CE23}"/>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2636DC0-7F6E-4E06-A2F4-63849843E65C}"/>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156585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53C6F-6285-4061-9994-6EAFF3018963}" type="datetimeFigureOut">
              <a:rPr lang="en-US" smtClean="0"/>
              <a:t>9/3/20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2493093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9/3/20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70182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3C6F-6285-4061-9994-6EAFF3018963}" type="datetimeFigureOut">
              <a:rPr lang="en-US" smtClean="0"/>
              <a:t>9/3/20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102898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53C6F-6285-4061-9994-6EAFF3018963}" type="datetimeFigureOut">
              <a:rPr lang="en-US" smtClean="0"/>
              <a:t>9/3/20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363114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53C6F-6285-4061-9994-6EAFF3018963}" type="datetimeFigureOut">
              <a:rPr lang="en-US" smtClean="0"/>
              <a:t>9/3/20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3843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53C6F-6285-4061-9994-6EAFF3018963}" type="datetimeFigureOut">
              <a:rPr lang="en-US" smtClean="0"/>
              <a:t>9/3/20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4175865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3C6F-6285-4061-9994-6EAFF3018963}" type="datetimeFigureOut">
              <a:rPr lang="en-US" smtClean="0"/>
              <a:t>9/3/20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1182170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9/3/20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290039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C5CC7C-8473-416F-B2A6-24CC459F6B8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C4EF6-697F-4C56-9FB0-0223884790A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D870358-6151-44B3-9953-59625045FD40}"/>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5" name="Segnaposto piè di pagina 4">
            <a:extLst>
              <a:ext uri="{FF2B5EF4-FFF2-40B4-BE49-F238E27FC236}">
                <a16:creationId xmlns:a16="http://schemas.microsoft.com/office/drawing/2014/main" id="{AD627FAA-6D42-40AD-A553-898DA95C285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6562237-C0DF-4322-B0FB-232C8CF20C1D}"/>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2934806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9/3/20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1692793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9/3/20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4056337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9/3/20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a:t>
            </a:fld>
            <a:endParaRPr lang="en-US" dirty="0"/>
          </a:p>
        </p:txBody>
      </p:sp>
    </p:spTree>
    <p:extLst>
      <p:ext uri="{BB962C8B-B14F-4D97-AF65-F5344CB8AC3E}">
        <p14:creationId xmlns:p14="http://schemas.microsoft.com/office/powerpoint/2010/main" val="542692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7"/>
            <a:ext cx="103632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112638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4070725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3092087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1"/>
            <a:ext cx="103632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18"/>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8"/>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3079830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4"/>
            <a:ext cx="5386917"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6193367" y="1535114"/>
            <a:ext cx="5389034"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6193367" y="2174875"/>
            <a:ext cx="5389034"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9"/>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9"/>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4269711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20"/>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20"/>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4113091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0" y="273053"/>
            <a:ext cx="4011084"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4" y="273053"/>
            <a:ext cx="6815666"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609600" y="1435102"/>
            <a:ext cx="4011084"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1"/>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21"/>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197723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99A916-61A9-4660-B407-56EEC86C1B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F41A0FB-5296-4DFD-832D-2E548F570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61A6A18-13C4-4574-9817-0BC0579085BF}"/>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5" name="Segnaposto piè di pagina 4">
            <a:extLst>
              <a:ext uri="{FF2B5EF4-FFF2-40B4-BE49-F238E27FC236}">
                <a16:creationId xmlns:a16="http://schemas.microsoft.com/office/drawing/2014/main" id="{50B1C60B-4E70-4C35-9051-AD2F22E8EC3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6783578-DAD5-40D3-BEF7-722CA78C6A3E}"/>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2704619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2"/>
            <a:ext cx="73152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dirty="0"/>
          </a:p>
        </p:txBody>
      </p:sp>
      <p:sp>
        <p:nvSpPr>
          <p:cNvPr id="109" name="Google Shape;109;p22"/>
          <p:cNvSpPr txBox="1">
            <a:spLocks noGrp="1"/>
          </p:cNvSpPr>
          <p:nvPr>
            <p:ph type="body" idx="1"/>
          </p:nvPr>
        </p:nvSpPr>
        <p:spPr>
          <a:xfrm>
            <a:off x="2389717" y="5367339"/>
            <a:ext cx="73152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1" name="Google Shape;111;p22"/>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22"/>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41291104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20" y="-1623219"/>
            <a:ext cx="4525963" cy="109728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2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8" name="Google Shape;118;p2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65468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9" y="1828800"/>
            <a:ext cx="5851525" cy="27432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9" y="-812799"/>
            <a:ext cx="5851525" cy="8026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2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2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406756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7FE908-6FF4-4486-9031-3D2BE177335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DA50232-BA2F-44B8-9A98-D31F88436AF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E703E4E-0DBD-412A-B63B-2F79D3A35DC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5883A7-715C-4A46-A5CD-3E53DA2B0E27}"/>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6" name="Segnaposto piè di pagina 5">
            <a:extLst>
              <a:ext uri="{FF2B5EF4-FFF2-40B4-BE49-F238E27FC236}">
                <a16:creationId xmlns:a16="http://schemas.microsoft.com/office/drawing/2014/main" id="{01211EAC-DE1E-448C-B9F4-2DD4B820E9B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97E9DC8D-7A80-443B-B7CF-01379B04496A}"/>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137406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3C6726-6C69-49E3-A569-DAF36C92582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4F6A5E-4003-466B-BCDF-4CCBD661E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6DB9916-3BDE-4AB7-AAF9-6C44CA2DF6D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C811663-0E8D-457C-BC18-CC2FDD526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B515AAB-B0F1-470C-B923-52CEC69CB9F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F13A80F-8CC3-4BD4-B526-8EFBD3B6FBAE}"/>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8" name="Segnaposto piè di pagina 7">
            <a:extLst>
              <a:ext uri="{FF2B5EF4-FFF2-40B4-BE49-F238E27FC236}">
                <a16:creationId xmlns:a16="http://schemas.microsoft.com/office/drawing/2014/main" id="{FD7BEDDD-976F-4C2C-B7CA-1EC27408BD87}"/>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1C1C3C57-6D97-4895-BE1E-76FC8CE38B3D}"/>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15666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E6F1DB-88CD-4A5C-893D-5F765DE7FA2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F432A27-7D03-453F-985A-0F1176A6BC17}"/>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4" name="Segnaposto piè di pagina 3">
            <a:extLst>
              <a:ext uri="{FF2B5EF4-FFF2-40B4-BE49-F238E27FC236}">
                <a16:creationId xmlns:a16="http://schemas.microsoft.com/office/drawing/2014/main" id="{E1EC4F7E-01AA-4AD5-829D-470C9CFC0C19}"/>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4693B6CF-991D-4D25-905E-5EE21B4EC4BC}"/>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274455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881B1D5-DC94-49B0-9A44-C05DA35F9B7D}"/>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3" name="Segnaposto piè di pagina 2">
            <a:extLst>
              <a:ext uri="{FF2B5EF4-FFF2-40B4-BE49-F238E27FC236}">
                <a16:creationId xmlns:a16="http://schemas.microsoft.com/office/drawing/2014/main" id="{D92B2044-7D68-4BBE-8DD9-779C8FD1E840}"/>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992B950-308F-4683-AD2D-FA54345561C2}"/>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423793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0F66E-DF97-470D-85C9-754AE325FA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C038F0E-BFB2-4CA5-B0D5-DC3216C88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C576B7E-896C-441F-A5BD-0388A2CB4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D22DF0C-341E-4288-8907-2475D4A45062}"/>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6" name="Segnaposto piè di pagina 5">
            <a:extLst>
              <a:ext uri="{FF2B5EF4-FFF2-40B4-BE49-F238E27FC236}">
                <a16:creationId xmlns:a16="http://schemas.microsoft.com/office/drawing/2014/main" id="{84BAF9A3-C385-45C2-A474-96F6E92991B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23C85F5-3CA8-4C18-89C9-E0E18B15D70C}"/>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289909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66B83-3BC1-4BEA-8254-F771C30DFDF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6C55677-E3AF-4E38-8F0A-7AF9F0D03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3CCC43A7-3D67-41DD-973A-F9A023B86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0A5638-CB3F-4CCA-B36B-6E5578E69601}"/>
              </a:ext>
            </a:extLst>
          </p:cNvPr>
          <p:cNvSpPr>
            <a:spLocks noGrp="1"/>
          </p:cNvSpPr>
          <p:nvPr>
            <p:ph type="dt" sz="half" idx="10"/>
          </p:nvPr>
        </p:nvSpPr>
        <p:spPr/>
        <p:txBody>
          <a:bodyPr/>
          <a:lstStyle/>
          <a:p>
            <a:fld id="{25FB4F11-A4F2-404C-80D0-ABE4826BBEEF}" type="datetimeFigureOut">
              <a:rPr lang="it-IT" smtClean="0"/>
              <a:t>03/09/20</a:t>
            </a:fld>
            <a:endParaRPr lang="it-IT" dirty="0"/>
          </a:p>
        </p:txBody>
      </p:sp>
      <p:sp>
        <p:nvSpPr>
          <p:cNvPr id="6" name="Segnaposto piè di pagina 5">
            <a:extLst>
              <a:ext uri="{FF2B5EF4-FFF2-40B4-BE49-F238E27FC236}">
                <a16:creationId xmlns:a16="http://schemas.microsoft.com/office/drawing/2014/main" id="{D27AA78B-9CE5-42AD-A49D-072FFA6F109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60DB0AA-0B27-42CD-B7AA-E728F84681B0}"/>
              </a:ext>
            </a:extLst>
          </p:cNvPr>
          <p:cNvSpPr>
            <a:spLocks noGrp="1"/>
          </p:cNvSpPr>
          <p:nvPr>
            <p:ph type="sldNum" sz="quarter" idx="12"/>
          </p:nvPr>
        </p:nvSpPr>
        <p:spPr/>
        <p:txBody>
          <a:bodyPr/>
          <a:lstStyle/>
          <a:p>
            <a:fld id="{78E8060D-36C3-4CF4-A47B-0499DA967B46}" type="slidenum">
              <a:rPr lang="it-IT" smtClean="0"/>
              <a:t>‹#›</a:t>
            </a:fld>
            <a:endParaRPr lang="it-IT" dirty="0"/>
          </a:p>
        </p:txBody>
      </p:sp>
    </p:spTree>
    <p:extLst>
      <p:ext uri="{BB962C8B-B14F-4D97-AF65-F5344CB8AC3E}">
        <p14:creationId xmlns:p14="http://schemas.microsoft.com/office/powerpoint/2010/main" val="337331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324A35B-7A1E-463C-BFB3-5C8A1EDD6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9EE97F-5A1C-419A-A235-D27D3C754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008026-D950-489F-A34E-D8121186A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B4F11-A4F2-404C-80D0-ABE4826BBEEF}" type="datetimeFigureOut">
              <a:rPr lang="it-IT" smtClean="0"/>
              <a:t>03/09/20</a:t>
            </a:fld>
            <a:endParaRPr lang="it-IT" dirty="0"/>
          </a:p>
        </p:txBody>
      </p:sp>
      <p:sp>
        <p:nvSpPr>
          <p:cNvPr id="5" name="Segnaposto piè di pagina 4">
            <a:extLst>
              <a:ext uri="{FF2B5EF4-FFF2-40B4-BE49-F238E27FC236}">
                <a16:creationId xmlns:a16="http://schemas.microsoft.com/office/drawing/2014/main" id="{76612F0D-CD18-427F-B0B0-ADFF8529C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A649DE71-5E24-4A7E-8BD5-94C069CC8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8060D-36C3-4CF4-A47B-0499DA967B46}" type="slidenum">
              <a:rPr lang="it-IT" smtClean="0"/>
              <a:t>‹#›</a:t>
            </a:fld>
            <a:endParaRPr lang="it-IT" dirty="0"/>
          </a:p>
        </p:txBody>
      </p:sp>
    </p:spTree>
    <p:extLst>
      <p:ext uri="{BB962C8B-B14F-4D97-AF65-F5344CB8AC3E}">
        <p14:creationId xmlns:p14="http://schemas.microsoft.com/office/powerpoint/2010/main" val="238678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53C6F-6285-4061-9994-6EAFF3018963}" type="datetimeFigureOut">
              <a:rPr lang="en-US" smtClean="0"/>
              <a:t>9/3/20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CBF04-D241-4986-947E-411460146C72}" type="slidenum">
              <a:rPr lang="en-US" smtClean="0"/>
              <a:t>‹#›</a:t>
            </a:fld>
            <a:endParaRPr lang="en-US" dirty="0"/>
          </a:p>
        </p:txBody>
      </p:sp>
    </p:spTree>
    <p:extLst>
      <p:ext uri="{BB962C8B-B14F-4D97-AF65-F5344CB8AC3E}">
        <p14:creationId xmlns:p14="http://schemas.microsoft.com/office/powerpoint/2010/main" val="2939294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dirty="0"/>
          </a:p>
        </p:txBody>
      </p:sp>
      <p:sp>
        <p:nvSpPr>
          <p:cNvPr id="54" name="Google Shape;54;p1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dirty="0"/>
          </a:p>
        </p:txBody>
      </p:sp>
      <p:sp>
        <p:nvSpPr>
          <p:cNvPr id="55" name="Google Shape;55;p1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extLst>
      <p:ext uri="{BB962C8B-B14F-4D97-AF65-F5344CB8AC3E}">
        <p14:creationId xmlns:p14="http://schemas.microsoft.com/office/powerpoint/2010/main" val="29764775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7E837-9695-485C-9C2B-65F13AC84735}"/>
              </a:ext>
            </a:extLst>
          </p:cNvPr>
          <p:cNvSpPr>
            <a:spLocks noGrp="1"/>
          </p:cNvSpPr>
          <p:nvPr>
            <p:ph type="ctrTitle"/>
          </p:nvPr>
        </p:nvSpPr>
        <p:spPr>
          <a:xfrm>
            <a:off x="533400" y="301319"/>
            <a:ext cx="11125200" cy="1439949"/>
          </a:xfrm>
        </p:spPr>
        <p:txBody>
          <a:bodyPr>
            <a:normAutofit/>
          </a:bodyPr>
          <a:lstStyle/>
          <a:p>
            <a:r>
              <a:rPr lang="it-IT" sz="4800" dirty="0">
                <a:latin typeface="+mn-lt"/>
              </a:rPr>
              <a:t>The validation of aerial images of locations at risk due to the presence of illegal landfills</a:t>
            </a:r>
          </a:p>
        </p:txBody>
      </p:sp>
      <p:sp>
        <p:nvSpPr>
          <p:cNvPr id="3" name="CasellaDiTesto 2">
            <a:extLst>
              <a:ext uri="{FF2B5EF4-FFF2-40B4-BE49-F238E27FC236}">
                <a16:creationId xmlns:a16="http://schemas.microsoft.com/office/drawing/2014/main" id="{5871185F-03FF-41EE-996A-DEC80BD70023}"/>
              </a:ext>
            </a:extLst>
          </p:cNvPr>
          <p:cNvSpPr txBox="1"/>
          <p:nvPr/>
        </p:nvSpPr>
        <p:spPr>
          <a:xfrm>
            <a:off x="10223194" y="5865468"/>
            <a:ext cx="3071058" cy="646331"/>
          </a:xfrm>
          <a:prstGeom prst="rect">
            <a:avLst/>
          </a:prstGeom>
          <a:noFill/>
        </p:spPr>
        <p:txBody>
          <a:bodyPr wrap="square" rtlCol="0">
            <a:spAutoFit/>
          </a:bodyPr>
          <a:lstStyle/>
          <a:p>
            <a:r>
              <a:rPr lang="en-US" dirty="0"/>
              <a:t>Weng Veronica </a:t>
            </a:r>
          </a:p>
          <a:p>
            <a:r>
              <a:rPr lang="en-US" dirty="0"/>
              <a:t>Zhang YueDong</a:t>
            </a:r>
            <a:endParaRPr lang="it-IT" dirty="0"/>
          </a:p>
        </p:txBody>
      </p:sp>
      <p:pic>
        <p:nvPicPr>
          <p:cNvPr id="6" name="Picture 5" descr="A picture containing food&#10;&#10;Description automatically generated">
            <a:extLst>
              <a:ext uri="{FF2B5EF4-FFF2-40B4-BE49-F238E27FC236}">
                <a16:creationId xmlns:a16="http://schemas.microsoft.com/office/drawing/2014/main" id="{76A3F5B6-D14F-C440-A459-FB59F0A26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900" y="2277356"/>
            <a:ext cx="3718302" cy="2722999"/>
          </a:xfrm>
          <a:prstGeom prst="rect">
            <a:avLst/>
          </a:prstGeom>
        </p:spPr>
      </p:pic>
    </p:spTree>
    <p:extLst>
      <p:ext uri="{BB962C8B-B14F-4D97-AF65-F5344CB8AC3E}">
        <p14:creationId xmlns:p14="http://schemas.microsoft.com/office/powerpoint/2010/main" val="58645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3">
            <a:extLst>
              <a:ext uri="{FF2B5EF4-FFF2-40B4-BE49-F238E27FC236}">
                <a16:creationId xmlns:a16="http://schemas.microsoft.com/office/drawing/2014/main" id="{336304DF-2EBD-8A42-877A-881E04DACB72}"/>
              </a:ext>
            </a:extLst>
          </p:cNvPr>
          <p:cNvSpPr/>
          <p:nvPr/>
        </p:nvSpPr>
        <p:spPr>
          <a:xfrm>
            <a:off x="3220428" y="1000559"/>
            <a:ext cx="1280938" cy="7431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Utente</a:t>
            </a:r>
          </a:p>
        </p:txBody>
      </p:sp>
      <p:sp>
        <p:nvSpPr>
          <p:cNvPr id="13" name="Rettangolo 3">
            <a:extLst>
              <a:ext uri="{FF2B5EF4-FFF2-40B4-BE49-F238E27FC236}">
                <a16:creationId xmlns:a16="http://schemas.microsoft.com/office/drawing/2014/main" id="{35E7235E-06E1-5C46-8B25-718FC87EB72C}"/>
              </a:ext>
            </a:extLst>
          </p:cNvPr>
          <p:cNvSpPr/>
          <p:nvPr/>
        </p:nvSpPr>
        <p:spPr>
          <a:xfrm>
            <a:off x="4336214" y="2905558"/>
            <a:ext cx="1280938" cy="7431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Lavoratore</a:t>
            </a:r>
          </a:p>
        </p:txBody>
      </p:sp>
      <p:sp>
        <p:nvSpPr>
          <p:cNvPr id="14" name="Rettangolo 3">
            <a:extLst>
              <a:ext uri="{FF2B5EF4-FFF2-40B4-BE49-F238E27FC236}">
                <a16:creationId xmlns:a16="http://schemas.microsoft.com/office/drawing/2014/main" id="{A493DC4B-9D45-D84F-93C2-946AE9CCC935}"/>
              </a:ext>
            </a:extLst>
          </p:cNvPr>
          <p:cNvSpPr/>
          <p:nvPr/>
        </p:nvSpPr>
        <p:spPr>
          <a:xfrm>
            <a:off x="2104641" y="2911974"/>
            <a:ext cx="1280938" cy="7431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Manager</a:t>
            </a:r>
          </a:p>
        </p:txBody>
      </p:sp>
      <p:cxnSp>
        <p:nvCxnSpPr>
          <p:cNvPr id="16" name="Elbow Connector 15">
            <a:extLst>
              <a:ext uri="{FF2B5EF4-FFF2-40B4-BE49-F238E27FC236}">
                <a16:creationId xmlns:a16="http://schemas.microsoft.com/office/drawing/2014/main" id="{888ECBA9-AC63-D64E-A6E2-BBA3E0D01903}"/>
              </a:ext>
            </a:extLst>
          </p:cNvPr>
          <p:cNvCxnSpPr>
            <a:cxnSpLocks/>
            <a:stCxn id="14" idx="0"/>
          </p:cNvCxnSpPr>
          <p:nvPr/>
        </p:nvCxnSpPr>
        <p:spPr>
          <a:xfrm rot="5400000" flipH="1" flipV="1">
            <a:off x="3607127" y="1542419"/>
            <a:ext cx="507539" cy="22315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9A9566-E485-574F-BC08-0418E0BE4BF6}"/>
              </a:ext>
            </a:extLst>
          </p:cNvPr>
          <p:cNvCxnSpPr>
            <a:cxnSpLocks/>
            <a:endCxn id="13" idx="0"/>
          </p:cNvCxnSpPr>
          <p:nvPr/>
        </p:nvCxnSpPr>
        <p:spPr>
          <a:xfrm>
            <a:off x="4976683" y="2398020"/>
            <a:ext cx="0" cy="50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B52B7E3-70AE-8346-8605-C47E3A24B529}"/>
              </a:ext>
            </a:extLst>
          </p:cNvPr>
          <p:cNvCxnSpPr>
            <a:endCxn id="12" idx="2"/>
          </p:cNvCxnSpPr>
          <p:nvPr/>
        </p:nvCxnSpPr>
        <p:spPr>
          <a:xfrm flipV="1">
            <a:off x="3860897" y="1743734"/>
            <a:ext cx="0" cy="654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48E992D-9B05-6846-A5BA-EA3ADFEB6487}"/>
              </a:ext>
            </a:extLst>
          </p:cNvPr>
          <p:cNvSpPr txBox="1"/>
          <p:nvPr/>
        </p:nvSpPr>
        <p:spPr>
          <a:xfrm>
            <a:off x="3762967" y="2001924"/>
            <a:ext cx="896399" cy="369332"/>
          </a:xfrm>
          <a:prstGeom prst="rect">
            <a:avLst/>
          </a:prstGeom>
          <a:noFill/>
        </p:spPr>
        <p:txBody>
          <a:bodyPr wrap="none" rtlCol="0">
            <a:spAutoFit/>
          </a:bodyPr>
          <a:lstStyle/>
          <a:p>
            <a:r>
              <a:rPr lang="zh-CN" altLang="en-US"/>
              <a:t>（</a:t>
            </a:r>
            <a:r>
              <a:rPr lang="en-US" altLang="zh-CN" dirty="0"/>
              <a:t>t,e</a:t>
            </a:r>
            <a:r>
              <a:rPr lang="zh-CN" altLang="en-US"/>
              <a:t>）</a:t>
            </a:r>
            <a:endParaRPr lang="en-IT"/>
          </a:p>
        </p:txBody>
      </p:sp>
      <p:sp>
        <p:nvSpPr>
          <p:cNvPr id="40" name="Rettangolo 3">
            <a:extLst>
              <a:ext uri="{FF2B5EF4-FFF2-40B4-BE49-F238E27FC236}">
                <a16:creationId xmlns:a16="http://schemas.microsoft.com/office/drawing/2014/main" id="{9CE94B28-60F2-6649-8081-5652934431EC}"/>
              </a:ext>
            </a:extLst>
          </p:cNvPr>
          <p:cNvSpPr/>
          <p:nvPr/>
        </p:nvSpPr>
        <p:spPr>
          <a:xfrm>
            <a:off x="4255532" y="5884758"/>
            <a:ext cx="1442302" cy="66420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alibri" panose="020F0502020204030204" pitchFamily="34" charset="0"/>
                <a:cs typeface="Calibri" panose="020F0502020204030204" pitchFamily="34" charset="0"/>
              </a:rPr>
              <a:t>Campagna</a:t>
            </a:r>
            <a:endParaRPr lang="it-IT" dirty="0">
              <a:solidFill>
                <a:schemeClr val="tx1"/>
              </a:solidFill>
            </a:endParaRPr>
          </a:p>
        </p:txBody>
      </p:sp>
      <p:sp>
        <p:nvSpPr>
          <p:cNvPr id="41" name="Rombo 9">
            <a:extLst>
              <a:ext uri="{FF2B5EF4-FFF2-40B4-BE49-F238E27FC236}">
                <a16:creationId xmlns:a16="http://schemas.microsoft.com/office/drawing/2014/main" id="{20E4E207-7436-D944-9ACC-0C63583C61B7}"/>
              </a:ext>
            </a:extLst>
          </p:cNvPr>
          <p:cNvSpPr/>
          <p:nvPr/>
        </p:nvSpPr>
        <p:spPr>
          <a:xfrm>
            <a:off x="2023891" y="5785436"/>
            <a:ext cx="1442439" cy="862854"/>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p>
        </p:txBody>
      </p:sp>
      <p:sp>
        <p:nvSpPr>
          <p:cNvPr id="42" name="TextBox 41">
            <a:extLst>
              <a:ext uri="{FF2B5EF4-FFF2-40B4-BE49-F238E27FC236}">
                <a16:creationId xmlns:a16="http://schemas.microsoft.com/office/drawing/2014/main" id="{33D0AEE8-2CE1-B34B-A4E9-4D3F7994C3B2}"/>
              </a:ext>
            </a:extLst>
          </p:cNvPr>
          <p:cNvSpPr txBox="1"/>
          <p:nvPr/>
        </p:nvSpPr>
        <p:spPr>
          <a:xfrm>
            <a:off x="4973889" y="5521842"/>
            <a:ext cx="670631" cy="369332"/>
          </a:xfrm>
          <a:prstGeom prst="rect">
            <a:avLst/>
          </a:prstGeom>
          <a:noFill/>
        </p:spPr>
        <p:txBody>
          <a:bodyPr wrap="square" rtlCol="0">
            <a:spAutoFit/>
          </a:bodyPr>
          <a:lstStyle/>
          <a:p>
            <a:r>
              <a:rPr lang="en-IT"/>
              <a:t>(</a:t>
            </a:r>
            <a:r>
              <a:rPr lang="en-US" altLang="zh-CN" dirty="0"/>
              <a:t>0</a:t>
            </a:r>
            <a:r>
              <a:rPr lang="en-IT"/>
              <a:t>,</a:t>
            </a:r>
            <a:r>
              <a:rPr lang="en-US" altLang="zh-CN" dirty="0"/>
              <a:t>N</a:t>
            </a:r>
            <a:r>
              <a:rPr lang="en-IT"/>
              <a:t>)</a:t>
            </a:r>
          </a:p>
        </p:txBody>
      </p:sp>
      <p:sp>
        <p:nvSpPr>
          <p:cNvPr id="45" name="CasellaDiTesto 17">
            <a:extLst>
              <a:ext uri="{FF2B5EF4-FFF2-40B4-BE49-F238E27FC236}">
                <a16:creationId xmlns:a16="http://schemas.microsoft.com/office/drawing/2014/main" id="{E959CBBD-4FDC-6244-B449-BDC00D3F3739}"/>
              </a:ext>
            </a:extLst>
          </p:cNvPr>
          <p:cNvSpPr txBox="1"/>
          <p:nvPr/>
        </p:nvSpPr>
        <p:spPr>
          <a:xfrm>
            <a:off x="2190523" y="6032196"/>
            <a:ext cx="1275807" cy="369332"/>
          </a:xfrm>
          <a:prstGeom prst="rect">
            <a:avLst/>
          </a:prstGeom>
          <a:noFill/>
        </p:spPr>
        <p:txBody>
          <a:bodyPr wrap="square" rtlCol="0">
            <a:spAutoFit/>
          </a:bodyPr>
          <a:lstStyle/>
          <a:p>
            <a:r>
              <a:rPr lang="en-US" dirty="0"/>
              <a:t>Creazione</a:t>
            </a:r>
            <a:endParaRPr lang="it-IT" dirty="0"/>
          </a:p>
        </p:txBody>
      </p:sp>
      <p:cxnSp>
        <p:nvCxnSpPr>
          <p:cNvPr id="46" name="Connettore diritto 19">
            <a:extLst>
              <a:ext uri="{FF2B5EF4-FFF2-40B4-BE49-F238E27FC236}">
                <a16:creationId xmlns:a16="http://schemas.microsoft.com/office/drawing/2014/main" id="{02903990-A8CE-6A44-89A1-B00728BBD74A}"/>
              </a:ext>
            </a:extLst>
          </p:cNvPr>
          <p:cNvCxnSpPr>
            <a:cxnSpLocks/>
            <a:stCxn id="49" idx="2"/>
            <a:endCxn id="40" idx="0"/>
          </p:cNvCxnSpPr>
          <p:nvPr/>
        </p:nvCxnSpPr>
        <p:spPr>
          <a:xfrm>
            <a:off x="4976683" y="5225418"/>
            <a:ext cx="0" cy="65934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ombo 9">
            <a:extLst>
              <a:ext uri="{FF2B5EF4-FFF2-40B4-BE49-F238E27FC236}">
                <a16:creationId xmlns:a16="http://schemas.microsoft.com/office/drawing/2014/main" id="{901846CD-2BEB-C545-92CA-7238BDD9EBE0}"/>
              </a:ext>
            </a:extLst>
          </p:cNvPr>
          <p:cNvSpPr/>
          <p:nvPr/>
        </p:nvSpPr>
        <p:spPr>
          <a:xfrm>
            <a:off x="4308846" y="4314489"/>
            <a:ext cx="1335674" cy="910929"/>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p>
        </p:txBody>
      </p:sp>
      <p:sp>
        <p:nvSpPr>
          <p:cNvPr id="50" name="CasellaDiTesto 16">
            <a:extLst>
              <a:ext uri="{FF2B5EF4-FFF2-40B4-BE49-F238E27FC236}">
                <a16:creationId xmlns:a16="http://schemas.microsoft.com/office/drawing/2014/main" id="{F56F55C7-43FF-E942-A075-2091C4862B26}"/>
              </a:ext>
            </a:extLst>
          </p:cNvPr>
          <p:cNvSpPr txBox="1"/>
          <p:nvPr/>
        </p:nvSpPr>
        <p:spPr>
          <a:xfrm>
            <a:off x="4495883" y="4566078"/>
            <a:ext cx="1289291" cy="369332"/>
          </a:xfrm>
          <a:prstGeom prst="rect">
            <a:avLst/>
          </a:prstGeom>
          <a:noFill/>
        </p:spPr>
        <p:txBody>
          <a:bodyPr wrap="square" rtlCol="0">
            <a:spAutoFit/>
          </a:bodyPr>
          <a:lstStyle/>
          <a:p>
            <a:r>
              <a:rPr lang="en-US" dirty="0"/>
              <a:t>Iscrizione</a:t>
            </a:r>
            <a:endParaRPr lang="it-IT" dirty="0"/>
          </a:p>
        </p:txBody>
      </p:sp>
      <p:cxnSp>
        <p:nvCxnSpPr>
          <p:cNvPr id="53" name="Straight Connector 52">
            <a:extLst>
              <a:ext uri="{FF2B5EF4-FFF2-40B4-BE49-F238E27FC236}">
                <a16:creationId xmlns:a16="http://schemas.microsoft.com/office/drawing/2014/main" id="{DA67720F-B939-5045-9D51-C8C99C52E8E8}"/>
              </a:ext>
            </a:extLst>
          </p:cNvPr>
          <p:cNvCxnSpPr>
            <a:cxnSpLocks/>
            <a:stCxn id="41" idx="3"/>
            <a:endCxn id="40" idx="1"/>
          </p:cNvCxnSpPr>
          <p:nvPr/>
        </p:nvCxnSpPr>
        <p:spPr>
          <a:xfrm flipV="1">
            <a:off x="3466330" y="6216862"/>
            <a:ext cx="7892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993E4AD-8F0C-F441-AF88-7B769DE2930B}"/>
              </a:ext>
            </a:extLst>
          </p:cNvPr>
          <p:cNvCxnSpPr>
            <a:cxnSpLocks/>
            <a:stCxn id="14" idx="2"/>
            <a:endCxn id="41" idx="0"/>
          </p:cNvCxnSpPr>
          <p:nvPr/>
        </p:nvCxnSpPr>
        <p:spPr>
          <a:xfrm>
            <a:off x="2745110" y="3655149"/>
            <a:ext cx="1" cy="2130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66449E-0E02-E94C-B27D-B62157E2951F}"/>
              </a:ext>
            </a:extLst>
          </p:cNvPr>
          <p:cNvCxnSpPr>
            <a:stCxn id="13" idx="2"/>
            <a:endCxn id="49" idx="0"/>
          </p:cNvCxnSpPr>
          <p:nvPr/>
        </p:nvCxnSpPr>
        <p:spPr>
          <a:xfrm>
            <a:off x="4976683" y="3648733"/>
            <a:ext cx="0" cy="665756"/>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ttangolo 3">
            <a:extLst>
              <a:ext uri="{FF2B5EF4-FFF2-40B4-BE49-F238E27FC236}">
                <a16:creationId xmlns:a16="http://schemas.microsoft.com/office/drawing/2014/main" id="{70D17B39-A186-9F49-8D96-9E0BD84B7E30}"/>
              </a:ext>
            </a:extLst>
          </p:cNvPr>
          <p:cNvSpPr/>
          <p:nvPr/>
        </p:nvSpPr>
        <p:spPr>
          <a:xfrm>
            <a:off x="8695084" y="5884757"/>
            <a:ext cx="1431118" cy="66420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Immagine</a:t>
            </a:r>
            <a:endParaRPr lang="it-IT" dirty="0">
              <a:solidFill>
                <a:schemeClr val="tx1"/>
              </a:solidFill>
            </a:endParaRPr>
          </a:p>
        </p:txBody>
      </p:sp>
      <p:sp>
        <p:nvSpPr>
          <p:cNvPr id="81" name="Rettangolo 3">
            <a:extLst>
              <a:ext uri="{FF2B5EF4-FFF2-40B4-BE49-F238E27FC236}">
                <a16:creationId xmlns:a16="http://schemas.microsoft.com/office/drawing/2014/main" id="{51E63C1C-CF80-6343-99AA-475475404C26}"/>
              </a:ext>
            </a:extLst>
          </p:cNvPr>
          <p:cNvSpPr/>
          <p:nvPr/>
        </p:nvSpPr>
        <p:spPr>
          <a:xfrm>
            <a:off x="8702536" y="2938661"/>
            <a:ext cx="1431118" cy="66420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Annotazione</a:t>
            </a:r>
            <a:endParaRPr lang="it-IT" dirty="0">
              <a:solidFill>
                <a:schemeClr val="tx1"/>
              </a:solidFill>
            </a:endParaRPr>
          </a:p>
        </p:txBody>
      </p:sp>
      <p:sp>
        <p:nvSpPr>
          <p:cNvPr id="82" name="Rectangle 81">
            <a:extLst>
              <a:ext uri="{FF2B5EF4-FFF2-40B4-BE49-F238E27FC236}">
                <a16:creationId xmlns:a16="http://schemas.microsoft.com/office/drawing/2014/main" id="{D9F52DB8-EFB1-B841-A26C-A7898BCE033E}"/>
              </a:ext>
            </a:extLst>
          </p:cNvPr>
          <p:cNvSpPr/>
          <p:nvPr/>
        </p:nvSpPr>
        <p:spPr>
          <a:xfrm>
            <a:off x="8596223" y="2847051"/>
            <a:ext cx="1643744" cy="860190"/>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83" name="Rombo 9">
            <a:extLst>
              <a:ext uri="{FF2B5EF4-FFF2-40B4-BE49-F238E27FC236}">
                <a16:creationId xmlns:a16="http://schemas.microsoft.com/office/drawing/2014/main" id="{BE01A30F-1B0C-EA4D-BB45-15277BCAABB0}"/>
              </a:ext>
            </a:extLst>
          </p:cNvPr>
          <p:cNvSpPr/>
          <p:nvPr/>
        </p:nvSpPr>
        <p:spPr>
          <a:xfrm>
            <a:off x="6528622" y="5761396"/>
            <a:ext cx="1335674" cy="910929"/>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p>
        </p:txBody>
      </p:sp>
      <p:sp>
        <p:nvSpPr>
          <p:cNvPr id="84" name="CasellaDiTesto 16">
            <a:extLst>
              <a:ext uri="{FF2B5EF4-FFF2-40B4-BE49-F238E27FC236}">
                <a16:creationId xmlns:a16="http://schemas.microsoft.com/office/drawing/2014/main" id="{C91F49C5-80F9-6C44-8E72-ED618F5505E8}"/>
              </a:ext>
            </a:extLst>
          </p:cNvPr>
          <p:cNvSpPr txBox="1"/>
          <p:nvPr/>
        </p:nvSpPr>
        <p:spPr>
          <a:xfrm>
            <a:off x="6692375" y="6032193"/>
            <a:ext cx="1103611" cy="369332"/>
          </a:xfrm>
          <a:prstGeom prst="rect">
            <a:avLst/>
          </a:prstGeom>
          <a:noFill/>
        </p:spPr>
        <p:txBody>
          <a:bodyPr wrap="square" rtlCol="0">
            <a:spAutoFit/>
          </a:bodyPr>
          <a:lstStyle/>
          <a:p>
            <a:r>
              <a:rPr lang="it-IT" dirty="0"/>
              <a:t>Possiede</a:t>
            </a:r>
          </a:p>
        </p:txBody>
      </p:sp>
      <p:cxnSp>
        <p:nvCxnSpPr>
          <p:cNvPr id="86" name="Straight Connector 85">
            <a:extLst>
              <a:ext uri="{FF2B5EF4-FFF2-40B4-BE49-F238E27FC236}">
                <a16:creationId xmlns:a16="http://schemas.microsoft.com/office/drawing/2014/main" id="{9D36FBAA-599E-1046-85B0-CD6016B6DD80}"/>
              </a:ext>
            </a:extLst>
          </p:cNvPr>
          <p:cNvCxnSpPr>
            <a:cxnSpLocks/>
            <a:stCxn id="40" idx="3"/>
            <a:endCxn id="83" idx="1"/>
          </p:cNvCxnSpPr>
          <p:nvPr/>
        </p:nvCxnSpPr>
        <p:spPr>
          <a:xfrm flipV="1">
            <a:off x="5697834" y="6216861"/>
            <a:ext cx="83078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55F653-B93C-2143-87DF-DD02E2D1328D}"/>
              </a:ext>
            </a:extLst>
          </p:cNvPr>
          <p:cNvCxnSpPr>
            <a:cxnSpLocks/>
            <a:stCxn id="83" idx="3"/>
            <a:endCxn id="71" idx="1"/>
          </p:cNvCxnSpPr>
          <p:nvPr/>
        </p:nvCxnSpPr>
        <p:spPr>
          <a:xfrm>
            <a:off x="7864296" y="6216861"/>
            <a:ext cx="830788"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ombo 9">
            <a:extLst>
              <a:ext uri="{FF2B5EF4-FFF2-40B4-BE49-F238E27FC236}">
                <a16:creationId xmlns:a16="http://schemas.microsoft.com/office/drawing/2014/main" id="{A41E6938-A6FC-4141-98E8-0013BF8F1C46}"/>
              </a:ext>
            </a:extLst>
          </p:cNvPr>
          <p:cNvSpPr/>
          <p:nvPr/>
        </p:nvSpPr>
        <p:spPr>
          <a:xfrm>
            <a:off x="6480586" y="2821680"/>
            <a:ext cx="1335674" cy="910929"/>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b="1" dirty="0"/>
          </a:p>
        </p:txBody>
      </p:sp>
      <p:cxnSp>
        <p:nvCxnSpPr>
          <p:cNvPr id="92" name="Straight Connector 91">
            <a:extLst>
              <a:ext uri="{FF2B5EF4-FFF2-40B4-BE49-F238E27FC236}">
                <a16:creationId xmlns:a16="http://schemas.microsoft.com/office/drawing/2014/main" id="{9C6CEC71-105A-F94D-96F6-8A06BEB7DBC2}"/>
              </a:ext>
            </a:extLst>
          </p:cNvPr>
          <p:cNvCxnSpPr>
            <a:cxnSpLocks/>
            <a:stCxn id="13" idx="3"/>
            <a:endCxn id="91" idx="1"/>
          </p:cNvCxnSpPr>
          <p:nvPr/>
        </p:nvCxnSpPr>
        <p:spPr>
          <a:xfrm flipV="1">
            <a:off x="5617152" y="3277145"/>
            <a:ext cx="8634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2591A08-CFC2-A447-BD16-01E0C48A447E}"/>
              </a:ext>
            </a:extLst>
          </p:cNvPr>
          <p:cNvCxnSpPr>
            <a:cxnSpLocks/>
            <a:stCxn id="91" idx="3"/>
            <a:endCxn id="82" idx="1"/>
          </p:cNvCxnSpPr>
          <p:nvPr/>
        </p:nvCxnSpPr>
        <p:spPr>
          <a:xfrm>
            <a:off x="7816260" y="3277145"/>
            <a:ext cx="779963" cy="1"/>
          </a:xfrm>
          <a:prstGeom prst="line">
            <a:avLst/>
          </a:prstGeom>
        </p:spPr>
        <p:style>
          <a:lnRef idx="1">
            <a:schemeClr val="accent1"/>
          </a:lnRef>
          <a:fillRef idx="0">
            <a:schemeClr val="accent1"/>
          </a:fillRef>
          <a:effectRef idx="0">
            <a:schemeClr val="accent1"/>
          </a:effectRef>
          <a:fontRef idx="minor">
            <a:schemeClr val="tx1"/>
          </a:fontRef>
        </p:style>
      </p:cxnSp>
      <p:sp>
        <p:nvSpPr>
          <p:cNvPr id="105" name="CasellaDiTesto 16">
            <a:extLst>
              <a:ext uri="{FF2B5EF4-FFF2-40B4-BE49-F238E27FC236}">
                <a16:creationId xmlns:a16="http://schemas.microsoft.com/office/drawing/2014/main" id="{079DC677-309C-254F-BB4F-16C0DCA96906}"/>
              </a:ext>
            </a:extLst>
          </p:cNvPr>
          <p:cNvSpPr txBox="1"/>
          <p:nvPr/>
        </p:nvSpPr>
        <p:spPr>
          <a:xfrm>
            <a:off x="6670604" y="3092478"/>
            <a:ext cx="1103611" cy="369332"/>
          </a:xfrm>
          <a:prstGeom prst="rect">
            <a:avLst/>
          </a:prstGeom>
          <a:noFill/>
        </p:spPr>
        <p:txBody>
          <a:bodyPr wrap="square" rtlCol="0">
            <a:spAutoFit/>
          </a:bodyPr>
          <a:lstStyle/>
          <a:p>
            <a:r>
              <a:rPr lang="en-US" altLang="zh-CN" dirty="0"/>
              <a:t>Aggiunge</a:t>
            </a:r>
          </a:p>
        </p:txBody>
      </p:sp>
      <p:sp>
        <p:nvSpPr>
          <p:cNvPr id="106" name="Rombo 9">
            <a:extLst>
              <a:ext uri="{FF2B5EF4-FFF2-40B4-BE49-F238E27FC236}">
                <a16:creationId xmlns:a16="http://schemas.microsoft.com/office/drawing/2014/main" id="{2069B3AB-72C1-4F47-956F-BAD3D840EA49}"/>
              </a:ext>
            </a:extLst>
          </p:cNvPr>
          <p:cNvSpPr/>
          <p:nvPr/>
        </p:nvSpPr>
        <p:spPr>
          <a:xfrm>
            <a:off x="8750258" y="4352312"/>
            <a:ext cx="1335674" cy="910929"/>
          </a:xfrm>
          <a:prstGeom prst="diamond">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b="1" dirty="0"/>
          </a:p>
        </p:txBody>
      </p:sp>
      <p:sp>
        <p:nvSpPr>
          <p:cNvPr id="107" name="CasellaDiTesto 16">
            <a:extLst>
              <a:ext uri="{FF2B5EF4-FFF2-40B4-BE49-F238E27FC236}">
                <a16:creationId xmlns:a16="http://schemas.microsoft.com/office/drawing/2014/main" id="{48246429-9F12-454F-8B37-118DEA3783C7}"/>
              </a:ext>
            </a:extLst>
          </p:cNvPr>
          <p:cNvSpPr txBox="1"/>
          <p:nvPr/>
        </p:nvSpPr>
        <p:spPr>
          <a:xfrm>
            <a:off x="8855307" y="4653887"/>
            <a:ext cx="1335674" cy="307777"/>
          </a:xfrm>
          <a:prstGeom prst="rect">
            <a:avLst/>
          </a:prstGeom>
          <a:noFill/>
        </p:spPr>
        <p:txBody>
          <a:bodyPr wrap="square" rtlCol="0">
            <a:spAutoFit/>
          </a:bodyPr>
          <a:lstStyle/>
          <a:p>
            <a:r>
              <a:rPr lang="en-US" altLang="zh-CN" sz="1400" dirty="0"/>
              <a:t>Appartenenza</a:t>
            </a:r>
          </a:p>
        </p:txBody>
      </p:sp>
      <p:cxnSp>
        <p:nvCxnSpPr>
          <p:cNvPr id="109" name="Straight Connector 108">
            <a:extLst>
              <a:ext uri="{FF2B5EF4-FFF2-40B4-BE49-F238E27FC236}">
                <a16:creationId xmlns:a16="http://schemas.microsoft.com/office/drawing/2014/main" id="{A8F7E796-146B-4943-84E7-A5A24289B162}"/>
              </a:ext>
            </a:extLst>
          </p:cNvPr>
          <p:cNvCxnSpPr>
            <a:stCxn id="82" idx="2"/>
            <a:endCxn id="106" idx="0"/>
          </p:cNvCxnSpPr>
          <p:nvPr/>
        </p:nvCxnSpPr>
        <p:spPr>
          <a:xfrm>
            <a:off x="9418095" y="3707241"/>
            <a:ext cx="0" cy="645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C8D691E-9336-7B49-B6ED-E9666DAB24AA}"/>
              </a:ext>
            </a:extLst>
          </p:cNvPr>
          <p:cNvCxnSpPr>
            <a:stCxn id="106" idx="2"/>
            <a:endCxn id="71" idx="0"/>
          </p:cNvCxnSpPr>
          <p:nvPr/>
        </p:nvCxnSpPr>
        <p:spPr>
          <a:xfrm flipH="1">
            <a:off x="9410643" y="5263241"/>
            <a:ext cx="7452" cy="621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Connettore diritto 19">
            <a:extLst>
              <a:ext uri="{FF2B5EF4-FFF2-40B4-BE49-F238E27FC236}">
                <a16:creationId xmlns:a16="http://schemas.microsoft.com/office/drawing/2014/main" id="{4036E4E4-649A-CF48-96C3-B0E9914E80E6}"/>
              </a:ext>
            </a:extLst>
          </p:cNvPr>
          <p:cNvCxnSpPr>
            <a:cxnSpLocks/>
            <a:stCxn id="117" idx="4"/>
          </p:cNvCxnSpPr>
          <p:nvPr/>
        </p:nvCxnSpPr>
        <p:spPr>
          <a:xfrm>
            <a:off x="9410643" y="2490507"/>
            <a:ext cx="0" cy="355799"/>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7CE6B081-EDC4-1941-B84C-A900EC9B32EA}"/>
              </a:ext>
            </a:extLst>
          </p:cNvPr>
          <p:cNvSpPr/>
          <p:nvPr/>
        </p:nvSpPr>
        <p:spPr>
          <a:xfrm>
            <a:off x="9324572" y="2318365"/>
            <a:ext cx="172142" cy="172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119" name="Elbow Connector 118">
            <a:extLst>
              <a:ext uri="{FF2B5EF4-FFF2-40B4-BE49-F238E27FC236}">
                <a16:creationId xmlns:a16="http://schemas.microsoft.com/office/drawing/2014/main" id="{7A27E6EF-9031-5D49-B1C5-8EBE6AFFA642}"/>
              </a:ext>
            </a:extLst>
          </p:cNvPr>
          <p:cNvCxnSpPr/>
          <p:nvPr/>
        </p:nvCxnSpPr>
        <p:spPr>
          <a:xfrm flipV="1">
            <a:off x="8193452" y="2631673"/>
            <a:ext cx="1224643" cy="645472"/>
          </a:xfrm>
          <a:prstGeom prst="bentConnector3">
            <a:avLst>
              <a:gd name="adj1" fmla="val 3778"/>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CE0D489-B5C3-BF41-B0A3-42FF8ED2ECD6}"/>
              </a:ext>
            </a:extLst>
          </p:cNvPr>
          <p:cNvCxnSpPr>
            <a:cxnSpLocks/>
          </p:cNvCxnSpPr>
          <p:nvPr/>
        </p:nvCxnSpPr>
        <p:spPr>
          <a:xfrm>
            <a:off x="9418095" y="2631673"/>
            <a:ext cx="1133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B2B787-BF4E-3747-AF1A-B64A7ECB5700}"/>
              </a:ext>
            </a:extLst>
          </p:cNvPr>
          <p:cNvCxnSpPr/>
          <p:nvPr/>
        </p:nvCxnSpPr>
        <p:spPr>
          <a:xfrm>
            <a:off x="9418095" y="4039559"/>
            <a:ext cx="1146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C0EC833-51BF-5942-B511-EC77CAEA287D}"/>
              </a:ext>
            </a:extLst>
          </p:cNvPr>
          <p:cNvCxnSpPr/>
          <p:nvPr/>
        </p:nvCxnSpPr>
        <p:spPr>
          <a:xfrm flipV="1">
            <a:off x="10552023" y="2631673"/>
            <a:ext cx="0" cy="1420586"/>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itle 1">
            <a:extLst>
              <a:ext uri="{FF2B5EF4-FFF2-40B4-BE49-F238E27FC236}">
                <a16:creationId xmlns:a16="http://schemas.microsoft.com/office/drawing/2014/main" id="{D4B8B8DB-312A-C24C-9D1C-A577A087668F}"/>
              </a:ext>
            </a:extLst>
          </p:cNvPr>
          <p:cNvSpPr>
            <a:spLocks noGrp="1"/>
          </p:cNvSpPr>
          <p:nvPr>
            <p:ph type="title"/>
          </p:nvPr>
        </p:nvSpPr>
        <p:spPr>
          <a:xfrm>
            <a:off x="36423" y="6443"/>
            <a:ext cx="10515600" cy="896920"/>
          </a:xfrm>
        </p:spPr>
        <p:txBody>
          <a:bodyPr/>
          <a:lstStyle/>
          <a:p>
            <a:r>
              <a:rPr lang="en-IT">
                <a:latin typeface="+mn-lt"/>
              </a:rPr>
              <a:t>Entity</a:t>
            </a:r>
            <a:r>
              <a:rPr lang="zh-CN" altLang="en-US">
                <a:latin typeface="+mn-lt"/>
              </a:rPr>
              <a:t> </a:t>
            </a:r>
            <a:r>
              <a:rPr lang="en-US" altLang="zh-CN" dirty="0">
                <a:latin typeface="+mn-lt"/>
              </a:rPr>
              <a:t>relationship</a:t>
            </a:r>
            <a:r>
              <a:rPr lang="zh-CN" altLang="en-US">
                <a:latin typeface="+mn-lt"/>
              </a:rPr>
              <a:t> </a:t>
            </a:r>
            <a:r>
              <a:rPr lang="en-US" altLang="zh-CN" dirty="0">
                <a:latin typeface="+mn-lt"/>
              </a:rPr>
              <a:t>Model</a:t>
            </a:r>
            <a:r>
              <a:rPr lang="zh-CN" altLang="en-US">
                <a:latin typeface="+mn-lt"/>
              </a:rPr>
              <a:t> </a:t>
            </a:r>
            <a:r>
              <a:rPr lang="en-US" altLang="zh-CN" dirty="0">
                <a:latin typeface="+mn-lt"/>
              </a:rPr>
              <a:t>–</a:t>
            </a:r>
            <a:r>
              <a:rPr lang="zh-CN" altLang="en-US">
                <a:latin typeface="+mn-lt"/>
              </a:rPr>
              <a:t> </a:t>
            </a:r>
            <a:r>
              <a:rPr lang="en-US" altLang="zh-CN" dirty="0">
                <a:latin typeface="+mn-lt"/>
              </a:rPr>
              <a:t>ER</a:t>
            </a:r>
            <a:r>
              <a:rPr lang="zh-CN" altLang="en-US">
                <a:latin typeface="+mn-lt"/>
              </a:rPr>
              <a:t> </a:t>
            </a:r>
            <a:r>
              <a:rPr lang="en-US" altLang="zh-CN" dirty="0">
                <a:latin typeface="+mn-lt"/>
              </a:rPr>
              <a:t>Model</a:t>
            </a:r>
            <a:endParaRPr lang="en-IT">
              <a:latin typeface="+mn-lt"/>
            </a:endParaRPr>
          </a:p>
        </p:txBody>
      </p:sp>
      <p:sp>
        <p:nvSpPr>
          <p:cNvPr id="3" name="TextBox 2">
            <a:extLst>
              <a:ext uri="{FF2B5EF4-FFF2-40B4-BE49-F238E27FC236}">
                <a16:creationId xmlns:a16="http://schemas.microsoft.com/office/drawing/2014/main" id="{F770EB24-B786-CD47-9351-379D1F1E5ED9}"/>
              </a:ext>
            </a:extLst>
          </p:cNvPr>
          <p:cNvSpPr txBox="1"/>
          <p:nvPr/>
        </p:nvSpPr>
        <p:spPr>
          <a:xfrm>
            <a:off x="5575970" y="3270765"/>
            <a:ext cx="649537" cy="369332"/>
          </a:xfrm>
          <a:prstGeom prst="rect">
            <a:avLst/>
          </a:prstGeom>
          <a:noFill/>
        </p:spPr>
        <p:txBody>
          <a:bodyPr wrap="none" rtlCol="0">
            <a:spAutoFit/>
          </a:bodyPr>
          <a:lstStyle/>
          <a:p>
            <a:r>
              <a:rPr lang="en-US" altLang="zh-CN" dirty="0"/>
              <a:t>(0,N)</a:t>
            </a:r>
            <a:endParaRPr lang="en-IT"/>
          </a:p>
        </p:txBody>
      </p:sp>
      <p:sp>
        <p:nvSpPr>
          <p:cNvPr id="4" name="TextBox 3">
            <a:extLst>
              <a:ext uri="{FF2B5EF4-FFF2-40B4-BE49-F238E27FC236}">
                <a16:creationId xmlns:a16="http://schemas.microsoft.com/office/drawing/2014/main" id="{E967540E-0047-6741-B002-AF048910E5E3}"/>
              </a:ext>
            </a:extLst>
          </p:cNvPr>
          <p:cNvSpPr txBox="1"/>
          <p:nvPr/>
        </p:nvSpPr>
        <p:spPr>
          <a:xfrm>
            <a:off x="4973889" y="3648733"/>
            <a:ext cx="649537" cy="369332"/>
          </a:xfrm>
          <a:prstGeom prst="rect">
            <a:avLst/>
          </a:prstGeom>
          <a:noFill/>
        </p:spPr>
        <p:txBody>
          <a:bodyPr wrap="none" rtlCol="0">
            <a:spAutoFit/>
          </a:bodyPr>
          <a:lstStyle/>
          <a:p>
            <a:r>
              <a:rPr lang="en-US" altLang="zh-CN" dirty="0"/>
              <a:t>(0,N)</a:t>
            </a:r>
            <a:endParaRPr lang="en-IT"/>
          </a:p>
        </p:txBody>
      </p:sp>
      <p:sp>
        <p:nvSpPr>
          <p:cNvPr id="5" name="TextBox 4">
            <a:extLst>
              <a:ext uri="{FF2B5EF4-FFF2-40B4-BE49-F238E27FC236}">
                <a16:creationId xmlns:a16="http://schemas.microsoft.com/office/drawing/2014/main" id="{242B5317-95B4-C34A-89D8-870E64D2E8B2}"/>
              </a:ext>
            </a:extLst>
          </p:cNvPr>
          <p:cNvSpPr txBox="1"/>
          <p:nvPr/>
        </p:nvSpPr>
        <p:spPr>
          <a:xfrm>
            <a:off x="5655368" y="5875881"/>
            <a:ext cx="649537" cy="369332"/>
          </a:xfrm>
          <a:prstGeom prst="rect">
            <a:avLst/>
          </a:prstGeom>
          <a:noFill/>
        </p:spPr>
        <p:txBody>
          <a:bodyPr wrap="none" rtlCol="0">
            <a:spAutoFit/>
          </a:bodyPr>
          <a:lstStyle/>
          <a:p>
            <a:r>
              <a:rPr lang="en-US" altLang="zh-CN" dirty="0"/>
              <a:t>(0,N)</a:t>
            </a:r>
            <a:endParaRPr lang="en-IT"/>
          </a:p>
        </p:txBody>
      </p:sp>
      <p:sp>
        <p:nvSpPr>
          <p:cNvPr id="6" name="TextBox 5">
            <a:extLst>
              <a:ext uri="{FF2B5EF4-FFF2-40B4-BE49-F238E27FC236}">
                <a16:creationId xmlns:a16="http://schemas.microsoft.com/office/drawing/2014/main" id="{09AA2477-24EF-2A4C-B1EB-D53825F86EAA}"/>
              </a:ext>
            </a:extLst>
          </p:cNvPr>
          <p:cNvSpPr txBox="1"/>
          <p:nvPr/>
        </p:nvSpPr>
        <p:spPr>
          <a:xfrm>
            <a:off x="8102787" y="5847527"/>
            <a:ext cx="617477" cy="369332"/>
          </a:xfrm>
          <a:prstGeom prst="rect">
            <a:avLst/>
          </a:prstGeom>
          <a:noFill/>
        </p:spPr>
        <p:txBody>
          <a:bodyPr wrap="none" rtlCol="0">
            <a:spAutoFit/>
          </a:bodyPr>
          <a:lstStyle/>
          <a:p>
            <a:r>
              <a:rPr lang="en-US" altLang="zh-CN" dirty="0"/>
              <a:t>(1,1)</a:t>
            </a:r>
            <a:endParaRPr lang="en-IT"/>
          </a:p>
        </p:txBody>
      </p:sp>
      <p:sp>
        <p:nvSpPr>
          <p:cNvPr id="7" name="TextBox 6">
            <a:extLst>
              <a:ext uri="{FF2B5EF4-FFF2-40B4-BE49-F238E27FC236}">
                <a16:creationId xmlns:a16="http://schemas.microsoft.com/office/drawing/2014/main" id="{8E7B1F92-91B9-674E-B111-D9CBE0E08CFA}"/>
              </a:ext>
            </a:extLst>
          </p:cNvPr>
          <p:cNvSpPr txBox="1"/>
          <p:nvPr/>
        </p:nvSpPr>
        <p:spPr>
          <a:xfrm>
            <a:off x="8821709" y="5528386"/>
            <a:ext cx="649537" cy="369332"/>
          </a:xfrm>
          <a:prstGeom prst="rect">
            <a:avLst/>
          </a:prstGeom>
          <a:noFill/>
        </p:spPr>
        <p:txBody>
          <a:bodyPr wrap="none" rtlCol="0">
            <a:spAutoFit/>
          </a:bodyPr>
          <a:lstStyle/>
          <a:p>
            <a:r>
              <a:rPr lang="en-US" altLang="zh-CN" dirty="0"/>
              <a:t>(0,N)</a:t>
            </a:r>
            <a:endParaRPr lang="en-IT"/>
          </a:p>
        </p:txBody>
      </p:sp>
      <p:sp>
        <p:nvSpPr>
          <p:cNvPr id="8" name="TextBox 7">
            <a:extLst>
              <a:ext uri="{FF2B5EF4-FFF2-40B4-BE49-F238E27FC236}">
                <a16:creationId xmlns:a16="http://schemas.microsoft.com/office/drawing/2014/main" id="{7011CBAC-BC8D-324A-BD00-2A84CFAC8CD7}"/>
              </a:ext>
            </a:extLst>
          </p:cNvPr>
          <p:cNvSpPr txBox="1"/>
          <p:nvPr/>
        </p:nvSpPr>
        <p:spPr>
          <a:xfrm>
            <a:off x="8821709" y="3737550"/>
            <a:ext cx="617477" cy="369332"/>
          </a:xfrm>
          <a:prstGeom prst="rect">
            <a:avLst/>
          </a:prstGeom>
          <a:noFill/>
        </p:spPr>
        <p:txBody>
          <a:bodyPr wrap="none" rtlCol="0">
            <a:spAutoFit/>
          </a:bodyPr>
          <a:lstStyle/>
          <a:p>
            <a:r>
              <a:rPr lang="en-US" altLang="zh-CN" dirty="0"/>
              <a:t>(1,1)</a:t>
            </a:r>
            <a:endParaRPr lang="en-IT"/>
          </a:p>
        </p:txBody>
      </p:sp>
      <p:sp>
        <p:nvSpPr>
          <p:cNvPr id="9" name="TextBox 8">
            <a:extLst>
              <a:ext uri="{FF2B5EF4-FFF2-40B4-BE49-F238E27FC236}">
                <a16:creationId xmlns:a16="http://schemas.microsoft.com/office/drawing/2014/main" id="{F3D4EA60-31A7-0343-BB17-68BCD37C2573}"/>
              </a:ext>
            </a:extLst>
          </p:cNvPr>
          <p:cNvSpPr txBox="1"/>
          <p:nvPr/>
        </p:nvSpPr>
        <p:spPr>
          <a:xfrm>
            <a:off x="7970951" y="3285817"/>
            <a:ext cx="617477" cy="369332"/>
          </a:xfrm>
          <a:prstGeom prst="rect">
            <a:avLst/>
          </a:prstGeom>
          <a:noFill/>
        </p:spPr>
        <p:txBody>
          <a:bodyPr wrap="none" rtlCol="0">
            <a:spAutoFit/>
          </a:bodyPr>
          <a:lstStyle/>
          <a:p>
            <a:r>
              <a:rPr lang="en-US" altLang="zh-CN" dirty="0"/>
              <a:t>(1,1)</a:t>
            </a:r>
            <a:endParaRPr lang="en-IT"/>
          </a:p>
        </p:txBody>
      </p:sp>
      <p:sp>
        <p:nvSpPr>
          <p:cNvPr id="10" name="TextBox 9">
            <a:extLst>
              <a:ext uri="{FF2B5EF4-FFF2-40B4-BE49-F238E27FC236}">
                <a16:creationId xmlns:a16="http://schemas.microsoft.com/office/drawing/2014/main" id="{C4435157-27E1-DD47-A234-990E32D91724}"/>
              </a:ext>
            </a:extLst>
          </p:cNvPr>
          <p:cNvSpPr txBox="1"/>
          <p:nvPr/>
        </p:nvSpPr>
        <p:spPr>
          <a:xfrm>
            <a:off x="2722517" y="3666859"/>
            <a:ext cx="649537" cy="369332"/>
          </a:xfrm>
          <a:prstGeom prst="rect">
            <a:avLst/>
          </a:prstGeom>
          <a:noFill/>
        </p:spPr>
        <p:txBody>
          <a:bodyPr wrap="none" rtlCol="0">
            <a:spAutoFit/>
          </a:bodyPr>
          <a:lstStyle/>
          <a:p>
            <a:r>
              <a:rPr lang="en-US" altLang="zh-CN" dirty="0"/>
              <a:t>(0,N)</a:t>
            </a:r>
            <a:endParaRPr lang="en-IT"/>
          </a:p>
        </p:txBody>
      </p:sp>
      <p:sp>
        <p:nvSpPr>
          <p:cNvPr id="11" name="TextBox 10">
            <a:extLst>
              <a:ext uri="{FF2B5EF4-FFF2-40B4-BE49-F238E27FC236}">
                <a16:creationId xmlns:a16="http://schemas.microsoft.com/office/drawing/2014/main" id="{E5783CB6-4D7B-3746-8A56-DE8B6C91C0F8}"/>
              </a:ext>
            </a:extLst>
          </p:cNvPr>
          <p:cNvSpPr txBox="1"/>
          <p:nvPr/>
        </p:nvSpPr>
        <p:spPr>
          <a:xfrm>
            <a:off x="3655867" y="5843092"/>
            <a:ext cx="617477" cy="369332"/>
          </a:xfrm>
          <a:prstGeom prst="rect">
            <a:avLst/>
          </a:prstGeom>
          <a:noFill/>
        </p:spPr>
        <p:txBody>
          <a:bodyPr wrap="none" rtlCol="0">
            <a:spAutoFit/>
          </a:bodyPr>
          <a:lstStyle/>
          <a:p>
            <a:r>
              <a:rPr lang="en-US" altLang="zh-CN" dirty="0"/>
              <a:t>(1,1)</a:t>
            </a:r>
            <a:endParaRPr lang="en-IT"/>
          </a:p>
        </p:txBody>
      </p:sp>
    </p:spTree>
    <p:extLst>
      <p:ext uri="{BB962C8B-B14F-4D97-AF65-F5344CB8AC3E}">
        <p14:creationId xmlns:p14="http://schemas.microsoft.com/office/powerpoint/2010/main" val="118944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0FB0A-63D9-A64D-BA57-3D471C1774B7}"/>
              </a:ext>
            </a:extLst>
          </p:cNvPr>
          <p:cNvSpPr txBox="1"/>
          <p:nvPr/>
        </p:nvSpPr>
        <p:spPr>
          <a:xfrm>
            <a:off x="260058" y="1453430"/>
            <a:ext cx="10989579" cy="1754326"/>
          </a:xfrm>
          <a:prstGeom prst="rect">
            <a:avLst/>
          </a:prstGeom>
          <a:noFill/>
        </p:spPr>
        <p:txBody>
          <a:bodyPr wrap="square" rtlCol="0" anchor="t">
            <a:spAutoFit/>
          </a:bodyPr>
          <a:lstStyle/>
          <a:p>
            <a:r>
              <a:rPr lang="en-IT" dirty="0"/>
              <a:t>Utente(</a:t>
            </a:r>
            <a:r>
              <a:rPr lang="en-IT" u="sng" dirty="0"/>
              <a:t>Name</a:t>
            </a:r>
            <a:r>
              <a:rPr lang="en-IT" dirty="0"/>
              <a:t>, Password, Email</a:t>
            </a:r>
            <a:r>
              <a:rPr lang="en-US" dirty="0"/>
              <a:t>, Ruolo, LavoratoreLevel*, </a:t>
            </a:r>
            <a:r>
              <a:rPr lang="en-GB" dirty="0"/>
              <a:t>LavoratoreFoto*</a:t>
            </a:r>
            <a:r>
              <a:rPr lang="en-IT" dirty="0"/>
              <a:t>)</a:t>
            </a:r>
          </a:p>
          <a:p>
            <a:r>
              <a:rPr lang="en-IT" dirty="0"/>
              <a:t>Campagna(</a:t>
            </a:r>
            <a:r>
              <a:rPr lang="en-IT" u="sng" dirty="0"/>
              <a:t>Name</a:t>
            </a:r>
            <a:r>
              <a:rPr lang="en-IT" dirty="0"/>
              <a:t>, Committente, Stato, </a:t>
            </a:r>
            <a:r>
              <a:rPr lang="en-IT" b="1" dirty="0"/>
              <a:t>ManagerName</a:t>
            </a:r>
            <a:r>
              <a:rPr lang="en-IT" dirty="0"/>
              <a:t>)</a:t>
            </a:r>
          </a:p>
          <a:p>
            <a:r>
              <a:rPr lang="en-IT" dirty="0"/>
              <a:t>Iscrizione(</a:t>
            </a:r>
            <a:r>
              <a:rPr lang="en-IT" b="1" u="sng" dirty="0"/>
              <a:t>LavoratoreName</a:t>
            </a:r>
            <a:r>
              <a:rPr lang="en-IT" dirty="0"/>
              <a:t>, </a:t>
            </a:r>
            <a:r>
              <a:rPr lang="en-IT" b="1" u="sng" dirty="0"/>
              <a:t>CampagnaName</a:t>
            </a:r>
            <a:r>
              <a:rPr lang="en-IT" dirty="0"/>
              <a:t>)</a:t>
            </a:r>
          </a:p>
          <a:p>
            <a:r>
              <a:rPr lang="en-IT" dirty="0"/>
              <a:t>Immagine(</a:t>
            </a:r>
            <a:r>
              <a:rPr lang="en-US" b="1" dirty="0"/>
              <a:t>id</a:t>
            </a:r>
            <a:r>
              <a:rPr lang="en-US" dirty="0"/>
              <a:t>,</a:t>
            </a:r>
            <a:r>
              <a:rPr lang="en-US" altLang="zh-CN" dirty="0"/>
              <a:t> (</a:t>
            </a:r>
            <a:r>
              <a:rPr lang="en-GB" altLang="zh-CN" dirty="0"/>
              <a:t>L</a:t>
            </a:r>
            <a:r>
              <a:rPr lang="en-GB" dirty="0"/>
              <a:t>atitudine, Longitudine)</a:t>
            </a:r>
            <a:r>
              <a:rPr lang="en-GB" baseline="30000" dirty="0"/>
              <a:t>unique</a:t>
            </a:r>
            <a:r>
              <a:rPr lang="en-US" dirty="0"/>
              <a:t>, Comune, Regione, Provenienza, DataDiRecupero, Risoluzione,</a:t>
            </a:r>
          </a:p>
          <a:p>
            <a:r>
              <a:rPr lang="en-US" b="1" dirty="0"/>
              <a:t>                  </a:t>
            </a:r>
            <a:r>
              <a:rPr lang="en-IT" b="1" dirty="0"/>
              <a:t> CampagnaName</a:t>
            </a:r>
            <a:r>
              <a:rPr lang="en-IT" dirty="0"/>
              <a:t>, </a:t>
            </a:r>
            <a:r>
              <a:rPr lang="en-US" altLang="zh-CN" dirty="0"/>
              <a:t>Foto</a:t>
            </a:r>
            <a:r>
              <a:rPr lang="en-IT" dirty="0"/>
              <a:t>)</a:t>
            </a:r>
          </a:p>
          <a:p>
            <a:r>
              <a:rPr lang="en-IT" dirty="0"/>
              <a:t>Annotazione(</a:t>
            </a:r>
            <a:r>
              <a:rPr lang="en-GB" b="1" u="sng" dirty="0"/>
              <a:t>id</a:t>
            </a:r>
            <a:r>
              <a:rPr lang="en-IT" b="1" u="sng" dirty="0"/>
              <a:t>Immagine</a:t>
            </a:r>
            <a:r>
              <a:rPr lang="en-GB" dirty="0"/>
              <a:t>,</a:t>
            </a:r>
            <a:r>
              <a:rPr lang="en-IT" b="1" dirty="0"/>
              <a:t> </a:t>
            </a:r>
            <a:r>
              <a:rPr lang="en-IT" b="1" u="sng" dirty="0"/>
              <a:t>LavoratoreName</a:t>
            </a:r>
            <a:r>
              <a:rPr lang="en-IT" dirty="0"/>
              <a:t>,</a:t>
            </a:r>
            <a:r>
              <a:rPr lang="en-GB" dirty="0"/>
              <a:t> </a:t>
            </a:r>
            <a:r>
              <a:rPr lang="en-IT" dirty="0"/>
              <a:t>DataCreazione, Validità, Fiducia, Note)</a:t>
            </a:r>
          </a:p>
        </p:txBody>
      </p:sp>
    </p:spTree>
    <p:extLst>
      <p:ext uri="{BB962C8B-B14F-4D97-AF65-F5344CB8AC3E}">
        <p14:creationId xmlns:p14="http://schemas.microsoft.com/office/powerpoint/2010/main" val="250440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58EDDD5-D2EF-E644-8D41-11C0CC1034CA}"/>
              </a:ext>
            </a:extLst>
          </p:cNvPr>
          <p:cNvSpPr/>
          <p:nvPr/>
        </p:nvSpPr>
        <p:spPr>
          <a:xfrm>
            <a:off x="154666" y="289679"/>
            <a:ext cx="11696056" cy="3139321"/>
          </a:xfrm>
          <a:prstGeom prst="rect">
            <a:avLst/>
          </a:prstGeom>
        </p:spPr>
        <p:txBody>
          <a:bodyPr wrap="square">
            <a:spAutoFit/>
          </a:bodyPr>
          <a:lstStyle/>
          <a:p>
            <a:r>
              <a:rPr lang="en-GB" b="1" dirty="0"/>
              <a:t>CREATE TABLE </a:t>
            </a:r>
            <a:r>
              <a:rPr lang="en-GB" dirty="0"/>
              <a:t>Utente(</a:t>
            </a:r>
            <a:br>
              <a:rPr lang="en-GB" dirty="0"/>
            </a:br>
            <a:r>
              <a:rPr lang="en-GB" dirty="0"/>
              <a:t>    </a:t>
            </a:r>
            <a:r>
              <a:rPr lang="en-GB" b="1" dirty="0"/>
              <a:t>Name varchar</a:t>
            </a:r>
            <a:r>
              <a:rPr lang="en-GB" dirty="0"/>
              <a:t>(45) </a:t>
            </a:r>
            <a:r>
              <a:rPr lang="en-GB" b="1" dirty="0"/>
              <a:t>primary key</a:t>
            </a:r>
            <a:r>
              <a:rPr lang="en-GB" dirty="0"/>
              <a:t>,</a:t>
            </a:r>
            <a:br>
              <a:rPr lang="en-GB" dirty="0"/>
            </a:br>
            <a:r>
              <a:rPr lang="en-GB" dirty="0"/>
              <a:t>    </a:t>
            </a:r>
            <a:r>
              <a:rPr lang="en-GB" b="1" dirty="0"/>
              <a:t>Password varchar</a:t>
            </a:r>
            <a:r>
              <a:rPr lang="en-GB" dirty="0"/>
              <a:t>(45) </a:t>
            </a:r>
            <a:r>
              <a:rPr lang="en-GB" b="1" dirty="0"/>
              <a:t>not null</a:t>
            </a:r>
            <a:r>
              <a:rPr lang="en-GB" dirty="0"/>
              <a:t>,</a:t>
            </a:r>
            <a:br>
              <a:rPr lang="en-GB" dirty="0"/>
            </a:br>
            <a:r>
              <a:rPr lang="en-GB" dirty="0"/>
              <a:t>    </a:t>
            </a:r>
            <a:r>
              <a:rPr lang="en-GB" b="1" dirty="0"/>
              <a:t>Email varchar</a:t>
            </a:r>
            <a:r>
              <a:rPr lang="en-GB" dirty="0"/>
              <a:t>(255) </a:t>
            </a:r>
            <a:r>
              <a:rPr lang="en-GB" b="1" dirty="0"/>
              <a:t>not null</a:t>
            </a:r>
            <a:r>
              <a:rPr lang="en-GB" dirty="0"/>
              <a:t>,</a:t>
            </a:r>
            <a:br>
              <a:rPr lang="en-GB" dirty="0"/>
            </a:br>
            <a:r>
              <a:rPr lang="en-GB" dirty="0"/>
              <a:t>    </a:t>
            </a:r>
            <a:r>
              <a:rPr lang="en-GB" b="1" dirty="0"/>
              <a:t>CONSTRAINT </a:t>
            </a:r>
            <a:r>
              <a:rPr lang="en-GB" dirty="0"/>
              <a:t>mailcheck </a:t>
            </a:r>
            <a:r>
              <a:rPr lang="en-GB" b="1" dirty="0"/>
              <a:t>CHECK </a:t>
            </a:r>
            <a:r>
              <a:rPr lang="en-GB" dirty="0"/>
              <a:t>(</a:t>
            </a:r>
            <a:r>
              <a:rPr lang="en-GB" i="1" dirty="0"/>
              <a:t>regexp_like</a:t>
            </a:r>
            <a:r>
              <a:rPr lang="en-GB" dirty="0"/>
              <a:t>(</a:t>
            </a:r>
            <a:r>
              <a:rPr lang="en-GB" b="1" dirty="0"/>
              <a:t>Email</a:t>
            </a:r>
            <a:r>
              <a:rPr lang="en-GB" dirty="0"/>
              <a:t>,</a:t>
            </a:r>
            <a:r>
              <a:rPr lang="en-GB" b="1" dirty="0"/>
              <a:t>‘^(</a:t>
            </a:r>
            <a:r>
              <a:rPr lang="en-GB" dirty="0"/>
              <a:t>\\</a:t>
            </a:r>
            <a:r>
              <a:rPr lang="en-GB" b="1" dirty="0"/>
              <a:t>S+)</a:t>
            </a:r>
            <a:r>
              <a:rPr lang="en-GB" dirty="0"/>
              <a:t>\\</a:t>
            </a:r>
            <a:r>
              <a:rPr lang="en-GB" b="1" dirty="0"/>
              <a:t>@(</a:t>
            </a:r>
            <a:r>
              <a:rPr lang="en-GB" dirty="0"/>
              <a:t>\\</a:t>
            </a:r>
            <a:r>
              <a:rPr lang="en-GB" b="1" dirty="0"/>
              <a:t>S+).(</a:t>
            </a:r>
            <a:r>
              <a:rPr lang="en-GB" dirty="0"/>
              <a:t>\\</a:t>
            </a:r>
            <a:r>
              <a:rPr lang="en-GB" b="1" dirty="0"/>
              <a:t>S+)$’</a:t>
            </a:r>
            <a:r>
              <a:rPr lang="en-GB" dirty="0"/>
              <a:t>)),</a:t>
            </a:r>
            <a:br>
              <a:rPr lang="en-GB" dirty="0"/>
            </a:br>
            <a:r>
              <a:rPr lang="en-GB" dirty="0"/>
              <a:t>    </a:t>
            </a:r>
            <a:r>
              <a:rPr lang="en-GB" b="1" dirty="0"/>
              <a:t>Ruolo varchar</a:t>
            </a:r>
            <a:r>
              <a:rPr lang="en-GB" dirty="0"/>
              <a:t>(12) </a:t>
            </a:r>
            <a:r>
              <a:rPr lang="en-GB" b="1" dirty="0"/>
              <a:t>not null CHECK </a:t>
            </a:r>
            <a:r>
              <a:rPr lang="en-GB" dirty="0"/>
              <a:t>( </a:t>
            </a:r>
            <a:r>
              <a:rPr lang="en-GB" b="1" dirty="0"/>
              <a:t>Ruolo in </a:t>
            </a:r>
            <a:r>
              <a:rPr lang="en-GB" dirty="0"/>
              <a:t>(</a:t>
            </a:r>
            <a:r>
              <a:rPr lang="en-GB" b="1" dirty="0"/>
              <a:t>‘Manager’</a:t>
            </a:r>
            <a:r>
              <a:rPr lang="en-GB" dirty="0"/>
              <a:t>,</a:t>
            </a:r>
            <a:r>
              <a:rPr lang="en-GB" b="1" dirty="0"/>
              <a:t>‘Lavoratore’</a:t>
            </a:r>
            <a:r>
              <a:rPr lang="en-GB" dirty="0"/>
              <a:t>) ),</a:t>
            </a:r>
            <a:br>
              <a:rPr lang="en-GB" dirty="0"/>
            </a:br>
            <a:r>
              <a:rPr lang="en-GB" dirty="0"/>
              <a:t>    </a:t>
            </a:r>
            <a:r>
              <a:rPr lang="en-GB" b="1" dirty="0"/>
              <a:t>LavoratoreLevel varchar</a:t>
            </a:r>
            <a:r>
              <a:rPr lang="en-GB" dirty="0"/>
              <a:t>(6) </a:t>
            </a:r>
            <a:r>
              <a:rPr lang="en-GB" b="1" dirty="0"/>
              <a:t>CHECK </a:t>
            </a:r>
            <a:r>
              <a:rPr lang="en-GB" dirty="0"/>
              <a:t>( </a:t>
            </a:r>
            <a:r>
              <a:rPr lang="en-GB" b="1" dirty="0"/>
              <a:t>LavoratoreLevel in </a:t>
            </a:r>
            <a:r>
              <a:rPr lang="en-GB" dirty="0"/>
              <a:t>(</a:t>
            </a:r>
            <a:r>
              <a:rPr lang="en-GB" b="1" dirty="0"/>
              <a:t>‘alto’</a:t>
            </a:r>
            <a:r>
              <a:rPr lang="en-GB" dirty="0"/>
              <a:t>,</a:t>
            </a:r>
            <a:r>
              <a:rPr lang="en-GB" b="1" dirty="0"/>
              <a:t>‘medio’</a:t>
            </a:r>
            <a:r>
              <a:rPr lang="en-GB" dirty="0"/>
              <a:t>,</a:t>
            </a:r>
            <a:r>
              <a:rPr lang="en-GB" b="1" dirty="0"/>
              <a:t>‘basso’</a:t>
            </a:r>
            <a:r>
              <a:rPr lang="en-GB" dirty="0"/>
              <a:t>)),</a:t>
            </a:r>
            <a:br>
              <a:rPr lang="en-GB" dirty="0"/>
            </a:br>
            <a:r>
              <a:rPr lang="en-GB" dirty="0"/>
              <a:t>    </a:t>
            </a:r>
            <a:r>
              <a:rPr lang="en-GB" b="1" dirty="0"/>
              <a:t>LavoratoreFoto longblob</a:t>
            </a:r>
            <a:r>
              <a:rPr lang="en-GB" dirty="0"/>
              <a:t>,</a:t>
            </a:r>
            <a:br>
              <a:rPr lang="en-GB" dirty="0"/>
            </a:br>
            <a:r>
              <a:rPr lang="en-GB" dirty="0"/>
              <a:t>    </a:t>
            </a:r>
            <a:r>
              <a:rPr lang="en-GB" b="1" dirty="0"/>
              <a:t>CONSTRAINT </a:t>
            </a:r>
            <a:r>
              <a:rPr lang="en-GB" dirty="0"/>
              <a:t>RuoloChecker </a:t>
            </a:r>
            <a:r>
              <a:rPr lang="en-GB" b="1" dirty="0"/>
              <a:t>CHECK </a:t>
            </a:r>
            <a:r>
              <a:rPr lang="en-GB" dirty="0"/>
              <a:t>((</a:t>
            </a:r>
            <a:r>
              <a:rPr lang="en-GB" b="1" dirty="0"/>
              <a:t>Ruolo </a:t>
            </a:r>
            <a:r>
              <a:rPr lang="en-GB" dirty="0"/>
              <a:t>= </a:t>
            </a:r>
            <a:r>
              <a:rPr lang="en-GB" b="1" dirty="0"/>
              <a:t>‘Manager’ and LavoratoreLevel is null and LavoratoreFoto is null</a:t>
            </a:r>
            <a:r>
              <a:rPr lang="en-GB" dirty="0"/>
              <a:t>) </a:t>
            </a:r>
            <a:r>
              <a:rPr lang="en-GB" b="1" dirty="0"/>
              <a:t>or</a:t>
            </a:r>
            <a:br>
              <a:rPr lang="en-GB" b="1" dirty="0"/>
            </a:br>
            <a:r>
              <a:rPr lang="en-GB" b="1" dirty="0"/>
              <a:t>                                   </a:t>
            </a:r>
            <a:r>
              <a:rPr lang="zh-CN" altLang="en-US" b="1" dirty="0"/>
              <a:t>                                 </a:t>
            </a:r>
            <a:r>
              <a:rPr lang="en-GB" dirty="0"/>
              <a:t>(</a:t>
            </a:r>
            <a:r>
              <a:rPr lang="en-GB" b="1" dirty="0"/>
              <a:t>Ruolo </a:t>
            </a:r>
            <a:r>
              <a:rPr lang="en-GB" dirty="0"/>
              <a:t>= </a:t>
            </a:r>
            <a:r>
              <a:rPr lang="en-GB" b="1" dirty="0"/>
              <a:t>'Lavoratore' and LavoratoreLevel is not null and LavoratoreFoto is not null</a:t>
            </a:r>
            <a:r>
              <a:rPr lang="en-GB" dirty="0"/>
              <a:t>))</a:t>
            </a:r>
            <a:br>
              <a:rPr lang="en-GB" dirty="0"/>
            </a:br>
            <a:r>
              <a:rPr lang="en-GB" dirty="0"/>
              <a:t>)</a:t>
            </a:r>
            <a:endParaRPr lang="en-IT" dirty="0"/>
          </a:p>
        </p:txBody>
      </p:sp>
      <p:sp>
        <p:nvSpPr>
          <p:cNvPr id="2" name="TextBox 1">
            <a:extLst>
              <a:ext uri="{FF2B5EF4-FFF2-40B4-BE49-F238E27FC236}">
                <a16:creationId xmlns:a16="http://schemas.microsoft.com/office/drawing/2014/main" id="{5F2B5D6D-EA7F-8C4C-8A46-7DD43932D886}"/>
              </a:ext>
            </a:extLst>
          </p:cNvPr>
          <p:cNvSpPr txBox="1"/>
          <p:nvPr/>
        </p:nvSpPr>
        <p:spPr>
          <a:xfrm>
            <a:off x="154666" y="4004841"/>
            <a:ext cx="5534272" cy="2031325"/>
          </a:xfrm>
          <a:prstGeom prst="rect">
            <a:avLst/>
          </a:prstGeom>
          <a:noFill/>
        </p:spPr>
        <p:txBody>
          <a:bodyPr wrap="none" rtlCol="0">
            <a:spAutoFit/>
          </a:bodyPr>
          <a:lstStyle/>
          <a:p>
            <a:r>
              <a:rPr lang="en-GB" b="1" dirty="0"/>
              <a:t>CREATE TABLE </a:t>
            </a:r>
            <a:r>
              <a:rPr lang="en-GB" dirty="0"/>
              <a:t>Campagna(</a:t>
            </a:r>
            <a:br>
              <a:rPr lang="en-GB" dirty="0"/>
            </a:br>
            <a:r>
              <a:rPr lang="en-GB" dirty="0"/>
              <a:t>    </a:t>
            </a:r>
            <a:r>
              <a:rPr lang="en-GB" b="1" dirty="0"/>
              <a:t>Name varchar</a:t>
            </a:r>
            <a:r>
              <a:rPr lang="en-GB" dirty="0"/>
              <a:t>(45) </a:t>
            </a:r>
            <a:r>
              <a:rPr lang="en-GB" b="1" dirty="0"/>
              <a:t>primary key</a:t>
            </a:r>
            <a:r>
              <a:rPr lang="en-GB" dirty="0"/>
              <a:t>,</a:t>
            </a:r>
            <a:br>
              <a:rPr lang="en-GB" dirty="0"/>
            </a:br>
            <a:r>
              <a:rPr lang="en-GB" dirty="0"/>
              <a:t>    </a:t>
            </a:r>
            <a:r>
              <a:rPr lang="en-GB" b="1" dirty="0"/>
              <a:t>Committente varchar</a:t>
            </a:r>
            <a:r>
              <a:rPr lang="en-GB" dirty="0"/>
              <a:t>(255) </a:t>
            </a:r>
            <a:r>
              <a:rPr lang="en-GB" b="1" dirty="0"/>
              <a:t>not null</a:t>
            </a:r>
            <a:r>
              <a:rPr lang="en-GB" dirty="0"/>
              <a:t>,</a:t>
            </a:r>
            <a:br>
              <a:rPr lang="en-GB" dirty="0"/>
            </a:br>
            <a:r>
              <a:rPr lang="en-GB" dirty="0"/>
              <a:t>    </a:t>
            </a:r>
            <a:r>
              <a:rPr lang="en-GB" b="1" dirty="0"/>
              <a:t>Stato integer not null CHECK </a:t>
            </a:r>
            <a:r>
              <a:rPr lang="en-GB" dirty="0"/>
              <a:t>(</a:t>
            </a:r>
            <a:r>
              <a:rPr lang="en-GB" b="1" dirty="0"/>
              <a:t>Stato in </a:t>
            </a:r>
            <a:r>
              <a:rPr lang="en-GB" dirty="0"/>
              <a:t>(0,1,2)),</a:t>
            </a:r>
            <a:br>
              <a:rPr lang="en-GB" dirty="0"/>
            </a:br>
            <a:r>
              <a:rPr lang="en-GB" dirty="0"/>
              <a:t>    </a:t>
            </a:r>
            <a:r>
              <a:rPr lang="en-GB" b="1" dirty="0"/>
              <a:t>ManagerName varchar</a:t>
            </a:r>
            <a:r>
              <a:rPr lang="en-GB" dirty="0"/>
              <a:t>(45),</a:t>
            </a:r>
            <a:br>
              <a:rPr lang="en-GB" dirty="0"/>
            </a:br>
            <a:r>
              <a:rPr lang="en-GB" dirty="0"/>
              <a:t>    </a:t>
            </a:r>
            <a:r>
              <a:rPr lang="en-GB" b="1" dirty="0"/>
              <a:t>foreign key </a:t>
            </a:r>
            <a:r>
              <a:rPr lang="en-GB" dirty="0"/>
              <a:t>(</a:t>
            </a:r>
            <a:r>
              <a:rPr lang="en-GB" b="1" dirty="0"/>
              <a:t>ManagerName</a:t>
            </a:r>
            <a:r>
              <a:rPr lang="en-GB" dirty="0"/>
              <a:t>) </a:t>
            </a:r>
            <a:r>
              <a:rPr lang="en-GB" b="1" dirty="0"/>
              <a:t>references </a:t>
            </a:r>
            <a:r>
              <a:rPr lang="en-GB" dirty="0"/>
              <a:t>Utente(</a:t>
            </a:r>
            <a:r>
              <a:rPr lang="en-GB" b="1" dirty="0"/>
              <a:t>Name</a:t>
            </a:r>
            <a:r>
              <a:rPr lang="en-GB" dirty="0"/>
              <a:t>)</a:t>
            </a:r>
            <a:br>
              <a:rPr lang="en-GB" dirty="0"/>
            </a:br>
            <a:r>
              <a:rPr lang="en-GB" dirty="0"/>
              <a:t>)</a:t>
            </a:r>
            <a:endParaRPr lang="en-IT" dirty="0"/>
          </a:p>
        </p:txBody>
      </p:sp>
    </p:spTree>
    <p:extLst>
      <p:ext uri="{BB962C8B-B14F-4D97-AF65-F5344CB8AC3E}">
        <p14:creationId xmlns:p14="http://schemas.microsoft.com/office/powerpoint/2010/main" val="91580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5083DE-CB8B-0749-99DB-C43C7E4AB6AE}"/>
              </a:ext>
            </a:extLst>
          </p:cNvPr>
          <p:cNvSpPr txBox="1"/>
          <p:nvPr/>
        </p:nvSpPr>
        <p:spPr>
          <a:xfrm>
            <a:off x="274320" y="289679"/>
            <a:ext cx="6247544" cy="3139321"/>
          </a:xfrm>
          <a:prstGeom prst="rect">
            <a:avLst/>
          </a:prstGeom>
          <a:noFill/>
        </p:spPr>
        <p:txBody>
          <a:bodyPr wrap="none" rtlCol="0">
            <a:spAutoFit/>
          </a:bodyPr>
          <a:lstStyle/>
          <a:p>
            <a:r>
              <a:rPr lang="en-GB" b="1" dirty="0"/>
              <a:t>CREATE TABLE </a:t>
            </a:r>
            <a:r>
              <a:rPr lang="en-GB" dirty="0"/>
              <a:t>Iscrizione(</a:t>
            </a:r>
            <a:br>
              <a:rPr lang="en-GB" dirty="0"/>
            </a:br>
            <a:r>
              <a:rPr lang="en-GB" dirty="0"/>
              <a:t>    </a:t>
            </a:r>
            <a:r>
              <a:rPr lang="en-GB" b="1" dirty="0"/>
              <a:t>LavoratoreName varchar</a:t>
            </a:r>
            <a:r>
              <a:rPr lang="en-GB" dirty="0"/>
              <a:t>(45),</a:t>
            </a:r>
            <a:br>
              <a:rPr lang="en-GB" dirty="0"/>
            </a:br>
            <a:r>
              <a:rPr lang="en-GB" dirty="0"/>
              <a:t>    </a:t>
            </a:r>
            <a:r>
              <a:rPr lang="en-GB" b="1" dirty="0"/>
              <a:t>CampagnaName varchar</a:t>
            </a:r>
            <a:r>
              <a:rPr lang="en-GB" dirty="0"/>
              <a:t>(45),</a:t>
            </a:r>
            <a:br>
              <a:rPr lang="en-GB" dirty="0"/>
            </a:br>
            <a:r>
              <a:rPr lang="en-GB" dirty="0"/>
              <a:t>    </a:t>
            </a:r>
            <a:r>
              <a:rPr lang="en-GB" b="1" dirty="0"/>
              <a:t>PRIMARY KEY </a:t>
            </a:r>
            <a:r>
              <a:rPr lang="en-GB" dirty="0"/>
              <a:t>(</a:t>
            </a:r>
            <a:r>
              <a:rPr lang="en-GB" b="1" dirty="0"/>
              <a:t>LavoratoreName</a:t>
            </a:r>
            <a:r>
              <a:rPr lang="en-GB" dirty="0"/>
              <a:t>,</a:t>
            </a:r>
            <a:r>
              <a:rPr lang="en-GB" b="1" dirty="0"/>
              <a:t>CampagnaName</a:t>
            </a:r>
            <a:r>
              <a:rPr lang="en-GB" dirty="0"/>
              <a:t>),</a:t>
            </a:r>
            <a:br>
              <a:rPr lang="en-GB" dirty="0"/>
            </a:br>
            <a:r>
              <a:rPr lang="en-GB" dirty="0"/>
              <a:t>    </a:t>
            </a:r>
            <a:r>
              <a:rPr lang="en-GB" b="1" dirty="0"/>
              <a:t>FOREIGN KEY </a:t>
            </a:r>
            <a:r>
              <a:rPr lang="en-GB" dirty="0"/>
              <a:t>(</a:t>
            </a:r>
            <a:r>
              <a:rPr lang="en-GB" b="1" dirty="0"/>
              <a:t>LavoratoreName</a:t>
            </a:r>
            <a:r>
              <a:rPr lang="en-GB" dirty="0"/>
              <a:t>) </a:t>
            </a:r>
            <a:r>
              <a:rPr lang="en-GB" b="1" dirty="0"/>
              <a:t>references </a:t>
            </a:r>
            <a:r>
              <a:rPr lang="en-GB" dirty="0"/>
              <a:t>Utente(</a:t>
            </a:r>
            <a:r>
              <a:rPr lang="en-GB" b="1" dirty="0"/>
              <a:t>Name</a:t>
            </a:r>
            <a:r>
              <a:rPr lang="en-GB" dirty="0"/>
              <a:t>)</a:t>
            </a:r>
            <a:br>
              <a:rPr lang="en-GB" dirty="0"/>
            </a:br>
            <a:r>
              <a:rPr lang="en-GB" dirty="0"/>
              <a:t>                       </a:t>
            </a:r>
            <a:r>
              <a:rPr lang="en-GB" b="1" dirty="0"/>
              <a:t>ON DELETE CASCADE</a:t>
            </a:r>
            <a:br>
              <a:rPr lang="en-GB" b="1" dirty="0"/>
            </a:br>
            <a:r>
              <a:rPr lang="en-GB" b="1" dirty="0"/>
              <a:t>                       ON UPDATE CASCADE</a:t>
            </a:r>
            <a:r>
              <a:rPr lang="en-GB" dirty="0"/>
              <a:t>,</a:t>
            </a:r>
            <a:br>
              <a:rPr lang="en-GB" dirty="0"/>
            </a:br>
            <a:r>
              <a:rPr lang="en-GB" dirty="0"/>
              <a:t>    </a:t>
            </a:r>
            <a:r>
              <a:rPr lang="en-GB" b="1" dirty="0"/>
              <a:t>FOREIGN KEY </a:t>
            </a:r>
            <a:r>
              <a:rPr lang="en-GB" dirty="0"/>
              <a:t>(</a:t>
            </a:r>
            <a:r>
              <a:rPr lang="en-GB" b="1" dirty="0"/>
              <a:t>CampagnaName</a:t>
            </a:r>
            <a:r>
              <a:rPr lang="en-GB" dirty="0"/>
              <a:t>) </a:t>
            </a:r>
            <a:r>
              <a:rPr lang="en-GB" b="1" dirty="0"/>
              <a:t>references </a:t>
            </a:r>
            <a:r>
              <a:rPr lang="en-GB" dirty="0"/>
              <a:t>Campagna(</a:t>
            </a:r>
            <a:r>
              <a:rPr lang="en-GB" b="1" dirty="0"/>
              <a:t>Name</a:t>
            </a:r>
            <a:r>
              <a:rPr lang="en-GB" dirty="0"/>
              <a:t>)</a:t>
            </a:r>
            <a:br>
              <a:rPr lang="en-GB" dirty="0"/>
            </a:br>
            <a:r>
              <a:rPr lang="en-GB" dirty="0"/>
              <a:t>                       </a:t>
            </a:r>
            <a:r>
              <a:rPr lang="en-GB" b="1" dirty="0"/>
              <a:t>ON DELETE CASCADE</a:t>
            </a:r>
            <a:br>
              <a:rPr lang="en-GB" b="1" dirty="0"/>
            </a:br>
            <a:r>
              <a:rPr lang="en-GB" b="1" dirty="0"/>
              <a:t>                       ON UPDATE CASCADE</a:t>
            </a:r>
            <a:br>
              <a:rPr lang="en-GB" b="1" dirty="0"/>
            </a:br>
            <a:r>
              <a:rPr lang="en-GB" dirty="0"/>
              <a:t>)</a:t>
            </a:r>
            <a:endParaRPr lang="en-IT"/>
          </a:p>
        </p:txBody>
      </p:sp>
    </p:spTree>
    <p:extLst>
      <p:ext uri="{BB962C8B-B14F-4D97-AF65-F5344CB8AC3E}">
        <p14:creationId xmlns:p14="http://schemas.microsoft.com/office/powerpoint/2010/main" val="167412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A432CF-D688-F548-8BFD-F2AB98C62CD1}"/>
              </a:ext>
            </a:extLst>
          </p:cNvPr>
          <p:cNvSpPr/>
          <p:nvPr/>
        </p:nvSpPr>
        <p:spPr>
          <a:xfrm>
            <a:off x="216022" y="119238"/>
            <a:ext cx="10543713" cy="4801314"/>
          </a:xfrm>
          <a:prstGeom prst="rect">
            <a:avLst/>
          </a:prstGeom>
        </p:spPr>
        <p:txBody>
          <a:bodyPr wrap="square">
            <a:spAutoFit/>
          </a:bodyPr>
          <a:lstStyle/>
          <a:p>
            <a:r>
              <a:rPr lang="en-GB" b="1" dirty="0"/>
              <a:t>CREATE TABLE </a:t>
            </a:r>
            <a:r>
              <a:rPr lang="en-GB" dirty="0"/>
              <a:t>Immagine(</a:t>
            </a:r>
            <a:br>
              <a:rPr lang="en-GB" dirty="0"/>
            </a:br>
            <a:r>
              <a:rPr lang="en-GB" dirty="0"/>
              <a:t>    </a:t>
            </a:r>
            <a:r>
              <a:rPr lang="en-GB" b="1" dirty="0"/>
              <a:t>Id integer NOT NULL auto_increment</a:t>
            </a:r>
            <a:r>
              <a:rPr lang="en-GB" dirty="0"/>
              <a:t>,</a:t>
            </a:r>
            <a:br>
              <a:rPr lang="en-GB" dirty="0"/>
            </a:br>
            <a:r>
              <a:rPr lang="en-GB" dirty="0"/>
              <a:t>    </a:t>
            </a:r>
            <a:r>
              <a:rPr lang="en-GB" b="1" dirty="0"/>
              <a:t>Latitudine double not null check </a:t>
            </a:r>
            <a:r>
              <a:rPr lang="en-GB" dirty="0"/>
              <a:t>( </a:t>
            </a:r>
            <a:r>
              <a:rPr lang="en-GB" b="1" dirty="0"/>
              <a:t>Latitudine </a:t>
            </a:r>
            <a:r>
              <a:rPr lang="en-GB" dirty="0"/>
              <a:t>&gt;= -90 </a:t>
            </a:r>
            <a:r>
              <a:rPr lang="en-GB" b="1" dirty="0"/>
              <a:t>and Latitudine </a:t>
            </a:r>
            <a:r>
              <a:rPr lang="en-GB" dirty="0"/>
              <a:t>&lt;= 90 ),</a:t>
            </a:r>
            <a:br>
              <a:rPr lang="en-GB" dirty="0"/>
            </a:br>
            <a:r>
              <a:rPr lang="en-GB" dirty="0"/>
              <a:t>    </a:t>
            </a:r>
            <a:r>
              <a:rPr lang="en-GB" b="1" dirty="0"/>
              <a:t>Longitudine double not null check </a:t>
            </a:r>
            <a:r>
              <a:rPr lang="en-GB" dirty="0"/>
              <a:t>( </a:t>
            </a:r>
            <a:r>
              <a:rPr lang="en-GB" b="1" dirty="0"/>
              <a:t>Longitudine </a:t>
            </a:r>
            <a:r>
              <a:rPr lang="en-GB" dirty="0"/>
              <a:t>&gt;= -180 </a:t>
            </a:r>
            <a:r>
              <a:rPr lang="en-GB" b="1" dirty="0"/>
              <a:t>and Longitudine </a:t>
            </a:r>
            <a:r>
              <a:rPr lang="en-GB" dirty="0"/>
              <a:t>&lt;= 180 ),</a:t>
            </a:r>
            <a:br>
              <a:rPr lang="en-GB" dirty="0"/>
            </a:br>
            <a:r>
              <a:rPr lang="en-GB" dirty="0"/>
              <a:t>    </a:t>
            </a:r>
            <a:r>
              <a:rPr lang="en-GB" b="1" dirty="0"/>
              <a:t>UNIQUE </a:t>
            </a:r>
            <a:r>
              <a:rPr lang="en-GB" dirty="0"/>
              <a:t>(</a:t>
            </a:r>
            <a:r>
              <a:rPr lang="en-GB" b="1" dirty="0"/>
              <a:t>Latitudine</a:t>
            </a:r>
            <a:r>
              <a:rPr lang="en-GB" dirty="0"/>
              <a:t>,</a:t>
            </a:r>
            <a:r>
              <a:rPr lang="en-GB" b="1" dirty="0"/>
              <a:t>Longitudine</a:t>
            </a:r>
            <a:r>
              <a:rPr lang="en-GB" dirty="0"/>
              <a:t>),</a:t>
            </a:r>
            <a:br>
              <a:rPr lang="en-GB" dirty="0"/>
            </a:br>
            <a:r>
              <a:rPr lang="en-GB" dirty="0"/>
              <a:t>    </a:t>
            </a:r>
            <a:r>
              <a:rPr lang="en-GB" b="1" dirty="0"/>
              <a:t>Comune varchar</a:t>
            </a:r>
            <a:r>
              <a:rPr lang="en-GB" dirty="0"/>
              <a:t>(45) </a:t>
            </a:r>
            <a:r>
              <a:rPr lang="en-GB" b="1" dirty="0"/>
              <a:t>not null</a:t>
            </a:r>
            <a:r>
              <a:rPr lang="en-GB" dirty="0"/>
              <a:t>,</a:t>
            </a:r>
            <a:br>
              <a:rPr lang="en-GB" dirty="0"/>
            </a:br>
            <a:r>
              <a:rPr lang="en-GB" dirty="0"/>
              <a:t>    </a:t>
            </a:r>
            <a:r>
              <a:rPr lang="en-GB" b="1" dirty="0"/>
              <a:t>Regione varchar</a:t>
            </a:r>
            <a:r>
              <a:rPr lang="en-GB" dirty="0"/>
              <a:t>(45) </a:t>
            </a:r>
            <a:r>
              <a:rPr lang="en-GB" b="1" dirty="0"/>
              <a:t>not null</a:t>
            </a:r>
            <a:r>
              <a:rPr lang="en-GB" dirty="0"/>
              <a:t>,</a:t>
            </a:r>
            <a:br>
              <a:rPr lang="en-GB" dirty="0"/>
            </a:br>
            <a:r>
              <a:rPr lang="en-GB" dirty="0"/>
              <a:t>    </a:t>
            </a:r>
            <a:r>
              <a:rPr lang="en-GB" b="1" dirty="0"/>
              <a:t>Provenienza varchar</a:t>
            </a:r>
            <a:r>
              <a:rPr lang="en-GB" dirty="0"/>
              <a:t>(255) </a:t>
            </a:r>
            <a:r>
              <a:rPr lang="en-GB" b="1" dirty="0"/>
              <a:t>not null</a:t>
            </a:r>
            <a:r>
              <a:rPr lang="en-GB" dirty="0"/>
              <a:t>,</a:t>
            </a:r>
            <a:br>
              <a:rPr lang="en-GB" dirty="0"/>
            </a:br>
            <a:r>
              <a:rPr lang="en-GB" dirty="0"/>
              <a:t>    </a:t>
            </a:r>
            <a:r>
              <a:rPr lang="en-GB" b="1" dirty="0"/>
              <a:t>DataDiRecupero DATE not null</a:t>
            </a:r>
            <a:r>
              <a:rPr lang="en-GB" dirty="0"/>
              <a:t>,</a:t>
            </a:r>
            <a:br>
              <a:rPr lang="en-GB" dirty="0"/>
            </a:br>
            <a:r>
              <a:rPr lang="en-GB" dirty="0"/>
              <a:t>    </a:t>
            </a:r>
            <a:r>
              <a:rPr lang="en-GB" b="1" dirty="0"/>
              <a:t>Risoluzione varchar</a:t>
            </a:r>
            <a:r>
              <a:rPr lang="en-GB" dirty="0"/>
              <a:t>(6) </a:t>
            </a:r>
            <a:r>
              <a:rPr lang="en-GB" b="1" dirty="0"/>
              <a:t>not null check </a:t>
            </a:r>
            <a:r>
              <a:rPr lang="en-GB" dirty="0"/>
              <a:t>(</a:t>
            </a:r>
            <a:r>
              <a:rPr lang="en-GB" b="1" dirty="0"/>
              <a:t>Risoluzione in </a:t>
            </a:r>
            <a:r>
              <a:rPr lang="en-GB" dirty="0"/>
              <a:t>(</a:t>
            </a:r>
            <a:r>
              <a:rPr lang="en-GB" b="1" dirty="0"/>
              <a:t>'alta'</a:t>
            </a:r>
            <a:r>
              <a:rPr lang="en-GB" dirty="0"/>
              <a:t>,</a:t>
            </a:r>
            <a:r>
              <a:rPr lang="en-GB" b="1" dirty="0"/>
              <a:t>'media'</a:t>
            </a:r>
            <a:r>
              <a:rPr lang="en-GB" dirty="0"/>
              <a:t>,</a:t>
            </a:r>
            <a:r>
              <a:rPr lang="en-GB" b="1" dirty="0"/>
              <a:t>'bassa'</a:t>
            </a:r>
            <a:r>
              <a:rPr lang="en-GB" dirty="0"/>
              <a:t>)),</a:t>
            </a:r>
            <a:br>
              <a:rPr lang="en-GB" dirty="0"/>
            </a:br>
            <a:r>
              <a:rPr lang="en-GB" dirty="0"/>
              <a:t>    </a:t>
            </a:r>
            <a:r>
              <a:rPr lang="en-GB" b="1" dirty="0"/>
              <a:t>CampagnaName varchar</a:t>
            </a:r>
            <a:r>
              <a:rPr lang="en-GB" dirty="0"/>
              <a:t>(45) </a:t>
            </a:r>
            <a:r>
              <a:rPr lang="en-GB" b="1" dirty="0"/>
              <a:t>not null</a:t>
            </a:r>
            <a:r>
              <a:rPr lang="en-GB" dirty="0"/>
              <a:t>,</a:t>
            </a:r>
            <a:br>
              <a:rPr lang="en-GB" dirty="0"/>
            </a:br>
            <a:r>
              <a:rPr lang="en-GB" dirty="0"/>
              <a:t>    </a:t>
            </a:r>
            <a:r>
              <a:rPr lang="en-GB" b="1" dirty="0"/>
              <a:t>Foto longblob not null</a:t>
            </a:r>
            <a:r>
              <a:rPr lang="en-GB" dirty="0"/>
              <a:t>,</a:t>
            </a:r>
            <a:br>
              <a:rPr lang="en-GB" dirty="0"/>
            </a:br>
            <a:r>
              <a:rPr lang="en-GB" dirty="0"/>
              <a:t>    </a:t>
            </a:r>
            <a:r>
              <a:rPr lang="en-GB" b="1" dirty="0"/>
              <a:t>PRIMARY KEY </a:t>
            </a:r>
            <a:r>
              <a:rPr lang="en-GB" dirty="0"/>
              <a:t>(</a:t>
            </a:r>
            <a:r>
              <a:rPr lang="en-GB" b="1" dirty="0"/>
              <a:t>Id</a:t>
            </a:r>
            <a:r>
              <a:rPr lang="en-GB" dirty="0"/>
              <a:t>),</a:t>
            </a:r>
            <a:br>
              <a:rPr lang="en-GB" dirty="0"/>
            </a:br>
            <a:r>
              <a:rPr lang="en-GB" dirty="0"/>
              <a:t>    </a:t>
            </a:r>
            <a:r>
              <a:rPr lang="en-GB" b="1" dirty="0"/>
              <a:t>FOREIGN KEY </a:t>
            </a:r>
            <a:r>
              <a:rPr lang="en-GB" dirty="0"/>
              <a:t>(</a:t>
            </a:r>
            <a:r>
              <a:rPr lang="en-GB" b="1" dirty="0"/>
              <a:t>CampagnaName</a:t>
            </a:r>
            <a:r>
              <a:rPr lang="en-GB" dirty="0"/>
              <a:t>) </a:t>
            </a:r>
            <a:r>
              <a:rPr lang="en-GB" b="1" dirty="0"/>
              <a:t>references </a:t>
            </a:r>
            <a:r>
              <a:rPr lang="en-GB" dirty="0"/>
              <a:t>Campagna(</a:t>
            </a:r>
            <a:r>
              <a:rPr lang="en-GB" b="1" dirty="0"/>
              <a:t>Name</a:t>
            </a:r>
            <a:r>
              <a:rPr lang="en-GB" dirty="0"/>
              <a:t>)</a:t>
            </a:r>
            <a:br>
              <a:rPr lang="en-GB" dirty="0"/>
            </a:br>
            <a:r>
              <a:rPr lang="en-GB" dirty="0"/>
              <a:t>                       </a:t>
            </a:r>
            <a:r>
              <a:rPr lang="en-GB" b="1" dirty="0"/>
              <a:t>ON DELETE CASCADE</a:t>
            </a:r>
            <a:br>
              <a:rPr lang="en-GB" b="1" dirty="0"/>
            </a:br>
            <a:r>
              <a:rPr lang="en-GB" b="1" dirty="0"/>
              <a:t>                       ON UPDATE CASCADE</a:t>
            </a:r>
            <a:br>
              <a:rPr lang="en-GB" b="1" dirty="0"/>
            </a:br>
            <a:r>
              <a:rPr lang="en-GB" dirty="0"/>
              <a:t>)</a:t>
            </a:r>
            <a:endParaRPr lang="en-IT" dirty="0"/>
          </a:p>
        </p:txBody>
      </p:sp>
    </p:spTree>
    <p:extLst>
      <p:ext uri="{BB962C8B-B14F-4D97-AF65-F5344CB8AC3E}">
        <p14:creationId xmlns:p14="http://schemas.microsoft.com/office/powerpoint/2010/main" val="17011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10AEE3-1934-0B41-AAF6-879116DFC2EF}"/>
              </a:ext>
            </a:extLst>
          </p:cNvPr>
          <p:cNvSpPr/>
          <p:nvPr/>
        </p:nvSpPr>
        <p:spPr>
          <a:xfrm>
            <a:off x="224900" y="181422"/>
            <a:ext cx="9513903" cy="4247317"/>
          </a:xfrm>
          <a:prstGeom prst="rect">
            <a:avLst/>
          </a:prstGeom>
        </p:spPr>
        <p:txBody>
          <a:bodyPr wrap="square">
            <a:spAutoFit/>
          </a:bodyPr>
          <a:lstStyle/>
          <a:p>
            <a:r>
              <a:rPr lang="en-GB" b="1" dirty="0"/>
              <a:t>CREATE TABLE </a:t>
            </a:r>
            <a:r>
              <a:rPr lang="en-GB" dirty="0"/>
              <a:t>Annotazione(</a:t>
            </a:r>
            <a:br>
              <a:rPr lang="en-GB" dirty="0"/>
            </a:br>
            <a:r>
              <a:rPr lang="en-GB" dirty="0"/>
              <a:t>    </a:t>
            </a:r>
            <a:r>
              <a:rPr lang="en-GB" b="1" dirty="0"/>
              <a:t>IdImmagine integer</a:t>
            </a:r>
            <a:r>
              <a:rPr lang="en-GB" dirty="0"/>
              <a:t>,</a:t>
            </a:r>
            <a:br>
              <a:rPr lang="en-GB" dirty="0"/>
            </a:br>
            <a:r>
              <a:rPr lang="en-GB" dirty="0"/>
              <a:t>    </a:t>
            </a:r>
            <a:r>
              <a:rPr lang="en-GB" b="1" dirty="0"/>
              <a:t>LavoratoreName varchar</a:t>
            </a:r>
            <a:r>
              <a:rPr lang="en-GB" dirty="0"/>
              <a:t>(45),</a:t>
            </a:r>
            <a:br>
              <a:rPr lang="en-GB" dirty="0"/>
            </a:br>
            <a:r>
              <a:rPr lang="en-GB" dirty="0"/>
              <a:t>    </a:t>
            </a:r>
            <a:r>
              <a:rPr lang="en-GB" b="1" dirty="0"/>
              <a:t>DataCreazione DATE not null</a:t>
            </a:r>
            <a:r>
              <a:rPr lang="en-GB" dirty="0"/>
              <a:t>,</a:t>
            </a:r>
            <a:br>
              <a:rPr lang="en-GB" dirty="0"/>
            </a:br>
            <a:r>
              <a:rPr lang="en-GB" dirty="0"/>
              <a:t>    </a:t>
            </a:r>
            <a:r>
              <a:rPr lang="en-GB" b="1" dirty="0"/>
              <a:t>Validita boolean not null</a:t>
            </a:r>
            <a:r>
              <a:rPr lang="en-GB" dirty="0"/>
              <a:t>,</a:t>
            </a:r>
            <a:br>
              <a:rPr lang="en-GB" dirty="0"/>
            </a:br>
            <a:r>
              <a:rPr lang="en-GB" dirty="0"/>
              <a:t>    </a:t>
            </a:r>
            <a:r>
              <a:rPr lang="en-GB" b="1" dirty="0"/>
              <a:t>Fiducia varchar</a:t>
            </a:r>
            <a:r>
              <a:rPr lang="en-GB" dirty="0"/>
              <a:t>(6) </a:t>
            </a:r>
            <a:r>
              <a:rPr lang="en-GB" b="1" dirty="0"/>
              <a:t>not null check </a:t>
            </a:r>
            <a:r>
              <a:rPr lang="en-GB" dirty="0"/>
              <a:t>(</a:t>
            </a:r>
            <a:r>
              <a:rPr lang="en-GB" b="1" dirty="0"/>
              <a:t>Fiducia in </a:t>
            </a:r>
            <a:r>
              <a:rPr lang="en-GB" dirty="0"/>
              <a:t>(</a:t>
            </a:r>
            <a:r>
              <a:rPr lang="en-GB" b="1" dirty="0"/>
              <a:t>'alta'</a:t>
            </a:r>
            <a:r>
              <a:rPr lang="en-GB" dirty="0"/>
              <a:t>,</a:t>
            </a:r>
            <a:r>
              <a:rPr lang="en-GB" b="1" dirty="0"/>
              <a:t>'media'</a:t>
            </a:r>
            <a:r>
              <a:rPr lang="en-GB" dirty="0"/>
              <a:t>,</a:t>
            </a:r>
            <a:r>
              <a:rPr lang="en-GB" b="1" dirty="0"/>
              <a:t>'bassa'</a:t>
            </a:r>
            <a:r>
              <a:rPr lang="en-GB" dirty="0"/>
              <a:t>)),</a:t>
            </a:r>
            <a:br>
              <a:rPr lang="en-GB" dirty="0"/>
            </a:br>
            <a:r>
              <a:rPr lang="en-GB" dirty="0"/>
              <a:t>    </a:t>
            </a:r>
            <a:r>
              <a:rPr lang="en-GB" b="1" dirty="0"/>
              <a:t>Note varchar</a:t>
            </a:r>
            <a:r>
              <a:rPr lang="en-GB" dirty="0"/>
              <a:t>(255),</a:t>
            </a:r>
            <a:br>
              <a:rPr lang="en-GB" dirty="0"/>
            </a:br>
            <a:r>
              <a:rPr lang="en-GB" dirty="0"/>
              <a:t>    </a:t>
            </a:r>
            <a:r>
              <a:rPr lang="en-GB" b="1" dirty="0"/>
              <a:t>PRIMARY KEY </a:t>
            </a:r>
            <a:r>
              <a:rPr lang="en-GB" dirty="0"/>
              <a:t>(</a:t>
            </a:r>
            <a:r>
              <a:rPr lang="en-GB" b="1" dirty="0"/>
              <a:t>IdImmagine</a:t>
            </a:r>
            <a:r>
              <a:rPr lang="en-GB" dirty="0"/>
              <a:t>,</a:t>
            </a:r>
            <a:r>
              <a:rPr lang="en-GB" b="1" dirty="0"/>
              <a:t>LavoratoreName</a:t>
            </a:r>
            <a:r>
              <a:rPr lang="en-GB" dirty="0"/>
              <a:t>),</a:t>
            </a:r>
            <a:br>
              <a:rPr lang="en-GB" dirty="0"/>
            </a:br>
            <a:r>
              <a:rPr lang="en-GB" dirty="0"/>
              <a:t>    </a:t>
            </a:r>
            <a:r>
              <a:rPr lang="en-GB" b="1" dirty="0"/>
              <a:t>FOREIGN KEY </a:t>
            </a:r>
            <a:r>
              <a:rPr lang="en-GB" dirty="0"/>
              <a:t>(</a:t>
            </a:r>
            <a:r>
              <a:rPr lang="en-GB" b="1" dirty="0"/>
              <a:t>IdImmagine</a:t>
            </a:r>
            <a:r>
              <a:rPr lang="en-GB" dirty="0"/>
              <a:t>) </a:t>
            </a:r>
            <a:r>
              <a:rPr lang="en-GB" b="1" dirty="0"/>
              <a:t>references </a:t>
            </a:r>
            <a:r>
              <a:rPr lang="en-GB" dirty="0"/>
              <a:t>Immagine(</a:t>
            </a:r>
            <a:r>
              <a:rPr lang="en-GB" b="1" dirty="0"/>
              <a:t>Id</a:t>
            </a:r>
            <a:r>
              <a:rPr lang="en-GB" dirty="0"/>
              <a:t>)</a:t>
            </a:r>
            <a:br>
              <a:rPr lang="en-GB" dirty="0"/>
            </a:br>
            <a:r>
              <a:rPr lang="en-GB" dirty="0"/>
              <a:t>                        </a:t>
            </a:r>
            <a:r>
              <a:rPr lang="en-GB" b="1" dirty="0"/>
              <a:t>ON DELETE CASCADE</a:t>
            </a:r>
            <a:br>
              <a:rPr lang="en-GB" b="1" dirty="0"/>
            </a:br>
            <a:r>
              <a:rPr lang="en-GB" b="1" dirty="0"/>
              <a:t>                        ON UPDATE CASCADE</a:t>
            </a:r>
            <a:r>
              <a:rPr lang="en-GB" dirty="0"/>
              <a:t>,</a:t>
            </a:r>
            <a:br>
              <a:rPr lang="en-GB" dirty="0"/>
            </a:br>
            <a:r>
              <a:rPr lang="en-GB" dirty="0"/>
              <a:t>    </a:t>
            </a:r>
            <a:r>
              <a:rPr lang="en-GB" b="1" dirty="0"/>
              <a:t>FOREIGN KEY </a:t>
            </a:r>
            <a:r>
              <a:rPr lang="en-GB" dirty="0"/>
              <a:t>(</a:t>
            </a:r>
            <a:r>
              <a:rPr lang="en-GB" b="1" dirty="0"/>
              <a:t>LavoratoreName</a:t>
            </a:r>
            <a:r>
              <a:rPr lang="en-GB" dirty="0"/>
              <a:t>) </a:t>
            </a:r>
            <a:r>
              <a:rPr lang="en-GB" b="1" dirty="0"/>
              <a:t>references </a:t>
            </a:r>
            <a:r>
              <a:rPr lang="en-GB" dirty="0"/>
              <a:t>Utente(</a:t>
            </a:r>
            <a:r>
              <a:rPr lang="en-GB" b="1" dirty="0"/>
              <a:t>Name</a:t>
            </a:r>
            <a:r>
              <a:rPr lang="en-GB" dirty="0"/>
              <a:t>)</a:t>
            </a:r>
            <a:br>
              <a:rPr lang="en-GB" dirty="0"/>
            </a:br>
            <a:r>
              <a:rPr lang="en-GB" dirty="0"/>
              <a:t>                       </a:t>
            </a:r>
            <a:r>
              <a:rPr lang="en-GB" b="1" dirty="0"/>
              <a:t>ON DELETE NO ACTION</a:t>
            </a:r>
            <a:br>
              <a:rPr lang="en-GB" b="1" dirty="0"/>
            </a:br>
            <a:r>
              <a:rPr lang="en-GB" b="1" dirty="0"/>
              <a:t>                       ON UPDATE CASCADE</a:t>
            </a:r>
            <a:br>
              <a:rPr lang="en-GB" b="1" dirty="0"/>
            </a:br>
            <a:r>
              <a:rPr lang="en-GB" dirty="0"/>
              <a:t>)</a:t>
            </a:r>
            <a:endParaRPr lang="en-IT"/>
          </a:p>
        </p:txBody>
      </p:sp>
    </p:spTree>
    <p:extLst>
      <p:ext uri="{BB962C8B-B14F-4D97-AF65-F5344CB8AC3E}">
        <p14:creationId xmlns:p14="http://schemas.microsoft.com/office/powerpoint/2010/main" val="316233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931B9-D179-4422-8285-E6AEC420B5A9}"/>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786F4532-558F-4615-8919-B7F813C4005C}"/>
              </a:ext>
            </a:extLst>
          </p:cNvPr>
          <p:cNvSpPr>
            <a:spLocks noGrp="1"/>
          </p:cNvSpPr>
          <p:nvPr>
            <p:ph idx="1"/>
          </p:nvPr>
        </p:nvSpPr>
        <p:spPr/>
        <p:txBody>
          <a:bodyPr/>
          <a:lstStyle/>
          <a:p>
            <a:pPr algn="just"/>
            <a:r>
              <a:rPr lang="it-IT" sz="1800" b="1" i="0" u="none" strike="noStrike" baseline="0" dirty="0">
                <a:solidFill>
                  <a:srgbClr val="000000"/>
                </a:solidFill>
              </a:rPr>
              <a:t>2 – Manager esegue l’accesso </a:t>
            </a:r>
            <a:endParaRPr lang="it-IT" sz="1800" b="0" i="0" u="none" strike="noStrike" baseline="0" dirty="0">
              <a:solidFill>
                <a:srgbClr val="000000"/>
              </a:solidFill>
            </a:endParaRPr>
          </a:p>
          <a:p>
            <a:pPr algn="just"/>
            <a:r>
              <a:rPr lang="it-IT" sz="1800" b="0" i="0" u="none" strike="noStrike" baseline="0" dirty="0">
                <a:solidFill>
                  <a:srgbClr val="000000"/>
                </a:solidFill>
              </a:rPr>
              <a:t>Utenti: Manager </a:t>
            </a:r>
          </a:p>
          <a:p>
            <a:pPr algn="just"/>
            <a:r>
              <a:rPr lang="it-IT" sz="1800" b="1" i="0" u="none" strike="noStrike" baseline="0" dirty="0">
                <a:solidFill>
                  <a:srgbClr val="000000"/>
                </a:solidFill>
              </a:rPr>
              <a:t>Precondizioni: </a:t>
            </a:r>
            <a:r>
              <a:rPr lang="it-IT" sz="1800" b="0" i="0" u="none" strike="noStrike" baseline="0" dirty="0">
                <a:solidFill>
                  <a:srgbClr val="000000"/>
                </a:solidFill>
              </a:rPr>
              <a:t>L'utente è registrato come Manager. </a:t>
            </a:r>
          </a:p>
          <a:p>
            <a:pPr algn="just"/>
            <a:r>
              <a:rPr lang="it-IT" sz="1800" b="1" i="0" u="none" strike="noStrike" baseline="0" dirty="0">
                <a:solidFill>
                  <a:srgbClr val="000000"/>
                </a:solidFill>
              </a:rPr>
              <a:t>Flusso di lavoro</a:t>
            </a:r>
            <a:r>
              <a:rPr lang="it-IT" sz="1800" b="0" i="0" u="none" strike="noStrike" baseline="0" dirty="0">
                <a:solidFill>
                  <a:srgbClr val="000000"/>
                </a:solidFill>
              </a:rPr>
              <a:t>: Viene visualizzata una </a:t>
            </a:r>
            <a:r>
              <a:rPr lang="it-IT" sz="1800" b="0" i="0" u="none" strike="noStrike" baseline="0" dirty="0">
                <a:solidFill>
                  <a:srgbClr val="FF0000"/>
                </a:solidFill>
              </a:rPr>
              <a:t>pagina iniziale </a:t>
            </a:r>
            <a:r>
              <a:rPr lang="it-IT" sz="1800" b="0" i="0" u="none" strike="noStrike" baseline="0" dirty="0">
                <a:solidFill>
                  <a:srgbClr val="000000"/>
                </a:solidFill>
              </a:rPr>
              <a:t>con </a:t>
            </a:r>
            <a:r>
              <a:rPr lang="it-IT" sz="1800" b="0" i="0" u="none" strike="noStrike" baseline="0" dirty="0">
                <a:solidFill>
                  <a:srgbClr val="00B050"/>
                </a:solidFill>
              </a:rPr>
              <a:t>l'elenco delle campagne create </a:t>
            </a:r>
            <a:r>
              <a:rPr lang="it-IT" sz="1800" b="0" i="0" u="none" strike="noStrike" baseline="0" dirty="0">
                <a:solidFill>
                  <a:srgbClr val="000000"/>
                </a:solidFill>
              </a:rPr>
              <a:t>dal Manager e un </a:t>
            </a:r>
            <a:r>
              <a:rPr lang="it-IT" sz="1800" b="0" i="0" u="none" strike="noStrike" baseline="0" dirty="0">
                <a:solidFill>
                  <a:srgbClr val="00B050"/>
                </a:solidFill>
              </a:rPr>
              <a:t>formulario (form) </a:t>
            </a:r>
            <a:r>
              <a:rPr lang="it-IT" sz="1800" b="0" i="0" u="none" strike="noStrike" baseline="0" dirty="0">
                <a:solidFill>
                  <a:srgbClr val="000000"/>
                </a:solidFill>
              </a:rPr>
              <a:t>per creare nuove campagne; tale pagina contiene un </a:t>
            </a:r>
            <a:r>
              <a:rPr lang="it-IT" sz="1800" b="0" i="0" u="none" strike="noStrike" baseline="0" dirty="0">
                <a:solidFill>
                  <a:srgbClr val="0070C0"/>
                </a:solidFill>
              </a:rPr>
              <a:t>collegamento</a:t>
            </a:r>
            <a:r>
              <a:rPr lang="it-IT" sz="1800" b="0" i="0" u="none" strike="noStrike" baseline="0" dirty="0">
                <a:solidFill>
                  <a:srgbClr val="000000"/>
                </a:solidFill>
              </a:rPr>
              <a:t> a </a:t>
            </a:r>
            <a:r>
              <a:rPr lang="it-IT" sz="1800" b="0" i="0" u="none" strike="noStrike" baseline="0" dirty="0">
                <a:solidFill>
                  <a:srgbClr val="FF0000"/>
                </a:solidFill>
              </a:rPr>
              <a:t>un'altra pagina </a:t>
            </a:r>
            <a:r>
              <a:rPr lang="it-IT" sz="1800" b="0" i="0" u="none" strike="noStrike" baseline="0" dirty="0">
                <a:solidFill>
                  <a:srgbClr val="000000"/>
                </a:solidFill>
              </a:rPr>
              <a:t>che permette la modifica dei dati personali dell'utente e un collegamento per eseguire il </a:t>
            </a:r>
            <a:r>
              <a:rPr lang="it-IT" sz="1800" b="0" i="0" u="none" strike="noStrike" baseline="0" dirty="0">
                <a:solidFill>
                  <a:srgbClr val="0070C0"/>
                </a:solidFill>
              </a:rPr>
              <a:t>logout</a:t>
            </a:r>
            <a:r>
              <a:rPr lang="it-IT" sz="1800" b="0" i="0" u="none" strike="noStrike" baseline="0" dirty="0">
                <a:solidFill>
                  <a:srgbClr val="000000"/>
                </a:solidFill>
              </a:rPr>
              <a:t>. Il collegamento alla pagina di modifica del profilo e per il logout appaiono in tutte le pagine dell’applicazione. </a:t>
            </a:r>
          </a:p>
          <a:p>
            <a:pPr algn="just"/>
            <a:r>
              <a:rPr lang="it-IT" sz="1800" b="1" i="0" u="none" strike="noStrike" baseline="0" dirty="0">
                <a:solidFill>
                  <a:srgbClr val="000000"/>
                </a:solidFill>
              </a:rPr>
              <a:t>Postcondizioni: </a:t>
            </a:r>
            <a:r>
              <a:rPr lang="it-IT" sz="1800" b="0" i="0" u="none" strike="noStrike" baseline="0" dirty="0">
                <a:solidFill>
                  <a:srgbClr val="000000"/>
                </a:solidFill>
              </a:rPr>
              <a:t>Il Manager ha accesso alla parte dell'applicazione dedicata alla gestione delle campagne. </a:t>
            </a:r>
          </a:p>
          <a:p>
            <a:pPr algn="just"/>
            <a:endParaRPr lang="it-IT" sz="1800" dirty="0">
              <a:solidFill>
                <a:srgbClr val="000000"/>
              </a:solidFill>
            </a:endParaRPr>
          </a:p>
          <a:p>
            <a:pPr algn="just"/>
            <a:endParaRPr lang="it-IT" sz="1800" dirty="0">
              <a:solidFill>
                <a:srgbClr val="000000"/>
              </a:solidFill>
            </a:endParaRPr>
          </a:p>
          <a:p>
            <a:pPr algn="just"/>
            <a:r>
              <a:rPr lang="en-US" sz="2800" dirty="0">
                <a:solidFill>
                  <a:srgbClr val="FF0000"/>
                </a:solidFill>
              </a:rPr>
              <a:t>Pages (views)</a:t>
            </a:r>
            <a:r>
              <a:rPr lang="en-US" sz="2800" dirty="0"/>
              <a:t>, </a:t>
            </a:r>
            <a:r>
              <a:rPr lang="en-US" sz="2800" dirty="0">
                <a:solidFill>
                  <a:srgbClr val="00B050"/>
                </a:solidFill>
              </a:rPr>
              <a:t>view components</a:t>
            </a:r>
            <a:r>
              <a:rPr lang="en-US" sz="2800" dirty="0"/>
              <a:t>, </a:t>
            </a:r>
            <a:r>
              <a:rPr lang="en-US" sz="2800" dirty="0">
                <a:solidFill>
                  <a:srgbClr val="0070C0"/>
                </a:solidFill>
              </a:rPr>
              <a:t>events</a:t>
            </a:r>
            <a:r>
              <a:rPr lang="en-US" sz="2800" dirty="0"/>
              <a:t>, </a:t>
            </a:r>
            <a:r>
              <a:rPr lang="en-US" sz="2800" dirty="0">
                <a:solidFill>
                  <a:schemeClr val="accent2">
                    <a:lumMod val="50000"/>
                  </a:schemeClr>
                </a:solidFill>
              </a:rPr>
              <a:t>actions</a:t>
            </a:r>
          </a:p>
          <a:p>
            <a:pPr algn="just"/>
            <a:endParaRPr lang="it-IT" dirty="0"/>
          </a:p>
        </p:txBody>
      </p:sp>
    </p:spTree>
    <p:extLst>
      <p:ext uri="{BB962C8B-B14F-4D97-AF65-F5344CB8AC3E}">
        <p14:creationId xmlns:p14="http://schemas.microsoft.com/office/powerpoint/2010/main" val="136264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B3B509-CE8C-4B0E-A859-6F5A276C387D}"/>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8352E10A-D98C-4E29-8800-7844BC346839}"/>
              </a:ext>
            </a:extLst>
          </p:cNvPr>
          <p:cNvSpPr>
            <a:spLocks noGrp="1"/>
          </p:cNvSpPr>
          <p:nvPr>
            <p:ph idx="1"/>
          </p:nvPr>
        </p:nvSpPr>
        <p:spPr/>
        <p:txBody>
          <a:bodyPr/>
          <a:lstStyle/>
          <a:p>
            <a:pPr algn="just"/>
            <a:r>
              <a:rPr lang="it-IT" sz="1800" b="1" i="0" u="none" strike="noStrike" baseline="0" dirty="0">
                <a:solidFill>
                  <a:srgbClr val="000000"/>
                </a:solidFill>
              </a:rPr>
              <a:t>3 - Manager crea una campagna </a:t>
            </a:r>
            <a:endParaRPr lang="it-IT" sz="1800" b="0" i="0" u="none" strike="noStrike" baseline="0" dirty="0">
              <a:solidFill>
                <a:srgbClr val="000000"/>
              </a:solidFill>
            </a:endParaRPr>
          </a:p>
          <a:p>
            <a:pPr algn="just"/>
            <a:r>
              <a:rPr lang="it-IT" sz="1800" b="1" i="0" u="none" strike="noStrike" baseline="0" dirty="0">
                <a:solidFill>
                  <a:srgbClr val="000000"/>
                </a:solidFill>
              </a:rPr>
              <a:t>Utenti: </a:t>
            </a:r>
            <a:r>
              <a:rPr lang="it-IT" sz="1800" b="0" i="0" u="none" strike="noStrike" baseline="0" dirty="0">
                <a:solidFill>
                  <a:srgbClr val="000000"/>
                </a:solidFill>
              </a:rPr>
              <a:t>Manager </a:t>
            </a:r>
          </a:p>
          <a:p>
            <a:pPr algn="just"/>
            <a:r>
              <a:rPr lang="it-IT" sz="1800" b="1" i="0" u="none" strike="noStrike" baseline="0" dirty="0">
                <a:solidFill>
                  <a:srgbClr val="000000"/>
                </a:solidFill>
              </a:rPr>
              <a:t>Prerequisiti; </a:t>
            </a:r>
            <a:r>
              <a:rPr lang="it-IT" sz="1800" b="0" i="0" u="none" strike="noStrike" baseline="0" dirty="0">
                <a:solidFill>
                  <a:srgbClr val="000000"/>
                </a:solidFill>
              </a:rPr>
              <a:t>Il Manager sta visualizzando la home page </a:t>
            </a:r>
          </a:p>
          <a:p>
            <a:pPr algn="just"/>
            <a:r>
              <a:rPr lang="it-IT" sz="1800" b="1" i="0" u="none" strike="noStrike" baseline="0" dirty="0">
                <a:solidFill>
                  <a:srgbClr val="000000"/>
                </a:solidFill>
              </a:rPr>
              <a:t>Flusso di lavoro: </a:t>
            </a:r>
            <a:r>
              <a:rPr lang="it-IT" sz="1800" b="0" i="0" u="none" strike="noStrike" baseline="0" dirty="0">
                <a:solidFill>
                  <a:srgbClr val="000000"/>
                </a:solidFill>
              </a:rPr>
              <a:t>Il Manager </a:t>
            </a:r>
            <a:r>
              <a:rPr lang="it-IT" sz="1800" b="0" i="0" u="none" strike="noStrike" baseline="0" dirty="0"/>
              <a:t>usa un formulario </a:t>
            </a:r>
            <a:r>
              <a:rPr lang="it-IT" sz="1800" b="0" i="0" u="none" strike="noStrike" baseline="0" dirty="0">
                <a:solidFill>
                  <a:srgbClr val="000000"/>
                </a:solidFill>
              </a:rPr>
              <a:t>nell’home page per l'inserimento dei dati della campagna. Il manager </a:t>
            </a:r>
            <a:r>
              <a:rPr lang="it-IT" sz="1800" b="0" i="0" u="none" strike="noStrike" baseline="0" dirty="0">
                <a:solidFill>
                  <a:srgbClr val="0070C0"/>
                </a:solidFill>
              </a:rPr>
              <a:t>inserisce i dati </a:t>
            </a:r>
            <a:r>
              <a:rPr lang="it-IT" sz="1800" b="0" i="0" u="none" strike="noStrike" baseline="0" dirty="0">
                <a:solidFill>
                  <a:srgbClr val="000000"/>
                </a:solidFill>
              </a:rPr>
              <a:t>e </a:t>
            </a:r>
            <a:r>
              <a:rPr lang="it-IT" sz="1800" b="0" i="0" u="none" strike="noStrike" baseline="0" dirty="0">
                <a:solidFill>
                  <a:srgbClr val="0070C0"/>
                </a:solidFill>
              </a:rPr>
              <a:t>invia il formulario </a:t>
            </a:r>
            <a:r>
              <a:rPr lang="it-IT" sz="1800" b="0" i="0" u="none" strike="noStrike" baseline="0" dirty="0">
                <a:solidFill>
                  <a:srgbClr val="000000"/>
                </a:solidFill>
              </a:rPr>
              <a:t>e </a:t>
            </a:r>
            <a:r>
              <a:rPr lang="it-IT" sz="1800" b="0" i="0" u="none" strike="noStrike" baseline="0" dirty="0">
                <a:solidFill>
                  <a:schemeClr val="accent2">
                    <a:lumMod val="50000"/>
                  </a:schemeClr>
                </a:solidFill>
              </a:rPr>
              <a:t>visualizza una pagina con i dettagli della campagna </a:t>
            </a:r>
            <a:r>
              <a:rPr lang="it-IT" sz="1800" b="0" i="0" u="none" strike="noStrike" baseline="0" dirty="0">
                <a:solidFill>
                  <a:srgbClr val="000000"/>
                </a:solidFill>
              </a:rPr>
              <a:t>(nome, committente, stato). Non ci possono essere più campagne con lo stesso nome. </a:t>
            </a:r>
          </a:p>
          <a:p>
            <a:pPr algn="just"/>
            <a:r>
              <a:rPr lang="it-IT" sz="1800" b="1" i="0" u="none" strike="noStrike" baseline="0" dirty="0">
                <a:solidFill>
                  <a:srgbClr val="000000"/>
                </a:solidFill>
              </a:rPr>
              <a:t>Postcondizioni</a:t>
            </a:r>
            <a:r>
              <a:rPr lang="it-IT" sz="1800" b="0" i="0" u="none" strike="noStrike" baseline="0" dirty="0">
                <a:solidFill>
                  <a:srgbClr val="000000"/>
                </a:solidFill>
              </a:rPr>
              <a:t>: La campagna è registrata nella base di dati e associata al Manager; lo stato della campagna è "creato", il che significa che i lavoratori non possono ancora iniziare a iscriversi, perché i dati sono incompleti. Solo il Manager che crea la campagna può accedere ai suoi dati. </a:t>
            </a:r>
            <a:endParaRPr lang="it-IT" dirty="0"/>
          </a:p>
        </p:txBody>
      </p:sp>
    </p:spTree>
    <p:extLst>
      <p:ext uri="{BB962C8B-B14F-4D97-AF65-F5344CB8AC3E}">
        <p14:creationId xmlns:p14="http://schemas.microsoft.com/office/powerpoint/2010/main" val="111659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7A8DCA-8356-436A-B458-61D4BDF56834}"/>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725F9C04-1EC4-42D5-8D4F-B88F7E7F569A}"/>
              </a:ext>
            </a:extLst>
          </p:cNvPr>
          <p:cNvSpPr>
            <a:spLocks noGrp="1"/>
          </p:cNvSpPr>
          <p:nvPr>
            <p:ph idx="1"/>
          </p:nvPr>
        </p:nvSpPr>
        <p:spPr/>
        <p:txBody>
          <a:bodyPr/>
          <a:lstStyle/>
          <a:p>
            <a:pPr algn="just"/>
            <a:r>
              <a:rPr lang="it-IT" sz="1800" b="1" i="0" u="none" strike="noStrike" baseline="0" dirty="0">
                <a:solidFill>
                  <a:srgbClr val="000000"/>
                </a:solidFill>
              </a:rPr>
              <a:t>4 Manager carica immagini in una campagna </a:t>
            </a:r>
            <a:endParaRPr lang="it-IT" sz="1800" b="0" i="0" u="none" strike="noStrike" baseline="0" dirty="0">
              <a:solidFill>
                <a:srgbClr val="000000"/>
              </a:solidFill>
            </a:endParaRPr>
          </a:p>
          <a:p>
            <a:pPr algn="just"/>
            <a:r>
              <a:rPr lang="it-IT" sz="1800" b="1" i="0" u="none" strike="noStrike" baseline="0" dirty="0">
                <a:solidFill>
                  <a:srgbClr val="000000"/>
                </a:solidFill>
              </a:rPr>
              <a:t>Utenti</a:t>
            </a:r>
            <a:r>
              <a:rPr lang="it-IT" sz="1800" b="0" i="0" u="none" strike="noStrike" baseline="0" dirty="0">
                <a:solidFill>
                  <a:srgbClr val="000000"/>
                </a:solidFill>
              </a:rPr>
              <a:t>: Manager </a:t>
            </a:r>
          </a:p>
          <a:p>
            <a:pPr algn="just"/>
            <a:r>
              <a:rPr lang="it-IT" sz="1800" b="1" i="0" u="none" strike="noStrike" baseline="0" dirty="0">
                <a:solidFill>
                  <a:srgbClr val="000000"/>
                </a:solidFill>
              </a:rPr>
              <a:t>Prerequisiti: </a:t>
            </a:r>
            <a:r>
              <a:rPr lang="it-IT" sz="1800" b="0" i="0" u="none" strike="noStrike" baseline="0" dirty="0">
                <a:solidFill>
                  <a:srgbClr val="000000"/>
                </a:solidFill>
              </a:rPr>
              <a:t>Dopo </a:t>
            </a:r>
            <a:r>
              <a:rPr lang="it-IT" sz="1800" b="0" i="0" u="none" strike="noStrike" baseline="0" dirty="0">
                <a:solidFill>
                  <a:srgbClr val="00B0F0"/>
                </a:solidFill>
              </a:rPr>
              <a:t>la selezione di una campagna </a:t>
            </a:r>
            <a:r>
              <a:rPr lang="it-IT" sz="1800" b="0" i="0" u="none" strike="noStrike" baseline="0" dirty="0">
                <a:solidFill>
                  <a:srgbClr val="000000"/>
                </a:solidFill>
              </a:rPr>
              <a:t>dall’elenco nella pagina iniziale o dopo </a:t>
            </a:r>
            <a:r>
              <a:rPr lang="it-IT" sz="1800" b="0" i="0" u="none" strike="noStrike" baseline="0" dirty="0">
                <a:solidFill>
                  <a:srgbClr val="00B0F0"/>
                </a:solidFill>
              </a:rPr>
              <a:t>la creazione di una nuova campagna</a:t>
            </a:r>
            <a:r>
              <a:rPr lang="it-IT" sz="1800" b="0" i="0" u="none" strike="noStrike" baseline="0" dirty="0">
                <a:solidFill>
                  <a:srgbClr val="000000"/>
                </a:solidFill>
              </a:rPr>
              <a:t>, il Manager si trova nella </a:t>
            </a:r>
            <a:r>
              <a:rPr lang="it-IT" sz="1800" b="0" i="0" u="none" strike="noStrike" baseline="0" dirty="0">
                <a:solidFill>
                  <a:srgbClr val="FF0000"/>
                </a:solidFill>
              </a:rPr>
              <a:t>pagina dei dettagli della campagna</a:t>
            </a:r>
            <a:r>
              <a:rPr lang="it-IT" sz="1800" b="0" i="0" u="none" strike="noStrike" baseline="0" dirty="0">
                <a:solidFill>
                  <a:srgbClr val="000000"/>
                </a:solidFill>
              </a:rPr>
              <a:t>; questa </a:t>
            </a:r>
            <a:r>
              <a:rPr lang="it-IT" sz="1800" b="0" i="0" u="none" strike="noStrike" baseline="0" dirty="0">
                <a:solidFill>
                  <a:schemeClr val="accent6"/>
                </a:solidFill>
              </a:rPr>
              <a:t>mostra i dati della campagna corrente</a:t>
            </a:r>
            <a:r>
              <a:rPr lang="it-IT" sz="1800" b="0" i="0" u="none" strike="noStrike" baseline="0" dirty="0">
                <a:solidFill>
                  <a:srgbClr val="000000"/>
                </a:solidFill>
              </a:rPr>
              <a:t> (nome, committente, stato) </a:t>
            </a:r>
            <a:r>
              <a:rPr lang="it-IT" sz="1800" b="0" i="0" u="none" strike="noStrike" baseline="0" dirty="0">
                <a:solidFill>
                  <a:schemeClr val="accent6"/>
                </a:solidFill>
              </a:rPr>
              <a:t>e l’elenco delle immagini </a:t>
            </a:r>
            <a:r>
              <a:rPr lang="it-IT" sz="1800" b="0" i="0" u="none" strike="noStrike" baseline="0" dirty="0">
                <a:solidFill>
                  <a:srgbClr val="000000"/>
                </a:solidFill>
              </a:rPr>
              <a:t>correntemente associate alla campagna (se ci sono); la campagna è nello stato “creato”. </a:t>
            </a:r>
          </a:p>
          <a:p>
            <a:pPr algn="just"/>
            <a:r>
              <a:rPr lang="it-IT" sz="1800" b="1" i="0" u="none" strike="noStrike" baseline="0" dirty="0">
                <a:solidFill>
                  <a:srgbClr val="000000"/>
                </a:solidFill>
              </a:rPr>
              <a:t>Flusso di lavoro</a:t>
            </a:r>
            <a:r>
              <a:rPr lang="it-IT" sz="1800" b="0" i="0" u="none" strike="noStrike" baseline="0" dirty="0">
                <a:solidFill>
                  <a:srgbClr val="000000"/>
                </a:solidFill>
              </a:rPr>
              <a:t>: La pagina dei dettagli della campagna contiene un </a:t>
            </a:r>
            <a:r>
              <a:rPr lang="it-IT" sz="1800" b="0" i="0" u="none" strike="noStrike" baseline="0" dirty="0">
                <a:solidFill>
                  <a:schemeClr val="accent6"/>
                </a:solidFill>
              </a:rPr>
              <a:t>formulario</a:t>
            </a:r>
            <a:r>
              <a:rPr lang="it-IT" sz="1800" b="0" i="0" u="none" strike="noStrike" baseline="0" dirty="0">
                <a:solidFill>
                  <a:srgbClr val="000000"/>
                </a:solidFill>
              </a:rPr>
              <a:t> per l’aggiunta d’immagini geo-localizzate. Tale formulario consente di inserire un’immagine per volta. Dopo </a:t>
            </a:r>
            <a:r>
              <a:rPr lang="it-IT" sz="1800" b="0" i="0" u="none" strike="noStrike" baseline="0" dirty="0">
                <a:solidFill>
                  <a:srgbClr val="00B0F0"/>
                </a:solidFill>
              </a:rPr>
              <a:t>l’invio dei dati </a:t>
            </a:r>
            <a:r>
              <a:rPr lang="it-IT" sz="1800" b="0" i="0" u="none" strike="noStrike" baseline="0" dirty="0">
                <a:solidFill>
                  <a:srgbClr val="000000"/>
                </a:solidFill>
              </a:rPr>
              <a:t>del formulario con il bottone “INVIA”, l’applicazione </a:t>
            </a:r>
            <a:r>
              <a:rPr lang="it-IT" sz="1800" b="0" i="0" u="none" strike="noStrike" baseline="0" dirty="0">
                <a:solidFill>
                  <a:schemeClr val="accent2">
                    <a:lumMod val="50000"/>
                  </a:schemeClr>
                </a:solidFill>
              </a:rPr>
              <a:t>mostra di nuovo la pagina dei dettagli della campagna</a:t>
            </a:r>
            <a:r>
              <a:rPr lang="it-IT" sz="1800" b="0" i="0" u="none" strike="noStrike" baseline="0" dirty="0">
                <a:solidFill>
                  <a:srgbClr val="000000"/>
                </a:solidFill>
              </a:rPr>
              <a:t>, con l’elenco aggiornato delle immagini inserite e il formulario, con cui il Manager può inserire un’altra immagine nella campagna corrente. </a:t>
            </a:r>
          </a:p>
          <a:p>
            <a:pPr algn="just"/>
            <a:r>
              <a:rPr lang="it-IT" sz="1800" b="1" i="0" u="none" strike="noStrike" baseline="0" dirty="0">
                <a:solidFill>
                  <a:srgbClr val="000000"/>
                </a:solidFill>
              </a:rPr>
              <a:t>Postcondizioni</a:t>
            </a:r>
            <a:r>
              <a:rPr lang="it-IT" sz="1800" b="0" i="0" u="none" strike="noStrike" baseline="0" dirty="0">
                <a:solidFill>
                  <a:srgbClr val="000000"/>
                </a:solidFill>
              </a:rPr>
              <a:t>: all’esecuzione del comando “INVIA”, le immagini sono associate alla campagna nella base di dati. Lo stato della campagna a seguito dell’inserimento d’immagini resta "creato". </a:t>
            </a:r>
            <a:endParaRPr lang="it-IT" dirty="0"/>
          </a:p>
        </p:txBody>
      </p:sp>
    </p:spTree>
    <p:extLst>
      <p:ext uri="{BB962C8B-B14F-4D97-AF65-F5344CB8AC3E}">
        <p14:creationId xmlns:p14="http://schemas.microsoft.com/office/powerpoint/2010/main" val="262084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5BF920-DB96-4445-81FF-F6F47920AC5A}"/>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36402D10-07A2-4E79-8B5F-95AD47EE5D36}"/>
              </a:ext>
            </a:extLst>
          </p:cNvPr>
          <p:cNvSpPr>
            <a:spLocks noGrp="1"/>
          </p:cNvSpPr>
          <p:nvPr>
            <p:ph idx="1"/>
          </p:nvPr>
        </p:nvSpPr>
        <p:spPr/>
        <p:txBody>
          <a:bodyPr/>
          <a:lstStyle/>
          <a:p>
            <a:pPr algn="just"/>
            <a:r>
              <a:rPr lang="it-IT" sz="1800" b="1" i="0" u="none" strike="noStrike" baseline="0" dirty="0">
                <a:solidFill>
                  <a:srgbClr val="000000"/>
                </a:solidFill>
              </a:rPr>
              <a:t>5 Manager avvia una campagna </a:t>
            </a:r>
            <a:endParaRPr lang="it-IT" sz="1800" b="0" i="0" u="none" strike="noStrike" baseline="0" dirty="0">
              <a:solidFill>
                <a:srgbClr val="000000"/>
              </a:solidFill>
            </a:endParaRPr>
          </a:p>
          <a:p>
            <a:pPr algn="just"/>
            <a:r>
              <a:rPr lang="it-IT" sz="1800" b="1" i="0" u="none" strike="noStrike" baseline="0" dirty="0">
                <a:solidFill>
                  <a:srgbClr val="000000"/>
                </a:solidFill>
              </a:rPr>
              <a:t>Utenti: </a:t>
            </a:r>
            <a:r>
              <a:rPr lang="it-IT" sz="1800" b="0" i="0" u="none" strike="noStrike" baseline="0" dirty="0">
                <a:solidFill>
                  <a:srgbClr val="000000"/>
                </a:solidFill>
              </a:rPr>
              <a:t>Manager. </a:t>
            </a:r>
          </a:p>
          <a:p>
            <a:pPr algn="just"/>
            <a:r>
              <a:rPr lang="it-IT" sz="1800" b="1" i="0" u="none" strike="noStrike" baseline="0" dirty="0">
                <a:solidFill>
                  <a:srgbClr val="000000"/>
                </a:solidFill>
              </a:rPr>
              <a:t>Prerequisiti</a:t>
            </a:r>
            <a:r>
              <a:rPr lang="it-IT" sz="1800" b="0" i="0" u="none" strike="noStrike" baseline="0" dirty="0">
                <a:solidFill>
                  <a:srgbClr val="000000"/>
                </a:solidFill>
              </a:rPr>
              <a:t>: Il Manager si trova </a:t>
            </a:r>
            <a:r>
              <a:rPr lang="it-IT" sz="1800" b="0" i="0" u="none" strike="noStrike" baseline="0" dirty="0">
                <a:solidFill>
                  <a:srgbClr val="FF0000"/>
                </a:solidFill>
              </a:rPr>
              <a:t>nella pagina dei dettagli della campagna </a:t>
            </a:r>
            <a:r>
              <a:rPr lang="it-IT" sz="1800" b="0" i="0" u="none" strike="noStrike" baseline="0" dirty="0">
                <a:solidFill>
                  <a:srgbClr val="000000"/>
                </a:solidFill>
              </a:rPr>
              <a:t>e la campagna </a:t>
            </a:r>
            <a:r>
              <a:rPr lang="it-IT" sz="1800" b="0" i="0" u="none" strike="noStrike" baseline="0" dirty="0">
                <a:solidFill>
                  <a:srgbClr val="92D050"/>
                </a:solidFill>
              </a:rPr>
              <a:t>contiene almeno un’immagine associata</a:t>
            </a:r>
            <a:r>
              <a:rPr lang="it-IT" sz="1800" b="0" i="0" u="none" strike="noStrike" baseline="0" dirty="0">
                <a:solidFill>
                  <a:srgbClr val="000000"/>
                </a:solidFill>
              </a:rPr>
              <a:t>. </a:t>
            </a:r>
          </a:p>
          <a:p>
            <a:pPr algn="just"/>
            <a:r>
              <a:rPr lang="it-IT" sz="1800" b="1" i="0" u="none" strike="noStrike" baseline="0" dirty="0">
                <a:solidFill>
                  <a:srgbClr val="000000"/>
                </a:solidFill>
              </a:rPr>
              <a:t>Flusso di lavoro: </a:t>
            </a:r>
            <a:r>
              <a:rPr lang="it-IT" sz="1800" b="0" i="0" u="none" strike="noStrike" baseline="0" dirty="0">
                <a:solidFill>
                  <a:srgbClr val="000000"/>
                </a:solidFill>
              </a:rPr>
              <a:t>Il Manager </a:t>
            </a:r>
            <a:r>
              <a:rPr lang="it-IT" sz="1800" b="0" i="0" u="none" strike="noStrike" baseline="0" dirty="0">
                <a:solidFill>
                  <a:srgbClr val="00B0F0"/>
                </a:solidFill>
              </a:rPr>
              <a:t>esegue un comando per l’avvio della campagna</a:t>
            </a:r>
            <a:r>
              <a:rPr lang="it-IT" sz="1800" b="0" i="0" u="none" strike="noStrike" baseline="0" dirty="0">
                <a:solidFill>
                  <a:srgbClr val="000000"/>
                </a:solidFill>
              </a:rPr>
              <a:t>. </a:t>
            </a:r>
          </a:p>
          <a:p>
            <a:pPr algn="just"/>
            <a:r>
              <a:rPr lang="it-IT" sz="1800" b="1" i="0" u="none" strike="noStrike" baseline="0" dirty="0">
                <a:solidFill>
                  <a:srgbClr val="000000"/>
                </a:solidFill>
              </a:rPr>
              <a:t>Postcondizioni: </a:t>
            </a:r>
            <a:r>
              <a:rPr lang="it-IT" sz="1800" b="0" i="0" u="none" strike="noStrike" baseline="0" dirty="0">
                <a:solidFill>
                  <a:schemeClr val="accent2">
                    <a:lumMod val="50000"/>
                  </a:schemeClr>
                </a:solidFill>
              </a:rPr>
              <a:t>Lo stato della campagna diventa "avviato</a:t>
            </a:r>
            <a:r>
              <a:rPr lang="it-IT" sz="1800" b="0" i="0" u="none" strike="noStrike" baseline="0" dirty="0">
                <a:solidFill>
                  <a:srgbClr val="000000"/>
                </a:solidFill>
              </a:rPr>
              <a:t>", il che significa che i suoi dati non possono più essere modificati e che i lavoratori possono iscriversi, perché i dati sono completi e definitivi. </a:t>
            </a:r>
            <a:r>
              <a:rPr lang="it-IT" sz="1800" b="0" i="0" u="none" strike="noStrike" baseline="0" dirty="0">
                <a:solidFill>
                  <a:schemeClr val="accent2">
                    <a:lumMod val="50000"/>
                  </a:schemeClr>
                </a:solidFill>
              </a:rPr>
              <a:t>Il formulario per l’aggiunta d’immagini NON è più usabile</a:t>
            </a:r>
            <a:r>
              <a:rPr lang="it-IT" sz="1800" b="0" i="0" u="none" strike="noStrike" baseline="0" dirty="0">
                <a:solidFill>
                  <a:srgbClr val="000000"/>
                </a:solidFill>
              </a:rPr>
              <a:t>. Solo il Manager che crea la campagna può avviarla. </a:t>
            </a:r>
            <a:endParaRPr lang="it-IT" dirty="0"/>
          </a:p>
        </p:txBody>
      </p:sp>
    </p:spTree>
    <p:extLst>
      <p:ext uri="{BB962C8B-B14F-4D97-AF65-F5344CB8AC3E}">
        <p14:creationId xmlns:p14="http://schemas.microsoft.com/office/powerpoint/2010/main" val="196148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CDE0-6E3D-6F4C-87DF-9807E6C1FF77}"/>
              </a:ext>
            </a:extLst>
          </p:cNvPr>
          <p:cNvSpPr>
            <a:spLocks noGrp="1"/>
          </p:cNvSpPr>
          <p:nvPr>
            <p:ph type="title"/>
          </p:nvPr>
        </p:nvSpPr>
        <p:spPr/>
        <p:txBody>
          <a:bodyPr/>
          <a:lstStyle/>
          <a:p>
            <a:pPr algn="ctr"/>
            <a:r>
              <a:rPr lang="it-IT" dirty="0">
                <a:latin typeface="+mn-lt"/>
              </a:rPr>
              <a:t>The validation of aerial images of locations</a:t>
            </a:r>
            <a:endParaRPr lang="en-IT" dirty="0">
              <a:latin typeface="+mn-lt"/>
            </a:endParaRPr>
          </a:p>
        </p:txBody>
      </p:sp>
      <p:sp>
        <p:nvSpPr>
          <p:cNvPr id="3" name="Content Placeholder 2">
            <a:extLst>
              <a:ext uri="{FF2B5EF4-FFF2-40B4-BE49-F238E27FC236}">
                <a16:creationId xmlns:a16="http://schemas.microsoft.com/office/drawing/2014/main" id="{5CF2F5C8-CED0-D54C-8110-26530C7571A6}"/>
              </a:ext>
            </a:extLst>
          </p:cNvPr>
          <p:cNvSpPr>
            <a:spLocks noGrp="1"/>
          </p:cNvSpPr>
          <p:nvPr>
            <p:ph idx="1"/>
          </p:nvPr>
        </p:nvSpPr>
        <p:spPr/>
        <p:txBody>
          <a:bodyPr/>
          <a:lstStyle/>
          <a:p>
            <a:pPr algn="just"/>
            <a:r>
              <a:rPr lang="en-GB" dirty="0"/>
              <a:t>Il progetto consiste nello sviluppo di un'applicazione web per la convalida d’immagini aeree di località a rischio per la presenza di discariche illegali, con un approccio di crowdsourcing. Il Manager crea una campagna di crowdsourcing e carica al suo interno un insieme di immagini aeree corredate di varie informazioni. Dopo aver caricato le immagini e i rispettivi dati, il Manager avvia la campagna di crowdsourcing, cui vari lavoratori possono prendere parte per classificare le immagini come rappresentanti vere discariche o come "falsi allarmi". </a:t>
            </a:r>
          </a:p>
          <a:p>
            <a:endParaRPr lang="en-IT" dirty="0"/>
          </a:p>
        </p:txBody>
      </p:sp>
    </p:spTree>
    <p:extLst>
      <p:ext uri="{BB962C8B-B14F-4D97-AF65-F5344CB8AC3E}">
        <p14:creationId xmlns:p14="http://schemas.microsoft.com/office/powerpoint/2010/main" val="109607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1AAC5-82E4-43CD-B26B-8A8E2B292789}"/>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C3CEB390-C842-4A91-8BBE-C9213B47BF58}"/>
              </a:ext>
            </a:extLst>
          </p:cNvPr>
          <p:cNvSpPr>
            <a:spLocks noGrp="1"/>
          </p:cNvSpPr>
          <p:nvPr>
            <p:ph idx="1"/>
          </p:nvPr>
        </p:nvSpPr>
        <p:spPr/>
        <p:txBody>
          <a:bodyPr/>
          <a:lstStyle/>
          <a:p>
            <a:pPr algn="just"/>
            <a:r>
              <a:rPr lang="it-IT" sz="1800" b="1" i="0" u="none" strike="noStrike" baseline="0" dirty="0">
                <a:solidFill>
                  <a:srgbClr val="000000"/>
                </a:solidFill>
              </a:rPr>
              <a:t>6 Manager visualizza il contenuto di una campagna </a:t>
            </a:r>
            <a:endParaRPr lang="it-IT" sz="1800" b="0" i="0" u="none" strike="noStrike" baseline="0" dirty="0">
              <a:solidFill>
                <a:srgbClr val="000000"/>
              </a:solidFill>
            </a:endParaRPr>
          </a:p>
          <a:p>
            <a:pPr algn="just"/>
            <a:r>
              <a:rPr lang="it-IT" sz="1800" b="1" i="0" u="none" strike="noStrike" baseline="0" dirty="0">
                <a:solidFill>
                  <a:srgbClr val="000000"/>
                </a:solidFill>
              </a:rPr>
              <a:t>Utenti: </a:t>
            </a:r>
            <a:r>
              <a:rPr lang="it-IT" sz="1800" b="0" i="0" u="none" strike="noStrike" baseline="0" dirty="0">
                <a:solidFill>
                  <a:srgbClr val="000000"/>
                </a:solidFill>
              </a:rPr>
              <a:t>Manager. </a:t>
            </a:r>
          </a:p>
          <a:p>
            <a:pPr algn="just"/>
            <a:r>
              <a:rPr lang="it-IT" sz="1800" b="1" i="0" u="none" strike="noStrike" baseline="0" dirty="0">
                <a:solidFill>
                  <a:srgbClr val="000000"/>
                </a:solidFill>
              </a:rPr>
              <a:t>Prerequisiti</a:t>
            </a:r>
            <a:r>
              <a:rPr lang="it-IT" sz="1800" b="0" i="0" u="none" strike="noStrike" baseline="0" dirty="0">
                <a:solidFill>
                  <a:srgbClr val="000000"/>
                </a:solidFill>
              </a:rPr>
              <a:t>: Il Manager si trova nella pagina dei dettagli della campagna. </a:t>
            </a:r>
          </a:p>
          <a:p>
            <a:pPr algn="just"/>
            <a:r>
              <a:rPr lang="it-IT" sz="1800" b="1" i="0" u="none" strike="noStrike" baseline="0" dirty="0">
                <a:solidFill>
                  <a:srgbClr val="000000"/>
                </a:solidFill>
              </a:rPr>
              <a:t>Flusso di lavoro</a:t>
            </a:r>
            <a:r>
              <a:rPr lang="it-IT" sz="1800" b="0" i="0" u="none" strike="noStrike" baseline="0" dirty="0">
                <a:solidFill>
                  <a:srgbClr val="000000"/>
                </a:solidFill>
              </a:rPr>
              <a:t>: Il Manager accede </a:t>
            </a:r>
            <a:r>
              <a:rPr lang="it-IT" sz="1800" b="0" i="0" u="none" strike="noStrike" baseline="0" dirty="0">
                <a:solidFill>
                  <a:srgbClr val="FF0000"/>
                </a:solidFill>
              </a:rPr>
              <a:t>alla pagina del contenuto della campagna </a:t>
            </a:r>
            <a:r>
              <a:rPr lang="it-IT" sz="1800" b="0" i="0" u="none" strike="noStrike" baseline="0" dirty="0">
                <a:solidFill>
                  <a:srgbClr val="000000"/>
                </a:solidFill>
              </a:rPr>
              <a:t>correntemente visualizzata. </a:t>
            </a:r>
          </a:p>
          <a:p>
            <a:pPr algn="just"/>
            <a:r>
              <a:rPr lang="it-IT" sz="1800" b="0" i="0" u="none" strike="noStrike" baseline="0" dirty="0">
                <a:solidFill>
                  <a:srgbClr val="000000"/>
                </a:solidFill>
              </a:rPr>
              <a:t>La pagina mostra </a:t>
            </a:r>
            <a:r>
              <a:rPr lang="it-IT" sz="1800" b="0" i="0" u="none" strike="noStrike" baseline="0" dirty="0">
                <a:solidFill>
                  <a:schemeClr val="accent6"/>
                </a:solidFill>
              </a:rPr>
              <a:t>le icone (thumbnail) delle immagini inserite</a:t>
            </a:r>
            <a:r>
              <a:rPr lang="it-IT" sz="1800" b="0" i="0" u="none" strike="noStrike" baseline="0" dirty="0">
                <a:solidFill>
                  <a:srgbClr val="000000"/>
                </a:solidFill>
              </a:rPr>
              <a:t>. </a:t>
            </a:r>
            <a:r>
              <a:rPr lang="it-IT" sz="1800" b="0" i="0" u="none" strike="noStrike" baseline="0" dirty="0">
                <a:solidFill>
                  <a:srgbClr val="00B0F0"/>
                </a:solidFill>
              </a:rPr>
              <a:t>Selezionando un’icona</a:t>
            </a:r>
            <a:r>
              <a:rPr lang="it-IT" sz="1800" b="0" i="0" u="none" strike="noStrike" baseline="0" dirty="0">
                <a:solidFill>
                  <a:srgbClr val="000000"/>
                </a:solidFill>
              </a:rPr>
              <a:t>, il </a:t>
            </a:r>
            <a:r>
              <a:rPr lang="it-IT" sz="1800" b="0" i="0" u="none" strike="noStrike" baseline="0" dirty="0">
                <a:solidFill>
                  <a:schemeClr val="accent2">
                    <a:lumMod val="50000"/>
                  </a:schemeClr>
                </a:solidFill>
              </a:rPr>
              <a:t>Manager visualizza tutte le informazioni disponibili (dati dell’immagine associata e relative annotazioni, se presenti). </a:t>
            </a:r>
            <a:r>
              <a:rPr lang="it-IT" sz="1800" b="0" i="0" u="none" strike="noStrike" baseline="0" dirty="0">
                <a:solidFill>
                  <a:srgbClr val="000000"/>
                </a:solidFill>
              </a:rPr>
              <a:t>La stessa immagine può essere annotata da più di un lavoratore. Il Manager può vedere tutti i dati delle annotazioni, inclusa l’indicazione del lavoratore che le ha prodotte. </a:t>
            </a:r>
          </a:p>
          <a:p>
            <a:pPr algn="just"/>
            <a:r>
              <a:rPr lang="it-IT" sz="1800" b="1" i="0" u="none" strike="noStrike" baseline="0" dirty="0">
                <a:solidFill>
                  <a:srgbClr val="000000"/>
                </a:solidFill>
              </a:rPr>
              <a:t>Postcondizioni</a:t>
            </a:r>
            <a:r>
              <a:rPr lang="it-IT" sz="1800" b="0" i="0" u="none" strike="noStrike" baseline="0" dirty="0">
                <a:solidFill>
                  <a:srgbClr val="000000"/>
                </a:solidFill>
              </a:rPr>
              <a:t>: nessuna </a:t>
            </a:r>
            <a:endParaRPr lang="it-IT" dirty="0"/>
          </a:p>
        </p:txBody>
      </p:sp>
    </p:spTree>
    <p:extLst>
      <p:ext uri="{BB962C8B-B14F-4D97-AF65-F5344CB8AC3E}">
        <p14:creationId xmlns:p14="http://schemas.microsoft.com/office/powerpoint/2010/main" val="267780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36BAD7-24F7-4DCC-884C-A997DB6F06AD}"/>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AF64F87A-33C0-43ED-B33F-4B417F4D5DB8}"/>
              </a:ext>
            </a:extLst>
          </p:cNvPr>
          <p:cNvSpPr>
            <a:spLocks noGrp="1"/>
          </p:cNvSpPr>
          <p:nvPr>
            <p:ph idx="1"/>
          </p:nvPr>
        </p:nvSpPr>
        <p:spPr/>
        <p:txBody>
          <a:bodyPr/>
          <a:lstStyle/>
          <a:p>
            <a:pPr algn="just"/>
            <a:r>
              <a:rPr lang="it-IT" sz="1800" b="1" i="0" u="none" strike="noStrike" baseline="0" dirty="0">
                <a:solidFill>
                  <a:srgbClr val="000000"/>
                </a:solidFill>
              </a:rPr>
              <a:t>7 Manager visualizza le statistiche di una campagna </a:t>
            </a:r>
            <a:endParaRPr lang="it-IT" sz="1800" b="0" i="0" u="none" strike="noStrike" baseline="0" dirty="0">
              <a:solidFill>
                <a:srgbClr val="000000"/>
              </a:solidFill>
            </a:endParaRPr>
          </a:p>
          <a:p>
            <a:pPr algn="just"/>
            <a:r>
              <a:rPr lang="it-IT" sz="1800" b="1" i="0" u="none" strike="noStrike" baseline="0" dirty="0">
                <a:solidFill>
                  <a:srgbClr val="000000"/>
                </a:solidFill>
              </a:rPr>
              <a:t>Utenti</a:t>
            </a:r>
            <a:r>
              <a:rPr lang="it-IT" sz="1800" b="0" i="0" u="none" strike="noStrike" baseline="0" dirty="0">
                <a:solidFill>
                  <a:srgbClr val="000000"/>
                </a:solidFill>
              </a:rPr>
              <a:t>: Manager. </a:t>
            </a:r>
          </a:p>
          <a:p>
            <a:pPr algn="just"/>
            <a:r>
              <a:rPr lang="it-IT" sz="1800" b="1" i="0" u="none" strike="noStrike" baseline="0" dirty="0">
                <a:solidFill>
                  <a:srgbClr val="000000"/>
                </a:solidFill>
              </a:rPr>
              <a:t>Prerequisiti</a:t>
            </a:r>
            <a:r>
              <a:rPr lang="it-IT" sz="1800" b="0" i="0" u="none" strike="noStrike" baseline="0" dirty="0">
                <a:solidFill>
                  <a:srgbClr val="000000"/>
                </a:solidFill>
              </a:rPr>
              <a:t>: Il Manager si trova </a:t>
            </a:r>
            <a:r>
              <a:rPr lang="it-IT" sz="1800" b="0" i="0" u="none" strike="noStrike" baseline="0" dirty="0">
                <a:solidFill>
                  <a:srgbClr val="FF0000"/>
                </a:solidFill>
              </a:rPr>
              <a:t>nella pagina dei dettagli della campagna</a:t>
            </a:r>
            <a:r>
              <a:rPr lang="it-IT" sz="1800" b="0" i="0" u="none" strike="noStrike" baseline="0" dirty="0">
                <a:solidFill>
                  <a:srgbClr val="000000"/>
                </a:solidFill>
              </a:rPr>
              <a:t>; la campagna è nello stato “avviato” o “chiuso”. </a:t>
            </a:r>
          </a:p>
          <a:p>
            <a:pPr algn="just"/>
            <a:r>
              <a:rPr lang="it-IT" sz="1800" b="1" i="0" u="none" strike="noStrike" baseline="0" dirty="0">
                <a:solidFill>
                  <a:srgbClr val="000000"/>
                </a:solidFill>
              </a:rPr>
              <a:t>Flusso di lavoro</a:t>
            </a:r>
            <a:r>
              <a:rPr lang="it-IT" sz="1800" b="0" i="0" u="none" strike="noStrike" baseline="0" dirty="0">
                <a:solidFill>
                  <a:srgbClr val="000000"/>
                </a:solidFill>
              </a:rPr>
              <a:t>: il Manager accede </a:t>
            </a:r>
            <a:r>
              <a:rPr lang="it-IT" sz="1800" b="0" i="0" u="none" strike="noStrike" baseline="0" dirty="0">
                <a:solidFill>
                  <a:srgbClr val="FF0000"/>
                </a:solidFill>
              </a:rPr>
              <a:t>alla pagina delle statistiche della campagna</a:t>
            </a:r>
            <a:r>
              <a:rPr lang="it-IT" sz="1800" b="0" i="0" u="none" strike="noStrike" baseline="0" dirty="0">
                <a:solidFill>
                  <a:srgbClr val="000000"/>
                </a:solidFill>
              </a:rPr>
              <a:t>, che mostra: </a:t>
            </a:r>
          </a:p>
          <a:p>
            <a:pPr marL="0" indent="0" algn="just">
              <a:buNone/>
            </a:pPr>
            <a:r>
              <a:rPr lang="it-IT" sz="1800" dirty="0">
                <a:solidFill>
                  <a:schemeClr val="accent6"/>
                </a:solidFill>
              </a:rPr>
              <a:t>      </a:t>
            </a:r>
            <a:r>
              <a:rPr lang="it-IT" sz="1800" b="0" i="0" u="none" strike="noStrike" baseline="0" dirty="0">
                <a:solidFill>
                  <a:schemeClr val="accent6"/>
                </a:solidFill>
              </a:rPr>
              <a:t> Numero totale di immagini e di annotazioni. </a:t>
            </a:r>
          </a:p>
          <a:p>
            <a:pPr marL="0" indent="0" algn="just">
              <a:buNone/>
            </a:pPr>
            <a:r>
              <a:rPr lang="it-IT" sz="1800" dirty="0">
                <a:solidFill>
                  <a:schemeClr val="accent6"/>
                </a:solidFill>
              </a:rPr>
              <a:t>       </a:t>
            </a:r>
            <a:r>
              <a:rPr lang="it-IT" sz="1800" b="0" i="0" u="none" strike="noStrike" baseline="0" dirty="0">
                <a:solidFill>
                  <a:schemeClr val="accent6"/>
                </a:solidFill>
              </a:rPr>
              <a:t>Numero medio di annotazioni per immagine. </a:t>
            </a:r>
          </a:p>
          <a:p>
            <a:pPr marL="0" indent="0" algn="just">
              <a:buNone/>
            </a:pPr>
            <a:r>
              <a:rPr lang="it-IT" sz="1800" dirty="0">
                <a:solidFill>
                  <a:schemeClr val="accent6"/>
                </a:solidFill>
              </a:rPr>
              <a:t>       </a:t>
            </a:r>
            <a:r>
              <a:rPr lang="it-IT" sz="1800" b="0" i="0" u="none" strike="noStrike" baseline="0" dirty="0">
                <a:solidFill>
                  <a:schemeClr val="accent6"/>
                </a:solidFill>
              </a:rPr>
              <a:t>Numero totale di immagini annotate con conflitto </a:t>
            </a:r>
            <a:r>
              <a:rPr lang="it-IT" sz="1800" b="0" i="0" u="none" strike="noStrike" baseline="0" dirty="0">
                <a:solidFill>
                  <a:srgbClr val="000000"/>
                </a:solidFill>
              </a:rPr>
              <a:t>(un conflitto sorge quando ci sono sia annotazioni con valore di validità “vero” e “falso” per la stessa immagine) </a:t>
            </a:r>
          </a:p>
          <a:p>
            <a:pPr algn="just"/>
            <a:r>
              <a:rPr lang="it-IT" sz="1800" b="1" i="0" u="none" strike="noStrike" baseline="0" dirty="0">
                <a:solidFill>
                  <a:srgbClr val="000000"/>
                </a:solidFill>
              </a:rPr>
              <a:t>Postcondizioni</a:t>
            </a:r>
            <a:r>
              <a:rPr lang="it-IT" sz="1800" b="0" i="0" u="none" strike="noStrike" baseline="0" dirty="0">
                <a:solidFill>
                  <a:srgbClr val="000000"/>
                </a:solidFill>
              </a:rPr>
              <a:t>: nessuna </a:t>
            </a:r>
            <a:endParaRPr lang="it-IT" dirty="0"/>
          </a:p>
        </p:txBody>
      </p:sp>
    </p:spTree>
    <p:extLst>
      <p:ext uri="{BB962C8B-B14F-4D97-AF65-F5344CB8AC3E}">
        <p14:creationId xmlns:p14="http://schemas.microsoft.com/office/powerpoint/2010/main" val="2781344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85BD29-98AC-4E18-B867-A62BA297DE61}"/>
              </a:ext>
            </a:extLst>
          </p:cNvPr>
          <p:cNvSpPr>
            <a:spLocks noGrp="1"/>
          </p:cNvSpPr>
          <p:nvPr>
            <p:ph type="title"/>
          </p:nvPr>
        </p:nvSpPr>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
        <p:nvSpPr>
          <p:cNvPr id="3" name="Segnaposto contenuto 2">
            <a:extLst>
              <a:ext uri="{FF2B5EF4-FFF2-40B4-BE49-F238E27FC236}">
                <a16:creationId xmlns:a16="http://schemas.microsoft.com/office/drawing/2014/main" id="{A44A3160-0C74-4768-AF37-10E31260F96B}"/>
              </a:ext>
            </a:extLst>
          </p:cNvPr>
          <p:cNvSpPr>
            <a:spLocks noGrp="1"/>
          </p:cNvSpPr>
          <p:nvPr>
            <p:ph idx="1"/>
          </p:nvPr>
        </p:nvSpPr>
        <p:spPr/>
        <p:txBody>
          <a:bodyPr/>
          <a:lstStyle/>
          <a:p>
            <a:pPr algn="just"/>
            <a:r>
              <a:rPr lang="it-IT" sz="1800" b="1" i="0" u="none" strike="noStrike" baseline="0" dirty="0">
                <a:solidFill>
                  <a:srgbClr val="000000"/>
                </a:solidFill>
              </a:rPr>
              <a:t>8 Manager chiude una campagna </a:t>
            </a:r>
            <a:endParaRPr lang="it-IT" sz="1800" b="0" i="0" u="none" strike="noStrike" baseline="0" dirty="0">
              <a:solidFill>
                <a:srgbClr val="000000"/>
              </a:solidFill>
            </a:endParaRPr>
          </a:p>
          <a:p>
            <a:pPr algn="just"/>
            <a:r>
              <a:rPr lang="it-IT" sz="1800" b="1" i="0" u="none" strike="noStrike" baseline="0" dirty="0">
                <a:solidFill>
                  <a:srgbClr val="000000"/>
                </a:solidFill>
              </a:rPr>
              <a:t>Utenti</a:t>
            </a:r>
            <a:r>
              <a:rPr lang="it-IT" sz="1800" b="0" i="0" u="none" strike="noStrike" baseline="0" dirty="0">
                <a:solidFill>
                  <a:srgbClr val="000000"/>
                </a:solidFill>
              </a:rPr>
              <a:t>: Manager </a:t>
            </a:r>
          </a:p>
          <a:p>
            <a:pPr algn="just"/>
            <a:r>
              <a:rPr lang="it-IT" sz="1800" b="1" i="0" u="none" strike="noStrike" baseline="0" dirty="0">
                <a:solidFill>
                  <a:srgbClr val="000000"/>
                </a:solidFill>
              </a:rPr>
              <a:t>Prerequisiti</a:t>
            </a:r>
            <a:r>
              <a:rPr lang="it-IT" sz="1800" b="0" i="0" u="none" strike="noStrike" baseline="0" dirty="0">
                <a:solidFill>
                  <a:srgbClr val="000000"/>
                </a:solidFill>
              </a:rPr>
              <a:t>: Il Manager si trova nella pagina dei dettagli della campagna; la campagna è nello stato “avviato”. </a:t>
            </a:r>
          </a:p>
          <a:p>
            <a:pPr algn="just"/>
            <a:r>
              <a:rPr lang="it-IT" sz="1800" b="1" i="0" u="none" strike="noStrike" baseline="0" dirty="0">
                <a:solidFill>
                  <a:srgbClr val="000000"/>
                </a:solidFill>
              </a:rPr>
              <a:t>Flusso di lavoro</a:t>
            </a:r>
            <a:r>
              <a:rPr lang="it-IT" sz="1800" b="0" i="0" u="none" strike="noStrike" baseline="0" dirty="0">
                <a:solidFill>
                  <a:srgbClr val="000000"/>
                </a:solidFill>
              </a:rPr>
              <a:t>: Il Manager </a:t>
            </a:r>
            <a:r>
              <a:rPr lang="it-IT" sz="1800" b="0" i="0" u="none" strike="noStrike" baseline="0" dirty="0">
                <a:solidFill>
                  <a:srgbClr val="00B0F0"/>
                </a:solidFill>
              </a:rPr>
              <a:t>esegue un comando per chiudere la campagna</a:t>
            </a:r>
            <a:r>
              <a:rPr lang="it-IT" sz="1800" b="0" i="0" u="none" strike="noStrike" baseline="0" dirty="0">
                <a:solidFill>
                  <a:srgbClr val="000000"/>
                </a:solidFill>
              </a:rPr>
              <a:t>. Dopo tale azione </a:t>
            </a:r>
            <a:r>
              <a:rPr lang="it-IT" sz="1800" b="0" i="0" u="none" strike="noStrike" baseline="0" dirty="0">
                <a:solidFill>
                  <a:schemeClr val="accent2">
                    <a:lumMod val="50000"/>
                  </a:schemeClr>
                </a:solidFill>
              </a:rPr>
              <a:t>la pagina è visualizzata nuovamente, con lo stato della campagna aggiornato. </a:t>
            </a:r>
          </a:p>
          <a:p>
            <a:pPr algn="just"/>
            <a:r>
              <a:rPr lang="it-IT" sz="1800" b="1" i="0" u="none" strike="noStrike" baseline="0" dirty="0">
                <a:solidFill>
                  <a:srgbClr val="000000"/>
                </a:solidFill>
              </a:rPr>
              <a:t>Postcondizioni</a:t>
            </a:r>
            <a:r>
              <a:rPr lang="it-IT" sz="1800" b="0" i="0" u="none" strike="noStrike" baseline="0" dirty="0">
                <a:solidFill>
                  <a:srgbClr val="000000"/>
                </a:solidFill>
              </a:rPr>
              <a:t>: I dati della campagna non possono più essere modificati. Solo il Manager che crea la campagna può chiuderla. </a:t>
            </a:r>
            <a:endParaRPr lang="it-IT" dirty="0"/>
          </a:p>
        </p:txBody>
      </p:sp>
    </p:spTree>
    <p:extLst>
      <p:ext uri="{BB962C8B-B14F-4D97-AF65-F5344CB8AC3E}">
        <p14:creationId xmlns:p14="http://schemas.microsoft.com/office/powerpoint/2010/main" val="3444234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631CE61-B3F2-407A-8E0C-7B7CC7075CE4}"/>
              </a:ext>
            </a:extLst>
          </p:cNvPr>
          <p:cNvSpPr>
            <a:spLocks noGrp="1"/>
          </p:cNvSpPr>
          <p:nvPr>
            <p:ph idx="1"/>
          </p:nvPr>
        </p:nvSpPr>
        <p:spPr/>
        <p:txBody>
          <a:bodyPr/>
          <a:lstStyle/>
          <a:p>
            <a:r>
              <a:rPr lang="it-IT" sz="1800" b="1" i="0" u="none" strike="noStrike" baseline="0" dirty="0">
                <a:solidFill>
                  <a:srgbClr val="000000"/>
                </a:solidFill>
                <a:latin typeface="Times New Roman" panose="02020603050405020304" pitchFamily="18" charset="0"/>
              </a:rPr>
              <a:t>9 Lavoratore esegue l’accesso </a:t>
            </a:r>
            <a:endParaRPr lang="it-IT" sz="1800" b="0" i="0" u="none" strike="noStrike" baseline="0" dirty="0">
              <a:solidFill>
                <a:srgbClr val="000000"/>
              </a:solidFill>
              <a:latin typeface="Times New Roman" panose="02020603050405020304" pitchFamily="18" charset="0"/>
            </a:endParaRPr>
          </a:p>
          <a:p>
            <a:r>
              <a:rPr lang="it-IT" sz="1800" b="1" i="0" u="none" strike="noStrike" baseline="0" dirty="0">
                <a:solidFill>
                  <a:srgbClr val="000000"/>
                </a:solidFill>
                <a:latin typeface="Times New Roman" panose="02020603050405020304" pitchFamily="18" charset="0"/>
              </a:rPr>
              <a:t>Utenti: </a:t>
            </a:r>
            <a:r>
              <a:rPr lang="it-IT" sz="1800" b="0" i="0" u="none" strike="noStrike" baseline="0" dirty="0">
                <a:solidFill>
                  <a:srgbClr val="000000"/>
                </a:solidFill>
                <a:latin typeface="Times New Roman" panose="02020603050405020304" pitchFamily="18" charset="0"/>
              </a:rPr>
              <a:t>Lavoratore. </a:t>
            </a:r>
          </a:p>
          <a:p>
            <a:r>
              <a:rPr lang="it-IT" sz="1800" b="1" i="0" u="none" strike="noStrike" baseline="0" dirty="0">
                <a:solidFill>
                  <a:srgbClr val="000000"/>
                </a:solidFill>
                <a:latin typeface="Times New Roman" panose="02020603050405020304" pitchFamily="18" charset="0"/>
              </a:rPr>
              <a:t>Precondizioni</a:t>
            </a:r>
            <a:r>
              <a:rPr lang="it-IT" sz="1800" b="0" i="0" u="none" strike="noStrike" baseline="0" dirty="0">
                <a:solidFill>
                  <a:srgbClr val="000000"/>
                </a:solidFill>
                <a:latin typeface="Times New Roman" panose="02020603050405020304" pitchFamily="18" charset="0"/>
              </a:rPr>
              <a:t>: L'utente è registrato come Lavoratore. </a:t>
            </a:r>
          </a:p>
          <a:p>
            <a:r>
              <a:rPr lang="it-IT" sz="1800" b="1" i="0" u="none" strike="noStrike" baseline="0" dirty="0">
                <a:solidFill>
                  <a:srgbClr val="000000"/>
                </a:solidFill>
                <a:latin typeface="Times New Roman" panose="02020603050405020304" pitchFamily="18" charset="0"/>
              </a:rPr>
              <a:t>Flusso di lavoro</a:t>
            </a:r>
            <a:r>
              <a:rPr lang="it-IT" sz="1800" b="0" i="0" u="none" strike="noStrike" baseline="0" dirty="0">
                <a:solidFill>
                  <a:srgbClr val="000000"/>
                </a:solidFill>
                <a:latin typeface="Times New Roman" panose="02020603050405020304" pitchFamily="18" charset="0"/>
              </a:rPr>
              <a:t>: Una </a:t>
            </a:r>
            <a:r>
              <a:rPr lang="it-IT" sz="1800" b="0" i="0" u="none" strike="noStrike" baseline="0" dirty="0">
                <a:solidFill>
                  <a:srgbClr val="FF0000"/>
                </a:solidFill>
                <a:latin typeface="Times New Roman" panose="02020603050405020304" pitchFamily="18" charset="0"/>
              </a:rPr>
              <a:t>pagina iniziale </a:t>
            </a:r>
            <a:r>
              <a:rPr lang="it-IT" sz="1800" b="0" i="0" u="none" strike="noStrike" baseline="0" dirty="0">
                <a:solidFill>
                  <a:srgbClr val="000000"/>
                </a:solidFill>
                <a:latin typeface="Times New Roman" panose="02020603050405020304" pitchFamily="18" charset="0"/>
              </a:rPr>
              <a:t>visualizza </a:t>
            </a:r>
            <a:r>
              <a:rPr lang="it-IT" sz="1800" b="0" i="0" u="none" strike="noStrike" baseline="0" dirty="0">
                <a:solidFill>
                  <a:schemeClr val="accent6"/>
                </a:solidFill>
                <a:latin typeface="Times New Roman" panose="02020603050405020304" pitchFamily="18" charset="0"/>
              </a:rPr>
              <a:t>le campagne avviate per le quali il lavoratore non ha ancora optato</a:t>
            </a:r>
            <a:r>
              <a:rPr lang="it-IT" sz="1800" b="0" i="0" u="none" strike="noStrike" baseline="0" dirty="0">
                <a:solidFill>
                  <a:srgbClr val="000000"/>
                </a:solidFill>
                <a:latin typeface="Times New Roman" panose="02020603050405020304" pitchFamily="18" charset="0"/>
              </a:rPr>
              <a:t>; la pagina visualizza, in un elenco separato, </a:t>
            </a:r>
            <a:r>
              <a:rPr lang="it-IT" sz="1800" b="0" i="0" u="none" strike="noStrike" baseline="0" dirty="0">
                <a:solidFill>
                  <a:schemeClr val="accent6"/>
                </a:solidFill>
                <a:latin typeface="Times New Roman" panose="02020603050405020304" pitchFamily="18" charset="0"/>
              </a:rPr>
              <a:t>le campagne per le quali il lavoratore ha già optato </a:t>
            </a:r>
            <a:r>
              <a:rPr lang="it-IT" sz="1800" b="0" i="0" u="none" strike="noStrike" baseline="0" dirty="0">
                <a:solidFill>
                  <a:srgbClr val="000000"/>
                </a:solidFill>
                <a:latin typeface="Times New Roman" panose="02020603050405020304" pitchFamily="18" charset="0"/>
              </a:rPr>
              <a:t>e che sono nello stato “avviato”. </a:t>
            </a:r>
          </a:p>
          <a:p>
            <a:r>
              <a:rPr lang="it-IT" sz="1800" b="1" i="0" u="none" strike="noStrike" baseline="0" dirty="0">
                <a:solidFill>
                  <a:srgbClr val="000000"/>
                </a:solidFill>
                <a:latin typeface="Times New Roman" panose="02020603050405020304" pitchFamily="18" charset="0"/>
              </a:rPr>
              <a:t>Postcondizioni</a:t>
            </a:r>
            <a:r>
              <a:rPr lang="it-IT" sz="1800" b="0" i="0" u="none" strike="noStrike" baseline="0" dirty="0">
                <a:solidFill>
                  <a:srgbClr val="000000"/>
                </a:solidFill>
                <a:latin typeface="Times New Roman" panose="02020603050405020304" pitchFamily="18" charset="0"/>
              </a:rPr>
              <a:t>: nessuna </a:t>
            </a:r>
            <a:endParaRPr lang="it-IT" dirty="0"/>
          </a:p>
        </p:txBody>
      </p:sp>
      <p:sp>
        <p:nvSpPr>
          <p:cNvPr id="4" name="Titolo 1">
            <a:extLst>
              <a:ext uri="{FF2B5EF4-FFF2-40B4-BE49-F238E27FC236}">
                <a16:creationId xmlns:a16="http://schemas.microsoft.com/office/drawing/2014/main" id="{912BCEB4-05D0-4A5D-AE74-54DB1D812EFF}"/>
              </a:ext>
            </a:extLst>
          </p:cNvPr>
          <p:cNvSpPr>
            <a:spLocks noGrp="1"/>
          </p:cNvSpPr>
          <p:nvPr>
            <p:ph type="title"/>
          </p:nvPr>
        </p:nvSpPr>
        <p:spPr>
          <a:xfrm>
            <a:off x="838200" y="365125"/>
            <a:ext cx="10515600" cy="1325563"/>
          </a:xfrm>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Tree>
    <p:extLst>
      <p:ext uri="{BB962C8B-B14F-4D97-AF65-F5344CB8AC3E}">
        <p14:creationId xmlns:p14="http://schemas.microsoft.com/office/powerpoint/2010/main" val="116828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3F53206-4D91-423C-9B62-B20586C42234}"/>
              </a:ext>
            </a:extLst>
          </p:cNvPr>
          <p:cNvSpPr>
            <a:spLocks noGrp="1"/>
          </p:cNvSpPr>
          <p:nvPr>
            <p:ph idx="1"/>
          </p:nvPr>
        </p:nvSpPr>
        <p:spPr/>
        <p:txBody>
          <a:bodyPr/>
          <a:lstStyle/>
          <a:p>
            <a:r>
              <a:rPr lang="it-IT" sz="1800" b="1" i="0" u="none" strike="noStrike" baseline="0" dirty="0">
                <a:solidFill>
                  <a:srgbClr val="000000"/>
                </a:solidFill>
                <a:latin typeface="Times New Roman" panose="02020603050405020304" pitchFamily="18" charset="0"/>
              </a:rPr>
              <a:t>10 Il lavoratore s’iscrive a una campagna </a:t>
            </a:r>
            <a:endParaRPr lang="it-IT" sz="1800" b="0" i="0" u="none" strike="noStrike" baseline="0" dirty="0">
              <a:solidFill>
                <a:srgbClr val="000000"/>
              </a:solidFill>
              <a:latin typeface="Times New Roman" panose="02020603050405020304" pitchFamily="18" charset="0"/>
            </a:endParaRPr>
          </a:p>
          <a:p>
            <a:r>
              <a:rPr lang="it-IT" sz="1800" b="1" i="0" u="none" strike="noStrike" baseline="0" dirty="0">
                <a:solidFill>
                  <a:srgbClr val="000000"/>
                </a:solidFill>
                <a:latin typeface="Times New Roman" panose="02020603050405020304" pitchFamily="18" charset="0"/>
              </a:rPr>
              <a:t>Utenti: </a:t>
            </a:r>
            <a:r>
              <a:rPr lang="it-IT" sz="1800" b="0" i="0" u="none" strike="noStrike" baseline="0" dirty="0">
                <a:solidFill>
                  <a:srgbClr val="000000"/>
                </a:solidFill>
                <a:latin typeface="Times New Roman" panose="02020603050405020304" pitchFamily="18" charset="0"/>
              </a:rPr>
              <a:t>Lavoratore, </a:t>
            </a:r>
          </a:p>
          <a:p>
            <a:r>
              <a:rPr lang="it-IT" sz="1800" b="1" i="0" u="none" strike="noStrike" baseline="0" dirty="0">
                <a:solidFill>
                  <a:srgbClr val="000000"/>
                </a:solidFill>
                <a:latin typeface="Times New Roman" panose="02020603050405020304" pitchFamily="18" charset="0"/>
              </a:rPr>
              <a:t>Precondizioni</a:t>
            </a:r>
            <a:r>
              <a:rPr lang="it-IT" sz="1800" b="0" i="0" u="none" strike="noStrike" baseline="0" dirty="0">
                <a:solidFill>
                  <a:srgbClr val="000000"/>
                </a:solidFill>
                <a:latin typeface="Times New Roman" panose="02020603050405020304" pitchFamily="18" charset="0"/>
              </a:rPr>
              <a:t>: Lavoratore si trova sulla pagina iniziale. </a:t>
            </a:r>
          </a:p>
          <a:p>
            <a:r>
              <a:rPr lang="it-IT" sz="1800" b="1" i="0" u="none" strike="noStrike" baseline="0" dirty="0">
                <a:solidFill>
                  <a:srgbClr val="000000"/>
                </a:solidFill>
                <a:latin typeface="Times New Roman" panose="02020603050405020304" pitchFamily="18" charset="0"/>
              </a:rPr>
              <a:t>Flusso di lavoro</a:t>
            </a:r>
            <a:r>
              <a:rPr lang="it-IT" sz="1800" b="0" i="0" u="none" strike="noStrike" baseline="0" dirty="0">
                <a:solidFill>
                  <a:srgbClr val="000000"/>
                </a:solidFill>
                <a:latin typeface="Times New Roman" panose="02020603050405020304" pitchFamily="18" charset="0"/>
              </a:rPr>
              <a:t>: Lavoratore </a:t>
            </a:r>
            <a:r>
              <a:rPr lang="it-IT" sz="1800" b="0" i="0" u="none" strike="noStrike" baseline="0" dirty="0">
                <a:solidFill>
                  <a:srgbClr val="00B0F0"/>
                </a:solidFill>
                <a:latin typeface="Times New Roman" panose="02020603050405020304" pitchFamily="18" charset="0"/>
              </a:rPr>
              <a:t>seleziona un elemento </a:t>
            </a:r>
            <a:r>
              <a:rPr lang="it-IT" sz="1800" b="0" i="0" u="none" strike="noStrike" baseline="0" dirty="0">
                <a:solidFill>
                  <a:srgbClr val="000000"/>
                </a:solidFill>
                <a:latin typeface="Times New Roman" panose="02020603050405020304" pitchFamily="18" charset="0"/>
              </a:rPr>
              <a:t>dall'elenco delle campagne avviate per le quali non ha ancora optato</a:t>
            </a:r>
            <a:r>
              <a:rPr lang="it-IT" sz="1800" b="0" i="0" u="none" strike="noStrike" baseline="0" dirty="0">
                <a:solidFill>
                  <a:schemeClr val="accent2">
                    <a:lumMod val="50000"/>
                  </a:schemeClr>
                </a:solidFill>
                <a:latin typeface="Times New Roman" panose="02020603050405020304" pitchFamily="18" charset="0"/>
              </a:rPr>
              <a:t>; accede</a:t>
            </a:r>
            <a:r>
              <a:rPr lang="it-IT" sz="1800" b="0" i="0" u="none" strike="noStrike" baseline="0" dirty="0">
                <a:solidFill>
                  <a:srgbClr val="000000"/>
                </a:solidFill>
                <a:latin typeface="Times New Roman" panose="02020603050405020304" pitchFamily="18" charset="0"/>
              </a:rPr>
              <a:t> </a:t>
            </a:r>
            <a:r>
              <a:rPr lang="it-IT" sz="1800" b="0" i="0" u="none" strike="noStrike" baseline="0" dirty="0">
                <a:solidFill>
                  <a:srgbClr val="FF0000"/>
                </a:solidFill>
                <a:latin typeface="Times New Roman" panose="02020603050405020304" pitchFamily="18" charset="0"/>
              </a:rPr>
              <a:t>alla pagina delle immagini </a:t>
            </a:r>
            <a:r>
              <a:rPr lang="it-IT" sz="1800" b="0" i="0" u="none" strike="noStrike" baseline="0" dirty="0">
                <a:solidFill>
                  <a:srgbClr val="000000"/>
                </a:solidFill>
                <a:latin typeface="Times New Roman" panose="02020603050405020304" pitchFamily="18" charset="0"/>
              </a:rPr>
              <a:t>che mostra </a:t>
            </a:r>
            <a:r>
              <a:rPr lang="it-IT" sz="1800" b="0" i="0" u="none" strike="noStrike" baseline="0" dirty="0">
                <a:solidFill>
                  <a:schemeClr val="accent6"/>
                </a:solidFill>
                <a:latin typeface="Times New Roman" panose="02020603050405020304" pitchFamily="18" charset="0"/>
              </a:rPr>
              <a:t>l’elenco delle immagini </a:t>
            </a:r>
            <a:r>
              <a:rPr lang="it-IT" sz="1800" b="0" i="0" u="none" strike="noStrike" baseline="0" dirty="0">
                <a:solidFill>
                  <a:srgbClr val="000000"/>
                </a:solidFill>
                <a:latin typeface="Times New Roman" panose="02020603050405020304" pitchFamily="18" charset="0"/>
              </a:rPr>
              <a:t>della campagna. </a:t>
            </a:r>
          </a:p>
          <a:p>
            <a:r>
              <a:rPr lang="it-IT" sz="1800" b="1" i="0" u="none" strike="noStrike" baseline="0" dirty="0">
                <a:solidFill>
                  <a:srgbClr val="000000"/>
                </a:solidFill>
                <a:latin typeface="Times New Roman" panose="02020603050405020304" pitchFamily="18" charset="0"/>
              </a:rPr>
              <a:t>Postcondizioni: </a:t>
            </a:r>
            <a:r>
              <a:rPr lang="it-IT" sz="1800" b="0" i="0" u="none" strike="noStrike" baseline="0" dirty="0">
                <a:solidFill>
                  <a:srgbClr val="000000"/>
                </a:solidFill>
                <a:latin typeface="Times New Roman" panose="02020603050405020304" pitchFamily="18" charset="0"/>
              </a:rPr>
              <a:t>Lavoratore è associato alla campagna selezionata e può vederne le immagini e creare annotazioni per quest’ultime. </a:t>
            </a:r>
            <a:endParaRPr lang="it-IT" dirty="0"/>
          </a:p>
        </p:txBody>
      </p:sp>
      <p:sp>
        <p:nvSpPr>
          <p:cNvPr id="4" name="Titolo 1">
            <a:extLst>
              <a:ext uri="{FF2B5EF4-FFF2-40B4-BE49-F238E27FC236}">
                <a16:creationId xmlns:a16="http://schemas.microsoft.com/office/drawing/2014/main" id="{E3C60632-4676-49C7-8FBD-A568785F139D}"/>
              </a:ext>
            </a:extLst>
          </p:cNvPr>
          <p:cNvSpPr>
            <a:spLocks noGrp="1"/>
          </p:cNvSpPr>
          <p:nvPr>
            <p:ph type="title"/>
          </p:nvPr>
        </p:nvSpPr>
        <p:spPr>
          <a:xfrm>
            <a:off x="838200" y="365125"/>
            <a:ext cx="10515600" cy="1325563"/>
          </a:xfrm>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Tree>
    <p:extLst>
      <p:ext uri="{BB962C8B-B14F-4D97-AF65-F5344CB8AC3E}">
        <p14:creationId xmlns:p14="http://schemas.microsoft.com/office/powerpoint/2010/main" val="214359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50EDFCF-46ED-4D21-9599-1D0EFCFB33C7}"/>
              </a:ext>
            </a:extLst>
          </p:cNvPr>
          <p:cNvSpPr>
            <a:spLocks noGrp="1"/>
          </p:cNvSpPr>
          <p:nvPr>
            <p:ph idx="1"/>
          </p:nvPr>
        </p:nvSpPr>
        <p:spPr/>
        <p:txBody>
          <a:bodyPr/>
          <a:lstStyle/>
          <a:p>
            <a:r>
              <a:rPr lang="it-IT" sz="1800" b="1" i="0" u="none" strike="noStrike" baseline="0" dirty="0">
                <a:solidFill>
                  <a:srgbClr val="000000"/>
                </a:solidFill>
                <a:latin typeface="Times New Roman" panose="02020603050405020304" pitchFamily="18" charset="0"/>
              </a:rPr>
              <a:t>11 Lavoratore aggiunge un'annotazione </a:t>
            </a:r>
            <a:endParaRPr lang="it-IT" sz="1800" b="0" i="0" u="none" strike="noStrike" baseline="0" dirty="0">
              <a:solidFill>
                <a:srgbClr val="000000"/>
              </a:solidFill>
              <a:latin typeface="Times New Roman" panose="02020603050405020304" pitchFamily="18" charset="0"/>
            </a:endParaRPr>
          </a:p>
          <a:p>
            <a:r>
              <a:rPr lang="it-IT" sz="1800" b="1" i="0" u="none" strike="noStrike" baseline="0" dirty="0">
                <a:solidFill>
                  <a:srgbClr val="000000"/>
                </a:solidFill>
                <a:latin typeface="Times New Roman" panose="02020603050405020304" pitchFamily="18" charset="0"/>
              </a:rPr>
              <a:t>Utenti: </a:t>
            </a:r>
            <a:r>
              <a:rPr lang="it-IT" sz="1800" b="0" i="0" u="none" strike="noStrike" baseline="0" dirty="0">
                <a:solidFill>
                  <a:srgbClr val="000000"/>
                </a:solidFill>
                <a:latin typeface="Times New Roman" panose="02020603050405020304" pitchFamily="18" charset="0"/>
              </a:rPr>
              <a:t>Lavoratore. </a:t>
            </a:r>
          </a:p>
          <a:p>
            <a:r>
              <a:rPr lang="it-IT" sz="1800" b="1" i="0" u="none" strike="noStrike" baseline="0" dirty="0">
                <a:solidFill>
                  <a:srgbClr val="000000"/>
                </a:solidFill>
                <a:latin typeface="Times New Roman" panose="02020603050405020304" pitchFamily="18" charset="0"/>
              </a:rPr>
              <a:t>Precondizioni</a:t>
            </a:r>
            <a:r>
              <a:rPr lang="it-IT" sz="1800" b="0" i="0" u="none" strike="noStrike" baseline="0" dirty="0">
                <a:solidFill>
                  <a:srgbClr val="000000"/>
                </a:solidFill>
                <a:latin typeface="Times New Roman" panose="02020603050405020304" pitchFamily="18" charset="0"/>
              </a:rPr>
              <a:t>: Lavoratore ha optato per la campagna. La campagna è nello stato “avviato” </a:t>
            </a:r>
          </a:p>
          <a:p>
            <a:r>
              <a:rPr lang="it-IT" sz="1800" b="1" i="0" u="none" strike="noStrike" baseline="0" dirty="0">
                <a:solidFill>
                  <a:srgbClr val="000000"/>
                </a:solidFill>
                <a:latin typeface="Times New Roman" panose="02020603050405020304" pitchFamily="18" charset="0"/>
              </a:rPr>
              <a:t>Flusso di lavoro</a:t>
            </a:r>
            <a:r>
              <a:rPr lang="it-IT" sz="1800" b="0" i="0" u="none" strike="noStrike" baseline="0" dirty="0">
                <a:solidFill>
                  <a:srgbClr val="000000"/>
                </a:solidFill>
                <a:latin typeface="Times New Roman" panose="02020603050405020304" pitchFamily="18" charset="0"/>
              </a:rPr>
              <a:t>: Lavoratore accede alla pagina della campagna, che mostra le icone (thumbnail) delle immagini. </a:t>
            </a:r>
            <a:r>
              <a:rPr lang="it-IT" sz="1800" b="0" i="0" u="none" strike="noStrike" baseline="0" dirty="0">
                <a:solidFill>
                  <a:srgbClr val="00B0F0"/>
                </a:solidFill>
                <a:latin typeface="Times New Roman" panose="02020603050405020304" pitchFamily="18" charset="0"/>
              </a:rPr>
              <a:t>Selezionando una icona dall’elenco</a:t>
            </a:r>
            <a:r>
              <a:rPr lang="it-IT" sz="1800" b="0" i="0" u="none" strike="noStrike" baseline="0" dirty="0">
                <a:solidFill>
                  <a:srgbClr val="000000"/>
                </a:solidFill>
                <a:latin typeface="Times New Roman" panose="02020603050405020304" pitchFamily="18" charset="0"/>
              </a:rPr>
              <a:t>, </a:t>
            </a:r>
            <a:r>
              <a:rPr lang="it-IT" sz="1800" b="0" i="0" u="none" strike="noStrike" baseline="0" dirty="0">
                <a:solidFill>
                  <a:schemeClr val="accent2">
                    <a:lumMod val="50000"/>
                  </a:schemeClr>
                </a:solidFill>
                <a:latin typeface="Times New Roman" panose="02020603050405020304" pitchFamily="18" charset="0"/>
              </a:rPr>
              <a:t>si mostra un formulario per l’inserimento dell'annotazione</a:t>
            </a:r>
            <a:r>
              <a:rPr lang="it-IT" sz="1800" b="0" i="0" u="none" strike="noStrike" baseline="0" dirty="0">
                <a:solidFill>
                  <a:srgbClr val="000000"/>
                </a:solidFill>
                <a:latin typeface="Times New Roman" panose="02020603050405020304" pitchFamily="18" charset="0"/>
              </a:rPr>
              <a:t>. Lavoratore inserisce i dati dell’annotazione, tranne la data, che è determinata automaticamente. </a:t>
            </a:r>
          </a:p>
          <a:p>
            <a:r>
              <a:rPr lang="it-IT" sz="1800" b="1" i="0" u="none" strike="noStrike" baseline="0" dirty="0">
                <a:solidFill>
                  <a:srgbClr val="000000"/>
                </a:solidFill>
                <a:latin typeface="Times New Roman" panose="02020603050405020304" pitchFamily="18" charset="0"/>
              </a:rPr>
              <a:t>Postcondizioni </a:t>
            </a:r>
            <a:r>
              <a:rPr lang="it-IT" sz="1800" b="0" i="0" u="none" strike="noStrike" baseline="0" dirty="0">
                <a:solidFill>
                  <a:srgbClr val="000000"/>
                </a:solidFill>
                <a:latin typeface="Times New Roman" panose="02020603050405020304" pitchFamily="18" charset="0"/>
              </a:rPr>
              <a:t>Un'annotazione è creata con i dati inseriti dall'utente e associata alla data corrente e all'immagine selezionata. Un utente non può modificare un'annotazione inserita precedentemente né creare più di un’annotazione per ogni immagine. </a:t>
            </a:r>
            <a:endParaRPr lang="it-IT" dirty="0"/>
          </a:p>
        </p:txBody>
      </p:sp>
      <p:sp>
        <p:nvSpPr>
          <p:cNvPr id="4" name="Titolo 1">
            <a:extLst>
              <a:ext uri="{FF2B5EF4-FFF2-40B4-BE49-F238E27FC236}">
                <a16:creationId xmlns:a16="http://schemas.microsoft.com/office/drawing/2014/main" id="{60DD600D-8A9E-434D-986B-A684759DC63B}"/>
              </a:ext>
            </a:extLst>
          </p:cNvPr>
          <p:cNvSpPr>
            <a:spLocks noGrp="1"/>
          </p:cNvSpPr>
          <p:nvPr>
            <p:ph type="title"/>
          </p:nvPr>
        </p:nvSpPr>
        <p:spPr>
          <a:xfrm>
            <a:off x="838200" y="365125"/>
            <a:ext cx="10515600" cy="1325563"/>
          </a:xfrm>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Tree>
    <p:extLst>
      <p:ext uri="{BB962C8B-B14F-4D97-AF65-F5344CB8AC3E}">
        <p14:creationId xmlns:p14="http://schemas.microsoft.com/office/powerpoint/2010/main" val="1108380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648D79C-AFE0-461D-99FA-E6EBE0B4DDC3}"/>
              </a:ext>
            </a:extLst>
          </p:cNvPr>
          <p:cNvSpPr>
            <a:spLocks noGrp="1"/>
          </p:cNvSpPr>
          <p:nvPr>
            <p:ph idx="1"/>
          </p:nvPr>
        </p:nvSpPr>
        <p:spPr>
          <a:xfrm>
            <a:off x="356169" y="1971248"/>
            <a:ext cx="10515600" cy="4351338"/>
          </a:xfrm>
        </p:spPr>
        <p:txBody>
          <a:bodyPr/>
          <a:lstStyle/>
          <a:p>
            <a:r>
              <a:rPr lang="it-IT" sz="1800" b="1" i="0" u="none" strike="noStrike" baseline="0" dirty="0">
                <a:solidFill>
                  <a:srgbClr val="000000"/>
                </a:solidFill>
                <a:latin typeface="Times New Roman" panose="02020603050405020304" pitchFamily="18" charset="0"/>
              </a:rPr>
              <a:t>12 Un utente modifica le informazioni del suo profilo </a:t>
            </a:r>
            <a:endParaRPr lang="it-IT" sz="1800" b="0" i="0" u="none" strike="noStrike" baseline="0" dirty="0">
              <a:solidFill>
                <a:srgbClr val="000000"/>
              </a:solidFill>
              <a:latin typeface="Times New Roman" panose="02020603050405020304" pitchFamily="18" charset="0"/>
            </a:endParaRPr>
          </a:p>
          <a:p>
            <a:r>
              <a:rPr lang="it-IT" sz="1800" b="1" i="0" u="none" strike="noStrike" baseline="0" dirty="0">
                <a:solidFill>
                  <a:srgbClr val="000000"/>
                </a:solidFill>
                <a:latin typeface="Times New Roman" panose="02020603050405020304" pitchFamily="18" charset="0"/>
              </a:rPr>
              <a:t>Utenti: </a:t>
            </a:r>
            <a:r>
              <a:rPr lang="it-IT" sz="1800" b="0" i="0" u="none" strike="noStrike" baseline="0" dirty="0">
                <a:solidFill>
                  <a:srgbClr val="000000"/>
                </a:solidFill>
                <a:latin typeface="Times New Roman" panose="02020603050405020304" pitchFamily="18" charset="0"/>
              </a:rPr>
              <a:t>Manager, Lavoratore. </a:t>
            </a:r>
          </a:p>
          <a:p>
            <a:r>
              <a:rPr lang="it-IT" sz="1800" b="1" i="0" u="none" strike="noStrike" baseline="0" dirty="0">
                <a:solidFill>
                  <a:srgbClr val="000000"/>
                </a:solidFill>
                <a:latin typeface="Times New Roman" panose="02020603050405020304" pitchFamily="18" charset="0"/>
              </a:rPr>
              <a:t>Precondizioni </a:t>
            </a:r>
            <a:r>
              <a:rPr lang="it-IT" sz="1800" b="0" i="0" u="none" strike="noStrike" baseline="0" dirty="0">
                <a:solidFill>
                  <a:srgbClr val="000000"/>
                </a:solidFill>
                <a:latin typeface="Times New Roman" panose="02020603050405020304" pitchFamily="18" charset="0"/>
              </a:rPr>
              <a:t>L'utente ha eseguito l'accesso. Il ruolo dell'utente non può essere modificato </a:t>
            </a:r>
          </a:p>
          <a:p>
            <a:r>
              <a:rPr lang="it-IT" sz="1800" b="1" i="0" u="none" strike="noStrike" baseline="0" dirty="0">
                <a:solidFill>
                  <a:srgbClr val="000000"/>
                </a:solidFill>
                <a:latin typeface="Times New Roman" panose="02020603050405020304" pitchFamily="18" charset="0"/>
              </a:rPr>
              <a:t>Flusso di lavoro</a:t>
            </a:r>
            <a:r>
              <a:rPr lang="it-IT" sz="1800" b="0" i="0" u="none" strike="noStrike" baseline="0" dirty="0">
                <a:solidFill>
                  <a:srgbClr val="000000"/>
                </a:solidFill>
                <a:latin typeface="Times New Roman" panose="02020603050405020304" pitchFamily="18" charset="0"/>
              </a:rPr>
              <a:t>: la pagina iniziale contiene un collegamento a un'altra pagina per la modifica dei dati dell'utente. </a:t>
            </a:r>
          </a:p>
          <a:p>
            <a:r>
              <a:rPr lang="it-IT" sz="1800" b="1" i="0" u="none" strike="noStrike" baseline="0" dirty="0">
                <a:solidFill>
                  <a:srgbClr val="000000"/>
                </a:solidFill>
                <a:latin typeface="Times New Roman" panose="02020603050405020304" pitchFamily="18" charset="0"/>
              </a:rPr>
              <a:t>Postcondizioni</a:t>
            </a:r>
            <a:r>
              <a:rPr lang="it-IT" sz="1800" b="0" i="0" u="none" strike="noStrike" baseline="0" dirty="0">
                <a:solidFill>
                  <a:srgbClr val="000000"/>
                </a:solidFill>
                <a:latin typeface="Times New Roman" panose="02020603050405020304" pitchFamily="18" charset="0"/>
              </a:rPr>
              <a:t>: I dati sono aggiornati nella base di dati. </a:t>
            </a:r>
            <a:endParaRPr lang="it-IT" dirty="0"/>
          </a:p>
        </p:txBody>
      </p:sp>
      <p:sp>
        <p:nvSpPr>
          <p:cNvPr id="4" name="Titolo 1">
            <a:extLst>
              <a:ext uri="{FF2B5EF4-FFF2-40B4-BE49-F238E27FC236}">
                <a16:creationId xmlns:a16="http://schemas.microsoft.com/office/drawing/2014/main" id="{A1BCEFA7-9AFE-4A6C-B1E8-CA12E6A385D0}"/>
              </a:ext>
            </a:extLst>
          </p:cNvPr>
          <p:cNvSpPr>
            <a:spLocks noGrp="1"/>
          </p:cNvSpPr>
          <p:nvPr>
            <p:ph type="title"/>
          </p:nvPr>
        </p:nvSpPr>
        <p:spPr>
          <a:xfrm>
            <a:off x="356169" y="77958"/>
            <a:ext cx="10515600" cy="1325563"/>
          </a:xfrm>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Tree>
    <p:extLst>
      <p:ext uri="{BB962C8B-B14F-4D97-AF65-F5344CB8AC3E}">
        <p14:creationId xmlns:p14="http://schemas.microsoft.com/office/powerpoint/2010/main" val="1906158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B92E5F7-0829-4CC3-992C-9EAE10F34BAD}"/>
              </a:ext>
            </a:extLst>
          </p:cNvPr>
          <p:cNvSpPr>
            <a:spLocks noGrp="1"/>
          </p:cNvSpPr>
          <p:nvPr>
            <p:ph idx="1"/>
          </p:nvPr>
        </p:nvSpPr>
        <p:spPr/>
        <p:txBody>
          <a:bodyPr/>
          <a:lstStyle/>
          <a:p>
            <a:r>
              <a:rPr lang="it-IT" sz="1800" b="1" i="0" u="none" strike="noStrike" baseline="0" dirty="0">
                <a:solidFill>
                  <a:srgbClr val="000000"/>
                </a:solidFill>
                <a:latin typeface="Times New Roman" panose="02020603050405020304" pitchFamily="18" charset="0"/>
              </a:rPr>
              <a:t>13 Un utente si disconnette </a:t>
            </a:r>
            <a:endParaRPr lang="it-IT" sz="1800" b="0" i="0" u="none" strike="noStrike" baseline="0" dirty="0">
              <a:solidFill>
                <a:srgbClr val="000000"/>
              </a:solidFill>
              <a:latin typeface="Times New Roman" panose="02020603050405020304" pitchFamily="18" charset="0"/>
            </a:endParaRPr>
          </a:p>
          <a:p>
            <a:r>
              <a:rPr lang="it-IT" sz="1800" b="1" i="0" u="none" strike="noStrike" baseline="0" dirty="0">
                <a:solidFill>
                  <a:srgbClr val="000000"/>
                </a:solidFill>
                <a:latin typeface="Times New Roman" panose="02020603050405020304" pitchFamily="18" charset="0"/>
              </a:rPr>
              <a:t>Utenti: </a:t>
            </a:r>
            <a:r>
              <a:rPr lang="it-IT" sz="1800" b="0" i="0" u="none" strike="noStrike" baseline="0" dirty="0">
                <a:solidFill>
                  <a:srgbClr val="000000"/>
                </a:solidFill>
                <a:latin typeface="Times New Roman" panose="02020603050405020304" pitchFamily="18" charset="0"/>
              </a:rPr>
              <a:t>Manager, Lavoratore, </a:t>
            </a:r>
          </a:p>
          <a:p>
            <a:r>
              <a:rPr lang="it-IT" sz="1800" b="1" i="0" u="none" strike="noStrike" baseline="0" dirty="0">
                <a:solidFill>
                  <a:srgbClr val="000000"/>
                </a:solidFill>
                <a:latin typeface="Times New Roman" panose="02020603050405020304" pitchFamily="18" charset="0"/>
              </a:rPr>
              <a:t>Precondizioni </a:t>
            </a:r>
            <a:r>
              <a:rPr lang="it-IT" sz="1800" b="0" i="0" u="none" strike="noStrike" baseline="0" dirty="0">
                <a:solidFill>
                  <a:srgbClr val="000000"/>
                </a:solidFill>
                <a:latin typeface="Times New Roman" panose="02020603050405020304" pitchFamily="18" charset="0"/>
              </a:rPr>
              <a:t>L'utente è connesso mediante login. </a:t>
            </a:r>
          </a:p>
          <a:p>
            <a:r>
              <a:rPr lang="it-IT" sz="1800" b="1" i="0" u="none" strike="noStrike" baseline="0" dirty="0">
                <a:solidFill>
                  <a:srgbClr val="000000"/>
                </a:solidFill>
                <a:latin typeface="Times New Roman" panose="02020603050405020304" pitchFamily="18" charset="0"/>
              </a:rPr>
              <a:t>Flusso di lavoro: </a:t>
            </a:r>
            <a:r>
              <a:rPr lang="it-IT" sz="1800" b="0" i="0" u="none" strike="noStrike" baseline="0" dirty="0">
                <a:solidFill>
                  <a:srgbClr val="000000"/>
                </a:solidFill>
                <a:latin typeface="Times New Roman" panose="02020603050405020304" pitchFamily="18" charset="0"/>
              </a:rPr>
              <a:t>L'utente può fare clic sul collegamento di disconnessione (logout). </a:t>
            </a:r>
          </a:p>
          <a:p>
            <a:r>
              <a:rPr lang="it-IT" sz="1800" b="1" i="0" u="none" strike="noStrike" baseline="0" dirty="0">
                <a:solidFill>
                  <a:srgbClr val="000000"/>
                </a:solidFill>
                <a:latin typeface="Times New Roman" panose="02020603050405020304" pitchFamily="18" charset="0"/>
              </a:rPr>
              <a:t>Postcondizioni</a:t>
            </a:r>
            <a:r>
              <a:rPr lang="it-IT" sz="1800" b="0" i="0" u="none" strike="noStrike" baseline="0" dirty="0">
                <a:solidFill>
                  <a:srgbClr val="000000"/>
                </a:solidFill>
                <a:latin typeface="Times New Roman" panose="02020603050405020304" pitchFamily="18" charset="0"/>
              </a:rPr>
              <a:t>: l’accesso successivo richiede di nuovo il login. </a:t>
            </a:r>
            <a:endParaRPr lang="it-IT" dirty="0"/>
          </a:p>
        </p:txBody>
      </p:sp>
      <p:sp>
        <p:nvSpPr>
          <p:cNvPr id="4" name="Titolo 1">
            <a:extLst>
              <a:ext uri="{FF2B5EF4-FFF2-40B4-BE49-F238E27FC236}">
                <a16:creationId xmlns:a16="http://schemas.microsoft.com/office/drawing/2014/main" id="{C0EFD175-0908-49CD-A09B-9AF1109B5D2B}"/>
              </a:ext>
            </a:extLst>
          </p:cNvPr>
          <p:cNvSpPr>
            <a:spLocks noGrp="1"/>
          </p:cNvSpPr>
          <p:nvPr>
            <p:ph type="title"/>
          </p:nvPr>
        </p:nvSpPr>
        <p:spPr>
          <a:xfrm>
            <a:off x="611489" y="191314"/>
            <a:ext cx="10515600" cy="1325563"/>
          </a:xfrm>
        </p:spPr>
        <p:txBody>
          <a:bodyPr/>
          <a:lstStyle/>
          <a:p>
            <a:r>
              <a:rPr kumimoji="0" lang="it-IT" sz="4400" b="0" i="0" u="none" strike="noStrike" kern="1200" cap="none" spc="0" normalizeH="0" baseline="0" noProof="0" dirty="0">
                <a:ln>
                  <a:noFill/>
                </a:ln>
                <a:solidFill>
                  <a:prstClr val="black"/>
                </a:solidFill>
                <a:effectLst/>
                <a:uLnTx/>
                <a:uFillTx/>
                <a:latin typeface="Calibri" panose="020F0502020204030204"/>
                <a:ea typeface="+mj-ea"/>
                <a:cs typeface="+mj-cs"/>
              </a:rPr>
              <a:t>Application requirements analysis</a:t>
            </a:r>
            <a:endParaRPr lang="it-IT" dirty="0"/>
          </a:p>
        </p:txBody>
      </p:sp>
    </p:spTree>
    <p:extLst>
      <p:ext uri="{BB962C8B-B14F-4D97-AF65-F5344CB8AC3E}">
        <p14:creationId xmlns:p14="http://schemas.microsoft.com/office/powerpoint/2010/main" val="651531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a 4">
            <a:extLst>
              <a:ext uri="{FF2B5EF4-FFF2-40B4-BE49-F238E27FC236}">
                <a16:creationId xmlns:a16="http://schemas.microsoft.com/office/drawing/2014/main" id="{BA5C279C-B448-4204-A8A4-575D441CB2B4}"/>
              </a:ext>
            </a:extLst>
          </p:cNvPr>
          <p:cNvGraphicFramePr>
            <a:graphicFrameLocks noGrp="1"/>
          </p:cNvGraphicFramePr>
          <p:nvPr>
            <p:ph idx="1"/>
            <p:extLst>
              <p:ext uri="{D42A27DB-BD31-4B8C-83A1-F6EECF244321}">
                <p14:modId xmlns:p14="http://schemas.microsoft.com/office/powerpoint/2010/main" val="2073226056"/>
              </p:ext>
            </p:extLst>
          </p:nvPr>
        </p:nvGraphicFramePr>
        <p:xfrm>
          <a:off x="288098" y="-1"/>
          <a:ext cx="11649204" cy="7132320"/>
        </p:xfrm>
        <a:graphic>
          <a:graphicData uri="http://schemas.openxmlformats.org/drawingml/2006/table">
            <a:tbl>
              <a:tblPr firstRow="1" bandRow="1">
                <a:tableStyleId>{F5AB1C69-6EDB-4FF4-983F-18BD219EF322}</a:tableStyleId>
              </a:tblPr>
              <a:tblGrid>
                <a:gridCol w="2982408">
                  <a:extLst>
                    <a:ext uri="{9D8B030D-6E8A-4147-A177-3AD203B41FA5}">
                      <a16:colId xmlns:a16="http://schemas.microsoft.com/office/drawing/2014/main" val="2801949869"/>
                    </a:ext>
                  </a:extLst>
                </a:gridCol>
                <a:gridCol w="2888932">
                  <a:extLst>
                    <a:ext uri="{9D8B030D-6E8A-4147-A177-3AD203B41FA5}">
                      <a16:colId xmlns:a16="http://schemas.microsoft.com/office/drawing/2014/main" val="2305186699"/>
                    </a:ext>
                  </a:extLst>
                </a:gridCol>
                <a:gridCol w="2888932">
                  <a:extLst>
                    <a:ext uri="{9D8B030D-6E8A-4147-A177-3AD203B41FA5}">
                      <a16:colId xmlns:a16="http://schemas.microsoft.com/office/drawing/2014/main" val="3273211355"/>
                    </a:ext>
                  </a:extLst>
                </a:gridCol>
                <a:gridCol w="2888932">
                  <a:extLst>
                    <a:ext uri="{9D8B030D-6E8A-4147-A177-3AD203B41FA5}">
                      <a16:colId xmlns:a16="http://schemas.microsoft.com/office/drawing/2014/main" val="1362578290"/>
                    </a:ext>
                  </a:extLst>
                </a:gridCol>
              </a:tblGrid>
              <a:tr h="351692">
                <a:tc>
                  <a:txBody>
                    <a:bodyPr/>
                    <a:lstStyle/>
                    <a:p>
                      <a:r>
                        <a:rPr lang="it-IT" dirty="0">
                          <a:latin typeface="+mn-lt"/>
                        </a:rPr>
                        <a:t>View Manger(pages)</a:t>
                      </a:r>
                    </a:p>
                  </a:txBody>
                  <a:tcPr/>
                </a:tc>
                <a:tc>
                  <a:txBody>
                    <a:bodyPr/>
                    <a:lstStyle/>
                    <a:p>
                      <a:r>
                        <a:rPr lang="it-IT" dirty="0">
                          <a:latin typeface="+mn-lt"/>
                        </a:rPr>
                        <a:t>Componenti </a:t>
                      </a:r>
                    </a:p>
                  </a:txBody>
                  <a:tcPr/>
                </a:tc>
                <a:tc>
                  <a:txBody>
                    <a:bodyPr/>
                    <a:lstStyle/>
                    <a:p>
                      <a:r>
                        <a:rPr lang="it-IT" dirty="0">
                          <a:latin typeface="+mn-lt"/>
                        </a:rPr>
                        <a:t>Eventi </a:t>
                      </a:r>
                    </a:p>
                  </a:txBody>
                  <a:tcPr/>
                </a:tc>
                <a:tc>
                  <a:txBody>
                    <a:bodyPr/>
                    <a:lstStyle/>
                    <a:p>
                      <a:r>
                        <a:rPr lang="it-IT" dirty="0">
                          <a:latin typeface="+mn-lt"/>
                        </a:rPr>
                        <a:t>Azioni </a:t>
                      </a:r>
                    </a:p>
                  </a:txBody>
                  <a:tcPr/>
                </a:tc>
                <a:extLst>
                  <a:ext uri="{0D108BD9-81ED-4DB2-BD59-A6C34878D82A}">
                    <a16:rowId xmlns:a16="http://schemas.microsoft.com/office/drawing/2014/main" val="182125321"/>
                  </a:ext>
                </a:extLst>
              </a:tr>
              <a:tr h="2461847">
                <a:tc>
                  <a:txBody>
                    <a:bodyPr/>
                    <a:lstStyle/>
                    <a:p>
                      <a:r>
                        <a:rPr lang="it-IT" dirty="0">
                          <a:latin typeface="+mn-lt"/>
                        </a:rPr>
                        <a:t>Home page </a:t>
                      </a:r>
                    </a:p>
                  </a:txBody>
                  <a:tcPr/>
                </a:tc>
                <a:tc>
                  <a:txBody>
                    <a:bodyPr/>
                    <a:lstStyle/>
                    <a:p>
                      <a:pPr marL="285750" indent="-285750">
                        <a:buFont typeface="Arial" panose="020B0604020202020204" pitchFamily="34" charset="0"/>
                        <a:buChar char="•"/>
                      </a:pPr>
                      <a:r>
                        <a:rPr lang="it-IT" dirty="0">
                          <a:latin typeface="+mn-lt"/>
                        </a:rPr>
                        <a:t>Elenco campagne create</a:t>
                      </a:r>
                    </a:p>
                    <a:p>
                      <a:pPr marL="285750" indent="-285750">
                        <a:buFont typeface="Arial" panose="020B0604020202020204" pitchFamily="34" charset="0"/>
                        <a:buChar char="•"/>
                      </a:pPr>
                      <a:r>
                        <a:rPr lang="it-IT" dirty="0">
                          <a:latin typeface="+mn-lt"/>
                        </a:rPr>
                        <a:t>Form per creare le</a:t>
                      </a:r>
                      <a:r>
                        <a:rPr lang="zh-CN" altLang="en-US">
                          <a:latin typeface="+mn-lt"/>
                        </a:rPr>
                        <a:t> </a:t>
                      </a:r>
                      <a:r>
                        <a:rPr lang="it-IT" dirty="0">
                          <a:latin typeface="+mn-lt"/>
                        </a:rPr>
                        <a:t>campagne</a:t>
                      </a:r>
                    </a:p>
                    <a:p>
                      <a:pPr marL="285750" indent="-285750">
                        <a:buFont typeface="Arial" panose="020B0604020202020204" pitchFamily="34" charset="0"/>
                        <a:buChar char="•"/>
                      </a:pPr>
                      <a:r>
                        <a:rPr lang="it-IT" dirty="0">
                          <a:latin typeface="+mn-lt"/>
                        </a:rPr>
                        <a:t>Bottone logout</a:t>
                      </a:r>
                    </a:p>
                    <a:p>
                      <a:pPr marL="285750" indent="-285750">
                        <a:buFont typeface="Arial" panose="020B0604020202020204" pitchFamily="34" charset="0"/>
                        <a:buChar char="•"/>
                      </a:pPr>
                      <a:r>
                        <a:rPr lang="it-IT" dirty="0">
                          <a:latin typeface="+mn-lt"/>
                        </a:rPr>
                        <a:t>Bottone profilo </a:t>
                      </a:r>
                    </a:p>
                  </a:txBody>
                  <a:tcPr/>
                </a:tc>
                <a:tc>
                  <a:txBody>
                    <a:bodyPr/>
                    <a:lstStyle/>
                    <a:p>
                      <a:pPr marL="285750" indent="-285750">
                        <a:buFont typeface="Arial" panose="020B0604020202020204" pitchFamily="34" charset="0"/>
                        <a:buChar char="•"/>
                      </a:pPr>
                      <a:r>
                        <a:rPr lang="it-IT" dirty="0">
                          <a:latin typeface="+mn-lt"/>
                        </a:rPr>
                        <a:t>Click logout</a:t>
                      </a:r>
                    </a:p>
                    <a:p>
                      <a:pPr marL="285750" indent="-285750">
                        <a:buFont typeface="Arial" panose="020B0604020202020204" pitchFamily="34" charset="0"/>
                        <a:buChar char="•"/>
                      </a:pPr>
                      <a:r>
                        <a:rPr lang="it-IT" dirty="0">
                          <a:latin typeface="+mn-lt"/>
                        </a:rPr>
                        <a:t>Click modifica dati personali </a:t>
                      </a:r>
                    </a:p>
                    <a:p>
                      <a:pPr marL="285750" indent="-285750">
                        <a:buFont typeface="Arial" panose="020B0604020202020204" pitchFamily="34" charset="0"/>
                        <a:buChar char="•"/>
                      </a:pPr>
                      <a:r>
                        <a:rPr lang="it-IT" dirty="0">
                          <a:latin typeface="+mn-lt"/>
                        </a:rPr>
                        <a:t>Submit form </a:t>
                      </a:r>
                    </a:p>
                    <a:p>
                      <a:pPr marL="285750" indent="-285750">
                        <a:buFont typeface="Arial" panose="020B0604020202020204" pitchFamily="34" charset="0"/>
                        <a:buChar char="•"/>
                      </a:pPr>
                      <a:r>
                        <a:rPr lang="it-IT" dirty="0">
                          <a:latin typeface="+mn-lt"/>
                        </a:rPr>
                        <a:t>Selezione compagna dall’elenco</a:t>
                      </a:r>
                    </a:p>
                    <a:p>
                      <a:r>
                        <a:rPr lang="it-IT" dirty="0">
                          <a:latin typeface="+mn-lt"/>
                        </a:rPr>
                        <a:t> </a:t>
                      </a:r>
                    </a:p>
                  </a:txBody>
                  <a:tcPr/>
                </a:tc>
                <a:tc>
                  <a:txBody>
                    <a:bodyPr/>
                    <a:lstStyle/>
                    <a:p>
                      <a:pPr marL="285750" indent="-285750">
                        <a:buFont typeface="Arial" panose="020B0604020202020204" pitchFamily="34" charset="0"/>
                        <a:buChar char="•"/>
                      </a:pPr>
                      <a:r>
                        <a:rPr lang="it-IT" dirty="0">
                          <a:latin typeface="+mn-lt"/>
                        </a:rPr>
                        <a:t>Logout </a:t>
                      </a:r>
                    </a:p>
                    <a:p>
                      <a:pPr marL="285750" indent="-285750">
                        <a:buFont typeface="Arial" panose="020B0604020202020204" pitchFamily="34" charset="0"/>
                        <a:buChar char="•"/>
                      </a:pPr>
                      <a:r>
                        <a:rPr lang="it-IT" dirty="0">
                          <a:latin typeface="+mn-lt"/>
                        </a:rPr>
                        <a:t>Accede alla mostra per la modifica dei dati personali</a:t>
                      </a:r>
                    </a:p>
                    <a:p>
                      <a:pPr marL="285750" indent="-285750">
                        <a:buFont typeface="Arial" panose="020B0604020202020204" pitchFamily="34" charset="0"/>
                        <a:buChar char="•"/>
                      </a:pPr>
                      <a:r>
                        <a:rPr lang="it-IT" dirty="0">
                          <a:latin typeface="+mn-lt"/>
                        </a:rPr>
                        <a:t>Visualizza pagina dettagli campagna (stato ‘’creato’’)</a:t>
                      </a:r>
                    </a:p>
                    <a:p>
                      <a:pPr marL="285750" indent="-285750">
                        <a:buFont typeface="Arial" panose="020B0604020202020204" pitchFamily="34" charset="0"/>
                        <a:buChar char="•"/>
                      </a:pPr>
                      <a:r>
                        <a:rPr lang="it-IT" dirty="0">
                          <a:latin typeface="+mn-lt"/>
                        </a:rPr>
                        <a:t>Visualizza pagina dettagli compagna</a:t>
                      </a:r>
                    </a:p>
                  </a:txBody>
                  <a:tcPr/>
                </a:tc>
                <a:extLst>
                  <a:ext uri="{0D108BD9-81ED-4DB2-BD59-A6C34878D82A}">
                    <a16:rowId xmlns:a16="http://schemas.microsoft.com/office/drawing/2014/main" val="3241192141"/>
                  </a:ext>
                </a:extLst>
              </a:tr>
              <a:tr h="4044462">
                <a:tc>
                  <a:txBody>
                    <a:bodyPr/>
                    <a:lstStyle/>
                    <a:p>
                      <a:r>
                        <a:rPr lang="it-IT" dirty="0">
                          <a:latin typeface="+mn-lt"/>
                        </a:rPr>
                        <a:t>Pagina dettagli campagna </a:t>
                      </a:r>
                    </a:p>
                  </a:txBody>
                  <a:tcPr/>
                </a:tc>
                <a:tc>
                  <a:txBody>
                    <a:bodyPr/>
                    <a:lstStyle/>
                    <a:p>
                      <a:pPr marL="285750" indent="-285750">
                        <a:buFont typeface="Arial" panose="020B0604020202020204" pitchFamily="34" charset="0"/>
                        <a:buChar char="•"/>
                      </a:pPr>
                      <a:r>
                        <a:rPr lang="it-IT" u="sng" dirty="0">
                          <a:solidFill>
                            <a:schemeClr val="tx1"/>
                          </a:solidFill>
                          <a:latin typeface="+mn-lt"/>
                        </a:rPr>
                        <a:t>Dati della compagna</a:t>
                      </a:r>
                      <a:r>
                        <a:rPr lang="it-IT" sz="1800" b="0" i="0" u="sng" strike="noStrike" baseline="0" dirty="0">
                          <a:solidFill>
                            <a:schemeClr val="tx1"/>
                          </a:solidFill>
                          <a:latin typeface="+mn-lt"/>
                        </a:rPr>
                        <a:t> </a:t>
                      </a:r>
                      <a:r>
                        <a:rPr lang="it-IT" sz="1800" b="0" i="0" u="none" strike="noStrike" baseline="0" dirty="0">
                          <a:solidFill>
                            <a:schemeClr val="tx1"/>
                          </a:solidFill>
                          <a:latin typeface="+mn-lt"/>
                        </a:rPr>
                        <a:t>e l’elenco delle immagini se ci sono</a:t>
                      </a:r>
                      <a:r>
                        <a:rPr lang="zh-CN" altLang="en-US" sz="1800" b="0" i="0" u="none" strike="noStrike" baseline="0">
                          <a:solidFill>
                            <a:schemeClr val="tx1"/>
                          </a:solidFill>
                          <a:latin typeface="+mn-lt"/>
                        </a:rPr>
                        <a:t> </a:t>
                      </a:r>
                      <a:r>
                        <a:rPr lang="en-US" dirty="0">
                          <a:solidFill>
                            <a:schemeClr val="tx1"/>
                          </a:solidFill>
                          <a:latin typeface="+mn-lt"/>
                        </a:rPr>
                        <a:t>(Icone  delle imagine)</a:t>
                      </a:r>
                      <a:endParaRPr lang="it-IT" sz="1800" b="0" i="0" u="none" strike="noStrike" baseline="0" dirty="0">
                        <a:solidFill>
                          <a:schemeClr val="tx1"/>
                        </a:solidFill>
                        <a:latin typeface="+mn-lt"/>
                      </a:endParaRPr>
                    </a:p>
                    <a:p>
                      <a:pPr marL="285750" indent="-285750">
                        <a:buFont typeface="Arial" panose="020B0604020202020204" pitchFamily="34" charset="0"/>
                        <a:buChar char="•"/>
                      </a:pPr>
                      <a:r>
                        <a:rPr lang="it-IT" sz="1800" b="0" i="0" u="none" strike="noStrike" baseline="0" dirty="0">
                          <a:solidFill>
                            <a:schemeClr val="tx1"/>
                          </a:solidFill>
                          <a:latin typeface="+mn-lt"/>
                        </a:rPr>
                        <a:t>Form per inserire le immagine una alla volta  </a:t>
                      </a:r>
                    </a:p>
                    <a:p>
                      <a:pPr marL="285750" indent="-285750">
                        <a:buFont typeface="Arial" panose="020B0604020202020204" pitchFamily="34" charset="0"/>
                        <a:buChar char="•"/>
                      </a:pPr>
                      <a:r>
                        <a:rPr lang="it-IT" sz="1800" b="0" i="0" u="none" strike="noStrike" baseline="0" dirty="0">
                          <a:solidFill>
                            <a:schemeClr val="tx1"/>
                          </a:solidFill>
                          <a:latin typeface="+mn-lt"/>
                        </a:rPr>
                        <a:t>Bottone &lt;&lt;avvia&gt;&gt;</a:t>
                      </a:r>
                      <a:r>
                        <a:rPr lang="zh-CN" altLang="en-US" sz="1800" b="0" i="0" u="none" strike="noStrike" baseline="0">
                          <a:solidFill>
                            <a:schemeClr val="tx1"/>
                          </a:solidFill>
                          <a:latin typeface="+mn-lt"/>
                        </a:rPr>
                        <a:t> </a:t>
                      </a:r>
                      <a:r>
                        <a:rPr lang="it-IT" sz="1800" b="0" i="0" u="none" strike="noStrike" baseline="0" dirty="0">
                          <a:solidFill>
                            <a:schemeClr val="tx1"/>
                          </a:solidFill>
                          <a:latin typeface="+mn-lt"/>
                        </a:rPr>
                        <a:t>cliccabile </a:t>
                      </a:r>
                      <a:r>
                        <a:rPr lang="it-IT" sz="1800" b="0" i="0" u="sng" strike="noStrike" baseline="0" dirty="0">
                          <a:solidFill>
                            <a:schemeClr val="tx1"/>
                          </a:solidFill>
                          <a:latin typeface="+mn-lt"/>
                        </a:rPr>
                        <a:t>quando esiste almeno un’immagine</a:t>
                      </a:r>
                    </a:p>
                    <a:p>
                      <a:pPr marL="285750" indent="-285750">
                        <a:buFont typeface="Arial" panose="020B0604020202020204" pitchFamily="34" charset="0"/>
                        <a:buChar char="•"/>
                      </a:pPr>
                      <a:r>
                        <a:rPr lang="en-US" sz="1800" b="0" i="0" u="none" strike="noStrike" baseline="0" dirty="0">
                          <a:solidFill>
                            <a:schemeClr val="tx1"/>
                          </a:solidFill>
                          <a:latin typeface="+mn-lt"/>
                        </a:rPr>
                        <a:t>Bottone &lt;&lt;statistiche&gt;</a:t>
                      </a:r>
                      <a:r>
                        <a:rPr lang="zh-CN" altLang="en-US" sz="1800" b="0" i="0" u="none" strike="noStrike" baseline="0">
                          <a:solidFill>
                            <a:schemeClr val="tx1"/>
                          </a:solidFill>
                          <a:latin typeface="+mn-lt"/>
                        </a:rPr>
                        <a:t> </a:t>
                      </a:r>
                      <a:endParaRPr lang="en-US" sz="1800" b="0" i="0" u="none" strike="noStrike" baseline="0" dirty="0">
                        <a:solidFill>
                          <a:schemeClr val="tx1"/>
                        </a:solidFill>
                        <a:latin typeface="+mn-lt"/>
                      </a:endParaRPr>
                    </a:p>
                    <a:p>
                      <a:pPr marL="285750" indent="-285750">
                        <a:buFont typeface="Arial" panose="020B0604020202020204" pitchFamily="34" charset="0"/>
                        <a:buChar char="•"/>
                      </a:pPr>
                      <a:r>
                        <a:rPr lang="en-US" sz="1800" b="0" i="0" u="none" strike="noStrike" baseline="0" dirty="0">
                          <a:solidFill>
                            <a:schemeClr val="tx1"/>
                          </a:solidFill>
                          <a:latin typeface="+mn-lt"/>
                        </a:rPr>
                        <a:t>Bottone &lt;&lt;chiudere&gt;&gt;</a:t>
                      </a:r>
                      <a:r>
                        <a:rPr lang="zh-CN" altLang="en-US" sz="1800" b="0" i="0" u="none" strike="noStrike" baseline="0">
                          <a:solidFill>
                            <a:schemeClr val="tx1"/>
                          </a:solidFill>
                          <a:latin typeface="+mn-lt"/>
                        </a:rPr>
                        <a:t> </a:t>
                      </a:r>
                      <a:r>
                        <a:rPr lang="en-US" sz="1800" b="0" i="0" u="none" strike="noStrike" baseline="0" dirty="0">
                          <a:solidFill>
                            <a:schemeClr val="tx1"/>
                          </a:solidFill>
                          <a:latin typeface="+mn-lt"/>
                        </a:rPr>
                        <a:t>(solo quando e avviato</a:t>
                      </a:r>
                      <a:r>
                        <a:rPr lang="en-US" sz="1800" b="0" i="0" u="none" strike="noStrike" baseline="0" dirty="0">
                          <a:solidFill>
                            <a:srgbClr val="000000"/>
                          </a:solidFill>
                          <a:latin typeface="+mn-lt"/>
                        </a:rPr>
                        <a:t>)</a:t>
                      </a:r>
                      <a:endParaRPr lang="it-IT" u="none" dirty="0">
                        <a:latin typeface="+mn-lt"/>
                      </a:endParaRPr>
                    </a:p>
                  </a:txBody>
                  <a:tcPr/>
                </a:tc>
                <a:tc>
                  <a:txBody>
                    <a:bodyPr/>
                    <a:lstStyle/>
                    <a:p>
                      <a:pPr marL="285750" indent="-285750">
                        <a:buFont typeface="Arial" panose="020B0604020202020204" pitchFamily="34" charset="0"/>
                        <a:buChar char="•"/>
                      </a:pPr>
                      <a:r>
                        <a:rPr lang="it-IT" dirty="0">
                          <a:latin typeface="+mn-lt"/>
                        </a:rPr>
                        <a:t>Submit form immagine</a:t>
                      </a:r>
                      <a:r>
                        <a:rPr lang="zh-CN" altLang="en-US" dirty="0">
                          <a:latin typeface="+mn-lt"/>
                        </a:rPr>
                        <a:t> </a:t>
                      </a:r>
                      <a:r>
                        <a:rPr lang="it-IT" dirty="0">
                          <a:latin typeface="+mn-lt"/>
                        </a:rPr>
                        <a:t>(ogni volta si carica solo un’immagine)</a:t>
                      </a:r>
                    </a:p>
                    <a:p>
                      <a:pPr marL="285750" indent="-285750">
                        <a:buFont typeface="Arial" panose="020B0604020202020204" pitchFamily="34" charset="0"/>
                        <a:buChar char="•"/>
                      </a:pPr>
                      <a:r>
                        <a:rPr lang="it-IT" dirty="0">
                          <a:latin typeface="+mn-lt"/>
                        </a:rPr>
                        <a:t>Click &lt;&lt;avvia&gt;&gt;</a:t>
                      </a:r>
                    </a:p>
                    <a:p>
                      <a:pPr marL="285750" indent="-285750">
                        <a:buFont typeface="Arial" panose="020B0604020202020204" pitchFamily="34" charset="0"/>
                        <a:buChar char="•"/>
                      </a:pPr>
                      <a:r>
                        <a:rPr lang="it-IT" dirty="0">
                          <a:latin typeface="+mn-lt"/>
                        </a:rPr>
                        <a:t>Seleziona icona immagine </a:t>
                      </a:r>
                    </a:p>
                    <a:p>
                      <a:pPr marL="285750" indent="-285750">
                        <a:buFont typeface="Arial" panose="020B0604020202020204" pitchFamily="34" charset="0"/>
                        <a:buChar char="•"/>
                      </a:pPr>
                      <a:r>
                        <a:rPr lang="it-IT" dirty="0">
                          <a:latin typeface="+mn-lt"/>
                        </a:rPr>
                        <a:t>Click &lt;&lt;statistiche&gt;&gt;</a:t>
                      </a:r>
                      <a:r>
                        <a:rPr lang="zh-CN" altLang="en-US" dirty="0">
                          <a:latin typeface="+mn-lt"/>
                        </a:rPr>
                        <a:t> </a:t>
                      </a:r>
                      <a:r>
                        <a:rPr lang="it-IT" dirty="0">
                          <a:latin typeface="+mn-lt"/>
                        </a:rPr>
                        <a:t>(stato avviato o chiuso)</a:t>
                      </a:r>
                    </a:p>
                    <a:p>
                      <a:pPr marL="285750" indent="-285750">
                        <a:buFont typeface="Arial" panose="020B0604020202020204" pitchFamily="34" charset="0"/>
                        <a:buChar char="•"/>
                      </a:pPr>
                      <a:r>
                        <a:rPr lang="it-IT" dirty="0">
                          <a:latin typeface="+mn-lt"/>
                        </a:rPr>
                        <a:t>Click &lt;&lt;chiudere&gt;&gt;</a:t>
                      </a:r>
                    </a:p>
                  </a:txBody>
                  <a:tcPr/>
                </a:tc>
                <a:tc>
                  <a:txBody>
                    <a:bodyPr/>
                    <a:lstStyle/>
                    <a:p>
                      <a:pPr marL="285750" indent="-285750">
                        <a:buFont typeface="Arial" panose="020B0604020202020204" pitchFamily="34" charset="0"/>
                        <a:buChar char="•"/>
                      </a:pPr>
                      <a:r>
                        <a:rPr lang="it-IT" dirty="0">
                          <a:latin typeface="+mn-lt"/>
                        </a:rPr>
                        <a:t>Mostra la pagina dettagli aggiornata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mn-lt"/>
                        </a:rPr>
                        <a:t>Visualizza pagina dettagli campagna (stato ‘’avviato’’) </a:t>
                      </a:r>
                      <a:r>
                        <a:rPr lang="it-IT" u="sng" dirty="0">
                          <a:latin typeface="+mn-lt"/>
                        </a:rPr>
                        <a:t>scompare il form immagine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mn-lt"/>
                        </a:rPr>
                        <a:t>Visualizza la pagina dettagli dell’immagine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mn-lt"/>
                        </a:rPr>
                        <a:t>Visualizza la pagina delle statistiche della</a:t>
                      </a:r>
                      <a:r>
                        <a:rPr lang="zh-CN" altLang="en-US">
                          <a:latin typeface="+mn-lt"/>
                        </a:rPr>
                        <a:t> </a:t>
                      </a:r>
                      <a:r>
                        <a:rPr lang="it-IT" dirty="0">
                          <a:latin typeface="+mn-lt"/>
                        </a:rPr>
                        <a:t>compagana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mn-lt"/>
                        </a:rPr>
                        <a:t>Mostra la pagina dettagli compagna (stato ‘’chiuso’’)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latin typeface="+mn-lt"/>
                      </a:endParaRPr>
                    </a:p>
                  </a:txBody>
                  <a:tcPr/>
                </a:tc>
                <a:extLst>
                  <a:ext uri="{0D108BD9-81ED-4DB2-BD59-A6C34878D82A}">
                    <a16:rowId xmlns:a16="http://schemas.microsoft.com/office/drawing/2014/main" val="1472624515"/>
                  </a:ext>
                </a:extLst>
              </a:tr>
            </a:tbl>
          </a:graphicData>
        </a:graphic>
      </p:graphicFrame>
    </p:spTree>
    <p:extLst>
      <p:ext uri="{BB962C8B-B14F-4D97-AF65-F5344CB8AC3E}">
        <p14:creationId xmlns:p14="http://schemas.microsoft.com/office/powerpoint/2010/main" val="295280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8166D8C2-81D8-4B61-A90E-46FF2A1EA766}"/>
              </a:ext>
            </a:extLst>
          </p:cNvPr>
          <p:cNvGraphicFramePr>
            <a:graphicFrameLocks noGrp="1"/>
          </p:cNvGraphicFramePr>
          <p:nvPr>
            <p:extLst>
              <p:ext uri="{D42A27DB-BD31-4B8C-83A1-F6EECF244321}">
                <p14:modId xmlns:p14="http://schemas.microsoft.com/office/powerpoint/2010/main" val="25240610"/>
              </p:ext>
            </p:extLst>
          </p:nvPr>
        </p:nvGraphicFramePr>
        <p:xfrm>
          <a:off x="259644" y="327378"/>
          <a:ext cx="11571112" cy="5743639"/>
        </p:xfrm>
        <a:graphic>
          <a:graphicData uri="http://schemas.openxmlformats.org/drawingml/2006/table">
            <a:tbl>
              <a:tblPr firstRow="1" bandRow="1">
                <a:tableStyleId>{F5AB1C69-6EDB-4FF4-983F-18BD219EF322}</a:tableStyleId>
              </a:tblPr>
              <a:tblGrid>
                <a:gridCol w="2761210">
                  <a:extLst>
                    <a:ext uri="{9D8B030D-6E8A-4147-A177-3AD203B41FA5}">
                      <a16:colId xmlns:a16="http://schemas.microsoft.com/office/drawing/2014/main" val="2640573162"/>
                    </a:ext>
                  </a:extLst>
                </a:gridCol>
                <a:gridCol w="2936634">
                  <a:extLst>
                    <a:ext uri="{9D8B030D-6E8A-4147-A177-3AD203B41FA5}">
                      <a16:colId xmlns:a16="http://schemas.microsoft.com/office/drawing/2014/main" val="2801096317"/>
                    </a:ext>
                  </a:extLst>
                </a:gridCol>
                <a:gridCol w="2936634">
                  <a:extLst>
                    <a:ext uri="{9D8B030D-6E8A-4147-A177-3AD203B41FA5}">
                      <a16:colId xmlns:a16="http://schemas.microsoft.com/office/drawing/2014/main" val="1643231584"/>
                    </a:ext>
                  </a:extLst>
                </a:gridCol>
                <a:gridCol w="2936634">
                  <a:extLst>
                    <a:ext uri="{9D8B030D-6E8A-4147-A177-3AD203B41FA5}">
                      <a16:colId xmlns:a16="http://schemas.microsoft.com/office/drawing/2014/main" val="3085014962"/>
                    </a:ext>
                  </a:extLst>
                </a:gridCol>
              </a:tblGrid>
              <a:tr h="425455">
                <a:tc>
                  <a:txBody>
                    <a:bodyPr/>
                    <a:lstStyle/>
                    <a:p>
                      <a:r>
                        <a:rPr lang="it-IT" dirty="0">
                          <a:latin typeface="+mn-lt"/>
                        </a:rPr>
                        <a:t>View Manger(pages)</a:t>
                      </a:r>
                    </a:p>
                  </a:txBody>
                  <a:tcPr/>
                </a:tc>
                <a:tc>
                  <a:txBody>
                    <a:bodyPr/>
                    <a:lstStyle/>
                    <a:p>
                      <a:r>
                        <a:rPr lang="it-IT" dirty="0">
                          <a:latin typeface="+mn-lt"/>
                        </a:rPr>
                        <a:t>Componenti </a:t>
                      </a:r>
                    </a:p>
                  </a:txBody>
                  <a:tcPr/>
                </a:tc>
                <a:tc>
                  <a:txBody>
                    <a:bodyPr/>
                    <a:lstStyle/>
                    <a:p>
                      <a:r>
                        <a:rPr lang="it-IT" dirty="0">
                          <a:latin typeface="+mn-lt"/>
                        </a:rPr>
                        <a:t>Eventi </a:t>
                      </a:r>
                    </a:p>
                  </a:txBody>
                  <a:tcPr/>
                </a:tc>
                <a:tc>
                  <a:txBody>
                    <a:bodyPr/>
                    <a:lstStyle/>
                    <a:p>
                      <a:r>
                        <a:rPr lang="it-IT" dirty="0">
                          <a:latin typeface="+mn-lt"/>
                        </a:rPr>
                        <a:t>Azioni </a:t>
                      </a:r>
                    </a:p>
                  </a:txBody>
                  <a:tcPr/>
                </a:tc>
                <a:extLst>
                  <a:ext uri="{0D108BD9-81ED-4DB2-BD59-A6C34878D82A}">
                    <a16:rowId xmlns:a16="http://schemas.microsoft.com/office/drawing/2014/main" val="1918051314"/>
                  </a:ext>
                </a:extLst>
              </a:tr>
              <a:tr h="1382728">
                <a:tc>
                  <a:txBody>
                    <a:bodyPr/>
                    <a:lstStyle/>
                    <a:p>
                      <a:r>
                        <a:rPr lang="en-US" dirty="0">
                          <a:latin typeface="+mn-lt"/>
                        </a:rPr>
                        <a:t>Pagina dettagli immagine</a:t>
                      </a:r>
                      <a:endParaRPr lang="it-IT" dirty="0">
                        <a:latin typeface="+mn-lt"/>
                      </a:endParaRPr>
                    </a:p>
                  </a:txBody>
                  <a:tcPr/>
                </a:tc>
                <a:tc>
                  <a:txBody>
                    <a:bodyPr/>
                    <a:lstStyle/>
                    <a:p>
                      <a:pPr marL="285750" indent="-285750">
                        <a:buFont typeface="Arial" panose="020B0604020202020204" pitchFamily="34" charset="0"/>
                        <a:buChar char="•"/>
                      </a:pPr>
                      <a:r>
                        <a:rPr lang="en-US" dirty="0">
                          <a:latin typeface="+mn-lt"/>
                        </a:rPr>
                        <a:t>i dati dell’imagine (annotazioni etc.)</a:t>
                      </a:r>
                      <a:endParaRPr lang="it-IT" dirty="0">
                        <a:latin typeface="+mn-lt"/>
                      </a:endParaRPr>
                    </a:p>
                  </a:txBody>
                  <a:tcPr/>
                </a:tc>
                <a:tc>
                  <a:txBody>
                    <a:bodyPr/>
                    <a:lstStyle/>
                    <a:p>
                      <a:pPr marL="285750" indent="-285750">
                        <a:buFontTx/>
                        <a:buChar char="-"/>
                      </a:pPr>
                      <a:endParaRPr lang="it-IT" strike="noStrike" dirty="0">
                        <a:latin typeface="+mn-lt"/>
                      </a:endParaRPr>
                    </a:p>
                  </a:txBody>
                  <a:tcPr/>
                </a:tc>
                <a:tc>
                  <a:txBody>
                    <a:bodyPr/>
                    <a:lstStyle/>
                    <a:p>
                      <a:pPr marL="0" indent="0">
                        <a:buFont typeface="Arial" panose="020B0604020202020204" pitchFamily="34" charset="0"/>
                        <a:buNone/>
                      </a:pPr>
                      <a:endParaRPr lang="it-IT" strike="sngStrike" dirty="0">
                        <a:latin typeface="+mn-lt"/>
                      </a:endParaRPr>
                    </a:p>
                  </a:txBody>
                  <a:tcPr/>
                </a:tc>
                <a:extLst>
                  <a:ext uri="{0D108BD9-81ED-4DB2-BD59-A6C34878D82A}">
                    <a16:rowId xmlns:a16="http://schemas.microsoft.com/office/drawing/2014/main" val="2941715515"/>
                  </a:ext>
                </a:extLst>
              </a:tr>
              <a:tr h="3935456">
                <a:tc>
                  <a:txBody>
                    <a:bodyPr/>
                    <a:lstStyle/>
                    <a:p>
                      <a:r>
                        <a:rPr lang="en-US" dirty="0">
                          <a:latin typeface="+mn-lt"/>
                        </a:rPr>
                        <a:t>Pagina delle stastische della compagna </a:t>
                      </a:r>
                      <a:endParaRPr lang="it-IT" dirty="0">
                        <a:latin typeface="+mn-lt"/>
                      </a:endParaRPr>
                    </a:p>
                  </a:txBody>
                  <a:tcPr/>
                </a:tc>
                <a:tc>
                  <a:txBody>
                    <a:bodyPr/>
                    <a:lstStyle/>
                    <a:p>
                      <a:pPr marL="285750" indent="-285750">
                        <a:buFont typeface="Arial" panose="020B0604020202020204" pitchFamily="34" charset="0"/>
                        <a:buChar char="•"/>
                      </a:pPr>
                      <a:r>
                        <a:rPr lang="it-IT" sz="1800" b="0" i="0" u="sng" strike="noStrike" baseline="0" dirty="0">
                          <a:solidFill>
                            <a:srgbClr val="000000"/>
                          </a:solidFill>
                          <a:latin typeface="+mn-lt"/>
                        </a:rPr>
                        <a:t>Numero totale </a:t>
                      </a:r>
                      <a:r>
                        <a:rPr lang="it-IT" sz="1800" b="0" i="0" u="none" strike="noStrike" baseline="0" dirty="0">
                          <a:solidFill>
                            <a:srgbClr val="000000"/>
                          </a:solidFill>
                          <a:latin typeface="+mn-lt"/>
                        </a:rPr>
                        <a:t>di immagini e di annotazioni. </a:t>
                      </a:r>
                    </a:p>
                    <a:p>
                      <a:pPr marL="285750" indent="-285750">
                        <a:buFont typeface="Arial" panose="020B0604020202020204" pitchFamily="34" charset="0"/>
                        <a:buChar char="•"/>
                      </a:pPr>
                      <a:r>
                        <a:rPr lang="it-IT" sz="1800" b="0" i="0" u="sng" strike="noStrike" baseline="0" dirty="0">
                          <a:solidFill>
                            <a:srgbClr val="000000"/>
                          </a:solidFill>
                          <a:latin typeface="+mn-lt"/>
                        </a:rPr>
                        <a:t>Numero medio </a:t>
                      </a:r>
                      <a:r>
                        <a:rPr lang="it-IT" sz="1800" b="0" i="0" u="none" strike="noStrike" baseline="0" dirty="0">
                          <a:solidFill>
                            <a:srgbClr val="000000"/>
                          </a:solidFill>
                          <a:latin typeface="+mn-lt"/>
                        </a:rPr>
                        <a:t>di annotazioni per immagine. </a:t>
                      </a:r>
                    </a:p>
                    <a:p>
                      <a:pPr marL="285750" indent="-285750">
                        <a:buFont typeface="Arial" panose="020B0604020202020204" pitchFamily="34" charset="0"/>
                        <a:buChar char="•"/>
                      </a:pPr>
                      <a:r>
                        <a:rPr lang="it-IT" sz="1800" b="0" i="0" u="sng" strike="noStrike" baseline="0" dirty="0">
                          <a:solidFill>
                            <a:srgbClr val="000000"/>
                          </a:solidFill>
                          <a:latin typeface="+mn-lt"/>
                        </a:rPr>
                        <a:t>Numero totale di immagini annotate con conflitto (</a:t>
                      </a:r>
                      <a:r>
                        <a:rPr lang="it-IT" sz="1800" b="0" i="0" u="none" strike="noStrike" baseline="0" dirty="0">
                          <a:solidFill>
                            <a:srgbClr val="000000"/>
                          </a:solidFill>
                          <a:latin typeface="+mn-lt"/>
                        </a:rPr>
                        <a:t>un conflitto sorge quando ci sono sia annotazioni con valore di validità “vero” e “falso” per la stessa immagine) </a:t>
                      </a:r>
                      <a:endParaRPr lang="it-IT" dirty="0">
                        <a:latin typeface="+mn-lt"/>
                      </a:endParaRPr>
                    </a:p>
                  </a:txBody>
                  <a:tcPr/>
                </a:tc>
                <a:tc>
                  <a:txBody>
                    <a:bodyPr/>
                    <a:lstStyle/>
                    <a:p>
                      <a:endParaRPr lang="it-IT" dirty="0">
                        <a:latin typeface="+mn-lt"/>
                      </a:endParaRPr>
                    </a:p>
                  </a:txBody>
                  <a:tcPr/>
                </a:tc>
                <a:tc>
                  <a:txBody>
                    <a:bodyPr/>
                    <a:lstStyle/>
                    <a:p>
                      <a:endParaRPr lang="it-IT" dirty="0">
                        <a:latin typeface="+mn-lt"/>
                      </a:endParaRPr>
                    </a:p>
                  </a:txBody>
                  <a:tcPr/>
                </a:tc>
                <a:extLst>
                  <a:ext uri="{0D108BD9-81ED-4DB2-BD59-A6C34878D82A}">
                    <a16:rowId xmlns:a16="http://schemas.microsoft.com/office/drawing/2014/main" val="1663794689"/>
                  </a:ext>
                </a:extLst>
              </a:tr>
            </a:tbl>
          </a:graphicData>
        </a:graphic>
      </p:graphicFrame>
    </p:spTree>
    <p:extLst>
      <p:ext uri="{BB962C8B-B14F-4D97-AF65-F5344CB8AC3E}">
        <p14:creationId xmlns:p14="http://schemas.microsoft.com/office/powerpoint/2010/main" val="24051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CDE0-6E3D-6F4C-87DF-9807E6C1FF77}"/>
              </a:ext>
            </a:extLst>
          </p:cNvPr>
          <p:cNvSpPr>
            <a:spLocks noGrp="1"/>
          </p:cNvSpPr>
          <p:nvPr>
            <p:ph type="title"/>
          </p:nvPr>
        </p:nvSpPr>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
        <p:nvSpPr>
          <p:cNvPr id="3" name="Content Placeholder 2">
            <a:extLst>
              <a:ext uri="{FF2B5EF4-FFF2-40B4-BE49-F238E27FC236}">
                <a16:creationId xmlns:a16="http://schemas.microsoft.com/office/drawing/2014/main" id="{5CF2F5C8-CED0-D54C-8110-26530C7571A6}"/>
              </a:ext>
            </a:extLst>
          </p:cNvPr>
          <p:cNvSpPr>
            <a:spLocks noGrp="1"/>
          </p:cNvSpPr>
          <p:nvPr>
            <p:ph idx="1"/>
          </p:nvPr>
        </p:nvSpPr>
        <p:spPr/>
        <p:txBody>
          <a:bodyPr>
            <a:normAutofit fontScale="55000" lnSpcReduction="20000"/>
          </a:bodyPr>
          <a:lstStyle/>
          <a:p>
            <a:pPr marL="0" indent="0">
              <a:buNone/>
            </a:pPr>
            <a:r>
              <a:rPr lang="en-GB" b="1" dirty="0">
                <a:latin typeface="Calibri" panose="020F0502020204030204" pitchFamily="34" charset="0"/>
                <a:cs typeface="Calibri" panose="020F0502020204030204" pitchFamily="34" charset="0"/>
              </a:rPr>
              <a:t>L'applicazione ha due tipi di </a:t>
            </a:r>
            <a:r>
              <a:rPr lang="en-GB" b="1" dirty="0">
                <a:solidFill>
                  <a:srgbClr val="FF0000"/>
                </a:solidFill>
                <a:latin typeface="Calibri" panose="020F0502020204030204" pitchFamily="34" charset="0"/>
                <a:cs typeface="Calibri" panose="020F0502020204030204" pitchFamily="34" charset="0"/>
              </a:rPr>
              <a:t>utenti</a:t>
            </a:r>
            <a:r>
              <a:rPr lang="en-GB" b="1" dirty="0">
                <a:latin typeface="Calibri" panose="020F0502020204030204" pitchFamily="34" charset="0"/>
                <a:cs typeface="Calibri" panose="020F0502020204030204" pitchFamily="34" charset="0"/>
              </a:rPr>
              <a:t>:</a:t>
            </a:r>
          </a:p>
          <a:p>
            <a:pPr marL="0" indent="0">
              <a:buNone/>
            </a:pPr>
            <a:r>
              <a:rPr lang="en-GB" b="1" dirty="0">
                <a:latin typeface="Calibri" panose="020F0502020204030204" pitchFamily="34" charset="0"/>
                <a:cs typeface="Calibri" panose="020F0502020204030204" pitchFamily="34" charset="0"/>
              </a:rPr>
              <a:t>• Manager: detiene le immagini aeree, crea e pubblica una campagna di crowdsourcing. Ispeziona il risultato della campagna.</a:t>
            </a:r>
          </a:p>
          <a:p>
            <a:pPr marL="0" indent="0">
              <a:buNone/>
            </a:pPr>
            <a:r>
              <a:rPr lang="en-GB" b="1" dirty="0">
                <a:latin typeface="Calibri" panose="020F0502020204030204" pitchFamily="34" charset="0"/>
                <a:cs typeface="Calibri" panose="020F0502020204030204" pitchFamily="34" charset="0"/>
              </a:rPr>
              <a:t>• Lavoratore: s’iscrive a una campagna di crowdsourcing e convalida le immagini aeree. </a:t>
            </a:r>
          </a:p>
          <a:p>
            <a:pPr marL="0" indent="0">
              <a:buNone/>
            </a:pPr>
            <a:endParaRPr lang="en-GB" b="1" dirty="0">
              <a:latin typeface="Calibri" panose="020F0502020204030204" pitchFamily="34" charset="0"/>
              <a:cs typeface="Calibri" panose="020F0502020204030204" pitchFamily="34" charset="0"/>
            </a:endParaRPr>
          </a:p>
          <a:p>
            <a:pPr marL="0" indent="0">
              <a:buNone/>
            </a:pPr>
            <a:r>
              <a:rPr lang="en-GB" b="1" dirty="0">
                <a:latin typeface="Calibri" panose="020F0502020204030204" pitchFamily="34" charset="0"/>
                <a:cs typeface="Calibri" panose="020F0502020204030204" pitchFamily="34" charset="0"/>
              </a:rPr>
              <a:t>Una </a:t>
            </a:r>
            <a:r>
              <a:rPr lang="en-GB" b="1" dirty="0">
                <a:solidFill>
                  <a:srgbClr val="FF0000"/>
                </a:solidFill>
                <a:latin typeface="Calibri" panose="020F0502020204030204" pitchFamily="34" charset="0"/>
                <a:cs typeface="Calibri" panose="020F0502020204030204" pitchFamily="34" charset="0"/>
              </a:rPr>
              <a:t>campagna</a:t>
            </a:r>
            <a:r>
              <a:rPr lang="en-GB" b="1" dirty="0">
                <a:latin typeface="Calibri" panose="020F0502020204030204" pitchFamily="34" charset="0"/>
                <a:cs typeface="Calibri" panose="020F0502020204030204" pitchFamily="34" charset="0"/>
              </a:rPr>
              <a:t> ha i seguenti dati:</a:t>
            </a:r>
          </a:p>
          <a:p>
            <a:pPr marL="0" indent="0">
              <a:buNone/>
            </a:pP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Nome</a:t>
            </a:r>
          </a:p>
          <a:p>
            <a:pPr marL="0" indent="0">
              <a:buNone/>
            </a:pP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Committente</a:t>
            </a:r>
            <a:r>
              <a:rPr lang="en-GB" b="1" dirty="0">
                <a:latin typeface="Calibri" panose="020F0502020204030204" pitchFamily="34" charset="0"/>
                <a:cs typeface="Calibri" panose="020F0502020204030204" pitchFamily="34" charset="0"/>
              </a:rPr>
              <a:t>: ad esempio “Regione Lombardia”</a:t>
            </a:r>
          </a:p>
          <a:p>
            <a:pPr marL="0" indent="0">
              <a:buNone/>
            </a:pP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Stato</a:t>
            </a:r>
            <a:r>
              <a:rPr lang="en-GB" b="1" dirty="0">
                <a:latin typeface="Calibri" panose="020F0502020204030204" pitchFamily="34" charset="0"/>
                <a:cs typeface="Calibri" panose="020F0502020204030204" pitchFamily="34" charset="0"/>
              </a:rPr>
              <a:t>: “creato”, “avviato”, “chiuso”</a:t>
            </a:r>
          </a:p>
          <a:p>
            <a:pPr marL="0" indent="0">
              <a:buNone/>
            </a:pPr>
            <a:endParaRPr lang="en-GB" b="1" dirty="0">
              <a:latin typeface="Calibri" panose="020F0502020204030204" pitchFamily="34" charset="0"/>
              <a:cs typeface="Calibri" panose="020F0502020204030204" pitchFamily="34" charset="0"/>
            </a:endParaRPr>
          </a:p>
          <a:p>
            <a:pPr marL="0" indent="0">
              <a:buNone/>
            </a:pPr>
            <a:r>
              <a:rPr lang="en-GB" b="1" dirty="0">
                <a:latin typeface="Calibri" panose="020F0502020204030204" pitchFamily="34" charset="0"/>
                <a:cs typeface="Calibri" panose="020F0502020204030204" pitchFamily="34" charset="0"/>
              </a:rPr>
              <a:t>Un </a:t>
            </a:r>
            <a:r>
              <a:rPr lang="en-GB" b="1" dirty="0">
                <a:solidFill>
                  <a:srgbClr val="FF0000"/>
                </a:solidFill>
                <a:latin typeface="Calibri" panose="020F0502020204030204" pitchFamily="34" charset="0"/>
                <a:cs typeface="Calibri" panose="020F0502020204030204" pitchFamily="34" charset="0"/>
              </a:rPr>
              <a:t>manager</a:t>
            </a:r>
            <a:r>
              <a:rPr lang="en-GB" b="1" dirty="0">
                <a:latin typeface="Calibri" panose="020F0502020204030204" pitchFamily="34" charset="0"/>
                <a:cs typeface="Calibri" panose="020F0502020204030204" pitchFamily="34" charset="0"/>
              </a:rPr>
              <a:t> ha i seguenti dati:</a:t>
            </a:r>
          </a:p>
          <a:p>
            <a:pPr marL="0" indent="0">
              <a:buNone/>
            </a:pP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Nome</a:t>
            </a: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utente</a:t>
            </a:r>
          </a:p>
          <a:p>
            <a:pPr marL="0" indent="0">
              <a:buNone/>
            </a:pP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Parola</a:t>
            </a: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d'ordine</a:t>
            </a:r>
          </a:p>
          <a:p>
            <a:pPr marL="0" indent="0">
              <a:buNone/>
            </a:pP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Indirizzo</a:t>
            </a:r>
            <a:r>
              <a:rPr lang="en-GB" b="1" dirty="0">
                <a:latin typeface="Calibri" panose="020F0502020204030204" pitchFamily="34" charset="0"/>
                <a:cs typeface="Calibri" panose="020F0502020204030204" pitchFamily="34" charset="0"/>
              </a:rPr>
              <a:t> </a:t>
            </a:r>
            <a:r>
              <a:rPr lang="en-GB" b="1" dirty="0">
                <a:solidFill>
                  <a:schemeClr val="accent6"/>
                </a:solidFill>
                <a:latin typeface="Calibri" panose="020F0502020204030204" pitchFamily="34" charset="0"/>
                <a:cs typeface="Calibri" panose="020F0502020204030204" pitchFamily="34" charset="0"/>
              </a:rPr>
              <a:t>email</a:t>
            </a:r>
          </a:p>
          <a:p>
            <a:endParaRPr lang="es-419" b="1">
              <a:solidFill>
                <a:srgbClr val="FF0000"/>
              </a:solidFill>
            </a:endParaRPr>
          </a:p>
          <a:p>
            <a:r>
              <a:rPr lang="es-419" b="1">
                <a:solidFill>
                  <a:srgbClr val="FF0000"/>
                </a:solidFill>
              </a:rPr>
              <a:t>Entities</a:t>
            </a:r>
            <a:r>
              <a:rPr lang="es-419" b="1"/>
              <a:t>, </a:t>
            </a:r>
            <a:r>
              <a:rPr lang="es-419" b="1">
                <a:solidFill>
                  <a:srgbClr val="00B050"/>
                </a:solidFill>
              </a:rPr>
              <a:t>attributes</a:t>
            </a:r>
            <a:r>
              <a:rPr lang="es-419" b="1"/>
              <a:t>, </a:t>
            </a:r>
            <a:r>
              <a:rPr lang="es-419" b="1">
                <a:solidFill>
                  <a:srgbClr val="366092"/>
                </a:solidFill>
              </a:rPr>
              <a:t>relationships</a:t>
            </a:r>
            <a:endParaRPr lang="es-419" b="1"/>
          </a:p>
          <a:p>
            <a:endParaRPr lang="en-IT"/>
          </a:p>
        </p:txBody>
      </p:sp>
    </p:spTree>
    <p:extLst>
      <p:ext uri="{BB962C8B-B14F-4D97-AF65-F5344CB8AC3E}">
        <p14:creationId xmlns:p14="http://schemas.microsoft.com/office/powerpoint/2010/main" val="1604557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5609C222-CF20-4F9D-B827-443DB912B788}"/>
              </a:ext>
            </a:extLst>
          </p:cNvPr>
          <p:cNvGraphicFramePr>
            <a:graphicFrameLocks noGrp="1"/>
          </p:cNvGraphicFramePr>
          <p:nvPr>
            <p:ph idx="1"/>
            <p:extLst>
              <p:ext uri="{D42A27DB-BD31-4B8C-83A1-F6EECF244321}">
                <p14:modId xmlns:p14="http://schemas.microsoft.com/office/powerpoint/2010/main" val="1377921806"/>
              </p:ext>
            </p:extLst>
          </p:nvPr>
        </p:nvGraphicFramePr>
        <p:xfrm>
          <a:off x="613064" y="1080017"/>
          <a:ext cx="10572061" cy="2973224"/>
        </p:xfrm>
        <a:graphic>
          <a:graphicData uri="http://schemas.openxmlformats.org/drawingml/2006/table">
            <a:tbl>
              <a:tblPr firstRow="1" bandRow="1">
                <a:tableStyleId>{F5AB1C69-6EDB-4FF4-983F-18BD219EF322}</a:tableStyleId>
              </a:tblPr>
              <a:tblGrid>
                <a:gridCol w="2685361">
                  <a:extLst>
                    <a:ext uri="{9D8B030D-6E8A-4147-A177-3AD203B41FA5}">
                      <a16:colId xmlns:a16="http://schemas.microsoft.com/office/drawing/2014/main" val="2801949869"/>
                    </a:ext>
                  </a:extLst>
                </a:gridCol>
                <a:gridCol w="2628900">
                  <a:extLst>
                    <a:ext uri="{9D8B030D-6E8A-4147-A177-3AD203B41FA5}">
                      <a16:colId xmlns:a16="http://schemas.microsoft.com/office/drawing/2014/main" val="2305186699"/>
                    </a:ext>
                  </a:extLst>
                </a:gridCol>
                <a:gridCol w="2628900">
                  <a:extLst>
                    <a:ext uri="{9D8B030D-6E8A-4147-A177-3AD203B41FA5}">
                      <a16:colId xmlns:a16="http://schemas.microsoft.com/office/drawing/2014/main" val="3273211355"/>
                    </a:ext>
                  </a:extLst>
                </a:gridCol>
                <a:gridCol w="2628900">
                  <a:extLst>
                    <a:ext uri="{9D8B030D-6E8A-4147-A177-3AD203B41FA5}">
                      <a16:colId xmlns:a16="http://schemas.microsoft.com/office/drawing/2014/main" val="1362578290"/>
                    </a:ext>
                  </a:extLst>
                </a:gridCol>
              </a:tblGrid>
              <a:tr h="274470">
                <a:tc>
                  <a:txBody>
                    <a:bodyPr/>
                    <a:lstStyle/>
                    <a:p>
                      <a:r>
                        <a:rPr lang="it-IT" dirty="0"/>
                        <a:t>View lavoratore (pages)</a:t>
                      </a:r>
                    </a:p>
                  </a:txBody>
                  <a:tcPr/>
                </a:tc>
                <a:tc>
                  <a:txBody>
                    <a:bodyPr/>
                    <a:lstStyle/>
                    <a:p>
                      <a:r>
                        <a:rPr lang="it-IT" dirty="0"/>
                        <a:t>Componenti </a:t>
                      </a:r>
                    </a:p>
                  </a:txBody>
                  <a:tcPr/>
                </a:tc>
                <a:tc>
                  <a:txBody>
                    <a:bodyPr/>
                    <a:lstStyle/>
                    <a:p>
                      <a:r>
                        <a:rPr lang="it-IT" dirty="0"/>
                        <a:t>Eventi </a:t>
                      </a:r>
                    </a:p>
                  </a:txBody>
                  <a:tcPr/>
                </a:tc>
                <a:tc>
                  <a:txBody>
                    <a:bodyPr/>
                    <a:lstStyle/>
                    <a:p>
                      <a:r>
                        <a:rPr lang="it-IT" dirty="0"/>
                        <a:t>Azioni </a:t>
                      </a:r>
                    </a:p>
                  </a:txBody>
                  <a:tcPr/>
                </a:tc>
                <a:extLst>
                  <a:ext uri="{0D108BD9-81ED-4DB2-BD59-A6C34878D82A}">
                    <a16:rowId xmlns:a16="http://schemas.microsoft.com/office/drawing/2014/main" val="182125321"/>
                  </a:ext>
                </a:extLst>
              </a:tr>
              <a:tr h="1303732">
                <a:tc>
                  <a:txBody>
                    <a:bodyPr/>
                    <a:lstStyle/>
                    <a:p>
                      <a:r>
                        <a:rPr lang="it-IT" dirty="0"/>
                        <a:t>Home page </a:t>
                      </a:r>
                    </a:p>
                  </a:txBody>
                  <a:tcPr/>
                </a:tc>
                <a:tc>
                  <a:txBody>
                    <a:bodyPr/>
                    <a:lstStyle/>
                    <a:p>
                      <a:pPr marL="285750" indent="-285750">
                        <a:buFontTx/>
                        <a:buChar char="-"/>
                      </a:pPr>
                      <a:r>
                        <a:rPr lang="it-IT" dirty="0"/>
                        <a:t>elenco campagne avviate non optate</a:t>
                      </a:r>
                    </a:p>
                    <a:p>
                      <a:pPr marL="285750" indent="-285750">
                        <a:buFontTx/>
                        <a:buChar char="-"/>
                      </a:pPr>
                      <a:r>
                        <a:rPr lang="it-IT" dirty="0"/>
                        <a:t>Elenco compagne avviate optate </a:t>
                      </a:r>
                    </a:p>
                  </a:txBody>
                  <a:tcPr/>
                </a:tc>
                <a:tc>
                  <a:txBody>
                    <a:bodyPr/>
                    <a:lstStyle/>
                    <a:p>
                      <a:pPr marL="285750" indent="-285750">
                        <a:buFontTx/>
                        <a:buChar char="-"/>
                      </a:pPr>
                      <a:r>
                        <a:rPr lang="it-IT" dirty="0"/>
                        <a:t>Seleziona una campagna avviata non optata /optata</a:t>
                      </a:r>
                    </a:p>
                    <a:p>
                      <a:r>
                        <a:rPr lang="it-IT" dirty="0"/>
                        <a:t> </a:t>
                      </a:r>
                    </a:p>
                  </a:txBody>
                  <a:tcPr/>
                </a:tc>
                <a:tc>
                  <a:txBody>
                    <a:bodyPr/>
                    <a:lstStyle/>
                    <a:p>
                      <a:pPr marL="285750" indent="-285750">
                        <a:buFontTx/>
                        <a:buChar char="-"/>
                      </a:pPr>
                      <a:r>
                        <a:rPr lang="en-US" dirty="0"/>
                        <a:t>Accede alla pagina delle immagini</a:t>
                      </a:r>
                      <a:endParaRPr lang="it-IT" dirty="0"/>
                    </a:p>
                  </a:txBody>
                  <a:tcPr/>
                </a:tc>
                <a:extLst>
                  <a:ext uri="{0D108BD9-81ED-4DB2-BD59-A6C34878D82A}">
                    <a16:rowId xmlns:a16="http://schemas.microsoft.com/office/drawing/2014/main" val="3241192141"/>
                  </a:ext>
                </a:extLst>
              </a:tr>
              <a:tr h="1303732">
                <a:tc>
                  <a:txBody>
                    <a:bodyPr/>
                    <a:lstStyle/>
                    <a:p>
                      <a:r>
                        <a:rPr lang="it-IT" dirty="0"/>
                        <a:t>Pagina delle immagini della campagna</a:t>
                      </a:r>
                    </a:p>
                  </a:txBody>
                  <a:tcPr/>
                </a:tc>
                <a:tc>
                  <a:txBody>
                    <a:bodyPr/>
                    <a:lstStyle/>
                    <a:p>
                      <a:pPr marL="0" indent="0">
                        <a:buFontTx/>
                        <a:buNone/>
                      </a:pPr>
                      <a:r>
                        <a:rPr lang="en-US" u="none" dirty="0"/>
                        <a:t>Elenco delle immagini della compagna </a:t>
                      </a:r>
                      <a:endParaRPr lang="it-IT" u="none" dirty="0"/>
                    </a:p>
                  </a:txBody>
                  <a:tcPr/>
                </a:tc>
                <a:tc>
                  <a:txBody>
                    <a:bodyPr/>
                    <a:lstStyle/>
                    <a:p>
                      <a:pPr marL="285750" indent="-285750">
                        <a:buFontTx/>
                        <a:buChar char="-"/>
                      </a:pPr>
                      <a:r>
                        <a:rPr lang="en-US" dirty="0"/>
                        <a:t>Seleziona un’immagine</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Compare il form per inserire I dati  (solo per l’immagine senza annotazione)</a:t>
                      </a:r>
                      <a:endParaRPr lang="it-IT" dirty="0"/>
                    </a:p>
                  </a:txBody>
                  <a:tcPr/>
                </a:tc>
                <a:extLst>
                  <a:ext uri="{0D108BD9-81ED-4DB2-BD59-A6C34878D82A}">
                    <a16:rowId xmlns:a16="http://schemas.microsoft.com/office/drawing/2014/main" val="1472624515"/>
                  </a:ext>
                </a:extLst>
              </a:tr>
            </a:tbl>
          </a:graphicData>
        </a:graphic>
      </p:graphicFrame>
    </p:spTree>
    <p:extLst>
      <p:ext uri="{BB962C8B-B14F-4D97-AF65-F5344CB8AC3E}">
        <p14:creationId xmlns:p14="http://schemas.microsoft.com/office/powerpoint/2010/main" val="2981774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24" y="-35611"/>
            <a:ext cx="10972800" cy="1143000"/>
          </a:xfrm>
        </p:spPr>
        <p:txBody>
          <a:bodyPr/>
          <a:lstStyle/>
          <a:p>
            <a:r>
              <a:rPr lang="en-US" dirty="0">
                <a:latin typeface="+mn-lt"/>
              </a:rPr>
              <a:t>Application design (all)</a:t>
            </a:r>
          </a:p>
        </p:txBody>
      </p:sp>
      <p:sp>
        <p:nvSpPr>
          <p:cNvPr id="4" name="Rectangle 3"/>
          <p:cNvSpPr/>
          <p:nvPr/>
        </p:nvSpPr>
        <p:spPr>
          <a:xfrm>
            <a:off x="1176343" y="2156436"/>
            <a:ext cx="2570317" cy="170461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Login page</a:t>
            </a:r>
          </a:p>
        </p:txBody>
      </p:sp>
      <p:sp>
        <p:nvSpPr>
          <p:cNvPr id="5" name="Rounded Rectangle 4"/>
          <p:cNvSpPr/>
          <p:nvPr/>
        </p:nvSpPr>
        <p:spPr>
          <a:xfrm>
            <a:off x="1421018" y="2556720"/>
            <a:ext cx="1836204" cy="1147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prstClr val="black"/>
                </a:solidFill>
                <a:latin typeface="Calibri"/>
              </a:rPr>
              <a:t>Login form</a:t>
            </a:r>
            <a:br>
              <a:rPr lang="en-US" dirty="0">
                <a:solidFill>
                  <a:prstClr val="black"/>
                </a:solidFill>
                <a:latin typeface="Calibri"/>
              </a:rPr>
            </a:br>
            <a:r>
              <a:rPr lang="en-US" dirty="0">
                <a:solidFill>
                  <a:prstClr val="black"/>
                </a:solidFill>
                <a:latin typeface="Calibri"/>
              </a:rPr>
              <a:t>[field: username</a:t>
            </a:r>
          </a:p>
          <a:p>
            <a:pPr algn="ctr"/>
            <a:r>
              <a:rPr lang="en-US" dirty="0">
                <a:solidFill>
                  <a:prstClr val="black"/>
                </a:solidFill>
                <a:latin typeface="Calibri"/>
              </a:rPr>
              <a:t>field: password]</a:t>
            </a:r>
          </a:p>
        </p:txBody>
      </p:sp>
      <p:sp>
        <p:nvSpPr>
          <p:cNvPr id="6" name="Rectangle 5"/>
          <p:cNvSpPr/>
          <p:nvPr/>
        </p:nvSpPr>
        <p:spPr>
          <a:xfrm>
            <a:off x="7979046" y="2121256"/>
            <a:ext cx="2396453" cy="975768"/>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Manager HomePage</a:t>
            </a:r>
          </a:p>
        </p:txBody>
      </p:sp>
      <p:sp>
        <p:nvSpPr>
          <p:cNvPr id="7" name="Rectangle 6"/>
          <p:cNvSpPr/>
          <p:nvPr/>
        </p:nvSpPr>
        <p:spPr>
          <a:xfrm>
            <a:off x="7951625" y="3489143"/>
            <a:ext cx="2404936" cy="102907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Worker HomePage</a:t>
            </a:r>
          </a:p>
        </p:txBody>
      </p:sp>
      <p:sp>
        <p:nvSpPr>
          <p:cNvPr id="8" name="Oval 7"/>
          <p:cNvSpPr/>
          <p:nvPr/>
        </p:nvSpPr>
        <p:spPr>
          <a:xfrm>
            <a:off x="3207181" y="2957805"/>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10" name="Elbow Connector 9"/>
          <p:cNvCxnSpPr>
            <a:cxnSpLocks/>
            <a:stCxn id="25" idx="2"/>
            <a:endCxn id="6" idx="1"/>
          </p:cNvCxnSpPr>
          <p:nvPr/>
        </p:nvCxnSpPr>
        <p:spPr>
          <a:xfrm flipV="1">
            <a:off x="6230229" y="2609140"/>
            <a:ext cx="1748817" cy="49268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Elbow Connector 11"/>
          <p:cNvCxnSpPr>
            <a:cxnSpLocks/>
            <a:stCxn id="25" idx="4"/>
            <a:endCxn id="7" idx="1"/>
          </p:cNvCxnSpPr>
          <p:nvPr/>
        </p:nvCxnSpPr>
        <p:spPr>
          <a:xfrm rot="16200000" flipH="1">
            <a:off x="6502447" y="2554501"/>
            <a:ext cx="574678" cy="232367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823562" y="2636912"/>
            <a:ext cx="832279" cy="369332"/>
          </a:xfrm>
          <a:prstGeom prst="rect">
            <a:avLst/>
          </a:prstGeom>
          <a:noFill/>
        </p:spPr>
        <p:txBody>
          <a:bodyPr wrap="none" rtlCol="0">
            <a:spAutoFit/>
          </a:bodyPr>
          <a:lstStyle/>
          <a:p>
            <a:r>
              <a:rPr lang="en-US" dirty="0">
                <a:solidFill>
                  <a:prstClr val="black"/>
                </a:solidFill>
                <a:latin typeface="Calibri"/>
              </a:rPr>
              <a:t>submit</a:t>
            </a:r>
          </a:p>
        </p:txBody>
      </p:sp>
      <p:sp>
        <p:nvSpPr>
          <p:cNvPr id="14" name="TextBox 13"/>
          <p:cNvSpPr txBox="1"/>
          <p:nvPr/>
        </p:nvSpPr>
        <p:spPr>
          <a:xfrm>
            <a:off x="6096000" y="2452246"/>
            <a:ext cx="1732847" cy="369332"/>
          </a:xfrm>
          <a:prstGeom prst="rect">
            <a:avLst/>
          </a:prstGeom>
          <a:noFill/>
        </p:spPr>
        <p:txBody>
          <a:bodyPr wrap="none" rtlCol="0">
            <a:spAutoFit/>
          </a:bodyPr>
          <a:lstStyle/>
          <a:p>
            <a:r>
              <a:rPr lang="en-US" dirty="0">
                <a:solidFill>
                  <a:prstClr val="black"/>
                </a:solidFill>
                <a:latin typeface="Calibri"/>
              </a:rPr>
              <a:t>isManager= true</a:t>
            </a:r>
          </a:p>
        </p:txBody>
      </p:sp>
      <p:sp>
        <p:nvSpPr>
          <p:cNvPr id="15" name="TextBox 14"/>
          <p:cNvSpPr txBox="1"/>
          <p:nvPr/>
        </p:nvSpPr>
        <p:spPr>
          <a:xfrm>
            <a:off x="5735961" y="3635732"/>
            <a:ext cx="1773242" cy="369332"/>
          </a:xfrm>
          <a:prstGeom prst="rect">
            <a:avLst/>
          </a:prstGeom>
          <a:noFill/>
        </p:spPr>
        <p:txBody>
          <a:bodyPr wrap="none" rtlCol="0">
            <a:spAutoFit/>
          </a:bodyPr>
          <a:lstStyle/>
          <a:p>
            <a:r>
              <a:rPr lang="en-US" dirty="0">
                <a:solidFill>
                  <a:prstClr val="black"/>
                </a:solidFill>
                <a:latin typeface="Calibri"/>
              </a:rPr>
              <a:t>isManager= false</a:t>
            </a:r>
          </a:p>
        </p:txBody>
      </p:sp>
      <p:sp>
        <p:nvSpPr>
          <p:cNvPr id="21" name="TextBox 20"/>
          <p:cNvSpPr txBox="1"/>
          <p:nvPr/>
        </p:nvSpPr>
        <p:spPr>
          <a:xfrm>
            <a:off x="3609076" y="3733634"/>
            <a:ext cx="1677014" cy="646331"/>
          </a:xfrm>
          <a:prstGeom prst="rect">
            <a:avLst/>
          </a:prstGeom>
          <a:noFill/>
        </p:spPr>
        <p:txBody>
          <a:bodyPr wrap="square" rtlCol="0">
            <a:spAutoFit/>
          </a:bodyPr>
          <a:lstStyle/>
          <a:p>
            <a:r>
              <a:rPr lang="en-US" dirty="0">
                <a:solidFill>
                  <a:prstClr val="black"/>
                </a:solidFill>
                <a:latin typeface="Calibri"/>
              </a:rPr>
              <a:t>username+pwd errate</a:t>
            </a:r>
          </a:p>
        </p:txBody>
      </p:sp>
      <p:sp>
        <p:nvSpPr>
          <p:cNvPr id="22" name="TextBox 21"/>
          <p:cNvSpPr txBox="1"/>
          <p:nvPr/>
        </p:nvSpPr>
        <p:spPr>
          <a:xfrm>
            <a:off x="4625045" y="1663314"/>
            <a:ext cx="218681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prstClr val="black"/>
                </a:solidFill>
                <a:latin typeface="Calibri"/>
              </a:rPr>
              <a:t>username+ password</a:t>
            </a:r>
          </a:p>
        </p:txBody>
      </p:sp>
      <p:cxnSp>
        <p:nvCxnSpPr>
          <p:cNvPr id="24" name="Straight Connector 23"/>
          <p:cNvCxnSpPr>
            <a:cxnSpLocks/>
          </p:cNvCxnSpPr>
          <p:nvPr/>
        </p:nvCxnSpPr>
        <p:spPr>
          <a:xfrm flipH="1">
            <a:off x="4685200" y="2077019"/>
            <a:ext cx="949392" cy="975768"/>
          </a:xfrm>
          <a:prstGeom prst="line">
            <a:avLst/>
          </a:prstGeom>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4943872" y="2774642"/>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Check</a:t>
            </a:r>
            <a:br>
              <a:rPr lang="en-US" dirty="0">
                <a:solidFill>
                  <a:prstClr val="black"/>
                </a:solidFill>
                <a:latin typeface="Calibri"/>
              </a:rPr>
            </a:br>
            <a:r>
              <a:rPr lang="en-US" dirty="0">
                <a:solidFill>
                  <a:prstClr val="black"/>
                </a:solidFill>
                <a:latin typeface="Calibri"/>
              </a:rPr>
              <a:t>Login</a:t>
            </a:r>
          </a:p>
        </p:txBody>
      </p:sp>
      <p:cxnSp>
        <p:nvCxnSpPr>
          <p:cNvPr id="30" name="Straight Arrow Connector 29"/>
          <p:cNvCxnSpPr>
            <a:stCxn id="8" idx="6"/>
            <a:endCxn id="25" idx="5"/>
          </p:cNvCxnSpPr>
          <p:nvPr/>
        </p:nvCxnSpPr>
        <p:spPr>
          <a:xfrm>
            <a:off x="3495213" y="3101821"/>
            <a:ext cx="153045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096000" y="299695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2" name="Oval 31"/>
          <p:cNvSpPr/>
          <p:nvPr/>
        </p:nvSpPr>
        <p:spPr>
          <a:xfrm>
            <a:off x="5476392" y="338965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4" name="Oval 33"/>
          <p:cNvSpPr/>
          <p:nvPr/>
        </p:nvSpPr>
        <p:spPr>
          <a:xfrm>
            <a:off x="5015880" y="34005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 name="TextBox 2"/>
          <p:cNvSpPr txBox="1"/>
          <p:nvPr/>
        </p:nvSpPr>
        <p:spPr>
          <a:xfrm>
            <a:off x="6240016" y="2132856"/>
            <a:ext cx="1552028" cy="369332"/>
          </a:xfrm>
          <a:prstGeom prst="rect">
            <a:avLst/>
          </a:prstGeom>
          <a:noFill/>
        </p:spPr>
        <p:txBody>
          <a:bodyPr wrap="none" rtlCol="0">
            <a:spAutoFit/>
          </a:bodyPr>
          <a:lstStyle/>
          <a:p>
            <a:r>
              <a:rPr lang="en-US" dirty="0">
                <a:solidFill>
                  <a:prstClr val="black"/>
                </a:solidFill>
                <a:latin typeface="Calibri"/>
              </a:rPr>
              <a:t>user</a:t>
            </a:r>
            <a:r>
              <a:rPr lang="en-US" dirty="0">
                <a:solidFill>
                  <a:prstClr val="black"/>
                </a:solidFill>
                <a:latin typeface="Calibri"/>
                <a:sym typeface="Wingdings" panose="05000000000000000000" pitchFamily="2" charset="2"/>
              </a:rPr>
              <a:t> session</a:t>
            </a:r>
            <a:endParaRPr lang="en-US" dirty="0">
              <a:solidFill>
                <a:prstClr val="black"/>
              </a:solidFill>
              <a:latin typeface="Calibri"/>
            </a:endParaRPr>
          </a:p>
        </p:txBody>
      </p:sp>
      <p:sp>
        <p:nvSpPr>
          <p:cNvPr id="23" name="TextBox 22"/>
          <p:cNvSpPr txBox="1"/>
          <p:nvPr/>
        </p:nvSpPr>
        <p:spPr>
          <a:xfrm>
            <a:off x="5807968" y="4005064"/>
            <a:ext cx="1552028" cy="369332"/>
          </a:xfrm>
          <a:prstGeom prst="rect">
            <a:avLst/>
          </a:prstGeom>
          <a:noFill/>
        </p:spPr>
        <p:txBody>
          <a:bodyPr wrap="none" rtlCol="0">
            <a:spAutoFit/>
          </a:bodyPr>
          <a:lstStyle/>
          <a:p>
            <a:r>
              <a:rPr lang="en-US" dirty="0">
                <a:solidFill>
                  <a:prstClr val="black"/>
                </a:solidFill>
                <a:latin typeface="Calibri"/>
              </a:rPr>
              <a:t>user</a:t>
            </a:r>
            <a:r>
              <a:rPr lang="en-US" dirty="0">
                <a:solidFill>
                  <a:prstClr val="black"/>
                </a:solidFill>
                <a:latin typeface="Calibri"/>
                <a:sym typeface="Wingdings" panose="05000000000000000000" pitchFamily="2" charset="2"/>
              </a:rPr>
              <a:t> session</a:t>
            </a:r>
            <a:endParaRPr lang="en-US" dirty="0">
              <a:solidFill>
                <a:prstClr val="black"/>
              </a:solidFill>
              <a:latin typeface="Calibri"/>
            </a:endParaRPr>
          </a:p>
        </p:txBody>
      </p:sp>
      <p:sp>
        <p:nvSpPr>
          <p:cNvPr id="26" name="Oval 25"/>
          <p:cNvSpPr/>
          <p:nvPr/>
        </p:nvSpPr>
        <p:spPr>
          <a:xfrm>
            <a:off x="9840416" y="198884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27" name="Elbow Connector 26"/>
          <p:cNvCxnSpPr>
            <a:stCxn id="26" idx="0"/>
            <a:endCxn id="29" idx="2"/>
          </p:cNvCxnSpPr>
          <p:nvPr/>
        </p:nvCxnSpPr>
        <p:spPr>
          <a:xfrm rot="16200000" flipV="1">
            <a:off x="9547491" y="1551899"/>
            <a:ext cx="576064" cy="29781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Parallelogram 28"/>
          <p:cNvSpPr/>
          <p:nvPr/>
        </p:nvSpPr>
        <p:spPr>
          <a:xfrm>
            <a:off x="8400256" y="1085597"/>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Logout</a:t>
            </a:r>
          </a:p>
        </p:txBody>
      </p:sp>
      <p:sp>
        <p:nvSpPr>
          <p:cNvPr id="33" name="Oval 32"/>
          <p:cNvSpPr/>
          <p:nvPr/>
        </p:nvSpPr>
        <p:spPr>
          <a:xfrm>
            <a:off x="8256240" y="131680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35" name="Elbow Connector 34"/>
          <p:cNvCxnSpPr>
            <a:cxnSpLocks/>
          </p:cNvCxnSpPr>
          <p:nvPr/>
        </p:nvCxnSpPr>
        <p:spPr>
          <a:xfrm rot="10800000" flipV="1">
            <a:off x="3198173" y="1431968"/>
            <a:ext cx="5040560" cy="695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Google Shape;202;p33">
            <a:extLst>
              <a:ext uri="{FF2B5EF4-FFF2-40B4-BE49-F238E27FC236}">
                <a16:creationId xmlns:a16="http://schemas.microsoft.com/office/drawing/2014/main" id="{39E9711C-8BB4-4BC5-9F10-F95F763EE81F}"/>
              </a:ext>
            </a:extLst>
          </p:cNvPr>
          <p:cNvSpPr/>
          <p:nvPr/>
        </p:nvSpPr>
        <p:spPr>
          <a:xfrm>
            <a:off x="152913" y="4148585"/>
            <a:ext cx="1677013" cy="40750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2100" kern="0">
                <a:solidFill>
                  <a:srgbClr val="000000"/>
                </a:solidFill>
                <a:latin typeface="Calibri"/>
                <a:ea typeface="Calibri"/>
                <a:cs typeface="Calibri"/>
                <a:sym typeface="Calibri"/>
              </a:rPr>
              <a:t>Register</a:t>
            </a:r>
            <a:endParaRPr sz="2100" kern="0" dirty="0">
              <a:solidFill>
                <a:srgbClr val="000000"/>
              </a:solidFill>
              <a:latin typeface="Calibri"/>
              <a:ea typeface="Calibri"/>
              <a:cs typeface="Calibri"/>
              <a:sym typeface="Calibri"/>
            </a:endParaRPr>
          </a:p>
        </p:txBody>
      </p:sp>
      <p:sp>
        <p:nvSpPr>
          <p:cNvPr id="40" name="Rectangle 3">
            <a:extLst>
              <a:ext uri="{FF2B5EF4-FFF2-40B4-BE49-F238E27FC236}">
                <a16:creationId xmlns:a16="http://schemas.microsoft.com/office/drawing/2014/main" id="{1EF02281-835A-4A60-A2DA-BD8441222C2E}"/>
              </a:ext>
            </a:extLst>
          </p:cNvPr>
          <p:cNvSpPr/>
          <p:nvPr/>
        </p:nvSpPr>
        <p:spPr>
          <a:xfrm>
            <a:off x="1205905" y="4824705"/>
            <a:ext cx="2583837" cy="164373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Register page</a:t>
            </a:r>
          </a:p>
        </p:txBody>
      </p:sp>
      <p:sp>
        <p:nvSpPr>
          <p:cNvPr id="42" name="Google Shape;198;p33">
            <a:extLst>
              <a:ext uri="{FF2B5EF4-FFF2-40B4-BE49-F238E27FC236}">
                <a16:creationId xmlns:a16="http://schemas.microsoft.com/office/drawing/2014/main" id="{C3BE3B83-E40A-4310-AD0F-C985050126A9}"/>
              </a:ext>
            </a:extLst>
          </p:cNvPr>
          <p:cNvSpPr/>
          <p:nvPr/>
        </p:nvSpPr>
        <p:spPr>
          <a:xfrm>
            <a:off x="1521719" y="5262361"/>
            <a:ext cx="1879563" cy="1147200"/>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r>
              <a:rPr lang="es-419" kern="0">
                <a:solidFill>
                  <a:srgbClr val="000000"/>
                </a:solidFill>
                <a:ea typeface="Calibri"/>
                <a:cs typeface="Calibri"/>
                <a:sym typeface="Calibri"/>
              </a:rPr>
              <a:t>register</a:t>
            </a:r>
            <a:r>
              <a:rPr kumimoji="0" lang="es-419" sz="1800" b="0" i="0" u="none" strike="noStrike" kern="0" cap="none" spc="0" normalizeH="0" baseline="0" noProof="0">
                <a:ln>
                  <a:noFill/>
                </a:ln>
                <a:solidFill>
                  <a:srgbClr val="000000"/>
                </a:solidFill>
                <a:effectLst/>
                <a:uLnTx/>
                <a:uFillTx/>
                <a:ea typeface="Calibri"/>
                <a:cs typeface="Calibri"/>
                <a:sym typeface="Calibri"/>
              </a:rPr>
              <a:t> form</a:t>
            </a:r>
            <a:br>
              <a:rPr kumimoji="0" lang="es-419" sz="1800" b="0" i="0" u="none" strike="noStrike" kern="0" cap="none" spc="0" normalizeH="0" baseline="0" noProof="0">
                <a:ln>
                  <a:noFill/>
                </a:ln>
                <a:solidFill>
                  <a:srgbClr val="000000"/>
                </a:solidFill>
                <a:effectLst/>
                <a:uLnTx/>
                <a:uFillTx/>
                <a:ea typeface="Calibri"/>
                <a:cs typeface="Calibri"/>
                <a:sym typeface="Calibri"/>
              </a:rPr>
            </a:br>
            <a:r>
              <a:rPr kumimoji="0" lang="es-419" sz="1100" b="0" i="0" u="none" strike="noStrike" kern="0" cap="none" spc="0" normalizeH="0" baseline="0" noProof="0">
                <a:ln>
                  <a:noFill/>
                </a:ln>
                <a:solidFill>
                  <a:srgbClr val="000000"/>
                </a:solidFill>
                <a:effectLst/>
                <a:uLnTx/>
                <a:uFillTx/>
                <a:ea typeface="Calibri"/>
                <a:cs typeface="Calibri"/>
                <a:sym typeface="Calibri"/>
              </a:rPr>
              <a:t>[field: username</a:t>
            </a:r>
            <a:endParaRPr kumimoji="0" lang="es-419" sz="11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Tx/>
              <a:buNone/>
              <a:tabLst/>
              <a:defRPr/>
            </a:pPr>
            <a:r>
              <a:rPr kumimoji="0" lang="es-419" sz="1100" b="0" i="0" u="none" strike="noStrike" kern="0" cap="none" spc="0" normalizeH="0" baseline="0" noProof="0">
                <a:ln>
                  <a:noFill/>
                </a:ln>
                <a:solidFill>
                  <a:srgbClr val="000000"/>
                </a:solidFill>
                <a:effectLst/>
                <a:uLnTx/>
                <a:uFillTx/>
                <a:ea typeface="Calibri"/>
                <a:cs typeface="Calibri"/>
                <a:sym typeface="Calibri"/>
              </a:rPr>
              <a:t>field: password</a:t>
            </a:r>
          </a:p>
          <a:p>
            <a:pPr marL="0" marR="0" lvl="0" indent="0" algn="ctr" defTabSz="914400" eaLnBrk="1" fontAlgn="auto" latinLnBrk="0" hangingPunct="1">
              <a:lnSpc>
                <a:spcPct val="100000"/>
              </a:lnSpc>
              <a:spcBef>
                <a:spcPts val="0"/>
              </a:spcBef>
              <a:spcAft>
                <a:spcPts val="0"/>
              </a:spcAft>
              <a:buClr>
                <a:srgbClr val="000000"/>
              </a:buClr>
              <a:buSzTx/>
              <a:buFontTx/>
              <a:buNone/>
              <a:tabLst/>
              <a:defRPr/>
            </a:pPr>
            <a:r>
              <a:rPr kumimoji="0" lang="es-419" sz="1100" b="0" i="0" u="none" strike="noStrike" kern="0" cap="none" spc="0" normalizeH="0" baseline="0" noProof="0">
                <a:ln>
                  <a:noFill/>
                </a:ln>
                <a:solidFill>
                  <a:srgbClr val="000000"/>
                </a:solidFill>
                <a:effectLst/>
                <a:uLnTx/>
                <a:uFillTx/>
                <a:ea typeface="Calibri"/>
                <a:cs typeface="Calibri"/>
                <a:sym typeface="Calibri"/>
              </a:rPr>
              <a:t>Field:confirm passwaord</a:t>
            </a:r>
          </a:p>
          <a:p>
            <a:pPr marL="0" marR="0" lvl="0" indent="0" algn="ctr" defTabSz="914400" eaLnBrk="1" fontAlgn="auto" latinLnBrk="0" hangingPunct="1">
              <a:lnSpc>
                <a:spcPct val="100000"/>
              </a:lnSpc>
              <a:spcBef>
                <a:spcPts val="0"/>
              </a:spcBef>
              <a:spcAft>
                <a:spcPts val="0"/>
              </a:spcAft>
              <a:buClr>
                <a:srgbClr val="000000"/>
              </a:buClr>
              <a:buSzTx/>
              <a:buFontTx/>
              <a:buNone/>
              <a:tabLst/>
              <a:defRPr/>
            </a:pPr>
            <a:r>
              <a:rPr kumimoji="0" lang="es-419" sz="1100" b="0" i="0" u="none" strike="noStrike" kern="0" cap="none" spc="0" normalizeH="0" baseline="0" noProof="0">
                <a:ln>
                  <a:noFill/>
                </a:ln>
                <a:solidFill>
                  <a:srgbClr val="000000"/>
                </a:solidFill>
                <a:effectLst/>
                <a:uLnTx/>
                <a:uFillTx/>
                <a:ea typeface="Calibri"/>
                <a:cs typeface="Calibri"/>
                <a:sym typeface="Calibri"/>
              </a:rPr>
              <a:t>Field: email]</a:t>
            </a:r>
            <a:endParaRPr kumimoji="0" sz="11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6" name="Oval 7">
            <a:extLst>
              <a:ext uri="{FF2B5EF4-FFF2-40B4-BE49-F238E27FC236}">
                <a16:creationId xmlns:a16="http://schemas.microsoft.com/office/drawing/2014/main" id="{0D780FEE-D02A-457F-AAB2-03F8A64F7A0D}"/>
              </a:ext>
            </a:extLst>
          </p:cNvPr>
          <p:cNvSpPr/>
          <p:nvPr/>
        </p:nvSpPr>
        <p:spPr>
          <a:xfrm>
            <a:off x="3063165" y="3507603"/>
            <a:ext cx="288032" cy="288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7" name="Straight Arrow Connector 29">
            <a:extLst>
              <a:ext uri="{FF2B5EF4-FFF2-40B4-BE49-F238E27FC236}">
                <a16:creationId xmlns:a16="http://schemas.microsoft.com/office/drawing/2014/main" id="{39E6B5A9-7674-4407-B786-9E8E718FC598}"/>
              </a:ext>
            </a:extLst>
          </p:cNvPr>
          <p:cNvCxnSpPr>
            <a:cxnSpLocks/>
          </p:cNvCxnSpPr>
          <p:nvPr/>
        </p:nvCxnSpPr>
        <p:spPr>
          <a:xfrm>
            <a:off x="3209073" y="3795634"/>
            <a:ext cx="0" cy="1029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Connettore a gomito 53">
            <a:extLst>
              <a:ext uri="{FF2B5EF4-FFF2-40B4-BE49-F238E27FC236}">
                <a16:creationId xmlns:a16="http://schemas.microsoft.com/office/drawing/2014/main" id="{639FA6F4-9FAE-49DE-ACD2-9073FCB7B75B}"/>
              </a:ext>
            </a:extLst>
          </p:cNvPr>
          <p:cNvCxnSpPr>
            <a:stCxn id="40" idx="1"/>
          </p:cNvCxnSpPr>
          <p:nvPr/>
        </p:nvCxnSpPr>
        <p:spPr>
          <a:xfrm rot="10800000">
            <a:off x="321277" y="4556090"/>
            <a:ext cx="884629" cy="10904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ttore a gomito 55">
            <a:extLst>
              <a:ext uri="{FF2B5EF4-FFF2-40B4-BE49-F238E27FC236}">
                <a16:creationId xmlns:a16="http://schemas.microsoft.com/office/drawing/2014/main" id="{9C8BC521-DBA5-4ED0-9E39-F139EC2065E3}"/>
              </a:ext>
            </a:extLst>
          </p:cNvPr>
          <p:cNvCxnSpPr>
            <a:endCxn id="4" idx="1"/>
          </p:cNvCxnSpPr>
          <p:nvPr/>
        </p:nvCxnSpPr>
        <p:spPr>
          <a:xfrm rot="5400000" flipH="1" flipV="1">
            <a:off x="255149" y="3190199"/>
            <a:ext cx="1102651" cy="73973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Oval 25">
            <a:extLst>
              <a:ext uri="{FF2B5EF4-FFF2-40B4-BE49-F238E27FC236}">
                <a16:creationId xmlns:a16="http://schemas.microsoft.com/office/drawing/2014/main" id="{31526574-4BB2-4C1D-979E-E1AD23671F58}"/>
              </a:ext>
            </a:extLst>
          </p:cNvPr>
          <p:cNvSpPr/>
          <p:nvPr/>
        </p:nvSpPr>
        <p:spPr>
          <a:xfrm>
            <a:off x="10231483" y="381558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66" name="Connettore a gomito 65">
            <a:extLst>
              <a:ext uri="{FF2B5EF4-FFF2-40B4-BE49-F238E27FC236}">
                <a16:creationId xmlns:a16="http://schemas.microsoft.com/office/drawing/2014/main" id="{75EC63C6-C843-4187-A8F1-76FA0839F698}"/>
              </a:ext>
            </a:extLst>
          </p:cNvPr>
          <p:cNvCxnSpPr>
            <a:stCxn id="58" idx="6"/>
            <a:endCxn id="29" idx="2"/>
          </p:cNvCxnSpPr>
          <p:nvPr/>
        </p:nvCxnSpPr>
        <p:spPr>
          <a:xfrm flipH="1" flipV="1">
            <a:off x="9686613" y="1412777"/>
            <a:ext cx="832902" cy="2546821"/>
          </a:xfrm>
          <a:prstGeom prst="bentConnector3">
            <a:avLst>
              <a:gd name="adj1" fmla="val -27446"/>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6">
            <a:extLst>
              <a:ext uri="{FF2B5EF4-FFF2-40B4-BE49-F238E27FC236}">
                <a16:creationId xmlns:a16="http://schemas.microsoft.com/office/drawing/2014/main" id="{29E74927-9924-4BBC-B376-F0086903206D}"/>
              </a:ext>
            </a:extLst>
          </p:cNvPr>
          <p:cNvSpPr/>
          <p:nvPr/>
        </p:nvSpPr>
        <p:spPr>
          <a:xfrm>
            <a:off x="7979046" y="5179237"/>
            <a:ext cx="2439820" cy="74557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Profile Page </a:t>
            </a:r>
          </a:p>
        </p:txBody>
      </p:sp>
      <p:sp>
        <p:nvSpPr>
          <p:cNvPr id="85" name="Oval 25">
            <a:extLst>
              <a:ext uri="{FF2B5EF4-FFF2-40B4-BE49-F238E27FC236}">
                <a16:creationId xmlns:a16="http://schemas.microsoft.com/office/drawing/2014/main" id="{84DCC2BB-C0AB-4A20-8C16-1CB6B575D10D}"/>
              </a:ext>
            </a:extLst>
          </p:cNvPr>
          <p:cNvSpPr/>
          <p:nvPr/>
        </p:nvSpPr>
        <p:spPr>
          <a:xfrm>
            <a:off x="8209926" y="4393692"/>
            <a:ext cx="299735" cy="268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8" name="Oval 25">
            <a:extLst>
              <a:ext uri="{FF2B5EF4-FFF2-40B4-BE49-F238E27FC236}">
                <a16:creationId xmlns:a16="http://schemas.microsoft.com/office/drawing/2014/main" id="{DDE41D3C-DE9B-436A-9FE4-D6E7897E1DD3}"/>
              </a:ext>
            </a:extLst>
          </p:cNvPr>
          <p:cNvSpPr/>
          <p:nvPr/>
        </p:nvSpPr>
        <p:spPr>
          <a:xfrm>
            <a:off x="7838047" y="2991689"/>
            <a:ext cx="299735" cy="268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90" name="Connettore 2 89">
            <a:extLst>
              <a:ext uri="{FF2B5EF4-FFF2-40B4-BE49-F238E27FC236}">
                <a16:creationId xmlns:a16="http://schemas.microsoft.com/office/drawing/2014/main" id="{787500FF-3C03-463D-896C-7879E981D3E1}"/>
              </a:ext>
            </a:extLst>
          </p:cNvPr>
          <p:cNvCxnSpPr>
            <a:stCxn id="85" idx="4"/>
          </p:cNvCxnSpPr>
          <p:nvPr/>
        </p:nvCxnSpPr>
        <p:spPr>
          <a:xfrm flipH="1">
            <a:off x="8359793" y="4662616"/>
            <a:ext cx="1" cy="5166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Connettore a gomito 91">
            <a:extLst>
              <a:ext uri="{FF2B5EF4-FFF2-40B4-BE49-F238E27FC236}">
                <a16:creationId xmlns:a16="http://schemas.microsoft.com/office/drawing/2014/main" id="{6E66AE91-D34B-4DBA-ACAB-BD9E9B71158F}"/>
              </a:ext>
            </a:extLst>
          </p:cNvPr>
          <p:cNvCxnSpPr>
            <a:cxnSpLocks/>
            <a:stCxn id="88" idx="2"/>
            <a:endCxn id="75" idx="1"/>
          </p:cNvCxnSpPr>
          <p:nvPr/>
        </p:nvCxnSpPr>
        <p:spPr>
          <a:xfrm rot="10800000" flipH="1" flipV="1">
            <a:off x="7838046" y="3126151"/>
            <a:ext cx="140999" cy="2425872"/>
          </a:xfrm>
          <a:prstGeom prst="bentConnector3">
            <a:avLst>
              <a:gd name="adj1" fmla="val -1621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Connettore 2 93">
            <a:extLst>
              <a:ext uri="{FF2B5EF4-FFF2-40B4-BE49-F238E27FC236}">
                <a16:creationId xmlns:a16="http://schemas.microsoft.com/office/drawing/2014/main" id="{BEC56EB7-74E3-47DF-A55E-809C455901EA}"/>
              </a:ext>
            </a:extLst>
          </p:cNvPr>
          <p:cNvCxnSpPr>
            <a:cxnSpLocks/>
            <a:stCxn id="34" idx="2"/>
          </p:cNvCxnSpPr>
          <p:nvPr/>
        </p:nvCxnSpPr>
        <p:spPr>
          <a:xfrm flipH="1">
            <a:off x="3823562" y="3544552"/>
            <a:ext cx="11923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Parallelogram 28">
            <a:extLst>
              <a:ext uri="{FF2B5EF4-FFF2-40B4-BE49-F238E27FC236}">
                <a16:creationId xmlns:a16="http://schemas.microsoft.com/office/drawing/2014/main" id="{879FE45D-CDE6-4654-9291-7959755E6DCD}"/>
              </a:ext>
            </a:extLst>
          </p:cNvPr>
          <p:cNvSpPr/>
          <p:nvPr/>
        </p:nvSpPr>
        <p:spPr>
          <a:xfrm>
            <a:off x="10680239" y="5539395"/>
            <a:ext cx="1296144" cy="568883"/>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Modify </a:t>
            </a:r>
          </a:p>
        </p:txBody>
      </p:sp>
      <p:cxnSp>
        <p:nvCxnSpPr>
          <p:cNvPr id="18" name="Connettore a gomito 17">
            <a:extLst>
              <a:ext uri="{FF2B5EF4-FFF2-40B4-BE49-F238E27FC236}">
                <a16:creationId xmlns:a16="http://schemas.microsoft.com/office/drawing/2014/main" id="{F7C5414D-97DE-43C0-AFB0-1799E4DEF87A}"/>
              </a:ext>
            </a:extLst>
          </p:cNvPr>
          <p:cNvCxnSpPr>
            <a:stCxn id="16" idx="0"/>
          </p:cNvCxnSpPr>
          <p:nvPr/>
        </p:nvCxnSpPr>
        <p:spPr>
          <a:xfrm rot="16200000" flipV="1">
            <a:off x="10735072" y="4946155"/>
            <a:ext cx="277034" cy="90944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25">
            <a:extLst>
              <a:ext uri="{FF2B5EF4-FFF2-40B4-BE49-F238E27FC236}">
                <a16:creationId xmlns:a16="http://schemas.microsoft.com/office/drawing/2014/main" id="{FF25F921-575F-4D97-A024-48BD052B4AD1}"/>
              </a:ext>
            </a:extLst>
          </p:cNvPr>
          <p:cNvSpPr/>
          <p:nvPr/>
        </p:nvSpPr>
        <p:spPr>
          <a:xfrm>
            <a:off x="8934464" y="5790346"/>
            <a:ext cx="299735" cy="268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37" name="Connettore a gomito 36">
            <a:extLst>
              <a:ext uri="{FF2B5EF4-FFF2-40B4-BE49-F238E27FC236}">
                <a16:creationId xmlns:a16="http://schemas.microsoft.com/office/drawing/2014/main" id="{659D97C6-5090-4703-9EC6-AAF8E4C9FDD9}"/>
              </a:ext>
            </a:extLst>
          </p:cNvPr>
          <p:cNvCxnSpPr>
            <a:stCxn id="19" idx="4"/>
            <a:endCxn id="16" idx="4"/>
          </p:cNvCxnSpPr>
          <p:nvPr/>
        </p:nvCxnSpPr>
        <p:spPr>
          <a:xfrm rot="16200000" flipH="1">
            <a:off x="10181817" y="4961784"/>
            <a:ext cx="49008" cy="2243979"/>
          </a:xfrm>
          <a:prstGeom prst="bentConnector3">
            <a:avLst>
              <a:gd name="adj1" fmla="val 566454"/>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00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3" y="-37829"/>
            <a:ext cx="10972800" cy="1143000"/>
          </a:xfrm>
        </p:spPr>
        <p:txBody>
          <a:bodyPr/>
          <a:lstStyle/>
          <a:p>
            <a:r>
              <a:rPr lang="en-US" dirty="0">
                <a:latin typeface="+mn-lt"/>
              </a:rPr>
              <a:t>Application design (manager)</a:t>
            </a:r>
          </a:p>
        </p:txBody>
      </p:sp>
      <p:sp>
        <p:nvSpPr>
          <p:cNvPr id="4" name="Rectangle 3"/>
          <p:cNvSpPr/>
          <p:nvPr/>
        </p:nvSpPr>
        <p:spPr>
          <a:xfrm>
            <a:off x="2279576" y="1268760"/>
            <a:ext cx="2926352" cy="194421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Manager HomePage</a:t>
            </a:r>
          </a:p>
        </p:txBody>
      </p:sp>
      <p:sp>
        <p:nvSpPr>
          <p:cNvPr id="5" name="Rounded Rectangle 4"/>
          <p:cNvSpPr/>
          <p:nvPr/>
        </p:nvSpPr>
        <p:spPr>
          <a:xfrm>
            <a:off x="2567608" y="1771194"/>
            <a:ext cx="1594204" cy="55023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prstClr val="black"/>
                </a:solidFill>
                <a:latin typeface="Calibri"/>
              </a:rPr>
              <a:t>Campaign  creation form</a:t>
            </a:r>
          </a:p>
        </p:txBody>
      </p:sp>
      <p:sp>
        <p:nvSpPr>
          <p:cNvPr id="6" name="Oval 5"/>
          <p:cNvSpPr/>
          <p:nvPr/>
        </p:nvSpPr>
        <p:spPr>
          <a:xfrm>
            <a:off x="4043562" y="167349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7" name="Elbow Connector 6"/>
          <p:cNvCxnSpPr>
            <a:cxnSpLocks/>
            <a:stCxn id="6" idx="6"/>
            <a:endCxn id="13" idx="5"/>
          </p:cNvCxnSpPr>
          <p:nvPr/>
        </p:nvCxnSpPr>
        <p:spPr>
          <a:xfrm>
            <a:off x="4331594" y="1817506"/>
            <a:ext cx="2710296" cy="50746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27618" y="1835532"/>
            <a:ext cx="832279" cy="369332"/>
          </a:xfrm>
          <a:prstGeom prst="rect">
            <a:avLst/>
          </a:prstGeom>
          <a:noFill/>
        </p:spPr>
        <p:txBody>
          <a:bodyPr wrap="none" rtlCol="0">
            <a:spAutoFit/>
          </a:bodyPr>
          <a:lstStyle/>
          <a:p>
            <a:r>
              <a:rPr lang="en-US" dirty="0">
                <a:solidFill>
                  <a:prstClr val="black"/>
                </a:solidFill>
                <a:latin typeface="Calibri"/>
              </a:rPr>
              <a:t>submit</a:t>
            </a:r>
          </a:p>
        </p:txBody>
      </p:sp>
      <p:sp>
        <p:nvSpPr>
          <p:cNvPr id="10" name="TextBox 9"/>
          <p:cNvSpPr txBox="1"/>
          <p:nvPr/>
        </p:nvSpPr>
        <p:spPr>
          <a:xfrm>
            <a:off x="6099218" y="1331476"/>
            <a:ext cx="5448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prstClr val="black"/>
                </a:solidFill>
                <a:latin typeface="Calibri"/>
              </a:rPr>
              <a:t>dati</a:t>
            </a:r>
          </a:p>
        </p:txBody>
      </p:sp>
      <p:cxnSp>
        <p:nvCxnSpPr>
          <p:cNvPr id="11" name="Straight Connector 10"/>
          <p:cNvCxnSpPr>
            <a:stCxn id="10" idx="2"/>
          </p:cNvCxnSpPr>
          <p:nvPr/>
        </p:nvCxnSpPr>
        <p:spPr>
          <a:xfrm>
            <a:off x="6371633" y="1700808"/>
            <a:ext cx="110344" cy="624166"/>
          </a:xfrm>
          <a:prstGeom prst="line">
            <a:avLst/>
          </a:prstGeom>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6960095" y="1997794"/>
            <a:ext cx="1805349"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Create Campaign</a:t>
            </a:r>
          </a:p>
        </p:txBody>
      </p:sp>
      <p:sp>
        <p:nvSpPr>
          <p:cNvPr id="18" name="Oval 17"/>
          <p:cNvSpPr/>
          <p:nvPr/>
        </p:nvSpPr>
        <p:spPr>
          <a:xfrm>
            <a:off x="3901250" y="300643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Rectangle 19"/>
          <p:cNvSpPr/>
          <p:nvPr/>
        </p:nvSpPr>
        <p:spPr>
          <a:xfrm>
            <a:off x="2426933" y="5116877"/>
            <a:ext cx="3202315" cy="113108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Campaign details Page</a:t>
            </a:r>
          </a:p>
        </p:txBody>
      </p:sp>
      <p:sp>
        <p:nvSpPr>
          <p:cNvPr id="16" name="Rounded Rectangle 48">
            <a:extLst>
              <a:ext uri="{FF2B5EF4-FFF2-40B4-BE49-F238E27FC236}">
                <a16:creationId xmlns:a16="http://schemas.microsoft.com/office/drawing/2014/main" id="{79E3CC0C-76D1-4CE0-AD0E-73BBFF7CE543}"/>
              </a:ext>
            </a:extLst>
          </p:cNvPr>
          <p:cNvSpPr/>
          <p:nvPr/>
        </p:nvSpPr>
        <p:spPr>
          <a:xfrm>
            <a:off x="2477598" y="2446811"/>
            <a:ext cx="2530308" cy="53050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prstClr val="black"/>
                </a:solidFill>
                <a:latin typeface="Calibri"/>
              </a:rPr>
              <a:t>:List</a:t>
            </a:r>
          </a:p>
          <a:p>
            <a:pPr algn="ctr"/>
            <a:r>
              <a:rPr lang="en-US" sz="1000" dirty="0">
                <a:solidFill>
                  <a:prstClr val="black"/>
                </a:solidFill>
                <a:latin typeface="Calibri"/>
              </a:rPr>
              <a:t>[databinding: campaignName = compName]</a:t>
            </a:r>
          </a:p>
        </p:txBody>
      </p:sp>
      <p:sp>
        <p:nvSpPr>
          <p:cNvPr id="24" name="TextBox 9">
            <a:extLst>
              <a:ext uri="{FF2B5EF4-FFF2-40B4-BE49-F238E27FC236}">
                <a16:creationId xmlns:a16="http://schemas.microsoft.com/office/drawing/2014/main" id="{73497B6A-746B-47CE-9DE0-277E6CE25377}"/>
              </a:ext>
            </a:extLst>
          </p:cNvPr>
          <p:cNvSpPr txBox="1"/>
          <p:nvPr/>
        </p:nvSpPr>
        <p:spPr>
          <a:xfrm>
            <a:off x="4798678" y="3381955"/>
            <a:ext cx="12679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prstClr val="black"/>
                </a:solidFill>
                <a:latin typeface="Calibri"/>
              </a:rPr>
              <a:t>compName</a:t>
            </a:r>
          </a:p>
        </p:txBody>
      </p:sp>
      <p:sp>
        <p:nvSpPr>
          <p:cNvPr id="33" name="Parallelogram 12">
            <a:extLst>
              <a:ext uri="{FF2B5EF4-FFF2-40B4-BE49-F238E27FC236}">
                <a16:creationId xmlns:a16="http://schemas.microsoft.com/office/drawing/2014/main" id="{62728DD2-5B9C-4663-B25F-BC1876B85DE4}"/>
              </a:ext>
            </a:extLst>
          </p:cNvPr>
          <p:cNvSpPr/>
          <p:nvPr/>
        </p:nvSpPr>
        <p:spPr>
          <a:xfrm>
            <a:off x="2688414" y="3883776"/>
            <a:ext cx="2710296"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GetCampaignDetails</a:t>
            </a:r>
          </a:p>
        </p:txBody>
      </p:sp>
      <p:cxnSp>
        <p:nvCxnSpPr>
          <p:cNvPr id="37" name="Connettore 2 36">
            <a:extLst>
              <a:ext uri="{FF2B5EF4-FFF2-40B4-BE49-F238E27FC236}">
                <a16:creationId xmlns:a16="http://schemas.microsoft.com/office/drawing/2014/main" id="{0DBCDE0F-3A35-4930-A89E-DCDA6B5C0796}"/>
              </a:ext>
            </a:extLst>
          </p:cNvPr>
          <p:cNvCxnSpPr>
            <a:stCxn id="18" idx="4"/>
            <a:endCxn id="33" idx="0"/>
          </p:cNvCxnSpPr>
          <p:nvPr/>
        </p:nvCxnSpPr>
        <p:spPr>
          <a:xfrm flipH="1">
            <a:off x="4043562" y="3294471"/>
            <a:ext cx="1704" cy="589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onnettore 2 49">
            <a:extLst>
              <a:ext uri="{FF2B5EF4-FFF2-40B4-BE49-F238E27FC236}">
                <a16:creationId xmlns:a16="http://schemas.microsoft.com/office/drawing/2014/main" id="{A10D65DD-1E04-4E60-A6CA-A9BAA23D2CC4}"/>
              </a:ext>
            </a:extLst>
          </p:cNvPr>
          <p:cNvCxnSpPr/>
          <p:nvPr/>
        </p:nvCxnSpPr>
        <p:spPr>
          <a:xfrm flipH="1">
            <a:off x="4029843" y="4534634"/>
            <a:ext cx="1704" cy="589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ttore diritto 44">
            <a:extLst>
              <a:ext uri="{FF2B5EF4-FFF2-40B4-BE49-F238E27FC236}">
                <a16:creationId xmlns:a16="http://schemas.microsoft.com/office/drawing/2014/main" id="{F5FCEB4E-8B82-43CF-9F40-CBA1B9567D1E}"/>
              </a:ext>
            </a:extLst>
          </p:cNvPr>
          <p:cNvCxnSpPr/>
          <p:nvPr/>
        </p:nvCxnSpPr>
        <p:spPr>
          <a:xfrm flipV="1">
            <a:off x="4161812" y="3577758"/>
            <a:ext cx="581945" cy="107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6DBADDC4-11CF-497E-8A53-B147F388CCD0}"/>
              </a:ext>
            </a:extLst>
          </p:cNvPr>
          <p:cNvCxnSpPr>
            <a:stCxn id="13" idx="4"/>
            <a:endCxn id="20" idx="3"/>
          </p:cNvCxnSpPr>
          <p:nvPr/>
        </p:nvCxnSpPr>
        <p:spPr>
          <a:xfrm rot="5400000">
            <a:off x="5230877" y="3050524"/>
            <a:ext cx="3030265" cy="223352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84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67C765B4-D178-4BBB-BF85-F134D4670558}"/>
              </a:ext>
            </a:extLst>
          </p:cNvPr>
          <p:cNvSpPr/>
          <p:nvPr/>
        </p:nvSpPr>
        <p:spPr>
          <a:xfrm>
            <a:off x="237592" y="279016"/>
            <a:ext cx="3024336" cy="244089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Campaign details Page</a:t>
            </a:r>
          </a:p>
        </p:txBody>
      </p:sp>
      <p:sp>
        <p:nvSpPr>
          <p:cNvPr id="8" name="Rounded Rectangle 48">
            <a:extLst>
              <a:ext uri="{FF2B5EF4-FFF2-40B4-BE49-F238E27FC236}">
                <a16:creationId xmlns:a16="http://schemas.microsoft.com/office/drawing/2014/main" id="{10AE7264-0C6D-4E71-868A-0A32C24DB558}"/>
              </a:ext>
            </a:extLst>
          </p:cNvPr>
          <p:cNvSpPr/>
          <p:nvPr/>
        </p:nvSpPr>
        <p:spPr>
          <a:xfrm>
            <a:off x="776061" y="664071"/>
            <a:ext cx="1615872" cy="606285"/>
          </a:xfrm>
          <a:prstGeom prst="roundRect">
            <a:avLst/>
          </a:prstGeom>
          <a:solidFill>
            <a:sysClr val="window" lastClr="FFFFFF"/>
          </a:solidFill>
          <a:ln w="2540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black"/>
                </a:solidFill>
                <a:latin typeface="Calibri"/>
              </a:rPr>
              <a:t>Details and images</a:t>
            </a:r>
            <a:endParaRPr kumimoji="0" lang="en-US" sz="1000" b="0" i="0" u="none" strike="noStrike" kern="0" cap="none" spc="0" normalizeH="0" baseline="0" noProof="0" dirty="0">
              <a:ln>
                <a:noFill/>
              </a:ln>
              <a:solidFill>
                <a:prstClr val="black"/>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mn-ea"/>
                <a:cs typeface="+mn-cs"/>
              </a:rPr>
              <a:t>[databinding: comp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mn-ea"/>
                <a:cs typeface="+mn-cs"/>
              </a:rPr>
              <a:t>Condition: comp=compid]</a:t>
            </a:r>
          </a:p>
        </p:txBody>
      </p:sp>
      <p:sp>
        <p:nvSpPr>
          <p:cNvPr id="10" name="Rounded Rectangle 48">
            <a:extLst>
              <a:ext uri="{FF2B5EF4-FFF2-40B4-BE49-F238E27FC236}">
                <a16:creationId xmlns:a16="http://schemas.microsoft.com/office/drawing/2014/main" id="{00DD5E0C-AB7B-4ADA-91F3-6AA4A5667CF8}"/>
              </a:ext>
            </a:extLst>
          </p:cNvPr>
          <p:cNvSpPr/>
          <p:nvPr/>
        </p:nvSpPr>
        <p:spPr>
          <a:xfrm>
            <a:off x="776061" y="1351006"/>
            <a:ext cx="1615872" cy="481736"/>
          </a:xfrm>
          <a:prstGeom prst="roundRect">
            <a:avLst/>
          </a:prstGeom>
          <a:solidFill>
            <a:sysClr val="window" lastClr="FFFFFF"/>
          </a:solidFill>
          <a:ln w="2540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black"/>
                </a:solidFill>
                <a:latin typeface="Calibri"/>
              </a:rPr>
              <a:t>Image form </a:t>
            </a:r>
            <a:endParaRPr kumimoji="0" lang="en-US" sz="1000" b="0" i="0" u="none" strike="noStrike" kern="0" cap="none" spc="0" normalizeH="0" baseline="0" noProof="0" dirty="0">
              <a:ln>
                <a:noFill/>
              </a:ln>
              <a:solidFill>
                <a:prstClr val="black"/>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mn-ea"/>
                <a:cs typeface="+mn-cs"/>
              </a:rPr>
              <a:t>[</a:t>
            </a:r>
            <a:r>
              <a:rPr lang="en-US" sz="1000" kern="0" dirty="0">
                <a:solidFill>
                  <a:prstClr val="black"/>
                </a:solidFill>
                <a:latin typeface="Calibri"/>
              </a:rPr>
              <a:t>field: image</a:t>
            </a:r>
            <a:r>
              <a:rPr kumimoji="0" lang="en-US" sz="1000" b="0" i="0" u="none" strike="noStrike" kern="0" cap="none" spc="0" normalizeH="0" baseline="0" noProof="0" dirty="0">
                <a:ln>
                  <a:noFill/>
                </a:ln>
                <a:solidFill>
                  <a:prstClr val="black"/>
                </a:solidFill>
                <a:effectLst/>
                <a:uLnTx/>
                <a:uFillTx/>
                <a:latin typeface="Calibri"/>
                <a:ea typeface="+mn-ea"/>
                <a:cs typeface="+mn-cs"/>
              </a:rPr>
              <a:t>]</a:t>
            </a:r>
          </a:p>
        </p:txBody>
      </p:sp>
      <p:sp>
        <p:nvSpPr>
          <p:cNvPr id="12" name="Oval 5">
            <a:extLst>
              <a:ext uri="{FF2B5EF4-FFF2-40B4-BE49-F238E27FC236}">
                <a16:creationId xmlns:a16="http://schemas.microsoft.com/office/drawing/2014/main" id="{008F351D-F21A-4E0A-9AA1-977911039F1E}"/>
              </a:ext>
            </a:extLst>
          </p:cNvPr>
          <p:cNvSpPr/>
          <p:nvPr/>
        </p:nvSpPr>
        <p:spPr>
          <a:xfrm>
            <a:off x="2277909" y="744721"/>
            <a:ext cx="251107" cy="222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Rectangle 19">
            <a:extLst>
              <a:ext uri="{FF2B5EF4-FFF2-40B4-BE49-F238E27FC236}">
                <a16:creationId xmlns:a16="http://schemas.microsoft.com/office/drawing/2014/main" id="{B9D2305D-D51E-4CB9-B50E-85C31E0C78B5}"/>
              </a:ext>
            </a:extLst>
          </p:cNvPr>
          <p:cNvSpPr/>
          <p:nvPr/>
        </p:nvSpPr>
        <p:spPr>
          <a:xfrm>
            <a:off x="7389099" y="382463"/>
            <a:ext cx="2671182" cy="89893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Image details Page</a:t>
            </a:r>
          </a:p>
        </p:txBody>
      </p:sp>
      <p:sp>
        <p:nvSpPr>
          <p:cNvPr id="18" name="Rounded Rectangle 48">
            <a:extLst>
              <a:ext uri="{FF2B5EF4-FFF2-40B4-BE49-F238E27FC236}">
                <a16:creationId xmlns:a16="http://schemas.microsoft.com/office/drawing/2014/main" id="{1DEAF9EC-5FA6-4E9A-8BA0-6510A78ECBA9}"/>
              </a:ext>
            </a:extLst>
          </p:cNvPr>
          <p:cNvSpPr/>
          <p:nvPr/>
        </p:nvSpPr>
        <p:spPr>
          <a:xfrm>
            <a:off x="776061" y="1913392"/>
            <a:ext cx="1615872" cy="343300"/>
          </a:xfrm>
          <a:prstGeom prst="roundRect">
            <a:avLst/>
          </a:prstGeom>
          <a:solidFill>
            <a:sysClr val="window" lastClr="FFFFFF"/>
          </a:solidFill>
          <a:ln w="2540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black"/>
                </a:solidFill>
                <a:latin typeface="Calibri"/>
              </a:rPr>
              <a:t>Botton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mn-ea"/>
                <a:cs typeface="+mn-cs"/>
              </a:rPr>
              <a:t>Statistiche </a:t>
            </a:r>
          </a:p>
        </p:txBody>
      </p:sp>
      <p:cxnSp>
        <p:nvCxnSpPr>
          <p:cNvPr id="23" name="Connettore 2 22">
            <a:extLst>
              <a:ext uri="{FF2B5EF4-FFF2-40B4-BE49-F238E27FC236}">
                <a16:creationId xmlns:a16="http://schemas.microsoft.com/office/drawing/2014/main" id="{C4A1AFC3-A66B-44A9-8243-924DE415C769}"/>
              </a:ext>
            </a:extLst>
          </p:cNvPr>
          <p:cNvCxnSpPr>
            <a:stCxn id="12" idx="6"/>
          </p:cNvCxnSpPr>
          <p:nvPr/>
        </p:nvCxnSpPr>
        <p:spPr>
          <a:xfrm flipV="1">
            <a:off x="2529016" y="855967"/>
            <a:ext cx="171347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Parallelogram 12">
            <a:extLst>
              <a:ext uri="{FF2B5EF4-FFF2-40B4-BE49-F238E27FC236}">
                <a16:creationId xmlns:a16="http://schemas.microsoft.com/office/drawing/2014/main" id="{9D45C150-1E69-45C5-AC20-6F50F860B5B6}"/>
              </a:ext>
            </a:extLst>
          </p:cNvPr>
          <p:cNvSpPr/>
          <p:nvPr/>
        </p:nvSpPr>
        <p:spPr>
          <a:xfrm>
            <a:off x="4175707" y="636753"/>
            <a:ext cx="2398088" cy="438427"/>
          </a:xfrm>
          <a:prstGeom prst="parallelogram">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GetImageDetails</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7" name="TextBox 9">
            <a:extLst>
              <a:ext uri="{FF2B5EF4-FFF2-40B4-BE49-F238E27FC236}">
                <a16:creationId xmlns:a16="http://schemas.microsoft.com/office/drawing/2014/main" id="{008CAB1E-8D46-4177-AA11-C1105AAEEA04}"/>
              </a:ext>
            </a:extLst>
          </p:cNvPr>
          <p:cNvSpPr txBox="1"/>
          <p:nvPr/>
        </p:nvSpPr>
        <p:spPr>
          <a:xfrm>
            <a:off x="3483473" y="76448"/>
            <a:ext cx="936475" cy="369332"/>
          </a:xfrm>
          <a:prstGeom prst="rect">
            <a:avLst/>
          </a:prstGeom>
          <a:solidFill>
            <a:sysClr val="window" lastClr="FFFFFF"/>
          </a:solidFill>
          <a:ln w="25400" cap="flat" cmpd="sng" algn="ctr">
            <a:solidFill>
              <a:sysClr val="windowText" lastClr="000000"/>
            </a:solid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imageId</a:t>
            </a:r>
          </a:p>
        </p:txBody>
      </p:sp>
      <p:cxnSp>
        <p:nvCxnSpPr>
          <p:cNvPr id="29" name="Connettore diritto 28">
            <a:extLst>
              <a:ext uri="{FF2B5EF4-FFF2-40B4-BE49-F238E27FC236}">
                <a16:creationId xmlns:a16="http://schemas.microsoft.com/office/drawing/2014/main" id="{F1A6E56E-D13A-417E-A74E-A0351542A455}"/>
              </a:ext>
            </a:extLst>
          </p:cNvPr>
          <p:cNvCxnSpPr>
            <a:stCxn id="27" idx="2"/>
          </p:cNvCxnSpPr>
          <p:nvPr/>
        </p:nvCxnSpPr>
        <p:spPr>
          <a:xfrm>
            <a:off x="3951711" y="445780"/>
            <a:ext cx="2451" cy="41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CD243296-0B93-4D6A-8A7F-5F149E01AFDA}"/>
              </a:ext>
            </a:extLst>
          </p:cNvPr>
          <p:cNvCxnSpPr>
            <a:cxnSpLocks/>
            <a:endCxn id="14" idx="1"/>
          </p:cNvCxnSpPr>
          <p:nvPr/>
        </p:nvCxnSpPr>
        <p:spPr>
          <a:xfrm flipV="1">
            <a:off x="6532364" y="831929"/>
            <a:ext cx="856735"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Parallelogram 12">
            <a:extLst>
              <a:ext uri="{FF2B5EF4-FFF2-40B4-BE49-F238E27FC236}">
                <a16:creationId xmlns:a16="http://schemas.microsoft.com/office/drawing/2014/main" id="{C6C37D66-4967-4FF2-8257-5D04B1E69A52}"/>
              </a:ext>
            </a:extLst>
          </p:cNvPr>
          <p:cNvSpPr/>
          <p:nvPr/>
        </p:nvSpPr>
        <p:spPr>
          <a:xfrm>
            <a:off x="4036612" y="1380261"/>
            <a:ext cx="2059387" cy="438427"/>
          </a:xfrm>
          <a:prstGeom prst="parallelogram">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UploadImage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5" name="Oval 5">
            <a:extLst>
              <a:ext uri="{FF2B5EF4-FFF2-40B4-BE49-F238E27FC236}">
                <a16:creationId xmlns:a16="http://schemas.microsoft.com/office/drawing/2014/main" id="{4C7A75A0-4BF0-452E-A7EE-71D7C0911AA5}"/>
              </a:ext>
            </a:extLst>
          </p:cNvPr>
          <p:cNvSpPr/>
          <p:nvPr/>
        </p:nvSpPr>
        <p:spPr>
          <a:xfrm>
            <a:off x="2315045" y="1499465"/>
            <a:ext cx="251107" cy="222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36" name="Connettore 2 35">
            <a:extLst>
              <a:ext uri="{FF2B5EF4-FFF2-40B4-BE49-F238E27FC236}">
                <a16:creationId xmlns:a16="http://schemas.microsoft.com/office/drawing/2014/main" id="{AB257F2F-0ACF-434B-A31E-8DABA59E86A0}"/>
              </a:ext>
            </a:extLst>
          </p:cNvPr>
          <p:cNvCxnSpPr>
            <a:cxnSpLocks/>
            <a:endCxn id="33" idx="5"/>
          </p:cNvCxnSpPr>
          <p:nvPr/>
        </p:nvCxnSpPr>
        <p:spPr>
          <a:xfrm>
            <a:off x="2566152" y="1593379"/>
            <a:ext cx="1525263" cy="6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CasellaDiTesto 37">
            <a:extLst>
              <a:ext uri="{FF2B5EF4-FFF2-40B4-BE49-F238E27FC236}">
                <a16:creationId xmlns:a16="http://schemas.microsoft.com/office/drawing/2014/main" id="{4577BAAF-5E5E-4D66-A2C1-446646158983}"/>
              </a:ext>
            </a:extLst>
          </p:cNvPr>
          <p:cNvSpPr txBox="1"/>
          <p:nvPr/>
        </p:nvSpPr>
        <p:spPr>
          <a:xfrm>
            <a:off x="2341510" y="1208285"/>
            <a:ext cx="1145060" cy="369332"/>
          </a:xfrm>
          <a:prstGeom prst="rect">
            <a:avLst/>
          </a:prstGeom>
          <a:noFill/>
        </p:spPr>
        <p:txBody>
          <a:bodyPr wrap="square" rtlCol="0">
            <a:spAutoFit/>
          </a:bodyPr>
          <a:lstStyle/>
          <a:p>
            <a:r>
              <a:rPr lang="it-IT" dirty="0"/>
              <a:t>submit</a:t>
            </a:r>
          </a:p>
        </p:txBody>
      </p:sp>
      <p:cxnSp>
        <p:nvCxnSpPr>
          <p:cNvPr id="41" name="Connettore a gomito 40">
            <a:extLst>
              <a:ext uri="{FF2B5EF4-FFF2-40B4-BE49-F238E27FC236}">
                <a16:creationId xmlns:a16="http://schemas.microsoft.com/office/drawing/2014/main" id="{1A45C876-9C18-4871-BE24-154E2FE1B69C}"/>
              </a:ext>
            </a:extLst>
          </p:cNvPr>
          <p:cNvCxnSpPr>
            <a:cxnSpLocks/>
            <a:stCxn id="33" idx="2"/>
          </p:cNvCxnSpPr>
          <p:nvPr/>
        </p:nvCxnSpPr>
        <p:spPr>
          <a:xfrm flipH="1">
            <a:off x="3266996" y="1599475"/>
            <a:ext cx="2774200" cy="421217"/>
          </a:xfrm>
          <a:prstGeom prst="bentConnector3">
            <a:avLst>
              <a:gd name="adj1" fmla="val -10216"/>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Oval 5">
            <a:extLst>
              <a:ext uri="{FF2B5EF4-FFF2-40B4-BE49-F238E27FC236}">
                <a16:creationId xmlns:a16="http://schemas.microsoft.com/office/drawing/2014/main" id="{7961123F-7614-47FE-9740-981024BA9334}"/>
              </a:ext>
            </a:extLst>
          </p:cNvPr>
          <p:cNvSpPr/>
          <p:nvPr/>
        </p:nvSpPr>
        <p:spPr>
          <a:xfrm>
            <a:off x="3077676" y="2431538"/>
            <a:ext cx="251107" cy="222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48" name="CasellaDiTesto 47">
            <a:extLst>
              <a:ext uri="{FF2B5EF4-FFF2-40B4-BE49-F238E27FC236}">
                <a16:creationId xmlns:a16="http://schemas.microsoft.com/office/drawing/2014/main" id="{3385811B-734A-4D75-9103-52A3ABAC7EC8}"/>
              </a:ext>
            </a:extLst>
          </p:cNvPr>
          <p:cNvSpPr txBox="1"/>
          <p:nvPr/>
        </p:nvSpPr>
        <p:spPr>
          <a:xfrm>
            <a:off x="2783375" y="2165916"/>
            <a:ext cx="1870886" cy="369332"/>
          </a:xfrm>
          <a:prstGeom prst="rect">
            <a:avLst/>
          </a:prstGeom>
          <a:noFill/>
        </p:spPr>
        <p:txBody>
          <a:bodyPr wrap="square" rtlCol="0">
            <a:spAutoFit/>
          </a:bodyPr>
          <a:lstStyle/>
          <a:p>
            <a:r>
              <a:rPr lang="it-IT" dirty="0"/>
              <a:t>start</a:t>
            </a:r>
            <a:r>
              <a:rPr lang="en-US" dirty="0"/>
              <a:t>/</a:t>
            </a:r>
            <a:r>
              <a:rPr lang="it-IT" dirty="0"/>
              <a:t>close</a:t>
            </a:r>
          </a:p>
        </p:txBody>
      </p:sp>
      <p:sp>
        <p:nvSpPr>
          <p:cNvPr id="50" name="Parallelogram 12">
            <a:extLst>
              <a:ext uri="{FF2B5EF4-FFF2-40B4-BE49-F238E27FC236}">
                <a16:creationId xmlns:a16="http://schemas.microsoft.com/office/drawing/2014/main" id="{0CD41B57-9D73-47C5-8C38-55859BA9AA5F}"/>
              </a:ext>
            </a:extLst>
          </p:cNvPr>
          <p:cNvSpPr/>
          <p:nvPr/>
        </p:nvSpPr>
        <p:spPr>
          <a:xfrm>
            <a:off x="3981808" y="2321591"/>
            <a:ext cx="1870878" cy="438427"/>
          </a:xfrm>
          <a:prstGeom prst="parallelogram">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changeStatus</a:t>
            </a:r>
          </a:p>
        </p:txBody>
      </p:sp>
      <p:cxnSp>
        <p:nvCxnSpPr>
          <p:cNvPr id="51" name="Connettore 2 50">
            <a:extLst>
              <a:ext uri="{FF2B5EF4-FFF2-40B4-BE49-F238E27FC236}">
                <a16:creationId xmlns:a16="http://schemas.microsoft.com/office/drawing/2014/main" id="{A70086AD-C931-4ABF-9AF7-A876A654D3AC}"/>
              </a:ext>
            </a:extLst>
          </p:cNvPr>
          <p:cNvCxnSpPr>
            <a:cxnSpLocks/>
            <a:stCxn id="46" idx="6"/>
            <a:endCxn id="50" idx="5"/>
          </p:cNvCxnSpPr>
          <p:nvPr/>
        </p:nvCxnSpPr>
        <p:spPr>
          <a:xfrm flipV="1">
            <a:off x="3328783" y="2540805"/>
            <a:ext cx="707828" cy="1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Connettore a gomito 66">
            <a:extLst>
              <a:ext uri="{FF2B5EF4-FFF2-40B4-BE49-F238E27FC236}">
                <a16:creationId xmlns:a16="http://schemas.microsoft.com/office/drawing/2014/main" id="{C75DAB28-372A-4E2C-B1F9-D94393376AF4}"/>
              </a:ext>
            </a:extLst>
          </p:cNvPr>
          <p:cNvCxnSpPr>
            <a:cxnSpLocks/>
            <a:stCxn id="50" idx="0"/>
          </p:cNvCxnSpPr>
          <p:nvPr/>
        </p:nvCxnSpPr>
        <p:spPr>
          <a:xfrm rot="16200000" flipV="1">
            <a:off x="4050740" y="1455084"/>
            <a:ext cx="77696" cy="1655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Rectangle 19">
            <a:extLst>
              <a:ext uri="{FF2B5EF4-FFF2-40B4-BE49-F238E27FC236}">
                <a16:creationId xmlns:a16="http://schemas.microsoft.com/office/drawing/2014/main" id="{3254D3D5-73D2-4A39-8409-EF4D6E33BF5F}"/>
              </a:ext>
            </a:extLst>
          </p:cNvPr>
          <p:cNvSpPr/>
          <p:nvPr/>
        </p:nvSpPr>
        <p:spPr>
          <a:xfrm>
            <a:off x="169551" y="4535861"/>
            <a:ext cx="2828892" cy="115734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Statistiche Page</a:t>
            </a:r>
          </a:p>
        </p:txBody>
      </p:sp>
      <p:sp>
        <p:nvSpPr>
          <p:cNvPr id="72" name="Oval 5">
            <a:extLst>
              <a:ext uri="{FF2B5EF4-FFF2-40B4-BE49-F238E27FC236}">
                <a16:creationId xmlns:a16="http://schemas.microsoft.com/office/drawing/2014/main" id="{78229B73-5FB1-49DC-894D-0DCF34184D76}"/>
              </a:ext>
            </a:extLst>
          </p:cNvPr>
          <p:cNvSpPr/>
          <p:nvPr/>
        </p:nvSpPr>
        <p:spPr>
          <a:xfrm>
            <a:off x="770357" y="2145445"/>
            <a:ext cx="251107" cy="222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78" name="Connettore 2 77">
            <a:extLst>
              <a:ext uri="{FF2B5EF4-FFF2-40B4-BE49-F238E27FC236}">
                <a16:creationId xmlns:a16="http://schemas.microsoft.com/office/drawing/2014/main" id="{226CE702-9CCD-4FC3-9089-2A80620B2DB0}"/>
              </a:ext>
            </a:extLst>
          </p:cNvPr>
          <p:cNvCxnSpPr/>
          <p:nvPr/>
        </p:nvCxnSpPr>
        <p:spPr>
          <a:xfrm>
            <a:off x="881448" y="2367938"/>
            <a:ext cx="0" cy="10610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Parallelogram 12">
            <a:extLst>
              <a:ext uri="{FF2B5EF4-FFF2-40B4-BE49-F238E27FC236}">
                <a16:creationId xmlns:a16="http://schemas.microsoft.com/office/drawing/2014/main" id="{DF5E0539-FA6D-4DE7-968E-A4912A09C15C}"/>
              </a:ext>
            </a:extLst>
          </p:cNvPr>
          <p:cNvSpPr/>
          <p:nvPr/>
        </p:nvSpPr>
        <p:spPr>
          <a:xfrm>
            <a:off x="230099" y="3429238"/>
            <a:ext cx="2047810" cy="397298"/>
          </a:xfrm>
          <a:prstGeom prst="parallelogram">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GetStatistics</a:t>
            </a:r>
          </a:p>
        </p:txBody>
      </p:sp>
      <p:cxnSp>
        <p:nvCxnSpPr>
          <p:cNvPr id="81" name="Connettore 2 80">
            <a:extLst>
              <a:ext uri="{FF2B5EF4-FFF2-40B4-BE49-F238E27FC236}">
                <a16:creationId xmlns:a16="http://schemas.microsoft.com/office/drawing/2014/main" id="{66029448-BF1E-442C-B170-4CE12DF75324}"/>
              </a:ext>
            </a:extLst>
          </p:cNvPr>
          <p:cNvCxnSpPr>
            <a:cxnSpLocks/>
          </p:cNvCxnSpPr>
          <p:nvPr/>
        </p:nvCxnSpPr>
        <p:spPr>
          <a:xfrm>
            <a:off x="895910" y="3826536"/>
            <a:ext cx="0" cy="709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extBox 9">
            <a:extLst>
              <a:ext uri="{FF2B5EF4-FFF2-40B4-BE49-F238E27FC236}">
                <a16:creationId xmlns:a16="http://schemas.microsoft.com/office/drawing/2014/main" id="{E7F83224-448E-4C47-B603-257F2BD618ED}"/>
              </a:ext>
            </a:extLst>
          </p:cNvPr>
          <p:cNvSpPr txBox="1"/>
          <p:nvPr/>
        </p:nvSpPr>
        <p:spPr>
          <a:xfrm>
            <a:off x="6304163" y="2072026"/>
            <a:ext cx="12679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prstClr val="black"/>
                </a:solidFill>
                <a:latin typeface="Calibri"/>
              </a:rPr>
              <a:t>compN</a:t>
            </a:r>
            <a:r>
              <a:rPr lang="it-IT" dirty="0">
                <a:solidFill>
                  <a:prstClr val="black"/>
                </a:solidFill>
                <a:latin typeface="Calibri"/>
              </a:rPr>
              <a:t>ame</a:t>
            </a:r>
          </a:p>
        </p:txBody>
      </p:sp>
      <p:cxnSp>
        <p:nvCxnSpPr>
          <p:cNvPr id="88" name="Connettore diritto 87">
            <a:extLst>
              <a:ext uri="{FF2B5EF4-FFF2-40B4-BE49-F238E27FC236}">
                <a16:creationId xmlns:a16="http://schemas.microsoft.com/office/drawing/2014/main" id="{ED202989-2CAB-467C-BF9C-7E7A3525203B}"/>
              </a:ext>
            </a:extLst>
          </p:cNvPr>
          <p:cNvCxnSpPr>
            <a:cxnSpLocks/>
            <a:stCxn id="86" idx="1"/>
          </p:cNvCxnSpPr>
          <p:nvPr/>
        </p:nvCxnSpPr>
        <p:spPr>
          <a:xfrm flipH="1" flipV="1">
            <a:off x="4916543" y="2239906"/>
            <a:ext cx="1387620" cy="16786"/>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9">
            <a:extLst>
              <a:ext uri="{FF2B5EF4-FFF2-40B4-BE49-F238E27FC236}">
                <a16:creationId xmlns:a16="http://schemas.microsoft.com/office/drawing/2014/main" id="{4FBCE184-E9B5-418F-B18C-27629E4F4C33}"/>
              </a:ext>
            </a:extLst>
          </p:cNvPr>
          <p:cNvSpPr txBox="1"/>
          <p:nvPr/>
        </p:nvSpPr>
        <p:spPr>
          <a:xfrm>
            <a:off x="1305728" y="2901638"/>
            <a:ext cx="12679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prstClr val="black"/>
                </a:solidFill>
                <a:latin typeface="Calibri"/>
              </a:rPr>
              <a:t>compName</a:t>
            </a:r>
          </a:p>
        </p:txBody>
      </p:sp>
      <p:cxnSp>
        <p:nvCxnSpPr>
          <p:cNvPr id="92" name="Connettore diritto 91">
            <a:extLst>
              <a:ext uri="{FF2B5EF4-FFF2-40B4-BE49-F238E27FC236}">
                <a16:creationId xmlns:a16="http://schemas.microsoft.com/office/drawing/2014/main" id="{3C72F046-340D-460B-BE6F-A2A199ECCCFF}"/>
              </a:ext>
            </a:extLst>
          </p:cNvPr>
          <p:cNvCxnSpPr>
            <a:stCxn id="90" idx="1"/>
          </p:cNvCxnSpPr>
          <p:nvPr/>
        </p:nvCxnSpPr>
        <p:spPr>
          <a:xfrm flipH="1">
            <a:off x="881448" y="3086304"/>
            <a:ext cx="424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909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3" y="-37829"/>
            <a:ext cx="10972800" cy="1143000"/>
          </a:xfrm>
        </p:spPr>
        <p:txBody>
          <a:bodyPr/>
          <a:lstStyle/>
          <a:p>
            <a:r>
              <a:rPr lang="en-US" dirty="0">
                <a:latin typeface="+mn-lt"/>
              </a:rPr>
              <a:t>Application design (worker)</a:t>
            </a:r>
          </a:p>
        </p:txBody>
      </p:sp>
      <p:sp>
        <p:nvSpPr>
          <p:cNvPr id="4" name="Rectangle 3"/>
          <p:cNvSpPr/>
          <p:nvPr/>
        </p:nvSpPr>
        <p:spPr>
          <a:xfrm>
            <a:off x="2306718" y="1257356"/>
            <a:ext cx="2926352" cy="194421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Worker HomePage</a:t>
            </a:r>
          </a:p>
        </p:txBody>
      </p:sp>
      <p:sp>
        <p:nvSpPr>
          <p:cNvPr id="5" name="Rounded Rectangle 4"/>
          <p:cNvSpPr/>
          <p:nvPr/>
        </p:nvSpPr>
        <p:spPr>
          <a:xfrm>
            <a:off x="2567608" y="1662086"/>
            <a:ext cx="2475083" cy="55023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:List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[databinding: campainName = compName]</a:t>
            </a:r>
          </a:p>
        </p:txBody>
      </p:sp>
      <p:sp>
        <p:nvSpPr>
          <p:cNvPr id="6" name="Oval 5"/>
          <p:cNvSpPr/>
          <p:nvPr/>
        </p:nvSpPr>
        <p:spPr>
          <a:xfrm>
            <a:off x="4916928" y="1767617"/>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TextBox 7"/>
          <p:cNvSpPr txBox="1"/>
          <p:nvPr/>
        </p:nvSpPr>
        <p:spPr>
          <a:xfrm>
            <a:off x="5204960" y="1366816"/>
            <a:ext cx="832279" cy="369332"/>
          </a:xfrm>
          <a:prstGeom prst="rect">
            <a:avLst/>
          </a:prstGeom>
          <a:noFill/>
        </p:spPr>
        <p:txBody>
          <a:bodyPr wrap="none" rtlCol="0">
            <a:spAutoFit/>
          </a:bodyPr>
          <a:lstStyle/>
          <a:p>
            <a:r>
              <a:rPr lang="en-US" dirty="0">
                <a:solidFill>
                  <a:prstClr val="black"/>
                </a:solidFill>
                <a:latin typeface="Calibri"/>
              </a:rPr>
              <a:t>submit</a:t>
            </a:r>
          </a:p>
        </p:txBody>
      </p:sp>
      <p:sp>
        <p:nvSpPr>
          <p:cNvPr id="13" name="Parallelogram 12"/>
          <p:cNvSpPr/>
          <p:nvPr/>
        </p:nvSpPr>
        <p:spPr>
          <a:xfrm>
            <a:off x="6958932" y="1557962"/>
            <a:ext cx="1805349"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SubscribeTo Campaign</a:t>
            </a:r>
          </a:p>
        </p:txBody>
      </p:sp>
      <p:sp>
        <p:nvSpPr>
          <p:cNvPr id="20" name="Rectangle 19"/>
          <p:cNvSpPr/>
          <p:nvPr/>
        </p:nvSpPr>
        <p:spPr>
          <a:xfrm>
            <a:off x="6885506" y="2458907"/>
            <a:ext cx="3202315" cy="174723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solidFill>
                  <a:prstClr val="black"/>
                </a:solidFill>
                <a:latin typeface="Calibri"/>
              </a:rPr>
              <a:t>Campaign details Page</a:t>
            </a:r>
          </a:p>
        </p:txBody>
      </p:sp>
      <p:sp>
        <p:nvSpPr>
          <p:cNvPr id="16" name="Rounded Rectangle 48">
            <a:extLst>
              <a:ext uri="{FF2B5EF4-FFF2-40B4-BE49-F238E27FC236}">
                <a16:creationId xmlns:a16="http://schemas.microsoft.com/office/drawing/2014/main" id="{79E3CC0C-76D1-4CE0-AD0E-73BBFF7CE543}"/>
              </a:ext>
            </a:extLst>
          </p:cNvPr>
          <p:cNvSpPr/>
          <p:nvPr/>
        </p:nvSpPr>
        <p:spPr>
          <a:xfrm>
            <a:off x="2512383" y="2456357"/>
            <a:ext cx="2530308" cy="53050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prstClr val="black"/>
                </a:solidFill>
                <a:latin typeface="Calibri"/>
              </a:rPr>
              <a:t>:List</a:t>
            </a:r>
          </a:p>
          <a:p>
            <a:pPr algn="ctr"/>
            <a:r>
              <a:rPr lang="en-US" sz="1000" dirty="0">
                <a:solidFill>
                  <a:prstClr val="black"/>
                </a:solidFill>
                <a:latin typeface="Calibri"/>
              </a:rPr>
              <a:t>[databinding: workerName ]</a:t>
            </a:r>
          </a:p>
        </p:txBody>
      </p:sp>
      <p:sp>
        <p:nvSpPr>
          <p:cNvPr id="24" name="TextBox 9">
            <a:extLst>
              <a:ext uri="{FF2B5EF4-FFF2-40B4-BE49-F238E27FC236}">
                <a16:creationId xmlns:a16="http://schemas.microsoft.com/office/drawing/2014/main" id="{73497B6A-746B-47CE-9DE0-277E6CE25377}"/>
              </a:ext>
            </a:extLst>
          </p:cNvPr>
          <p:cNvSpPr txBox="1"/>
          <p:nvPr/>
        </p:nvSpPr>
        <p:spPr>
          <a:xfrm>
            <a:off x="5462012" y="2173174"/>
            <a:ext cx="12679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prstClr val="black"/>
                </a:solidFill>
                <a:latin typeface="Calibri"/>
              </a:rPr>
              <a:t>compName</a:t>
            </a:r>
          </a:p>
        </p:txBody>
      </p:sp>
      <p:sp>
        <p:nvSpPr>
          <p:cNvPr id="33" name="Parallelogram 12">
            <a:extLst>
              <a:ext uri="{FF2B5EF4-FFF2-40B4-BE49-F238E27FC236}">
                <a16:creationId xmlns:a16="http://schemas.microsoft.com/office/drawing/2014/main" id="{62728DD2-5B9C-4663-B25F-BC1876B85DE4}"/>
              </a:ext>
            </a:extLst>
          </p:cNvPr>
          <p:cNvSpPr/>
          <p:nvPr/>
        </p:nvSpPr>
        <p:spPr>
          <a:xfrm>
            <a:off x="7449897" y="4960376"/>
            <a:ext cx="2710296"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prstClr val="black"/>
                </a:solidFill>
                <a:latin typeface="Calibri"/>
              </a:rPr>
              <a:t>WriteAnnotaion</a:t>
            </a:r>
          </a:p>
        </p:txBody>
      </p:sp>
      <p:cxnSp>
        <p:nvCxnSpPr>
          <p:cNvPr id="50" name="Connettore 2 49">
            <a:extLst>
              <a:ext uri="{FF2B5EF4-FFF2-40B4-BE49-F238E27FC236}">
                <a16:creationId xmlns:a16="http://schemas.microsoft.com/office/drawing/2014/main" id="{A10D65DD-1E04-4E60-A6CA-A9BAA23D2CC4}"/>
              </a:ext>
            </a:extLst>
          </p:cNvPr>
          <p:cNvCxnSpPr>
            <a:cxnSpLocks/>
            <a:stCxn id="42" idx="6"/>
          </p:cNvCxnSpPr>
          <p:nvPr/>
        </p:nvCxnSpPr>
        <p:spPr>
          <a:xfrm>
            <a:off x="5213137" y="2871139"/>
            <a:ext cx="1672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ttore 2 30">
            <a:extLst>
              <a:ext uri="{FF2B5EF4-FFF2-40B4-BE49-F238E27FC236}">
                <a16:creationId xmlns:a16="http://schemas.microsoft.com/office/drawing/2014/main" id="{1036330E-D736-46E8-8789-66D8D46F5A45}"/>
              </a:ext>
            </a:extLst>
          </p:cNvPr>
          <p:cNvCxnSpPr>
            <a:cxnSpLocks/>
            <a:stCxn id="6" idx="6"/>
            <a:endCxn id="13" idx="5"/>
          </p:cNvCxnSpPr>
          <p:nvPr/>
        </p:nvCxnSpPr>
        <p:spPr>
          <a:xfrm flipV="1">
            <a:off x="5204960" y="1885142"/>
            <a:ext cx="1835767" cy="264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Oval 5">
            <a:extLst>
              <a:ext uri="{FF2B5EF4-FFF2-40B4-BE49-F238E27FC236}">
                <a16:creationId xmlns:a16="http://schemas.microsoft.com/office/drawing/2014/main" id="{9C3C3BDB-5D46-433D-AAAF-97CF0D71C31F}"/>
              </a:ext>
            </a:extLst>
          </p:cNvPr>
          <p:cNvSpPr/>
          <p:nvPr/>
        </p:nvSpPr>
        <p:spPr>
          <a:xfrm>
            <a:off x="4925105" y="272712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51" name="Connettore a gomito 50">
            <a:extLst>
              <a:ext uri="{FF2B5EF4-FFF2-40B4-BE49-F238E27FC236}">
                <a16:creationId xmlns:a16="http://schemas.microsoft.com/office/drawing/2014/main" id="{EC70D274-564B-420A-A5AD-3A7354734AF9}"/>
              </a:ext>
            </a:extLst>
          </p:cNvPr>
          <p:cNvCxnSpPr>
            <a:cxnSpLocks/>
            <a:stCxn id="13" idx="2"/>
            <a:endCxn id="20" idx="3"/>
          </p:cNvCxnSpPr>
          <p:nvPr/>
        </p:nvCxnSpPr>
        <p:spPr>
          <a:xfrm>
            <a:off x="8682486" y="1885142"/>
            <a:ext cx="1405335" cy="1447383"/>
          </a:xfrm>
          <a:prstGeom prst="bentConnector3">
            <a:avLst>
              <a:gd name="adj1" fmla="val 116267"/>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Rounded Rectangle 4">
            <a:extLst>
              <a:ext uri="{FF2B5EF4-FFF2-40B4-BE49-F238E27FC236}">
                <a16:creationId xmlns:a16="http://schemas.microsoft.com/office/drawing/2014/main" id="{849BF53D-87DF-416C-BE87-26F45540CB4F}"/>
              </a:ext>
            </a:extLst>
          </p:cNvPr>
          <p:cNvSpPr/>
          <p:nvPr/>
        </p:nvSpPr>
        <p:spPr>
          <a:xfrm>
            <a:off x="7055952" y="2820524"/>
            <a:ext cx="2475083" cy="55023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:List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[databinding: campainName = compName]</a:t>
            </a:r>
          </a:p>
        </p:txBody>
      </p:sp>
      <p:sp>
        <p:nvSpPr>
          <p:cNvPr id="68" name="Rounded Rectangle 4">
            <a:extLst>
              <a:ext uri="{FF2B5EF4-FFF2-40B4-BE49-F238E27FC236}">
                <a16:creationId xmlns:a16="http://schemas.microsoft.com/office/drawing/2014/main" id="{77BC836A-E6F0-4C7B-9CEF-AA3297DA03E6}"/>
              </a:ext>
            </a:extLst>
          </p:cNvPr>
          <p:cNvSpPr/>
          <p:nvPr/>
        </p:nvSpPr>
        <p:spPr>
          <a:xfrm>
            <a:off x="7828683" y="3484460"/>
            <a:ext cx="1707605" cy="6631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prstClr val="black"/>
                </a:solidFill>
                <a:latin typeface="Calibri"/>
              </a:rPr>
              <a:t>Annotation form</a:t>
            </a:r>
            <a:br>
              <a:rPr lang="en-US" sz="1000" dirty="0">
                <a:solidFill>
                  <a:prstClr val="black"/>
                </a:solidFill>
                <a:latin typeface="Calibri"/>
              </a:rPr>
            </a:br>
            <a:r>
              <a:rPr lang="en-US" sz="1000" dirty="0">
                <a:solidFill>
                  <a:prstClr val="black"/>
                </a:solidFill>
                <a:latin typeface="Calibri"/>
              </a:rPr>
              <a:t>[field: validita</a:t>
            </a:r>
          </a:p>
          <a:p>
            <a:pPr algn="ctr"/>
            <a:r>
              <a:rPr lang="en-US" sz="1000" dirty="0">
                <a:solidFill>
                  <a:prstClr val="black"/>
                </a:solidFill>
                <a:latin typeface="Calibri"/>
              </a:rPr>
              <a:t>field: fiducia</a:t>
            </a:r>
          </a:p>
          <a:p>
            <a:pPr algn="ctr"/>
            <a:r>
              <a:rPr lang="en-US" sz="1000" dirty="0">
                <a:solidFill>
                  <a:prstClr val="black"/>
                </a:solidFill>
                <a:latin typeface="Calibri"/>
              </a:rPr>
              <a:t>field: note]</a:t>
            </a:r>
          </a:p>
        </p:txBody>
      </p:sp>
      <p:sp>
        <p:nvSpPr>
          <p:cNvPr id="70" name="Oval 5">
            <a:extLst>
              <a:ext uri="{FF2B5EF4-FFF2-40B4-BE49-F238E27FC236}">
                <a16:creationId xmlns:a16="http://schemas.microsoft.com/office/drawing/2014/main" id="{C0C2F977-F36C-40CC-905C-9863BDB2DF99}"/>
              </a:ext>
            </a:extLst>
          </p:cNvPr>
          <p:cNvSpPr/>
          <p:nvPr/>
        </p:nvSpPr>
        <p:spPr>
          <a:xfrm>
            <a:off x="6927095" y="318782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72" name="Oval 5">
            <a:extLst>
              <a:ext uri="{FF2B5EF4-FFF2-40B4-BE49-F238E27FC236}">
                <a16:creationId xmlns:a16="http://schemas.microsoft.com/office/drawing/2014/main" id="{AB46DB7A-FCAF-4375-B6D9-3A098CE08B5D}"/>
              </a:ext>
            </a:extLst>
          </p:cNvPr>
          <p:cNvSpPr/>
          <p:nvPr/>
        </p:nvSpPr>
        <p:spPr>
          <a:xfrm>
            <a:off x="9209129" y="4076837"/>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74" name="Connettore a gomito 73">
            <a:extLst>
              <a:ext uri="{FF2B5EF4-FFF2-40B4-BE49-F238E27FC236}">
                <a16:creationId xmlns:a16="http://schemas.microsoft.com/office/drawing/2014/main" id="{FB5FF1A1-64EE-4225-87AA-4F1D838EEB95}"/>
              </a:ext>
            </a:extLst>
          </p:cNvPr>
          <p:cNvCxnSpPr>
            <a:stCxn id="70" idx="4"/>
            <a:endCxn id="68" idx="1"/>
          </p:cNvCxnSpPr>
          <p:nvPr/>
        </p:nvCxnSpPr>
        <p:spPr>
          <a:xfrm rot="16200000" flipH="1">
            <a:off x="7279798" y="3267169"/>
            <a:ext cx="340199" cy="7575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Connettore 2 75">
            <a:extLst>
              <a:ext uri="{FF2B5EF4-FFF2-40B4-BE49-F238E27FC236}">
                <a16:creationId xmlns:a16="http://schemas.microsoft.com/office/drawing/2014/main" id="{E49CBB44-FE62-4B6B-BADC-3E1D32A14672}"/>
              </a:ext>
            </a:extLst>
          </p:cNvPr>
          <p:cNvCxnSpPr>
            <a:stCxn id="72" idx="4"/>
          </p:cNvCxnSpPr>
          <p:nvPr/>
        </p:nvCxnSpPr>
        <p:spPr>
          <a:xfrm>
            <a:off x="9353145" y="4364869"/>
            <a:ext cx="0" cy="589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Connettore a gomito 77">
            <a:extLst>
              <a:ext uri="{FF2B5EF4-FFF2-40B4-BE49-F238E27FC236}">
                <a16:creationId xmlns:a16="http://schemas.microsoft.com/office/drawing/2014/main" id="{DA886F0E-BC69-4310-B060-97B1A06D3953}"/>
              </a:ext>
            </a:extLst>
          </p:cNvPr>
          <p:cNvCxnSpPr>
            <a:stCxn id="33" idx="5"/>
          </p:cNvCxnSpPr>
          <p:nvPr/>
        </p:nvCxnSpPr>
        <p:spPr>
          <a:xfrm rot="10800000">
            <a:off x="7055952" y="4220854"/>
            <a:ext cx="475740" cy="10667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3955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 y="-136994"/>
            <a:ext cx="10972800" cy="1143000"/>
          </a:xfrm>
        </p:spPr>
        <p:txBody>
          <a:bodyPr/>
          <a:lstStyle/>
          <a:p>
            <a:pPr algn="l"/>
            <a:r>
              <a:rPr lang="it-IT" dirty="0"/>
              <a:t>Eventi &amp; azioni</a:t>
            </a:r>
          </a:p>
        </p:txBody>
      </p:sp>
      <p:graphicFrame>
        <p:nvGraphicFramePr>
          <p:cNvPr id="6" name="Table 5"/>
          <p:cNvGraphicFramePr>
            <a:graphicFrameLocks noGrp="1"/>
          </p:cNvGraphicFramePr>
          <p:nvPr>
            <p:extLst>
              <p:ext uri="{D42A27DB-BD31-4B8C-83A1-F6EECF244321}">
                <p14:modId xmlns:p14="http://schemas.microsoft.com/office/powerpoint/2010/main" val="2273664727"/>
              </p:ext>
            </p:extLst>
          </p:nvPr>
        </p:nvGraphicFramePr>
        <p:xfrm>
          <a:off x="410307" y="1143000"/>
          <a:ext cx="11371385" cy="5146869"/>
        </p:xfrm>
        <a:graphic>
          <a:graphicData uri="http://schemas.openxmlformats.org/drawingml/2006/table">
            <a:tbl>
              <a:tblPr firstRow="1" bandRow="1">
                <a:tableStyleId>{5C22544A-7EE6-4342-B048-85BDC9FD1C3A}</a:tableStyleId>
              </a:tblPr>
              <a:tblGrid>
                <a:gridCol w="3389956">
                  <a:extLst>
                    <a:ext uri="{9D8B030D-6E8A-4147-A177-3AD203B41FA5}">
                      <a16:colId xmlns:a16="http://schemas.microsoft.com/office/drawing/2014/main" val="20000"/>
                    </a:ext>
                  </a:extLst>
                </a:gridCol>
                <a:gridCol w="3166516">
                  <a:extLst>
                    <a:ext uri="{9D8B030D-6E8A-4147-A177-3AD203B41FA5}">
                      <a16:colId xmlns:a16="http://schemas.microsoft.com/office/drawing/2014/main" val="20001"/>
                    </a:ext>
                  </a:extLst>
                </a:gridCol>
                <a:gridCol w="2409994">
                  <a:extLst>
                    <a:ext uri="{9D8B030D-6E8A-4147-A177-3AD203B41FA5}">
                      <a16:colId xmlns:a16="http://schemas.microsoft.com/office/drawing/2014/main" val="20002"/>
                    </a:ext>
                  </a:extLst>
                </a:gridCol>
                <a:gridCol w="2404919">
                  <a:extLst>
                    <a:ext uri="{9D8B030D-6E8A-4147-A177-3AD203B41FA5}">
                      <a16:colId xmlns:a16="http://schemas.microsoft.com/office/drawing/2014/main" val="20003"/>
                    </a:ext>
                  </a:extLst>
                </a:gridCol>
              </a:tblGrid>
              <a:tr h="406141">
                <a:tc gridSpan="2">
                  <a:txBody>
                    <a:bodyPr/>
                    <a:lstStyle/>
                    <a:p>
                      <a:pPr algn="ctr"/>
                      <a:r>
                        <a:rPr lang="it-IT" sz="1500" b="1" noProof="0" dirty="0">
                          <a:latin typeface="Calibri" panose="020F0502020204030204" pitchFamily="34" charset="0"/>
                          <a:cs typeface="Calibri" panose="020F0502020204030204" pitchFamily="34" charset="0"/>
                        </a:rPr>
                        <a:t>Client</a:t>
                      </a:r>
                      <a:r>
                        <a:rPr lang="it-IT" sz="1500" b="1" baseline="0" noProof="0" dirty="0">
                          <a:latin typeface="Calibri" panose="020F0502020204030204" pitchFamily="34" charset="0"/>
                          <a:cs typeface="Calibri" panose="020F0502020204030204" pitchFamily="34" charset="0"/>
                        </a:rPr>
                        <a:t> side</a:t>
                      </a:r>
                      <a:endParaRPr lang="it-IT" sz="1500" b="1" noProof="0" dirty="0">
                        <a:latin typeface="Calibri" panose="020F0502020204030204" pitchFamily="34" charset="0"/>
                        <a:cs typeface="Calibri" panose="020F0502020204030204" pitchFamily="34" charset="0"/>
                      </a:endParaRPr>
                    </a:p>
                  </a:txBody>
                  <a:tcPr marL="99060" marR="99060" marT="60960" marB="60960"/>
                </a:tc>
                <a:tc hMerge="1">
                  <a:txBody>
                    <a:bodyPr/>
                    <a:lstStyle/>
                    <a:p>
                      <a:endParaRPr lang="en-US" sz="1200"/>
                    </a:p>
                  </a:txBody>
                  <a:tcPr/>
                </a:tc>
                <a:tc gridSpan="2">
                  <a:txBody>
                    <a:bodyPr/>
                    <a:lstStyle/>
                    <a:p>
                      <a:r>
                        <a:rPr lang="it-IT" sz="1500" b="1" noProof="0" dirty="0">
                          <a:latin typeface="Calibri" panose="020F0502020204030204" pitchFamily="34" charset="0"/>
                          <a:cs typeface="Calibri" panose="020F0502020204030204" pitchFamily="34" charset="0"/>
                        </a:rPr>
                        <a:t>Server side</a:t>
                      </a:r>
                    </a:p>
                  </a:txBody>
                  <a:tcPr marL="99060" marR="99060" marT="60960" marB="60960"/>
                </a:tc>
                <a:tc hMerge="1">
                  <a:txBody>
                    <a:bodyPr/>
                    <a:lstStyle/>
                    <a:p>
                      <a:endParaRPr lang="en-US" sz="1200"/>
                    </a:p>
                  </a:txBody>
                  <a:tcPr/>
                </a:tc>
                <a:extLst>
                  <a:ext uri="{0D108BD9-81ED-4DB2-BD59-A6C34878D82A}">
                    <a16:rowId xmlns:a16="http://schemas.microsoft.com/office/drawing/2014/main" val="10000"/>
                  </a:ext>
                </a:extLst>
              </a:tr>
              <a:tr h="327547">
                <a:tc>
                  <a:txBody>
                    <a:bodyPr/>
                    <a:lstStyle/>
                    <a:p>
                      <a:pPr algn="ctr"/>
                      <a:r>
                        <a:rPr lang="it-IT" sz="1500" b="1" noProof="0" dirty="0">
                          <a:latin typeface="Calibri" panose="020F0502020204030204" pitchFamily="34" charset="0"/>
                          <a:cs typeface="Calibri" panose="020F0502020204030204" pitchFamily="34" charset="0"/>
                        </a:rPr>
                        <a:t>Evento</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Azione</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Evento</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Azione</a:t>
                      </a:r>
                    </a:p>
                  </a:txBody>
                  <a:tcPr marL="99060" marR="99060" marT="60960" marB="60960"/>
                </a:tc>
                <a:extLst>
                  <a:ext uri="{0D108BD9-81ED-4DB2-BD59-A6C34878D82A}">
                    <a16:rowId xmlns:a16="http://schemas.microsoft.com/office/drawing/2014/main" val="10001"/>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aseline="0" noProof="0" dirty="0">
                          <a:latin typeface="Calibri" panose="020F0502020204030204" pitchFamily="34" charset="0"/>
                          <a:cs typeface="Calibri" panose="020F0502020204030204" pitchFamily="34" charset="0"/>
                          <a:sym typeface="Wingdings" panose="05000000000000000000" pitchFamily="2" charset="2"/>
                        </a:rPr>
                        <a:t>Login form  submit</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Controllo dati</a:t>
                      </a:r>
                      <a:endParaRPr lang="it-IT" sz="1400" noProof="0" dirty="0">
                        <a:solidFill>
                          <a:srgbClr val="FF0000"/>
                        </a:solidFill>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POST username password</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Controllo credenziali</a:t>
                      </a:r>
                    </a:p>
                  </a:txBody>
                  <a:tcPr marL="99060" marR="99060" marT="60960" marB="60960"/>
                </a:tc>
                <a:extLst>
                  <a:ext uri="{0D108BD9-81ED-4DB2-BD59-A6C34878D82A}">
                    <a16:rowId xmlns:a16="http://schemas.microsoft.com/office/drawing/2014/main" val="10002"/>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 Register form </a:t>
                      </a:r>
                      <a:r>
                        <a:rPr lang="it-IT" sz="1400" baseline="0" noProof="0" dirty="0">
                          <a:latin typeface="Calibri" panose="020F0502020204030204" pitchFamily="34" charset="0"/>
                          <a:cs typeface="Calibri" panose="020F0502020204030204" pitchFamily="34" charset="0"/>
                          <a:sym typeface="Wingdings" panose="05000000000000000000" pitchFamily="2" charset="2"/>
                        </a:rPr>
                        <a:t> register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noProof="0" dirty="0">
                          <a:solidFill>
                            <a:schemeClr val="tx1"/>
                          </a:solidFill>
                          <a:latin typeface="Calibri" panose="020F0502020204030204" pitchFamily="34" charset="0"/>
                          <a:cs typeface="Calibri" panose="020F0502020204030204" pitchFamily="34" charset="0"/>
                        </a:rPr>
                        <a:t>Controllo campi</a:t>
                      </a: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POST username password, email</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Registra dati</a:t>
                      </a:r>
                    </a:p>
                  </a:txBody>
                  <a:tcPr marL="99060" marR="99060" marT="60960" marB="60960"/>
                </a:tc>
                <a:extLst>
                  <a:ext uri="{0D108BD9-81ED-4DB2-BD59-A6C34878D82A}">
                    <a16:rowId xmlns:a16="http://schemas.microsoft.com/office/drawing/2014/main" val="1610223394"/>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Manager Home page</a:t>
                      </a:r>
                      <a:r>
                        <a:rPr lang="it-IT" sz="1400" noProof="0" dirty="0">
                          <a:latin typeface="Calibri" panose="020F0502020204030204" pitchFamily="34" charset="0"/>
                          <a:cs typeface="Calibri" panose="020F0502020204030204" pitchFamily="34" charset="0"/>
                          <a:sym typeface="Wingdings" panose="05000000000000000000" pitchFamily="2" charset="2"/>
                        </a:rPr>
                        <a:t> load</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Aggiorna </a:t>
                      </a:r>
                      <a:r>
                        <a:rPr lang="it-IT" sz="1400" baseline="0" noProof="0" dirty="0">
                          <a:latin typeface="Calibri" panose="020F0502020204030204" pitchFamily="34" charset="0"/>
                          <a:cs typeface="Calibri" panose="020F0502020204030204" pitchFamily="34" charset="0"/>
                        </a:rPr>
                        <a:t>view con dati elenco</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GET</a:t>
                      </a:r>
                      <a:r>
                        <a:rPr lang="it-IT" sz="1400" baseline="0" noProof="0" dirty="0">
                          <a:latin typeface="Calibri" panose="020F0502020204030204" pitchFamily="34" charset="0"/>
                          <a:cs typeface="Calibri" panose="020F0502020204030204" pitchFamily="34" charset="0"/>
                        </a:rPr>
                        <a:t> username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Estrarre le campagne create dal manager </a:t>
                      </a:r>
                    </a:p>
                  </a:txBody>
                  <a:tcPr marL="99060" marR="99060" marT="60960" marB="60960"/>
                </a:tc>
                <a:extLst>
                  <a:ext uri="{0D108BD9-81ED-4DB2-BD59-A6C34878D82A}">
                    <a16:rowId xmlns:a16="http://schemas.microsoft.com/office/drawing/2014/main" val="10003"/>
                  </a:ext>
                </a:extLst>
              </a:tr>
              <a:tr h="5689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Home </a:t>
                      </a:r>
                      <a:r>
                        <a:rPr lang="it-IT" sz="1400" noProof="0" dirty="0">
                          <a:latin typeface="Calibri" panose="020F0502020204030204" pitchFamily="34" charset="0"/>
                          <a:cs typeface="Calibri" panose="020F0502020204030204" pitchFamily="34" charset="0"/>
                          <a:sym typeface="Wingdings" panose="05000000000000000000" pitchFamily="2" charset="2"/>
                        </a:rPr>
                        <a:t> elenco campagne  seleziona campagna</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CampaignDetails page</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GET compaign name </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Estrarre i dettagli della campagna </a:t>
                      </a:r>
                    </a:p>
                  </a:txBody>
                  <a:tcPr marL="99060" marR="99060" marT="60960" marB="60960"/>
                </a:tc>
                <a:extLst>
                  <a:ext uri="{0D108BD9-81ED-4DB2-BD59-A6C34878D82A}">
                    <a16:rowId xmlns:a16="http://schemas.microsoft.com/office/drawing/2014/main" val="10004"/>
                  </a:ext>
                </a:extLst>
              </a:tr>
              <a:tr h="568960">
                <a:tc>
                  <a:txBody>
                    <a:bodyPr/>
                    <a:lstStyle/>
                    <a:p>
                      <a:r>
                        <a:rPr lang="it-IT" sz="1400" noProof="0" dirty="0">
                          <a:latin typeface="Calibri" panose="020F0502020204030204" pitchFamily="34" charset="0"/>
                          <a:cs typeface="Calibri" panose="020F0502020204030204" pitchFamily="34" charset="0"/>
                        </a:rPr>
                        <a:t>Home page</a:t>
                      </a:r>
                      <a:r>
                        <a:rPr lang="it-IT" sz="1400" noProof="0" dirty="0">
                          <a:latin typeface="Calibri" panose="020F0502020204030204" pitchFamily="34" charset="0"/>
                          <a:cs typeface="Calibri" panose="020F0502020204030204" pitchFamily="34" charset="0"/>
                          <a:sym typeface="Wingdings" panose="05000000000000000000" pitchFamily="2" charset="2"/>
                        </a:rPr>
                        <a:t> submit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CampaignDetails page</a:t>
                      </a:r>
                    </a:p>
                    <a:p>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POST dati campagna </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Registra la campagna</a:t>
                      </a:r>
                    </a:p>
                  </a:txBody>
                  <a:tcPr marL="99060" marR="99060" marT="60960" marB="60960"/>
                </a:tc>
                <a:extLst>
                  <a:ext uri="{0D108BD9-81ED-4DB2-BD59-A6C34878D82A}">
                    <a16:rowId xmlns:a16="http://schemas.microsoft.com/office/drawing/2014/main" val="10005"/>
                  </a:ext>
                </a:extLst>
              </a:tr>
              <a:tr h="5614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Home page</a:t>
                      </a:r>
                      <a:r>
                        <a:rPr lang="it-IT" sz="1400" noProof="0" dirty="0">
                          <a:latin typeface="Calibri" panose="020F0502020204030204" pitchFamily="34" charset="0"/>
                          <a:cs typeface="Calibri" panose="020F0502020204030204" pitchFamily="34" charset="0"/>
                          <a:sym typeface="Wingdings" panose="05000000000000000000" pitchFamily="2" charset="2"/>
                        </a:rPr>
                        <a:t> profilo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Profile page</a:t>
                      </a: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p>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1686127255"/>
                  </a:ext>
                </a:extLst>
              </a:tr>
              <a:tr h="568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CampaignDetails page </a:t>
                      </a:r>
                      <a:r>
                        <a:rPr lang="it-IT" sz="1400" noProof="0" dirty="0">
                          <a:latin typeface="Calibri" panose="020F0502020204030204" pitchFamily="34" charset="0"/>
                          <a:cs typeface="Calibri" panose="020F0502020204030204" pitchFamily="34" charset="0"/>
                          <a:sym typeface="Wingdings" panose="05000000000000000000" pitchFamily="2" charset="2"/>
                        </a:rPr>
                        <a:t> load</a:t>
                      </a:r>
                      <a:endParaRPr lang="it-IT" sz="1400" noProof="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Aggiorna </a:t>
                      </a:r>
                      <a:r>
                        <a:rPr lang="it-IT" sz="1400" baseline="0" noProof="0" dirty="0">
                          <a:latin typeface="Calibri" panose="020F0502020204030204" pitchFamily="34" charset="0"/>
                          <a:cs typeface="Calibri" panose="020F0502020204030204" pitchFamily="34" charset="0"/>
                        </a:rPr>
                        <a:t>view con dati elenco</a:t>
                      </a:r>
                      <a:endParaRPr lang="it-IT" sz="1400" noProof="0" dirty="0">
                        <a:latin typeface="Calibri" panose="020F0502020204030204" pitchFamily="34" charset="0"/>
                        <a:cs typeface="Calibri" panose="020F0502020204030204" pitchFamily="34" charset="0"/>
                      </a:endParaRPr>
                    </a:p>
                    <a:p>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10006"/>
                  </a:ext>
                </a:extLst>
              </a:tr>
              <a:tr h="568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ImageDetails page  </a:t>
                      </a:r>
                      <a:r>
                        <a:rPr lang="it-IT" sz="1400" noProof="0" dirty="0">
                          <a:latin typeface="Calibri" panose="020F0502020204030204" pitchFamily="34" charset="0"/>
                          <a:cs typeface="Calibri" panose="020F0502020204030204" pitchFamily="34" charset="0"/>
                          <a:sym typeface="Wingdings" panose="05000000000000000000" pitchFamily="2" charset="2"/>
                        </a:rPr>
                        <a:t> load</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Aggiorna view con dettagli</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GET imageId</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Estrarre le informazioni </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2651462707"/>
                  </a:ext>
                </a:extLst>
              </a:tr>
            </a:tbl>
          </a:graphicData>
        </a:graphic>
      </p:graphicFrame>
      <p:sp>
        <p:nvSpPr>
          <p:cNvPr id="3" name="TextBox 2"/>
          <p:cNvSpPr txBox="1"/>
          <p:nvPr/>
        </p:nvSpPr>
        <p:spPr>
          <a:xfrm>
            <a:off x="7185734" y="0"/>
            <a:ext cx="4924431"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r>
              <a:rPr kumimoji="0" lang="it-IT" sz="1400" b="0" i="0" u="none" strike="noStrike" kern="0" cap="none" spc="0" normalizeH="0" baseline="0" noProof="0" dirty="0">
                <a:ln>
                  <a:noFill/>
                </a:ln>
                <a:solidFill>
                  <a:srgbClr val="FF0000"/>
                </a:solidFill>
                <a:effectLst/>
                <a:uLnTx/>
                <a:uFillTx/>
                <a:latin typeface="Arial"/>
                <a:cs typeface="Arial"/>
                <a:sym typeface="Arial"/>
              </a:rPr>
              <a:t>NB: i controlli di validità dei dati (client e server side) e di autorizzazione (server side) all'accesso sono previsti per tutti gli eventi che li richiedono e non sono riportati nella tabella per brevità</a:t>
            </a:r>
          </a:p>
        </p:txBody>
      </p:sp>
    </p:spTree>
    <p:extLst>
      <p:ext uri="{BB962C8B-B14F-4D97-AF65-F5344CB8AC3E}">
        <p14:creationId xmlns:p14="http://schemas.microsoft.com/office/powerpoint/2010/main" val="3769981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D6EDF23-6D7D-4761-8C32-58B878D59E3F}"/>
              </a:ext>
            </a:extLst>
          </p:cNvPr>
          <p:cNvGraphicFramePr>
            <a:graphicFrameLocks noGrp="1"/>
          </p:cNvGraphicFramePr>
          <p:nvPr>
            <p:extLst>
              <p:ext uri="{D42A27DB-BD31-4B8C-83A1-F6EECF244321}">
                <p14:modId xmlns:p14="http://schemas.microsoft.com/office/powerpoint/2010/main" val="4204539041"/>
              </p:ext>
            </p:extLst>
          </p:nvPr>
        </p:nvGraphicFramePr>
        <p:xfrm>
          <a:off x="500618" y="462846"/>
          <a:ext cx="11371385" cy="5932307"/>
        </p:xfrm>
        <a:graphic>
          <a:graphicData uri="http://schemas.openxmlformats.org/drawingml/2006/table">
            <a:tbl>
              <a:tblPr firstRow="1" bandRow="1">
                <a:tableStyleId>{5C22544A-7EE6-4342-B048-85BDC9FD1C3A}</a:tableStyleId>
              </a:tblPr>
              <a:tblGrid>
                <a:gridCol w="3389956">
                  <a:extLst>
                    <a:ext uri="{9D8B030D-6E8A-4147-A177-3AD203B41FA5}">
                      <a16:colId xmlns:a16="http://schemas.microsoft.com/office/drawing/2014/main" val="20000"/>
                    </a:ext>
                  </a:extLst>
                </a:gridCol>
                <a:gridCol w="3166516">
                  <a:extLst>
                    <a:ext uri="{9D8B030D-6E8A-4147-A177-3AD203B41FA5}">
                      <a16:colId xmlns:a16="http://schemas.microsoft.com/office/drawing/2014/main" val="20001"/>
                    </a:ext>
                  </a:extLst>
                </a:gridCol>
                <a:gridCol w="2409994">
                  <a:extLst>
                    <a:ext uri="{9D8B030D-6E8A-4147-A177-3AD203B41FA5}">
                      <a16:colId xmlns:a16="http://schemas.microsoft.com/office/drawing/2014/main" val="20002"/>
                    </a:ext>
                  </a:extLst>
                </a:gridCol>
                <a:gridCol w="2404919">
                  <a:extLst>
                    <a:ext uri="{9D8B030D-6E8A-4147-A177-3AD203B41FA5}">
                      <a16:colId xmlns:a16="http://schemas.microsoft.com/office/drawing/2014/main" val="20003"/>
                    </a:ext>
                  </a:extLst>
                </a:gridCol>
              </a:tblGrid>
              <a:tr h="494707">
                <a:tc gridSpan="2">
                  <a:txBody>
                    <a:bodyPr/>
                    <a:lstStyle/>
                    <a:p>
                      <a:pPr algn="ctr"/>
                      <a:r>
                        <a:rPr lang="it-IT" sz="1500" b="1" noProof="0" dirty="0">
                          <a:latin typeface="Calibri" panose="020F0502020204030204" pitchFamily="34" charset="0"/>
                          <a:cs typeface="Calibri" panose="020F0502020204030204" pitchFamily="34" charset="0"/>
                        </a:rPr>
                        <a:t>Client</a:t>
                      </a:r>
                      <a:r>
                        <a:rPr lang="it-IT" sz="1500" b="1" baseline="0" noProof="0" dirty="0">
                          <a:latin typeface="Calibri" panose="020F0502020204030204" pitchFamily="34" charset="0"/>
                          <a:cs typeface="Calibri" panose="020F0502020204030204" pitchFamily="34" charset="0"/>
                        </a:rPr>
                        <a:t> side</a:t>
                      </a:r>
                      <a:endParaRPr lang="it-IT" sz="1500" b="1" noProof="0" dirty="0">
                        <a:latin typeface="Calibri" panose="020F0502020204030204" pitchFamily="34" charset="0"/>
                        <a:cs typeface="Calibri" panose="020F0502020204030204" pitchFamily="34" charset="0"/>
                      </a:endParaRPr>
                    </a:p>
                  </a:txBody>
                  <a:tcPr marL="99060" marR="99060" marT="60960" marB="60960"/>
                </a:tc>
                <a:tc hMerge="1">
                  <a:txBody>
                    <a:bodyPr/>
                    <a:lstStyle/>
                    <a:p>
                      <a:endParaRPr lang="en-US" sz="1200"/>
                    </a:p>
                  </a:txBody>
                  <a:tcPr/>
                </a:tc>
                <a:tc gridSpan="2">
                  <a:txBody>
                    <a:bodyPr/>
                    <a:lstStyle/>
                    <a:p>
                      <a:r>
                        <a:rPr lang="it-IT" sz="1500" b="1" noProof="0" dirty="0">
                          <a:latin typeface="Calibri" panose="020F0502020204030204" pitchFamily="34" charset="0"/>
                          <a:cs typeface="Calibri" panose="020F0502020204030204" pitchFamily="34" charset="0"/>
                        </a:rPr>
                        <a:t>Server side</a:t>
                      </a:r>
                    </a:p>
                  </a:txBody>
                  <a:tcPr marL="99060" marR="99060" marT="60960" marB="60960"/>
                </a:tc>
                <a:tc hMerge="1">
                  <a:txBody>
                    <a:bodyPr/>
                    <a:lstStyle/>
                    <a:p>
                      <a:endParaRPr lang="en-US" sz="1200"/>
                    </a:p>
                  </a:txBody>
                  <a:tcPr/>
                </a:tc>
                <a:extLst>
                  <a:ext uri="{0D108BD9-81ED-4DB2-BD59-A6C34878D82A}">
                    <a16:rowId xmlns:a16="http://schemas.microsoft.com/office/drawing/2014/main" val="10000"/>
                  </a:ext>
                </a:extLst>
              </a:tr>
              <a:tr h="320716">
                <a:tc>
                  <a:txBody>
                    <a:bodyPr/>
                    <a:lstStyle/>
                    <a:p>
                      <a:pPr algn="ctr"/>
                      <a:r>
                        <a:rPr lang="it-IT" sz="1500" b="1" noProof="0" dirty="0">
                          <a:latin typeface="Calibri" panose="020F0502020204030204" pitchFamily="34" charset="0"/>
                          <a:cs typeface="Calibri" panose="020F0502020204030204" pitchFamily="34" charset="0"/>
                        </a:rPr>
                        <a:t>Evento</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Azione</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Evento</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Azione</a:t>
                      </a:r>
                    </a:p>
                  </a:txBody>
                  <a:tcPr marL="99060" marR="99060" marT="60960" marB="60960"/>
                </a:tc>
                <a:extLst>
                  <a:ext uri="{0D108BD9-81ED-4DB2-BD59-A6C34878D82A}">
                    <a16:rowId xmlns:a16="http://schemas.microsoft.com/office/drawing/2014/main" val="10001"/>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CampaignDetails page   </a:t>
                      </a:r>
                      <a:r>
                        <a:rPr lang="it-IT" sz="1400" noProof="0" dirty="0">
                          <a:latin typeface="Calibri" panose="020F0502020204030204" pitchFamily="34" charset="0"/>
                          <a:cs typeface="Calibri" panose="020F0502020204030204" pitchFamily="34" charset="0"/>
                          <a:sym typeface="Wingdings" panose="05000000000000000000" pitchFamily="2" charset="2"/>
                        </a:rPr>
                        <a:t> seleziona icona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solidFill>
                            <a:schemeClr val="tx1"/>
                          </a:solidFill>
                          <a:latin typeface="Calibri" panose="020F0502020204030204" pitchFamily="34" charset="0"/>
                          <a:cs typeface="Calibri" panose="020F0502020204030204" pitchFamily="34" charset="0"/>
                        </a:rPr>
                        <a:t>imageDetails page </a:t>
                      </a:r>
                      <a:endParaRPr lang="it-IT" sz="1400" noProof="0" dirty="0">
                        <a:solidFill>
                          <a:schemeClr val="tx1"/>
                        </a:solidFill>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CampaignDetails page   </a:t>
                      </a:r>
                      <a:r>
                        <a:rPr lang="it-IT" sz="1400" noProof="0" dirty="0">
                          <a:latin typeface="Calibri" panose="020F0502020204030204" pitchFamily="34" charset="0"/>
                          <a:cs typeface="Calibri" panose="020F0502020204030204" pitchFamily="34" charset="0"/>
                          <a:sym typeface="Wingdings" panose="05000000000000000000" pitchFamily="2" charset="2"/>
                        </a:rPr>
                        <a:t> submit form immagine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noProof="0" dirty="0">
                          <a:solidFill>
                            <a:schemeClr val="tx1"/>
                          </a:solidFill>
                          <a:latin typeface="Calibri" panose="020F0502020204030204" pitchFamily="34" charset="0"/>
                          <a:cs typeface="Calibri" panose="020F0502020204030204" pitchFamily="34" charset="0"/>
                        </a:rPr>
                        <a:t>Controllo campi</a:t>
                      </a:r>
                      <a:endParaRPr lang="it-IT" sz="1400" b="0" noProof="0" dirty="0">
                        <a:solidFill>
                          <a:schemeClr val="tx1"/>
                        </a:solidFill>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POST dati imagine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Registrare I dati dell’immagine</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1610223394"/>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CampaignDetails page   </a:t>
                      </a:r>
                      <a:r>
                        <a:rPr lang="it-IT" sz="1400" noProof="0" dirty="0">
                          <a:latin typeface="Calibri" panose="020F0502020204030204" pitchFamily="34" charset="0"/>
                          <a:cs typeface="Calibri" panose="020F0502020204030204" pitchFamily="34" charset="0"/>
                          <a:sym typeface="Wingdings" panose="05000000000000000000" pitchFamily="2" charset="2"/>
                        </a:rPr>
                        <a:t> click avvia /chiudere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noProof="0" dirty="0">
                          <a:solidFill>
                            <a:schemeClr val="tx1"/>
                          </a:solidFill>
                          <a:latin typeface="Calibri" panose="020F0502020204030204" pitchFamily="34" charset="0"/>
                          <a:cs typeface="Calibri" panose="020F0502020204030204" pitchFamily="34" charset="0"/>
                        </a:rPr>
                        <a:t>Avvia la campaigna </a:t>
                      </a:r>
                      <a:endParaRPr lang="it-IT" sz="1400" b="0" noProof="0" dirty="0">
                        <a:solidFill>
                          <a:schemeClr val="tx1"/>
                        </a:solidFill>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GET</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Cambia lo stato</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3427444544"/>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CampaignDetails page   </a:t>
                      </a:r>
                      <a:r>
                        <a:rPr lang="it-IT" sz="1400" noProof="0" dirty="0">
                          <a:latin typeface="Calibri" panose="020F0502020204030204" pitchFamily="34" charset="0"/>
                          <a:cs typeface="Calibri" panose="020F0502020204030204" pitchFamily="34" charset="0"/>
                          <a:sym typeface="Wingdings" panose="05000000000000000000" pitchFamily="2" charset="2"/>
                        </a:rPr>
                        <a:t> click statistiche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noProof="0" dirty="0">
                          <a:solidFill>
                            <a:schemeClr val="tx1"/>
                          </a:solidFill>
                          <a:latin typeface="Calibri" panose="020F0502020204030204" pitchFamily="34" charset="0"/>
                          <a:cs typeface="Calibri" panose="020F0502020204030204" pitchFamily="34" charset="0"/>
                        </a:rPr>
                        <a:t>Statistics page </a:t>
                      </a:r>
                      <a:endParaRPr lang="it-IT" sz="1400" b="0" noProof="0" dirty="0">
                        <a:solidFill>
                          <a:schemeClr val="tx1"/>
                        </a:solidFill>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3503702827"/>
                  </a:ext>
                </a:extLst>
              </a:tr>
              <a:tr h="4556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Statistics page  </a:t>
                      </a:r>
                      <a:r>
                        <a:rPr lang="it-IT" sz="1400" noProof="0" dirty="0">
                          <a:latin typeface="Calibri" panose="020F0502020204030204" pitchFamily="34" charset="0"/>
                          <a:cs typeface="Calibri" panose="020F0502020204030204" pitchFamily="34" charset="0"/>
                          <a:sym typeface="Wingdings" panose="05000000000000000000" pitchFamily="2" charset="2"/>
                        </a:rPr>
                        <a:t> load </a:t>
                      </a:r>
                      <a:endParaRPr lang="it-IT" sz="1400" noProof="0" dirty="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Aggiorna </a:t>
                      </a:r>
                      <a:r>
                        <a:rPr lang="it-IT" sz="1400" baseline="0" noProof="0" dirty="0">
                          <a:latin typeface="Calibri" panose="020F0502020204030204" pitchFamily="34" charset="0"/>
                          <a:cs typeface="Calibri" panose="020F0502020204030204" pitchFamily="34" charset="0"/>
                        </a:rPr>
                        <a:t>view con dati elenco</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GET </a:t>
                      </a: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C</a:t>
                      </a:r>
                      <a:r>
                        <a:rPr lang="it-IT" sz="1400" noProof="0" dirty="0">
                          <a:latin typeface="Calibri" panose="020F0502020204030204" pitchFamily="34" charset="0"/>
                          <a:cs typeface="Calibri" panose="020F0502020204030204" pitchFamily="34" charset="0"/>
                        </a:rPr>
                        <a:t>alcolare le statistiche della campagna </a:t>
                      </a:r>
                    </a:p>
                  </a:txBody>
                  <a:tcPr marL="99060" marR="99060" marT="60960" marB="60960"/>
                </a:tc>
                <a:extLst>
                  <a:ext uri="{0D108BD9-81ED-4DB2-BD59-A6C34878D82A}">
                    <a16:rowId xmlns:a16="http://schemas.microsoft.com/office/drawing/2014/main" val="10003"/>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Worker Home page</a:t>
                      </a:r>
                      <a:r>
                        <a:rPr lang="it-IT" sz="1400" noProof="0" dirty="0">
                          <a:latin typeface="Calibri" panose="020F0502020204030204" pitchFamily="34" charset="0"/>
                          <a:cs typeface="Calibri" panose="020F0502020204030204" pitchFamily="34" charset="0"/>
                          <a:sym typeface="Wingdings" panose="05000000000000000000" pitchFamily="2" charset="2"/>
                        </a:rPr>
                        <a:t> load</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Aggiorna </a:t>
                      </a:r>
                      <a:r>
                        <a:rPr lang="it-IT" sz="1400" baseline="0" noProof="0" dirty="0">
                          <a:latin typeface="Calibri" panose="020F0502020204030204" pitchFamily="34" charset="0"/>
                          <a:cs typeface="Calibri" panose="020F0502020204030204" pitchFamily="34" charset="0"/>
                        </a:rPr>
                        <a:t>view con dati elenco</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GET</a:t>
                      </a:r>
                      <a:r>
                        <a:rPr lang="it-IT" sz="1400" baseline="0" noProof="0" dirty="0">
                          <a:latin typeface="Calibri" panose="020F0502020204030204" pitchFamily="34" charset="0"/>
                          <a:cs typeface="Calibri" panose="020F0502020204030204" pitchFamily="34" charset="0"/>
                        </a:rPr>
                        <a:t> username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Estrarre le campagne optate e non </a:t>
                      </a:r>
                    </a:p>
                  </a:txBody>
                  <a:tcPr marL="99060" marR="99060" marT="60960" marB="60960"/>
                </a:tc>
                <a:extLst>
                  <a:ext uri="{0D108BD9-81ED-4DB2-BD59-A6C34878D82A}">
                    <a16:rowId xmlns:a16="http://schemas.microsoft.com/office/drawing/2014/main" val="935099853"/>
                  </a:ext>
                </a:extLst>
              </a:tr>
              <a:tr h="4556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Worker Home page</a:t>
                      </a:r>
                      <a:r>
                        <a:rPr lang="it-IT" sz="1400" noProof="0" dirty="0">
                          <a:latin typeface="Calibri" panose="020F0502020204030204" pitchFamily="34" charset="0"/>
                          <a:cs typeface="Calibri" panose="020F0502020204030204" pitchFamily="34" charset="0"/>
                          <a:sym typeface="Wingdings" panose="05000000000000000000" pitchFamily="2" charset="2"/>
                        </a:rPr>
                        <a:t>  elenco campagne selezionate  seleziona campagna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Write annotation page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2673701495"/>
                  </a:ext>
                </a:extLst>
              </a:tr>
              <a:tr h="4556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Worker Home page</a:t>
                      </a:r>
                      <a:r>
                        <a:rPr lang="it-IT" sz="1400" noProof="0" dirty="0">
                          <a:latin typeface="Calibri" panose="020F0502020204030204" pitchFamily="34" charset="0"/>
                          <a:cs typeface="Calibri" panose="020F0502020204030204" pitchFamily="34" charset="0"/>
                          <a:sym typeface="Wingdings" panose="05000000000000000000" pitchFamily="2" charset="2"/>
                        </a:rPr>
                        <a:t>  elenco campagne non optate  seleziona campagna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Write annotation page </a:t>
                      </a:r>
                      <a:endParaRPr lang="it-IT" sz="1400" noProof="0" dirty="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GET campaign name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Registra iscrizione </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386864059"/>
                  </a:ext>
                </a:extLst>
              </a:tr>
              <a:tr h="4556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Write annotation page </a:t>
                      </a:r>
                      <a:r>
                        <a:rPr lang="it-IT" sz="1400" noProof="0" dirty="0">
                          <a:latin typeface="Calibri" panose="020F0502020204030204" pitchFamily="34" charset="0"/>
                          <a:cs typeface="Calibri" panose="020F0502020204030204" pitchFamily="34" charset="0"/>
                          <a:sym typeface="Wingdings" panose="05000000000000000000" pitchFamily="2" charset="2"/>
                        </a:rPr>
                        <a:t> elenco immagini  seleziona immagine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Compare il form per inserire l’annotazione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670332818"/>
                  </a:ext>
                </a:extLst>
              </a:tr>
              <a:tr h="4556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Write annotation page </a:t>
                      </a:r>
                      <a:r>
                        <a:rPr lang="it-IT" sz="1400" noProof="0" dirty="0">
                          <a:latin typeface="Calibri" panose="020F0502020204030204" pitchFamily="34" charset="0"/>
                          <a:cs typeface="Calibri" panose="020F0502020204030204" pitchFamily="34" charset="0"/>
                          <a:sym typeface="Wingdings" panose="05000000000000000000" pitchFamily="2" charset="2"/>
                        </a:rPr>
                        <a:t> submit form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Controllo campi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POST dati annotazione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Registra l’annotazione</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849719886"/>
                  </a:ext>
                </a:extLst>
              </a:tr>
            </a:tbl>
          </a:graphicData>
        </a:graphic>
      </p:graphicFrame>
    </p:spTree>
    <p:extLst>
      <p:ext uri="{BB962C8B-B14F-4D97-AF65-F5344CB8AC3E}">
        <p14:creationId xmlns:p14="http://schemas.microsoft.com/office/powerpoint/2010/main" val="1118114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 y="-136994"/>
            <a:ext cx="10972800" cy="1143000"/>
          </a:xfrm>
        </p:spPr>
        <p:txBody>
          <a:bodyPr/>
          <a:lstStyle/>
          <a:p>
            <a:pPr algn="l"/>
            <a:r>
              <a:rPr lang="it-IT" dirty="0"/>
              <a:t>Eventi &amp; azioni</a:t>
            </a:r>
          </a:p>
        </p:txBody>
      </p:sp>
      <p:graphicFrame>
        <p:nvGraphicFramePr>
          <p:cNvPr id="6" name="Table 5"/>
          <p:cNvGraphicFramePr>
            <a:graphicFrameLocks noGrp="1"/>
          </p:cNvGraphicFramePr>
          <p:nvPr>
            <p:extLst>
              <p:ext uri="{D42A27DB-BD31-4B8C-83A1-F6EECF244321}">
                <p14:modId xmlns:p14="http://schemas.microsoft.com/office/powerpoint/2010/main" val="907478134"/>
              </p:ext>
            </p:extLst>
          </p:nvPr>
        </p:nvGraphicFramePr>
        <p:xfrm>
          <a:off x="390547" y="1143000"/>
          <a:ext cx="11410905" cy="4536181"/>
        </p:xfrm>
        <a:graphic>
          <a:graphicData uri="http://schemas.openxmlformats.org/drawingml/2006/table">
            <a:tbl>
              <a:tblPr firstRow="1" bandRow="1">
                <a:tableStyleId>{5C22544A-7EE6-4342-B048-85BDC9FD1C3A}</a:tableStyleId>
              </a:tblPr>
              <a:tblGrid>
                <a:gridCol w="3389956">
                  <a:extLst>
                    <a:ext uri="{9D8B030D-6E8A-4147-A177-3AD203B41FA5}">
                      <a16:colId xmlns:a16="http://schemas.microsoft.com/office/drawing/2014/main" val="20000"/>
                    </a:ext>
                  </a:extLst>
                </a:gridCol>
                <a:gridCol w="3166516">
                  <a:extLst>
                    <a:ext uri="{9D8B030D-6E8A-4147-A177-3AD203B41FA5}">
                      <a16:colId xmlns:a16="http://schemas.microsoft.com/office/drawing/2014/main" val="20001"/>
                    </a:ext>
                  </a:extLst>
                </a:gridCol>
                <a:gridCol w="2409994">
                  <a:extLst>
                    <a:ext uri="{9D8B030D-6E8A-4147-A177-3AD203B41FA5}">
                      <a16:colId xmlns:a16="http://schemas.microsoft.com/office/drawing/2014/main" val="20002"/>
                    </a:ext>
                  </a:extLst>
                </a:gridCol>
                <a:gridCol w="2444439">
                  <a:extLst>
                    <a:ext uri="{9D8B030D-6E8A-4147-A177-3AD203B41FA5}">
                      <a16:colId xmlns:a16="http://schemas.microsoft.com/office/drawing/2014/main" val="20003"/>
                    </a:ext>
                  </a:extLst>
                </a:gridCol>
              </a:tblGrid>
              <a:tr h="406141">
                <a:tc gridSpan="2">
                  <a:txBody>
                    <a:bodyPr/>
                    <a:lstStyle/>
                    <a:p>
                      <a:pPr algn="ctr"/>
                      <a:r>
                        <a:rPr lang="it-IT" sz="1500" b="1" noProof="0" dirty="0">
                          <a:latin typeface="Calibri" panose="020F0502020204030204" pitchFamily="34" charset="0"/>
                          <a:cs typeface="Calibri" panose="020F0502020204030204" pitchFamily="34" charset="0"/>
                        </a:rPr>
                        <a:t>Client</a:t>
                      </a:r>
                      <a:r>
                        <a:rPr lang="it-IT" sz="1500" b="1" baseline="0" noProof="0" dirty="0">
                          <a:latin typeface="Calibri" panose="020F0502020204030204" pitchFamily="34" charset="0"/>
                          <a:cs typeface="Calibri" panose="020F0502020204030204" pitchFamily="34" charset="0"/>
                        </a:rPr>
                        <a:t> side</a:t>
                      </a:r>
                      <a:endParaRPr lang="it-IT" sz="1500" b="1" noProof="0" dirty="0">
                        <a:latin typeface="Calibri" panose="020F0502020204030204" pitchFamily="34" charset="0"/>
                        <a:cs typeface="Calibri" panose="020F0502020204030204" pitchFamily="34" charset="0"/>
                      </a:endParaRPr>
                    </a:p>
                  </a:txBody>
                  <a:tcPr marL="99060" marR="99060" marT="60960" marB="60960"/>
                </a:tc>
                <a:tc hMerge="1">
                  <a:txBody>
                    <a:bodyPr/>
                    <a:lstStyle/>
                    <a:p>
                      <a:endParaRPr lang="en-US" sz="1200"/>
                    </a:p>
                  </a:txBody>
                  <a:tcPr/>
                </a:tc>
                <a:tc gridSpan="2">
                  <a:txBody>
                    <a:bodyPr/>
                    <a:lstStyle/>
                    <a:p>
                      <a:r>
                        <a:rPr lang="it-IT" sz="1500" b="1" noProof="0" dirty="0">
                          <a:latin typeface="Calibri" panose="020F0502020204030204" pitchFamily="34" charset="0"/>
                          <a:cs typeface="Calibri" panose="020F0502020204030204" pitchFamily="34" charset="0"/>
                        </a:rPr>
                        <a:t>Server side</a:t>
                      </a:r>
                    </a:p>
                  </a:txBody>
                  <a:tcPr marL="99060" marR="99060" marT="60960" marB="60960"/>
                </a:tc>
                <a:tc hMerge="1">
                  <a:txBody>
                    <a:bodyPr/>
                    <a:lstStyle/>
                    <a:p>
                      <a:endParaRPr lang="en-US" sz="1200"/>
                    </a:p>
                  </a:txBody>
                  <a:tcPr/>
                </a:tc>
                <a:extLst>
                  <a:ext uri="{0D108BD9-81ED-4DB2-BD59-A6C34878D82A}">
                    <a16:rowId xmlns:a16="http://schemas.microsoft.com/office/drawing/2014/main" val="10000"/>
                  </a:ext>
                </a:extLst>
              </a:tr>
              <a:tr h="327547">
                <a:tc>
                  <a:txBody>
                    <a:bodyPr/>
                    <a:lstStyle/>
                    <a:p>
                      <a:pPr algn="ctr"/>
                      <a:r>
                        <a:rPr lang="it-IT" sz="1500" b="1" noProof="0" dirty="0">
                          <a:latin typeface="Calibri" panose="020F0502020204030204" pitchFamily="34" charset="0"/>
                          <a:cs typeface="Calibri" panose="020F0502020204030204" pitchFamily="34" charset="0"/>
                        </a:rPr>
                        <a:t>Evento</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Azione</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Evento</a:t>
                      </a:r>
                    </a:p>
                  </a:txBody>
                  <a:tcPr marL="99060" marR="99060" marT="60960" marB="60960"/>
                </a:tc>
                <a:tc>
                  <a:txBody>
                    <a:bodyPr/>
                    <a:lstStyle/>
                    <a:p>
                      <a:pPr algn="ctr"/>
                      <a:r>
                        <a:rPr lang="it-IT" sz="1500" b="1" noProof="0" dirty="0">
                          <a:latin typeface="Calibri" panose="020F0502020204030204" pitchFamily="34" charset="0"/>
                          <a:cs typeface="Calibri" panose="020F0502020204030204" pitchFamily="34" charset="0"/>
                        </a:rPr>
                        <a:t>Azione</a:t>
                      </a:r>
                    </a:p>
                  </a:txBody>
                  <a:tcPr marL="99060" marR="99060" marT="60960" marB="60960"/>
                </a:tc>
                <a:extLst>
                  <a:ext uri="{0D108BD9-81ED-4DB2-BD59-A6C34878D82A}">
                    <a16:rowId xmlns:a16="http://schemas.microsoft.com/office/drawing/2014/main" val="10001"/>
                  </a:ext>
                </a:extLst>
              </a:tr>
              <a:tr h="4556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Home page</a:t>
                      </a:r>
                      <a:r>
                        <a:rPr lang="it-IT" sz="1400" noProof="0" dirty="0">
                          <a:latin typeface="Calibri" panose="020F0502020204030204" pitchFamily="34" charset="0"/>
                          <a:cs typeface="Calibri" panose="020F0502020204030204" pitchFamily="34" charset="0"/>
                          <a:sym typeface="Wingdings" panose="05000000000000000000" pitchFamily="2" charset="2"/>
                        </a:rPr>
                        <a:t> load</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Aggiorna </a:t>
                      </a:r>
                      <a:r>
                        <a:rPr lang="it-IT" sz="1400" baseline="0" noProof="0" dirty="0">
                          <a:latin typeface="Calibri" panose="020F0502020204030204" pitchFamily="34" charset="0"/>
                          <a:cs typeface="Calibri" panose="020F0502020204030204" pitchFamily="34" charset="0"/>
                        </a:rPr>
                        <a:t>view con dati elenco</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GET</a:t>
                      </a:r>
                      <a:r>
                        <a:rPr lang="it-IT" sz="1400" baseline="0" noProof="0" dirty="0">
                          <a:latin typeface="Calibri" panose="020F0502020204030204" pitchFamily="34" charset="0"/>
                          <a:cs typeface="Calibri" panose="020F0502020204030204" pitchFamily="34" charset="0"/>
                        </a:rPr>
                        <a:t> workerName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Estrarre le campagne iscritte e non che sono avviate </a:t>
                      </a:r>
                    </a:p>
                  </a:txBody>
                  <a:tcPr marL="99060" marR="99060" marT="60960" marB="60960"/>
                </a:tc>
                <a:extLst>
                  <a:ext uri="{0D108BD9-81ED-4DB2-BD59-A6C34878D82A}">
                    <a16:rowId xmlns:a16="http://schemas.microsoft.com/office/drawing/2014/main" val="10003"/>
                  </a:ext>
                </a:extLst>
              </a:tr>
              <a:tr h="5689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Home </a:t>
                      </a:r>
                      <a:r>
                        <a:rPr lang="it-IT" sz="1400" noProof="0" dirty="0">
                          <a:latin typeface="Calibri" panose="020F0502020204030204" pitchFamily="34" charset="0"/>
                          <a:cs typeface="Calibri" panose="020F0502020204030204" pitchFamily="34" charset="0"/>
                          <a:sym typeface="Wingdings" panose="05000000000000000000" pitchFamily="2" charset="2"/>
                        </a:rPr>
                        <a:t> elenco campagne iscritte  seleziona campagna</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WriteAnnotation page</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GET compagnName</a:t>
                      </a:r>
                    </a:p>
                  </a:txBody>
                  <a:tcPr marL="99060" marR="99060" marT="60960" marB="60960"/>
                </a:tc>
                <a:tc>
                  <a:txBody>
                    <a:bodyPr/>
                    <a:lstStyle/>
                    <a:p>
                      <a:r>
                        <a:rPr lang="it-IT" sz="1400" noProof="0" dirty="0">
                          <a:latin typeface="Calibri" panose="020F0502020204030204" pitchFamily="34" charset="0"/>
                          <a:cs typeface="Calibri" panose="020F0502020204030204" pitchFamily="34" charset="0"/>
                        </a:rPr>
                        <a:t>Estrarre le immagini della campagna</a:t>
                      </a:r>
                    </a:p>
                  </a:txBody>
                  <a:tcPr marL="99060" marR="99060" marT="60960" marB="60960"/>
                </a:tc>
                <a:extLst>
                  <a:ext uri="{0D108BD9-81ED-4DB2-BD59-A6C34878D82A}">
                    <a16:rowId xmlns:a16="http://schemas.microsoft.com/office/drawing/2014/main" val="10004"/>
                  </a:ext>
                </a:extLst>
              </a:tr>
              <a:tr h="568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Home </a:t>
                      </a:r>
                      <a:r>
                        <a:rPr lang="it-IT" sz="1400" noProof="0" dirty="0">
                          <a:latin typeface="Calibri" panose="020F0502020204030204" pitchFamily="34" charset="0"/>
                          <a:cs typeface="Calibri" panose="020F0502020204030204" pitchFamily="34" charset="0"/>
                          <a:sym typeface="Wingdings" panose="05000000000000000000" pitchFamily="2" charset="2"/>
                        </a:rPr>
                        <a:t> elenco campagne non optate seleziona campagna</a:t>
                      </a:r>
                      <a:endParaRPr lang="it-IT" sz="1400" noProof="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Iscrizione alla campagna</a:t>
                      </a:r>
                    </a:p>
                    <a:p>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GET campagnaName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Iscrizione alla campgana</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10006"/>
                  </a:ext>
                </a:extLst>
              </a:tr>
              <a:tr h="568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writeAnnotation page </a:t>
                      </a:r>
                      <a:r>
                        <a:rPr lang="it-IT" sz="1400" noProof="0" dirty="0">
                          <a:latin typeface="Calibri" panose="020F0502020204030204" pitchFamily="34" charset="0"/>
                          <a:cs typeface="Calibri" panose="020F0502020204030204" pitchFamily="34" charset="0"/>
                          <a:sym typeface="Wingdings" panose="05000000000000000000" pitchFamily="2" charset="2"/>
                        </a:rPr>
                        <a:t> elenco immagini non annotate seleziona immagine</a:t>
                      </a:r>
                      <a:endParaRPr lang="it-IT" sz="1400" noProof="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Compare il form per inserire l’annotazione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POST dati annotazione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Registra l’annotazione </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2651462707"/>
                  </a:ext>
                </a:extLst>
              </a:tr>
              <a:tr h="568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latin typeface="Calibri" panose="020F0502020204030204" pitchFamily="34" charset="0"/>
                          <a:cs typeface="Calibri" panose="020F0502020204030204" pitchFamily="34" charset="0"/>
                        </a:rPr>
                        <a:t>Home page</a:t>
                      </a:r>
                      <a:r>
                        <a:rPr lang="it-IT" sz="1400" noProof="0" dirty="0">
                          <a:latin typeface="Calibri" panose="020F0502020204030204" pitchFamily="34" charset="0"/>
                          <a:cs typeface="Calibri" panose="020F0502020204030204" pitchFamily="34" charset="0"/>
                          <a:sym typeface="Wingdings" panose="05000000000000000000" pitchFamily="2" charset="2"/>
                        </a:rPr>
                        <a:t> click profile</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Profile page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710713090"/>
                  </a:ext>
                </a:extLst>
              </a:tr>
              <a:tr h="568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noProof="0" dirty="0">
                          <a:latin typeface="Calibri" panose="020F0502020204030204" pitchFamily="34" charset="0"/>
                          <a:cs typeface="Calibri" panose="020F0502020204030204" pitchFamily="34" charset="0"/>
                        </a:rPr>
                        <a:t>Profile page </a:t>
                      </a:r>
                      <a:r>
                        <a:rPr lang="it-IT" sz="1400" noProof="0" dirty="0">
                          <a:latin typeface="Calibri" panose="020F0502020204030204" pitchFamily="34" charset="0"/>
                          <a:cs typeface="Calibri" panose="020F0502020204030204" pitchFamily="34" charset="0"/>
                          <a:sym typeface="Wingdings" panose="05000000000000000000" pitchFamily="2" charset="2"/>
                        </a:rPr>
                        <a:t> modifica profilo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Modifica il profile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POST dati utente </a:t>
                      </a:r>
                      <a:endParaRPr lang="it-IT" sz="1400" noProof="0" dirty="0">
                        <a:latin typeface="Calibri" panose="020F0502020204030204" pitchFamily="34" charset="0"/>
                        <a:cs typeface="Calibri" panose="020F0502020204030204" pitchFamily="34" charset="0"/>
                      </a:endParaRPr>
                    </a:p>
                  </a:txBody>
                  <a:tcPr marL="99060" marR="99060" marT="60960" marB="60960"/>
                </a:tc>
                <a:tc>
                  <a:txBody>
                    <a:bodyPr/>
                    <a:lstStyle/>
                    <a:p>
                      <a:r>
                        <a:rPr lang="en-US" sz="1400" noProof="0" dirty="0">
                          <a:latin typeface="Calibri" panose="020F0502020204030204" pitchFamily="34" charset="0"/>
                          <a:cs typeface="Calibri" panose="020F0502020204030204" pitchFamily="34" charset="0"/>
                        </a:rPr>
                        <a:t>Aggiorna  I dati utente </a:t>
                      </a:r>
                      <a:endParaRPr lang="it-IT" sz="1400" noProof="0" dirty="0">
                        <a:latin typeface="Calibri" panose="020F0502020204030204" pitchFamily="34" charset="0"/>
                        <a:cs typeface="Calibri" panose="020F0502020204030204" pitchFamily="34" charset="0"/>
                      </a:endParaRPr>
                    </a:p>
                  </a:txBody>
                  <a:tcPr marL="99060" marR="99060" marT="60960" marB="60960"/>
                </a:tc>
                <a:extLst>
                  <a:ext uri="{0D108BD9-81ED-4DB2-BD59-A6C34878D82A}">
                    <a16:rowId xmlns:a16="http://schemas.microsoft.com/office/drawing/2014/main" val="3821815634"/>
                  </a:ext>
                </a:extLst>
              </a:tr>
            </a:tbl>
          </a:graphicData>
        </a:graphic>
      </p:graphicFrame>
      <p:sp>
        <p:nvSpPr>
          <p:cNvPr id="3" name="TextBox 2"/>
          <p:cNvSpPr txBox="1"/>
          <p:nvPr/>
        </p:nvSpPr>
        <p:spPr>
          <a:xfrm>
            <a:off x="7185734" y="0"/>
            <a:ext cx="4924431"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r>
              <a:rPr kumimoji="0" lang="it-IT" sz="1400" b="0" i="0" u="none" strike="noStrike" kern="0" cap="none" spc="0" normalizeH="0" baseline="0" noProof="0" dirty="0">
                <a:ln>
                  <a:noFill/>
                </a:ln>
                <a:solidFill>
                  <a:srgbClr val="FF0000"/>
                </a:solidFill>
                <a:effectLst/>
                <a:uLnTx/>
                <a:uFillTx/>
                <a:latin typeface="Arial"/>
                <a:cs typeface="Arial"/>
                <a:sym typeface="Arial"/>
              </a:rPr>
              <a:t>NB: i controlli di validità dei dati (client e server side) e di autorizzazione (server side) all'accesso sono previsti per tutti gli eventi che li richiedono e non sono riportati nella tabella per brevità</a:t>
            </a:r>
          </a:p>
        </p:txBody>
      </p:sp>
    </p:spTree>
    <p:extLst>
      <p:ext uri="{BB962C8B-B14F-4D97-AF65-F5344CB8AC3E}">
        <p14:creationId xmlns:p14="http://schemas.microsoft.com/office/powerpoint/2010/main" val="3793876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752BE6-8B3F-4031-A51B-768A4CD5713A}"/>
              </a:ext>
            </a:extLst>
          </p:cNvPr>
          <p:cNvSpPr>
            <a:spLocks noGrp="1"/>
          </p:cNvSpPr>
          <p:nvPr>
            <p:ph type="title"/>
          </p:nvPr>
        </p:nvSpPr>
        <p:spPr>
          <a:xfrm>
            <a:off x="234518" y="0"/>
            <a:ext cx="10515600" cy="1325563"/>
          </a:xfrm>
        </p:spPr>
        <p:txBody>
          <a:bodyPr/>
          <a:lstStyle/>
          <a:p>
            <a:r>
              <a:rPr lang="en-US" dirty="0">
                <a:latin typeface="+mn-lt"/>
              </a:rPr>
              <a:t>Server side: DAO &amp; model objects</a:t>
            </a:r>
            <a:endParaRPr lang="it-IT" dirty="0">
              <a:latin typeface="+mn-lt"/>
            </a:endParaRPr>
          </a:p>
        </p:txBody>
      </p:sp>
      <p:sp>
        <p:nvSpPr>
          <p:cNvPr id="3" name="Segnaposto contenuto 2">
            <a:extLst>
              <a:ext uri="{FF2B5EF4-FFF2-40B4-BE49-F238E27FC236}">
                <a16:creationId xmlns:a16="http://schemas.microsoft.com/office/drawing/2014/main" id="{3E30E6AE-4E6E-421C-8E22-C9868E6EBF63}"/>
              </a:ext>
            </a:extLst>
          </p:cNvPr>
          <p:cNvSpPr>
            <a:spLocks noGrp="1"/>
          </p:cNvSpPr>
          <p:nvPr>
            <p:ph idx="1"/>
          </p:nvPr>
        </p:nvSpPr>
        <p:spPr>
          <a:xfrm>
            <a:off x="452732" y="1006473"/>
            <a:ext cx="5391434" cy="5730657"/>
          </a:xfrm>
        </p:spPr>
        <p:txBody>
          <a:bodyPr>
            <a:normAutofit fontScale="32500" lnSpcReduction="20000"/>
          </a:bodyPr>
          <a:lstStyle/>
          <a:p>
            <a:r>
              <a:rPr lang="en-US" dirty="0"/>
              <a:t>Model objects (Beans)</a:t>
            </a:r>
          </a:p>
          <a:p>
            <a:pPr lvl="1">
              <a:buFontTx/>
              <a:buChar char="-"/>
            </a:pPr>
            <a:r>
              <a:rPr lang="en-US" dirty="0"/>
              <a:t>User</a:t>
            </a:r>
          </a:p>
          <a:p>
            <a:pPr lvl="1">
              <a:buFontTx/>
              <a:buChar char="-"/>
            </a:pPr>
            <a:r>
              <a:rPr lang="en-US" dirty="0"/>
              <a:t>Image </a:t>
            </a:r>
          </a:p>
          <a:p>
            <a:pPr lvl="1">
              <a:buFontTx/>
              <a:buChar char="-"/>
            </a:pPr>
            <a:r>
              <a:rPr lang="en-US" dirty="0"/>
              <a:t>Campaign </a:t>
            </a:r>
          </a:p>
          <a:p>
            <a:pPr lvl="1">
              <a:buFontTx/>
              <a:buChar char="-"/>
            </a:pPr>
            <a:r>
              <a:rPr lang="en-US" dirty="0"/>
              <a:t>CampaignStatus </a:t>
            </a:r>
          </a:p>
          <a:p>
            <a:pPr lvl="1">
              <a:buFontTx/>
              <a:buChar char="-"/>
            </a:pPr>
            <a:r>
              <a:rPr lang="en-US" dirty="0"/>
              <a:t>Annotation </a:t>
            </a:r>
          </a:p>
          <a:p>
            <a:r>
              <a:rPr lang="en-US" dirty="0"/>
              <a:t>Data Access Objects (Classes)</a:t>
            </a:r>
          </a:p>
          <a:p>
            <a:pPr lvl="1"/>
            <a:r>
              <a:rPr lang="en-US" dirty="0"/>
              <a:t>UserDAO</a:t>
            </a:r>
          </a:p>
          <a:p>
            <a:pPr marL="914400" lvl="2" indent="0">
              <a:buNone/>
            </a:pPr>
            <a:r>
              <a:rPr lang="en-US" sz="2500" dirty="0"/>
              <a:t>- insertForRegister</a:t>
            </a:r>
          </a:p>
          <a:p>
            <a:pPr marL="914400" lvl="2" indent="0">
              <a:buNone/>
            </a:pPr>
            <a:r>
              <a:rPr lang="en-US" sz="2500" dirty="0"/>
              <a:t>- checkCredentials</a:t>
            </a:r>
          </a:p>
          <a:p>
            <a:pPr marL="914400" lvl="2" indent="0">
              <a:buNone/>
            </a:pPr>
            <a:r>
              <a:rPr lang="en-US" sz="2500" dirty="0"/>
              <a:t>- getUserInformation</a:t>
            </a:r>
          </a:p>
          <a:p>
            <a:pPr marL="914400" lvl="2" indent="0">
              <a:buNone/>
            </a:pPr>
            <a:r>
              <a:rPr lang="en-US" sz="2500" dirty="0"/>
              <a:t> - existsWorker</a:t>
            </a:r>
          </a:p>
          <a:p>
            <a:pPr lvl="1"/>
            <a:r>
              <a:rPr lang="en-US" dirty="0"/>
              <a:t>ManagerDAO</a:t>
            </a:r>
          </a:p>
          <a:p>
            <a:pPr marL="457200" lvl="1" indent="0">
              <a:buNone/>
            </a:pPr>
            <a:r>
              <a:rPr lang="en-US" dirty="0"/>
              <a:t>	- findCampagins </a:t>
            </a:r>
          </a:p>
          <a:p>
            <a:pPr marL="457200" lvl="1" indent="0">
              <a:buNone/>
            </a:pPr>
            <a:r>
              <a:rPr lang="en-US" dirty="0"/>
              <a:t>	- createCampagin</a:t>
            </a:r>
          </a:p>
          <a:p>
            <a:pPr lvl="1"/>
            <a:r>
              <a:rPr lang="en-US" dirty="0"/>
              <a:t>WorkerDAO </a:t>
            </a:r>
          </a:p>
          <a:p>
            <a:pPr marL="457200" lvl="1" indent="0">
              <a:buNone/>
            </a:pPr>
            <a:r>
              <a:rPr lang="en-US" dirty="0"/>
              <a:t>	- getSubscribeCampaigns</a:t>
            </a:r>
          </a:p>
          <a:p>
            <a:pPr marL="457200" lvl="1" indent="0">
              <a:buNone/>
            </a:pPr>
            <a:r>
              <a:rPr lang="en-US" dirty="0"/>
              <a:t>	- getNotSubScribeCampaigns</a:t>
            </a:r>
          </a:p>
          <a:p>
            <a:pPr marL="457200" lvl="1" indent="0">
              <a:buNone/>
            </a:pPr>
            <a:r>
              <a:rPr lang="en-US" dirty="0"/>
              <a:t>	- subscribeToCampaigns</a:t>
            </a:r>
          </a:p>
          <a:p>
            <a:pPr marL="457200" lvl="1" indent="0">
              <a:buNone/>
            </a:pPr>
            <a:r>
              <a:rPr lang="en-US" dirty="0"/>
              <a:t>	- isStarted</a:t>
            </a:r>
          </a:p>
          <a:p>
            <a:pPr marL="457200" lvl="1" indent="0">
              <a:buNone/>
            </a:pPr>
            <a:r>
              <a:rPr lang="en-US" dirty="0"/>
              <a:t>	- insertAnnotation </a:t>
            </a:r>
          </a:p>
          <a:p>
            <a:pPr marL="457200" lvl="1" indent="0">
              <a:buNone/>
            </a:pPr>
            <a:r>
              <a:rPr lang="en-US" dirty="0"/>
              <a:t>	- notAnnotatedImage</a:t>
            </a:r>
          </a:p>
          <a:p>
            <a:pPr lvl="1"/>
            <a:r>
              <a:rPr lang="en-US" dirty="0"/>
              <a:t>CampaignDAO</a:t>
            </a:r>
          </a:p>
          <a:p>
            <a:pPr marL="457200" lvl="1" indent="0">
              <a:buNone/>
            </a:pPr>
            <a:r>
              <a:rPr lang="en-US" dirty="0"/>
              <a:t>	- getCampaignDetails</a:t>
            </a:r>
          </a:p>
          <a:p>
            <a:pPr marL="457200" lvl="1" indent="0">
              <a:buNone/>
            </a:pPr>
            <a:r>
              <a:rPr lang="en-US" dirty="0"/>
              <a:t>	- getListImage</a:t>
            </a:r>
          </a:p>
          <a:p>
            <a:pPr marL="457200" lvl="1" indent="0">
              <a:buNone/>
            </a:pPr>
            <a:r>
              <a:rPr lang="en-US" dirty="0"/>
              <a:t>	- countImage </a:t>
            </a:r>
          </a:p>
          <a:p>
            <a:pPr marL="457200" lvl="1" indent="0">
              <a:buNone/>
            </a:pPr>
            <a:r>
              <a:rPr lang="en-US" dirty="0"/>
              <a:t>	- countAnnotationPerImage</a:t>
            </a:r>
          </a:p>
          <a:p>
            <a:pPr marL="457200" lvl="1" indent="0">
              <a:buNone/>
            </a:pPr>
            <a:r>
              <a:rPr lang="en-US" dirty="0"/>
              <a:t>	- IsAnnotationInConflicts</a:t>
            </a:r>
          </a:p>
          <a:p>
            <a:pPr marL="457200" lvl="1" indent="0">
              <a:buNone/>
            </a:pPr>
            <a:r>
              <a:rPr lang="en-US" dirty="0"/>
              <a:t>	- changeCampaignStatus</a:t>
            </a:r>
          </a:p>
          <a:p>
            <a:pPr marL="457200" lvl="1" indent="0">
              <a:buNone/>
            </a:pPr>
            <a:r>
              <a:rPr lang="en-US" dirty="0"/>
              <a:t>	- getCampaignStatus	</a:t>
            </a:r>
          </a:p>
          <a:p>
            <a:pPr lvl="1"/>
            <a:r>
              <a:rPr lang="en-US" dirty="0"/>
              <a:t>ImageDAO</a:t>
            </a:r>
          </a:p>
          <a:p>
            <a:pPr marL="914400" lvl="2" indent="0">
              <a:buNone/>
            </a:pPr>
            <a:r>
              <a:rPr lang="it-IT" sz="2400" dirty="0">
                <a:solidFill>
                  <a:srgbClr val="000000"/>
                </a:solidFill>
              </a:rPr>
              <a:t>- getImageDetails </a:t>
            </a:r>
          </a:p>
          <a:p>
            <a:pPr marL="914400" lvl="2" indent="0">
              <a:buNone/>
            </a:pPr>
            <a:r>
              <a:rPr lang="it-IT" sz="2400" dirty="0">
                <a:solidFill>
                  <a:srgbClr val="000000"/>
                </a:solidFill>
              </a:rPr>
              <a:t>- getAnnotationsByImageId</a:t>
            </a:r>
          </a:p>
          <a:p>
            <a:pPr marL="914400" lvl="2" indent="0">
              <a:buNone/>
            </a:pPr>
            <a:r>
              <a:rPr lang="it-IT" sz="2400" dirty="0">
                <a:solidFill>
                  <a:srgbClr val="000000"/>
                </a:solidFill>
              </a:rPr>
              <a:t>- InsertImage </a:t>
            </a:r>
          </a:p>
          <a:p>
            <a:pPr marL="914400" lvl="2" indent="0">
              <a:buNone/>
            </a:pPr>
            <a:r>
              <a:rPr lang="it-IT" sz="2400" dirty="0">
                <a:solidFill>
                  <a:srgbClr val="000000"/>
                </a:solidFill>
              </a:rPr>
              <a:t>- findImagesByCampagnaName</a:t>
            </a:r>
          </a:p>
          <a:p>
            <a:pPr marL="914400" lvl="2" indent="0">
              <a:buNone/>
            </a:pPr>
            <a:r>
              <a:rPr lang="it-IT" sz="2400" dirty="0">
                <a:solidFill>
                  <a:srgbClr val="000000"/>
                </a:solidFill>
              </a:rPr>
              <a:t>- existsImageId</a:t>
            </a:r>
          </a:p>
          <a:p>
            <a:pPr marL="914400" lvl="2" indent="0">
              <a:buNone/>
            </a:pPr>
            <a:endParaRPr lang="it-IT" sz="2400" dirty="0">
              <a:solidFill>
                <a:srgbClr val="000000"/>
              </a:solidFill>
            </a:endParaRPr>
          </a:p>
          <a:p>
            <a:pPr lvl="2"/>
            <a:endParaRPr lang="it-IT" sz="2400" dirty="0">
              <a:solidFill>
                <a:srgbClr val="000000"/>
              </a:solidFill>
            </a:endParaRPr>
          </a:p>
          <a:p>
            <a:pPr lvl="2"/>
            <a:endParaRPr lang="it-IT" sz="2400" dirty="0">
              <a:solidFill>
                <a:srgbClr val="000000"/>
              </a:solidFill>
            </a:endParaRPr>
          </a:p>
          <a:p>
            <a:pPr lvl="2"/>
            <a:endParaRPr lang="en-US" dirty="0"/>
          </a:p>
          <a:p>
            <a:pPr lvl="2"/>
            <a:endParaRPr lang="en-US" dirty="0"/>
          </a:p>
          <a:p>
            <a:endParaRPr lang="it-IT" u="sng" dirty="0"/>
          </a:p>
        </p:txBody>
      </p:sp>
      <p:sp>
        <p:nvSpPr>
          <p:cNvPr id="6" name="Content Placeholder 3">
            <a:extLst>
              <a:ext uri="{FF2B5EF4-FFF2-40B4-BE49-F238E27FC236}">
                <a16:creationId xmlns:a16="http://schemas.microsoft.com/office/drawing/2014/main" id="{70ADFB95-F0D6-4725-9887-2413E2AB3955}"/>
              </a:ext>
            </a:extLst>
          </p:cNvPr>
          <p:cNvSpPr txBox="1">
            <a:spLocks/>
          </p:cNvSpPr>
          <p:nvPr/>
        </p:nvSpPr>
        <p:spPr>
          <a:xfrm>
            <a:off x="5844166" y="1325563"/>
            <a:ext cx="4572404"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Controllers (servlets)</a:t>
            </a:r>
          </a:p>
          <a:p>
            <a:pPr lvl="1">
              <a:spcBef>
                <a:spcPts val="1000"/>
              </a:spcBef>
            </a:pPr>
            <a:r>
              <a:rPr lang="en-US" sz="1400" dirty="0">
                <a:solidFill>
                  <a:prstClr val="black"/>
                </a:solidFill>
                <a:latin typeface="Calibri" panose="020F0502020204030204"/>
              </a:rPr>
              <a:t>CreateCompaignStatus </a:t>
            </a:r>
          </a:p>
          <a:p>
            <a:pPr lvl="1">
              <a:spcBef>
                <a:spcPts val="1000"/>
              </a:spcBef>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Chec</a:t>
            </a:r>
            <a:r>
              <a:rPr lang="en-US" sz="1400" dirty="0">
                <a:solidFill>
                  <a:prstClr val="black"/>
                </a:solidFill>
                <a:latin typeface="Calibri" panose="020F0502020204030204"/>
              </a:rPr>
              <a:t>kLogin</a:t>
            </a:r>
          </a:p>
          <a:p>
            <a:pPr lvl="1">
              <a:spcBef>
                <a:spcPts val="1000"/>
              </a:spcBef>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CreateCampaign </a:t>
            </a:r>
          </a:p>
          <a:p>
            <a:pPr lvl="1">
              <a:spcBef>
                <a:spcPts val="1000"/>
              </a:spcBef>
            </a:pPr>
            <a:r>
              <a:rPr lang="en-US" sz="1400" dirty="0">
                <a:solidFill>
                  <a:prstClr val="black"/>
                </a:solidFill>
                <a:latin typeface="Calibri" panose="020F0502020204030204"/>
              </a:rPr>
              <a:t>DownlaodCampaign</a:t>
            </a:r>
          </a:p>
          <a:p>
            <a:pPr lvl="1">
              <a:spcBef>
                <a:spcPts val="1000"/>
              </a:spcBef>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GetAnnotations</a:t>
            </a:r>
          </a:p>
          <a:p>
            <a:pPr lvl="1">
              <a:spcBef>
                <a:spcPts val="1000"/>
              </a:spcBef>
            </a:pPr>
            <a:r>
              <a:rPr lang="en-US" sz="1400" dirty="0">
                <a:solidFill>
                  <a:prstClr val="black"/>
                </a:solidFill>
                <a:latin typeface="Calibri" panose="020F0502020204030204"/>
              </a:rPr>
              <a:t>GetCampaignList</a:t>
            </a:r>
          </a:p>
          <a:p>
            <a:pPr lvl="1">
              <a:spcBef>
                <a:spcPts val="1000"/>
              </a:spcBef>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GetIm</a:t>
            </a:r>
            <a:r>
              <a:rPr lang="en-US" sz="1400" dirty="0">
                <a:solidFill>
                  <a:prstClr val="black"/>
                </a:solidFill>
                <a:latin typeface="Calibri" panose="020F0502020204030204"/>
              </a:rPr>
              <a:t>ageDetails</a:t>
            </a:r>
          </a:p>
          <a:p>
            <a:pPr lvl="1">
              <a:spcBef>
                <a:spcPts val="1000"/>
              </a:spcBef>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GetNotAnnotatedC</a:t>
            </a:r>
            <a:r>
              <a:rPr lang="en-US" sz="1400" dirty="0">
                <a:solidFill>
                  <a:prstClr val="black"/>
                </a:solidFill>
                <a:latin typeface="Calibri" panose="020F0502020204030204"/>
              </a:rPr>
              <a:t>ampaigns</a:t>
            </a:r>
          </a:p>
          <a:p>
            <a:pPr lvl="1">
              <a:spcBef>
                <a:spcPts val="1000"/>
              </a:spcBef>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GetSubscribedCampaigns</a:t>
            </a:r>
          </a:p>
          <a:p>
            <a:pPr lvl="1">
              <a:spcBef>
                <a:spcPts val="1000"/>
              </a:spcBef>
            </a:pPr>
            <a:r>
              <a:rPr lang="en-US" sz="1400" dirty="0">
                <a:solidFill>
                  <a:prstClr val="black"/>
                </a:solidFill>
                <a:latin typeface="Calibri" panose="020F0502020204030204"/>
              </a:rPr>
              <a:t>GetUserDetails</a:t>
            </a:r>
          </a:p>
          <a:p>
            <a:pPr lvl="1">
              <a:spcBef>
                <a:spcPts val="1000"/>
              </a:spcBef>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GetWorkerDetails</a:t>
            </a:r>
          </a:p>
          <a:p>
            <a:pPr lvl="1">
              <a:spcBef>
                <a:spcPts val="1000"/>
              </a:spcBef>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Logout </a:t>
            </a:r>
          </a:p>
          <a:p>
            <a:pPr lvl="1">
              <a:spcBef>
                <a:spcPts val="1000"/>
              </a:spcBef>
            </a:pPr>
            <a:r>
              <a:rPr lang="en-US" sz="1400" dirty="0">
                <a:solidFill>
                  <a:prstClr val="black"/>
                </a:solidFill>
                <a:latin typeface="Calibri" panose="020F0502020204030204"/>
              </a:rPr>
              <a:t>Register </a:t>
            </a:r>
          </a:p>
          <a:p>
            <a:pPr lvl="1">
              <a:spcBef>
                <a:spcPts val="1000"/>
              </a:spcBef>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SubmitImage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7333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025" y="17185"/>
            <a:ext cx="10972800" cy="1143000"/>
          </a:xfrm>
        </p:spPr>
        <p:txBody>
          <a:bodyPr/>
          <a:lstStyle/>
          <a:p>
            <a:pPr algn="l"/>
            <a:r>
              <a:rPr lang="en-US" dirty="0"/>
              <a:t>Client side: view &amp; view component</a:t>
            </a:r>
          </a:p>
        </p:txBody>
      </p:sp>
      <p:sp>
        <p:nvSpPr>
          <p:cNvPr id="4" name="Text Placeholder 3"/>
          <p:cNvSpPr>
            <a:spLocks noGrp="1"/>
          </p:cNvSpPr>
          <p:nvPr>
            <p:ph type="body" idx="2"/>
          </p:nvPr>
        </p:nvSpPr>
        <p:spPr>
          <a:xfrm>
            <a:off x="361025" y="950046"/>
            <a:ext cx="5445806" cy="5165726"/>
          </a:xfrm>
        </p:spPr>
        <p:txBody>
          <a:bodyPr>
            <a:noAutofit/>
          </a:bodyPr>
          <a:lstStyle/>
          <a:p>
            <a:r>
              <a:rPr lang="it-IT" sz="1800" dirty="0"/>
              <a:t>LoginPage </a:t>
            </a:r>
          </a:p>
          <a:p>
            <a:pPr lvl="1"/>
            <a:r>
              <a:rPr lang="it-IT" sz="1400" dirty="0"/>
              <a:t>Login form</a:t>
            </a:r>
          </a:p>
          <a:p>
            <a:pPr lvl="2">
              <a:buClr>
                <a:srgbClr val="000000"/>
              </a:buClr>
              <a:defRPr/>
            </a:pPr>
            <a:r>
              <a:rPr lang="it-IT" sz="800" dirty="0">
                <a:solidFill>
                  <a:srgbClr val="000000"/>
                </a:solidFill>
              </a:rPr>
              <a:t>Gestione del login ed errori</a:t>
            </a:r>
          </a:p>
          <a:p>
            <a:r>
              <a:rPr lang="it-IT" sz="1800" dirty="0"/>
              <a:t>Register</a:t>
            </a:r>
          </a:p>
          <a:p>
            <a:pPr lvl="1"/>
            <a:r>
              <a:rPr lang="it-IT" sz="1300" dirty="0"/>
              <a:t>Register form</a:t>
            </a:r>
          </a:p>
          <a:p>
            <a:pPr lvl="2">
              <a:buClr>
                <a:srgbClr val="000000"/>
              </a:buClr>
              <a:defRPr/>
            </a:pPr>
            <a:r>
              <a:rPr lang="it-IT" sz="800" dirty="0">
                <a:solidFill>
                  <a:srgbClr val="000000"/>
                </a:solidFill>
              </a:rPr>
              <a:t>Gestione del register ed error</a:t>
            </a:r>
          </a:p>
          <a:p>
            <a:r>
              <a:rPr lang="it-IT" sz="1800" dirty="0"/>
              <a:t>CampaignDetailsPage </a:t>
            </a:r>
          </a:p>
          <a:p>
            <a:pPr lvl="1"/>
            <a:r>
              <a:rPr lang="it-IT" sz="1300" dirty="0"/>
              <a:t>SubmitImage form </a:t>
            </a:r>
          </a:p>
          <a:p>
            <a:pPr lvl="2">
              <a:buClr>
                <a:srgbClr val="000000"/>
              </a:buClr>
              <a:defRPr/>
            </a:pPr>
            <a:r>
              <a:rPr lang="it-IT" sz="800" dirty="0">
                <a:solidFill>
                  <a:srgbClr val="000000"/>
                </a:solidFill>
              </a:rPr>
              <a:t>show(): invia i dati </a:t>
            </a:r>
          </a:p>
          <a:p>
            <a:pPr lvl="1"/>
            <a:r>
              <a:rPr lang="it-IT" sz="1300" dirty="0"/>
              <a:t>downloadImage</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show(): richiede al server le immagini</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Update(): riceve dati dal server e aggiorna la pagina </a:t>
            </a:r>
            <a:endParaRPr lang="it-IT" sz="1300" dirty="0"/>
          </a:p>
          <a:p>
            <a:pPr lvl="1"/>
            <a:r>
              <a:rPr lang="it-IT" sz="1300" dirty="0"/>
              <a:t>ChangeCampaignStatus</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show(): richiede al server  di aggiornare lo stato</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Update(): raggiorna la pagina</a:t>
            </a:r>
            <a:endParaRPr lang="it-IT" sz="1300" dirty="0"/>
          </a:p>
          <a:p>
            <a:pPr lvl="1"/>
            <a:r>
              <a:rPr lang="it-IT" sz="1300" dirty="0"/>
              <a:t>showImageInMap</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show(): mostra immagine sulla mappa </a:t>
            </a:r>
            <a:endParaRPr lang="it-IT" sz="1300" dirty="0"/>
          </a:p>
          <a:p>
            <a:pPr lvl="1"/>
            <a:r>
              <a:rPr lang="it-IT" sz="1300" dirty="0"/>
              <a:t>PrintcampaignDetails </a:t>
            </a:r>
          </a:p>
          <a:p>
            <a:pPr lvl="2"/>
            <a:r>
              <a:rPr lang="it-IT" sz="800" dirty="0"/>
              <a:t>show(): richiede al server i dati della campagna</a:t>
            </a:r>
          </a:p>
          <a:p>
            <a:pPr lvl="2"/>
            <a:r>
              <a:rPr lang="it-IT" sz="800" dirty="0"/>
              <a:t>Update(): riceve dati dal server e aggiorna la pagina </a:t>
            </a:r>
            <a:endParaRPr lang="it-IT" sz="1000" dirty="0"/>
          </a:p>
          <a:p>
            <a:pPr marL="1192073" lvl="2" indent="0">
              <a:buNone/>
            </a:pPr>
            <a:endParaRPr lang="it-IT" sz="800" dirty="0"/>
          </a:p>
          <a:p>
            <a:pPr marL="1192073" lvl="2" indent="0">
              <a:buNone/>
            </a:pPr>
            <a:endParaRPr lang="it-IT" sz="800" dirty="0"/>
          </a:p>
          <a:p>
            <a:pPr marL="1192073" lvl="2" indent="0">
              <a:buNone/>
            </a:pPr>
            <a:endParaRPr lang="it-IT" sz="1200" dirty="0"/>
          </a:p>
          <a:p>
            <a:pPr lvl="2"/>
            <a:endParaRPr lang="it-IT" sz="900" dirty="0"/>
          </a:p>
        </p:txBody>
      </p:sp>
      <p:sp>
        <p:nvSpPr>
          <p:cNvPr id="3" name="CasellaDiTesto 2">
            <a:extLst>
              <a:ext uri="{FF2B5EF4-FFF2-40B4-BE49-F238E27FC236}">
                <a16:creationId xmlns:a16="http://schemas.microsoft.com/office/drawing/2014/main" id="{C13F99D6-794B-4AD7-8400-3D9AA5974206}"/>
              </a:ext>
            </a:extLst>
          </p:cNvPr>
          <p:cNvSpPr txBox="1"/>
          <p:nvPr/>
        </p:nvSpPr>
        <p:spPr>
          <a:xfrm>
            <a:off x="6385171" y="1154052"/>
            <a:ext cx="5064369" cy="4757713"/>
          </a:xfrm>
          <a:prstGeom prst="rect">
            <a:avLst/>
          </a:prstGeom>
          <a:noFill/>
        </p:spPr>
        <p:txBody>
          <a:bodyPr wrap="square" rtlCol="0">
            <a:spAutoFit/>
          </a:bodyPr>
          <a:lstStyle/>
          <a:p>
            <a:pPr marL="536433" marR="0" lvl="0" indent="-476829" algn="l" defTabSz="914400" rtl="0" eaLnBrk="1" fontAlgn="auto" latinLnBrk="0" hangingPunct="1">
              <a:lnSpc>
                <a:spcPct val="100000"/>
              </a:lnSpc>
              <a:spcBef>
                <a:spcPts val="657"/>
              </a:spcBef>
              <a:spcAft>
                <a:spcPts val="0"/>
              </a:spcAft>
              <a:buClr>
                <a:srgbClr val="000000"/>
              </a:buClr>
              <a:buSzPts val="2800"/>
              <a:buFont typeface="Arial"/>
              <a:buChar char="•"/>
              <a:tabLst/>
              <a:defRPr/>
            </a:pPr>
            <a:r>
              <a:rPr kumimoji="0" lang="it-IT" sz="1800" b="0" i="0" u="none" strike="noStrike" kern="0" cap="none" spc="0" normalizeH="0" baseline="0" noProof="0" dirty="0">
                <a:ln>
                  <a:noFill/>
                </a:ln>
                <a:solidFill>
                  <a:srgbClr val="000000"/>
                </a:solidFill>
                <a:effectLst/>
                <a:uLnTx/>
                <a:uFillTx/>
                <a:latin typeface="Calibri"/>
                <a:cs typeface="Calibri"/>
                <a:sym typeface="Calibri"/>
              </a:rPr>
              <a:t>StatisticsPage </a:t>
            </a:r>
          </a:p>
          <a:p>
            <a:pPr marL="1072866" marR="0" lvl="1" indent="-447027" algn="l" defTabSz="914400" rtl="0" eaLnBrk="1" fontAlgn="auto" latinLnBrk="0" hangingPunct="1">
              <a:lnSpc>
                <a:spcPct val="100000"/>
              </a:lnSpc>
              <a:spcBef>
                <a:spcPts val="563"/>
              </a:spcBef>
              <a:spcAft>
                <a:spcPts val="0"/>
              </a:spcAft>
              <a:buClr>
                <a:srgbClr val="000000"/>
              </a:buClr>
              <a:buSzPts val="2400"/>
              <a:buFont typeface="Arial"/>
              <a:buChar char="–"/>
              <a:tabLst/>
              <a:defRPr/>
            </a:pPr>
            <a:r>
              <a:rPr lang="it-IT" sz="1300" kern="0" dirty="0">
                <a:solidFill>
                  <a:srgbClr val="000000"/>
                </a:solidFill>
                <a:latin typeface="Calibri"/>
                <a:cs typeface="Calibri"/>
                <a:sym typeface="Calibri"/>
              </a:rPr>
              <a:t>Statistics </a:t>
            </a:r>
          </a:p>
          <a:p>
            <a:pPr marL="1609298" marR="0" lvl="2" indent="-417225" fontAlgn="auto">
              <a:lnSpc>
                <a:spcPct val="100000"/>
              </a:lnSpc>
              <a:spcBef>
                <a:spcPts val="469"/>
              </a:spcBef>
              <a:spcAft>
                <a:spcPts val="0"/>
              </a:spcAft>
              <a:buClr>
                <a:srgbClr val="000000"/>
              </a:buClr>
              <a:buSzPts val="2000"/>
              <a:buFont typeface="Arial"/>
              <a:buChar char="•"/>
              <a:tabLst/>
              <a:defRPr/>
            </a:pPr>
            <a:r>
              <a:rPr lang="it-IT" sz="800" kern="0" dirty="0">
                <a:solidFill>
                  <a:srgbClr val="000000"/>
                </a:solidFill>
                <a:latin typeface="Calibri"/>
                <a:cs typeface="Calibri"/>
                <a:sym typeface="Calibri"/>
              </a:rPr>
              <a:t>show(): richiede al server i dati della statisca </a:t>
            </a:r>
          </a:p>
          <a:p>
            <a:pPr marL="1609298" marR="0" lvl="2" indent="-417225" fontAlgn="auto">
              <a:lnSpc>
                <a:spcPct val="100000"/>
              </a:lnSpc>
              <a:spcBef>
                <a:spcPts val="469"/>
              </a:spcBef>
              <a:spcAft>
                <a:spcPts val="0"/>
              </a:spcAft>
              <a:buClr>
                <a:srgbClr val="000000"/>
              </a:buClr>
              <a:buSzPts val="2000"/>
              <a:buFont typeface="Arial"/>
              <a:buChar char="•"/>
              <a:tabLst/>
              <a:defRPr/>
            </a:pPr>
            <a:r>
              <a:rPr lang="it-IT" sz="800" kern="0" dirty="0">
                <a:solidFill>
                  <a:srgbClr val="000000"/>
                </a:solidFill>
                <a:latin typeface="Calibri"/>
                <a:cs typeface="Calibri"/>
                <a:sym typeface="Calibri"/>
              </a:rPr>
              <a:t>Update(): riceve dati dal server e aggiorna la pagina</a:t>
            </a:r>
          </a:p>
          <a:p>
            <a:pPr marL="536433" marR="0" lvl="0" indent="-476829" algn="l" defTabSz="914400" rtl="0" eaLnBrk="1" fontAlgn="auto" latinLnBrk="0" hangingPunct="1">
              <a:lnSpc>
                <a:spcPct val="100000"/>
              </a:lnSpc>
              <a:spcBef>
                <a:spcPts val="657"/>
              </a:spcBef>
              <a:spcAft>
                <a:spcPts val="0"/>
              </a:spcAft>
              <a:buClr>
                <a:srgbClr val="000000"/>
              </a:buClr>
              <a:buSzPts val="2800"/>
              <a:buFont typeface="Arial"/>
              <a:buChar char="•"/>
              <a:tabLst/>
              <a:defRPr/>
            </a:pPr>
            <a:r>
              <a:rPr kumimoji="0" lang="it-IT" sz="1800" b="0" i="0" u="none" strike="noStrike" kern="0" cap="none" spc="0" normalizeH="0" baseline="0" noProof="0" dirty="0">
                <a:ln>
                  <a:noFill/>
                </a:ln>
                <a:solidFill>
                  <a:srgbClr val="000000"/>
                </a:solidFill>
                <a:effectLst/>
                <a:uLnTx/>
                <a:uFillTx/>
                <a:latin typeface="Calibri"/>
                <a:cs typeface="Calibri"/>
                <a:sym typeface="Calibri"/>
              </a:rPr>
              <a:t>ImageDetailsPage </a:t>
            </a:r>
          </a:p>
          <a:p>
            <a:pPr marL="1072866" marR="0" lvl="1" indent="-447027" algn="l" defTabSz="914400" rtl="0" eaLnBrk="1" fontAlgn="auto" latinLnBrk="0" hangingPunct="1">
              <a:lnSpc>
                <a:spcPct val="100000"/>
              </a:lnSpc>
              <a:spcBef>
                <a:spcPts val="563"/>
              </a:spcBef>
              <a:spcAft>
                <a:spcPts val="0"/>
              </a:spcAft>
              <a:buClr>
                <a:srgbClr val="000000"/>
              </a:buClr>
              <a:buSzPts val="2400"/>
              <a:buFont typeface="Arial"/>
              <a:buChar char="–"/>
              <a:tabLst/>
              <a:defRPr/>
            </a:pPr>
            <a:r>
              <a:rPr lang="it-IT" sz="1300" kern="0" dirty="0">
                <a:solidFill>
                  <a:srgbClr val="000000"/>
                </a:solidFill>
                <a:latin typeface="Calibri"/>
                <a:cs typeface="Calibri"/>
                <a:sym typeface="Calibri"/>
              </a:rPr>
              <a:t>image</a:t>
            </a:r>
            <a:r>
              <a:rPr kumimoji="0" lang="it-IT" sz="1300" b="0" i="0" u="none" strike="noStrike" kern="0" cap="none" spc="0" normalizeH="0" baseline="0" noProof="0" dirty="0">
                <a:ln>
                  <a:noFill/>
                </a:ln>
                <a:solidFill>
                  <a:srgbClr val="000000"/>
                </a:solidFill>
                <a:effectLst/>
                <a:uLnTx/>
                <a:uFillTx/>
                <a:latin typeface="Calibri"/>
                <a:cs typeface="Calibri"/>
                <a:sym typeface="Calibri"/>
              </a:rPr>
              <a:t>Details </a:t>
            </a:r>
          </a:p>
          <a:p>
            <a:pPr marL="1609298" lvl="2" indent="-417225">
              <a:spcBef>
                <a:spcPts val="469"/>
              </a:spcBef>
              <a:buClr>
                <a:srgbClr val="000000"/>
              </a:buClr>
              <a:buSzPts val="2000"/>
              <a:buFont typeface="Arial"/>
              <a:buChar char="•"/>
              <a:defRPr/>
            </a:pPr>
            <a:r>
              <a:rPr lang="it-IT" sz="800" kern="0" dirty="0">
                <a:solidFill>
                  <a:srgbClr val="000000"/>
                </a:solidFill>
                <a:latin typeface="Calibri"/>
                <a:cs typeface="Calibri"/>
                <a:sym typeface="Calibri"/>
              </a:rPr>
              <a:t>show(): richiede al server i dettagli dell’immagine</a:t>
            </a:r>
          </a:p>
          <a:p>
            <a:pPr marL="1609298" lvl="2" indent="-417225">
              <a:spcBef>
                <a:spcPts val="469"/>
              </a:spcBef>
              <a:buClr>
                <a:srgbClr val="000000"/>
              </a:buClr>
              <a:buSzPts val="2000"/>
              <a:buFont typeface="Arial"/>
              <a:buChar char="•"/>
              <a:defRPr/>
            </a:pPr>
            <a:r>
              <a:rPr lang="it-IT" sz="800" kern="0" dirty="0">
                <a:solidFill>
                  <a:srgbClr val="000000"/>
                </a:solidFill>
                <a:latin typeface="Calibri"/>
                <a:cs typeface="Calibri"/>
                <a:sym typeface="Calibri"/>
              </a:rPr>
              <a:t>Update(): riceve dati dal server e aggiorna la pagina </a:t>
            </a:r>
          </a:p>
          <a:p>
            <a:pPr marL="1072866" marR="0" lvl="1" indent="-447027" algn="l" defTabSz="914400" rtl="0" eaLnBrk="1" fontAlgn="auto" latinLnBrk="0" hangingPunct="1">
              <a:lnSpc>
                <a:spcPct val="100000"/>
              </a:lnSpc>
              <a:spcBef>
                <a:spcPts val="563"/>
              </a:spcBef>
              <a:spcAft>
                <a:spcPts val="0"/>
              </a:spcAft>
              <a:buClr>
                <a:srgbClr val="000000"/>
              </a:buClr>
              <a:buSzPts val="2400"/>
              <a:buFont typeface="Arial"/>
              <a:buChar char="–"/>
              <a:tabLst/>
              <a:defRPr/>
            </a:pPr>
            <a:r>
              <a:rPr lang="it-IT" sz="1300" kern="0" dirty="0">
                <a:solidFill>
                  <a:srgbClr val="000000"/>
                </a:solidFill>
                <a:latin typeface="Calibri"/>
                <a:cs typeface="Calibri"/>
                <a:sym typeface="Calibri"/>
              </a:rPr>
              <a:t>workerDetails</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ea typeface="+mn-ea"/>
                <a:cs typeface="Calibri"/>
                <a:sym typeface="Calibri"/>
              </a:rPr>
              <a:t>show(): richiede al server i dati del lavoratore</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ea typeface="+mn-ea"/>
                <a:cs typeface="Calibri"/>
                <a:sym typeface="Calibri"/>
              </a:rPr>
              <a:t>Update(): riceve dati dal server e aggiorna la pagina</a:t>
            </a:r>
            <a:endParaRPr lang="it-IT" sz="1300" kern="0" dirty="0">
              <a:solidFill>
                <a:srgbClr val="000000"/>
              </a:solidFill>
              <a:latin typeface="Calibri"/>
              <a:cs typeface="Calibri"/>
              <a:sym typeface="Calibri"/>
            </a:endParaRPr>
          </a:p>
          <a:p>
            <a:pPr marL="536433" marR="0" lvl="0" indent="-476829" algn="l" defTabSz="914400" rtl="0" eaLnBrk="1" fontAlgn="auto" latinLnBrk="0" hangingPunct="1">
              <a:lnSpc>
                <a:spcPct val="100000"/>
              </a:lnSpc>
              <a:spcBef>
                <a:spcPts val="657"/>
              </a:spcBef>
              <a:spcAft>
                <a:spcPts val="0"/>
              </a:spcAft>
              <a:buClr>
                <a:srgbClr val="000000"/>
              </a:buClr>
              <a:buSzPts val="2800"/>
              <a:buFont typeface="Arial"/>
              <a:buChar char="•"/>
              <a:tabLst/>
              <a:defRPr/>
            </a:pPr>
            <a:r>
              <a:rPr kumimoji="0" lang="it-IT" sz="1800" b="0" i="0" u="none" strike="noStrike" kern="0" cap="none" spc="0" normalizeH="0" baseline="0" noProof="0" dirty="0">
                <a:ln>
                  <a:noFill/>
                </a:ln>
                <a:solidFill>
                  <a:srgbClr val="000000"/>
                </a:solidFill>
                <a:effectLst/>
                <a:uLnTx/>
                <a:uFillTx/>
                <a:latin typeface="Calibri"/>
                <a:cs typeface="Calibri"/>
                <a:sym typeface="Calibri"/>
              </a:rPr>
              <a:t>MangerHomePage </a:t>
            </a:r>
          </a:p>
          <a:p>
            <a:pPr marL="1072866" marR="0" lvl="1" indent="-447027" algn="l" defTabSz="914400" rtl="0" eaLnBrk="1" fontAlgn="auto" latinLnBrk="0" hangingPunct="1">
              <a:lnSpc>
                <a:spcPct val="100000"/>
              </a:lnSpc>
              <a:spcBef>
                <a:spcPts val="563"/>
              </a:spcBef>
              <a:spcAft>
                <a:spcPts val="0"/>
              </a:spcAft>
              <a:buClr>
                <a:srgbClr val="000000"/>
              </a:buClr>
              <a:buSzPts val="2400"/>
              <a:buFont typeface="Arial"/>
              <a:buChar char="–"/>
              <a:tabLst/>
              <a:defRPr/>
            </a:pPr>
            <a:r>
              <a:rPr kumimoji="0" lang="it-IT" sz="1300" b="0" i="0" u="none" strike="noStrike" kern="0" cap="none" spc="0" normalizeH="0" baseline="0" noProof="0" dirty="0">
                <a:ln>
                  <a:noFill/>
                </a:ln>
                <a:solidFill>
                  <a:srgbClr val="000000"/>
                </a:solidFill>
                <a:effectLst/>
                <a:uLnTx/>
                <a:uFillTx/>
                <a:latin typeface="Calibri"/>
                <a:cs typeface="Calibri"/>
                <a:sym typeface="Calibri"/>
              </a:rPr>
              <a:t>createCampaign form</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show(): invia i dati </a:t>
            </a:r>
          </a:p>
          <a:p>
            <a:pPr marL="1072866" marR="0" lvl="1" indent="-447027" algn="l" defTabSz="914400" rtl="0" eaLnBrk="1" fontAlgn="auto" latinLnBrk="0" hangingPunct="1">
              <a:lnSpc>
                <a:spcPct val="100000"/>
              </a:lnSpc>
              <a:spcBef>
                <a:spcPts val="563"/>
              </a:spcBef>
              <a:spcAft>
                <a:spcPts val="0"/>
              </a:spcAft>
              <a:buClr>
                <a:srgbClr val="000000"/>
              </a:buClr>
              <a:buSzPts val="2400"/>
              <a:buFont typeface="Arial"/>
              <a:buChar char="–"/>
              <a:tabLst/>
              <a:defRPr/>
            </a:pPr>
            <a:r>
              <a:rPr kumimoji="0" lang="it-IT" sz="1300" b="0" i="0" u="none" strike="noStrike" kern="0" cap="none" spc="0" normalizeH="0" baseline="0" noProof="0" dirty="0">
                <a:ln>
                  <a:noFill/>
                </a:ln>
                <a:solidFill>
                  <a:srgbClr val="000000"/>
                </a:solidFill>
                <a:effectLst/>
                <a:uLnTx/>
                <a:uFillTx/>
                <a:latin typeface="Calibri"/>
                <a:cs typeface="Calibri"/>
                <a:sym typeface="Calibri"/>
              </a:rPr>
              <a:t>CampaignList</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show(): richiede al server i dati dell’elenco campagne</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800" b="0" i="0" u="none" strike="noStrike" kern="0" cap="none" spc="0" normalizeH="0" baseline="0" noProof="0" dirty="0">
                <a:ln>
                  <a:noFill/>
                </a:ln>
                <a:solidFill>
                  <a:srgbClr val="000000"/>
                </a:solidFill>
                <a:effectLst/>
                <a:uLnTx/>
                <a:uFillTx/>
                <a:latin typeface="Calibri"/>
                <a:cs typeface="Calibri"/>
                <a:sym typeface="Calibri"/>
              </a:rPr>
              <a:t>Update(): riceve dati dal server e aggiorna la lista </a:t>
            </a:r>
          </a:p>
          <a:p>
            <a:pPr marL="1192073" marR="0" lvl="2" algn="l" defTabSz="914400" rtl="0" eaLnBrk="1" fontAlgn="auto" latinLnBrk="0" hangingPunct="1">
              <a:lnSpc>
                <a:spcPct val="100000"/>
              </a:lnSpc>
              <a:spcBef>
                <a:spcPts val="469"/>
              </a:spcBef>
              <a:spcAft>
                <a:spcPts val="0"/>
              </a:spcAft>
              <a:buClr>
                <a:srgbClr val="000000"/>
              </a:buClr>
              <a:buSzPts val="2000"/>
              <a:tabLst/>
              <a:defRPr/>
            </a:pPr>
            <a:endParaRPr kumimoji="0" lang="it-IT" sz="1000" b="0" i="0" u="none" strike="noStrike" kern="0" cap="none" spc="0" normalizeH="0" baseline="0" noProof="0" dirty="0">
              <a:ln>
                <a:noFill/>
              </a:ln>
              <a:solidFill>
                <a:srgbClr val="000000"/>
              </a:solidFill>
              <a:effectLst/>
              <a:uLnTx/>
              <a:uFillTx/>
              <a:latin typeface="Calibri"/>
              <a:cs typeface="Calibri"/>
              <a:sym typeface="Calibri"/>
            </a:endParaRPr>
          </a:p>
          <a:p>
            <a:pPr marL="59604" marR="0" lvl="0" algn="l" defTabSz="914400" rtl="0" eaLnBrk="1" fontAlgn="auto" latinLnBrk="0" hangingPunct="1">
              <a:lnSpc>
                <a:spcPct val="100000"/>
              </a:lnSpc>
              <a:spcBef>
                <a:spcPts val="657"/>
              </a:spcBef>
              <a:spcAft>
                <a:spcPts val="0"/>
              </a:spcAft>
              <a:buClr>
                <a:srgbClr val="000000"/>
              </a:buClr>
              <a:buSzPts val="2800"/>
              <a:tabLst/>
              <a:defRPr/>
            </a:pPr>
            <a:endParaRPr kumimoji="0" lang="it-IT" sz="18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47123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CDE0-6E3D-6F4C-87DF-9807E6C1FF77}"/>
              </a:ext>
            </a:extLst>
          </p:cNvPr>
          <p:cNvSpPr>
            <a:spLocks noGrp="1"/>
          </p:cNvSpPr>
          <p:nvPr>
            <p:ph type="title"/>
          </p:nvPr>
        </p:nvSpPr>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
        <p:nvSpPr>
          <p:cNvPr id="3" name="Content Placeholder 2">
            <a:extLst>
              <a:ext uri="{FF2B5EF4-FFF2-40B4-BE49-F238E27FC236}">
                <a16:creationId xmlns:a16="http://schemas.microsoft.com/office/drawing/2014/main" id="{5CF2F5C8-CED0-D54C-8110-26530C7571A6}"/>
              </a:ext>
            </a:extLst>
          </p:cNvPr>
          <p:cNvSpPr>
            <a:spLocks noGrp="1"/>
          </p:cNvSpPr>
          <p:nvPr>
            <p:ph idx="1"/>
          </p:nvPr>
        </p:nvSpPr>
        <p:spPr/>
        <p:txBody>
          <a:bodyPr>
            <a:normAutofit fontScale="47500" lnSpcReduction="20000"/>
          </a:bodyPr>
          <a:lstStyle/>
          <a:p>
            <a:pPr marL="0" indent="0">
              <a:buNone/>
            </a:pPr>
            <a:r>
              <a:rPr lang="en-GB" b="1" dirty="0"/>
              <a:t>Un </a:t>
            </a:r>
            <a:r>
              <a:rPr lang="en-GB" b="1" dirty="0">
                <a:solidFill>
                  <a:srgbClr val="FF0000"/>
                </a:solidFill>
              </a:rPr>
              <a:t>lavoratore</a:t>
            </a:r>
            <a:r>
              <a:rPr lang="en-GB" b="1" dirty="0"/>
              <a:t> ha i seguenti dati:</a:t>
            </a:r>
          </a:p>
          <a:p>
            <a:pPr marL="0" indent="0">
              <a:buNone/>
            </a:pPr>
            <a:r>
              <a:rPr lang="en-GB" b="1" dirty="0"/>
              <a:t>• </a:t>
            </a:r>
            <a:r>
              <a:rPr lang="en-GB" b="1" dirty="0">
                <a:solidFill>
                  <a:schemeClr val="accent6"/>
                </a:solidFill>
              </a:rPr>
              <a:t>Nome</a:t>
            </a:r>
            <a:r>
              <a:rPr lang="en-GB" b="1" dirty="0"/>
              <a:t> </a:t>
            </a:r>
            <a:r>
              <a:rPr lang="en-GB" b="1" dirty="0">
                <a:solidFill>
                  <a:schemeClr val="accent6"/>
                </a:solidFill>
              </a:rPr>
              <a:t>utente</a:t>
            </a:r>
          </a:p>
          <a:p>
            <a:pPr marL="0" indent="0">
              <a:buNone/>
            </a:pPr>
            <a:r>
              <a:rPr lang="en-GB" b="1" dirty="0"/>
              <a:t>• </a:t>
            </a:r>
            <a:r>
              <a:rPr lang="en-GB" b="1" dirty="0">
                <a:solidFill>
                  <a:schemeClr val="accent6"/>
                </a:solidFill>
              </a:rPr>
              <a:t>Parola</a:t>
            </a:r>
            <a:r>
              <a:rPr lang="en-GB" b="1" dirty="0"/>
              <a:t> </a:t>
            </a:r>
            <a:r>
              <a:rPr lang="en-GB" b="1" dirty="0">
                <a:solidFill>
                  <a:schemeClr val="accent6"/>
                </a:solidFill>
              </a:rPr>
              <a:t>d'ordine</a:t>
            </a:r>
          </a:p>
          <a:p>
            <a:pPr marL="0" indent="0">
              <a:buNone/>
            </a:pPr>
            <a:r>
              <a:rPr lang="en-GB" b="1" dirty="0"/>
              <a:t>• </a:t>
            </a:r>
            <a:r>
              <a:rPr lang="en-GB" b="1" dirty="0">
                <a:solidFill>
                  <a:schemeClr val="accent6"/>
                </a:solidFill>
              </a:rPr>
              <a:t>Indirizzo</a:t>
            </a:r>
            <a:r>
              <a:rPr lang="en-GB" b="1" dirty="0"/>
              <a:t> </a:t>
            </a:r>
            <a:r>
              <a:rPr lang="en-GB" b="1" dirty="0">
                <a:solidFill>
                  <a:schemeClr val="accent6"/>
                </a:solidFill>
              </a:rPr>
              <a:t>email</a:t>
            </a:r>
          </a:p>
          <a:p>
            <a:pPr marL="0" indent="0">
              <a:buNone/>
            </a:pPr>
            <a:r>
              <a:rPr lang="en-GB" b="1" dirty="0"/>
              <a:t>• </a:t>
            </a:r>
            <a:r>
              <a:rPr lang="en-GB" b="1" dirty="0">
                <a:solidFill>
                  <a:schemeClr val="accent6"/>
                </a:solidFill>
              </a:rPr>
              <a:t>Livello</a:t>
            </a:r>
            <a:r>
              <a:rPr lang="en-GB" b="1" dirty="0"/>
              <a:t> </a:t>
            </a:r>
            <a:r>
              <a:rPr lang="en-GB" b="1" dirty="0">
                <a:solidFill>
                  <a:schemeClr val="accent6"/>
                </a:solidFill>
              </a:rPr>
              <a:t>di esperienza</a:t>
            </a:r>
            <a:r>
              <a:rPr lang="en-GB" b="1" dirty="0"/>
              <a:t>: “alto”, “medio”, “basso”</a:t>
            </a:r>
          </a:p>
          <a:p>
            <a:pPr marL="0" indent="0">
              <a:buNone/>
            </a:pPr>
            <a:r>
              <a:rPr lang="en-GB" b="1" dirty="0"/>
              <a:t>• </a:t>
            </a:r>
            <a:r>
              <a:rPr lang="en-GB" b="1" dirty="0">
                <a:solidFill>
                  <a:schemeClr val="accent6"/>
                </a:solidFill>
              </a:rPr>
              <a:t>Foto</a:t>
            </a:r>
          </a:p>
          <a:p>
            <a:pPr marL="0" indent="0">
              <a:buNone/>
            </a:pPr>
            <a:endParaRPr lang="en-GB" b="1" dirty="0"/>
          </a:p>
          <a:p>
            <a:pPr marL="0" indent="0">
              <a:buNone/>
            </a:pPr>
            <a:r>
              <a:rPr lang="en-GB" b="1" dirty="0"/>
              <a:t>Un'</a:t>
            </a:r>
            <a:r>
              <a:rPr lang="en-GB" b="1" dirty="0">
                <a:solidFill>
                  <a:srgbClr val="FF0000"/>
                </a:solidFill>
              </a:rPr>
              <a:t>immagine</a:t>
            </a:r>
            <a:r>
              <a:rPr lang="en-GB" b="1" dirty="0"/>
              <a:t> di una località a rischio per la presenza di una discarica ha i seguenti dati;</a:t>
            </a:r>
          </a:p>
          <a:p>
            <a:pPr marL="0" indent="0">
              <a:buNone/>
            </a:pPr>
            <a:r>
              <a:rPr lang="en-GB" b="1" dirty="0"/>
              <a:t>• </a:t>
            </a:r>
            <a:r>
              <a:rPr lang="en-GB" b="1" dirty="0">
                <a:solidFill>
                  <a:schemeClr val="accent6"/>
                </a:solidFill>
              </a:rPr>
              <a:t>Latitudine</a:t>
            </a:r>
            <a:r>
              <a:rPr lang="en-GB" b="1" dirty="0"/>
              <a:t>, </a:t>
            </a:r>
            <a:r>
              <a:rPr lang="en-GB" b="1" dirty="0">
                <a:solidFill>
                  <a:schemeClr val="accent6"/>
                </a:solidFill>
              </a:rPr>
              <a:t>Longitudine</a:t>
            </a:r>
            <a:r>
              <a:rPr lang="en-GB" b="1" dirty="0"/>
              <a:t> (si ipotizzi che non ci siano più immagini con le stesse coordinate)</a:t>
            </a:r>
          </a:p>
          <a:p>
            <a:pPr marL="0" indent="0">
              <a:buNone/>
            </a:pPr>
            <a:r>
              <a:rPr lang="en-GB" b="1" dirty="0"/>
              <a:t>• </a:t>
            </a:r>
            <a:r>
              <a:rPr lang="en-GB" b="1" dirty="0">
                <a:solidFill>
                  <a:schemeClr val="accent6"/>
                </a:solidFill>
              </a:rPr>
              <a:t>Comune</a:t>
            </a:r>
          </a:p>
          <a:p>
            <a:pPr marL="0" indent="0">
              <a:buNone/>
            </a:pPr>
            <a:r>
              <a:rPr lang="en-GB" b="1" dirty="0"/>
              <a:t>• </a:t>
            </a:r>
            <a:r>
              <a:rPr lang="en-GB" b="1" dirty="0">
                <a:solidFill>
                  <a:schemeClr val="accent6"/>
                </a:solidFill>
              </a:rPr>
              <a:t>Regione</a:t>
            </a:r>
          </a:p>
          <a:p>
            <a:pPr marL="0" indent="0">
              <a:buNone/>
            </a:pPr>
            <a:r>
              <a:rPr lang="en-GB" b="1" dirty="0"/>
              <a:t>• </a:t>
            </a:r>
            <a:r>
              <a:rPr lang="en-GB" b="1" dirty="0">
                <a:solidFill>
                  <a:schemeClr val="accent6"/>
                </a:solidFill>
              </a:rPr>
              <a:t>Provenienza</a:t>
            </a:r>
            <a:r>
              <a:rPr lang="en-GB" b="1" dirty="0"/>
              <a:t>: una stringa che indica il sistema da cui proviene l'immagine (ad esempio "Google Earth", “OpenStreeMap", Cesium", ecc.)</a:t>
            </a:r>
          </a:p>
          <a:p>
            <a:pPr marL="0" indent="0">
              <a:buNone/>
            </a:pPr>
            <a:r>
              <a:rPr lang="en-GB" b="1" dirty="0"/>
              <a:t>• </a:t>
            </a:r>
            <a:r>
              <a:rPr lang="en-GB" b="1" dirty="0">
                <a:solidFill>
                  <a:schemeClr val="accent6"/>
                </a:solidFill>
              </a:rPr>
              <a:t>Data di recupero</a:t>
            </a:r>
          </a:p>
          <a:p>
            <a:pPr marL="0" indent="0">
              <a:buNone/>
            </a:pPr>
            <a:r>
              <a:rPr lang="en-GB" b="1" dirty="0"/>
              <a:t>• </a:t>
            </a:r>
            <a:r>
              <a:rPr lang="en-GB" b="1" dirty="0">
                <a:solidFill>
                  <a:schemeClr val="accent6"/>
                </a:solidFill>
              </a:rPr>
              <a:t>Risoluzione</a:t>
            </a:r>
            <a:r>
              <a:rPr lang="en-GB" b="1" dirty="0"/>
              <a:t>: “alta”, “media”, “bassa”</a:t>
            </a:r>
          </a:p>
          <a:p>
            <a:pPr marL="0" indent="0">
              <a:buNone/>
            </a:pPr>
            <a:endParaRPr lang="es-419" b="1">
              <a:solidFill>
                <a:srgbClr val="FF0000"/>
              </a:solidFill>
            </a:endParaRPr>
          </a:p>
          <a:p>
            <a:r>
              <a:rPr lang="es-419" b="1">
                <a:solidFill>
                  <a:srgbClr val="FF0000"/>
                </a:solidFill>
              </a:rPr>
              <a:t>Entities</a:t>
            </a:r>
            <a:r>
              <a:rPr lang="es-419" b="1"/>
              <a:t>, </a:t>
            </a:r>
            <a:r>
              <a:rPr lang="es-419" b="1">
                <a:solidFill>
                  <a:srgbClr val="00B050"/>
                </a:solidFill>
              </a:rPr>
              <a:t>attributes</a:t>
            </a:r>
            <a:r>
              <a:rPr lang="es-419" b="1"/>
              <a:t>, </a:t>
            </a:r>
            <a:r>
              <a:rPr lang="es-419" b="1">
                <a:solidFill>
                  <a:srgbClr val="366092"/>
                </a:solidFill>
              </a:rPr>
              <a:t>relationships</a:t>
            </a:r>
            <a:endParaRPr lang="es-419" b="1"/>
          </a:p>
          <a:p>
            <a:endParaRPr lang="en-IT"/>
          </a:p>
        </p:txBody>
      </p:sp>
    </p:spTree>
    <p:extLst>
      <p:ext uri="{BB962C8B-B14F-4D97-AF65-F5344CB8AC3E}">
        <p14:creationId xmlns:p14="http://schemas.microsoft.com/office/powerpoint/2010/main" val="34925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025" y="17185"/>
            <a:ext cx="10972800" cy="1143000"/>
          </a:xfrm>
        </p:spPr>
        <p:txBody>
          <a:bodyPr/>
          <a:lstStyle/>
          <a:p>
            <a:pPr algn="l"/>
            <a:r>
              <a:rPr lang="en-US" dirty="0"/>
              <a:t>Client side: view &amp; view component</a:t>
            </a:r>
          </a:p>
        </p:txBody>
      </p:sp>
      <p:sp>
        <p:nvSpPr>
          <p:cNvPr id="4" name="Text Placeholder 3"/>
          <p:cNvSpPr>
            <a:spLocks noGrp="1"/>
          </p:cNvSpPr>
          <p:nvPr>
            <p:ph type="body" idx="2"/>
          </p:nvPr>
        </p:nvSpPr>
        <p:spPr>
          <a:xfrm>
            <a:off x="361025" y="1417637"/>
            <a:ext cx="5445806" cy="5165726"/>
          </a:xfrm>
        </p:spPr>
        <p:txBody>
          <a:bodyPr>
            <a:noAutofit/>
          </a:bodyPr>
          <a:lstStyle/>
          <a:p>
            <a:r>
              <a:rPr lang="it-IT" sz="1800" dirty="0"/>
              <a:t>workerHome Page </a:t>
            </a:r>
          </a:p>
          <a:p>
            <a:pPr lvl="1"/>
            <a:r>
              <a:rPr lang="it-IT" sz="1300" dirty="0"/>
              <a:t>subscribedCampaignList</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1300" b="0" i="0" u="none" strike="noStrike" kern="0" cap="none" spc="0" normalizeH="0" baseline="0" noProof="0" dirty="0">
                <a:ln>
                  <a:noFill/>
                </a:ln>
                <a:solidFill>
                  <a:srgbClr val="000000"/>
                </a:solidFill>
                <a:effectLst/>
                <a:uLnTx/>
                <a:uFillTx/>
                <a:latin typeface="Calibri"/>
                <a:cs typeface="Calibri"/>
                <a:sym typeface="Calibri"/>
              </a:rPr>
              <a:t>show(): richiede al server i dati dell’elenco campagne optate</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1300" b="0" i="0" u="none" strike="noStrike" kern="0" cap="none" spc="0" normalizeH="0" baseline="0" noProof="0" dirty="0">
                <a:ln>
                  <a:noFill/>
                </a:ln>
                <a:solidFill>
                  <a:srgbClr val="000000"/>
                </a:solidFill>
                <a:effectLst/>
                <a:uLnTx/>
                <a:uFillTx/>
                <a:latin typeface="Calibri"/>
                <a:cs typeface="Calibri"/>
                <a:sym typeface="Calibri"/>
              </a:rPr>
              <a:t>Update(): riceve dati dal server e aggiorna la lista </a:t>
            </a:r>
            <a:endParaRPr lang="it-IT" sz="1300" dirty="0"/>
          </a:p>
          <a:p>
            <a:pPr lvl="1"/>
            <a:r>
              <a:rPr lang="it-IT" sz="1300" dirty="0"/>
              <a:t>notSuscribedCampaignList</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1300" b="0" i="0" u="none" strike="noStrike" kern="0" cap="none" spc="0" normalizeH="0" baseline="0" noProof="0" dirty="0">
                <a:ln>
                  <a:noFill/>
                </a:ln>
                <a:solidFill>
                  <a:srgbClr val="000000"/>
                </a:solidFill>
                <a:effectLst/>
                <a:uLnTx/>
                <a:uFillTx/>
                <a:latin typeface="Calibri"/>
                <a:cs typeface="Calibri"/>
                <a:sym typeface="Calibri"/>
              </a:rPr>
              <a:t>show(): richiede al server i dati dell’elenco campagne non optate</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kumimoji="0" lang="it-IT" sz="1300" b="0" i="0" u="none" strike="noStrike" kern="0" cap="none" spc="0" normalizeH="0" baseline="0" noProof="0" dirty="0">
                <a:ln>
                  <a:noFill/>
                </a:ln>
                <a:solidFill>
                  <a:srgbClr val="000000"/>
                </a:solidFill>
                <a:effectLst/>
                <a:uLnTx/>
                <a:uFillTx/>
                <a:latin typeface="Calibri"/>
                <a:cs typeface="Calibri"/>
                <a:sym typeface="Calibri"/>
              </a:rPr>
              <a:t>Update(): riceve dati dal server e aggiorna la lista </a:t>
            </a:r>
            <a:endParaRPr lang="it-IT" sz="1300" dirty="0"/>
          </a:p>
          <a:p>
            <a:pPr lvl="1"/>
            <a:r>
              <a:rPr lang="it-IT" sz="1300" dirty="0"/>
              <a:t>SuscribeToCampaign</a:t>
            </a:r>
          </a:p>
          <a:p>
            <a:pPr lvl="2"/>
            <a:r>
              <a:rPr lang="it-IT" sz="1300" dirty="0"/>
              <a:t>show(): invia al server la richiesta </a:t>
            </a:r>
          </a:p>
          <a:p>
            <a:r>
              <a:rPr lang="it-IT" sz="1800" dirty="0"/>
              <a:t>writeAnnotation Page </a:t>
            </a:r>
          </a:p>
          <a:p>
            <a:pPr lvl="1"/>
            <a:r>
              <a:rPr lang="it-IT" sz="1300" dirty="0"/>
              <a:t>writeAnnotation form </a:t>
            </a:r>
          </a:p>
          <a:p>
            <a:pPr marL="1609298" marR="0" lvl="2" indent="-417225" algn="l" defTabSz="914400" rtl="0" eaLnBrk="1" fontAlgn="auto" latinLnBrk="0" hangingPunct="1">
              <a:lnSpc>
                <a:spcPct val="100000"/>
              </a:lnSpc>
              <a:spcBef>
                <a:spcPts val="469"/>
              </a:spcBef>
              <a:spcAft>
                <a:spcPts val="0"/>
              </a:spcAft>
              <a:buClr>
                <a:srgbClr val="000000"/>
              </a:buClr>
              <a:buSzPts val="2000"/>
              <a:buFont typeface="Arial"/>
              <a:buChar char="•"/>
              <a:tabLst/>
              <a:defRPr/>
            </a:pPr>
            <a:r>
              <a:rPr lang="it-IT" sz="1300" dirty="0"/>
              <a:t>	</a:t>
            </a:r>
            <a:r>
              <a:rPr kumimoji="0" lang="it-IT" sz="800" b="0" i="0" u="none" strike="noStrike" kern="0" cap="none" spc="0" normalizeH="0" baseline="0" noProof="0" dirty="0">
                <a:ln>
                  <a:noFill/>
                </a:ln>
                <a:solidFill>
                  <a:srgbClr val="000000"/>
                </a:solidFill>
                <a:effectLst/>
                <a:uLnTx/>
                <a:uFillTx/>
                <a:latin typeface="Calibri"/>
                <a:cs typeface="Calibri"/>
                <a:sym typeface="Calibri"/>
              </a:rPr>
              <a:t>show(): submit l’annotazione</a:t>
            </a:r>
            <a:r>
              <a:rPr lang="it-IT" sz="1300" dirty="0"/>
              <a:t>	</a:t>
            </a:r>
          </a:p>
          <a:p>
            <a:pPr lvl="1"/>
            <a:r>
              <a:rPr lang="it-IT" sz="1300" dirty="0"/>
              <a:t>imageList </a:t>
            </a:r>
          </a:p>
          <a:p>
            <a:pPr lvl="2"/>
            <a:r>
              <a:rPr lang="it-IT" sz="800" dirty="0"/>
              <a:t>show(): richiede al server le immagini</a:t>
            </a:r>
          </a:p>
          <a:p>
            <a:pPr lvl="2"/>
            <a:r>
              <a:rPr lang="it-IT" sz="800" dirty="0"/>
              <a:t>Update(): riceve dati dal server e aggiorna la pagina </a:t>
            </a:r>
            <a:endParaRPr lang="it-IT" sz="1000" dirty="0"/>
          </a:p>
          <a:p>
            <a:pPr marL="1192073" lvl="2" indent="0">
              <a:buNone/>
            </a:pPr>
            <a:endParaRPr lang="it-IT" sz="800" dirty="0"/>
          </a:p>
          <a:p>
            <a:pPr marL="1192073" lvl="2" indent="0">
              <a:buNone/>
            </a:pPr>
            <a:endParaRPr lang="it-IT" sz="800" dirty="0"/>
          </a:p>
          <a:p>
            <a:pPr marL="1192073" lvl="2" indent="0">
              <a:buNone/>
            </a:pPr>
            <a:endParaRPr lang="it-IT" sz="1200" dirty="0"/>
          </a:p>
          <a:p>
            <a:pPr lvl="2"/>
            <a:endParaRPr lang="it-IT" sz="900" dirty="0"/>
          </a:p>
        </p:txBody>
      </p:sp>
    </p:spTree>
    <p:extLst>
      <p:ext uri="{BB962C8B-B14F-4D97-AF65-F5344CB8AC3E}">
        <p14:creationId xmlns:p14="http://schemas.microsoft.com/office/powerpoint/2010/main" val="2382507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172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1754002" y="8466"/>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a:t>Evento: login</a:t>
            </a:r>
            <a:endParaRPr dirty="0"/>
          </a:p>
        </p:txBody>
      </p:sp>
      <p:sp>
        <p:nvSpPr>
          <p:cNvPr id="273" name="Google Shape;273;p37"/>
          <p:cNvSpPr/>
          <p:nvPr/>
        </p:nvSpPr>
        <p:spPr>
          <a:xfrm>
            <a:off x="3461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200" b="0" i="0" u="none" strike="noStrike" kern="1200" cap="none" spc="0" normalizeH="0" baseline="0" noProof="0">
                <a:ln>
                  <a:noFill/>
                </a:ln>
                <a:solidFill>
                  <a:srgbClr val="000000"/>
                </a:solidFill>
                <a:effectLst/>
                <a:uLnTx/>
                <a:uFillTx/>
                <a:latin typeface="Calibri"/>
                <a:ea typeface="Calibri"/>
                <a:cs typeface="Calibri"/>
                <a:sym typeface="Calibri"/>
              </a:rPr>
              <a:t>CheckLogin</a:t>
            </a:r>
            <a:endParaRPr kumimoji="0" sz="1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74" name="Google Shape;274;p37"/>
          <p:cNvCxnSpPr/>
          <p:nvPr/>
        </p:nvCxnSpPr>
        <p:spPr>
          <a:xfrm>
            <a:off x="4159797" y="151128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2386197"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395562" y="1795709"/>
            <a:ext cx="991900" cy="621064"/>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AJAX POST username password</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278" name="Google Shape;278;p37"/>
          <p:cNvSpPr/>
          <p:nvPr/>
        </p:nvSpPr>
        <p:spPr>
          <a:xfrm>
            <a:off x="5642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200" b="0" i="0" u="none" strike="noStrike" kern="1200" cap="none" spc="0" normalizeH="0" baseline="0" noProof="0">
                <a:ln>
                  <a:noFill/>
                </a:ln>
                <a:solidFill>
                  <a:srgbClr val="000000"/>
                </a:solidFill>
                <a:effectLst/>
                <a:uLnTx/>
                <a:uFillTx/>
                <a:latin typeface="Calibri"/>
                <a:ea typeface="Calibri"/>
                <a:cs typeface="Calibri"/>
                <a:sym typeface="Calibri"/>
              </a:rPr>
              <a:t>UserDAO</a:t>
            </a:r>
            <a:endParaRPr kumimoji="0" sz="1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79" name="Google Shape;279;p37"/>
          <p:cNvCxnSpPr/>
          <p:nvPr/>
        </p:nvCxnSpPr>
        <p:spPr>
          <a:xfrm flipH="1">
            <a:off x="6164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043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83" name="Google Shape;283;p37"/>
          <p:cNvCxnSpPr/>
          <p:nvPr/>
        </p:nvCxnSpPr>
        <p:spPr>
          <a:xfrm rot="10800000">
            <a:off x="4301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279108" y="3541054"/>
            <a:ext cx="1231425" cy="36920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user || null</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285" name="Google Shape;285;p37"/>
          <p:cNvSpPr/>
          <p:nvPr/>
        </p:nvSpPr>
        <p:spPr>
          <a:xfrm>
            <a:off x="7031587"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200" b="0" i="0" u="none" strike="noStrike" kern="1200" cap="none" spc="0" normalizeH="0" baseline="0" noProof="0">
                <a:ln>
                  <a:noFill/>
                </a:ln>
                <a:solidFill>
                  <a:srgbClr val="000000"/>
                </a:solidFill>
                <a:effectLst/>
                <a:uLnTx/>
                <a:uFillTx/>
                <a:latin typeface="Calibri"/>
                <a:ea typeface="Calibri"/>
                <a:cs typeface="Calibri"/>
                <a:sym typeface="Calibri"/>
              </a:rPr>
              <a:t>Session</a:t>
            </a:r>
            <a:endParaRPr kumimoji="0" sz="1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86" name="Google Shape;286;p37"/>
          <p:cNvCxnSpPr>
            <a:stCxn id="285" idx="2"/>
          </p:cNvCxnSpPr>
          <p:nvPr/>
        </p:nvCxnSpPr>
        <p:spPr>
          <a:xfrm>
            <a:off x="7438487"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73387" y="4490226"/>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88" name="Google Shape;288;p37"/>
          <p:cNvCxnSpPr>
            <a:endCxn id="287" idx="1"/>
          </p:cNvCxnSpPr>
          <p:nvPr/>
        </p:nvCxnSpPr>
        <p:spPr>
          <a:xfrm>
            <a:off x="4201313" y="4680826"/>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256108" y="4148689"/>
            <a:ext cx="3373026" cy="579613"/>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[user != null ]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setAttribute  ("user", user)</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93" name="Google Shape;293;p37"/>
          <p:cNvCxnSpPr/>
          <p:nvPr/>
        </p:nvCxnSpPr>
        <p:spPr>
          <a:xfrm>
            <a:off x="2324647"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1083306" y="1975879"/>
            <a:ext cx="783021" cy="985034"/>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srgbClr val="000000"/>
                </a:solidFill>
                <a:effectLst/>
                <a:uLnTx/>
                <a:uFillTx/>
                <a:latin typeface="Calibri"/>
                <a:ea typeface="Calibri"/>
                <a:cs typeface="Calibri"/>
                <a:sym typeface="Calibri"/>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srgbClr val="000000"/>
                </a:solidFill>
                <a:effectLst/>
                <a:uLnTx/>
                <a:uFillTx/>
                <a:latin typeface="Calibri"/>
                <a:ea typeface="Calibri"/>
                <a:cs typeface="Calibri"/>
                <a:sym typeface="Calibri"/>
              </a:rPr>
              <a:t>login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srgbClr val="000000"/>
                </a:solidFill>
                <a:effectLst/>
                <a:uLnTx/>
                <a:uFillTx/>
                <a:latin typeface="Calibri"/>
                <a:ea typeface="Calibri"/>
                <a:cs typeface="Calibri"/>
                <a:sym typeface="Calibri"/>
              </a:rPr>
              <a:t>button</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95" name="Google Shape;295;p37"/>
          <p:cNvCxnSpPr/>
          <p:nvPr/>
        </p:nvCxnSpPr>
        <p:spPr>
          <a:xfrm flipH="1">
            <a:off x="9719107" y="156686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556600" y="5176645"/>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297" name="Google Shape;297;p37"/>
          <p:cNvSpPr txBox="1"/>
          <p:nvPr/>
        </p:nvSpPr>
        <p:spPr>
          <a:xfrm>
            <a:off x="2361054" y="5830209"/>
            <a:ext cx="2047680" cy="338400"/>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[status code == 200 ]</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298" name="Google Shape;298;p37"/>
          <p:cNvSpPr txBox="1"/>
          <p:nvPr/>
        </p:nvSpPr>
        <p:spPr>
          <a:xfrm>
            <a:off x="2233833" y="2592130"/>
            <a:ext cx="1478892" cy="467174"/>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[username || </a:t>
            </a:r>
            <a:b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b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pwd == null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Calibri"/>
                <a:cs typeface="Calibri"/>
                <a:sym typeface="Calibri"/>
              </a:rPr>
              <a:t>s</a:t>
            </a: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tutus code 400</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299" name="Google Shape;299;p37"/>
          <p:cNvCxnSpPr/>
          <p:nvPr/>
        </p:nvCxnSpPr>
        <p:spPr>
          <a:xfrm>
            <a:off x="2324646" y="5854709"/>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296316"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272006" y="3050109"/>
            <a:ext cx="1740050" cy="48224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checkCredentials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(user, pass)</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302" name="Google Shape;302;p37"/>
          <p:cNvSpPr/>
          <p:nvPr/>
        </p:nvSpPr>
        <p:spPr>
          <a:xfrm>
            <a:off x="9290711"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200" b="0" i="0" u="none" strike="noStrike" kern="1200" cap="none" spc="0" normalizeH="0" baseline="0" noProof="0">
                <a:ln>
                  <a:noFill/>
                </a:ln>
                <a:solidFill>
                  <a:srgbClr val="000000"/>
                </a:solidFill>
                <a:effectLst/>
                <a:uLnTx/>
                <a:uFillTx/>
                <a:latin typeface="Calibri"/>
                <a:ea typeface="Calibri"/>
                <a:cs typeface="Calibri"/>
                <a:sym typeface="Calibri"/>
              </a:rPr>
              <a:t>Window</a:t>
            </a:r>
            <a:endParaRPr kumimoji="0" sz="1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35" name="Google Shape;290;p37"/>
          <p:cNvSpPr/>
          <p:nvPr/>
        </p:nvSpPr>
        <p:spPr>
          <a:xfrm>
            <a:off x="1525133"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200" b="0" i="0" u="none" strike="noStrike" kern="1200" cap="none" spc="0" normalizeH="0" baseline="0" noProof="0">
                <a:ln>
                  <a:noFill/>
                </a:ln>
                <a:solidFill>
                  <a:srgbClr val="000000"/>
                </a:solidFill>
                <a:effectLst/>
                <a:uLnTx/>
                <a:uFillTx/>
                <a:latin typeface="Calibri"/>
                <a:ea typeface="Calibri"/>
                <a:cs typeface="Calibri"/>
                <a:sym typeface="Calibri"/>
              </a:rPr>
              <a:t>loginPage.html + checklogin.js</a:t>
            </a:r>
            <a:endParaRPr kumimoji="0" sz="1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37" name="Google Shape;292;p37"/>
          <p:cNvSpPr/>
          <p:nvPr/>
        </p:nvSpPr>
        <p:spPr>
          <a:xfrm>
            <a:off x="2001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50" name="Google Shape;293;p37"/>
          <p:cNvCxnSpPr/>
          <p:nvPr/>
        </p:nvCxnSpPr>
        <p:spPr>
          <a:xfrm>
            <a:off x="2338295"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2453774" y="3756625"/>
            <a:ext cx="1494032" cy="467174"/>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[user  == null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Calibri"/>
                <a:cs typeface="Calibri"/>
                <a:sym typeface="Calibri"/>
              </a:rPr>
              <a:t>s</a:t>
            </a: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tatus code 401</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53" name="Google Shape;282;p37"/>
          <p:cNvSpPr/>
          <p:nvPr/>
        </p:nvSpPr>
        <p:spPr>
          <a:xfrm>
            <a:off x="1214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15" name="TextBox 14"/>
          <p:cNvSpPr txBox="1"/>
          <p:nvPr/>
        </p:nvSpPr>
        <p:spPr>
          <a:xfrm>
            <a:off x="1506168" y="434757"/>
            <a:ext cx="13260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Client side </a:t>
            </a:r>
          </a:p>
        </p:txBody>
      </p:sp>
      <p:sp>
        <p:nvSpPr>
          <p:cNvPr id="55" name="Google Shape;282;p37"/>
          <p:cNvSpPr/>
          <p:nvPr/>
        </p:nvSpPr>
        <p:spPr>
          <a:xfrm>
            <a:off x="2786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56" name="TextBox 55"/>
          <p:cNvSpPr txBox="1"/>
          <p:nvPr/>
        </p:nvSpPr>
        <p:spPr>
          <a:xfrm>
            <a:off x="3077960" y="437029"/>
            <a:ext cx="14157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Server side </a:t>
            </a:r>
          </a:p>
        </p:txBody>
      </p:sp>
      <p:cxnSp>
        <p:nvCxnSpPr>
          <p:cNvPr id="59" name="Google Shape;293;p37"/>
          <p:cNvCxnSpPr/>
          <p:nvPr/>
        </p:nvCxnSpPr>
        <p:spPr>
          <a:xfrm>
            <a:off x="2367863"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453774" y="4495889"/>
            <a:ext cx="1523600" cy="651920"/>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[user  != null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Calibri"/>
                <a:cs typeface="Calibri"/>
                <a:sym typeface="Calibri"/>
              </a:rPr>
              <a:t>s</a:t>
            </a: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tatus code </a:t>
            </a:r>
            <a:r>
              <a:rPr kumimoji="0" lang="en-US" sz="1400" b="0" i="0" u="none" strike="noStrike" kern="1200" cap="none" spc="0" normalizeH="0" baseline="0" noProof="0" dirty="0">
                <a:ln>
                  <a:noFill/>
                </a:ln>
                <a:solidFill>
                  <a:srgbClr val="000000"/>
                </a:solidFill>
                <a:effectLst/>
                <a:uLnTx/>
                <a:uFillTx/>
                <a:latin typeface="Arial"/>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Calibri"/>
                <a:cs typeface="Calibri"/>
                <a:sym typeface="Calibri"/>
              </a:rPr>
              <a:t>username</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87" name="Google Shape;297;p37"/>
          <p:cNvSpPr txBox="1"/>
          <p:nvPr/>
        </p:nvSpPr>
        <p:spPr>
          <a:xfrm>
            <a:off x="6479262" y="5882360"/>
            <a:ext cx="2385914" cy="299897"/>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[location  = h</a:t>
            </a:r>
            <a:r>
              <a:rPr kumimoji="0" lang="en-US" sz="1400" b="0" i="0" u="none" strike="noStrike" kern="1200" cap="none" spc="0" normalizeH="0" baseline="0" noProof="0" dirty="0">
                <a:ln>
                  <a:noFill/>
                </a:ln>
                <a:solidFill>
                  <a:srgbClr val="000000"/>
                </a:solidFill>
                <a:effectLst/>
                <a:uLnTx/>
                <a:uFillTx/>
                <a:latin typeface="Calibri"/>
                <a:ea typeface="Calibri"/>
                <a:cs typeface="Calibri"/>
                <a:sym typeface="Calibri"/>
              </a:rPr>
              <a:t>o</a:t>
            </a: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me.html]</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grpSp>
        <p:nvGrpSpPr>
          <p:cNvPr id="62" name="Group 61"/>
          <p:cNvGrpSpPr/>
          <p:nvPr/>
        </p:nvGrpSpPr>
        <p:grpSpPr>
          <a:xfrm>
            <a:off x="1488528"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004118" y="3541055"/>
            <a:ext cx="1100443" cy="555727"/>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srgbClr val="000000"/>
                </a:solidFill>
                <a:effectLst/>
                <a:uLnTx/>
                <a:uFillTx/>
                <a:latin typeface="Calibri"/>
                <a:ea typeface="Calibri"/>
                <a:cs typeface="Calibri"/>
                <a:sym typeface="Calibri"/>
              </a:rPr>
              <a:t>Show error msg</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98" name="Google Shape;275;p37"/>
          <p:cNvCxnSpPr/>
          <p:nvPr/>
        </p:nvCxnSpPr>
        <p:spPr>
          <a:xfrm>
            <a:off x="1214652"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044402" y="4402963"/>
            <a:ext cx="1100443" cy="555727"/>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srgbClr val="000000"/>
                </a:solidFill>
                <a:effectLst/>
                <a:uLnTx/>
                <a:uFillTx/>
                <a:latin typeface="Calibri"/>
                <a:ea typeface="Calibri"/>
                <a:cs typeface="Calibri"/>
                <a:sym typeface="Calibri"/>
              </a:rPr>
              <a:t>Set username</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58" name="Google Shape;295;p37"/>
          <p:cNvCxnSpPr/>
          <p:nvPr/>
        </p:nvCxnSpPr>
        <p:spPr>
          <a:xfrm>
            <a:off x="8634740" y="166466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8467032" y="4755829"/>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64" name="Google Shape;302;p37"/>
          <p:cNvSpPr/>
          <p:nvPr/>
        </p:nvSpPr>
        <p:spPr>
          <a:xfrm>
            <a:off x="8077403" y="10626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200" b="0" i="0" u="none" strike="noStrike" kern="1200" cap="none" spc="0" normalizeH="0" baseline="0" noProof="0">
                <a:ln>
                  <a:noFill/>
                </a:ln>
                <a:solidFill>
                  <a:srgbClr val="000000"/>
                </a:solidFill>
                <a:effectLst/>
                <a:uLnTx/>
                <a:uFillTx/>
                <a:latin typeface="Calibri"/>
                <a:ea typeface="Calibri"/>
                <a:cs typeface="Calibri"/>
                <a:sym typeface="Calibri"/>
              </a:rPr>
              <a:t>Session storage</a:t>
            </a:r>
            <a:endParaRPr kumimoji="0" sz="1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cxnSp>
        <p:nvCxnSpPr>
          <p:cNvPr id="65" name="Google Shape;299;p37"/>
          <p:cNvCxnSpPr/>
          <p:nvPr/>
        </p:nvCxnSpPr>
        <p:spPr>
          <a:xfrm>
            <a:off x="2313270" y="5305835"/>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2379011" y="5425183"/>
            <a:ext cx="2047680" cy="338400"/>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srgbClr val="000000"/>
                </a:solidFill>
                <a:effectLst/>
                <a:uLnTx/>
                <a:uFillTx/>
                <a:latin typeface="Calibri"/>
                <a:ea typeface="Calibri"/>
                <a:cs typeface="Calibri"/>
                <a:sym typeface="Calibri"/>
              </a:rPr>
              <a:t>[status code == 200 ]</a:t>
            </a: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277" name="Google Shape;277;p37"/>
          <p:cNvSpPr/>
          <p:nvPr/>
        </p:nvSpPr>
        <p:spPr>
          <a:xfrm>
            <a:off x="3975417" y="1847544"/>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488528" y="4897062"/>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2852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274309" y="45236"/>
            <a:ext cx="8915400"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a:solidFill>
                  <a:schemeClr val="dk1"/>
                </a:solidFill>
                <a:latin typeface="Calibri"/>
                <a:cs typeface="Calibri"/>
                <a:sym typeface="Calibri"/>
              </a:rPr>
              <a:t>Evento</a:t>
            </a:r>
            <a:r>
              <a:rPr lang="es-419"/>
              <a:t>: </a:t>
            </a:r>
            <a:r>
              <a:rPr lang="es-419">
                <a:solidFill>
                  <a:schemeClr val="dk1"/>
                </a:solidFill>
                <a:latin typeface="Calibri"/>
                <a:cs typeface="Calibri"/>
              </a:rPr>
              <a:t>logout</a:t>
            </a:r>
          </a:p>
        </p:txBody>
      </p:sp>
      <p:sp>
        <p:nvSpPr>
          <p:cNvPr id="460" name="Google Shape;460;p43"/>
          <p:cNvSpPr/>
          <p:nvPr/>
        </p:nvSpPr>
        <p:spPr>
          <a:xfrm>
            <a:off x="4070599" y="14191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Logout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461" name="Google Shape;461;p43"/>
          <p:cNvCxnSpPr>
            <a:stCxn id="460" idx="2"/>
          </p:cNvCxnSpPr>
          <p:nvPr/>
        </p:nvCxnSpPr>
        <p:spPr>
          <a:xfrm flipH="1">
            <a:off x="4756024" y="1800390"/>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a:cxnSpLocks/>
          </p:cNvCxnSpPr>
          <p:nvPr/>
        </p:nvCxnSpPr>
        <p:spPr>
          <a:xfrm flipV="1">
            <a:off x="2798131" y="2861728"/>
            <a:ext cx="1622951" cy="515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3246306" y="2492528"/>
            <a:ext cx="1130348" cy="36920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doGet</a:t>
            </a:r>
            <a:endParaRPr kumimoji="0" sz="21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64" name="Google Shape;464;p43"/>
          <p:cNvSpPr/>
          <p:nvPr/>
        </p:nvSpPr>
        <p:spPr>
          <a:xfrm>
            <a:off x="4584646" y="2016090"/>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65" name="Google Shape;465;p43"/>
          <p:cNvSpPr/>
          <p:nvPr/>
        </p:nvSpPr>
        <p:spPr>
          <a:xfrm>
            <a:off x="6251922" y="141919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Session</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466" name="Google Shape;466;p43"/>
          <p:cNvCxnSpPr/>
          <p:nvPr/>
        </p:nvCxnSpPr>
        <p:spPr>
          <a:xfrm flipH="1">
            <a:off x="6811918" y="1800190"/>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4916738" y="2485990"/>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6678107" y="2033156"/>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69" name="Google Shape;469;p43"/>
          <p:cNvSpPr/>
          <p:nvPr/>
        </p:nvSpPr>
        <p:spPr>
          <a:xfrm>
            <a:off x="7564761" y="1419090"/>
            <a:ext cx="162494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loginPage.html</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470" name="Google Shape;470;p43"/>
          <p:cNvCxnSpPr>
            <a:cxnSpLocks/>
            <a:stCxn id="469" idx="2"/>
          </p:cNvCxnSpPr>
          <p:nvPr/>
        </p:nvCxnSpPr>
        <p:spPr>
          <a:xfrm>
            <a:off x="8377235" y="1800290"/>
            <a:ext cx="0"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8161912" y="329535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472" name="Google Shape;472;p43"/>
          <p:cNvCxnSpPr>
            <a:cxnSpLocks/>
          </p:cNvCxnSpPr>
          <p:nvPr/>
        </p:nvCxnSpPr>
        <p:spPr>
          <a:xfrm>
            <a:off x="4940131" y="3860074"/>
            <a:ext cx="32217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3061050" y="3130568"/>
            <a:ext cx="1255587" cy="682621"/>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Get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/Logout</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74" name="Google Shape;474;p43"/>
          <p:cNvSpPr txBox="1"/>
          <p:nvPr/>
        </p:nvSpPr>
        <p:spPr>
          <a:xfrm>
            <a:off x="5109059" y="3474788"/>
            <a:ext cx="2293850" cy="338400"/>
          </a:xfrm>
          <a:prstGeom prst="rect">
            <a:avLst/>
          </a:prstGeom>
          <a:noFill/>
          <a:ln>
            <a:noFill/>
          </a:ln>
        </p:spPr>
        <p:txBody>
          <a:bodyPr spcFirstLastPara="1" wrap="square" lIns="107269" tIns="53620" rIns="107269" bIns="5362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redirect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75" name="Google Shape;475;p43"/>
          <p:cNvSpPr txBox="1"/>
          <p:nvPr/>
        </p:nvSpPr>
        <p:spPr>
          <a:xfrm>
            <a:off x="5109061" y="2074656"/>
            <a:ext cx="1740050" cy="30760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invalidate()</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19" name="Google Shape;469;p43"/>
          <p:cNvSpPr/>
          <p:nvPr/>
        </p:nvSpPr>
        <p:spPr>
          <a:xfrm>
            <a:off x="2135129" y="1421362"/>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a:ln>
                  <a:noFill/>
                </a:ln>
                <a:solidFill>
                  <a:prstClr val="black"/>
                </a:solidFill>
                <a:effectLst/>
                <a:uLnTx/>
                <a:uFillTx/>
                <a:latin typeface="Calibri"/>
                <a:ea typeface="Calibri"/>
                <a:cs typeface="Calibri"/>
                <a:sym typeface="Calibri"/>
              </a:rPr>
              <a:t>home.html</a:t>
            </a:r>
            <a:endParaRPr kumimoji="0" sz="14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0" name="Google Shape;470;p43"/>
          <p:cNvCxnSpPr>
            <a:stCxn id="19" idx="2"/>
          </p:cNvCxnSpPr>
          <p:nvPr/>
        </p:nvCxnSpPr>
        <p:spPr>
          <a:xfrm flipH="1">
            <a:off x="2674305" y="1802562"/>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2537168" y="2492528"/>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153229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23245" y="178888"/>
            <a:ext cx="8915400"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a:latin typeface="+mn-lt"/>
              </a:rPr>
              <a:t>Evento: register</a:t>
            </a:r>
          </a:p>
        </p:txBody>
      </p:sp>
      <p:sp>
        <p:nvSpPr>
          <p:cNvPr id="460" name="Google Shape;460;p43"/>
          <p:cNvSpPr/>
          <p:nvPr/>
        </p:nvSpPr>
        <p:spPr>
          <a:xfrm>
            <a:off x="4732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Register</a:t>
            </a:r>
            <a:endParaRPr dirty="0">
              <a:solidFill>
                <a:schemeClr val="dk1"/>
              </a:solidFill>
              <a:latin typeface="Calibri"/>
              <a:ea typeface="Calibri"/>
              <a:cs typeface="Calibri"/>
              <a:sym typeface="Calibri"/>
            </a:endParaRPr>
          </a:p>
        </p:txBody>
      </p:sp>
      <p:cxnSp>
        <p:nvCxnSpPr>
          <p:cNvPr id="461" name="Google Shape;461;p43"/>
          <p:cNvCxnSpPr>
            <a:cxnSpLocks/>
          </p:cNvCxnSpPr>
          <p:nvPr/>
        </p:nvCxnSpPr>
        <p:spPr>
          <a:xfrm flipH="1">
            <a:off x="5417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a:cxnSpLocks/>
          </p:cNvCxnSpPr>
          <p:nvPr/>
        </p:nvCxnSpPr>
        <p:spPr>
          <a:xfrm>
            <a:off x="3271616" y="2426633"/>
            <a:ext cx="190307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4" name="Google Shape;464;p43"/>
          <p:cNvSpPr/>
          <p:nvPr/>
        </p:nvSpPr>
        <p:spPr>
          <a:xfrm>
            <a:off x="5246056" y="2024967"/>
            <a:ext cx="355485" cy="155082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465" name="Google Shape;465;p43"/>
          <p:cNvSpPr/>
          <p:nvPr/>
        </p:nvSpPr>
        <p:spPr>
          <a:xfrm>
            <a:off x="6913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466" name="Google Shape;466;p43"/>
          <p:cNvCxnSpPr/>
          <p:nvPr/>
        </p:nvCxnSpPr>
        <p:spPr>
          <a:xfrm flipH="1">
            <a:off x="7473328"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68" name="Google Shape;468;p43"/>
          <p:cNvSpPr/>
          <p:nvPr/>
        </p:nvSpPr>
        <p:spPr>
          <a:xfrm>
            <a:off x="7357527" y="2242406"/>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469" name="Google Shape;469;p43"/>
          <p:cNvSpPr/>
          <p:nvPr/>
        </p:nvSpPr>
        <p:spPr>
          <a:xfrm>
            <a:off x="8226171" y="1427967"/>
            <a:ext cx="162494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window</a:t>
            </a:r>
            <a:endParaRPr dirty="0">
              <a:solidFill>
                <a:schemeClr val="dk1"/>
              </a:solidFill>
              <a:latin typeface="Calibri"/>
              <a:ea typeface="Calibri"/>
              <a:cs typeface="Calibri"/>
              <a:sym typeface="Calibri"/>
            </a:endParaRPr>
          </a:p>
        </p:txBody>
      </p:sp>
      <p:cxnSp>
        <p:nvCxnSpPr>
          <p:cNvPr id="470" name="Google Shape;470;p43"/>
          <p:cNvCxnSpPr>
            <a:cxnSpLocks/>
            <a:stCxn id="469" idx="2"/>
          </p:cNvCxnSpPr>
          <p:nvPr/>
        </p:nvCxnSpPr>
        <p:spPr>
          <a:xfrm>
            <a:off x="9038645" y="1809167"/>
            <a:ext cx="0"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8823322" y="3304229"/>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472" name="Google Shape;472;p43"/>
          <p:cNvCxnSpPr>
            <a:cxnSpLocks/>
          </p:cNvCxnSpPr>
          <p:nvPr/>
        </p:nvCxnSpPr>
        <p:spPr>
          <a:xfrm flipV="1">
            <a:off x="5601541" y="2570441"/>
            <a:ext cx="1638245" cy="707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Google Shape;469;p43"/>
          <p:cNvSpPr/>
          <p:nvPr/>
        </p:nvSpPr>
        <p:spPr>
          <a:xfrm>
            <a:off x="2341816" y="1357245"/>
            <a:ext cx="2120941" cy="49148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Calibri"/>
                <a:ea typeface="Calibri"/>
                <a:cs typeface="Calibri"/>
                <a:sym typeface="Calibri"/>
              </a:rPr>
              <a:t>register.html + registerManagement.js</a:t>
            </a:r>
            <a:endParaRPr sz="1400" dirty="0">
              <a:solidFill>
                <a:schemeClr val="dk1"/>
              </a:solidFill>
              <a:latin typeface="Calibri"/>
              <a:ea typeface="Calibri"/>
              <a:cs typeface="Calibri"/>
              <a:sym typeface="Calibri"/>
            </a:endParaRPr>
          </a:p>
        </p:txBody>
      </p:sp>
      <p:cxnSp>
        <p:nvCxnSpPr>
          <p:cNvPr id="20" name="Google Shape;470;p43"/>
          <p:cNvCxnSpPr>
            <a:cxnSpLocks/>
          </p:cNvCxnSpPr>
          <p:nvPr/>
        </p:nvCxnSpPr>
        <p:spPr>
          <a:xfrm>
            <a:off x="3365232" y="1881067"/>
            <a:ext cx="0" cy="441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3177880" y="2174192"/>
            <a:ext cx="330200" cy="33598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23" name="CasellaDiTesto 22">
            <a:extLst>
              <a:ext uri="{FF2B5EF4-FFF2-40B4-BE49-F238E27FC236}">
                <a16:creationId xmlns:a16="http://schemas.microsoft.com/office/drawing/2014/main" id="{EA1EB933-A765-4B27-A14E-886848F73186}"/>
              </a:ext>
            </a:extLst>
          </p:cNvPr>
          <p:cNvSpPr txBox="1"/>
          <p:nvPr/>
        </p:nvSpPr>
        <p:spPr>
          <a:xfrm>
            <a:off x="2113299" y="2135503"/>
            <a:ext cx="1053455" cy="923330"/>
          </a:xfrm>
          <a:prstGeom prst="rect">
            <a:avLst/>
          </a:prstGeom>
          <a:noFill/>
        </p:spPr>
        <p:txBody>
          <a:bodyPr wrap="square">
            <a:spAutoFit/>
          </a:bodyPr>
          <a:lstStyle/>
          <a:p>
            <a:r>
              <a:rPr lang="it-IT" sz="1800" dirty="0">
                <a:solidFill>
                  <a:schemeClr val="dk1"/>
                </a:solidFill>
                <a:latin typeface="Calibri"/>
                <a:ea typeface="Calibri"/>
                <a:cs typeface="Calibri"/>
                <a:sym typeface="Calibri"/>
              </a:rPr>
              <a:t>Click</a:t>
            </a:r>
          </a:p>
          <a:p>
            <a:r>
              <a:rPr lang="it-IT" dirty="0">
                <a:solidFill>
                  <a:schemeClr val="dk1"/>
                </a:solidFill>
                <a:latin typeface="Calibri"/>
                <a:ea typeface="Calibri"/>
                <a:cs typeface="Calibri"/>
                <a:sym typeface="Calibri"/>
              </a:rPr>
              <a:t>register</a:t>
            </a:r>
            <a:endParaRPr lang="it-IT" sz="1800" dirty="0">
              <a:solidFill>
                <a:schemeClr val="dk1"/>
              </a:solidFill>
              <a:latin typeface="Calibri"/>
              <a:ea typeface="Calibri"/>
              <a:cs typeface="Calibri"/>
              <a:sym typeface="Calibri"/>
            </a:endParaRPr>
          </a:p>
          <a:p>
            <a:r>
              <a:rPr lang="it-IT" sz="1800" dirty="0">
                <a:solidFill>
                  <a:schemeClr val="dk1"/>
                </a:solidFill>
                <a:latin typeface="Calibri"/>
                <a:ea typeface="Calibri"/>
                <a:cs typeface="Calibri"/>
                <a:sym typeface="Calibri"/>
              </a:rPr>
              <a:t>button</a:t>
            </a:r>
          </a:p>
        </p:txBody>
      </p:sp>
      <p:sp>
        <p:nvSpPr>
          <p:cNvPr id="3" name="CasellaDiTesto 2">
            <a:extLst>
              <a:ext uri="{FF2B5EF4-FFF2-40B4-BE49-F238E27FC236}">
                <a16:creationId xmlns:a16="http://schemas.microsoft.com/office/drawing/2014/main" id="{04F4CD00-4302-45CB-914A-C89D545383EE}"/>
              </a:ext>
            </a:extLst>
          </p:cNvPr>
          <p:cNvSpPr txBox="1"/>
          <p:nvPr/>
        </p:nvSpPr>
        <p:spPr>
          <a:xfrm>
            <a:off x="0" y="6308335"/>
            <a:ext cx="6094428" cy="369332"/>
          </a:xfrm>
          <a:prstGeom prst="rect">
            <a:avLst/>
          </a:prstGeom>
          <a:noFill/>
        </p:spPr>
        <p:txBody>
          <a:bodyPr wrap="square">
            <a:spAutoFit/>
          </a:bodyPr>
          <a:lstStyle/>
          <a:p>
            <a:r>
              <a:rPr lang="en-US" dirty="0">
                <a:solidFill>
                  <a:schemeClr val="dk1"/>
                </a:solidFill>
                <a:latin typeface="Calibri"/>
                <a:ea typeface="Calibri"/>
                <a:cs typeface="Calibri"/>
                <a:sym typeface="Calibri"/>
              </a:rPr>
              <a:t>F</a:t>
            </a:r>
            <a:r>
              <a:rPr lang="it-IT" dirty="0">
                <a:solidFill>
                  <a:schemeClr val="dk1"/>
                </a:solidFill>
                <a:latin typeface="Calibri"/>
                <a:ea typeface="Calibri"/>
                <a:cs typeface="Calibri"/>
                <a:sym typeface="Calibri"/>
              </a:rPr>
              <a:t>rom loginPage.html</a:t>
            </a:r>
            <a:endParaRPr lang="it-IT" sz="1800" dirty="0">
              <a:solidFill>
                <a:schemeClr val="dk1"/>
              </a:solidFill>
              <a:latin typeface="Calibri"/>
              <a:ea typeface="Calibri"/>
              <a:cs typeface="Calibri"/>
              <a:sym typeface="Calibri"/>
            </a:endParaRPr>
          </a:p>
        </p:txBody>
      </p:sp>
      <p:sp>
        <p:nvSpPr>
          <p:cNvPr id="8" name="Google Shape;276;p37">
            <a:extLst>
              <a:ext uri="{FF2B5EF4-FFF2-40B4-BE49-F238E27FC236}">
                <a16:creationId xmlns:a16="http://schemas.microsoft.com/office/drawing/2014/main" id="{AD4A7CF5-BBF4-430F-A1AE-628EF0BC49D1}"/>
              </a:ext>
            </a:extLst>
          </p:cNvPr>
          <p:cNvSpPr txBox="1"/>
          <p:nvPr/>
        </p:nvSpPr>
        <p:spPr>
          <a:xfrm>
            <a:off x="3771494" y="2458490"/>
            <a:ext cx="991900" cy="1047768"/>
          </a:xfrm>
          <a:prstGeom prst="rect">
            <a:avLst/>
          </a:prstGeom>
          <a:noFill/>
          <a:ln>
            <a:noFill/>
          </a:ln>
        </p:spPr>
        <p:txBody>
          <a:bodyPr spcFirstLastPara="1" wrap="square" lIns="107269" tIns="53620" rIns="107269" bIns="53620" anchor="t" anchorCtr="0">
            <a:noAutofit/>
          </a:bodyPr>
          <a:lstStyle/>
          <a:p>
            <a:r>
              <a:rPr lang="es-419" sz="1400">
                <a:solidFill>
                  <a:schemeClr val="dk1"/>
                </a:solidFill>
                <a:latin typeface="Calibri"/>
                <a:ea typeface="Calibri"/>
                <a:cs typeface="Calibri"/>
                <a:sym typeface="Calibri"/>
              </a:rPr>
              <a:t>AJAX POST username password</a:t>
            </a:r>
          </a:p>
          <a:p>
            <a:r>
              <a:rPr lang="es-419" sz="1400">
                <a:solidFill>
                  <a:schemeClr val="dk1"/>
                </a:solidFill>
                <a:latin typeface="Calibri"/>
                <a:ea typeface="Calibri"/>
                <a:cs typeface="Calibri"/>
                <a:sym typeface="Calibri"/>
              </a:rPr>
              <a:t>password</a:t>
            </a:r>
          </a:p>
          <a:p>
            <a:r>
              <a:rPr lang="es-419" sz="1400">
                <a:solidFill>
                  <a:schemeClr val="dk1"/>
                </a:solidFill>
                <a:latin typeface="Calibri"/>
                <a:ea typeface="Calibri"/>
                <a:cs typeface="Calibri"/>
                <a:sym typeface="Calibri"/>
              </a:rPr>
              <a:t>Email</a:t>
            </a:r>
          </a:p>
          <a:p>
            <a:r>
              <a:rPr lang="es-419" sz="1400">
                <a:solidFill>
                  <a:schemeClr val="dk1"/>
                </a:solidFill>
                <a:latin typeface="Calibri"/>
                <a:ea typeface="Calibri"/>
                <a:cs typeface="Calibri"/>
                <a:sym typeface="Calibri"/>
              </a:rPr>
              <a:t>Ruolo </a:t>
            </a:r>
          </a:p>
          <a:p>
            <a:r>
              <a:rPr lang="es-419" sz="140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35" name="Google Shape;462;p43">
            <a:extLst>
              <a:ext uri="{FF2B5EF4-FFF2-40B4-BE49-F238E27FC236}">
                <a16:creationId xmlns:a16="http://schemas.microsoft.com/office/drawing/2014/main" id="{F1F8A97C-BC99-4AFA-97E7-E26C35152463}"/>
              </a:ext>
            </a:extLst>
          </p:cNvPr>
          <p:cNvCxnSpPr>
            <a:cxnSpLocks/>
          </p:cNvCxnSpPr>
          <p:nvPr/>
        </p:nvCxnSpPr>
        <p:spPr>
          <a:xfrm>
            <a:off x="2310620" y="3238191"/>
            <a:ext cx="798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4" name="CasellaDiTesto 13">
            <a:extLst>
              <a:ext uri="{FF2B5EF4-FFF2-40B4-BE49-F238E27FC236}">
                <a16:creationId xmlns:a16="http://schemas.microsoft.com/office/drawing/2014/main" id="{8EEEC584-062B-47D0-9FD6-EC484AE22011}"/>
              </a:ext>
            </a:extLst>
          </p:cNvPr>
          <p:cNvSpPr txBox="1"/>
          <p:nvPr/>
        </p:nvSpPr>
        <p:spPr>
          <a:xfrm>
            <a:off x="5588350" y="2644526"/>
            <a:ext cx="1826107" cy="800219"/>
          </a:xfrm>
          <a:prstGeom prst="rect">
            <a:avLst/>
          </a:prstGeom>
          <a:noFill/>
        </p:spPr>
        <p:txBody>
          <a:bodyPr wrap="square" rtlCol="0">
            <a:spAutoFit/>
          </a:bodyPr>
          <a:lstStyle/>
          <a:p>
            <a:r>
              <a:rPr lang="it-IT" sz="1400" dirty="0">
                <a:solidFill>
                  <a:srgbClr val="000000"/>
                </a:solidFill>
              </a:rPr>
              <a:t>insertForRegister(</a:t>
            </a:r>
            <a:r>
              <a:rPr lang="it-IT" sz="1400" dirty="0"/>
              <a:t>usrn, pwd,email,…</a:t>
            </a:r>
            <a:r>
              <a:rPr lang="it-IT" sz="1400" dirty="0">
                <a:solidFill>
                  <a:srgbClr val="000000"/>
                </a:solidFill>
              </a:rPr>
              <a:t>)</a:t>
            </a:r>
            <a:endParaRPr lang="en-US" sz="1400" dirty="0"/>
          </a:p>
          <a:p>
            <a:endParaRPr lang="it-IT" dirty="0"/>
          </a:p>
        </p:txBody>
      </p:sp>
      <p:cxnSp>
        <p:nvCxnSpPr>
          <p:cNvPr id="39" name="Google Shape;299;p37">
            <a:extLst>
              <a:ext uri="{FF2B5EF4-FFF2-40B4-BE49-F238E27FC236}">
                <a16:creationId xmlns:a16="http://schemas.microsoft.com/office/drawing/2014/main" id="{34FF9620-FE25-4168-97D5-5A7687FBEE08}"/>
              </a:ext>
            </a:extLst>
          </p:cNvPr>
          <p:cNvCxnSpPr>
            <a:cxnSpLocks/>
          </p:cNvCxnSpPr>
          <p:nvPr/>
        </p:nvCxnSpPr>
        <p:spPr>
          <a:xfrm>
            <a:off x="3532071" y="4000910"/>
            <a:ext cx="517377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97;p37">
            <a:extLst>
              <a:ext uri="{FF2B5EF4-FFF2-40B4-BE49-F238E27FC236}">
                <a16:creationId xmlns:a16="http://schemas.microsoft.com/office/drawing/2014/main" id="{60DF0586-7CB3-4256-95B8-8A8644F1D59E}"/>
              </a:ext>
            </a:extLst>
          </p:cNvPr>
          <p:cNvSpPr txBox="1"/>
          <p:nvPr/>
        </p:nvSpPr>
        <p:spPr>
          <a:xfrm>
            <a:off x="3365232" y="4115636"/>
            <a:ext cx="2047680" cy="338400"/>
          </a:xfrm>
          <a:prstGeom prst="rect">
            <a:avLst/>
          </a:prstGeom>
          <a:noFill/>
          <a:ln>
            <a:noFill/>
          </a:ln>
        </p:spPr>
        <p:txBody>
          <a:bodyPr spcFirstLastPara="1" wrap="square" lIns="107269" tIns="53620" rIns="107269" bIns="53620" anchor="t" anchorCtr="0">
            <a:noAutofit/>
          </a:bodyPr>
          <a:lstStyle/>
          <a:p>
            <a:pPr algn="ctr"/>
            <a:r>
              <a:rPr lang="es-419" sz="140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18" name="Google Shape;297;p37">
            <a:extLst>
              <a:ext uri="{FF2B5EF4-FFF2-40B4-BE49-F238E27FC236}">
                <a16:creationId xmlns:a16="http://schemas.microsoft.com/office/drawing/2014/main" id="{0457282B-A7D4-492F-BFC6-E8AD8C2AF6A0}"/>
              </a:ext>
            </a:extLst>
          </p:cNvPr>
          <p:cNvSpPr txBox="1"/>
          <p:nvPr/>
        </p:nvSpPr>
        <p:spPr>
          <a:xfrm>
            <a:off x="6537855" y="4041080"/>
            <a:ext cx="2385914" cy="299897"/>
          </a:xfrm>
          <a:prstGeom prst="rect">
            <a:avLst/>
          </a:prstGeom>
          <a:noFill/>
          <a:ln>
            <a:noFill/>
          </a:ln>
        </p:spPr>
        <p:txBody>
          <a:bodyPr spcFirstLastPara="1" wrap="square" lIns="107269" tIns="53620" rIns="107269" bIns="53620" anchor="t" anchorCtr="0">
            <a:noAutofit/>
          </a:bodyPr>
          <a:lstStyle/>
          <a:p>
            <a:pPr algn="ctr"/>
            <a:r>
              <a:rPr lang="es-419" sz="1400">
                <a:solidFill>
                  <a:schemeClr val="dk1"/>
                </a:solidFill>
                <a:latin typeface="Calibri"/>
                <a:ea typeface="Calibri"/>
                <a:cs typeface="Calibri"/>
                <a:sym typeface="Calibri"/>
              </a:rPr>
              <a:t>[location  = loginPage.html]</a:t>
            </a:r>
            <a:endParaRPr sz="1400" dirty="0">
              <a:solidFill>
                <a:schemeClr val="dk1"/>
              </a:solidFill>
              <a:latin typeface="Calibri"/>
              <a:ea typeface="Calibri"/>
              <a:cs typeface="Calibri"/>
              <a:sym typeface="Calibri"/>
            </a:endParaRPr>
          </a:p>
        </p:txBody>
      </p:sp>
      <p:sp>
        <p:nvSpPr>
          <p:cNvPr id="22" name="TextBox 7">
            <a:extLst>
              <a:ext uri="{FF2B5EF4-FFF2-40B4-BE49-F238E27FC236}">
                <a16:creationId xmlns:a16="http://schemas.microsoft.com/office/drawing/2014/main" id="{ABF874D0-7358-40D3-BC1A-C2C0C8E8369D}"/>
              </a:ext>
            </a:extLst>
          </p:cNvPr>
          <p:cNvSpPr txBox="1"/>
          <p:nvPr/>
        </p:nvSpPr>
        <p:spPr>
          <a:xfrm>
            <a:off x="7687727" y="6296467"/>
            <a:ext cx="4505299" cy="369332"/>
          </a:xfrm>
          <a:prstGeom prst="rect">
            <a:avLst/>
          </a:prstGeom>
          <a:noFill/>
        </p:spPr>
        <p:txBody>
          <a:bodyPr wrap="square" rtlCol="0">
            <a:spAutoFit/>
          </a:bodyPr>
          <a:lstStyle/>
          <a:p>
            <a:r>
              <a:rPr lang="en-US" dirty="0"/>
              <a:t>Per brevità si omette la gestione degli errori</a:t>
            </a:r>
          </a:p>
        </p:txBody>
      </p:sp>
    </p:spTree>
    <p:extLst>
      <p:ext uri="{BB962C8B-B14F-4D97-AF65-F5344CB8AC3E}">
        <p14:creationId xmlns:p14="http://schemas.microsoft.com/office/powerpoint/2010/main" val="2959444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caricamento ManagerHome page </a:t>
            </a:r>
            <a:endParaRPr dirty="0"/>
          </a:p>
        </p:txBody>
      </p:sp>
      <p:sp>
        <p:nvSpPr>
          <p:cNvPr id="310" name="Google Shape;310;p38"/>
          <p:cNvSpPr/>
          <p:nvPr/>
        </p:nvSpPr>
        <p:spPr>
          <a:xfrm>
            <a:off x="7136619" y="1138532"/>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GetCampaignList</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7712826" y="185184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6109751" y="2571230"/>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149590" y="2284310"/>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/GetCampaignList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7575485" y="2297880"/>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6101802" y="3881957"/>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6249713" y="3541745"/>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campaigns</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7" name="Straight Connector 26"/>
          <p:cNvCxnSpPr/>
          <p:nvPr/>
        </p:nvCxnSpPr>
        <p:spPr>
          <a:xfrm>
            <a:off x="2077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160978" y="2425830"/>
            <a:ext cx="626506"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load</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 name="Google Shape;290;p37"/>
          <p:cNvSpPr/>
          <p:nvPr/>
        </p:nvSpPr>
        <p:spPr>
          <a:xfrm>
            <a:off x="1220009" y="1200463"/>
            <a:ext cx="18006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managerHome.html + manageCampaign.js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 name="Google Shape;292;p37"/>
          <p:cNvSpPr/>
          <p:nvPr/>
        </p:nvSpPr>
        <p:spPr>
          <a:xfrm>
            <a:off x="1905985" y="2091965"/>
            <a:ext cx="393647" cy="14389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4080603" y="185184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3519031" y="1156429"/>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Page</a:t>
            </a:r>
            <a:b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Orchestrator</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3906056" y="2104411"/>
            <a:ext cx="340877" cy="143733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6" name="Google Shape;275;p37"/>
          <p:cNvCxnSpPr>
            <a:cxnSpLocks/>
          </p:cNvCxnSpPr>
          <p:nvPr/>
        </p:nvCxnSpPr>
        <p:spPr>
          <a:xfrm>
            <a:off x="2455241" y="2381795"/>
            <a:ext cx="12500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2688779" y="2373913"/>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600" b="0" i="0" u="none" strike="noStrike" kern="0" cap="none" spc="0" normalizeH="0" baseline="0" noProof="0" dirty="0">
                <a:ln>
                  <a:noFill/>
                </a:ln>
                <a:solidFill>
                  <a:srgbClr val="000000"/>
                </a:solidFill>
                <a:effectLst/>
                <a:uLnTx/>
                <a:uFillTx/>
                <a:latin typeface="Calibri"/>
                <a:ea typeface="Calibri"/>
                <a:cs typeface="Calibri"/>
                <a:sym typeface="Calibri"/>
              </a:rPr>
              <a:t>start</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 name="Straight Arrow Connector 4"/>
          <p:cNvCxnSpPr>
            <a:cxnSpLocks/>
          </p:cNvCxnSpPr>
          <p:nvPr/>
        </p:nvCxnSpPr>
        <p:spPr>
          <a:xfrm>
            <a:off x="1027540" y="2398130"/>
            <a:ext cx="7946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5898502" y="1407202"/>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5288710" y="1149277"/>
            <a:ext cx="111744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campaigList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4704768" y="2425830"/>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flipV="1">
            <a:off x="4436029" y="2381795"/>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0" name="Group 89"/>
          <p:cNvGrpSpPr/>
          <p:nvPr/>
        </p:nvGrpSpPr>
        <p:grpSpPr>
          <a:xfrm>
            <a:off x="5049041" y="3913181"/>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5695732" y="2179115"/>
            <a:ext cx="342116" cy="270399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 name="Google Shape;318;p38">
            <a:extLst>
              <a:ext uri="{FF2B5EF4-FFF2-40B4-BE49-F238E27FC236}">
                <a16:creationId xmlns:a16="http://schemas.microsoft.com/office/drawing/2014/main" id="{D7789FD6-CD3A-4CA8-8813-80C88DEAD7F4}"/>
              </a:ext>
            </a:extLst>
          </p:cNvPr>
          <p:cNvSpPr txBox="1"/>
          <p:nvPr/>
        </p:nvSpPr>
        <p:spPr>
          <a:xfrm>
            <a:off x="4843627" y="3530948"/>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8815084" y="1147109"/>
            <a:ext cx="90985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it-IT" sz="1300" kern="0" dirty="0">
                <a:solidFill>
                  <a:srgbClr val="000000"/>
                </a:solidFill>
                <a:latin typeface="Calibri"/>
                <a:ea typeface="Calibri"/>
                <a:cs typeface="Calibri"/>
                <a:sym typeface="Calibri"/>
              </a:rPr>
              <a:t>Manager</a:t>
            </a: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9322768" y="1866695"/>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7959945" y="2483338"/>
            <a:ext cx="122501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getC</a:t>
            </a:r>
            <a:r>
              <a:rPr lang="en-US" sz="1200" kern="0" dirty="0">
                <a:solidFill>
                  <a:srgbClr val="000000"/>
                </a:solidFill>
                <a:latin typeface="Calibri"/>
                <a:cs typeface="Calibri"/>
              </a:rPr>
              <a:t>ompaignList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7959945" y="2760337"/>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9115370" y="2288813"/>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8168404" y="2869500"/>
            <a:ext cx="84991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c</a:t>
            </a:r>
            <a:r>
              <a:rPr lang="it-IT" sz="1200" kern="0" dirty="0">
                <a:solidFill>
                  <a:srgbClr val="000000"/>
                </a:solidFill>
                <a:latin typeface="Calibri"/>
                <a:cs typeface="Calibri"/>
              </a:rPr>
              <a:t>ampaigns</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7959946" y="3101242"/>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05833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crea una nuova campagna</a:t>
            </a:r>
            <a:endParaRPr dirty="0"/>
          </a:p>
        </p:txBody>
      </p:sp>
      <p:sp>
        <p:nvSpPr>
          <p:cNvPr id="310" name="Google Shape;310;p38"/>
          <p:cNvSpPr/>
          <p:nvPr/>
        </p:nvSpPr>
        <p:spPr>
          <a:xfrm>
            <a:off x="7136619" y="1138532"/>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300" kern="0">
                <a:solidFill>
                  <a:srgbClr val="000000"/>
                </a:solidFill>
                <a:latin typeface="Calibri"/>
                <a:ea typeface="Calibri"/>
                <a:cs typeface="Calibri"/>
                <a:sym typeface="Calibri"/>
              </a:rPr>
              <a:t>CreateCampaign</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7712826" y="185184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6109751" y="2571230"/>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149590" y="2284310"/>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a:t>
            </a:r>
            <a:r>
              <a:rPr lang="es-419" sz="1200" kern="0">
                <a:solidFill>
                  <a:srgbClr val="000000"/>
                </a:solidFill>
                <a:latin typeface="Calibri"/>
                <a:ea typeface="Calibri"/>
                <a:cs typeface="Calibri"/>
                <a:sym typeface="Calibri"/>
              </a:rPr>
              <a:t>POST</a:t>
            </a: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t>
            </a:r>
            <a:r>
              <a:rPr lang="es-419" sz="1200" kern="0">
                <a:solidFill>
                  <a:srgbClr val="000000"/>
                </a:solidFill>
                <a:latin typeface="Calibri"/>
                <a:ea typeface="Calibri"/>
                <a:cs typeface="Calibri"/>
                <a:sym typeface="Calibri"/>
              </a:rPr>
              <a:t>CreateCampaign</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7575485" y="2297880"/>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6101802" y="3881957"/>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6249713" y="3541745"/>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r</a:t>
            </a:r>
            <a:r>
              <a:rPr lang="es-419" sz="1400" kern="0">
                <a:solidFill>
                  <a:srgbClr val="000000"/>
                </a:solidFill>
                <a:latin typeface="Calibri"/>
                <a:ea typeface="Calibri"/>
                <a:cs typeface="Calibri"/>
                <a:sym typeface="Calibri"/>
              </a:rPr>
              <a:t>esult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4080603" y="185184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3519031" y="1156429"/>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campainList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3906056" y="2104411"/>
            <a:ext cx="340877" cy="143733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3" name="Straight Connector 52"/>
          <p:cNvCxnSpPr/>
          <p:nvPr/>
        </p:nvCxnSpPr>
        <p:spPr>
          <a:xfrm>
            <a:off x="5898502" y="1407202"/>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5288710" y="1168131"/>
            <a:ext cx="111744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createCamp</a:t>
            </a:r>
            <a:r>
              <a:rPr lang="es-419" sz="1200" kern="0">
                <a:solidFill>
                  <a:srgbClr val="000000"/>
                </a:solidFill>
                <a:latin typeface="Calibri"/>
                <a:ea typeface="Calibri"/>
                <a:cs typeface="Calibri"/>
                <a:sym typeface="Calibri"/>
              </a:rPr>
              <a:t>aign</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4704768" y="2425830"/>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flipV="1">
            <a:off x="4436029" y="2381795"/>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0" name="Group 89"/>
          <p:cNvGrpSpPr/>
          <p:nvPr/>
        </p:nvGrpSpPr>
        <p:grpSpPr>
          <a:xfrm>
            <a:off x="5049041" y="3913181"/>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5695732" y="2179115"/>
            <a:ext cx="342116" cy="270399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 name="Google Shape;318;p38">
            <a:extLst>
              <a:ext uri="{FF2B5EF4-FFF2-40B4-BE49-F238E27FC236}">
                <a16:creationId xmlns:a16="http://schemas.microsoft.com/office/drawing/2014/main" id="{D7789FD6-CD3A-4CA8-8813-80C88DEAD7F4}"/>
              </a:ext>
            </a:extLst>
          </p:cNvPr>
          <p:cNvSpPr txBox="1"/>
          <p:nvPr/>
        </p:nvSpPr>
        <p:spPr>
          <a:xfrm>
            <a:off x="4843627" y="3530948"/>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8815084" y="1147109"/>
            <a:ext cx="90985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it-IT" sz="1300" kern="0" dirty="0">
                <a:solidFill>
                  <a:srgbClr val="000000"/>
                </a:solidFill>
                <a:latin typeface="Calibri"/>
                <a:ea typeface="Calibri"/>
                <a:cs typeface="Calibri"/>
                <a:sym typeface="Calibri"/>
              </a:rPr>
              <a:t>Manager</a:t>
            </a: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9322768" y="1866695"/>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7959945" y="2483338"/>
            <a:ext cx="121058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create</a:t>
            </a:r>
            <a:r>
              <a:rPr kumimoji="0" lang="en-US" sz="1200" b="0" i="0" u="none" strike="noStrike" kern="0" cap="none" spc="0" normalizeH="0" baseline="0" noProof="0" dirty="0">
                <a:ln>
                  <a:noFill/>
                </a:ln>
                <a:solidFill>
                  <a:srgbClr val="000000"/>
                </a:solidFill>
                <a:effectLst/>
                <a:uLnTx/>
                <a:uFillTx/>
                <a:latin typeface="Calibri"/>
                <a:ea typeface="+mn-ea"/>
                <a:cs typeface="Calibri"/>
              </a:rPr>
              <a:t>C</a:t>
            </a:r>
            <a:r>
              <a:rPr lang="en-US" sz="1200" kern="0" dirty="0">
                <a:solidFill>
                  <a:srgbClr val="000000"/>
                </a:solidFill>
                <a:latin typeface="Calibri"/>
                <a:cs typeface="Calibri"/>
              </a:rPr>
              <a:t>ompaign</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7959945" y="2760337"/>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9115370" y="2288813"/>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8168404" y="2869500"/>
            <a:ext cx="54213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7959946" y="3101242"/>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1" name="Google Shape;275;p37">
            <a:extLst>
              <a:ext uri="{FF2B5EF4-FFF2-40B4-BE49-F238E27FC236}">
                <a16:creationId xmlns:a16="http://schemas.microsoft.com/office/drawing/2014/main" id="{8BCDD16D-D6A0-426F-945D-424AB15E1B8E}"/>
              </a:ext>
            </a:extLst>
          </p:cNvPr>
          <p:cNvCxnSpPr>
            <a:cxnSpLocks/>
          </p:cNvCxnSpPr>
          <p:nvPr/>
        </p:nvCxnSpPr>
        <p:spPr>
          <a:xfrm flipV="1">
            <a:off x="2511023" y="2386288"/>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Google Shape;294;p37">
            <a:extLst>
              <a:ext uri="{FF2B5EF4-FFF2-40B4-BE49-F238E27FC236}">
                <a16:creationId xmlns:a16="http://schemas.microsoft.com/office/drawing/2014/main" id="{29812024-434B-4FCC-A11E-005732F941CE}"/>
              </a:ext>
            </a:extLst>
          </p:cNvPr>
          <p:cNvSpPr txBox="1"/>
          <p:nvPr/>
        </p:nvSpPr>
        <p:spPr>
          <a:xfrm>
            <a:off x="2357857" y="2539264"/>
            <a:ext cx="1479889"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campaign</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TextBox 7">
            <a:extLst>
              <a:ext uri="{FF2B5EF4-FFF2-40B4-BE49-F238E27FC236}">
                <a16:creationId xmlns:a16="http://schemas.microsoft.com/office/drawing/2014/main" id="{DE48050E-9687-4EF1-9657-2D7A994E06F1}"/>
              </a:ext>
            </a:extLst>
          </p:cNvPr>
          <p:cNvSpPr txBox="1"/>
          <p:nvPr/>
        </p:nvSpPr>
        <p:spPr>
          <a:xfrm>
            <a:off x="7210266" y="6318412"/>
            <a:ext cx="4981734" cy="369332"/>
          </a:xfrm>
          <a:prstGeom prst="rect">
            <a:avLst/>
          </a:prstGeom>
          <a:noFill/>
        </p:spPr>
        <p:txBody>
          <a:bodyPr wrap="square" rtlCol="0">
            <a:spAutoFit/>
          </a:bodyPr>
          <a:lstStyle/>
          <a:p>
            <a:r>
              <a:rPr lang="en-US" dirty="0"/>
              <a:t>Per brevità si omette la gestione degli errori</a:t>
            </a:r>
          </a:p>
        </p:txBody>
      </p:sp>
    </p:spTree>
    <p:extLst>
      <p:ext uri="{BB962C8B-B14F-4D97-AF65-F5344CB8AC3E}">
        <p14:creationId xmlns:p14="http://schemas.microsoft.com/office/powerpoint/2010/main" val="1422590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seleziona una campagna</a:t>
            </a:r>
            <a:endParaRPr dirty="0"/>
          </a:p>
        </p:txBody>
      </p:sp>
      <p:cxnSp>
        <p:nvCxnSpPr>
          <p:cNvPr id="37" name="Straight Connector 36"/>
          <p:cNvCxnSpPr/>
          <p:nvPr/>
        </p:nvCxnSpPr>
        <p:spPr>
          <a:xfrm>
            <a:off x="1613506" y="162952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1049519" y="1081512"/>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campainList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1454598" y="2000938"/>
            <a:ext cx="340877" cy="26791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a:off x="1965201" y="2483340"/>
            <a:ext cx="1159894" cy="11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1" name="Google Shape;275;p37">
            <a:extLst>
              <a:ext uri="{FF2B5EF4-FFF2-40B4-BE49-F238E27FC236}">
                <a16:creationId xmlns:a16="http://schemas.microsoft.com/office/drawing/2014/main" id="{8BCDD16D-D6A0-426F-945D-424AB15E1B8E}"/>
              </a:ext>
            </a:extLst>
          </p:cNvPr>
          <p:cNvCxnSpPr>
            <a:cxnSpLocks/>
          </p:cNvCxnSpPr>
          <p:nvPr/>
        </p:nvCxnSpPr>
        <p:spPr>
          <a:xfrm flipV="1">
            <a:off x="233044" y="2279760"/>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Google Shape;294;p37">
            <a:extLst>
              <a:ext uri="{FF2B5EF4-FFF2-40B4-BE49-F238E27FC236}">
                <a16:creationId xmlns:a16="http://schemas.microsoft.com/office/drawing/2014/main" id="{29812024-434B-4FCC-A11E-005732F941CE}"/>
              </a:ext>
            </a:extLst>
          </p:cNvPr>
          <p:cNvSpPr txBox="1"/>
          <p:nvPr/>
        </p:nvSpPr>
        <p:spPr>
          <a:xfrm>
            <a:off x="123290" y="2495024"/>
            <a:ext cx="1479889"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campaign</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 name="Google Shape;290;p37">
            <a:extLst>
              <a:ext uri="{FF2B5EF4-FFF2-40B4-BE49-F238E27FC236}">
                <a16:creationId xmlns:a16="http://schemas.microsoft.com/office/drawing/2014/main" id="{23654A80-DEF5-420E-98BF-478269CF287D}"/>
              </a:ext>
            </a:extLst>
          </p:cNvPr>
          <p:cNvSpPr/>
          <p:nvPr/>
        </p:nvSpPr>
        <p:spPr>
          <a:xfrm>
            <a:off x="2967574" y="1050400"/>
            <a:ext cx="125094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SessionStorage</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4" name="Straight Connector 36">
            <a:extLst>
              <a:ext uri="{FF2B5EF4-FFF2-40B4-BE49-F238E27FC236}">
                <a16:creationId xmlns:a16="http://schemas.microsoft.com/office/drawing/2014/main" id="{4BBB07F5-9EBA-4389-99A9-644EA0A6D1CE}"/>
              </a:ext>
            </a:extLst>
          </p:cNvPr>
          <p:cNvCxnSpPr/>
          <p:nvPr/>
        </p:nvCxnSpPr>
        <p:spPr>
          <a:xfrm>
            <a:off x="3593048" y="175429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92;p37">
            <a:extLst>
              <a:ext uri="{FF2B5EF4-FFF2-40B4-BE49-F238E27FC236}">
                <a16:creationId xmlns:a16="http://schemas.microsoft.com/office/drawing/2014/main" id="{29E17C36-B841-4284-A5BC-5CA3B3B2F7A2}"/>
              </a:ext>
            </a:extLst>
          </p:cNvPr>
          <p:cNvSpPr/>
          <p:nvPr/>
        </p:nvSpPr>
        <p:spPr>
          <a:xfrm>
            <a:off x="3428722" y="2098319"/>
            <a:ext cx="342116" cy="11455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 name="CasellaDiTesto 7">
            <a:extLst>
              <a:ext uri="{FF2B5EF4-FFF2-40B4-BE49-F238E27FC236}">
                <a16:creationId xmlns:a16="http://schemas.microsoft.com/office/drawing/2014/main" id="{1491BA99-3A47-433D-A210-7715E974A27D}"/>
              </a:ext>
            </a:extLst>
          </p:cNvPr>
          <p:cNvSpPr txBox="1"/>
          <p:nvPr/>
        </p:nvSpPr>
        <p:spPr>
          <a:xfrm>
            <a:off x="1862679" y="2609397"/>
            <a:ext cx="1542738" cy="738664"/>
          </a:xfrm>
          <a:prstGeom prst="rect">
            <a:avLst/>
          </a:prstGeom>
          <a:noFill/>
        </p:spPr>
        <p:txBody>
          <a:bodyPr wrap="square">
            <a:spAutoFit/>
          </a:bodyPr>
          <a:lstStyle>
            <a:defPPr>
              <a:defRPr lang="it-IT"/>
            </a:defPPr>
            <a:lvl1pPr>
              <a:defRPr sz="1400" kern="0">
                <a:solidFill>
                  <a:srgbClr val="000000"/>
                </a:solidFill>
                <a:latin typeface="Calibri"/>
                <a:cs typeface="Calibri"/>
              </a:defRPr>
            </a:lvl1pPr>
          </a:lstStyle>
          <a:p>
            <a:r>
              <a:rPr lang="it-IT" dirty="0"/>
              <a:t>setItem(</a:t>
            </a:r>
            <a:r>
              <a:rPr lang="en-US" dirty="0"/>
              <a:t>“CampaignName</a:t>
            </a:r>
            <a:r>
              <a:rPr lang="it-IT" dirty="0"/>
              <a:t>", campaign);</a:t>
            </a:r>
          </a:p>
        </p:txBody>
      </p:sp>
      <p:cxnSp>
        <p:nvCxnSpPr>
          <p:cNvPr id="43" name="Google Shape;275;p37">
            <a:extLst>
              <a:ext uri="{FF2B5EF4-FFF2-40B4-BE49-F238E27FC236}">
                <a16:creationId xmlns:a16="http://schemas.microsoft.com/office/drawing/2014/main" id="{109D2A71-5DC5-43F3-A9B8-7FC611A4D3BF}"/>
              </a:ext>
            </a:extLst>
          </p:cNvPr>
          <p:cNvCxnSpPr>
            <a:cxnSpLocks/>
          </p:cNvCxnSpPr>
          <p:nvPr/>
        </p:nvCxnSpPr>
        <p:spPr>
          <a:xfrm>
            <a:off x="1932768" y="4090468"/>
            <a:ext cx="1159894" cy="11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94;p37">
            <a:extLst>
              <a:ext uri="{FF2B5EF4-FFF2-40B4-BE49-F238E27FC236}">
                <a16:creationId xmlns:a16="http://schemas.microsoft.com/office/drawing/2014/main" id="{CCCFE67A-7FEE-4A41-99F7-92FC657628E6}"/>
              </a:ext>
            </a:extLst>
          </p:cNvPr>
          <p:cNvSpPr txBox="1"/>
          <p:nvPr/>
        </p:nvSpPr>
        <p:spPr>
          <a:xfrm>
            <a:off x="1948833" y="4238254"/>
            <a:ext cx="204127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err="1">
                <a:solidFill>
                  <a:srgbClr val="000000"/>
                </a:solidFill>
                <a:latin typeface="Calibri"/>
                <a:ea typeface="Calibri"/>
                <a:cs typeface="Calibri"/>
                <a:sym typeface="Calibri"/>
              </a:rPr>
              <a:t>campaignDetails.html</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878861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caricamento campainDetails page </a:t>
            </a:r>
            <a:endParaRPr dirty="0"/>
          </a:p>
        </p:txBody>
      </p:sp>
      <p:sp>
        <p:nvSpPr>
          <p:cNvPr id="310" name="Google Shape;310;p38"/>
          <p:cNvSpPr/>
          <p:nvPr/>
        </p:nvSpPr>
        <p:spPr>
          <a:xfrm>
            <a:off x="7746968" y="1175221"/>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GetCampaignDetails</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8463859" y="1753979"/>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4867391" y="3429000"/>
            <a:ext cx="314545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780995" y="3123232"/>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/GetCampaignList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8271710" y="2705630"/>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5258654" y="3892228"/>
            <a:ext cx="28532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6963214" y="3974015"/>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campaign</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7" name="Straight Connector 26"/>
          <p:cNvCxnSpPr/>
          <p:nvPr/>
        </p:nvCxnSpPr>
        <p:spPr>
          <a:xfrm>
            <a:off x="1584163" y="1700123"/>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575908" y="2270442"/>
            <a:ext cx="626506"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load</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 name="Google Shape;290;p37"/>
          <p:cNvSpPr/>
          <p:nvPr/>
        </p:nvSpPr>
        <p:spPr>
          <a:xfrm>
            <a:off x="242977" y="1200463"/>
            <a:ext cx="241591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CampaignDetailsPage</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.html + </a:t>
            </a:r>
            <a:r>
              <a:rPr lang="es-419" sz="1200" kern="0">
                <a:solidFill>
                  <a:srgbClr val="000000"/>
                </a:solidFill>
                <a:latin typeface="Calibri"/>
                <a:ea typeface="Calibri"/>
                <a:cs typeface="Calibri"/>
                <a:sym typeface="Calibri"/>
              </a:rPr>
              <a:t>CampaignDetailsPage</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.js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 name="Google Shape;292;p37"/>
          <p:cNvSpPr/>
          <p:nvPr/>
        </p:nvSpPr>
        <p:spPr>
          <a:xfrm>
            <a:off x="1387340" y="1990019"/>
            <a:ext cx="393647" cy="14389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2992653" y="1714976"/>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787358" y="1210213"/>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Page</a:t>
            </a:r>
            <a:b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Orchestrator</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2844198" y="2088386"/>
            <a:ext cx="340877" cy="34355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6" name="Google Shape;275;p37"/>
          <p:cNvCxnSpPr>
            <a:cxnSpLocks/>
          </p:cNvCxnSpPr>
          <p:nvPr/>
        </p:nvCxnSpPr>
        <p:spPr>
          <a:xfrm>
            <a:off x="1926838" y="2381795"/>
            <a:ext cx="6398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926838" y="2526132"/>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600" b="0" i="0" u="none" strike="noStrike" kern="0" cap="none" spc="0" normalizeH="0" baseline="0" noProof="0" dirty="0">
                <a:ln>
                  <a:noFill/>
                </a:ln>
                <a:solidFill>
                  <a:srgbClr val="000000"/>
                </a:solidFill>
                <a:effectLst/>
                <a:uLnTx/>
                <a:uFillTx/>
                <a:latin typeface="Calibri"/>
                <a:ea typeface="Calibri"/>
                <a:cs typeface="Calibri"/>
                <a:sym typeface="Calibri"/>
              </a:rPr>
              <a:t>start</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 name="Straight Arrow Connector 4"/>
          <p:cNvCxnSpPr>
            <a:cxnSpLocks/>
          </p:cNvCxnSpPr>
          <p:nvPr/>
        </p:nvCxnSpPr>
        <p:spPr>
          <a:xfrm>
            <a:off x="405152" y="2257610"/>
            <a:ext cx="7946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4969475" y="1270336"/>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4416705" y="1215315"/>
            <a:ext cx="116646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printCampaignDetails </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3597043" y="2544993"/>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flipV="1">
            <a:off x="3455037" y="2403054"/>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0" name="Group 89"/>
          <p:cNvGrpSpPr/>
          <p:nvPr/>
        </p:nvGrpSpPr>
        <p:grpSpPr>
          <a:xfrm>
            <a:off x="4250917" y="3946261"/>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4844420" y="2106849"/>
            <a:ext cx="342116" cy="2171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 name="Google Shape;318;p38">
            <a:extLst>
              <a:ext uri="{FF2B5EF4-FFF2-40B4-BE49-F238E27FC236}">
                <a16:creationId xmlns:a16="http://schemas.microsoft.com/office/drawing/2014/main" id="{D7789FD6-CD3A-4CA8-8813-80C88DEAD7F4}"/>
              </a:ext>
            </a:extLst>
          </p:cNvPr>
          <p:cNvSpPr txBox="1"/>
          <p:nvPr/>
        </p:nvSpPr>
        <p:spPr>
          <a:xfrm>
            <a:off x="4157443" y="3535620"/>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9826326" y="1233514"/>
            <a:ext cx="90985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CampaignDAO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10281254" y="180551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8705304" y="3164406"/>
            <a:ext cx="144142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getC</a:t>
            </a:r>
            <a:r>
              <a:rPr lang="en-US" sz="1200" kern="0" dirty="0" err="1">
                <a:solidFill>
                  <a:srgbClr val="000000"/>
                </a:solidFill>
                <a:latin typeface="Calibri"/>
                <a:cs typeface="Calibri"/>
              </a:rPr>
              <a:t>ompaignDetails</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8758660" y="3465771"/>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10121923" y="2926937"/>
            <a:ext cx="352002" cy="134676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8921718" y="3701208"/>
            <a:ext cx="78899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c</a:t>
            </a:r>
            <a:r>
              <a:rPr lang="it-IT" sz="1200" kern="0" dirty="0">
                <a:solidFill>
                  <a:srgbClr val="000000"/>
                </a:solidFill>
                <a:latin typeface="Calibri"/>
                <a:cs typeface="Calibri"/>
              </a:rPr>
              <a:t>ampaign</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8688099" y="3705714"/>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90;p37">
            <a:extLst>
              <a:ext uri="{FF2B5EF4-FFF2-40B4-BE49-F238E27FC236}">
                <a16:creationId xmlns:a16="http://schemas.microsoft.com/office/drawing/2014/main" id="{6786D9EE-4F1B-47AA-8780-D3300B811BE2}"/>
              </a:ext>
            </a:extLst>
          </p:cNvPr>
          <p:cNvSpPr/>
          <p:nvPr/>
        </p:nvSpPr>
        <p:spPr>
          <a:xfrm>
            <a:off x="6077313" y="1215315"/>
            <a:ext cx="121242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sessionStorage </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1" name="Straight Connector 52">
            <a:extLst>
              <a:ext uri="{FF2B5EF4-FFF2-40B4-BE49-F238E27FC236}">
                <a16:creationId xmlns:a16="http://schemas.microsoft.com/office/drawing/2014/main" id="{1BA1B271-8DB1-4BBD-A2B1-AD634F3F2314}"/>
              </a:ext>
            </a:extLst>
          </p:cNvPr>
          <p:cNvCxnSpPr>
            <a:cxnSpLocks/>
          </p:cNvCxnSpPr>
          <p:nvPr/>
        </p:nvCxnSpPr>
        <p:spPr>
          <a:xfrm>
            <a:off x="6599475" y="1862974"/>
            <a:ext cx="22164" cy="438350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92;p37">
            <a:extLst>
              <a:ext uri="{FF2B5EF4-FFF2-40B4-BE49-F238E27FC236}">
                <a16:creationId xmlns:a16="http://schemas.microsoft.com/office/drawing/2014/main" id="{D078EB5C-42BA-46B0-AAD6-5299CA2DB4F1}"/>
              </a:ext>
            </a:extLst>
          </p:cNvPr>
          <p:cNvSpPr/>
          <p:nvPr/>
        </p:nvSpPr>
        <p:spPr>
          <a:xfrm>
            <a:off x="6440118" y="2179425"/>
            <a:ext cx="340877" cy="10771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9" name="CasellaDiTesto 48">
            <a:extLst>
              <a:ext uri="{FF2B5EF4-FFF2-40B4-BE49-F238E27FC236}">
                <a16:creationId xmlns:a16="http://schemas.microsoft.com/office/drawing/2014/main" id="{B98BECB5-EE55-41F4-850D-2DE3C0D6EF25}"/>
              </a:ext>
            </a:extLst>
          </p:cNvPr>
          <p:cNvSpPr txBox="1"/>
          <p:nvPr/>
        </p:nvSpPr>
        <p:spPr>
          <a:xfrm>
            <a:off x="5358664" y="2088386"/>
            <a:ext cx="97729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prstClr val="black"/>
                </a:solidFill>
                <a:effectLst/>
                <a:uLnTx/>
                <a:uFillTx/>
                <a:latin typeface="Calibri" panose="020F0502020204030204"/>
                <a:ea typeface="+mn-ea"/>
                <a:cs typeface="+mn-cs"/>
              </a:rPr>
              <a:t>sessionStorage.getItem(‘’CampaignName")</a:t>
            </a:r>
          </a:p>
        </p:txBody>
      </p:sp>
      <p:cxnSp>
        <p:nvCxnSpPr>
          <p:cNvPr id="50" name="Google Shape;275;p37">
            <a:extLst>
              <a:ext uri="{FF2B5EF4-FFF2-40B4-BE49-F238E27FC236}">
                <a16:creationId xmlns:a16="http://schemas.microsoft.com/office/drawing/2014/main" id="{FBB29DC3-62F2-4B04-BCB0-16F883AE564A}"/>
              </a:ext>
            </a:extLst>
          </p:cNvPr>
          <p:cNvCxnSpPr>
            <a:cxnSpLocks/>
          </p:cNvCxnSpPr>
          <p:nvPr/>
        </p:nvCxnSpPr>
        <p:spPr>
          <a:xfrm flipV="1">
            <a:off x="5258654" y="2662769"/>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2" name="Connettore 2 11">
            <a:extLst>
              <a:ext uri="{FF2B5EF4-FFF2-40B4-BE49-F238E27FC236}">
                <a16:creationId xmlns:a16="http://schemas.microsoft.com/office/drawing/2014/main" id="{B495082B-DC0E-423E-9468-8C3234798D46}"/>
              </a:ext>
            </a:extLst>
          </p:cNvPr>
          <p:cNvCxnSpPr/>
          <p:nvPr/>
        </p:nvCxnSpPr>
        <p:spPr>
          <a:xfrm flipH="1">
            <a:off x="5221852" y="2972431"/>
            <a:ext cx="1154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Google Shape;294;p37">
            <a:extLst>
              <a:ext uri="{FF2B5EF4-FFF2-40B4-BE49-F238E27FC236}">
                <a16:creationId xmlns:a16="http://schemas.microsoft.com/office/drawing/2014/main" id="{2F88B5C2-D984-4AAC-BD56-496A24666B4B}"/>
              </a:ext>
            </a:extLst>
          </p:cNvPr>
          <p:cNvSpPr txBox="1"/>
          <p:nvPr/>
        </p:nvSpPr>
        <p:spPr>
          <a:xfrm>
            <a:off x="5336744" y="2719608"/>
            <a:ext cx="1089036" cy="73013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000" kern="0" dirty="0">
                <a:solidFill>
                  <a:srgbClr val="000000"/>
                </a:solidFill>
                <a:latin typeface="Calibri"/>
                <a:ea typeface="Calibri"/>
                <a:cs typeface="Calibri"/>
                <a:sym typeface="Calibri"/>
              </a:rPr>
              <a:t>campaignName</a:t>
            </a: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8" name="Google Shape;290;p37">
            <a:extLst>
              <a:ext uri="{FF2B5EF4-FFF2-40B4-BE49-F238E27FC236}">
                <a16:creationId xmlns:a16="http://schemas.microsoft.com/office/drawing/2014/main" id="{AA29DAEB-D267-4B39-BAA0-809B5F646518}"/>
              </a:ext>
            </a:extLst>
          </p:cNvPr>
          <p:cNvSpPr/>
          <p:nvPr/>
        </p:nvSpPr>
        <p:spPr>
          <a:xfrm>
            <a:off x="4364064" y="4503100"/>
            <a:ext cx="1233694" cy="3116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DownloadImage</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9" name="Google Shape;292;p37">
            <a:extLst>
              <a:ext uri="{FF2B5EF4-FFF2-40B4-BE49-F238E27FC236}">
                <a16:creationId xmlns:a16="http://schemas.microsoft.com/office/drawing/2014/main" id="{720D57CA-1436-48C2-8145-A20B21E5C195}"/>
              </a:ext>
            </a:extLst>
          </p:cNvPr>
          <p:cNvSpPr/>
          <p:nvPr/>
        </p:nvSpPr>
        <p:spPr>
          <a:xfrm>
            <a:off x="4799036" y="4905889"/>
            <a:ext cx="340877" cy="11042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63" name="Google Shape;275;p37">
            <a:extLst>
              <a:ext uri="{FF2B5EF4-FFF2-40B4-BE49-F238E27FC236}">
                <a16:creationId xmlns:a16="http://schemas.microsoft.com/office/drawing/2014/main" id="{E51D14FE-F25C-4C2F-B6B2-A68DECCE1C48}"/>
              </a:ext>
            </a:extLst>
          </p:cNvPr>
          <p:cNvCxnSpPr>
            <a:cxnSpLocks/>
          </p:cNvCxnSpPr>
          <p:nvPr/>
        </p:nvCxnSpPr>
        <p:spPr>
          <a:xfrm flipV="1">
            <a:off x="3390370" y="5154275"/>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94;p37">
            <a:extLst>
              <a:ext uri="{FF2B5EF4-FFF2-40B4-BE49-F238E27FC236}">
                <a16:creationId xmlns:a16="http://schemas.microsoft.com/office/drawing/2014/main" id="{8C45890D-391D-4203-A58B-D13C3D2E11AB}"/>
              </a:ext>
            </a:extLst>
          </p:cNvPr>
          <p:cNvSpPr txBox="1"/>
          <p:nvPr/>
        </p:nvSpPr>
        <p:spPr>
          <a:xfrm>
            <a:off x="3463183" y="4918718"/>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 name="Google Shape;310;p38">
            <a:extLst>
              <a:ext uri="{FF2B5EF4-FFF2-40B4-BE49-F238E27FC236}">
                <a16:creationId xmlns:a16="http://schemas.microsoft.com/office/drawing/2014/main" id="{749706D3-50B1-40B3-88B8-851BC3789306}"/>
              </a:ext>
            </a:extLst>
          </p:cNvPr>
          <p:cNvSpPr/>
          <p:nvPr/>
        </p:nvSpPr>
        <p:spPr>
          <a:xfrm>
            <a:off x="7796575" y="4568935"/>
            <a:ext cx="1460291" cy="36464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300" kern="0">
                <a:solidFill>
                  <a:srgbClr val="000000"/>
                </a:solidFill>
                <a:latin typeface="Calibri"/>
                <a:ea typeface="Calibri"/>
                <a:cs typeface="Calibri"/>
                <a:sym typeface="Calibri"/>
              </a:rPr>
              <a:t>DownloadImage</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314;p38">
            <a:extLst>
              <a:ext uri="{FF2B5EF4-FFF2-40B4-BE49-F238E27FC236}">
                <a16:creationId xmlns:a16="http://schemas.microsoft.com/office/drawing/2014/main" id="{CA91327E-6B60-45EB-A5B2-74CB4742EAB7}"/>
              </a:ext>
            </a:extLst>
          </p:cNvPr>
          <p:cNvSpPr/>
          <p:nvPr/>
        </p:nvSpPr>
        <p:spPr>
          <a:xfrm>
            <a:off x="8321717" y="5111399"/>
            <a:ext cx="352002" cy="68512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 name="CasellaDiTesto 7">
            <a:extLst>
              <a:ext uri="{FF2B5EF4-FFF2-40B4-BE49-F238E27FC236}">
                <a16:creationId xmlns:a16="http://schemas.microsoft.com/office/drawing/2014/main" id="{7EFF37D9-D006-4D69-B19A-495208D41B72}"/>
              </a:ext>
            </a:extLst>
          </p:cNvPr>
          <p:cNvSpPr txBox="1"/>
          <p:nvPr/>
        </p:nvSpPr>
        <p:spPr>
          <a:xfrm>
            <a:off x="8382672" y="4915894"/>
            <a:ext cx="21553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findImagesByCampaignName</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59" name="Google Shape;317;p38">
            <a:extLst>
              <a:ext uri="{FF2B5EF4-FFF2-40B4-BE49-F238E27FC236}">
                <a16:creationId xmlns:a16="http://schemas.microsoft.com/office/drawing/2014/main" id="{C76ACEEC-B1EC-4285-91F3-02C24489B112}"/>
              </a:ext>
            </a:extLst>
          </p:cNvPr>
          <p:cNvCxnSpPr>
            <a:cxnSpLocks/>
          </p:cNvCxnSpPr>
          <p:nvPr/>
        </p:nvCxnSpPr>
        <p:spPr>
          <a:xfrm flipH="1">
            <a:off x="8780848" y="5500040"/>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0" name="Google Shape;275;p37">
            <a:extLst>
              <a:ext uri="{FF2B5EF4-FFF2-40B4-BE49-F238E27FC236}">
                <a16:creationId xmlns:a16="http://schemas.microsoft.com/office/drawing/2014/main" id="{B5A6C4A9-F439-410D-B1AB-E62C146AAB00}"/>
              </a:ext>
            </a:extLst>
          </p:cNvPr>
          <p:cNvCxnSpPr>
            <a:cxnSpLocks/>
          </p:cNvCxnSpPr>
          <p:nvPr/>
        </p:nvCxnSpPr>
        <p:spPr>
          <a:xfrm flipV="1">
            <a:off x="8803706" y="5281801"/>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1" name="Google Shape;275;p37">
            <a:extLst>
              <a:ext uri="{FF2B5EF4-FFF2-40B4-BE49-F238E27FC236}">
                <a16:creationId xmlns:a16="http://schemas.microsoft.com/office/drawing/2014/main" id="{5B4B8CBD-4933-4CED-9AA0-00ED81C5F597}"/>
              </a:ext>
            </a:extLst>
          </p:cNvPr>
          <p:cNvCxnSpPr>
            <a:cxnSpLocks/>
          </p:cNvCxnSpPr>
          <p:nvPr/>
        </p:nvCxnSpPr>
        <p:spPr>
          <a:xfrm flipV="1">
            <a:off x="5234885" y="5128224"/>
            <a:ext cx="2993915"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313;p38">
            <a:extLst>
              <a:ext uri="{FF2B5EF4-FFF2-40B4-BE49-F238E27FC236}">
                <a16:creationId xmlns:a16="http://schemas.microsoft.com/office/drawing/2014/main" id="{34AA2BA8-3449-4612-843A-6FFCFB8C5BA7}"/>
              </a:ext>
            </a:extLst>
          </p:cNvPr>
          <p:cNvSpPr txBox="1"/>
          <p:nvPr/>
        </p:nvSpPr>
        <p:spPr>
          <a:xfrm>
            <a:off x="6618525" y="4730461"/>
            <a:ext cx="1555684" cy="68512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t>
            </a:r>
            <a:r>
              <a:rPr lang="es-419" sz="1200" kern="0">
                <a:solidFill>
                  <a:srgbClr val="000000"/>
                </a:solidFill>
                <a:latin typeface="Calibri"/>
                <a:ea typeface="Calibri"/>
                <a:cs typeface="Calibri"/>
                <a:sym typeface="Calibri"/>
              </a:rPr>
              <a:t>DownloadImage</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 name="CasellaDiTesto 14">
            <a:extLst>
              <a:ext uri="{FF2B5EF4-FFF2-40B4-BE49-F238E27FC236}">
                <a16:creationId xmlns:a16="http://schemas.microsoft.com/office/drawing/2014/main" id="{807EBE79-69EF-4A5F-ABC5-30AF826410DF}"/>
              </a:ext>
            </a:extLst>
          </p:cNvPr>
          <p:cNvSpPr txBox="1"/>
          <p:nvPr/>
        </p:nvSpPr>
        <p:spPr>
          <a:xfrm>
            <a:off x="8836429" y="5523970"/>
            <a:ext cx="78231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imageList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66" name="Google Shape;317;p38">
            <a:extLst>
              <a:ext uri="{FF2B5EF4-FFF2-40B4-BE49-F238E27FC236}">
                <a16:creationId xmlns:a16="http://schemas.microsoft.com/office/drawing/2014/main" id="{953A24BE-CF82-4B84-AF7D-43CF9C99FE45}"/>
              </a:ext>
            </a:extLst>
          </p:cNvPr>
          <p:cNvCxnSpPr>
            <a:cxnSpLocks/>
          </p:cNvCxnSpPr>
          <p:nvPr/>
        </p:nvCxnSpPr>
        <p:spPr>
          <a:xfrm flipH="1">
            <a:off x="5265006" y="5544593"/>
            <a:ext cx="28532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CasellaDiTesto 15">
            <a:extLst>
              <a:ext uri="{FF2B5EF4-FFF2-40B4-BE49-F238E27FC236}">
                <a16:creationId xmlns:a16="http://schemas.microsoft.com/office/drawing/2014/main" id="{D6C75B21-18DA-493D-A911-415B643DA6E6}"/>
              </a:ext>
            </a:extLst>
          </p:cNvPr>
          <p:cNvSpPr txBox="1"/>
          <p:nvPr/>
        </p:nvSpPr>
        <p:spPr>
          <a:xfrm>
            <a:off x="6834104" y="5525846"/>
            <a:ext cx="78231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imageList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grpSp>
        <p:nvGrpSpPr>
          <p:cNvPr id="70" name="Group 89">
            <a:extLst>
              <a:ext uri="{FF2B5EF4-FFF2-40B4-BE49-F238E27FC236}">
                <a16:creationId xmlns:a16="http://schemas.microsoft.com/office/drawing/2014/main" id="{B3E07DF8-F280-4928-BAA9-292AC534AA7F}"/>
              </a:ext>
            </a:extLst>
          </p:cNvPr>
          <p:cNvGrpSpPr/>
          <p:nvPr/>
        </p:nvGrpSpPr>
        <p:grpSpPr>
          <a:xfrm>
            <a:off x="4262963" y="5689602"/>
            <a:ext cx="484693" cy="333143"/>
            <a:chOff x="614149" y="4401223"/>
            <a:chExt cx="484693" cy="507248"/>
          </a:xfrm>
        </p:grpSpPr>
        <p:cxnSp>
          <p:nvCxnSpPr>
            <p:cNvPr id="71" name="Straight Connector 90">
              <a:extLst>
                <a:ext uri="{FF2B5EF4-FFF2-40B4-BE49-F238E27FC236}">
                  <a16:creationId xmlns:a16="http://schemas.microsoft.com/office/drawing/2014/main" id="{6E79ECC2-8B26-44CD-8AC0-D3F945EC3CD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91">
              <a:extLst>
                <a:ext uri="{FF2B5EF4-FFF2-40B4-BE49-F238E27FC236}">
                  <a16:creationId xmlns:a16="http://schemas.microsoft.com/office/drawing/2014/main" id="{ADC93EBE-DC46-47E4-97E5-C8A7CAB03DB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92">
              <a:extLst>
                <a:ext uri="{FF2B5EF4-FFF2-40B4-BE49-F238E27FC236}">
                  <a16:creationId xmlns:a16="http://schemas.microsoft.com/office/drawing/2014/main" id="{8EE8475E-E103-4F8E-8614-886C505F976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7" name="Google Shape;318;p38">
            <a:extLst>
              <a:ext uri="{FF2B5EF4-FFF2-40B4-BE49-F238E27FC236}">
                <a16:creationId xmlns:a16="http://schemas.microsoft.com/office/drawing/2014/main" id="{DD3D5CA2-88DA-4DAF-86E2-440A40B97AD6}"/>
              </a:ext>
            </a:extLst>
          </p:cNvPr>
          <p:cNvSpPr txBox="1"/>
          <p:nvPr/>
        </p:nvSpPr>
        <p:spPr>
          <a:xfrm>
            <a:off x="4076637" y="5323914"/>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1" name="Google Shape;314;p38">
            <a:extLst>
              <a:ext uri="{FF2B5EF4-FFF2-40B4-BE49-F238E27FC236}">
                <a16:creationId xmlns:a16="http://schemas.microsoft.com/office/drawing/2014/main" id="{D08CB1F3-64AA-4162-84FE-DB5A065B8326}"/>
              </a:ext>
            </a:extLst>
          </p:cNvPr>
          <p:cNvSpPr/>
          <p:nvPr/>
        </p:nvSpPr>
        <p:spPr>
          <a:xfrm>
            <a:off x="10186069" y="4794326"/>
            <a:ext cx="287831" cy="89527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33883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submit form immagine  </a:t>
            </a:r>
            <a:endParaRPr dirty="0"/>
          </a:p>
        </p:txBody>
      </p:sp>
      <p:sp>
        <p:nvSpPr>
          <p:cNvPr id="310" name="Google Shape;310;p38"/>
          <p:cNvSpPr/>
          <p:nvPr/>
        </p:nvSpPr>
        <p:spPr>
          <a:xfrm>
            <a:off x="5091538" y="1149763"/>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300" kern="0">
                <a:solidFill>
                  <a:srgbClr val="000000"/>
                </a:solidFill>
                <a:latin typeface="Calibri"/>
                <a:ea typeface="Calibri"/>
                <a:cs typeface="Calibri"/>
                <a:sym typeface="Calibri"/>
              </a:rPr>
              <a:t>SubmitImage</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2" name="Google Shape;312;p38"/>
          <p:cNvCxnSpPr>
            <a:cxnSpLocks/>
          </p:cNvCxnSpPr>
          <p:nvPr/>
        </p:nvCxnSpPr>
        <p:spPr>
          <a:xfrm>
            <a:off x="3387725" y="3135201"/>
            <a:ext cx="18709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3890247" y="2774017"/>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a:t>
            </a:r>
            <a:r>
              <a:rPr lang="es-419" sz="1200" kern="0">
                <a:solidFill>
                  <a:srgbClr val="000000"/>
                </a:solidFill>
                <a:latin typeface="Calibri"/>
                <a:ea typeface="Calibri"/>
                <a:cs typeface="Calibri"/>
                <a:sym typeface="Calibri"/>
              </a:rPr>
              <a:t>POST</a:t>
            </a: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t>
            </a:r>
            <a:r>
              <a:rPr lang="es-419" sz="1200" kern="0">
                <a:solidFill>
                  <a:srgbClr val="000000"/>
                </a:solidFill>
                <a:latin typeface="Calibri"/>
                <a:ea typeface="Calibri"/>
                <a:cs typeface="Calibri"/>
                <a:sym typeface="Calibri"/>
              </a:rPr>
              <a:t>SubmitImage</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5505071" y="2352228"/>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3563255" y="3507115"/>
            <a:ext cx="15198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3" name="Straight Connector 52"/>
          <p:cNvCxnSpPr/>
          <p:nvPr/>
        </p:nvCxnSpPr>
        <p:spPr>
          <a:xfrm>
            <a:off x="3132491" y="1411874"/>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2562607" y="1166018"/>
            <a:ext cx="116646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submitImage</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 </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90" name="Group 89"/>
          <p:cNvGrpSpPr/>
          <p:nvPr/>
        </p:nvGrpSpPr>
        <p:grpSpPr>
          <a:xfrm>
            <a:off x="2371630" y="3740529"/>
            <a:ext cx="484693" cy="432152"/>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2956197" y="1953865"/>
            <a:ext cx="342116" cy="25192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7091215" y="1166018"/>
            <a:ext cx="97261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ImageDAO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7446581" y="1811887"/>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6127606" y="2858202"/>
            <a:ext cx="93006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InsertImage</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6058858" y="3317490"/>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7289411" y="2782709"/>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6301575" y="3507115"/>
            <a:ext cx="60785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 </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5988297" y="3497871"/>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1" name="Straight Connector 52">
            <a:extLst>
              <a:ext uri="{FF2B5EF4-FFF2-40B4-BE49-F238E27FC236}">
                <a16:creationId xmlns:a16="http://schemas.microsoft.com/office/drawing/2014/main" id="{1BA1B271-8DB1-4BBD-A2B1-AD634F3F2314}"/>
              </a:ext>
            </a:extLst>
          </p:cNvPr>
          <p:cNvCxnSpPr>
            <a:cxnSpLocks/>
          </p:cNvCxnSpPr>
          <p:nvPr/>
        </p:nvCxnSpPr>
        <p:spPr>
          <a:xfrm>
            <a:off x="5669990" y="1824187"/>
            <a:ext cx="22164" cy="438350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6" name="Google Shape;275;p37">
            <a:extLst>
              <a:ext uri="{FF2B5EF4-FFF2-40B4-BE49-F238E27FC236}">
                <a16:creationId xmlns:a16="http://schemas.microsoft.com/office/drawing/2014/main" id="{CC9B9B00-B7F7-48E4-AE27-27B65AAA9996}"/>
              </a:ext>
            </a:extLst>
          </p:cNvPr>
          <p:cNvCxnSpPr>
            <a:cxnSpLocks/>
          </p:cNvCxnSpPr>
          <p:nvPr/>
        </p:nvCxnSpPr>
        <p:spPr>
          <a:xfrm flipV="1">
            <a:off x="1687762" y="2476298"/>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94;p37">
            <a:extLst>
              <a:ext uri="{FF2B5EF4-FFF2-40B4-BE49-F238E27FC236}">
                <a16:creationId xmlns:a16="http://schemas.microsoft.com/office/drawing/2014/main" id="{60F2EA2D-E241-483F-9ADC-8E88C24D70D2}"/>
              </a:ext>
            </a:extLst>
          </p:cNvPr>
          <p:cNvSpPr txBox="1"/>
          <p:nvPr/>
        </p:nvSpPr>
        <p:spPr>
          <a:xfrm>
            <a:off x="2000382" y="2573150"/>
            <a:ext cx="808405" cy="42835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Submit </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 name="CasellaDiTesto 30">
            <a:extLst>
              <a:ext uri="{FF2B5EF4-FFF2-40B4-BE49-F238E27FC236}">
                <a16:creationId xmlns:a16="http://schemas.microsoft.com/office/drawing/2014/main" id="{1D21D5E6-F22E-4EEE-A58A-F195ED4DC258}"/>
              </a:ext>
            </a:extLst>
          </p:cNvPr>
          <p:cNvSpPr txBox="1"/>
          <p:nvPr/>
        </p:nvSpPr>
        <p:spPr>
          <a:xfrm>
            <a:off x="4123937" y="3602030"/>
            <a:ext cx="60785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 </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sp>
        <p:nvSpPr>
          <p:cNvPr id="32" name="TextBox 7">
            <a:extLst>
              <a:ext uri="{FF2B5EF4-FFF2-40B4-BE49-F238E27FC236}">
                <a16:creationId xmlns:a16="http://schemas.microsoft.com/office/drawing/2014/main" id="{7D9D4F6F-5230-4904-875E-85BFF6F8505F}"/>
              </a:ext>
            </a:extLst>
          </p:cNvPr>
          <p:cNvSpPr txBox="1"/>
          <p:nvPr/>
        </p:nvSpPr>
        <p:spPr>
          <a:xfrm>
            <a:off x="6909435" y="6296467"/>
            <a:ext cx="5283592" cy="369332"/>
          </a:xfrm>
          <a:prstGeom prst="rect">
            <a:avLst/>
          </a:prstGeom>
          <a:noFill/>
        </p:spPr>
        <p:txBody>
          <a:bodyPr wrap="square" rtlCol="0">
            <a:spAutoFit/>
          </a:bodyPr>
          <a:lstStyle/>
          <a:p>
            <a:r>
              <a:rPr lang="en-US" dirty="0"/>
              <a:t>Per brevità si omette la gestione degli errori</a:t>
            </a:r>
          </a:p>
        </p:txBody>
      </p:sp>
    </p:spTree>
    <p:extLst>
      <p:ext uri="{BB962C8B-B14F-4D97-AF65-F5344CB8AC3E}">
        <p14:creationId xmlns:p14="http://schemas.microsoft.com/office/powerpoint/2010/main" val="3010251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avviare/chiudere la campagna   </a:t>
            </a:r>
            <a:endParaRPr dirty="0"/>
          </a:p>
        </p:txBody>
      </p:sp>
      <p:sp>
        <p:nvSpPr>
          <p:cNvPr id="310" name="Google Shape;310;p38"/>
          <p:cNvSpPr/>
          <p:nvPr/>
        </p:nvSpPr>
        <p:spPr>
          <a:xfrm>
            <a:off x="5091538" y="1149763"/>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change</a:t>
            </a:r>
            <a:r>
              <a:rPr lang="es-419" sz="1300" kern="0">
                <a:solidFill>
                  <a:srgbClr val="000000"/>
                </a:solidFill>
                <a:latin typeface="Calibri"/>
                <a:ea typeface="Calibri"/>
                <a:cs typeface="Calibri"/>
                <a:sym typeface="Calibri"/>
              </a:rPr>
              <a:t>Status</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2" name="Google Shape;312;p38"/>
          <p:cNvCxnSpPr>
            <a:cxnSpLocks/>
          </p:cNvCxnSpPr>
          <p:nvPr/>
        </p:nvCxnSpPr>
        <p:spPr>
          <a:xfrm>
            <a:off x="3387725" y="3135201"/>
            <a:ext cx="18709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3527223" y="2774017"/>
            <a:ext cx="1918708"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t>
            </a:r>
            <a:r>
              <a:rPr lang="es-419" sz="1200" kern="0">
                <a:solidFill>
                  <a:srgbClr val="000000"/>
                </a:solidFill>
                <a:latin typeface="Calibri"/>
                <a:ea typeface="Calibri"/>
                <a:cs typeface="Calibri"/>
                <a:sym typeface="Calibri"/>
              </a:rPr>
              <a:t>changeCampaignStatus </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5505071" y="2352228"/>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3563255" y="3507115"/>
            <a:ext cx="15198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3" name="Straight Connector 52"/>
          <p:cNvCxnSpPr/>
          <p:nvPr/>
        </p:nvCxnSpPr>
        <p:spPr>
          <a:xfrm>
            <a:off x="3132491" y="1411874"/>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2562607" y="1166018"/>
            <a:ext cx="116646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 changeStatus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90" name="Group 89"/>
          <p:cNvGrpSpPr/>
          <p:nvPr/>
        </p:nvGrpSpPr>
        <p:grpSpPr>
          <a:xfrm>
            <a:off x="2371630" y="3740529"/>
            <a:ext cx="484693" cy="432152"/>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2956197" y="1953865"/>
            <a:ext cx="342116" cy="25192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6816029" y="1166018"/>
            <a:ext cx="1411352"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it-IT" sz="1300" kern="0" dirty="0">
                <a:solidFill>
                  <a:srgbClr val="000000"/>
                </a:solidFill>
                <a:latin typeface="Calibri"/>
                <a:ea typeface="Calibri"/>
                <a:cs typeface="Calibri"/>
                <a:sym typeface="Calibri"/>
              </a:rPr>
              <a:t>campaign</a:t>
            </a: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7639790" y="1811887"/>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5825908" y="2815367"/>
            <a:ext cx="156966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changeCampainStatus</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6129419" y="3135201"/>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7454799" y="2756171"/>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6301575" y="3507115"/>
            <a:ext cx="60785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 </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5988297" y="3497871"/>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1" name="Straight Connector 52">
            <a:extLst>
              <a:ext uri="{FF2B5EF4-FFF2-40B4-BE49-F238E27FC236}">
                <a16:creationId xmlns:a16="http://schemas.microsoft.com/office/drawing/2014/main" id="{1BA1B271-8DB1-4BBD-A2B1-AD634F3F2314}"/>
              </a:ext>
            </a:extLst>
          </p:cNvPr>
          <p:cNvCxnSpPr>
            <a:cxnSpLocks/>
          </p:cNvCxnSpPr>
          <p:nvPr/>
        </p:nvCxnSpPr>
        <p:spPr>
          <a:xfrm>
            <a:off x="5669990" y="1824187"/>
            <a:ext cx="22164" cy="438350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6" name="Google Shape;275;p37">
            <a:extLst>
              <a:ext uri="{FF2B5EF4-FFF2-40B4-BE49-F238E27FC236}">
                <a16:creationId xmlns:a16="http://schemas.microsoft.com/office/drawing/2014/main" id="{CC9B9B00-B7F7-48E4-AE27-27B65AAA9996}"/>
              </a:ext>
            </a:extLst>
          </p:cNvPr>
          <p:cNvCxnSpPr>
            <a:cxnSpLocks/>
          </p:cNvCxnSpPr>
          <p:nvPr/>
        </p:nvCxnSpPr>
        <p:spPr>
          <a:xfrm flipV="1">
            <a:off x="1687762" y="2476298"/>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94;p37">
            <a:extLst>
              <a:ext uri="{FF2B5EF4-FFF2-40B4-BE49-F238E27FC236}">
                <a16:creationId xmlns:a16="http://schemas.microsoft.com/office/drawing/2014/main" id="{60F2EA2D-E241-483F-9ADC-8E88C24D70D2}"/>
              </a:ext>
            </a:extLst>
          </p:cNvPr>
          <p:cNvSpPr txBox="1"/>
          <p:nvPr/>
        </p:nvSpPr>
        <p:spPr>
          <a:xfrm>
            <a:off x="1547978" y="2540555"/>
            <a:ext cx="1442098" cy="42835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avvia/chiudere </a:t>
            </a: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 name="CasellaDiTesto 30">
            <a:extLst>
              <a:ext uri="{FF2B5EF4-FFF2-40B4-BE49-F238E27FC236}">
                <a16:creationId xmlns:a16="http://schemas.microsoft.com/office/drawing/2014/main" id="{1D21D5E6-F22E-4EEE-A58A-F195ED4DC258}"/>
              </a:ext>
            </a:extLst>
          </p:cNvPr>
          <p:cNvSpPr txBox="1"/>
          <p:nvPr/>
        </p:nvSpPr>
        <p:spPr>
          <a:xfrm>
            <a:off x="4123937" y="3602030"/>
            <a:ext cx="60785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 </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sp>
        <p:nvSpPr>
          <p:cNvPr id="2" name="TextBox 7">
            <a:extLst>
              <a:ext uri="{FF2B5EF4-FFF2-40B4-BE49-F238E27FC236}">
                <a16:creationId xmlns:a16="http://schemas.microsoft.com/office/drawing/2014/main" id="{43A2E362-3828-4247-81AC-F18483225140}"/>
              </a:ext>
            </a:extLst>
          </p:cNvPr>
          <p:cNvSpPr txBox="1"/>
          <p:nvPr/>
        </p:nvSpPr>
        <p:spPr>
          <a:xfrm>
            <a:off x="7315213" y="6296467"/>
            <a:ext cx="4877814" cy="369332"/>
          </a:xfrm>
          <a:prstGeom prst="rect">
            <a:avLst/>
          </a:prstGeom>
          <a:noFill/>
        </p:spPr>
        <p:txBody>
          <a:bodyPr wrap="square" rtlCol="0">
            <a:spAutoFit/>
          </a:bodyPr>
          <a:lstStyle/>
          <a:p>
            <a:r>
              <a:rPr lang="en-US" dirty="0"/>
              <a:t>Per brevità si omette la gestione degli errori</a:t>
            </a:r>
          </a:p>
        </p:txBody>
      </p:sp>
    </p:spTree>
    <p:extLst>
      <p:ext uri="{BB962C8B-B14F-4D97-AF65-F5344CB8AC3E}">
        <p14:creationId xmlns:p14="http://schemas.microsoft.com/office/powerpoint/2010/main" val="385065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CDE0-6E3D-6F4C-87DF-9807E6C1FF77}"/>
              </a:ext>
            </a:extLst>
          </p:cNvPr>
          <p:cNvSpPr>
            <a:spLocks noGrp="1"/>
          </p:cNvSpPr>
          <p:nvPr>
            <p:ph type="title"/>
          </p:nvPr>
        </p:nvSpPr>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
        <p:nvSpPr>
          <p:cNvPr id="3" name="Content Placeholder 2">
            <a:extLst>
              <a:ext uri="{FF2B5EF4-FFF2-40B4-BE49-F238E27FC236}">
                <a16:creationId xmlns:a16="http://schemas.microsoft.com/office/drawing/2014/main" id="{5CF2F5C8-CED0-D54C-8110-26530C7571A6}"/>
              </a:ext>
            </a:extLst>
          </p:cNvPr>
          <p:cNvSpPr>
            <a:spLocks noGrp="1"/>
          </p:cNvSpPr>
          <p:nvPr>
            <p:ph idx="1"/>
          </p:nvPr>
        </p:nvSpPr>
        <p:spPr/>
        <p:txBody>
          <a:bodyPr>
            <a:normAutofit/>
          </a:bodyPr>
          <a:lstStyle/>
          <a:p>
            <a:pPr marL="0" indent="0">
              <a:buNone/>
            </a:pPr>
            <a:r>
              <a:rPr lang="en-GB" sz="1400" b="1" dirty="0"/>
              <a:t>Un'</a:t>
            </a:r>
            <a:r>
              <a:rPr lang="en-GB" sz="1400" b="1" dirty="0">
                <a:solidFill>
                  <a:srgbClr val="FF0000"/>
                </a:solidFill>
              </a:rPr>
              <a:t>annotazione</a:t>
            </a:r>
            <a:r>
              <a:rPr lang="en-GB" sz="1400" b="1" dirty="0"/>
              <a:t> (</a:t>
            </a:r>
            <a:r>
              <a:rPr lang="en-GB" sz="1400" b="1" dirty="0">
                <a:solidFill>
                  <a:schemeClr val="accent1">
                    <a:lumMod val="75000"/>
                  </a:schemeClr>
                </a:solidFill>
              </a:rPr>
              <a:t>di un lavoratore, relativa all’immagine appartenente a una campagna</a:t>
            </a:r>
            <a:r>
              <a:rPr lang="en-GB" sz="1400" b="1" dirty="0"/>
              <a:t>) ha i seguenti dati:</a:t>
            </a:r>
          </a:p>
          <a:p>
            <a:pPr marL="0" indent="0">
              <a:buNone/>
            </a:pPr>
            <a:r>
              <a:rPr lang="en-GB" sz="1400" b="1" dirty="0"/>
              <a:t>• </a:t>
            </a:r>
            <a:r>
              <a:rPr lang="en-GB" sz="1400" b="1" dirty="0">
                <a:solidFill>
                  <a:schemeClr val="accent6"/>
                </a:solidFill>
              </a:rPr>
              <a:t>Data di creazione</a:t>
            </a:r>
          </a:p>
          <a:p>
            <a:pPr marL="0" indent="0">
              <a:buNone/>
            </a:pPr>
            <a:r>
              <a:rPr lang="en-GB" sz="1400" b="1" dirty="0"/>
              <a:t>• </a:t>
            </a:r>
            <a:r>
              <a:rPr lang="en-GB" sz="1400" b="1" dirty="0">
                <a:solidFill>
                  <a:schemeClr val="accent6"/>
                </a:solidFill>
              </a:rPr>
              <a:t>Validità</a:t>
            </a:r>
            <a:r>
              <a:rPr lang="en-GB" sz="1400" b="1" dirty="0"/>
              <a:t>: “vero” / “falso”</a:t>
            </a:r>
          </a:p>
          <a:p>
            <a:pPr marL="0" indent="0">
              <a:buNone/>
            </a:pPr>
            <a:r>
              <a:rPr lang="en-GB" sz="1400" b="1" dirty="0"/>
              <a:t>• </a:t>
            </a:r>
            <a:r>
              <a:rPr lang="en-GB" sz="1400" b="1" dirty="0">
                <a:solidFill>
                  <a:schemeClr val="accent6"/>
                </a:solidFill>
              </a:rPr>
              <a:t>Fiducia</a:t>
            </a:r>
            <a:r>
              <a:rPr lang="en-GB" sz="1400" b="1" dirty="0"/>
              <a:t>: “alta”, “media”, “bassa”</a:t>
            </a:r>
          </a:p>
          <a:p>
            <a:pPr marL="0" indent="0">
              <a:buNone/>
            </a:pPr>
            <a:r>
              <a:rPr lang="en-GB" sz="1400" b="1" dirty="0"/>
              <a:t>• </a:t>
            </a:r>
            <a:r>
              <a:rPr lang="en-GB" sz="1400" b="1" dirty="0">
                <a:solidFill>
                  <a:schemeClr val="accent6"/>
                </a:solidFill>
              </a:rPr>
              <a:t>Note</a:t>
            </a:r>
            <a:r>
              <a:rPr lang="en-GB" sz="1400" b="1" dirty="0"/>
              <a:t>: un campo di testo libero che registra i commenti del lavoratore (ad esempio: “prossimità ad area industriale”, “presenza di strada rurale di accesso”, “luogo isolato”, ecc.).</a:t>
            </a:r>
          </a:p>
          <a:p>
            <a:pPr marL="0" indent="0">
              <a:buNone/>
            </a:pPr>
            <a:endParaRPr lang="en-GB" sz="1400" b="1" dirty="0">
              <a:solidFill>
                <a:srgbClr val="FF0000"/>
              </a:solidFill>
            </a:endParaRPr>
          </a:p>
          <a:p>
            <a:pPr marL="0" indent="0">
              <a:buNone/>
            </a:pPr>
            <a:endParaRPr lang="en-GB" sz="1400" b="1" dirty="0">
              <a:solidFill>
                <a:srgbClr val="FF0000"/>
              </a:solidFill>
            </a:endParaRPr>
          </a:p>
          <a:p>
            <a:pPr marL="0" indent="0">
              <a:buNone/>
            </a:pPr>
            <a:endParaRPr lang="en-GB" sz="1400" b="1" dirty="0">
              <a:solidFill>
                <a:srgbClr val="FF0000"/>
              </a:solidFill>
            </a:endParaRPr>
          </a:p>
          <a:p>
            <a:pPr marL="0" indent="0">
              <a:buNone/>
            </a:pPr>
            <a:endParaRPr lang="en-GB" sz="1400" b="1" dirty="0">
              <a:solidFill>
                <a:srgbClr val="FF0000"/>
              </a:solidFill>
            </a:endParaRPr>
          </a:p>
          <a:p>
            <a:pPr marL="0" indent="0">
              <a:buNone/>
            </a:pPr>
            <a:endParaRPr lang="en-GB" sz="1400" b="1" dirty="0">
              <a:solidFill>
                <a:srgbClr val="FF0000"/>
              </a:solidFill>
            </a:endParaRPr>
          </a:p>
          <a:p>
            <a:pPr marL="0" indent="0">
              <a:buNone/>
            </a:pPr>
            <a:endParaRPr lang="es-419" sz="1400" b="1">
              <a:solidFill>
                <a:srgbClr val="FF0000"/>
              </a:solidFill>
            </a:endParaRPr>
          </a:p>
          <a:p>
            <a:r>
              <a:rPr lang="es-419" sz="1600" b="1">
                <a:solidFill>
                  <a:srgbClr val="FF0000"/>
                </a:solidFill>
              </a:rPr>
              <a:t>Entities</a:t>
            </a:r>
            <a:r>
              <a:rPr lang="es-419" sz="1600" b="1"/>
              <a:t>, </a:t>
            </a:r>
            <a:r>
              <a:rPr lang="es-419" sz="1600" b="1">
                <a:solidFill>
                  <a:srgbClr val="00B050"/>
                </a:solidFill>
              </a:rPr>
              <a:t>attributes</a:t>
            </a:r>
            <a:r>
              <a:rPr lang="es-419" sz="1600" b="1"/>
              <a:t>, </a:t>
            </a:r>
            <a:r>
              <a:rPr lang="es-419" sz="1600" b="1">
                <a:solidFill>
                  <a:srgbClr val="366092"/>
                </a:solidFill>
              </a:rPr>
              <a:t>relationships</a:t>
            </a:r>
            <a:endParaRPr lang="es-419" sz="1600" b="1"/>
          </a:p>
          <a:p>
            <a:endParaRPr lang="en-IT"/>
          </a:p>
        </p:txBody>
      </p:sp>
    </p:spTree>
    <p:extLst>
      <p:ext uri="{BB962C8B-B14F-4D97-AF65-F5344CB8AC3E}">
        <p14:creationId xmlns:p14="http://schemas.microsoft.com/office/powerpoint/2010/main" val="2775751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seleziona immagine</a:t>
            </a:r>
            <a:endParaRPr dirty="0"/>
          </a:p>
        </p:txBody>
      </p:sp>
      <p:cxnSp>
        <p:nvCxnSpPr>
          <p:cNvPr id="37" name="Straight Connector 36"/>
          <p:cNvCxnSpPr/>
          <p:nvPr/>
        </p:nvCxnSpPr>
        <p:spPr>
          <a:xfrm>
            <a:off x="1613506" y="162952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1049519" y="1081512"/>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campainList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1454598" y="2000938"/>
            <a:ext cx="340877" cy="26791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a:off x="1965201" y="2483340"/>
            <a:ext cx="1159894" cy="11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1" name="Google Shape;275;p37">
            <a:extLst>
              <a:ext uri="{FF2B5EF4-FFF2-40B4-BE49-F238E27FC236}">
                <a16:creationId xmlns:a16="http://schemas.microsoft.com/office/drawing/2014/main" id="{8BCDD16D-D6A0-426F-945D-424AB15E1B8E}"/>
              </a:ext>
            </a:extLst>
          </p:cNvPr>
          <p:cNvCxnSpPr>
            <a:cxnSpLocks/>
          </p:cNvCxnSpPr>
          <p:nvPr/>
        </p:nvCxnSpPr>
        <p:spPr>
          <a:xfrm flipV="1">
            <a:off x="233044" y="2279760"/>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Google Shape;294;p37">
            <a:extLst>
              <a:ext uri="{FF2B5EF4-FFF2-40B4-BE49-F238E27FC236}">
                <a16:creationId xmlns:a16="http://schemas.microsoft.com/office/drawing/2014/main" id="{29812024-434B-4FCC-A11E-005732F941CE}"/>
              </a:ext>
            </a:extLst>
          </p:cNvPr>
          <p:cNvSpPr txBox="1"/>
          <p:nvPr/>
        </p:nvSpPr>
        <p:spPr>
          <a:xfrm>
            <a:off x="123290" y="2495024"/>
            <a:ext cx="1479889"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campaign</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 name="Google Shape;290;p37">
            <a:extLst>
              <a:ext uri="{FF2B5EF4-FFF2-40B4-BE49-F238E27FC236}">
                <a16:creationId xmlns:a16="http://schemas.microsoft.com/office/drawing/2014/main" id="{23654A80-DEF5-420E-98BF-478269CF287D}"/>
              </a:ext>
            </a:extLst>
          </p:cNvPr>
          <p:cNvSpPr/>
          <p:nvPr/>
        </p:nvSpPr>
        <p:spPr>
          <a:xfrm>
            <a:off x="2967574" y="1050400"/>
            <a:ext cx="125094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SessionStorage</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4" name="Straight Connector 36">
            <a:extLst>
              <a:ext uri="{FF2B5EF4-FFF2-40B4-BE49-F238E27FC236}">
                <a16:creationId xmlns:a16="http://schemas.microsoft.com/office/drawing/2014/main" id="{4BBB07F5-9EBA-4389-99A9-644EA0A6D1CE}"/>
              </a:ext>
            </a:extLst>
          </p:cNvPr>
          <p:cNvCxnSpPr/>
          <p:nvPr/>
        </p:nvCxnSpPr>
        <p:spPr>
          <a:xfrm>
            <a:off x="3593048" y="175429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92;p37">
            <a:extLst>
              <a:ext uri="{FF2B5EF4-FFF2-40B4-BE49-F238E27FC236}">
                <a16:creationId xmlns:a16="http://schemas.microsoft.com/office/drawing/2014/main" id="{29E17C36-B841-4284-A5BC-5CA3B3B2F7A2}"/>
              </a:ext>
            </a:extLst>
          </p:cNvPr>
          <p:cNvSpPr/>
          <p:nvPr/>
        </p:nvSpPr>
        <p:spPr>
          <a:xfrm>
            <a:off x="3428722" y="2098319"/>
            <a:ext cx="342116" cy="11455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 name="CasellaDiTesto 7">
            <a:extLst>
              <a:ext uri="{FF2B5EF4-FFF2-40B4-BE49-F238E27FC236}">
                <a16:creationId xmlns:a16="http://schemas.microsoft.com/office/drawing/2014/main" id="{1491BA99-3A47-433D-A210-7715E974A27D}"/>
              </a:ext>
            </a:extLst>
          </p:cNvPr>
          <p:cNvSpPr txBox="1"/>
          <p:nvPr/>
        </p:nvSpPr>
        <p:spPr>
          <a:xfrm>
            <a:off x="1862679" y="2609397"/>
            <a:ext cx="1542738" cy="738664"/>
          </a:xfrm>
          <a:prstGeom prst="rect">
            <a:avLst/>
          </a:prstGeom>
          <a:noFill/>
        </p:spPr>
        <p:txBody>
          <a:bodyPr wrap="square">
            <a:spAutoFit/>
          </a:bodyPr>
          <a:lstStyle>
            <a:defPPr>
              <a:defRPr lang="it-IT"/>
            </a:defPPr>
            <a:lvl1pPr>
              <a:defRPr sz="1400" kern="0">
                <a:solidFill>
                  <a:srgbClr val="000000"/>
                </a:solidFill>
                <a:latin typeface="Calibri"/>
                <a:cs typeface="Calibri"/>
              </a:defRPr>
            </a:lvl1pPr>
          </a:lstStyle>
          <a:p>
            <a:r>
              <a:rPr lang="it-IT" dirty="0"/>
              <a:t>setItem(</a:t>
            </a:r>
            <a:r>
              <a:rPr lang="en-US" dirty="0"/>
              <a:t>“CampaignName</a:t>
            </a:r>
            <a:r>
              <a:rPr lang="it-IT" dirty="0"/>
              <a:t>", campaign);</a:t>
            </a:r>
          </a:p>
        </p:txBody>
      </p:sp>
      <p:cxnSp>
        <p:nvCxnSpPr>
          <p:cNvPr id="43" name="Google Shape;275;p37">
            <a:extLst>
              <a:ext uri="{FF2B5EF4-FFF2-40B4-BE49-F238E27FC236}">
                <a16:creationId xmlns:a16="http://schemas.microsoft.com/office/drawing/2014/main" id="{109D2A71-5DC5-43F3-A9B8-7FC611A4D3BF}"/>
              </a:ext>
            </a:extLst>
          </p:cNvPr>
          <p:cNvCxnSpPr>
            <a:cxnSpLocks/>
          </p:cNvCxnSpPr>
          <p:nvPr/>
        </p:nvCxnSpPr>
        <p:spPr>
          <a:xfrm>
            <a:off x="1932768" y="4090468"/>
            <a:ext cx="1159894" cy="11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94;p37">
            <a:extLst>
              <a:ext uri="{FF2B5EF4-FFF2-40B4-BE49-F238E27FC236}">
                <a16:creationId xmlns:a16="http://schemas.microsoft.com/office/drawing/2014/main" id="{CCCFE67A-7FEE-4A41-99F7-92FC657628E6}"/>
              </a:ext>
            </a:extLst>
          </p:cNvPr>
          <p:cNvSpPr txBox="1"/>
          <p:nvPr/>
        </p:nvSpPr>
        <p:spPr>
          <a:xfrm>
            <a:off x="1948833" y="4238254"/>
            <a:ext cx="204127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campaignDetails.html</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196316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caricamento statistics page </a:t>
            </a:r>
            <a:endParaRPr dirty="0"/>
          </a:p>
        </p:txBody>
      </p:sp>
      <p:sp>
        <p:nvSpPr>
          <p:cNvPr id="310" name="Google Shape;310;p38"/>
          <p:cNvSpPr/>
          <p:nvPr/>
        </p:nvSpPr>
        <p:spPr>
          <a:xfrm>
            <a:off x="5273029" y="1131443"/>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GetStatistics</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5926867" y="1866695"/>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4247917" y="2792424"/>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5721621" y="2266503"/>
            <a:ext cx="352002" cy="286244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6158752" y="3852852"/>
            <a:ext cx="10541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6225857" y="3616609"/>
            <a:ext cx="1411125"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000" kern="0" dirty="0">
                <a:solidFill>
                  <a:srgbClr val="000000"/>
                </a:solidFill>
                <a:latin typeface="Calibri"/>
                <a:ea typeface="Calibri"/>
                <a:cs typeface="Calibri"/>
                <a:sym typeface="Calibri"/>
              </a:rPr>
              <a:t>annotationNumber</a:t>
            </a: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7" name="Straight Connector 26"/>
          <p:cNvCxnSpPr/>
          <p:nvPr/>
        </p:nvCxnSpPr>
        <p:spPr>
          <a:xfrm>
            <a:off x="2077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160978" y="2425830"/>
            <a:ext cx="626506"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 name="Google Shape;290;p37"/>
          <p:cNvSpPr/>
          <p:nvPr/>
        </p:nvSpPr>
        <p:spPr>
          <a:xfrm>
            <a:off x="1220009" y="1200463"/>
            <a:ext cx="18006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campaignStatistics</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.html + campaignS</a:t>
            </a:r>
            <a:r>
              <a:rPr lang="es-419" sz="1200" kern="0">
                <a:solidFill>
                  <a:srgbClr val="000000"/>
                </a:solidFill>
                <a:latin typeface="Calibri"/>
                <a:ea typeface="Calibri"/>
                <a:cs typeface="Calibri"/>
                <a:sym typeface="Calibri"/>
              </a:rPr>
              <a:t>tatics</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.js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 name="Google Shape;292;p37"/>
          <p:cNvSpPr/>
          <p:nvPr/>
        </p:nvSpPr>
        <p:spPr>
          <a:xfrm>
            <a:off x="1905985" y="2091965"/>
            <a:ext cx="393647" cy="14389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4080603" y="185184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3519031" y="1156429"/>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statistics</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3907040" y="2091965"/>
            <a:ext cx="340877" cy="335286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7" name="Google Shape;294;p37"/>
          <p:cNvSpPr txBox="1"/>
          <p:nvPr/>
        </p:nvSpPr>
        <p:spPr>
          <a:xfrm>
            <a:off x="2688779" y="2373913"/>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2760682" y="2373913"/>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90" name="Group 89"/>
          <p:cNvGrpSpPr/>
          <p:nvPr/>
        </p:nvGrpSpPr>
        <p:grpSpPr>
          <a:xfrm>
            <a:off x="3271071" y="5087143"/>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 name="Google Shape;318;p38">
            <a:extLst>
              <a:ext uri="{FF2B5EF4-FFF2-40B4-BE49-F238E27FC236}">
                <a16:creationId xmlns:a16="http://schemas.microsoft.com/office/drawing/2014/main" id="{D7789FD6-CD3A-4CA8-8813-80C88DEAD7F4}"/>
              </a:ext>
            </a:extLst>
          </p:cNvPr>
          <p:cNvSpPr txBox="1"/>
          <p:nvPr/>
        </p:nvSpPr>
        <p:spPr>
          <a:xfrm>
            <a:off x="3116474" y="4692750"/>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7212852" y="1111794"/>
            <a:ext cx="90985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err="1">
                <a:ln>
                  <a:noFill/>
                </a:ln>
                <a:solidFill>
                  <a:srgbClr val="000000"/>
                </a:solidFill>
                <a:effectLst/>
                <a:uLnTx/>
                <a:uFillTx/>
                <a:latin typeface="Calibri"/>
                <a:ea typeface="Calibri"/>
                <a:cs typeface="Calibri"/>
                <a:sym typeface="Calibri"/>
              </a:rPr>
              <a:t>campaignDAO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7667780" y="1844415"/>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6158751" y="2638989"/>
            <a:ext cx="92845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countImage</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6149448" y="2919651"/>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7522146" y="2514741"/>
            <a:ext cx="352002" cy="21565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6222341" y="2877590"/>
            <a:ext cx="77777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imageList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6158751" y="3155941"/>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8" name="Google Shape;275;p37">
            <a:extLst>
              <a:ext uri="{FF2B5EF4-FFF2-40B4-BE49-F238E27FC236}">
                <a16:creationId xmlns:a16="http://schemas.microsoft.com/office/drawing/2014/main" id="{4A99513F-85B0-4C93-A17D-9C5DFEF8803C}"/>
              </a:ext>
            </a:extLst>
          </p:cNvPr>
          <p:cNvCxnSpPr>
            <a:cxnSpLocks/>
          </p:cNvCxnSpPr>
          <p:nvPr/>
        </p:nvCxnSpPr>
        <p:spPr>
          <a:xfrm flipV="1">
            <a:off x="2492803" y="2386581"/>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1" name="Google Shape;275;p37">
            <a:extLst>
              <a:ext uri="{FF2B5EF4-FFF2-40B4-BE49-F238E27FC236}">
                <a16:creationId xmlns:a16="http://schemas.microsoft.com/office/drawing/2014/main" id="{71EBC119-3849-493D-8B00-A6C7774DF06A}"/>
              </a:ext>
            </a:extLst>
          </p:cNvPr>
          <p:cNvCxnSpPr>
            <a:cxnSpLocks/>
          </p:cNvCxnSpPr>
          <p:nvPr/>
        </p:nvCxnSpPr>
        <p:spPr>
          <a:xfrm flipV="1">
            <a:off x="6192091" y="3555774"/>
            <a:ext cx="102076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CasellaDiTesto 3">
            <a:extLst>
              <a:ext uri="{FF2B5EF4-FFF2-40B4-BE49-F238E27FC236}">
                <a16:creationId xmlns:a16="http://schemas.microsoft.com/office/drawing/2014/main" id="{EC18B09A-24CA-4108-A234-B65188D00270}"/>
              </a:ext>
            </a:extLst>
          </p:cNvPr>
          <p:cNvSpPr txBox="1"/>
          <p:nvPr/>
        </p:nvSpPr>
        <p:spPr>
          <a:xfrm>
            <a:off x="6171710" y="3145498"/>
            <a:ext cx="12523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countAnnotationPerImage</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sp>
        <p:nvSpPr>
          <p:cNvPr id="8" name="Google Shape;313;p38">
            <a:extLst>
              <a:ext uri="{FF2B5EF4-FFF2-40B4-BE49-F238E27FC236}">
                <a16:creationId xmlns:a16="http://schemas.microsoft.com/office/drawing/2014/main" id="{A8F2582B-13CF-417D-814B-8159F7CA0F37}"/>
              </a:ext>
            </a:extLst>
          </p:cNvPr>
          <p:cNvSpPr txBox="1"/>
          <p:nvPr/>
        </p:nvSpPr>
        <p:spPr>
          <a:xfrm>
            <a:off x="4523583" y="2592267"/>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/GetStatistics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 name="Google Shape;318;p38">
            <a:extLst>
              <a:ext uri="{FF2B5EF4-FFF2-40B4-BE49-F238E27FC236}">
                <a16:creationId xmlns:a16="http://schemas.microsoft.com/office/drawing/2014/main" id="{E4358D27-7CB2-4671-9902-5ED9B96DD152}"/>
              </a:ext>
            </a:extLst>
          </p:cNvPr>
          <p:cNvSpPr txBox="1"/>
          <p:nvPr/>
        </p:nvSpPr>
        <p:spPr>
          <a:xfrm>
            <a:off x="4310496" y="4901289"/>
            <a:ext cx="1411125"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Calibri"/>
                <a:cs typeface="Calibri"/>
                <a:sym typeface="Calibri"/>
              </a:rPr>
              <a:t>statistics</a:t>
            </a: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0" name="Google Shape;312;p38">
            <a:extLst>
              <a:ext uri="{FF2B5EF4-FFF2-40B4-BE49-F238E27FC236}">
                <a16:creationId xmlns:a16="http://schemas.microsoft.com/office/drawing/2014/main" id="{BB53CDCD-F147-443C-A7FE-6276E2140C6A}"/>
              </a:ext>
            </a:extLst>
          </p:cNvPr>
          <p:cNvCxnSpPr>
            <a:cxnSpLocks/>
          </p:cNvCxnSpPr>
          <p:nvPr/>
        </p:nvCxnSpPr>
        <p:spPr>
          <a:xfrm>
            <a:off x="6246226" y="4152226"/>
            <a:ext cx="9580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2" name="Google Shape;317;p38">
            <a:extLst>
              <a:ext uri="{FF2B5EF4-FFF2-40B4-BE49-F238E27FC236}">
                <a16:creationId xmlns:a16="http://schemas.microsoft.com/office/drawing/2014/main" id="{037041F4-F1C8-4179-AA2C-E3EAC1CB2419}"/>
              </a:ext>
            </a:extLst>
          </p:cNvPr>
          <p:cNvCxnSpPr>
            <a:cxnSpLocks/>
          </p:cNvCxnSpPr>
          <p:nvPr/>
        </p:nvCxnSpPr>
        <p:spPr>
          <a:xfrm flipH="1">
            <a:off x="6171710" y="4497059"/>
            <a:ext cx="10541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8" name="Google Shape;317;p38">
            <a:extLst>
              <a:ext uri="{FF2B5EF4-FFF2-40B4-BE49-F238E27FC236}">
                <a16:creationId xmlns:a16="http://schemas.microsoft.com/office/drawing/2014/main" id="{651B1FD2-B415-4295-B0DA-070F66614868}"/>
              </a:ext>
            </a:extLst>
          </p:cNvPr>
          <p:cNvCxnSpPr>
            <a:cxnSpLocks/>
          </p:cNvCxnSpPr>
          <p:nvPr/>
        </p:nvCxnSpPr>
        <p:spPr>
          <a:xfrm flipH="1">
            <a:off x="4372483" y="4901289"/>
            <a:ext cx="10541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318;p38">
            <a:extLst>
              <a:ext uri="{FF2B5EF4-FFF2-40B4-BE49-F238E27FC236}">
                <a16:creationId xmlns:a16="http://schemas.microsoft.com/office/drawing/2014/main" id="{AFEB9381-4544-4607-9ABA-AE44B15856B7}"/>
              </a:ext>
            </a:extLst>
          </p:cNvPr>
          <p:cNvSpPr txBox="1"/>
          <p:nvPr/>
        </p:nvSpPr>
        <p:spPr>
          <a:xfrm>
            <a:off x="6101026" y="3913309"/>
            <a:ext cx="1411125"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Calibri"/>
                <a:cs typeface="Calibri"/>
                <a:sym typeface="Calibri"/>
              </a:rPr>
              <a:t>isAnnotationConflicts</a:t>
            </a: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 name="Google Shape;318;p38">
            <a:extLst>
              <a:ext uri="{FF2B5EF4-FFF2-40B4-BE49-F238E27FC236}">
                <a16:creationId xmlns:a16="http://schemas.microsoft.com/office/drawing/2014/main" id="{55FBEF82-05E3-43D5-A28A-B2143CF9FE79}"/>
              </a:ext>
            </a:extLst>
          </p:cNvPr>
          <p:cNvSpPr txBox="1"/>
          <p:nvPr/>
        </p:nvSpPr>
        <p:spPr>
          <a:xfrm>
            <a:off x="6192091" y="4248394"/>
            <a:ext cx="1411125"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000" kern="0" dirty="0">
                <a:solidFill>
                  <a:srgbClr val="000000"/>
                </a:solidFill>
                <a:latin typeface="Calibri"/>
                <a:ea typeface="Calibri"/>
                <a:cs typeface="Calibri"/>
                <a:sym typeface="Calibri"/>
              </a:rPr>
              <a:t>answer</a:t>
            </a: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998143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caricamento WorkerHome page </a:t>
            </a:r>
            <a:endParaRPr dirty="0"/>
          </a:p>
        </p:txBody>
      </p:sp>
      <p:sp>
        <p:nvSpPr>
          <p:cNvPr id="310" name="Google Shape;310;p38"/>
          <p:cNvSpPr/>
          <p:nvPr/>
        </p:nvSpPr>
        <p:spPr>
          <a:xfrm>
            <a:off x="7136619" y="1138532"/>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GetSubscribedList</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7712826" y="185184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6109751" y="2571230"/>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149590" y="2284310"/>
            <a:ext cx="1184978"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/GetSubscribedCampaignList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7572236" y="2281732"/>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6101802" y="3881957"/>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8211266" y="4881227"/>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campaigns</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7" name="Straight Connector 26"/>
          <p:cNvCxnSpPr/>
          <p:nvPr/>
        </p:nvCxnSpPr>
        <p:spPr>
          <a:xfrm>
            <a:off x="2077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160978" y="2425830"/>
            <a:ext cx="626506"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load</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 name="Google Shape;290;p37"/>
          <p:cNvSpPr/>
          <p:nvPr/>
        </p:nvSpPr>
        <p:spPr>
          <a:xfrm>
            <a:off x="1220009" y="1200463"/>
            <a:ext cx="18006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worker</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Home.html + </a:t>
            </a:r>
            <a:r>
              <a:rPr lang="es-419" sz="1200" kern="0">
                <a:solidFill>
                  <a:srgbClr val="000000"/>
                </a:solidFill>
                <a:latin typeface="Calibri"/>
                <a:ea typeface="Calibri"/>
                <a:cs typeface="Calibri"/>
                <a:sym typeface="Calibri"/>
              </a:rPr>
              <a:t>workerManagement</a:t>
            </a: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.js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 name="Google Shape;292;p37"/>
          <p:cNvSpPr/>
          <p:nvPr/>
        </p:nvSpPr>
        <p:spPr>
          <a:xfrm>
            <a:off x="1905985" y="2091965"/>
            <a:ext cx="393647" cy="14389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4080603" y="185184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3519031" y="1156429"/>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Page</a:t>
            </a:r>
            <a:b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Orchestrator</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3906056" y="2104410"/>
            <a:ext cx="340877" cy="395555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6" name="Google Shape;275;p37"/>
          <p:cNvCxnSpPr>
            <a:cxnSpLocks/>
          </p:cNvCxnSpPr>
          <p:nvPr/>
        </p:nvCxnSpPr>
        <p:spPr>
          <a:xfrm>
            <a:off x="2455241" y="2381795"/>
            <a:ext cx="12500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2688779" y="2373913"/>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600" b="0" i="0" u="none" strike="noStrike" kern="0" cap="none" spc="0" normalizeH="0" baseline="0" noProof="0" dirty="0">
                <a:ln>
                  <a:noFill/>
                </a:ln>
                <a:solidFill>
                  <a:srgbClr val="000000"/>
                </a:solidFill>
                <a:effectLst/>
                <a:uLnTx/>
                <a:uFillTx/>
                <a:latin typeface="Calibri"/>
                <a:ea typeface="Calibri"/>
                <a:cs typeface="Calibri"/>
                <a:sym typeface="Calibri"/>
              </a:rPr>
              <a:t>start</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 name="Straight Arrow Connector 4"/>
          <p:cNvCxnSpPr>
            <a:cxnSpLocks/>
          </p:cNvCxnSpPr>
          <p:nvPr/>
        </p:nvCxnSpPr>
        <p:spPr>
          <a:xfrm>
            <a:off x="1027540" y="2398130"/>
            <a:ext cx="7946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5898502" y="1407202"/>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5039922" y="1163782"/>
            <a:ext cx="165241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subscribeCampaignList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4456287" y="4404311"/>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flipV="1">
            <a:off x="4436029" y="2381795"/>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0" name="Group 89"/>
          <p:cNvGrpSpPr/>
          <p:nvPr/>
        </p:nvGrpSpPr>
        <p:grpSpPr>
          <a:xfrm>
            <a:off x="5137080" y="3660400"/>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5695732" y="2179116"/>
            <a:ext cx="342116" cy="225988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 name="Google Shape;318;p38">
            <a:extLst>
              <a:ext uri="{FF2B5EF4-FFF2-40B4-BE49-F238E27FC236}">
                <a16:creationId xmlns:a16="http://schemas.microsoft.com/office/drawing/2014/main" id="{D7789FD6-CD3A-4CA8-8813-80C88DEAD7F4}"/>
              </a:ext>
            </a:extLst>
          </p:cNvPr>
          <p:cNvSpPr txBox="1"/>
          <p:nvPr/>
        </p:nvSpPr>
        <p:spPr>
          <a:xfrm>
            <a:off x="4788672" y="3628259"/>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9628001" y="1138532"/>
            <a:ext cx="1250945"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err="1">
                <a:ln>
                  <a:noFill/>
                </a:ln>
                <a:solidFill>
                  <a:srgbClr val="000000"/>
                </a:solidFill>
                <a:effectLst/>
                <a:uLnTx/>
                <a:uFillTx/>
                <a:latin typeface="Calibri"/>
                <a:ea typeface="Calibri"/>
                <a:cs typeface="Calibri"/>
                <a:sym typeface="Calibri"/>
              </a:rPr>
              <a:t>Wo</a:t>
            </a:r>
            <a:r>
              <a:rPr lang="it-IT" sz="1300" kern="0" dirty="0" err="1">
                <a:solidFill>
                  <a:srgbClr val="000000"/>
                </a:solidFill>
                <a:latin typeface="Calibri"/>
                <a:ea typeface="Calibri"/>
                <a:cs typeface="Calibri"/>
                <a:sym typeface="Calibri"/>
              </a:rPr>
              <a:t>rker</a:t>
            </a: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10336921" y="1800656"/>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7959945" y="2483338"/>
            <a:ext cx="190789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Calibri"/>
                <a:ea typeface="+mn-ea"/>
                <a:cs typeface="Calibri"/>
              </a:rPr>
              <a:t>getSubscribedC</a:t>
            </a:r>
            <a:r>
              <a:rPr lang="en-US" sz="1200" kern="0" dirty="0">
                <a:solidFill>
                  <a:srgbClr val="000000"/>
                </a:solidFill>
                <a:latin typeface="Calibri"/>
                <a:cs typeface="Calibri"/>
              </a:rPr>
              <a:t>ompaignList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8051408" y="2752536"/>
            <a:ext cx="1816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10175140" y="2358897"/>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8168404" y="2869500"/>
            <a:ext cx="84991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c</a:t>
            </a:r>
            <a:r>
              <a:rPr lang="it-IT" sz="1200" kern="0" dirty="0">
                <a:solidFill>
                  <a:srgbClr val="000000"/>
                </a:solidFill>
                <a:latin typeface="Calibri"/>
                <a:cs typeface="Calibri"/>
              </a:rPr>
              <a:t>ampaigns</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7959946" y="3101242"/>
            <a:ext cx="2040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 name="Google Shape;290;p37">
            <a:extLst>
              <a:ext uri="{FF2B5EF4-FFF2-40B4-BE49-F238E27FC236}">
                <a16:creationId xmlns:a16="http://schemas.microsoft.com/office/drawing/2014/main" id="{EEEAD0E6-96E8-4C9B-83E7-90BDFBF0CA7B}"/>
              </a:ext>
            </a:extLst>
          </p:cNvPr>
          <p:cNvSpPr/>
          <p:nvPr/>
        </p:nvSpPr>
        <p:spPr>
          <a:xfrm>
            <a:off x="4956436" y="5710577"/>
            <a:ext cx="2025683" cy="4195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NotSubscribeCampaignList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 name="Google Shape;292;p37">
            <a:extLst>
              <a:ext uri="{FF2B5EF4-FFF2-40B4-BE49-F238E27FC236}">
                <a16:creationId xmlns:a16="http://schemas.microsoft.com/office/drawing/2014/main" id="{A7254BD6-3AAC-4842-822A-96F2B4CBB188}"/>
              </a:ext>
            </a:extLst>
          </p:cNvPr>
          <p:cNvSpPr/>
          <p:nvPr/>
        </p:nvSpPr>
        <p:spPr>
          <a:xfrm>
            <a:off x="5728580" y="4571838"/>
            <a:ext cx="342116" cy="102284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3" name="Google Shape;275;p37">
            <a:extLst>
              <a:ext uri="{FF2B5EF4-FFF2-40B4-BE49-F238E27FC236}">
                <a16:creationId xmlns:a16="http://schemas.microsoft.com/office/drawing/2014/main" id="{3E10B66B-F77D-43DD-86A5-B6225DA7A23A}"/>
              </a:ext>
            </a:extLst>
          </p:cNvPr>
          <p:cNvCxnSpPr>
            <a:cxnSpLocks/>
          </p:cNvCxnSpPr>
          <p:nvPr/>
        </p:nvCxnSpPr>
        <p:spPr>
          <a:xfrm flipV="1">
            <a:off x="4507166" y="4661341"/>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94;p37">
            <a:extLst>
              <a:ext uri="{FF2B5EF4-FFF2-40B4-BE49-F238E27FC236}">
                <a16:creationId xmlns:a16="http://schemas.microsoft.com/office/drawing/2014/main" id="{39534A40-5DB6-4364-B517-1F8992711720}"/>
              </a:ext>
            </a:extLst>
          </p:cNvPr>
          <p:cNvSpPr txBox="1"/>
          <p:nvPr/>
        </p:nvSpPr>
        <p:spPr>
          <a:xfrm>
            <a:off x="4857168" y="2578230"/>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 name="Google Shape;310;p38">
            <a:extLst>
              <a:ext uri="{FF2B5EF4-FFF2-40B4-BE49-F238E27FC236}">
                <a16:creationId xmlns:a16="http://schemas.microsoft.com/office/drawing/2014/main" id="{BEB4E711-93B1-4CC4-BFF3-381285EF1881}"/>
              </a:ext>
            </a:extLst>
          </p:cNvPr>
          <p:cNvSpPr/>
          <p:nvPr/>
        </p:nvSpPr>
        <p:spPr>
          <a:xfrm>
            <a:off x="7240228" y="5468029"/>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GetNotSubscribedList</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 name="Google Shape;314;p38">
            <a:extLst>
              <a:ext uri="{FF2B5EF4-FFF2-40B4-BE49-F238E27FC236}">
                <a16:creationId xmlns:a16="http://schemas.microsoft.com/office/drawing/2014/main" id="{02315CF3-B2FF-4897-A7F8-3241A049CE01}"/>
              </a:ext>
            </a:extLst>
          </p:cNvPr>
          <p:cNvSpPr/>
          <p:nvPr/>
        </p:nvSpPr>
        <p:spPr>
          <a:xfrm>
            <a:off x="7586091" y="4571838"/>
            <a:ext cx="352002" cy="77986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0" name="Google Shape;312;p38">
            <a:extLst>
              <a:ext uri="{FF2B5EF4-FFF2-40B4-BE49-F238E27FC236}">
                <a16:creationId xmlns:a16="http://schemas.microsoft.com/office/drawing/2014/main" id="{2E97138B-524F-4B0E-B64E-5B546556F4F6}"/>
              </a:ext>
            </a:extLst>
          </p:cNvPr>
          <p:cNvCxnSpPr>
            <a:cxnSpLocks/>
          </p:cNvCxnSpPr>
          <p:nvPr/>
        </p:nvCxnSpPr>
        <p:spPr>
          <a:xfrm>
            <a:off x="6149590" y="4776874"/>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 name="Google Shape;313;p38">
            <a:extLst>
              <a:ext uri="{FF2B5EF4-FFF2-40B4-BE49-F238E27FC236}">
                <a16:creationId xmlns:a16="http://schemas.microsoft.com/office/drawing/2014/main" id="{EE9D46AC-5D4F-4941-AA04-326D80074907}"/>
              </a:ext>
            </a:extLst>
          </p:cNvPr>
          <p:cNvSpPr txBox="1"/>
          <p:nvPr/>
        </p:nvSpPr>
        <p:spPr>
          <a:xfrm>
            <a:off x="6231532" y="4196387"/>
            <a:ext cx="1478369"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/GetNotSubscribedCampaignList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8" name="Google Shape;317;p38">
            <a:extLst>
              <a:ext uri="{FF2B5EF4-FFF2-40B4-BE49-F238E27FC236}">
                <a16:creationId xmlns:a16="http://schemas.microsoft.com/office/drawing/2014/main" id="{EB9B2913-81B2-4BB5-94C0-D8B58D63E819}"/>
              </a:ext>
            </a:extLst>
          </p:cNvPr>
          <p:cNvCxnSpPr>
            <a:cxnSpLocks/>
          </p:cNvCxnSpPr>
          <p:nvPr/>
        </p:nvCxnSpPr>
        <p:spPr>
          <a:xfrm flipH="1">
            <a:off x="6149590" y="5191891"/>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318;p38">
            <a:extLst>
              <a:ext uri="{FF2B5EF4-FFF2-40B4-BE49-F238E27FC236}">
                <a16:creationId xmlns:a16="http://schemas.microsoft.com/office/drawing/2014/main" id="{B928DF54-70D1-4AFD-89D9-B9ABDC571926}"/>
              </a:ext>
            </a:extLst>
          </p:cNvPr>
          <p:cNvSpPr txBox="1"/>
          <p:nvPr/>
        </p:nvSpPr>
        <p:spPr>
          <a:xfrm>
            <a:off x="6250497" y="4881227"/>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campaigns</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 name="Google Shape;318;p38">
            <a:extLst>
              <a:ext uri="{FF2B5EF4-FFF2-40B4-BE49-F238E27FC236}">
                <a16:creationId xmlns:a16="http://schemas.microsoft.com/office/drawing/2014/main" id="{E65B1683-C1C5-4D83-84FA-7382038A5E84}"/>
              </a:ext>
            </a:extLst>
          </p:cNvPr>
          <p:cNvSpPr txBox="1"/>
          <p:nvPr/>
        </p:nvSpPr>
        <p:spPr>
          <a:xfrm>
            <a:off x="6393617" y="3560637"/>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campaigns</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6" name="CasellaDiTesto 15">
            <a:extLst>
              <a:ext uri="{FF2B5EF4-FFF2-40B4-BE49-F238E27FC236}">
                <a16:creationId xmlns:a16="http://schemas.microsoft.com/office/drawing/2014/main" id="{64FA5477-AD7F-4DF3-A3A5-B32B239B3346}"/>
              </a:ext>
            </a:extLst>
          </p:cNvPr>
          <p:cNvSpPr txBox="1"/>
          <p:nvPr/>
        </p:nvSpPr>
        <p:spPr>
          <a:xfrm>
            <a:off x="8014857" y="4604659"/>
            <a:ext cx="190789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getSubscribedC</a:t>
            </a:r>
            <a:r>
              <a:rPr lang="en-US" sz="1200" kern="0" dirty="0">
                <a:solidFill>
                  <a:srgbClr val="000000"/>
                </a:solidFill>
                <a:latin typeface="Calibri"/>
                <a:cs typeface="Calibri"/>
              </a:rPr>
              <a:t>ompaignList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64" name="Google Shape;312;p38">
            <a:extLst>
              <a:ext uri="{FF2B5EF4-FFF2-40B4-BE49-F238E27FC236}">
                <a16:creationId xmlns:a16="http://schemas.microsoft.com/office/drawing/2014/main" id="{BD0608FC-6EAF-4C0B-B12A-12336E101E71}"/>
              </a:ext>
            </a:extLst>
          </p:cNvPr>
          <p:cNvCxnSpPr>
            <a:cxnSpLocks/>
          </p:cNvCxnSpPr>
          <p:nvPr/>
        </p:nvCxnSpPr>
        <p:spPr>
          <a:xfrm>
            <a:off x="8106320" y="4857064"/>
            <a:ext cx="1816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5" name="Google Shape;317;p38">
            <a:extLst>
              <a:ext uri="{FF2B5EF4-FFF2-40B4-BE49-F238E27FC236}">
                <a16:creationId xmlns:a16="http://schemas.microsoft.com/office/drawing/2014/main" id="{00A255EE-3E6E-45CC-B876-BB61E32166BB}"/>
              </a:ext>
            </a:extLst>
          </p:cNvPr>
          <p:cNvCxnSpPr>
            <a:cxnSpLocks/>
          </p:cNvCxnSpPr>
          <p:nvPr/>
        </p:nvCxnSpPr>
        <p:spPr>
          <a:xfrm flipH="1">
            <a:off x="8051408" y="5134383"/>
            <a:ext cx="2040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314;p38">
            <a:extLst>
              <a:ext uri="{FF2B5EF4-FFF2-40B4-BE49-F238E27FC236}">
                <a16:creationId xmlns:a16="http://schemas.microsoft.com/office/drawing/2014/main" id="{6A3C8EC2-4E25-4AEB-BEFE-96C219376A5E}"/>
              </a:ext>
            </a:extLst>
          </p:cNvPr>
          <p:cNvSpPr/>
          <p:nvPr/>
        </p:nvSpPr>
        <p:spPr>
          <a:xfrm>
            <a:off x="10195925" y="4530976"/>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8" name="Google Shape;318;p38">
            <a:extLst>
              <a:ext uri="{FF2B5EF4-FFF2-40B4-BE49-F238E27FC236}">
                <a16:creationId xmlns:a16="http://schemas.microsoft.com/office/drawing/2014/main" id="{09849288-FAE4-4B87-86A3-1299C1D16C75}"/>
              </a:ext>
            </a:extLst>
          </p:cNvPr>
          <p:cNvSpPr txBox="1"/>
          <p:nvPr/>
        </p:nvSpPr>
        <p:spPr>
          <a:xfrm>
            <a:off x="4908385" y="5052389"/>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70" name="Group 89">
            <a:extLst>
              <a:ext uri="{FF2B5EF4-FFF2-40B4-BE49-F238E27FC236}">
                <a16:creationId xmlns:a16="http://schemas.microsoft.com/office/drawing/2014/main" id="{F5A3F00E-7062-474C-AFB3-4F09745291C0}"/>
              </a:ext>
            </a:extLst>
          </p:cNvPr>
          <p:cNvGrpSpPr/>
          <p:nvPr/>
        </p:nvGrpSpPr>
        <p:grpSpPr>
          <a:xfrm>
            <a:off x="5180519" y="4960781"/>
            <a:ext cx="484693" cy="507248"/>
            <a:chOff x="614149" y="4401223"/>
            <a:chExt cx="484693" cy="507248"/>
          </a:xfrm>
        </p:grpSpPr>
        <p:cxnSp>
          <p:nvCxnSpPr>
            <p:cNvPr id="71" name="Straight Connector 90">
              <a:extLst>
                <a:ext uri="{FF2B5EF4-FFF2-40B4-BE49-F238E27FC236}">
                  <a16:creationId xmlns:a16="http://schemas.microsoft.com/office/drawing/2014/main" id="{B3C92FBD-965D-4699-8E53-E99E73D1E08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91">
              <a:extLst>
                <a:ext uri="{FF2B5EF4-FFF2-40B4-BE49-F238E27FC236}">
                  <a16:creationId xmlns:a16="http://schemas.microsoft.com/office/drawing/2014/main" id="{ABCFE737-D3DB-42B6-BA01-F8F2EA7ADD2F}"/>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92">
              <a:extLst>
                <a:ext uri="{FF2B5EF4-FFF2-40B4-BE49-F238E27FC236}">
                  <a16:creationId xmlns:a16="http://schemas.microsoft.com/office/drawing/2014/main" id="{10683D0F-65AD-432D-8CF7-4D5C439E839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609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seleziona una campagna</a:t>
            </a:r>
            <a:endParaRPr dirty="0"/>
          </a:p>
        </p:txBody>
      </p:sp>
      <p:cxnSp>
        <p:nvCxnSpPr>
          <p:cNvPr id="37" name="Straight Connector 36"/>
          <p:cNvCxnSpPr/>
          <p:nvPr/>
        </p:nvCxnSpPr>
        <p:spPr>
          <a:xfrm>
            <a:off x="1613506" y="162952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820918" y="1085567"/>
            <a:ext cx="164380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SubscribedcampainList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1454598" y="2000938"/>
            <a:ext cx="340877" cy="26791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a:off x="1965201" y="2483340"/>
            <a:ext cx="1159894" cy="11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1" name="Google Shape;275;p37">
            <a:extLst>
              <a:ext uri="{FF2B5EF4-FFF2-40B4-BE49-F238E27FC236}">
                <a16:creationId xmlns:a16="http://schemas.microsoft.com/office/drawing/2014/main" id="{8BCDD16D-D6A0-426F-945D-424AB15E1B8E}"/>
              </a:ext>
            </a:extLst>
          </p:cNvPr>
          <p:cNvCxnSpPr>
            <a:cxnSpLocks/>
          </p:cNvCxnSpPr>
          <p:nvPr/>
        </p:nvCxnSpPr>
        <p:spPr>
          <a:xfrm flipV="1">
            <a:off x="233044" y="2279760"/>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Google Shape;294;p37">
            <a:extLst>
              <a:ext uri="{FF2B5EF4-FFF2-40B4-BE49-F238E27FC236}">
                <a16:creationId xmlns:a16="http://schemas.microsoft.com/office/drawing/2014/main" id="{29812024-434B-4FCC-A11E-005732F941CE}"/>
              </a:ext>
            </a:extLst>
          </p:cNvPr>
          <p:cNvSpPr txBox="1"/>
          <p:nvPr/>
        </p:nvSpPr>
        <p:spPr>
          <a:xfrm>
            <a:off x="123290" y="2495024"/>
            <a:ext cx="1479889"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campaign</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 name="Google Shape;290;p37">
            <a:extLst>
              <a:ext uri="{FF2B5EF4-FFF2-40B4-BE49-F238E27FC236}">
                <a16:creationId xmlns:a16="http://schemas.microsoft.com/office/drawing/2014/main" id="{23654A80-DEF5-420E-98BF-478269CF287D}"/>
              </a:ext>
            </a:extLst>
          </p:cNvPr>
          <p:cNvSpPr/>
          <p:nvPr/>
        </p:nvSpPr>
        <p:spPr>
          <a:xfrm>
            <a:off x="2967574" y="1050400"/>
            <a:ext cx="125094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SessionStorage</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4" name="Straight Connector 36">
            <a:extLst>
              <a:ext uri="{FF2B5EF4-FFF2-40B4-BE49-F238E27FC236}">
                <a16:creationId xmlns:a16="http://schemas.microsoft.com/office/drawing/2014/main" id="{4BBB07F5-9EBA-4389-99A9-644EA0A6D1CE}"/>
              </a:ext>
            </a:extLst>
          </p:cNvPr>
          <p:cNvCxnSpPr/>
          <p:nvPr/>
        </p:nvCxnSpPr>
        <p:spPr>
          <a:xfrm>
            <a:off x="3593048" y="175429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92;p37">
            <a:extLst>
              <a:ext uri="{FF2B5EF4-FFF2-40B4-BE49-F238E27FC236}">
                <a16:creationId xmlns:a16="http://schemas.microsoft.com/office/drawing/2014/main" id="{29E17C36-B841-4284-A5BC-5CA3B3B2F7A2}"/>
              </a:ext>
            </a:extLst>
          </p:cNvPr>
          <p:cNvSpPr/>
          <p:nvPr/>
        </p:nvSpPr>
        <p:spPr>
          <a:xfrm>
            <a:off x="3428722" y="2098319"/>
            <a:ext cx="342116" cy="11455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 name="CasellaDiTesto 7">
            <a:extLst>
              <a:ext uri="{FF2B5EF4-FFF2-40B4-BE49-F238E27FC236}">
                <a16:creationId xmlns:a16="http://schemas.microsoft.com/office/drawing/2014/main" id="{1491BA99-3A47-433D-A210-7715E974A27D}"/>
              </a:ext>
            </a:extLst>
          </p:cNvPr>
          <p:cNvSpPr txBox="1"/>
          <p:nvPr/>
        </p:nvSpPr>
        <p:spPr>
          <a:xfrm>
            <a:off x="1862679" y="2609397"/>
            <a:ext cx="1542738" cy="523220"/>
          </a:xfrm>
          <a:prstGeom prst="rect">
            <a:avLst/>
          </a:prstGeom>
          <a:noFill/>
        </p:spPr>
        <p:txBody>
          <a:bodyPr wrap="square">
            <a:spAutoFit/>
          </a:bodyPr>
          <a:lstStyle>
            <a:defPPr>
              <a:defRPr lang="it-IT"/>
            </a:defPPr>
            <a:lvl1pPr>
              <a:defRPr sz="1400" kern="0">
                <a:solidFill>
                  <a:srgbClr val="000000"/>
                </a:solidFill>
                <a:latin typeface="Calibri"/>
                <a:cs typeface="Calibri"/>
              </a:defRPr>
            </a:lvl1pPr>
          </a:lstStyle>
          <a:p>
            <a:r>
              <a:rPr lang="it-IT" dirty="0"/>
              <a:t>setItem(</a:t>
            </a:r>
            <a:r>
              <a:rPr lang="en-US" dirty="0"/>
              <a:t>“imageId</a:t>
            </a:r>
            <a:r>
              <a:rPr lang="it-IT" dirty="0"/>
              <a:t>", imageId);</a:t>
            </a:r>
          </a:p>
        </p:txBody>
      </p:sp>
      <p:cxnSp>
        <p:nvCxnSpPr>
          <p:cNvPr id="43" name="Google Shape;275;p37">
            <a:extLst>
              <a:ext uri="{FF2B5EF4-FFF2-40B4-BE49-F238E27FC236}">
                <a16:creationId xmlns:a16="http://schemas.microsoft.com/office/drawing/2014/main" id="{109D2A71-5DC5-43F3-A9B8-7FC611A4D3BF}"/>
              </a:ext>
            </a:extLst>
          </p:cNvPr>
          <p:cNvCxnSpPr>
            <a:cxnSpLocks/>
          </p:cNvCxnSpPr>
          <p:nvPr/>
        </p:nvCxnSpPr>
        <p:spPr>
          <a:xfrm>
            <a:off x="1932768" y="4090468"/>
            <a:ext cx="1159894" cy="11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94;p37">
            <a:extLst>
              <a:ext uri="{FF2B5EF4-FFF2-40B4-BE49-F238E27FC236}">
                <a16:creationId xmlns:a16="http://schemas.microsoft.com/office/drawing/2014/main" id="{CCCFE67A-7FEE-4A41-99F7-92FC657628E6}"/>
              </a:ext>
            </a:extLst>
          </p:cNvPr>
          <p:cNvSpPr txBox="1"/>
          <p:nvPr/>
        </p:nvSpPr>
        <p:spPr>
          <a:xfrm>
            <a:off x="1948833" y="4238254"/>
            <a:ext cx="204127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err="1">
                <a:solidFill>
                  <a:srgbClr val="000000"/>
                </a:solidFill>
                <a:latin typeface="Calibri"/>
                <a:ea typeface="Calibri"/>
                <a:cs typeface="Calibri"/>
                <a:sym typeface="Calibri"/>
              </a:rPr>
              <a:t>writeAnnotation.html</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593857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iscrizione a una nuova campagna</a:t>
            </a:r>
            <a:endParaRPr dirty="0"/>
          </a:p>
        </p:txBody>
      </p:sp>
      <p:sp>
        <p:nvSpPr>
          <p:cNvPr id="310" name="Google Shape;310;p38"/>
          <p:cNvSpPr/>
          <p:nvPr/>
        </p:nvSpPr>
        <p:spPr>
          <a:xfrm>
            <a:off x="5793220" y="1131714"/>
            <a:ext cx="1079385"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subscribeToCampaign</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6332913" y="1835511"/>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4375285" y="2897035"/>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4458187" y="2528214"/>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t>
            </a:r>
            <a:r>
              <a:rPr lang="es-419" sz="1200" kern="0">
                <a:solidFill>
                  <a:srgbClr val="000000"/>
                </a:solidFill>
                <a:latin typeface="Calibri"/>
                <a:ea typeface="Calibri"/>
                <a:cs typeface="Calibri"/>
                <a:sym typeface="Calibri"/>
              </a:rPr>
              <a:t>CreateCampaign</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6156912" y="2520496"/>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4323633" y="4015064"/>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4509743" y="3606856"/>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r</a:t>
            </a:r>
            <a:r>
              <a:rPr lang="es-419" sz="1400" kern="0">
                <a:solidFill>
                  <a:srgbClr val="000000"/>
                </a:solidFill>
                <a:latin typeface="Calibri"/>
                <a:ea typeface="Calibri"/>
                <a:cs typeface="Calibri"/>
                <a:sym typeface="Calibri"/>
              </a:rPr>
              <a:t>esult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4080603" y="185184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3333407" y="1156429"/>
            <a:ext cx="1313598"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NotSubscribedcampainList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3906056" y="2104410"/>
            <a:ext cx="340877" cy="284166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 name="Google Shape;318;p38">
            <a:extLst>
              <a:ext uri="{FF2B5EF4-FFF2-40B4-BE49-F238E27FC236}">
                <a16:creationId xmlns:a16="http://schemas.microsoft.com/office/drawing/2014/main" id="{D7789FD6-CD3A-4CA8-8813-80C88DEAD7F4}"/>
              </a:ext>
            </a:extLst>
          </p:cNvPr>
          <p:cNvSpPr txBox="1"/>
          <p:nvPr/>
        </p:nvSpPr>
        <p:spPr>
          <a:xfrm>
            <a:off x="4306257" y="4311082"/>
            <a:ext cx="1890324"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s-419" sz="1400" kern="0">
                <a:solidFill>
                  <a:srgbClr val="000000"/>
                </a:solidFill>
                <a:latin typeface="Calibri"/>
                <a:ea typeface="Calibri"/>
                <a:cs typeface="Calibri"/>
                <a:sym typeface="Calibri"/>
              </a:rPr>
              <a:t>writeAnnotation.html</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8097685" y="1145684"/>
            <a:ext cx="1079379"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WorkerDAO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8552613" y="185184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6693867" y="2781694"/>
            <a:ext cx="153760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Calibri"/>
                <a:ea typeface="+mn-ea"/>
                <a:cs typeface="Calibri"/>
              </a:rPr>
              <a:t>subscribrToC</a:t>
            </a:r>
            <a:r>
              <a:rPr lang="en-US" sz="1200" kern="0" dirty="0">
                <a:solidFill>
                  <a:srgbClr val="000000"/>
                </a:solidFill>
                <a:latin typeface="Calibri"/>
                <a:cs typeface="Calibri"/>
              </a:rPr>
              <a:t>ompaign</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6846983" y="3058693"/>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8306478" y="2745267"/>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7086938" y="3468356"/>
            <a:ext cx="54213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6776422" y="3355233"/>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1" name="Google Shape;275;p37">
            <a:extLst>
              <a:ext uri="{FF2B5EF4-FFF2-40B4-BE49-F238E27FC236}">
                <a16:creationId xmlns:a16="http://schemas.microsoft.com/office/drawing/2014/main" id="{8BCDD16D-D6A0-426F-945D-424AB15E1B8E}"/>
              </a:ext>
            </a:extLst>
          </p:cNvPr>
          <p:cNvCxnSpPr>
            <a:cxnSpLocks/>
          </p:cNvCxnSpPr>
          <p:nvPr/>
        </p:nvCxnSpPr>
        <p:spPr>
          <a:xfrm flipV="1">
            <a:off x="2511023" y="2386288"/>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Google Shape;294;p37">
            <a:extLst>
              <a:ext uri="{FF2B5EF4-FFF2-40B4-BE49-F238E27FC236}">
                <a16:creationId xmlns:a16="http://schemas.microsoft.com/office/drawing/2014/main" id="{29812024-434B-4FCC-A11E-005732F941CE}"/>
              </a:ext>
            </a:extLst>
          </p:cNvPr>
          <p:cNvSpPr txBox="1"/>
          <p:nvPr/>
        </p:nvSpPr>
        <p:spPr>
          <a:xfrm>
            <a:off x="2357857" y="2539264"/>
            <a:ext cx="1479889"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campaign</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580F8323-E935-4944-BB10-86840CDC9781}"/>
              </a:ext>
            </a:extLst>
          </p:cNvPr>
          <p:cNvCxnSpPr>
            <a:cxnSpLocks/>
          </p:cNvCxnSpPr>
          <p:nvPr/>
        </p:nvCxnSpPr>
        <p:spPr>
          <a:xfrm flipV="1">
            <a:off x="4421480" y="4739393"/>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 name="TextBox 7">
            <a:extLst>
              <a:ext uri="{FF2B5EF4-FFF2-40B4-BE49-F238E27FC236}">
                <a16:creationId xmlns:a16="http://schemas.microsoft.com/office/drawing/2014/main" id="{0B9F3F79-C88E-4E3C-8CE4-2283D280208A}"/>
              </a:ext>
            </a:extLst>
          </p:cNvPr>
          <p:cNvSpPr txBox="1"/>
          <p:nvPr/>
        </p:nvSpPr>
        <p:spPr>
          <a:xfrm>
            <a:off x="7190513" y="6296467"/>
            <a:ext cx="5002514" cy="369332"/>
          </a:xfrm>
          <a:prstGeom prst="rect">
            <a:avLst/>
          </a:prstGeom>
          <a:noFill/>
        </p:spPr>
        <p:txBody>
          <a:bodyPr wrap="square" rtlCol="0">
            <a:spAutoFit/>
          </a:bodyPr>
          <a:lstStyle/>
          <a:p>
            <a:r>
              <a:rPr lang="en-US" dirty="0"/>
              <a:t>Per brevità si omette la gestione degli errori</a:t>
            </a:r>
          </a:p>
        </p:txBody>
      </p:sp>
    </p:spTree>
    <p:extLst>
      <p:ext uri="{BB962C8B-B14F-4D97-AF65-F5344CB8AC3E}">
        <p14:creationId xmlns:p14="http://schemas.microsoft.com/office/powerpoint/2010/main" val="3915382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caricamento writeAnnotation page </a:t>
            </a:r>
            <a:endParaRPr dirty="0"/>
          </a:p>
        </p:txBody>
      </p:sp>
      <p:sp>
        <p:nvSpPr>
          <p:cNvPr id="310" name="Google Shape;310;p38"/>
          <p:cNvSpPr/>
          <p:nvPr/>
        </p:nvSpPr>
        <p:spPr>
          <a:xfrm>
            <a:off x="7746968" y="1175221"/>
            <a:ext cx="125094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300" b="0" i="0" u="none" strike="noStrike" kern="0" cap="none" spc="0" normalizeH="0" baseline="0" noProof="0">
                <a:ln>
                  <a:noFill/>
                </a:ln>
                <a:solidFill>
                  <a:srgbClr val="000000"/>
                </a:solidFill>
                <a:effectLst/>
                <a:uLnTx/>
                <a:uFillTx/>
                <a:latin typeface="Calibri"/>
                <a:ea typeface="Calibri"/>
                <a:cs typeface="Calibri"/>
                <a:sym typeface="Calibri"/>
              </a:rPr>
              <a:t>GetNotAnnotatedImages</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8463859" y="1753979"/>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4867391" y="3429000"/>
            <a:ext cx="314545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560310" y="3123232"/>
            <a:ext cx="202785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GET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/GetNotAnnotatedImages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8271710" y="2705630"/>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5258654" y="3892228"/>
            <a:ext cx="28532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6963214" y="3974015"/>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images</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7" name="Straight Connector 26"/>
          <p:cNvCxnSpPr/>
          <p:nvPr/>
        </p:nvCxnSpPr>
        <p:spPr>
          <a:xfrm>
            <a:off x="1584163" y="1700123"/>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575908" y="2270442"/>
            <a:ext cx="626506"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load</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 name="Google Shape;290;p37"/>
          <p:cNvSpPr/>
          <p:nvPr/>
        </p:nvSpPr>
        <p:spPr>
          <a:xfrm>
            <a:off x="242977" y="1200463"/>
            <a:ext cx="241591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writeAnnotation.html + writeAnnotation.js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 name="Google Shape;292;p37"/>
          <p:cNvSpPr/>
          <p:nvPr/>
        </p:nvSpPr>
        <p:spPr>
          <a:xfrm>
            <a:off x="1387340" y="1990019"/>
            <a:ext cx="393647" cy="14389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7" name="Straight Connector 36"/>
          <p:cNvCxnSpPr/>
          <p:nvPr/>
        </p:nvCxnSpPr>
        <p:spPr>
          <a:xfrm>
            <a:off x="3308537" y="1700123"/>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787358" y="1210213"/>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Page</a:t>
            </a:r>
            <a:b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Orchestrator</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292;p37"/>
          <p:cNvSpPr/>
          <p:nvPr/>
        </p:nvSpPr>
        <p:spPr>
          <a:xfrm>
            <a:off x="3120195" y="2088386"/>
            <a:ext cx="340877" cy="218531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6" name="Google Shape;275;p37"/>
          <p:cNvCxnSpPr>
            <a:cxnSpLocks/>
          </p:cNvCxnSpPr>
          <p:nvPr/>
        </p:nvCxnSpPr>
        <p:spPr>
          <a:xfrm>
            <a:off x="1926838" y="2381795"/>
            <a:ext cx="6398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926838" y="2526132"/>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it-IT" sz="1600" b="0" i="0" u="none" strike="noStrike" kern="0" cap="none" spc="0" normalizeH="0" baseline="0" noProof="0" dirty="0">
                <a:ln>
                  <a:noFill/>
                </a:ln>
                <a:solidFill>
                  <a:srgbClr val="000000"/>
                </a:solidFill>
                <a:effectLst/>
                <a:uLnTx/>
                <a:uFillTx/>
                <a:latin typeface="Calibri"/>
                <a:ea typeface="Calibri"/>
                <a:cs typeface="Calibri"/>
                <a:sym typeface="Calibri"/>
              </a:rPr>
              <a:t>start</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 name="Straight Arrow Connector 4"/>
          <p:cNvCxnSpPr>
            <a:cxnSpLocks/>
          </p:cNvCxnSpPr>
          <p:nvPr/>
        </p:nvCxnSpPr>
        <p:spPr>
          <a:xfrm>
            <a:off x="405152" y="2257610"/>
            <a:ext cx="7946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4969475" y="1270336"/>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4416705" y="1215315"/>
            <a:ext cx="116646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imageList</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3597043" y="2544993"/>
            <a:ext cx="783021"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s</a:t>
            </a:r>
            <a:r>
              <a:rPr kumimoji="0" lang="it-IT" sz="1400" b="0" i="0" u="none" strike="noStrike" kern="0" cap="none" spc="0" normalizeH="0" baseline="0" noProof="0" dirty="0">
                <a:ln>
                  <a:noFill/>
                </a:ln>
                <a:solidFill>
                  <a:srgbClr val="000000"/>
                </a:solidFill>
                <a:effectLst/>
                <a:uLnTx/>
                <a:uFillTx/>
                <a:latin typeface="Calibri"/>
                <a:ea typeface="Calibri"/>
                <a:cs typeface="Calibri"/>
                <a:sym typeface="Calibri"/>
              </a:rPr>
              <a:t>how</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flipV="1">
            <a:off x="3455037" y="2403054"/>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0" name="Group 89"/>
          <p:cNvGrpSpPr/>
          <p:nvPr/>
        </p:nvGrpSpPr>
        <p:grpSpPr>
          <a:xfrm>
            <a:off x="4250917" y="3946261"/>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4844420" y="2106849"/>
            <a:ext cx="342116" cy="2171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 name="Google Shape;318;p38">
            <a:extLst>
              <a:ext uri="{FF2B5EF4-FFF2-40B4-BE49-F238E27FC236}">
                <a16:creationId xmlns:a16="http://schemas.microsoft.com/office/drawing/2014/main" id="{D7789FD6-CD3A-4CA8-8813-80C88DEAD7F4}"/>
              </a:ext>
            </a:extLst>
          </p:cNvPr>
          <p:cNvSpPr txBox="1"/>
          <p:nvPr/>
        </p:nvSpPr>
        <p:spPr>
          <a:xfrm>
            <a:off x="4157443" y="3535620"/>
            <a:ext cx="771106" cy="311632"/>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update</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9826326" y="1233514"/>
            <a:ext cx="90985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it-IT" sz="1300" kern="0" dirty="0">
                <a:solidFill>
                  <a:srgbClr val="000000"/>
                </a:solidFill>
                <a:latin typeface="Calibri"/>
                <a:ea typeface="Calibri"/>
                <a:cs typeface="Calibri"/>
                <a:sym typeface="Calibri"/>
              </a:rPr>
              <a:t>Worker</a:t>
            </a:r>
          </a:p>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10281254" y="180551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8705304" y="3164406"/>
            <a:ext cx="144142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getC</a:t>
            </a:r>
            <a:r>
              <a:rPr lang="en-US" sz="1200" kern="0" dirty="0">
                <a:solidFill>
                  <a:srgbClr val="000000"/>
                </a:solidFill>
                <a:latin typeface="Calibri"/>
                <a:cs typeface="Calibri"/>
              </a:rPr>
              <a:t>ompaignDetails</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8758660" y="3465771"/>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10121923" y="2926937"/>
            <a:ext cx="352002" cy="134676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8921718" y="3701208"/>
            <a:ext cx="62709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images</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8688099" y="3705714"/>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90;p37">
            <a:extLst>
              <a:ext uri="{FF2B5EF4-FFF2-40B4-BE49-F238E27FC236}">
                <a16:creationId xmlns:a16="http://schemas.microsoft.com/office/drawing/2014/main" id="{6786D9EE-4F1B-47AA-8780-D3300B811BE2}"/>
              </a:ext>
            </a:extLst>
          </p:cNvPr>
          <p:cNvSpPr/>
          <p:nvPr/>
        </p:nvSpPr>
        <p:spPr>
          <a:xfrm>
            <a:off x="6077313" y="1215315"/>
            <a:ext cx="121242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200" kern="0">
                <a:solidFill>
                  <a:srgbClr val="000000"/>
                </a:solidFill>
                <a:latin typeface="Calibri"/>
                <a:ea typeface="Calibri"/>
                <a:cs typeface="Calibri"/>
                <a:sym typeface="Calibri"/>
              </a:rPr>
              <a:t>sessionStorage </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1" name="Straight Connector 52">
            <a:extLst>
              <a:ext uri="{FF2B5EF4-FFF2-40B4-BE49-F238E27FC236}">
                <a16:creationId xmlns:a16="http://schemas.microsoft.com/office/drawing/2014/main" id="{1BA1B271-8DB1-4BBD-A2B1-AD634F3F2314}"/>
              </a:ext>
            </a:extLst>
          </p:cNvPr>
          <p:cNvCxnSpPr>
            <a:cxnSpLocks/>
          </p:cNvCxnSpPr>
          <p:nvPr/>
        </p:nvCxnSpPr>
        <p:spPr>
          <a:xfrm>
            <a:off x="6599475" y="1862974"/>
            <a:ext cx="22164" cy="438350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92;p37">
            <a:extLst>
              <a:ext uri="{FF2B5EF4-FFF2-40B4-BE49-F238E27FC236}">
                <a16:creationId xmlns:a16="http://schemas.microsoft.com/office/drawing/2014/main" id="{D078EB5C-42BA-46B0-AAD6-5299CA2DB4F1}"/>
              </a:ext>
            </a:extLst>
          </p:cNvPr>
          <p:cNvSpPr/>
          <p:nvPr/>
        </p:nvSpPr>
        <p:spPr>
          <a:xfrm>
            <a:off x="6440118" y="2179425"/>
            <a:ext cx="340877" cy="10771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9" name="CasellaDiTesto 48">
            <a:extLst>
              <a:ext uri="{FF2B5EF4-FFF2-40B4-BE49-F238E27FC236}">
                <a16:creationId xmlns:a16="http://schemas.microsoft.com/office/drawing/2014/main" id="{B98BECB5-EE55-41F4-850D-2DE3C0D6EF25}"/>
              </a:ext>
            </a:extLst>
          </p:cNvPr>
          <p:cNvSpPr txBox="1"/>
          <p:nvPr/>
        </p:nvSpPr>
        <p:spPr>
          <a:xfrm>
            <a:off x="5358664" y="2088386"/>
            <a:ext cx="97729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prstClr val="black"/>
                </a:solidFill>
                <a:effectLst/>
                <a:uLnTx/>
                <a:uFillTx/>
                <a:latin typeface="Calibri" panose="020F0502020204030204"/>
                <a:ea typeface="+mn-ea"/>
                <a:cs typeface="+mn-cs"/>
              </a:rPr>
              <a:t>sessionStorage.getItem(‘’ImageId")</a:t>
            </a:r>
          </a:p>
        </p:txBody>
      </p:sp>
      <p:cxnSp>
        <p:nvCxnSpPr>
          <p:cNvPr id="50" name="Google Shape;275;p37">
            <a:extLst>
              <a:ext uri="{FF2B5EF4-FFF2-40B4-BE49-F238E27FC236}">
                <a16:creationId xmlns:a16="http://schemas.microsoft.com/office/drawing/2014/main" id="{FBB29DC3-62F2-4B04-BCB0-16F883AE564A}"/>
              </a:ext>
            </a:extLst>
          </p:cNvPr>
          <p:cNvCxnSpPr>
            <a:cxnSpLocks/>
          </p:cNvCxnSpPr>
          <p:nvPr/>
        </p:nvCxnSpPr>
        <p:spPr>
          <a:xfrm flipV="1">
            <a:off x="5258654" y="2662769"/>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2" name="Connettore 2 11">
            <a:extLst>
              <a:ext uri="{FF2B5EF4-FFF2-40B4-BE49-F238E27FC236}">
                <a16:creationId xmlns:a16="http://schemas.microsoft.com/office/drawing/2014/main" id="{B495082B-DC0E-423E-9468-8C3234798D46}"/>
              </a:ext>
            </a:extLst>
          </p:cNvPr>
          <p:cNvCxnSpPr/>
          <p:nvPr/>
        </p:nvCxnSpPr>
        <p:spPr>
          <a:xfrm flipH="1">
            <a:off x="5221852" y="2972431"/>
            <a:ext cx="1154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Google Shape;294;p37">
            <a:extLst>
              <a:ext uri="{FF2B5EF4-FFF2-40B4-BE49-F238E27FC236}">
                <a16:creationId xmlns:a16="http://schemas.microsoft.com/office/drawing/2014/main" id="{2F88B5C2-D984-4AAC-BD56-496A24666B4B}"/>
              </a:ext>
            </a:extLst>
          </p:cNvPr>
          <p:cNvSpPr txBox="1"/>
          <p:nvPr/>
        </p:nvSpPr>
        <p:spPr>
          <a:xfrm>
            <a:off x="5336744" y="2719608"/>
            <a:ext cx="1089036" cy="730130"/>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Calibri"/>
                <a:cs typeface="Calibri"/>
                <a:sym typeface="Calibri"/>
              </a:rPr>
              <a:t>ImageId</a:t>
            </a: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755732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05152" y="5358"/>
            <a:ext cx="10737329" cy="1143200"/>
          </a:xfrm>
          <a:prstGeom prst="rect">
            <a:avLst/>
          </a:prstGeom>
          <a:noFill/>
          <a:ln>
            <a:noFill/>
          </a:ln>
        </p:spPr>
        <p:txBody>
          <a:bodyPr spcFirstLastPara="1" wrap="square" lIns="107269" tIns="53620" rIns="107269" bIns="53620" anchor="ctr" anchorCtr="0">
            <a:noAutofit/>
          </a:bodyPr>
          <a:lstStyle/>
          <a:p>
            <a:pPr algn="l">
              <a:buSzPts val="4400"/>
            </a:pPr>
            <a:r>
              <a:rPr lang="es-419"/>
              <a:t>Evento: submit annotazione   </a:t>
            </a:r>
            <a:endParaRPr dirty="0"/>
          </a:p>
        </p:txBody>
      </p:sp>
      <p:sp>
        <p:nvSpPr>
          <p:cNvPr id="310" name="Google Shape;310;p38"/>
          <p:cNvSpPr/>
          <p:nvPr/>
        </p:nvSpPr>
        <p:spPr>
          <a:xfrm>
            <a:off x="7043148" y="1138532"/>
            <a:ext cx="1367814"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lang="es-419" sz="1300" kern="0">
                <a:solidFill>
                  <a:srgbClr val="000000"/>
                </a:solidFill>
                <a:latin typeface="Calibri"/>
                <a:ea typeface="Calibri"/>
                <a:cs typeface="Calibri"/>
                <a:sym typeface="Calibri"/>
              </a:rPr>
              <a:t>writeAnnotation</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1" name="Google Shape;311;p38"/>
          <p:cNvCxnSpPr>
            <a:cxnSpLocks/>
          </p:cNvCxnSpPr>
          <p:nvPr/>
        </p:nvCxnSpPr>
        <p:spPr>
          <a:xfrm>
            <a:off x="7712826" y="1851842"/>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6109751" y="2571230"/>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149590" y="2284310"/>
            <a:ext cx="1555684" cy="959569"/>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AJAX </a:t>
            </a:r>
            <a:r>
              <a:rPr lang="es-419" sz="1200" kern="0">
                <a:solidFill>
                  <a:srgbClr val="000000"/>
                </a:solidFill>
                <a:latin typeface="Calibri"/>
                <a:ea typeface="Calibri"/>
                <a:cs typeface="Calibri"/>
                <a:sym typeface="Calibri"/>
              </a:rPr>
              <a:t>POST</a:t>
            </a: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s-419" sz="12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/writeAnnotation</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4" name="Google Shape;314;p38"/>
          <p:cNvSpPr/>
          <p:nvPr/>
        </p:nvSpPr>
        <p:spPr>
          <a:xfrm>
            <a:off x="7575485" y="2297880"/>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17" name="Google Shape;317;p38"/>
          <p:cNvCxnSpPr>
            <a:cxnSpLocks/>
          </p:cNvCxnSpPr>
          <p:nvPr/>
        </p:nvCxnSpPr>
        <p:spPr>
          <a:xfrm flipH="1">
            <a:off x="6101802" y="3881957"/>
            <a:ext cx="1398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6249713" y="3541745"/>
            <a:ext cx="1212421" cy="352426"/>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s-419" sz="1400" b="0" i="0" u="none" strike="noStrike" kern="0" cap="none" spc="0" normalizeH="0" baseline="0" noProof="0">
                <a:ln>
                  <a:noFill/>
                </a:ln>
                <a:solidFill>
                  <a:srgbClr val="000000"/>
                </a:solidFill>
                <a:effectLst/>
                <a:uLnTx/>
                <a:uFillTx/>
                <a:latin typeface="Calibri"/>
                <a:ea typeface="Calibri"/>
                <a:cs typeface="Calibri"/>
                <a:sym typeface="Calibri"/>
              </a:rPr>
              <a:t>result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3" name="Straight Connector 52"/>
          <p:cNvCxnSpPr/>
          <p:nvPr/>
        </p:nvCxnSpPr>
        <p:spPr>
          <a:xfrm>
            <a:off x="5898502" y="1407202"/>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5288709" y="1149277"/>
            <a:ext cx="125094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s-419" sz="1200" b="0" i="0" u="none" strike="noStrike" kern="0" cap="none" spc="0" normalizeH="0" baseline="0" noProof="0">
                <a:ln>
                  <a:noFill/>
                </a:ln>
                <a:solidFill>
                  <a:srgbClr val="000000"/>
                </a:solidFill>
                <a:effectLst/>
                <a:uLnTx/>
                <a:uFillTx/>
                <a:latin typeface="Calibri"/>
                <a:ea typeface="Calibri"/>
                <a:cs typeface="Calibri"/>
                <a:sym typeface="Calibri"/>
              </a:rPr>
              <a:t>writeAnnotation</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6" name="Google Shape;294;p37"/>
          <p:cNvSpPr txBox="1"/>
          <p:nvPr/>
        </p:nvSpPr>
        <p:spPr>
          <a:xfrm>
            <a:off x="4459888" y="2425830"/>
            <a:ext cx="1027902" cy="449165"/>
          </a:xfrm>
          <a:prstGeom prst="rect">
            <a:avLst/>
          </a:prstGeom>
          <a:noFill/>
          <a:ln>
            <a:noFill/>
          </a:ln>
        </p:spPr>
        <p:txBody>
          <a:bodyPr spcFirstLastPara="1" wrap="square" lIns="107269" tIns="53620" rIns="107269" bIns="5362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1400" kern="0" dirty="0">
                <a:solidFill>
                  <a:srgbClr val="000000"/>
                </a:solidFill>
                <a:latin typeface="Calibri"/>
                <a:ea typeface="Calibri"/>
                <a:cs typeface="Calibri"/>
                <a:sym typeface="Calibri"/>
              </a:rPr>
              <a:t>Click submit</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7" name="Google Shape;275;p37"/>
          <p:cNvCxnSpPr>
            <a:cxnSpLocks/>
          </p:cNvCxnSpPr>
          <p:nvPr/>
        </p:nvCxnSpPr>
        <p:spPr>
          <a:xfrm flipV="1">
            <a:off x="4436029" y="2381795"/>
            <a:ext cx="111744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0" name="Group 89"/>
          <p:cNvGrpSpPr/>
          <p:nvPr/>
        </p:nvGrpSpPr>
        <p:grpSpPr>
          <a:xfrm>
            <a:off x="5049041" y="3913181"/>
            <a:ext cx="484693" cy="333143"/>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2;p37"/>
          <p:cNvSpPr/>
          <p:nvPr/>
        </p:nvSpPr>
        <p:spPr>
          <a:xfrm>
            <a:off x="5695732" y="2179115"/>
            <a:ext cx="342116" cy="270399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310;p38">
            <a:extLst>
              <a:ext uri="{FF2B5EF4-FFF2-40B4-BE49-F238E27FC236}">
                <a16:creationId xmlns:a16="http://schemas.microsoft.com/office/drawing/2014/main" id="{3D7E2709-52B9-4473-803A-43C49253F894}"/>
              </a:ext>
            </a:extLst>
          </p:cNvPr>
          <p:cNvSpPr/>
          <p:nvPr/>
        </p:nvSpPr>
        <p:spPr>
          <a:xfrm>
            <a:off x="8864301" y="1148558"/>
            <a:ext cx="740749"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it-IT" sz="1300" b="0" i="0" u="none" strike="noStrike" kern="0" cap="none" spc="0" normalizeH="0" baseline="0" noProof="0" dirty="0">
                <a:ln>
                  <a:noFill/>
                </a:ln>
                <a:solidFill>
                  <a:srgbClr val="000000"/>
                </a:solidFill>
                <a:effectLst/>
                <a:uLnTx/>
                <a:uFillTx/>
                <a:latin typeface="Calibri"/>
                <a:ea typeface="Calibri"/>
                <a:cs typeface="Calibri"/>
                <a:sym typeface="Calibri"/>
              </a:rPr>
              <a:t>WorkerDAO</a:t>
            </a:r>
            <a:endParaRPr kumimoji="0" sz="13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95" name="Google Shape;311;p38">
            <a:extLst>
              <a:ext uri="{FF2B5EF4-FFF2-40B4-BE49-F238E27FC236}">
                <a16:creationId xmlns:a16="http://schemas.microsoft.com/office/drawing/2014/main" id="{0936FCC1-F1D2-4C05-B094-5E74A4F43DA7}"/>
              </a:ext>
            </a:extLst>
          </p:cNvPr>
          <p:cNvCxnSpPr>
            <a:cxnSpLocks/>
          </p:cNvCxnSpPr>
          <p:nvPr/>
        </p:nvCxnSpPr>
        <p:spPr>
          <a:xfrm>
            <a:off x="9322768" y="1866695"/>
            <a:ext cx="0" cy="444096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CasellaDiTesto 22">
            <a:extLst>
              <a:ext uri="{FF2B5EF4-FFF2-40B4-BE49-F238E27FC236}">
                <a16:creationId xmlns:a16="http://schemas.microsoft.com/office/drawing/2014/main" id="{D57F176F-81CA-4DFF-9A74-26DBE385A606}"/>
              </a:ext>
            </a:extLst>
          </p:cNvPr>
          <p:cNvSpPr txBox="1"/>
          <p:nvPr/>
        </p:nvSpPr>
        <p:spPr>
          <a:xfrm>
            <a:off x="7959945" y="2483338"/>
            <a:ext cx="125066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Calibri"/>
                <a:cs typeface="Calibri"/>
              </a:rPr>
              <a:t>InsertAnnotation</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01" name="Google Shape;312;p38">
            <a:extLst>
              <a:ext uri="{FF2B5EF4-FFF2-40B4-BE49-F238E27FC236}">
                <a16:creationId xmlns:a16="http://schemas.microsoft.com/office/drawing/2014/main" id="{A020F66D-6AB9-4013-865C-D8A4B30ED799}"/>
              </a:ext>
            </a:extLst>
          </p:cNvPr>
          <p:cNvCxnSpPr>
            <a:cxnSpLocks/>
          </p:cNvCxnSpPr>
          <p:nvPr/>
        </p:nvCxnSpPr>
        <p:spPr>
          <a:xfrm>
            <a:off x="7959945" y="2760337"/>
            <a:ext cx="9043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4;p38">
            <a:extLst>
              <a:ext uri="{FF2B5EF4-FFF2-40B4-BE49-F238E27FC236}">
                <a16:creationId xmlns:a16="http://schemas.microsoft.com/office/drawing/2014/main" id="{3B1C0C47-8BF2-4F7B-81CE-4AF7CA104F2A}"/>
              </a:ext>
            </a:extLst>
          </p:cNvPr>
          <p:cNvSpPr/>
          <p:nvPr/>
        </p:nvSpPr>
        <p:spPr>
          <a:xfrm>
            <a:off x="9115370" y="2288813"/>
            <a:ext cx="352002" cy="8615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CasellaDiTesto 32">
            <a:extLst>
              <a:ext uri="{FF2B5EF4-FFF2-40B4-BE49-F238E27FC236}">
                <a16:creationId xmlns:a16="http://schemas.microsoft.com/office/drawing/2014/main" id="{EC473008-ABD8-43DD-8200-570A750FCE51}"/>
              </a:ext>
            </a:extLst>
          </p:cNvPr>
          <p:cNvSpPr txBox="1"/>
          <p:nvPr/>
        </p:nvSpPr>
        <p:spPr>
          <a:xfrm>
            <a:off x="8168404" y="2869500"/>
            <a:ext cx="54213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rPr>
              <a:t>result</a:t>
            </a:r>
            <a:endParaRPr kumimoji="0" lang="it-IT" sz="1200" b="0" i="0" u="none" strike="noStrike" kern="0" cap="none" spc="0" normalizeH="0" baseline="0" noProof="0" dirty="0">
              <a:ln>
                <a:noFill/>
              </a:ln>
              <a:solidFill>
                <a:srgbClr val="000000"/>
              </a:solidFill>
              <a:effectLst/>
              <a:uLnTx/>
              <a:uFillTx/>
              <a:latin typeface="Calibri"/>
              <a:ea typeface="+mn-ea"/>
              <a:cs typeface="Calibri"/>
            </a:endParaRPr>
          </a:p>
        </p:txBody>
      </p:sp>
      <p:cxnSp>
        <p:nvCxnSpPr>
          <p:cNvPr id="111" name="Google Shape;317;p38">
            <a:extLst>
              <a:ext uri="{FF2B5EF4-FFF2-40B4-BE49-F238E27FC236}">
                <a16:creationId xmlns:a16="http://schemas.microsoft.com/office/drawing/2014/main" id="{B8706A92-6952-4418-9C47-2D6ED086A0C0}"/>
              </a:ext>
            </a:extLst>
          </p:cNvPr>
          <p:cNvCxnSpPr>
            <a:cxnSpLocks/>
          </p:cNvCxnSpPr>
          <p:nvPr/>
        </p:nvCxnSpPr>
        <p:spPr>
          <a:xfrm flipH="1">
            <a:off x="7959946" y="3101242"/>
            <a:ext cx="10454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 name="TextBox 7">
            <a:extLst>
              <a:ext uri="{FF2B5EF4-FFF2-40B4-BE49-F238E27FC236}">
                <a16:creationId xmlns:a16="http://schemas.microsoft.com/office/drawing/2014/main" id="{503CBC00-B73D-42F4-9494-EE31CE080000}"/>
              </a:ext>
            </a:extLst>
          </p:cNvPr>
          <p:cNvSpPr txBox="1"/>
          <p:nvPr/>
        </p:nvSpPr>
        <p:spPr>
          <a:xfrm>
            <a:off x="6826004" y="6391601"/>
            <a:ext cx="5653372" cy="369332"/>
          </a:xfrm>
          <a:prstGeom prst="rect">
            <a:avLst/>
          </a:prstGeom>
          <a:noFill/>
        </p:spPr>
        <p:txBody>
          <a:bodyPr wrap="square" rtlCol="0">
            <a:spAutoFit/>
          </a:bodyPr>
          <a:lstStyle/>
          <a:p>
            <a:r>
              <a:rPr lang="en-US" dirty="0"/>
              <a:t>Per brevità si omette la gestione degli errori</a:t>
            </a:r>
          </a:p>
        </p:txBody>
      </p:sp>
    </p:spTree>
    <p:extLst>
      <p:ext uri="{BB962C8B-B14F-4D97-AF65-F5344CB8AC3E}">
        <p14:creationId xmlns:p14="http://schemas.microsoft.com/office/powerpoint/2010/main" val="384004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E999AD6-924E-4C3B-B945-9B3D74F3FE87}"/>
              </a:ext>
            </a:extLst>
          </p:cNvPr>
          <p:cNvSpPr>
            <a:spLocks noGrp="1"/>
          </p:cNvSpPr>
          <p:nvPr>
            <p:ph idx="1"/>
          </p:nvPr>
        </p:nvSpPr>
        <p:spPr>
          <a:xfrm>
            <a:off x="620087" y="1573955"/>
            <a:ext cx="10515600" cy="4351338"/>
          </a:xfrm>
        </p:spPr>
        <p:txBody>
          <a:bodyPr>
            <a:normAutofit fontScale="92500" lnSpcReduction="20000"/>
          </a:bodyPr>
          <a:lstStyle/>
          <a:p>
            <a:pPr algn="just"/>
            <a:r>
              <a:rPr lang="it-IT" sz="2800" b="1" i="0" u="none" strike="noStrike" baseline="0" dirty="0">
                <a:solidFill>
                  <a:srgbClr val="000000"/>
                </a:solidFill>
              </a:rPr>
              <a:t>3 - Manager crea una campagna </a:t>
            </a:r>
            <a:endParaRPr lang="it-IT" sz="2800" b="0" i="0" u="none" strike="noStrike" baseline="0" dirty="0">
              <a:solidFill>
                <a:srgbClr val="000000"/>
              </a:solidFill>
            </a:endParaRPr>
          </a:p>
          <a:p>
            <a:pPr algn="just"/>
            <a:r>
              <a:rPr lang="it-IT" sz="2800" b="1" i="0" u="none" strike="noStrike" baseline="0" dirty="0">
                <a:solidFill>
                  <a:srgbClr val="000000"/>
                </a:solidFill>
              </a:rPr>
              <a:t>Utenti: </a:t>
            </a:r>
            <a:r>
              <a:rPr lang="it-IT" sz="2800" b="0" i="0" u="none" strike="noStrike" baseline="0" dirty="0">
                <a:solidFill>
                  <a:srgbClr val="000000"/>
                </a:solidFill>
              </a:rPr>
              <a:t>Manager </a:t>
            </a:r>
          </a:p>
          <a:p>
            <a:pPr algn="just"/>
            <a:r>
              <a:rPr lang="it-IT" sz="2800" b="1" i="0" u="none" strike="noStrike" baseline="0" dirty="0">
                <a:solidFill>
                  <a:srgbClr val="000000"/>
                </a:solidFill>
              </a:rPr>
              <a:t>Prerequisiti; </a:t>
            </a:r>
            <a:r>
              <a:rPr lang="it-IT" sz="2800" b="0" i="0" u="none" strike="noStrike" baseline="0" dirty="0">
                <a:solidFill>
                  <a:srgbClr val="000000"/>
                </a:solidFill>
              </a:rPr>
              <a:t>Il Manager sta visualizzando la home page </a:t>
            </a:r>
          </a:p>
          <a:p>
            <a:pPr algn="just"/>
            <a:r>
              <a:rPr lang="it-IT" sz="2800" b="1" i="0" u="none" strike="noStrike" baseline="0" dirty="0">
                <a:solidFill>
                  <a:srgbClr val="000000"/>
                </a:solidFill>
              </a:rPr>
              <a:t>Flusso di lavoro: </a:t>
            </a:r>
            <a:r>
              <a:rPr lang="it-IT" sz="2800" b="0" i="0" u="none" strike="noStrike" baseline="0" dirty="0"/>
              <a:t>Il Manager usa un formulario nell’home page per l'inserimento dei dati della campagna. Il manager inserisce i dati e invia il formulario e visualizza una pagina con i dettagli della campagna (nome, committente, stato). Non ci possono essere più campagne con lo stesso nome. </a:t>
            </a:r>
          </a:p>
          <a:p>
            <a:pPr algn="just"/>
            <a:r>
              <a:rPr lang="it-IT" sz="2800" b="1" i="0" u="none" strike="noStrike" baseline="0" dirty="0">
                <a:solidFill>
                  <a:srgbClr val="000000"/>
                </a:solidFill>
              </a:rPr>
              <a:t>Postcondizioni</a:t>
            </a:r>
            <a:r>
              <a:rPr lang="it-IT" sz="2800" b="0" i="0" u="none" strike="noStrike" baseline="0" dirty="0">
                <a:solidFill>
                  <a:srgbClr val="000000"/>
                </a:solidFill>
              </a:rPr>
              <a:t>: La </a:t>
            </a:r>
            <a:r>
              <a:rPr lang="it-IT" sz="2800" b="0" i="0" u="none" strike="noStrike" baseline="0" dirty="0">
                <a:solidFill>
                  <a:srgbClr val="FF0000"/>
                </a:solidFill>
              </a:rPr>
              <a:t>campagna</a:t>
            </a:r>
            <a:r>
              <a:rPr lang="it-IT" sz="2800" b="0" i="0" u="none" strike="noStrike" baseline="0" dirty="0">
                <a:solidFill>
                  <a:srgbClr val="000000"/>
                </a:solidFill>
              </a:rPr>
              <a:t> è registrata nella base di dati e </a:t>
            </a:r>
            <a:r>
              <a:rPr lang="it-IT" sz="2800" b="0" i="0" u="none" strike="noStrike" baseline="0" dirty="0">
                <a:solidFill>
                  <a:schemeClr val="accent5"/>
                </a:solidFill>
              </a:rPr>
              <a:t>associata</a:t>
            </a:r>
            <a:r>
              <a:rPr lang="it-IT" sz="2800" b="0" i="0" u="none" strike="noStrike" baseline="0" dirty="0">
                <a:solidFill>
                  <a:srgbClr val="000000"/>
                </a:solidFill>
              </a:rPr>
              <a:t> al </a:t>
            </a:r>
            <a:r>
              <a:rPr lang="it-IT" sz="2800" b="0" i="0" u="none" strike="noStrike" baseline="0" dirty="0">
                <a:solidFill>
                  <a:srgbClr val="FF0000"/>
                </a:solidFill>
              </a:rPr>
              <a:t>Manager</a:t>
            </a:r>
            <a:r>
              <a:rPr lang="it-IT" sz="2800" b="0" i="0" u="none" strike="noStrike" baseline="0" dirty="0">
                <a:solidFill>
                  <a:srgbClr val="000000"/>
                </a:solidFill>
              </a:rPr>
              <a:t>; lo</a:t>
            </a:r>
            <a:r>
              <a:rPr lang="it-IT" sz="2800" b="0" i="0" u="none" strike="noStrike" baseline="0" dirty="0">
                <a:solidFill>
                  <a:schemeClr val="accent6"/>
                </a:solidFill>
              </a:rPr>
              <a:t> stato </a:t>
            </a:r>
            <a:r>
              <a:rPr lang="it-IT" sz="2800" b="0" i="0" u="none" strike="noStrike" baseline="0" dirty="0">
                <a:solidFill>
                  <a:srgbClr val="000000"/>
                </a:solidFill>
              </a:rPr>
              <a:t>della campagna è </a:t>
            </a:r>
            <a:r>
              <a:rPr lang="it-IT" sz="2800" b="0" i="0" u="none" strike="noStrike" baseline="0" dirty="0">
                <a:solidFill>
                  <a:schemeClr val="accent6"/>
                </a:solidFill>
              </a:rPr>
              <a:t>"creato</a:t>
            </a:r>
            <a:r>
              <a:rPr lang="it-IT" sz="2800" b="0" i="0" u="none" strike="noStrike" baseline="0" dirty="0">
                <a:solidFill>
                  <a:srgbClr val="000000"/>
                </a:solidFill>
              </a:rPr>
              <a:t>", il che significa che i</a:t>
            </a:r>
            <a:r>
              <a:rPr lang="it-IT" sz="2800" b="0" i="0" u="none" strike="noStrike" baseline="0" dirty="0">
                <a:solidFill>
                  <a:srgbClr val="FF0000"/>
                </a:solidFill>
              </a:rPr>
              <a:t> lavoratori </a:t>
            </a:r>
            <a:r>
              <a:rPr lang="it-IT" sz="2800" b="0" i="0" u="none" strike="noStrike" baseline="0" dirty="0">
                <a:solidFill>
                  <a:srgbClr val="000000"/>
                </a:solidFill>
              </a:rPr>
              <a:t>non possono ancora iniziare a iscriversi, perché i dati sono incompleti. </a:t>
            </a:r>
            <a:r>
              <a:rPr lang="it-IT" sz="2800" b="0" i="0" u="sng" strike="noStrike" baseline="0" dirty="0">
                <a:solidFill>
                  <a:srgbClr val="000000"/>
                </a:solidFill>
              </a:rPr>
              <a:t>Solo il Manager che crea la campagna può accedere ai suoi dati</a:t>
            </a:r>
            <a:r>
              <a:rPr lang="it-IT" sz="2800" b="0" i="0" u="none" strike="noStrike" baseline="0" dirty="0">
                <a:solidFill>
                  <a:srgbClr val="000000"/>
                </a:solidFill>
              </a:rPr>
              <a:t>. </a:t>
            </a:r>
            <a:endParaRPr lang="it-IT" dirty="0"/>
          </a:p>
          <a:p>
            <a:pPr algn="just"/>
            <a:r>
              <a:rPr lang="it-IT" sz="2800" dirty="0">
                <a:solidFill>
                  <a:srgbClr val="FF0000"/>
                </a:solidFill>
              </a:rPr>
              <a:t>Entità</a:t>
            </a:r>
            <a:r>
              <a:rPr lang="it-IT" sz="2800" dirty="0"/>
              <a:t>,</a:t>
            </a:r>
            <a:r>
              <a:rPr lang="it-IT" sz="2800" dirty="0">
                <a:solidFill>
                  <a:schemeClr val="accent6"/>
                </a:solidFill>
              </a:rPr>
              <a:t> attributi</a:t>
            </a:r>
            <a:r>
              <a:rPr lang="it-IT" sz="2800" dirty="0"/>
              <a:t>, </a:t>
            </a:r>
            <a:r>
              <a:rPr lang="it-IT" sz="2800" dirty="0">
                <a:solidFill>
                  <a:schemeClr val="accent5"/>
                </a:solidFill>
              </a:rPr>
              <a:t>relazioni</a:t>
            </a:r>
          </a:p>
          <a:p>
            <a:endParaRPr lang="it-IT" dirty="0"/>
          </a:p>
        </p:txBody>
      </p:sp>
      <p:sp>
        <p:nvSpPr>
          <p:cNvPr id="4" name="Title 1">
            <a:extLst>
              <a:ext uri="{FF2B5EF4-FFF2-40B4-BE49-F238E27FC236}">
                <a16:creationId xmlns:a16="http://schemas.microsoft.com/office/drawing/2014/main" id="{12A6613E-E448-4A95-B03E-8672D8C1FFF9}"/>
              </a:ext>
            </a:extLst>
          </p:cNvPr>
          <p:cNvSpPr>
            <a:spLocks noGrp="1"/>
          </p:cNvSpPr>
          <p:nvPr>
            <p:ph type="title"/>
          </p:nvPr>
        </p:nvSpPr>
        <p:spPr>
          <a:xfrm>
            <a:off x="695587" y="269925"/>
            <a:ext cx="10515600" cy="1325563"/>
          </a:xfrm>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Tree>
    <p:extLst>
      <p:ext uri="{BB962C8B-B14F-4D97-AF65-F5344CB8AC3E}">
        <p14:creationId xmlns:p14="http://schemas.microsoft.com/office/powerpoint/2010/main" val="231058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60850B-CE8E-45AB-8F40-EDC23729C3A2}"/>
              </a:ext>
            </a:extLst>
          </p:cNvPr>
          <p:cNvSpPr>
            <a:spLocks noGrp="1"/>
          </p:cNvSpPr>
          <p:nvPr>
            <p:ph type="title"/>
          </p:nvPr>
        </p:nvSpPr>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
        <p:nvSpPr>
          <p:cNvPr id="3" name="Segnaposto contenuto 2">
            <a:extLst>
              <a:ext uri="{FF2B5EF4-FFF2-40B4-BE49-F238E27FC236}">
                <a16:creationId xmlns:a16="http://schemas.microsoft.com/office/drawing/2014/main" id="{E9BD0129-C8A3-47F4-984F-71A7F5218FCE}"/>
              </a:ext>
            </a:extLst>
          </p:cNvPr>
          <p:cNvSpPr>
            <a:spLocks noGrp="1"/>
          </p:cNvSpPr>
          <p:nvPr>
            <p:ph idx="1"/>
          </p:nvPr>
        </p:nvSpPr>
        <p:spPr>
          <a:xfrm>
            <a:off x="675409" y="1825625"/>
            <a:ext cx="10678391" cy="4667250"/>
          </a:xfrm>
        </p:spPr>
        <p:txBody>
          <a:bodyPr>
            <a:normAutofit fontScale="77500" lnSpcReduction="20000"/>
          </a:bodyPr>
          <a:lstStyle/>
          <a:p>
            <a:pPr algn="just"/>
            <a:r>
              <a:rPr lang="it-IT" sz="2800" b="1" i="0" u="none" strike="noStrike" baseline="0" dirty="0">
                <a:solidFill>
                  <a:srgbClr val="000000"/>
                </a:solidFill>
              </a:rPr>
              <a:t>4 Manager carica immagini in una campagna </a:t>
            </a:r>
            <a:endParaRPr lang="it-IT" sz="2800" b="0" i="0" u="none" strike="noStrike" baseline="0" dirty="0">
              <a:solidFill>
                <a:srgbClr val="000000"/>
              </a:solidFill>
            </a:endParaRPr>
          </a:p>
          <a:p>
            <a:pPr algn="just"/>
            <a:r>
              <a:rPr lang="it-IT" sz="2800" b="1" i="0" u="none" strike="noStrike" baseline="0" dirty="0">
                <a:solidFill>
                  <a:srgbClr val="000000"/>
                </a:solidFill>
              </a:rPr>
              <a:t>Utenti</a:t>
            </a:r>
            <a:r>
              <a:rPr lang="it-IT" sz="2800" b="0" i="0" u="none" strike="noStrike" baseline="0" dirty="0">
                <a:solidFill>
                  <a:srgbClr val="000000"/>
                </a:solidFill>
              </a:rPr>
              <a:t>: Manager </a:t>
            </a:r>
          </a:p>
          <a:p>
            <a:pPr algn="just"/>
            <a:r>
              <a:rPr lang="it-IT" sz="2800" b="1" i="0" u="none" strike="noStrike" baseline="0" dirty="0"/>
              <a:t>Prerequisiti: </a:t>
            </a:r>
            <a:r>
              <a:rPr lang="it-IT" sz="2800" b="0" i="0" u="none" strike="noStrike" baseline="0" dirty="0"/>
              <a:t>Dopo la selezione di una campagna dall’elenco nella pagina iniziale o dopo la creazione di una nuova campagna, il Manager si trova nella pagina dei dettagli della campagna; questa mostra i dati della campagna corrente (nome, committente, stato) e l’elenco delle immagini correntemente associate alla campagna (se ci sono); la campagna è nello stato “creato”. </a:t>
            </a:r>
          </a:p>
          <a:p>
            <a:pPr algn="just"/>
            <a:r>
              <a:rPr lang="it-IT" sz="2800" b="1" i="0" u="none" strike="noStrike" baseline="0" dirty="0"/>
              <a:t>Flusso di lavoro</a:t>
            </a:r>
            <a:r>
              <a:rPr lang="it-IT" sz="2800" b="0" i="0" u="none" strike="noStrike" baseline="0" dirty="0"/>
              <a:t>: La pagina dei dettagli della campagna contiene un formulario per l’aggiunta d’immagini geo-localizzate. Tale formulario consente di inserire un’immagine per volta. Dopo l’invio dei dati del formulario con il bottone “INVIA”, l’applicazione mostra di nuovo la pagina dei dettagli della campagna, con l’elenco aggiornato delle immagini inserite </a:t>
            </a:r>
            <a:r>
              <a:rPr lang="it-IT" sz="2800" b="0" i="0" u="none" strike="noStrike" baseline="0" dirty="0">
                <a:solidFill>
                  <a:srgbClr val="000000"/>
                </a:solidFill>
              </a:rPr>
              <a:t>e il formulario, con cui il Manager può inserire un’altra immagine nella campagna corrente. </a:t>
            </a:r>
          </a:p>
          <a:p>
            <a:pPr algn="just"/>
            <a:r>
              <a:rPr lang="it-IT" sz="2800" b="1" i="0" u="none" strike="noStrike" baseline="0" dirty="0">
                <a:solidFill>
                  <a:srgbClr val="000000"/>
                </a:solidFill>
              </a:rPr>
              <a:t>Postcondizioni</a:t>
            </a:r>
            <a:r>
              <a:rPr lang="it-IT" sz="2800" b="0" i="0" u="none" strike="noStrike" baseline="0" dirty="0">
                <a:solidFill>
                  <a:srgbClr val="000000"/>
                </a:solidFill>
              </a:rPr>
              <a:t>: all’esecuzione del comando “INVIA</a:t>
            </a:r>
            <a:r>
              <a:rPr lang="it-IT" sz="2800" b="0" i="0" u="none" strike="noStrike" baseline="0" dirty="0">
                <a:solidFill>
                  <a:srgbClr val="FF0000"/>
                </a:solidFill>
              </a:rPr>
              <a:t>”, le immagini </a:t>
            </a:r>
            <a:r>
              <a:rPr lang="it-IT" sz="2800" b="0" i="0" u="none" strike="noStrike" baseline="0" dirty="0">
                <a:solidFill>
                  <a:srgbClr val="000000"/>
                </a:solidFill>
              </a:rPr>
              <a:t>sono </a:t>
            </a:r>
            <a:r>
              <a:rPr lang="it-IT" sz="2800" b="0" i="0" u="none" strike="noStrike" baseline="0" dirty="0">
                <a:solidFill>
                  <a:srgbClr val="00B0F0"/>
                </a:solidFill>
              </a:rPr>
              <a:t>associate</a:t>
            </a:r>
            <a:r>
              <a:rPr lang="it-IT" sz="2800" b="0" i="0" u="none" strike="noStrike" baseline="0" dirty="0">
                <a:solidFill>
                  <a:srgbClr val="000000"/>
                </a:solidFill>
              </a:rPr>
              <a:t> alla </a:t>
            </a:r>
            <a:r>
              <a:rPr lang="it-IT" sz="2800" b="0" i="0" u="none" strike="noStrike" baseline="0" dirty="0">
                <a:solidFill>
                  <a:srgbClr val="FF0000"/>
                </a:solidFill>
              </a:rPr>
              <a:t>campagna</a:t>
            </a:r>
            <a:r>
              <a:rPr lang="it-IT" sz="2800" b="0" i="0" u="none" strike="noStrike" baseline="0" dirty="0">
                <a:solidFill>
                  <a:srgbClr val="000000"/>
                </a:solidFill>
              </a:rPr>
              <a:t> nella base di dati. </a:t>
            </a:r>
            <a:r>
              <a:rPr lang="it-IT" sz="2800" b="0" i="0" u="none" strike="noStrike" baseline="0" dirty="0">
                <a:solidFill>
                  <a:schemeClr val="accent6"/>
                </a:solidFill>
              </a:rPr>
              <a:t>Lo stato della campagna </a:t>
            </a:r>
            <a:r>
              <a:rPr lang="it-IT" sz="2800" b="0" i="0" u="none" strike="noStrike" baseline="0" dirty="0">
                <a:solidFill>
                  <a:srgbClr val="000000"/>
                </a:solidFill>
              </a:rPr>
              <a:t>a seguito dell’inserimento d’immagini resta </a:t>
            </a:r>
            <a:r>
              <a:rPr lang="it-IT" sz="2800" b="0" i="0" u="none" strike="noStrike" baseline="0" dirty="0">
                <a:solidFill>
                  <a:schemeClr val="accent6"/>
                </a:solidFill>
              </a:rPr>
              <a:t>"creato". </a:t>
            </a:r>
            <a:endParaRPr lang="it-IT" dirty="0">
              <a:solidFill>
                <a:schemeClr val="accent6"/>
              </a:solidFill>
            </a:endParaRPr>
          </a:p>
          <a:p>
            <a:pPr algn="just"/>
            <a:endParaRPr lang="it-IT" dirty="0"/>
          </a:p>
        </p:txBody>
      </p:sp>
    </p:spTree>
    <p:extLst>
      <p:ext uri="{BB962C8B-B14F-4D97-AF65-F5344CB8AC3E}">
        <p14:creationId xmlns:p14="http://schemas.microsoft.com/office/powerpoint/2010/main" val="6985714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13C7370-BC40-4F95-BA36-20A3E1A2EF11}"/>
              </a:ext>
            </a:extLst>
          </p:cNvPr>
          <p:cNvSpPr>
            <a:spLocks noGrp="1"/>
          </p:cNvSpPr>
          <p:nvPr>
            <p:ph idx="1"/>
          </p:nvPr>
        </p:nvSpPr>
        <p:spPr/>
        <p:txBody>
          <a:bodyPr>
            <a:normAutofit fontScale="92500" lnSpcReduction="20000"/>
          </a:bodyPr>
          <a:lstStyle/>
          <a:p>
            <a:pPr algn="just"/>
            <a:r>
              <a:rPr lang="it-IT" sz="2800" b="1" i="0" u="none" strike="noStrike" baseline="0" dirty="0">
                <a:solidFill>
                  <a:srgbClr val="000000"/>
                </a:solidFill>
              </a:rPr>
              <a:t>6 Manager visualizza il contenuto di una campagna </a:t>
            </a:r>
            <a:endParaRPr lang="it-IT" sz="2800" b="0" i="0" u="none" strike="noStrike" baseline="0" dirty="0">
              <a:solidFill>
                <a:srgbClr val="000000"/>
              </a:solidFill>
            </a:endParaRPr>
          </a:p>
          <a:p>
            <a:pPr algn="just"/>
            <a:r>
              <a:rPr lang="it-IT" sz="2800" b="1" i="0" u="none" strike="noStrike" baseline="0" dirty="0">
                <a:solidFill>
                  <a:srgbClr val="000000"/>
                </a:solidFill>
              </a:rPr>
              <a:t>Utenti: </a:t>
            </a:r>
            <a:r>
              <a:rPr lang="it-IT" sz="2800" b="0" i="0" u="none" strike="noStrike" baseline="0" dirty="0">
                <a:solidFill>
                  <a:srgbClr val="000000"/>
                </a:solidFill>
              </a:rPr>
              <a:t>Manager. </a:t>
            </a:r>
          </a:p>
          <a:p>
            <a:pPr algn="just"/>
            <a:r>
              <a:rPr lang="it-IT" sz="2800" b="1" i="0" u="none" strike="noStrike" baseline="0" dirty="0">
                <a:solidFill>
                  <a:srgbClr val="000000"/>
                </a:solidFill>
              </a:rPr>
              <a:t>Prerequisiti</a:t>
            </a:r>
            <a:r>
              <a:rPr lang="it-IT" sz="2800" b="0" i="0" u="none" strike="noStrike" baseline="0" dirty="0">
                <a:solidFill>
                  <a:srgbClr val="000000"/>
                </a:solidFill>
              </a:rPr>
              <a:t>: Il Manager si trova nella pagina dei dettagli della campagna. </a:t>
            </a:r>
          </a:p>
          <a:p>
            <a:pPr algn="just"/>
            <a:r>
              <a:rPr lang="it-IT" sz="2800" b="1" i="0" u="none" strike="noStrike" baseline="0" dirty="0"/>
              <a:t>Flusso di lavoro</a:t>
            </a:r>
            <a:r>
              <a:rPr lang="it-IT" sz="2800" b="0" i="0" u="none" strike="noStrike" baseline="0" dirty="0"/>
              <a:t>: Il Manager accede alla pagina del contenuto della campagna correntemente visualizzata. </a:t>
            </a:r>
          </a:p>
          <a:p>
            <a:pPr algn="just"/>
            <a:r>
              <a:rPr lang="it-IT" sz="2800" b="0" i="0" u="none" strike="noStrike" baseline="0" dirty="0"/>
              <a:t>La pagina mostra le icone (thumbnail) delle immagini inserite. Selezionando un’icona, il Manager visualizza tutte le informazioni disponibili (dati dell’immagine associata e relative annotazioni, se presenti). La stessa </a:t>
            </a:r>
            <a:r>
              <a:rPr lang="it-IT" sz="2800" b="0" i="0" u="none" strike="noStrike" baseline="0" dirty="0">
                <a:solidFill>
                  <a:srgbClr val="FF0000"/>
                </a:solidFill>
              </a:rPr>
              <a:t>immagine</a:t>
            </a:r>
            <a:r>
              <a:rPr lang="it-IT" sz="2800" b="0" i="0" u="none" strike="noStrike" baseline="0" dirty="0"/>
              <a:t> può essere </a:t>
            </a:r>
            <a:r>
              <a:rPr lang="it-IT" sz="2800" b="0" i="0" u="none" strike="noStrike" baseline="0" dirty="0">
                <a:solidFill>
                  <a:srgbClr val="00B0F0"/>
                </a:solidFill>
              </a:rPr>
              <a:t>annotata</a:t>
            </a:r>
            <a:r>
              <a:rPr lang="it-IT" sz="2800" b="0" i="0" u="none" strike="noStrike" baseline="0" dirty="0"/>
              <a:t> da più di un </a:t>
            </a:r>
            <a:r>
              <a:rPr lang="it-IT" sz="2800" b="0" i="0" u="none" strike="noStrike" baseline="0" dirty="0">
                <a:solidFill>
                  <a:srgbClr val="FF0000"/>
                </a:solidFill>
              </a:rPr>
              <a:t>lavoratore</a:t>
            </a:r>
            <a:r>
              <a:rPr lang="it-IT" sz="2800" b="0" i="0" u="none" strike="noStrike" baseline="0" dirty="0"/>
              <a:t>. Il Manager può vedere tutti i dati delle annotazioni, inclusa l’indicazione del lavoratore che le ha prodotte. </a:t>
            </a:r>
          </a:p>
          <a:p>
            <a:pPr algn="just"/>
            <a:r>
              <a:rPr lang="it-IT" sz="2800" b="1" i="0" u="none" strike="noStrike" baseline="0" dirty="0">
                <a:solidFill>
                  <a:srgbClr val="000000"/>
                </a:solidFill>
              </a:rPr>
              <a:t>Postcondizioni</a:t>
            </a:r>
            <a:r>
              <a:rPr lang="it-IT" sz="2800" b="0" i="0" u="none" strike="noStrike" baseline="0" dirty="0">
                <a:solidFill>
                  <a:srgbClr val="000000"/>
                </a:solidFill>
              </a:rPr>
              <a:t>: nessuna </a:t>
            </a:r>
            <a:endParaRPr lang="it-IT" dirty="0"/>
          </a:p>
          <a:p>
            <a:pPr algn="just"/>
            <a:endParaRPr lang="it-IT" dirty="0"/>
          </a:p>
        </p:txBody>
      </p:sp>
      <p:sp>
        <p:nvSpPr>
          <p:cNvPr id="4" name="Title 1">
            <a:extLst>
              <a:ext uri="{FF2B5EF4-FFF2-40B4-BE49-F238E27FC236}">
                <a16:creationId xmlns:a16="http://schemas.microsoft.com/office/drawing/2014/main" id="{9B85046E-E6B5-4574-A0D6-7733E816DB90}"/>
              </a:ext>
            </a:extLst>
          </p:cNvPr>
          <p:cNvSpPr>
            <a:spLocks noGrp="1"/>
          </p:cNvSpPr>
          <p:nvPr>
            <p:ph type="title"/>
          </p:nvPr>
        </p:nvSpPr>
        <p:spPr>
          <a:xfrm>
            <a:off x="838200" y="365125"/>
            <a:ext cx="10515600" cy="1325563"/>
          </a:xfrm>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Tree>
    <p:extLst>
      <p:ext uri="{BB962C8B-B14F-4D97-AF65-F5344CB8AC3E}">
        <p14:creationId xmlns:p14="http://schemas.microsoft.com/office/powerpoint/2010/main" val="400697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A60C64-0630-4D4D-83F5-C0D9D325147E}"/>
              </a:ext>
            </a:extLst>
          </p:cNvPr>
          <p:cNvSpPr>
            <a:spLocks noGrp="1"/>
          </p:cNvSpPr>
          <p:nvPr>
            <p:ph type="title"/>
          </p:nvPr>
        </p:nvSpPr>
        <p:spPr/>
        <p:txBody>
          <a:bodyPr/>
          <a:lstStyle/>
          <a:p>
            <a:pPr algn="ctr"/>
            <a:r>
              <a:rPr lang="en-US" altLang="zh-CN" b="1" dirty="0"/>
              <a:t>Analisi</a:t>
            </a:r>
            <a:r>
              <a:rPr lang="zh-CN" altLang="en-US" b="1"/>
              <a:t> </a:t>
            </a:r>
            <a:r>
              <a:rPr lang="en-US" altLang="zh-CN" b="1" dirty="0"/>
              <a:t>dei</a:t>
            </a:r>
            <a:r>
              <a:rPr lang="zh-CN" altLang="en-US" b="1"/>
              <a:t> </a:t>
            </a:r>
            <a:r>
              <a:rPr lang="en-US" altLang="zh-CN" b="1" dirty="0"/>
              <a:t>Dati</a:t>
            </a:r>
            <a:endParaRPr lang="en-IT" b="1"/>
          </a:p>
        </p:txBody>
      </p:sp>
      <p:sp>
        <p:nvSpPr>
          <p:cNvPr id="3" name="Segnaposto contenuto 2">
            <a:extLst>
              <a:ext uri="{FF2B5EF4-FFF2-40B4-BE49-F238E27FC236}">
                <a16:creationId xmlns:a16="http://schemas.microsoft.com/office/drawing/2014/main" id="{0177F89E-31E3-46E8-B08F-8DFA072C8385}"/>
              </a:ext>
            </a:extLst>
          </p:cNvPr>
          <p:cNvSpPr>
            <a:spLocks noGrp="1"/>
          </p:cNvSpPr>
          <p:nvPr>
            <p:ph idx="1"/>
          </p:nvPr>
        </p:nvSpPr>
        <p:spPr/>
        <p:txBody>
          <a:bodyPr/>
          <a:lstStyle/>
          <a:p>
            <a:r>
              <a:rPr lang="it-IT" sz="2600" b="1" i="0" u="none" strike="noStrike" baseline="0" dirty="0">
                <a:solidFill>
                  <a:srgbClr val="000000"/>
                </a:solidFill>
              </a:rPr>
              <a:t>10 Il lavoratore s’iscrive a una campagna </a:t>
            </a:r>
            <a:endParaRPr lang="it-IT" sz="2600" b="0" i="0" u="none" strike="noStrike" baseline="0" dirty="0">
              <a:solidFill>
                <a:srgbClr val="000000"/>
              </a:solidFill>
            </a:endParaRPr>
          </a:p>
          <a:p>
            <a:r>
              <a:rPr lang="it-IT" sz="2600" b="1" i="0" u="none" strike="noStrike" baseline="0" dirty="0">
                <a:solidFill>
                  <a:srgbClr val="000000"/>
                </a:solidFill>
              </a:rPr>
              <a:t>Utenti: </a:t>
            </a:r>
            <a:r>
              <a:rPr lang="it-IT" sz="2600" b="0" i="0" u="none" strike="noStrike" baseline="0" dirty="0">
                <a:solidFill>
                  <a:srgbClr val="000000"/>
                </a:solidFill>
              </a:rPr>
              <a:t>Lavoratore, </a:t>
            </a:r>
          </a:p>
          <a:p>
            <a:r>
              <a:rPr lang="it-IT" sz="2600" b="1" i="0" u="none" strike="noStrike" baseline="0" dirty="0">
                <a:solidFill>
                  <a:srgbClr val="000000"/>
                </a:solidFill>
              </a:rPr>
              <a:t>Precondizioni</a:t>
            </a:r>
            <a:r>
              <a:rPr lang="it-IT" sz="2600" b="0" i="0" u="none" strike="noStrike" baseline="0" dirty="0">
                <a:solidFill>
                  <a:srgbClr val="000000"/>
                </a:solidFill>
              </a:rPr>
              <a:t>: Lavoratore si trova sulla pagina iniziale. </a:t>
            </a:r>
          </a:p>
          <a:p>
            <a:r>
              <a:rPr lang="it-IT" sz="2600" b="1" i="0" u="none" strike="noStrike" baseline="0" dirty="0">
                <a:solidFill>
                  <a:srgbClr val="000000"/>
                </a:solidFill>
              </a:rPr>
              <a:t>Flusso di lavoro</a:t>
            </a:r>
            <a:r>
              <a:rPr lang="it-IT" sz="2600" b="0" i="0" u="none" strike="noStrike" baseline="0" dirty="0">
                <a:solidFill>
                  <a:srgbClr val="000000"/>
                </a:solidFill>
              </a:rPr>
              <a:t>: </a:t>
            </a:r>
            <a:r>
              <a:rPr lang="it-IT" sz="2600" b="0" i="0" u="none" strike="noStrike" baseline="0" dirty="0"/>
              <a:t>Lavoratore seleziona un elemento dall'elenco delle campagne avviate per le quali non ha ancora optato; accede alla pagina delle immagini che mostra l’elenco delle immagini della campagna. </a:t>
            </a:r>
          </a:p>
          <a:p>
            <a:r>
              <a:rPr lang="it-IT" sz="2600" b="1" i="0" u="none" strike="noStrike" baseline="0" dirty="0">
                <a:solidFill>
                  <a:srgbClr val="000000"/>
                </a:solidFill>
              </a:rPr>
              <a:t>Postcondizioni: </a:t>
            </a:r>
            <a:r>
              <a:rPr lang="it-IT" sz="2600" b="0" i="0" u="none" strike="noStrike" baseline="0" dirty="0">
                <a:solidFill>
                  <a:srgbClr val="FF0000"/>
                </a:solidFill>
              </a:rPr>
              <a:t>Lavoratore</a:t>
            </a:r>
            <a:r>
              <a:rPr lang="it-IT" sz="2600" b="0" i="0" u="none" strike="noStrike" baseline="0" dirty="0">
                <a:solidFill>
                  <a:srgbClr val="000000"/>
                </a:solidFill>
              </a:rPr>
              <a:t> è </a:t>
            </a:r>
            <a:r>
              <a:rPr lang="it-IT" sz="2600" b="0" i="0" u="none" strike="noStrike" baseline="0" dirty="0">
                <a:solidFill>
                  <a:srgbClr val="00B0F0"/>
                </a:solidFill>
              </a:rPr>
              <a:t>associato </a:t>
            </a:r>
            <a:r>
              <a:rPr lang="it-IT" sz="2600" b="0" i="0" u="none" strike="noStrike" baseline="0" dirty="0">
                <a:solidFill>
                  <a:srgbClr val="000000"/>
                </a:solidFill>
              </a:rPr>
              <a:t>alla </a:t>
            </a:r>
            <a:r>
              <a:rPr lang="it-IT" sz="2600" b="0" i="0" u="none" strike="noStrike" baseline="0" dirty="0">
                <a:solidFill>
                  <a:srgbClr val="FF0000"/>
                </a:solidFill>
              </a:rPr>
              <a:t>campagna selezionata </a:t>
            </a:r>
            <a:r>
              <a:rPr lang="it-IT" sz="2600" b="0" i="0" u="none" strike="noStrike" baseline="0" dirty="0">
                <a:solidFill>
                  <a:srgbClr val="000000"/>
                </a:solidFill>
              </a:rPr>
              <a:t>e può vederne le immagini e creare annotazioni per quest’ultime. </a:t>
            </a:r>
            <a:endParaRPr lang="it-IT" sz="2600" dirty="0"/>
          </a:p>
          <a:p>
            <a:endParaRPr lang="it-IT" dirty="0"/>
          </a:p>
        </p:txBody>
      </p:sp>
    </p:spTree>
    <p:extLst>
      <p:ext uri="{BB962C8B-B14F-4D97-AF65-F5344CB8AC3E}">
        <p14:creationId xmlns:p14="http://schemas.microsoft.com/office/powerpoint/2010/main" val="385862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87A51506B025449BD1D321D90C19345" ma:contentTypeVersion="9" ma:contentTypeDescription="Creare un nuovo documento." ma:contentTypeScope="" ma:versionID="c63e845bebeb3b7bd366c0246a5045b8">
  <xsd:schema xmlns:xsd="http://www.w3.org/2001/XMLSchema" xmlns:xs="http://www.w3.org/2001/XMLSchema" xmlns:p="http://schemas.microsoft.com/office/2006/metadata/properties" xmlns:ns3="297d149d-1c3a-4ea9-8619-bfd8ecbca4b7" xmlns:ns4="3e12959d-22c5-453b-94f5-f4687f823d36" targetNamespace="http://schemas.microsoft.com/office/2006/metadata/properties" ma:root="true" ma:fieldsID="421e799023c2f1d14e33a74971e167a9" ns3:_="" ns4:_="">
    <xsd:import namespace="297d149d-1c3a-4ea9-8619-bfd8ecbca4b7"/>
    <xsd:import namespace="3e12959d-22c5-453b-94f5-f4687f823d3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d149d-1c3a-4ea9-8619-bfd8ecbca4b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12959d-22c5-453b-94f5-f4687f823d36" elementFormDefault="qualified">
    <xsd:import namespace="http://schemas.microsoft.com/office/2006/documentManagement/types"/>
    <xsd:import namespace="http://schemas.microsoft.com/office/infopath/2007/PartnerControls"/>
    <xsd:element name="SharedWithUsers" ma:index="10" nillable="true" ma:displayName="Condivis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description="" ma:internalName="SharedWithDetails" ma:readOnly="true">
      <xsd:simpleType>
        <xsd:restriction base="dms:Note">
          <xsd:maxLength value="255"/>
        </xsd:restriction>
      </xsd:simpleType>
    </xsd:element>
    <xsd:element name="SharingHintHash" ma:index="12" nillable="true" ma:displayName="Hash suggerimento condivisione"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9DE34C-AE90-4BCA-8596-6DEDB5EBE0E2}">
  <ds:schemaRefs>
    <ds:schemaRef ds:uri="http://schemas.microsoft.com/sharepoint/v3/contenttype/forms"/>
  </ds:schemaRefs>
</ds:datastoreItem>
</file>

<file path=customXml/itemProps2.xml><?xml version="1.0" encoding="utf-8"?>
<ds:datastoreItem xmlns:ds="http://schemas.openxmlformats.org/officeDocument/2006/customXml" ds:itemID="{768F3FB9-23F4-48F1-93B7-A17D1CC6CC78}">
  <ds:schemaRefs>
    <ds:schemaRef ds:uri="297d149d-1c3a-4ea9-8619-bfd8ecbca4b7"/>
    <ds:schemaRef ds:uri="3e12959d-22c5-453b-94f5-f4687f823d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2D8CB505-AF27-4FE2-836A-498D233C84BA}">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0</TotalTime>
  <Words>4700</Words>
  <Application>Microsoft Macintosh PowerPoint</Application>
  <PresentationFormat>Widescreen</PresentationFormat>
  <Paragraphs>783</Paragraphs>
  <Slides>56</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56</vt:i4>
      </vt:variant>
    </vt:vector>
  </HeadingPairs>
  <TitlesOfParts>
    <vt:vector size="63" baseType="lpstr">
      <vt:lpstr>Arial</vt:lpstr>
      <vt:lpstr>Calibri</vt:lpstr>
      <vt:lpstr>Calibri Light</vt:lpstr>
      <vt:lpstr>Times New Roman</vt:lpstr>
      <vt:lpstr>Tema di Office</vt:lpstr>
      <vt:lpstr>Office Theme</vt:lpstr>
      <vt:lpstr>1_Office Theme</vt:lpstr>
      <vt:lpstr>The validation of aerial images of locations at risk due to the presence of illegal landfills</vt:lpstr>
      <vt:lpstr>The validation of aerial images of locations</vt:lpstr>
      <vt:lpstr>Analisi dei Dati</vt:lpstr>
      <vt:lpstr>Analisi dei Dati</vt:lpstr>
      <vt:lpstr>Analisi dei Dati</vt:lpstr>
      <vt:lpstr>Analisi dei Dati</vt:lpstr>
      <vt:lpstr>Analisi dei Dati</vt:lpstr>
      <vt:lpstr>Analisi dei Dati</vt:lpstr>
      <vt:lpstr>Analisi dei Dati</vt:lpstr>
      <vt:lpstr>Entity relationship Model – ER Model</vt:lpstr>
      <vt:lpstr>PowerPoint Presentation</vt:lpstr>
      <vt:lpstr>PowerPoint Presentation</vt:lpstr>
      <vt:lpstr>PowerPoint Presentation</vt:lpstr>
      <vt:lpstr>PowerPoint Presentation</vt:lpstr>
      <vt:lpstr>PowerPoint Presentation</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Application requirements analysis</vt:lpstr>
      <vt:lpstr>PowerPoint Presentation</vt:lpstr>
      <vt:lpstr>PowerPoint Presentation</vt:lpstr>
      <vt:lpstr>PowerPoint Presentation</vt:lpstr>
      <vt:lpstr>Application design (all)</vt:lpstr>
      <vt:lpstr>Application design (manager)</vt:lpstr>
      <vt:lpstr>PowerPoint Presentation</vt:lpstr>
      <vt:lpstr>Application design (worker)</vt:lpstr>
      <vt:lpstr>Eventi &amp; azioni</vt:lpstr>
      <vt:lpstr>PowerPoint Presentation</vt:lpstr>
      <vt:lpstr>Eventi &amp; azioni</vt:lpstr>
      <vt:lpstr>Server side: DAO &amp; model objects</vt:lpstr>
      <vt:lpstr>Client side: view &amp; view component</vt:lpstr>
      <vt:lpstr>Client side: view &amp; view component</vt:lpstr>
      <vt:lpstr>Evento: login</vt:lpstr>
      <vt:lpstr>Evento: logout</vt:lpstr>
      <vt:lpstr>Evento: register</vt:lpstr>
      <vt:lpstr>Evento: caricamento ManagerHome page </vt:lpstr>
      <vt:lpstr>Evento: crea una nuova campagna</vt:lpstr>
      <vt:lpstr>Evento: seleziona una campagna</vt:lpstr>
      <vt:lpstr>Evento: caricamento campainDetails page </vt:lpstr>
      <vt:lpstr>Evento: submit form immagine  </vt:lpstr>
      <vt:lpstr>Evento: avviare/chiudere la campagna   </vt:lpstr>
      <vt:lpstr>Evento: seleziona immagine</vt:lpstr>
      <vt:lpstr>Evento: caricamento statistics page </vt:lpstr>
      <vt:lpstr>Evento: caricamento WorkerHome page </vt:lpstr>
      <vt:lpstr>Evento: seleziona una campagna</vt:lpstr>
      <vt:lpstr>Evento: iscrizione a una nuova campagna</vt:lpstr>
      <vt:lpstr>Evento: caricamento writeAnnotation page </vt:lpstr>
      <vt:lpstr>Evento: submit annotazione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Veronica Weng</dc:creator>
  <cp:lastModifiedBy>Yuedong Zhang</cp:lastModifiedBy>
  <cp:revision>2</cp:revision>
  <dcterms:created xsi:type="dcterms:W3CDTF">2020-08-08T13:48:29Z</dcterms:created>
  <dcterms:modified xsi:type="dcterms:W3CDTF">2020-09-08T15:49:04Z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0x010100187A51506B025449BD1D321D90C19345</vt:lpwstr>
  </property>
</Properties>
</file>