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Inter Semi-Bold" charset="1" panose="02000503000000020004"/>
      <p:regular r:id="rId16"/>
    </p:embeddedFont>
    <p:embeddedFont>
      <p:font typeface="Inter Light" charset="1" panose="02000503000000020004"/>
      <p:regular r:id="rId17"/>
    </p:embeddedFont>
    <p:embeddedFont>
      <p:font typeface="Inter" charset="1" panose="020B0502030000000004"/>
      <p:regular r:id="rId18"/>
    </p:embeddedFont>
    <p:embeddedFont>
      <p:font typeface="WenQuanYi" charset="1" panose="020B0606030804020204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-2633335" y="2165776"/>
            <a:ext cx="10730064" cy="5955448"/>
            <a:chOff x="0" y="0"/>
            <a:chExt cx="3845413" cy="21342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413" cy="2134298"/>
            </a:xfrm>
            <a:custGeom>
              <a:avLst/>
              <a:gdLst/>
              <a:ahLst/>
              <a:cxnLst/>
              <a:rect r="r" b="b" t="t" l="l"/>
              <a:pathLst>
                <a:path h="2134298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2134298"/>
                  </a:lnTo>
                  <a:lnTo>
                    <a:pt x="0" y="2134298"/>
                  </a:lnTo>
                  <a:close/>
                </a:path>
              </a:pathLst>
            </a:custGeom>
            <a:solidFill>
              <a:srgbClr val="F6F5F3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45413" cy="2181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183611" y="3702650"/>
            <a:ext cx="10780428" cy="267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2"/>
              </a:lnSpc>
            </a:pPr>
            <a:r>
              <a:rPr lang="en-US" b="true" sz="6826" spc="-512">
                <a:solidFill>
                  <a:srgbClr val="403E3E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 SCENARIO 6: </a:t>
            </a:r>
          </a:p>
          <a:p>
            <a:pPr algn="l">
              <a:lnSpc>
                <a:spcPts val="5802"/>
              </a:lnSpc>
            </a:pPr>
            <a:r>
              <a:rPr lang="en-US" b="true" sz="6826" spc="-512">
                <a:solidFill>
                  <a:srgbClr val="403E3E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STUDENT STUDY AND TIME MANAGEMENT APP</a:t>
            </a:r>
          </a:p>
          <a:p>
            <a:pPr algn="l">
              <a:lnSpc>
                <a:spcPts val="3563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235230" y="1031452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1" y="0"/>
                </a:lnTo>
                <a:lnTo>
                  <a:pt x="948381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81194" y="7586792"/>
            <a:ext cx="6213575" cy="62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 spc="-270">
                <a:solidFill>
                  <a:srgbClr val="403E3E"/>
                </a:solidFill>
                <a:latin typeface="Inter Light"/>
                <a:ea typeface="Inter Light"/>
                <a:cs typeface="Inter Light"/>
                <a:sym typeface="Inter Light"/>
              </a:rPr>
              <a:t>ZHANG JIALE  14340012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2106" y="7135495"/>
            <a:ext cx="427918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 spc="-155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PRAC-PART1-B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9964" y="1696565"/>
            <a:ext cx="3421323" cy="75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04"/>
              </a:lnSpc>
              <a:spcBef>
                <a:spcPct val="0"/>
              </a:spcBef>
            </a:pPr>
            <a:r>
              <a:rPr lang="en-US" sz="4360" spc="-174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CP3406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02653" y="4084937"/>
            <a:ext cx="11048829" cy="148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568"/>
              </a:lnSpc>
            </a:pPr>
            <a:r>
              <a:rPr lang="en-US" b="true" sz="12433" spc="-932">
                <a:solidFill>
                  <a:srgbClr val="403E3E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THANKYOU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539693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1" y="0"/>
                </a:lnTo>
                <a:lnTo>
                  <a:pt x="948381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706861" y="2914650"/>
            <a:ext cx="11700429" cy="4762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50073" y="3695700"/>
            <a:ext cx="11657217" cy="464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47"/>
              </a:lnSpc>
            </a:pPr>
            <a:r>
              <a:rPr lang="en-US" sz="3319" spc="-73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- Students often face:</a:t>
            </a:r>
          </a:p>
          <a:p>
            <a:pPr algn="just">
              <a:lnSpc>
                <a:spcPts val="4647"/>
              </a:lnSpc>
            </a:pPr>
            <a:r>
              <a:rPr lang="en-US" sz="3319" spc="-73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 • Too many courses</a:t>
            </a:r>
          </a:p>
          <a:p>
            <a:pPr algn="just">
              <a:lnSpc>
                <a:spcPts val="4647"/>
              </a:lnSpc>
            </a:pPr>
            <a:r>
              <a:rPr lang="en-US" sz="3319" spc="-73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 • Part-time job conflicts</a:t>
            </a:r>
          </a:p>
          <a:p>
            <a:pPr algn="just">
              <a:lnSpc>
                <a:spcPts val="4647"/>
              </a:lnSpc>
            </a:pPr>
            <a:r>
              <a:rPr lang="en-US" sz="3319" spc="-73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 • Forgetting assignments &amp; exam dates</a:t>
            </a:r>
          </a:p>
          <a:p>
            <a:pPr algn="just">
              <a:lnSpc>
                <a:spcPts val="4647"/>
              </a:lnSpc>
            </a:pPr>
            <a:r>
              <a:rPr lang="en-US" sz="3319" spc="-73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- Results: Stress, procrastination, low efficiency</a:t>
            </a:r>
          </a:p>
          <a:p>
            <a:pPr algn="just">
              <a:lnSpc>
                <a:spcPts val="4647"/>
              </a:lnSpc>
            </a:pPr>
            <a:r>
              <a:rPr lang="en-US" sz="3319" spc="-73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- Solution: App to plan tasks, set goals, and manage study-life balance</a:t>
            </a:r>
          </a:p>
          <a:p>
            <a:pPr algn="just" marL="0" indent="0" lvl="0">
              <a:lnSpc>
                <a:spcPts val="464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295315" y="1545541"/>
            <a:ext cx="11311969" cy="66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Introduction to the Problem Statement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58480" y="1028700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1" y="0"/>
                </a:lnTo>
                <a:lnTo>
                  <a:pt x="948381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008450" y="4252803"/>
          <a:ext cx="12245294" cy="3208589"/>
        </p:xfrm>
        <a:graphic>
          <a:graphicData uri="http://schemas.openxmlformats.org/drawingml/2006/table">
            <a:tbl>
              <a:tblPr/>
              <a:tblGrid>
                <a:gridCol w="12245294"/>
              </a:tblGrid>
              <a:tr h="1069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spc="-87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Time management = success + mental health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</a:tr>
              <a:tr h="1069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spc="-87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Existing tools not tailored for students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</a:tr>
              <a:tr h="10695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spc="-87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 personally face similar issues → Real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4008450" y="2532907"/>
            <a:ext cx="9133740" cy="66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Why Important</a:t>
            </a:r>
          </a:p>
        </p:txBody>
      </p:sp>
      <p:sp>
        <p:nvSpPr>
          <p:cNvPr name="AutoShape 7" id="7"/>
          <p:cNvSpPr/>
          <p:nvPr/>
        </p:nvSpPr>
        <p:spPr>
          <a:xfrm>
            <a:off x="4008450" y="3839153"/>
            <a:ext cx="12245294" cy="0"/>
          </a:xfrm>
          <a:prstGeom prst="line">
            <a:avLst/>
          </a:prstGeom>
          <a:ln cap="flat" w="9525">
            <a:solidFill>
              <a:srgbClr val="EFEEEC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5400000">
            <a:off x="-4204353" y="3779569"/>
            <a:ext cx="10730064" cy="2727862"/>
            <a:chOff x="0" y="0"/>
            <a:chExt cx="3845413" cy="9776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45413" cy="977604"/>
            </a:xfrm>
            <a:custGeom>
              <a:avLst/>
              <a:gdLst/>
              <a:ahLst/>
              <a:cxnLst/>
              <a:rect r="r" b="b" t="t" l="l"/>
              <a:pathLst>
                <a:path h="977604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977604"/>
                  </a:lnTo>
                  <a:lnTo>
                    <a:pt x="0" y="977604"/>
                  </a:lnTo>
                  <a:close/>
                </a:path>
              </a:pathLst>
            </a:custGeom>
            <a:solidFill>
              <a:srgbClr val="F6F5F3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845413" cy="102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50420" y="1028700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0" y="0"/>
                </a:lnTo>
                <a:lnTo>
                  <a:pt x="948380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40255" y="3793588"/>
            <a:ext cx="7961996" cy="448508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328296" y="1106267"/>
            <a:ext cx="7959169" cy="126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Target Audience</a:t>
            </a:r>
          </a:p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97689" y="3143441"/>
            <a:ext cx="600060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209">
                <a:solidFill>
                  <a:srgbClr val="403E3E"/>
                </a:solidFill>
                <a:latin typeface="Inter Light"/>
                <a:ea typeface="Inter Light"/>
                <a:cs typeface="Inter Light"/>
                <a:sym typeface="Inter Light"/>
              </a:rPr>
              <a:t>PRIMARY USERS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29358" y="3143441"/>
            <a:ext cx="600060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-209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NEEDS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44774" y="3643326"/>
            <a:ext cx="6970758" cy="4925216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>
            <a:off x="1028700" y="3093500"/>
            <a:ext cx="15223854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8330590"/>
            <a:ext cx="15223854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8992631" y="3093500"/>
            <a:ext cx="0" cy="523709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28700" y="3750912"/>
            <a:ext cx="15223854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43977"/>
            <a:ext cx="9594056" cy="66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Competitor Analysis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3145778"/>
          <a:ext cx="14465314" cy="6692381"/>
        </p:xfrm>
        <a:graphic>
          <a:graphicData uri="http://schemas.openxmlformats.org/drawingml/2006/table">
            <a:tbl>
              <a:tblPr/>
              <a:tblGrid>
                <a:gridCol w="4821771"/>
                <a:gridCol w="4821771"/>
                <a:gridCol w="4821771"/>
              </a:tblGrid>
              <a:tr h="291509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spc="-6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GoodNotes</a:t>
                      </a:r>
                      <a:endParaRPr lang="en-US" sz="1100"/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 spc="-6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Google Calendar</a:t>
                      </a:r>
                    </a:p>
                    <a:p>
                      <a:pPr algn="ctr" marL="0" indent="0" lvl="0">
                        <a:lnSpc>
                          <a:spcPts val="4200"/>
                        </a:lnSpc>
                        <a:spcBef>
                          <a:spcPct val="0"/>
                        </a:spcBef>
                      </a:pPr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</a:tr>
              <a:tr h="176644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Strengths</a:t>
                      </a:r>
                      <a:endParaRPr lang="en-US" sz="1100"/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Clear task management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Cross-platform</a:t>
                      </a:r>
                    </a:p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</a:pPr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Cross-platform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Strong reminders</a:t>
                      </a:r>
                    </a:p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</a:pPr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</a:tr>
              <a:tr h="201084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Weaknesses</a:t>
                      </a:r>
                      <a:endParaRPr lang="en-US" sz="1100"/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The price is high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Handwriting is required</a:t>
                      </a:r>
                    </a:p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</a:pPr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Too general</a:t>
                      </a:r>
                      <a:endParaRPr lang="en-US" sz="1100"/>
                    </a:p>
                    <a:p>
                      <a:pPr algn="ctr">
                        <a:lnSpc>
                          <a:spcPts val="2239"/>
                        </a:lnSpc>
                      </a:pPr>
                      <a:r>
                        <a:rPr lang="en-US" sz="1599" spc="-35">
                          <a:solidFill>
                            <a:srgbClr val="403E3E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Lacks study goal tracking</a:t>
                      </a:r>
                    </a:p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</a:pPr>
                    </a:p>
                  </a:txBody>
                  <a:tcPr marL="86990" marR="86990" marT="86990" marB="86990" anchor="ctr">
                    <a:lnL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8189">
                      <a:solidFill>
                        <a:srgbClr val="403E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A"/>
                    </a:solidFill>
                  </a:tcPr>
                </a:tc>
              </a:tr>
            </a:tbl>
          </a:graphicData>
        </a:graphic>
      </p:graphicFrame>
      <p:sp>
        <p:nvSpPr>
          <p:cNvPr name="AutoShape 7" id="7"/>
          <p:cNvSpPr/>
          <p:nvPr/>
        </p:nvSpPr>
        <p:spPr>
          <a:xfrm>
            <a:off x="1028700" y="2703106"/>
            <a:ext cx="10923922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759222" y="1028700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0" y="0"/>
                </a:lnTo>
                <a:lnTo>
                  <a:pt x="948380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56155" y="1692799"/>
            <a:ext cx="9500737" cy="66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Proposed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73522" y="3113436"/>
            <a:ext cx="5270308" cy="65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0"/>
              </a:lnSpc>
              <a:spcBef>
                <a:spcPct val="0"/>
              </a:spcBef>
            </a:pPr>
            <a:r>
              <a:rPr lang="en-US" sz="3764" spc="-282">
                <a:solidFill>
                  <a:srgbClr val="403E3E"/>
                </a:solidFill>
                <a:latin typeface="Inter Light"/>
                <a:ea typeface="Inter Light"/>
                <a:cs typeface="Inter Light"/>
                <a:sym typeface="Inter Light"/>
              </a:rPr>
              <a:t>TASK MANAGEMENT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74882" y="4129807"/>
            <a:ext cx="4783679" cy="142628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73522" y="3807441"/>
            <a:ext cx="5270308" cy="4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8"/>
              </a:lnSpc>
              <a:spcBef>
                <a:spcPct val="0"/>
              </a:spcBef>
            </a:pPr>
            <a:r>
              <a:rPr lang="en-US" sz="2420" spc="-96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ASSIGNMENTS, EXAMS, PROJECTS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3522" y="6306612"/>
            <a:ext cx="5270308" cy="65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0"/>
              </a:lnSpc>
              <a:spcBef>
                <a:spcPct val="0"/>
              </a:spcBef>
            </a:pPr>
            <a:r>
              <a:rPr lang="en-US" sz="3764" spc="-282">
                <a:solidFill>
                  <a:srgbClr val="403E3E"/>
                </a:solidFill>
                <a:latin typeface="Inter Light"/>
                <a:ea typeface="Inter Light"/>
                <a:cs typeface="Inter Light"/>
                <a:sym typeface="Inter Light"/>
              </a:rPr>
              <a:t>STUDY GOAL SETTING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74882" y="7328925"/>
            <a:ext cx="4783679" cy="142628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873522" y="7000617"/>
            <a:ext cx="5270308" cy="4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8"/>
              </a:lnSpc>
              <a:spcBef>
                <a:spcPct val="0"/>
              </a:spcBef>
            </a:pPr>
            <a:r>
              <a:rPr lang="en-US" sz="2420" spc="-96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DAILY/WEEKLY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86532" y="3113436"/>
            <a:ext cx="5270308" cy="65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0"/>
              </a:lnSpc>
              <a:spcBef>
                <a:spcPct val="0"/>
              </a:spcBef>
            </a:pPr>
            <a:r>
              <a:rPr lang="en-US" sz="3764" spc="-282">
                <a:solidFill>
                  <a:srgbClr val="403E3E"/>
                </a:solidFill>
                <a:latin typeface="Inter Light"/>
                <a:ea typeface="Inter Light"/>
                <a:cs typeface="Inter Light"/>
                <a:sym typeface="Inter Light"/>
              </a:rPr>
              <a:t>SMART REMINDERS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187892" y="4129807"/>
            <a:ext cx="4783679" cy="142628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586532" y="3807441"/>
            <a:ext cx="5270308" cy="4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8"/>
              </a:lnSpc>
              <a:spcBef>
                <a:spcPct val="0"/>
              </a:spcBef>
            </a:pPr>
            <a:r>
              <a:rPr lang="en-US" sz="2420" spc="-96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PRIORITY + DEADLINES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86532" y="6306612"/>
            <a:ext cx="6409407" cy="65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0"/>
              </a:lnSpc>
              <a:spcBef>
                <a:spcPct val="0"/>
              </a:spcBef>
            </a:pPr>
            <a:r>
              <a:rPr lang="en-US" sz="3764" spc="-282">
                <a:solidFill>
                  <a:srgbClr val="403E3E"/>
                </a:solidFill>
                <a:latin typeface="Inter Light"/>
                <a:ea typeface="Inter Light"/>
                <a:cs typeface="Inter Light"/>
                <a:sym typeface="Inter Light"/>
              </a:rPr>
              <a:t>PROGRESS VISUALIZATION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87892" y="7328925"/>
            <a:ext cx="4783679" cy="142628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7586532" y="7000617"/>
            <a:ext cx="5270308" cy="40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8"/>
              </a:lnSpc>
              <a:spcBef>
                <a:spcPct val="0"/>
              </a:spcBef>
            </a:pPr>
            <a:r>
              <a:rPr lang="en-US" sz="2420" spc="-96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CHARTS/BARS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867914" y="8934323"/>
            <a:ext cx="1277950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3451781" y="2554190"/>
            <a:ext cx="9504908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867914" y="5741212"/>
            <a:ext cx="1277950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248321" y="1028700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1" y="0"/>
                </a:lnTo>
                <a:lnTo>
                  <a:pt x="948381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809058" y="402639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1" y="0"/>
                </a:lnTo>
                <a:lnTo>
                  <a:pt x="948381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23082" y="2099382"/>
            <a:ext cx="10518421" cy="7433018"/>
          </a:xfrm>
          <a:custGeom>
            <a:avLst/>
            <a:gdLst/>
            <a:ahLst/>
            <a:cxnLst/>
            <a:rect r="r" b="b" t="t" l="l"/>
            <a:pathLst>
              <a:path h="7433018" w="10518421">
                <a:moveTo>
                  <a:pt x="0" y="0"/>
                </a:moveTo>
                <a:lnTo>
                  <a:pt x="10518421" y="0"/>
                </a:lnTo>
                <a:lnTo>
                  <a:pt x="10518421" y="7433018"/>
                </a:lnTo>
                <a:lnTo>
                  <a:pt x="0" y="7433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19480"/>
            <a:ext cx="9594056" cy="668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Mockups of Screen Designs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8870" y="539693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1" y="0"/>
                </a:lnTo>
                <a:lnTo>
                  <a:pt x="948381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72717" y="720668"/>
            <a:ext cx="9500737" cy="126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Timeline</a:t>
            </a:r>
          </a:p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922929" y="1756764"/>
          <a:ext cx="10119696" cy="8310443"/>
        </p:xfrm>
        <a:graphic>
          <a:graphicData uri="http://schemas.openxmlformats.org/drawingml/2006/table">
            <a:tbl>
              <a:tblPr/>
              <a:tblGrid>
                <a:gridCol w="673249"/>
                <a:gridCol w="4723223"/>
                <a:gridCol w="4723223"/>
              </a:tblGrid>
              <a:tr h="10388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Week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Focus Area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Key Deliverable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0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Setup &amp; Planning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Project initialized, GitHub ready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0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UI/UX Design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Jetpack Compose UI and navigation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0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Local Storage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Room database completed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0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Networking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API integration and sync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0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Testing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Debugged and tested version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0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Documentation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README + Promotional video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80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10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Submission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WenQuanYi"/>
                          <a:ea typeface="WenQuanYi"/>
                          <a:cs typeface="WenQuanYi"/>
                          <a:sym typeface="WenQuanYi"/>
                        </a:rPr>
                        <a:t>Reflection + Final files submission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751805" y="-7129757"/>
            <a:ext cx="4119345" cy="17622955"/>
            <a:chOff x="0" y="0"/>
            <a:chExt cx="1476280" cy="6315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6280" cy="6315670"/>
            </a:xfrm>
            <a:custGeom>
              <a:avLst/>
              <a:gdLst/>
              <a:ahLst/>
              <a:cxnLst/>
              <a:rect r="r" b="b" t="t" l="l"/>
              <a:pathLst>
                <a:path h="6315670" w="1476280">
                  <a:moveTo>
                    <a:pt x="0" y="0"/>
                  </a:moveTo>
                  <a:lnTo>
                    <a:pt x="1476280" y="0"/>
                  </a:lnTo>
                  <a:lnTo>
                    <a:pt x="1476280" y="6315670"/>
                  </a:lnTo>
                  <a:lnTo>
                    <a:pt x="0" y="6315670"/>
                  </a:lnTo>
                  <a:close/>
                </a:path>
              </a:pathLst>
            </a:custGeom>
            <a:solidFill>
              <a:srgbClr val="EFEEEC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76280" cy="6363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2432431" y="4605338"/>
            <a:ext cx="10730064" cy="1076325"/>
            <a:chOff x="0" y="0"/>
            <a:chExt cx="3845413" cy="3857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45413" cy="385731"/>
            </a:xfrm>
            <a:custGeom>
              <a:avLst/>
              <a:gdLst/>
              <a:ahLst/>
              <a:cxnLst/>
              <a:rect r="r" b="b" t="t" l="l"/>
              <a:pathLst>
                <a:path h="385731" w="3845413">
                  <a:moveTo>
                    <a:pt x="0" y="0"/>
                  </a:moveTo>
                  <a:lnTo>
                    <a:pt x="3845413" y="0"/>
                  </a:lnTo>
                  <a:lnTo>
                    <a:pt x="3845413" y="385731"/>
                  </a:lnTo>
                  <a:lnTo>
                    <a:pt x="0" y="385731"/>
                  </a:lnTo>
                  <a:close/>
                </a:path>
              </a:pathLst>
            </a:custGeom>
            <a:solidFill>
              <a:srgbClr val="FDFDFA"/>
            </a:solidFill>
            <a:ln w="9525" cap="sq">
              <a:solidFill>
                <a:srgbClr val="403E3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845413" cy="433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5400000">
            <a:off x="15899299" y="2777807"/>
            <a:ext cx="3771900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 spc="-35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16026109" y="7362317"/>
            <a:ext cx="3518280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-35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PREPARED BY HARPER RUSSO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1731" y="756497"/>
            <a:ext cx="13431457" cy="126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5600" spc="-42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GitHub Repository &amp; Version Control</a:t>
            </a:r>
          </a:p>
          <a:p>
            <a:pPr algn="l" marL="0" indent="0" lvl="0">
              <a:lnSpc>
                <a:spcPts val="4760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15018000" y="2981030"/>
            <a:ext cx="948381" cy="1520727"/>
          </a:xfrm>
          <a:custGeom>
            <a:avLst/>
            <a:gdLst/>
            <a:ahLst/>
            <a:cxnLst/>
            <a:rect r="r" b="b" t="t" l="l"/>
            <a:pathLst>
              <a:path h="1520727" w="948381">
                <a:moveTo>
                  <a:pt x="0" y="0"/>
                </a:moveTo>
                <a:lnTo>
                  <a:pt x="948381" y="0"/>
                </a:lnTo>
                <a:lnTo>
                  <a:pt x="948381" y="1520727"/>
                </a:lnTo>
                <a:lnTo>
                  <a:pt x="0" y="1520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83486" y="5000625"/>
            <a:ext cx="14582477" cy="178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03E3E"/>
                </a:solidFill>
                <a:latin typeface="Poppins"/>
                <a:ea typeface="Poppins"/>
                <a:cs typeface="Poppins"/>
                <a:sym typeface="Poppins"/>
              </a:rPr>
              <a:t>Repository: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03E3E"/>
                </a:solidFill>
                <a:latin typeface="Poppins"/>
                <a:ea typeface="Poppins"/>
                <a:cs typeface="Poppins"/>
                <a:sym typeface="Poppins"/>
              </a:rPr>
              <a:t>[https://github.com/ZHANGJIALELLLLL/cp3406]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DAG06VM5Sxo</dc:identifier>
  <dcterms:modified xsi:type="dcterms:W3CDTF">2011-08-01T06:04:30Z</dcterms:modified>
  <cp:revision>1</cp:revision>
  <dc:title>ZHang jiale</dc:title>
</cp:coreProperties>
</file>