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90" r:id="rId2"/>
    <p:sldId id="320" r:id="rId3"/>
    <p:sldId id="312" r:id="rId4"/>
    <p:sldId id="323" r:id="rId5"/>
    <p:sldId id="311" r:id="rId6"/>
    <p:sldId id="319" r:id="rId7"/>
    <p:sldId id="300" r:id="rId8"/>
    <p:sldId id="309" r:id="rId9"/>
    <p:sldId id="321" r:id="rId10"/>
    <p:sldId id="268" r:id="rId11"/>
    <p:sldId id="315" r:id="rId12"/>
    <p:sldId id="263" r:id="rId13"/>
    <p:sldId id="275" r:id="rId14"/>
    <p:sldId id="291" r:id="rId15"/>
    <p:sldId id="265" r:id="rId16"/>
    <p:sldId id="294" r:id="rId17"/>
    <p:sldId id="316" r:id="rId18"/>
    <p:sldId id="318" r:id="rId19"/>
    <p:sldId id="274" r:id="rId20"/>
    <p:sldId id="264" r:id="rId21"/>
    <p:sldId id="322" r:id="rId22"/>
    <p:sldId id="296" r:id="rId23"/>
    <p:sldId id="26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D5D"/>
    <a:srgbClr val="01A991"/>
    <a:srgbClr val="EFEFEF"/>
    <a:srgbClr val="FF9B9B"/>
    <a:srgbClr val="B2B1AF"/>
    <a:srgbClr val="ABD60A"/>
    <a:srgbClr val="257F2F"/>
    <a:srgbClr val="123F1C"/>
    <a:srgbClr val="186E49"/>
    <a:srgbClr val="F2B0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76" autoAdjust="0"/>
    <p:restoredTop sz="94628" autoAdjust="0"/>
  </p:normalViewPr>
  <p:slideViewPr>
    <p:cSldViewPr snapToGrid="0">
      <p:cViewPr varScale="1">
        <p:scale>
          <a:sx n="90" d="100"/>
          <a:sy n="90" d="100"/>
        </p:scale>
        <p:origin x="708" y="72"/>
      </p:cViewPr>
      <p:guideLst>
        <p:guide orient="horz" pos="2160"/>
        <p:guide pos="3840"/>
      </p:guideLst>
    </p:cSldViewPr>
  </p:slideViewPr>
  <p:notesTextViewPr>
    <p:cViewPr>
      <p:scale>
        <a:sx n="1" d="1"/>
        <a:sy n="1" d="1"/>
      </p:scale>
      <p:origin x="0" y="0"/>
    </p:cViewPr>
  </p:notesTextViewPr>
  <p:sorterViewPr>
    <p:cViewPr>
      <p:scale>
        <a:sx n="131" d="100"/>
        <a:sy n="131" d="100"/>
      </p:scale>
      <p:origin x="0" y="0"/>
    </p:cViewPr>
  </p:sorterViewPr>
  <p:notesViewPr>
    <p:cSldViewPr snapToGrid="0">
      <p:cViewPr varScale="1">
        <p:scale>
          <a:sx n="60" d="100"/>
          <a:sy n="60" d="100"/>
        </p:scale>
        <p:origin x="1632"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20DE84-7540-4BAE-93D5-32991EEC6BB9}" type="datetimeFigureOut">
              <a:rPr lang="zh-CN" altLang="en-US" smtClean="0"/>
              <a:t>2025/2/24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B71138-478F-4AEB-9727-F1F86C7B23CD}" type="slidenum">
              <a:rPr lang="zh-CN" altLang="en-US" smtClean="0"/>
              <a:t>‹#›</a:t>
            </a:fld>
            <a:endParaRPr lang="zh-CN" altLang="en-US"/>
          </a:p>
        </p:txBody>
      </p:sp>
    </p:spTree>
    <p:extLst>
      <p:ext uri="{BB962C8B-B14F-4D97-AF65-F5344CB8AC3E}">
        <p14:creationId xmlns:p14="http://schemas.microsoft.com/office/powerpoint/2010/main" val="1176732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7928EC-C307-4355-BD2A-8EA0425DE4BE}" type="datetimeFigureOut">
              <a:rPr lang="zh-CN" altLang="en-US" smtClean="0"/>
              <a:t>2025/2/24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A0389-68DE-4DAA-A876-A2D284F6FF40}" type="slidenum">
              <a:rPr lang="zh-CN" altLang="en-US" smtClean="0"/>
              <a:t>‹#›</a:t>
            </a:fld>
            <a:endParaRPr lang="zh-CN" altLang="en-US"/>
          </a:p>
        </p:txBody>
      </p:sp>
    </p:spTree>
    <p:extLst>
      <p:ext uri="{BB962C8B-B14F-4D97-AF65-F5344CB8AC3E}">
        <p14:creationId xmlns:p14="http://schemas.microsoft.com/office/powerpoint/2010/main" val="387688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DA0389-68DE-4DAA-A876-A2D284F6FF40}" type="slidenum">
              <a:rPr lang="zh-CN" altLang="en-US" smtClean="0"/>
              <a:t>1</a:t>
            </a:fld>
            <a:endParaRPr lang="zh-CN" altLang="en-US"/>
          </a:p>
        </p:txBody>
      </p:sp>
    </p:spTree>
    <p:extLst>
      <p:ext uri="{BB962C8B-B14F-4D97-AF65-F5344CB8AC3E}">
        <p14:creationId xmlns:p14="http://schemas.microsoft.com/office/powerpoint/2010/main" val="3204868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ans-MO" altLang="en-US" dirty="0"/>
          </a:p>
        </p:txBody>
      </p:sp>
      <p:sp>
        <p:nvSpPr>
          <p:cNvPr id="4" name="灯片编号占位符 3"/>
          <p:cNvSpPr>
            <a:spLocks noGrp="1"/>
          </p:cNvSpPr>
          <p:nvPr>
            <p:ph type="sldNum" sz="quarter" idx="5"/>
          </p:nvPr>
        </p:nvSpPr>
        <p:spPr/>
        <p:txBody>
          <a:bodyPr/>
          <a:lstStyle/>
          <a:p>
            <a:fld id="{94DA0389-68DE-4DAA-A876-A2D284F6FF40}" type="slidenum">
              <a:rPr lang="zh-CN" altLang="en-US" smtClean="0"/>
              <a:t>5</a:t>
            </a:fld>
            <a:endParaRPr lang="zh-CN" altLang="en-US"/>
          </a:p>
        </p:txBody>
      </p:sp>
    </p:spTree>
    <p:extLst>
      <p:ext uri="{BB962C8B-B14F-4D97-AF65-F5344CB8AC3E}">
        <p14:creationId xmlns:p14="http://schemas.microsoft.com/office/powerpoint/2010/main" val="3119197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335FA6-401D-4538-AF68-1CEFF549BE27}" type="slidenum">
              <a:rPr lang="zh-CN" altLang="en-US" smtClean="0"/>
              <a:t>19</a:t>
            </a:fld>
            <a:endParaRPr lang="zh-CN" altLang="en-US"/>
          </a:p>
        </p:txBody>
      </p:sp>
    </p:spTree>
    <p:extLst>
      <p:ext uri="{BB962C8B-B14F-4D97-AF65-F5344CB8AC3E}">
        <p14:creationId xmlns:p14="http://schemas.microsoft.com/office/powerpoint/2010/main" val="1376969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B2B1AF"/>
        </a:solidFill>
        <a:effectLst/>
      </p:bgPr>
    </p:bg>
    <p:spTree>
      <p:nvGrpSpPr>
        <p:cNvPr id="1" name=""/>
        <p:cNvGrpSpPr/>
        <p:nvPr/>
      </p:nvGrpSpPr>
      <p:grpSpPr>
        <a:xfrm>
          <a:off x="0" y="0"/>
          <a:ext cx="0" cy="0"/>
          <a:chOff x="0" y="0"/>
          <a:chExt cx="0" cy="0"/>
        </a:xfrm>
      </p:grpSpPr>
      <p:sp>
        <p:nvSpPr>
          <p:cNvPr id="4" name="矩形 3"/>
          <p:cNvSpPr/>
          <p:nvPr userDrawn="1"/>
        </p:nvSpPr>
        <p:spPr>
          <a:xfrm>
            <a:off x="3230880" y="-18804"/>
            <a:ext cx="8976618" cy="6882900"/>
          </a:xfrm>
          <a:custGeom>
            <a:avLst/>
            <a:gdLst>
              <a:gd name="connsiteX0" fmla="*/ 0 w 2962656"/>
              <a:gd name="connsiteY0" fmla="*/ 0 h 2962656"/>
              <a:gd name="connsiteX1" fmla="*/ 2962656 w 2962656"/>
              <a:gd name="connsiteY1" fmla="*/ 0 h 2962656"/>
              <a:gd name="connsiteX2" fmla="*/ 2962656 w 2962656"/>
              <a:gd name="connsiteY2" fmla="*/ 2962656 h 2962656"/>
              <a:gd name="connsiteX3" fmla="*/ 0 w 2962656"/>
              <a:gd name="connsiteY3" fmla="*/ 2962656 h 2962656"/>
              <a:gd name="connsiteX4" fmla="*/ 0 w 2962656"/>
              <a:gd name="connsiteY4" fmla="*/ 0 h 2962656"/>
              <a:gd name="connsiteX0" fmla="*/ 0 w 7644384"/>
              <a:gd name="connsiteY0" fmla="*/ 0 h 3913632"/>
              <a:gd name="connsiteX1" fmla="*/ 7644384 w 7644384"/>
              <a:gd name="connsiteY1" fmla="*/ 950976 h 3913632"/>
              <a:gd name="connsiteX2" fmla="*/ 7644384 w 7644384"/>
              <a:gd name="connsiteY2" fmla="*/ 3913632 h 3913632"/>
              <a:gd name="connsiteX3" fmla="*/ 4681728 w 7644384"/>
              <a:gd name="connsiteY3" fmla="*/ 3913632 h 3913632"/>
              <a:gd name="connsiteX4" fmla="*/ 0 w 7644384"/>
              <a:gd name="connsiteY4" fmla="*/ 0 h 3913632"/>
              <a:gd name="connsiteX0" fmla="*/ 0 w 8973312"/>
              <a:gd name="connsiteY0" fmla="*/ 0 h 3913632"/>
              <a:gd name="connsiteX1" fmla="*/ 8973312 w 8973312"/>
              <a:gd name="connsiteY1" fmla="*/ 24384 h 3913632"/>
              <a:gd name="connsiteX2" fmla="*/ 7644384 w 8973312"/>
              <a:gd name="connsiteY2" fmla="*/ 3913632 h 3913632"/>
              <a:gd name="connsiteX3" fmla="*/ 4681728 w 8973312"/>
              <a:gd name="connsiteY3" fmla="*/ 3913632 h 3913632"/>
              <a:gd name="connsiteX4" fmla="*/ 0 w 8973312"/>
              <a:gd name="connsiteY4" fmla="*/ 0 h 3913632"/>
              <a:gd name="connsiteX0" fmla="*/ 0 w 8973312"/>
              <a:gd name="connsiteY0" fmla="*/ 0 h 4974336"/>
              <a:gd name="connsiteX1" fmla="*/ 8973312 w 8973312"/>
              <a:gd name="connsiteY1" fmla="*/ 24384 h 4974336"/>
              <a:gd name="connsiteX2" fmla="*/ 8961120 w 8973312"/>
              <a:gd name="connsiteY2" fmla="*/ 4974336 h 4974336"/>
              <a:gd name="connsiteX3" fmla="*/ 4681728 w 8973312"/>
              <a:gd name="connsiteY3" fmla="*/ 3913632 h 4974336"/>
              <a:gd name="connsiteX4" fmla="*/ 0 w 8973312"/>
              <a:gd name="connsiteY4" fmla="*/ 0 h 4974336"/>
              <a:gd name="connsiteX0" fmla="*/ 0 w 8973312"/>
              <a:gd name="connsiteY0" fmla="*/ 0 h 6876288"/>
              <a:gd name="connsiteX1" fmla="*/ 8973312 w 8973312"/>
              <a:gd name="connsiteY1" fmla="*/ 24384 h 6876288"/>
              <a:gd name="connsiteX2" fmla="*/ 8961120 w 8973312"/>
              <a:gd name="connsiteY2" fmla="*/ 4974336 h 6876288"/>
              <a:gd name="connsiteX3" fmla="*/ 5803392 w 8973312"/>
              <a:gd name="connsiteY3" fmla="*/ 6876288 h 6876288"/>
              <a:gd name="connsiteX4" fmla="*/ 0 w 8973312"/>
              <a:gd name="connsiteY4" fmla="*/ 0 h 6876288"/>
              <a:gd name="connsiteX0" fmla="*/ 0 w 8976618"/>
              <a:gd name="connsiteY0" fmla="*/ 0 h 6876288"/>
              <a:gd name="connsiteX1" fmla="*/ 8973312 w 8976618"/>
              <a:gd name="connsiteY1" fmla="*/ 24384 h 6876288"/>
              <a:gd name="connsiteX2" fmla="*/ 8976618 w 8976618"/>
              <a:gd name="connsiteY2" fmla="*/ 4974336 h 6876288"/>
              <a:gd name="connsiteX3" fmla="*/ 5803392 w 8976618"/>
              <a:gd name="connsiteY3" fmla="*/ 6876288 h 6876288"/>
              <a:gd name="connsiteX4" fmla="*/ 0 w 8976618"/>
              <a:gd name="connsiteY4" fmla="*/ 0 h 6876288"/>
              <a:gd name="connsiteX0" fmla="*/ 0 w 8976618"/>
              <a:gd name="connsiteY0" fmla="*/ 6612 h 6882900"/>
              <a:gd name="connsiteX1" fmla="*/ 8973312 w 8976618"/>
              <a:gd name="connsiteY1" fmla="*/ 0 h 6882900"/>
              <a:gd name="connsiteX2" fmla="*/ 8976618 w 8976618"/>
              <a:gd name="connsiteY2" fmla="*/ 4980948 h 6882900"/>
              <a:gd name="connsiteX3" fmla="*/ 5803392 w 8976618"/>
              <a:gd name="connsiteY3" fmla="*/ 6882900 h 6882900"/>
              <a:gd name="connsiteX4" fmla="*/ 0 w 8976618"/>
              <a:gd name="connsiteY4" fmla="*/ 6612 h 688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76618" h="6882900">
                <a:moveTo>
                  <a:pt x="0" y="6612"/>
                </a:moveTo>
                <a:lnTo>
                  <a:pt x="8973312" y="0"/>
                </a:lnTo>
                <a:lnTo>
                  <a:pt x="8976618" y="4980948"/>
                </a:lnTo>
                <a:lnTo>
                  <a:pt x="5803392" y="6882900"/>
                </a:lnTo>
                <a:lnTo>
                  <a:pt x="0" y="6612"/>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480447" y="1645920"/>
            <a:ext cx="6834753" cy="1572768"/>
          </a:xfrm>
          <a:prstGeom prst="rect">
            <a:avLst/>
          </a:prstGeom>
          <a:solidFill>
            <a:srgbClr val="01A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4913376" y="4187951"/>
            <a:ext cx="3328416" cy="1706881"/>
          </a:xfrm>
          <a:prstGeom prst="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2104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自定义版式">
    <p:bg>
      <p:bgPr>
        <a:solidFill>
          <a:srgbClr val="B2B1AF"/>
        </a:solidFill>
        <a:effectLst/>
      </p:bgPr>
    </p:bg>
    <p:spTree>
      <p:nvGrpSpPr>
        <p:cNvPr id="1" name=""/>
        <p:cNvGrpSpPr/>
        <p:nvPr/>
      </p:nvGrpSpPr>
      <p:grpSpPr>
        <a:xfrm>
          <a:off x="0" y="0"/>
          <a:ext cx="0" cy="0"/>
          <a:chOff x="0" y="0"/>
          <a:chExt cx="0" cy="0"/>
        </a:xfrm>
      </p:grpSpPr>
      <p:sp>
        <p:nvSpPr>
          <p:cNvPr id="3" name="矩形 3"/>
          <p:cNvSpPr/>
          <p:nvPr userDrawn="1"/>
        </p:nvSpPr>
        <p:spPr>
          <a:xfrm>
            <a:off x="3230880" y="-12192"/>
            <a:ext cx="8973312" cy="6876288"/>
          </a:xfrm>
          <a:custGeom>
            <a:avLst/>
            <a:gdLst>
              <a:gd name="connsiteX0" fmla="*/ 0 w 2962656"/>
              <a:gd name="connsiteY0" fmla="*/ 0 h 2962656"/>
              <a:gd name="connsiteX1" fmla="*/ 2962656 w 2962656"/>
              <a:gd name="connsiteY1" fmla="*/ 0 h 2962656"/>
              <a:gd name="connsiteX2" fmla="*/ 2962656 w 2962656"/>
              <a:gd name="connsiteY2" fmla="*/ 2962656 h 2962656"/>
              <a:gd name="connsiteX3" fmla="*/ 0 w 2962656"/>
              <a:gd name="connsiteY3" fmla="*/ 2962656 h 2962656"/>
              <a:gd name="connsiteX4" fmla="*/ 0 w 2962656"/>
              <a:gd name="connsiteY4" fmla="*/ 0 h 2962656"/>
              <a:gd name="connsiteX0" fmla="*/ 0 w 7644384"/>
              <a:gd name="connsiteY0" fmla="*/ 0 h 3913632"/>
              <a:gd name="connsiteX1" fmla="*/ 7644384 w 7644384"/>
              <a:gd name="connsiteY1" fmla="*/ 950976 h 3913632"/>
              <a:gd name="connsiteX2" fmla="*/ 7644384 w 7644384"/>
              <a:gd name="connsiteY2" fmla="*/ 3913632 h 3913632"/>
              <a:gd name="connsiteX3" fmla="*/ 4681728 w 7644384"/>
              <a:gd name="connsiteY3" fmla="*/ 3913632 h 3913632"/>
              <a:gd name="connsiteX4" fmla="*/ 0 w 7644384"/>
              <a:gd name="connsiteY4" fmla="*/ 0 h 3913632"/>
              <a:gd name="connsiteX0" fmla="*/ 0 w 8973312"/>
              <a:gd name="connsiteY0" fmla="*/ 0 h 3913632"/>
              <a:gd name="connsiteX1" fmla="*/ 8973312 w 8973312"/>
              <a:gd name="connsiteY1" fmla="*/ 24384 h 3913632"/>
              <a:gd name="connsiteX2" fmla="*/ 7644384 w 8973312"/>
              <a:gd name="connsiteY2" fmla="*/ 3913632 h 3913632"/>
              <a:gd name="connsiteX3" fmla="*/ 4681728 w 8973312"/>
              <a:gd name="connsiteY3" fmla="*/ 3913632 h 3913632"/>
              <a:gd name="connsiteX4" fmla="*/ 0 w 8973312"/>
              <a:gd name="connsiteY4" fmla="*/ 0 h 3913632"/>
              <a:gd name="connsiteX0" fmla="*/ 0 w 8973312"/>
              <a:gd name="connsiteY0" fmla="*/ 0 h 4974336"/>
              <a:gd name="connsiteX1" fmla="*/ 8973312 w 8973312"/>
              <a:gd name="connsiteY1" fmla="*/ 24384 h 4974336"/>
              <a:gd name="connsiteX2" fmla="*/ 8961120 w 8973312"/>
              <a:gd name="connsiteY2" fmla="*/ 4974336 h 4974336"/>
              <a:gd name="connsiteX3" fmla="*/ 4681728 w 8973312"/>
              <a:gd name="connsiteY3" fmla="*/ 3913632 h 4974336"/>
              <a:gd name="connsiteX4" fmla="*/ 0 w 8973312"/>
              <a:gd name="connsiteY4" fmla="*/ 0 h 4974336"/>
              <a:gd name="connsiteX0" fmla="*/ 0 w 8973312"/>
              <a:gd name="connsiteY0" fmla="*/ 0 h 6876288"/>
              <a:gd name="connsiteX1" fmla="*/ 8973312 w 8973312"/>
              <a:gd name="connsiteY1" fmla="*/ 24384 h 6876288"/>
              <a:gd name="connsiteX2" fmla="*/ 8961120 w 8973312"/>
              <a:gd name="connsiteY2" fmla="*/ 4974336 h 6876288"/>
              <a:gd name="connsiteX3" fmla="*/ 5803392 w 8973312"/>
              <a:gd name="connsiteY3" fmla="*/ 6876288 h 6876288"/>
              <a:gd name="connsiteX4" fmla="*/ 0 w 8973312"/>
              <a:gd name="connsiteY4" fmla="*/ 0 h 687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73312" h="6876288">
                <a:moveTo>
                  <a:pt x="0" y="0"/>
                </a:moveTo>
                <a:lnTo>
                  <a:pt x="8973312" y="24384"/>
                </a:lnTo>
                <a:lnTo>
                  <a:pt x="8961120" y="4974336"/>
                </a:lnTo>
                <a:lnTo>
                  <a:pt x="5803392" y="6876288"/>
                </a:lnTo>
                <a:lnTo>
                  <a:pt x="0" y="0"/>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827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7785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506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63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44609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2940448"/>
      </p:ext>
    </p:extLst>
  </p:cSld>
  <p:clrMap bg1="lt1" tx1="dk1" bg2="lt2" tx2="dk2" accent1="accent1" accent2="accent2" accent3="accent3" accent4="accent4" accent5="accent5" accent6="accent6" hlink="hlink" folHlink="folHlink"/>
  <p:sldLayoutIdLst>
    <p:sldLayoutId id="2147483670" r:id="rId1"/>
    <p:sldLayoutId id="2147483673" r:id="rId2"/>
    <p:sldLayoutId id="2147483676" r:id="rId3"/>
    <p:sldLayoutId id="2147483650" r:id="rId4"/>
    <p:sldLayoutId id="2147483675" r:id="rId5"/>
    <p:sldLayoutId id="214748367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CA803AC-3B80-5934-E6F7-6E1EC7C84EE4}"/>
              </a:ext>
            </a:extLst>
          </p:cNvPr>
          <p:cNvSpPr txBox="1"/>
          <p:nvPr/>
        </p:nvSpPr>
        <p:spPr>
          <a:xfrm>
            <a:off x="828261" y="1159565"/>
            <a:ext cx="11277600" cy="1323439"/>
          </a:xfrm>
          <a:prstGeom prst="rect">
            <a:avLst/>
          </a:prstGeom>
          <a:noFill/>
        </p:spPr>
        <p:txBody>
          <a:bodyPr wrap="square" rtlCol="0">
            <a:spAutoFit/>
          </a:bodyPr>
          <a:lstStyle/>
          <a:p>
            <a:pPr algn="ctr"/>
            <a:r>
              <a:rPr lang="en-US" altLang="ja-JP" sz="4000" dirty="0"/>
              <a:t>SDN</a:t>
            </a:r>
            <a:r>
              <a:rPr lang="ja-JP" altLang="en-US" sz="4000" dirty="0"/>
              <a:t>マルチコントローラ環境における負荷分散を</a:t>
            </a:r>
          </a:p>
          <a:p>
            <a:pPr algn="ctr"/>
            <a:r>
              <a:rPr lang="ja-JP" altLang="en-US" sz="4000" dirty="0"/>
              <a:t>目的とした</a:t>
            </a:r>
            <a:r>
              <a:rPr lang="en-US" altLang="ja-JP" sz="4000" dirty="0" err="1"/>
              <a:t>BiLSTM</a:t>
            </a:r>
            <a:r>
              <a:rPr lang="ja-JP" altLang="en-US" sz="4000" dirty="0"/>
              <a:t>による負荷予測</a:t>
            </a:r>
            <a:endParaRPr lang="zh-Hans-MO" altLang="en-US" sz="4000" dirty="0"/>
          </a:p>
        </p:txBody>
      </p:sp>
      <p:sp>
        <p:nvSpPr>
          <p:cNvPr id="3" name="文本框 2">
            <a:extLst>
              <a:ext uri="{FF2B5EF4-FFF2-40B4-BE49-F238E27FC236}">
                <a16:creationId xmlns:a16="http://schemas.microsoft.com/office/drawing/2014/main" id="{CFFC36ED-4221-0C52-2CD1-9C0791E3BA94}"/>
              </a:ext>
            </a:extLst>
          </p:cNvPr>
          <p:cNvSpPr txBox="1"/>
          <p:nvPr/>
        </p:nvSpPr>
        <p:spPr>
          <a:xfrm>
            <a:off x="1421295" y="2623930"/>
            <a:ext cx="9349409" cy="954107"/>
          </a:xfrm>
          <a:prstGeom prst="rect">
            <a:avLst/>
          </a:prstGeom>
          <a:noFill/>
        </p:spPr>
        <p:txBody>
          <a:bodyPr wrap="square" rtlCol="0">
            <a:spAutoFit/>
          </a:bodyPr>
          <a:lstStyle/>
          <a:p>
            <a:pPr algn="ctr"/>
            <a:r>
              <a:rPr lang="en-US" altLang="zh-Hans-MO" sz="2800" dirty="0"/>
              <a:t>Load Prediction Using </a:t>
            </a:r>
            <a:r>
              <a:rPr lang="en-US" altLang="zh-Hans-MO" sz="2800" dirty="0" err="1"/>
              <a:t>BiLSTM</a:t>
            </a:r>
            <a:endParaRPr lang="en-US" altLang="zh-Hans-MO" sz="2800" dirty="0"/>
          </a:p>
          <a:p>
            <a:pPr algn="ctr"/>
            <a:r>
              <a:rPr lang="en-US" altLang="zh-Hans-MO" sz="2800" dirty="0"/>
              <a:t>for Load Balancing in SDN Multi-Controller Environments</a:t>
            </a:r>
            <a:endParaRPr lang="zh-Hans-MO" altLang="en-US" sz="2800" dirty="0"/>
          </a:p>
        </p:txBody>
      </p:sp>
      <p:sp>
        <p:nvSpPr>
          <p:cNvPr id="4" name="文本框 3">
            <a:extLst>
              <a:ext uri="{FF2B5EF4-FFF2-40B4-BE49-F238E27FC236}">
                <a16:creationId xmlns:a16="http://schemas.microsoft.com/office/drawing/2014/main" id="{5F99D12A-B62B-BB07-2B9B-A4618141E257}"/>
              </a:ext>
            </a:extLst>
          </p:cNvPr>
          <p:cNvSpPr txBox="1"/>
          <p:nvPr/>
        </p:nvSpPr>
        <p:spPr>
          <a:xfrm>
            <a:off x="2223052" y="4374997"/>
            <a:ext cx="8488017" cy="461665"/>
          </a:xfrm>
          <a:prstGeom prst="rect">
            <a:avLst/>
          </a:prstGeom>
          <a:noFill/>
        </p:spPr>
        <p:txBody>
          <a:bodyPr wrap="square" rtlCol="0">
            <a:spAutoFit/>
          </a:bodyPr>
          <a:lstStyle/>
          <a:p>
            <a:r>
              <a:rPr lang="en-US" altLang="zh-Hans-MO" sz="2400" dirty="0"/>
              <a:t>BGB23010 </a:t>
            </a:r>
            <a:r>
              <a:rPr lang="ja-JP" altLang="en-US" sz="2400" dirty="0"/>
              <a:t>　　学際情報学専攻　　石橋研究室　　趙　麓暉</a:t>
            </a:r>
            <a:endParaRPr lang="zh-Hans-MO" altLang="en-US" sz="2400" dirty="0"/>
          </a:p>
        </p:txBody>
      </p:sp>
    </p:spTree>
    <p:extLst>
      <p:ext uri="{BB962C8B-B14F-4D97-AF65-F5344CB8AC3E}">
        <p14:creationId xmlns:p14="http://schemas.microsoft.com/office/powerpoint/2010/main" val="3184654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733953" y="598184"/>
            <a:ext cx="2441694" cy="769441"/>
          </a:xfrm>
          <a:prstGeom prst="rect">
            <a:avLst/>
          </a:prstGeom>
        </p:spPr>
        <p:txBody>
          <a:bodyPr wrap="none">
            <a:spAutoFit/>
          </a:bodyPr>
          <a:lstStyle/>
          <a:p>
            <a:pPr algn="ctr"/>
            <a:r>
              <a:rPr lang="ja-JP" altLang="en-US" sz="4400" b="1" dirty="0">
                <a:solidFill>
                  <a:srgbClr val="01A991"/>
                </a:solidFill>
                <a:latin typeface="微软雅黑" panose="020B0503020204020204" pitchFamily="34" charset="-122"/>
                <a:ea typeface="微软雅黑" panose="020B0503020204020204" pitchFamily="34" charset="-122"/>
              </a:rPr>
              <a:t>提案手法</a:t>
            </a:r>
            <a:endParaRPr lang="zh-CN" altLang="en-US" sz="4400" b="1" dirty="0">
              <a:solidFill>
                <a:srgbClr val="01A991"/>
              </a:solidFill>
              <a:latin typeface="微软雅黑" panose="020B0503020204020204" pitchFamily="34" charset="-122"/>
              <a:ea typeface="微软雅黑" panose="020B0503020204020204" pitchFamily="34" charset="-122"/>
            </a:endParaRPr>
          </a:p>
        </p:txBody>
      </p:sp>
      <p:sp>
        <p:nvSpPr>
          <p:cNvPr id="2" name="椭圆 1">
            <a:extLst>
              <a:ext uri="{FF2B5EF4-FFF2-40B4-BE49-F238E27FC236}">
                <a16:creationId xmlns:a16="http://schemas.microsoft.com/office/drawing/2014/main" id="{B389C650-D5E7-47A0-268A-8739FE9429D8}"/>
              </a:ext>
            </a:extLst>
          </p:cNvPr>
          <p:cNvSpPr/>
          <p:nvPr/>
        </p:nvSpPr>
        <p:spPr>
          <a:xfrm>
            <a:off x="855229" y="2055792"/>
            <a:ext cx="737582" cy="737582"/>
          </a:xfrm>
          <a:prstGeom prst="ellipse">
            <a:avLst/>
          </a:prstGeom>
          <a:solidFill>
            <a:srgbClr val="01A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7BAEB46C-2F50-583B-1294-0E6BADA33BBE}"/>
              </a:ext>
            </a:extLst>
          </p:cNvPr>
          <p:cNvSpPr/>
          <p:nvPr/>
        </p:nvSpPr>
        <p:spPr>
          <a:xfrm>
            <a:off x="855229" y="4911508"/>
            <a:ext cx="737582" cy="737582"/>
          </a:xfrm>
          <a:prstGeom prst="ellipse">
            <a:avLst/>
          </a:prstGeom>
          <a:solidFill>
            <a:srgbClr val="01A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AACBD6B9-FC6A-2548-1D16-0323DD51FC39}"/>
              </a:ext>
            </a:extLst>
          </p:cNvPr>
          <p:cNvSpPr/>
          <p:nvPr/>
        </p:nvSpPr>
        <p:spPr>
          <a:xfrm>
            <a:off x="855229" y="3483650"/>
            <a:ext cx="737582" cy="737582"/>
          </a:xfrm>
          <a:prstGeom prst="ellipse">
            <a:avLst/>
          </a:prstGeom>
          <a:solidFill>
            <a:srgbClr val="01A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4">
            <a:extLst>
              <a:ext uri="{FF2B5EF4-FFF2-40B4-BE49-F238E27FC236}">
                <a16:creationId xmlns:a16="http://schemas.microsoft.com/office/drawing/2014/main" id="{32D83192-8DE8-8DB1-7C62-4DBA51D8ECD1}"/>
              </a:ext>
            </a:extLst>
          </p:cNvPr>
          <p:cNvSpPr txBox="1">
            <a:spLocks noChangeArrowheads="1"/>
          </p:cNvSpPr>
          <p:nvPr/>
        </p:nvSpPr>
        <p:spPr bwMode="auto">
          <a:xfrm>
            <a:off x="1954800" y="2201602"/>
            <a:ext cx="4945102"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ja-JP" altLang="en-US" sz="1800" b="1" dirty="0">
                <a:latin typeface="Franklin Gothic Book" panose="020B0503020102020204" pitchFamily="34" charset="0"/>
                <a:ea typeface="微软雅黑" panose="020B0503020204020204" pitchFamily="34" charset="-122"/>
              </a:rPr>
              <a:t>マルチコントローラ環境における負荷モデル</a:t>
            </a:r>
            <a:endParaRPr lang="en-US" altLang="zh-CN" sz="1800" b="1" dirty="0">
              <a:latin typeface="Franklin Gothic Book" panose="020B0503020102020204" pitchFamily="34" charset="0"/>
              <a:ea typeface="微软雅黑" panose="020B0503020204020204" pitchFamily="34" charset="-122"/>
            </a:endParaRPr>
          </a:p>
        </p:txBody>
      </p:sp>
      <p:sp>
        <p:nvSpPr>
          <p:cNvPr id="8" name="TextBox 4">
            <a:extLst>
              <a:ext uri="{FF2B5EF4-FFF2-40B4-BE49-F238E27FC236}">
                <a16:creationId xmlns:a16="http://schemas.microsoft.com/office/drawing/2014/main" id="{4C64C6D5-6C2F-CB5B-2F2C-A35D71E6DC91}"/>
              </a:ext>
            </a:extLst>
          </p:cNvPr>
          <p:cNvSpPr txBox="1">
            <a:spLocks noChangeArrowheads="1"/>
          </p:cNvSpPr>
          <p:nvPr/>
        </p:nvSpPr>
        <p:spPr bwMode="auto">
          <a:xfrm>
            <a:off x="1756489" y="3592591"/>
            <a:ext cx="8114609" cy="46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ja-JP" altLang="en-US" sz="1800" b="1" dirty="0">
                <a:latin typeface="Franklin Gothic Book" panose="020B0503020102020204" pitchFamily="34" charset="0"/>
                <a:ea typeface="微软雅黑" panose="020B0503020204020204" pitchFamily="34" charset="-122"/>
              </a:rPr>
              <a:t>トラフィックマトリックス（</a:t>
            </a:r>
            <a:r>
              <a:rPr lang="en-US" altLang="ja-JP" sz="1800" dirty="0">
                <a:latin typeface="+mn-lt"/>
              </a:rPr>
              <a:t>Traffic Matrix</a:t>
            </a:r>
            <a:r>
              <a:rPr lang="ja-JP" altLang="en-US" sz="1800" b="1" dirty="0">
                <a:latin typeface="Franklin Gothic Book" panose="020B0503020102020204" pitchFamily="34" charset="0"/>
                <a:ea typeface="微软雅黑" panose="020B0503020204020204" pitchFamily="34" charset="-122"/>
              </a:rPr>
              <a:t>）とスライディングウィンドウ</a:t>
            </a:r>
            <a:endParaRPr lang="en-US" altLang="zh-CN" sz="1800" b="1" dirty="0">
              <a:latin typeface="Franklin Gothic Book" panose="020B0503020102020204" pitchFamily="34" charset="0"/>
              <a:ea typeface="微软雅黑" panose="020B0503020204020204" pitchFamily="34" charset="-122"/>
            </a:endParaRPr>
          </a:p>
        </p:txBody>
      </p:sp>
      <p:sp>
        <p:nvSpPr>
          <p:cNvPr id="10" name="TextBox 4">
            <a:extLst>
              <a:ext uri="{FF2B5EF4-FFF2-40B4-BE49-F238E27FC236}">
                <a16:creationId xmlns:a16="http://schemas.microsoft.com/office/drawing/2014/main" id="{A9757F6F-15C5-6578-7C61-52FBE19F1495}"/>
              </a:ext>
            </a:extLst>
          </p:cNvPr>
          <p:cNvSpPr txBox="1">
            <a:spLocks noChangeArrowheads="1"/>
          </p:cNvSpPr>
          <p:nvPr/>
        </p:nvSpPr>
        <p:spPr bwMode="auto">
          <a:xfrm>
            <a:off x="1954800" y="4988262"/>
            <a:ext cx="3219712" cy="46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ja-JP" sz="1800" dirty="0" err="1">
                <a:latin typeface="+mn-lt"/>
              </a:rPr>
              <a:t>BiLSTM</a:t>
            </a:r>
            <a:r>
              <a:rPr lang="ja-JP" altLang="en-US" sz="1800" b="1" dirty="0">
                <a:latin typeface="Franklin Gothic Book" panose="020B0503020102020204" pitchFamily="34" charset="0"/>
                <a:ea typeface="微软雅黑" panose="020B0503020204020204" pitchFamily="34" charset="-122"/>
              </a:rPr>
              <a:t>モデルの構成と評価</a:t>
            </a:r>
            <a:endParaRPr lang="en-US" altLang="zh-CN" sz="1800" b="1" dirty="0">
              <a:latin typeface="Franklin Gothic Book" panose="020B0503020102020204" pitchFamily="34" charset="0"/>
              <a:ea typeface="微软雅黑" panose="020B0503020204020204" pitchFamily="34" charset="-122"/>
            </a:endParaRPr>
          </a:p>
        </p:txBody>
      </p:sp>
      <p:sp>
        <p:nvSpPr>
          <p:cNvPr id="11" name="KSO_Shape">
            <a:extLst>
              <a:ext uri="{FF2B5EF4-FFF2-40B4-BE49-F238E27FC236}">
                <a16:creationId xmlns:a16="http://schemas.microsoft.com/office/drawing/2014/main" id="{D8DAAA87-977F-C0FB-BC20-BE7FA75A314F}"/>
              </a:ext>
            </a:extLst>
          </p:cNvPr>
          <p:cNvSpPr>
            <a:spLocks/>
          </p:cNvSpPr>
          <p:nvPr/>
        </p:nvSpPr>
        <p:spPr bwMode="auto">
          <a:xfrm>
            <a:off x="1013510" y="2161672"/>
            <a:ext cx="421019" cy="481165"/>
          </a:xfrm>
          <a:custGeom>
            <a:avLst/>
            <a:gdLst>
              <a:gd name="T0" fmla="*/ 561715696 w 4250"/>
              <a:gd name="T1" fmla="*/ 570986239 h 4850"/>
              <a:gd name="T2" fmla="*/ 561715696 w 4250"/>
              <a:gd name="T3" fmla="*/ 748252577 h 4850"/>
              <a:gd name="T4" fmla="*/ 477096885 w 4250"/>
              <a:gd name="T5" fmla="*/ 748252577 h 4850"/>
              <a:gd name="T6" fmla="*/ 338783519 w 4250"/>
              <a:gd name="T7" fmla="*/ 609864343 h 4850"/>
              <a:gd name="T8" fmla="*/ 314936225 w 4250"/>
              <a:gd name="T9" fmla="*/ 609864343 h 4850"/>
              <a:gd name="T10" fmla="*/ 176776604 w 4250"/>
              <a:gd name="T11" fmla="*/ 748252577 h 4850"/>
              <a:gd name="T12" fmla="*/ 92003656 w 4250"/>
              <a:gd name="T13" fmla="*/ 748252577 h 4850"/>
              <a:gd name="T14" fmla="*/ 92003656 w 4250"/>
              <a:gd name="T15" fmla="*/ 570986239 h 4850"/>
              <a:gd name="T16" fmla="*/ 292781299 w 4250"/>
              <a:gd name="T17" fmla="*/ 369652092 h 4850"/>
              <a:gd name="T18" fmla="*/ 360938053 w 4250"/>
              <a:gd name="T19" fmla="*/ 369652092 h 4850"/>
              <a:gd name="T20" fmla="*/ 561715696 w 4250"/>
              <a:gd name="T21" fmla="*/ 570986239 h 4850"/>
              <a:gd name="T22" fmla="*/ 314936225 w 4250"/>
              <a:gd name="T23" fmla="*/ 425038494 h 4850"/>
              <a:gd name="T24" fmla="*/ 147236834 w 4250"/>
              <a:gd name="T25" fmla="*/ 593202467 h 4850"/>
              <a:gd name="T26" fmla="*/ 147236834 w 4250"/>
              <a:gd name="T27" fmla="*/ 692866568 h 4850"/>
              <a:gd name="T28" fmla="*/ 154621678 w 4250"/>
              <a:gd name="T29" fmla="*/ 692866568 h 4850"/>
              <a:gd name="T30" fmla="*/ 292781299 w 4250"/>
              <a:gd name="T31" fmla="*/ 554323970 h 4850"/>
              <a:gd name="T32" fmla="*/ 360938053 w 4250"/>
              <a:gd name="T33" fmla="*/ 554323970 h 4850"/>
              <a:gd name="T34" fmla="*/ 499097674 w 4250"/>
              <a:gd name="T35" fmla="*/ 692866568 h 4850"/>
              <a:gd name="T36" fmla="*/ 506482518 w 4250"/>
              <a:gd name="T37" fmla="*/ 692866568 h 4850"/>
              <a:gd name="T38" fmla="*/ 506482518 w 4250"/>
              <a:gd name="T39" fmla="*/ 593202467 h 4850"/>
              <a:gd name="T40" fmla="*/ 338783519 w 4250"/>
              <a:gd name="T41" fmla="*/ 425038494 h 4850"/>
              <a:gd name="T42" fmla="*/ 314936225 w 4250"/>
              <a:gd name="T43" fmla="*/ 425038494 h 4850"/>
              <a:gd name="T44" fmla="*/ 653873489 w 4250"/>
              <a:gd name="T45" fmla="*/ 293901436 h 4850"/>
              <a:gd name="T46" fmla="*/ 653873489 w 4250"/>
              <a:gd name="T47" fmla="*/ 471322138 h 4850"/>
              <a:gd name="T48" fmla="*/ 569100540 w 4250"/>
              <a:gd name="T49" fmla="*/ 471322138 h 4850"/>
              <a:gd name="T50" fmla="*/ 338783519 w 4250"/>
              <a:gd name="T51" fmla="*/ 240366615 h 4850"/>
              <a:gd name="T52" fmla="*/ 314936225 w 4250"/>
              <a:gd name="T53" fmla="*/ 240366615 h 4850"/>
              <a:gd name="T54" fmla="*/ 84618811 w 4250"/>
              <a:gd name="T55" fmla="*/ 471322138 h 4850"/>
              <a:gd name="T56" fmla="*/ 0 w 4250"/>
              <a:gd name="T57" fmla="*/ 471322138 h 4850"/>
              <a:gd name="T58" fmla="*/ 0 w 4250"/>
              <a:gd name="T59" fmla="*/ 293901436 h 4850"/>
              <a:gd name="T60" fmla="*/ 292781299 w 4250"/>
              <a:gd name="T61" fmla="*/ 0 h 4850"/>
              <a:gd name="T62" fmla="*/ 360938053 w 4250"/>
              <a:gd name="T63" fmla="*/ 0 h 4850"/>
              <a:gd name="T64" fmla="*/ 653873489 w 4250"/>
              <a:gd name="T65" fmla="*/ 293901436 h 4850"/>
              <a:gd name="T66" fmla="*/ 314936225 w 4250"/>
              <a:gd name="T67" fmla="*/ 55540373 h 4850"/>
              <a:gd name="T68" fmla="*/ 55233178 w 4250"/>
              <a:gd name="T69" fmla="*/ 315963300 h 4850"/>
              <a:gd name="T70" fmla="*/ 55233178 w 4250"/>
              <a:gd name="T71" fmla="*/ 415935736 h 4850"/>
              <a:gd name="T72" fmla="*/ 62464278 w 4250"/>
              <a:gd name="T73" fmla="*/ 415935736 h 4850"/>
              <a:gd name="T74" fmla="*/ 292781299 w 4250"/>
              <a:gd name="T75" fmla="*/ 184826242 h 4850"/>
              <a:gd name="T76" fmla="*/ 360938053 w 4250"/>
              <a:gd name="T77" fmla="*/ 184826242 h 4850"/>
              <a:gd name="T78" fmla="*/ 591255466 w 4250"/>
              <a:gd name="T79" fmla="*/ 415935736 h 4850"/>
              <a:gd name="T80" fmla="*/ 598640311 w 4250"/>
              <a:gd name="T81" fmla="*/ 415935736 h 4850"/>
              <a:gd name="T82" fmla="*/ 598640311 w 4250"/>
              <a:gd name="T83" fmla="*/ 315963300 h 4850"/>
              <a:gd name="T84" fmla="*/ 338783519 w 4250"/>
              <a:gd name="T85" fmla="*/ 55540373 h 4850"/>
              <a:gd name="T86" fmla="*/ 314936225 w 4250"/>
              <a:gd name="T87" fmla="*/ 55540373 h 48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250" h="4850">
                <a:moveTo>
                  <a:pt x="3651" y="3701"/>
                </a:moveTo>
                <a:lnTo>
                  <a:pt x="3651" y="4850"/>
                </a:lnTo>
                <a:lnTo>
                  <a:pt x="3101" y="4850"/>
                </a:lnTo>
                <a:lnTo>
                  <a:pt x="2202" y="3953"/>
                </a:lnTo>
                <a:lnTo>
                  <a:pt x="2047" y="3953"/>
                </a:lnTo>
                <a:lnTo>
                  <a:pt x="1149" y="4850"/>
                </a:lnTo>
                <a:lnTo>
                  <a:pt x="598" y="4850"/>
                </a:lnTo>
                <a:lnTo>
                  <a:pt x="598" y="3701"/>
                </a:lnTo>
                <a:lnTo>
                  <a:pt x="1903" y="2396"/>
                </a:lnTo>
                <a:lnTo>
                  <a:pt x="2346" y="2396"/>
                </a:lnTo>
                <a:lnTo>
                  <a:pt x="3651" y="3701"/>
                </a:lnTo>
                <a:close/>
                <a:moveTo>
                  <a:pt x="2047" y="2755"/>
                </a:moveTo>
                <a:lnTo>
                  <a:pt x="957" y="3845"/>
                </a:lnTo>
                <a:lnTo>
                  <a:pt x="957" y="4491"/>
                </a:lnTo>
                <a:lnTo>
                  <a:pt x="1005" y="4491"/>
                </a:lnTo>
                <a:lnTo>
                  <a:pt x="1903" y="3593"/>
                </a:lnTo>
                <a:lnTo>
                  <a:pt x="2346" y="3593"/>
                </a:lnTo>
                <a:lnTo>
                  <a:pt x="3244" y="4491"/>
                </a:lnTo>
                <a:lnTo>
                  <a:pt x="3292" y="4491"/>
                </a:lnTo>
                <a:lnTo>
                  <a:pt x="3292" y="3845"/>
                </a:lnTo>
                <a:lnTo>
                  <a:pt x="2202" y="2755"/>
                </a:lnTo>
                <a:lnTo>
                  <a:pt x="2047" y="2755"/>
                </a:lnTo>
                <a:close/>
                <a:moveTo>
                  <a:pt x="4250" y="1905"/>
                </a:moveTo>
                <a:lnTo>
                  <a:pt x="4250" y="3055"/>
                </a:lnTo>
                <a:lnTo>
                  <a:pt x="3699" y="3055"/>
                </a:lnTo>
                <a:lnTo>
                  <a:pt x="2202" y="1558"/>
                </a:lnTo>
                <a:lnTo>
                  <a:pt x="2047" y="1558"/>
                </a:lnTo>
                <a:lnTo>
                  <a:pt x="550" y="3055"/>
                </a:lnTo>
                <a:lnTo>
                  <a:pt x="0" y="3055"/>
                </a:lnTo>
                <a:lnTo>
                  <a:pt x="0" y="1905"/>
                </a:lnTo>
                <a:lnTo>
                  <a:pt x="1903" y="0"/>
                </a:lnTo>
                <a:lnTo>
                  <a:pt x="2346" y="0"/>
                </a:lnTo>
                <a:lnTo>
                  <a:pt x="4250" y="1905"/>
                </a:lnTo>
                <a:close/>
                <a:moveTo>
                  <a:pt x="2047" y="360"/>
                </a:moveTo>
                <a:lnTo>
                  <a:pt x="359" y="2048"/>
                </a:lnTo>
                <a:lnTo>
                  <a:pt x="359" y="2696"/>
                </a:lnTo>
                <a:lnTo>
                  <a:pt x="406" y="2696"/>
                </a:lnTo>
                <a:lnTo>
                  <a:pt x="1903" y="1198"/>
                </a:lnTo>
                <a:lnTo>
                  <a:pt x="2346" y="1198"/>
                </a:lnTo>
                <a:lnTo>
                  <a:pt x="3843" y="2696"/>
                </a:lnTo>
                <a:lnTo>
                  <a:pt x="3891" y="2696"/>
                </a:lnTo>
                <a:lnTo>
                  <a:pt x="3891" y="2048"/>
                </a:lnTo>
                <a:lnTo>
                  <a:pt x="2202" y="360"/>
                </a:lnTo>
                <a:lnTo>
                  <a:pt x="2047" y="36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2" name="KSO_Shape">
            <a:extLst>
              <a:ext uri="{FF2B5EF4-FFF2-40B4-BE49-F238E27FC236}">
                <a16:creationId xmlns:a16="http://schemas.microsoft.com/office/drawing/2014/main" id="{4471560D-5153-0152-A512-FF9FF31B510A}"/>
              </a:ext>
            </a:extLst>
          </p:cNvPr>
          <p:cNvSpPr>
            <a:spLocks/>
          </p:cNvSpPr>
          <p:nvPr/>
        </p:nvSpPr>
        <p:spPr bwMode="auto">
          <a:xfrm>
            <a:off x="1018907" y="3595867"/>
            <a:ext cx="421019" cy="481165"/>
          </a:xfrm>
          <a:custGeom>
            <a:avLst/>
            <a:gdLst>
              <a:gd name="T0" fmla="*/ 561715696 w 4250"/>
              <a:gd name="T1" fmla="*/ 570986239 h 4850"/>
              <a:gd name="T2" fmla="*/ 561715696 w 4250"/>
              <a:gd name="T3" fmla="*/ 748252577 h 4850"/>
              <a:gd name="T4" fmla="*/ 477096885 w 4250"/>
              <a:gd name="T5" fmla="*/ 748252577 h 4850"/>
              <a:gd name="T6" fmla="*/ 338783519 w 4250"/>
              <a:gd name="T7" fmla="*/ 609864343 h 4850"/>
              <a:gd name="T8" fmla="*/ 314936225 w 4250"/>
              <a:gd name="T9" fmla="*/ 609864343 h 4850"/>
              <a:gd name="T10" fmla="*/ 176776604 w 4250"/>
              <a:gd name="T11" fmla="*/ 748252577 h 4850"/>
              <a:gd name="T12" fmla="*/ 92003656 w 4250"/>
              <a:gd name="T13" fmla="*/ 748252577 h 4850"/>
              <a:gd name="T14" fmla="*/ 92003656 w 4250"/>
              <a:gd name="T15" fmla="*/ 570986239 h 4850"/>
              <a:gd name="T16" fmla="*/ 292781299 w 4250"/>
              <a:gd name="T17" fmla="*/ 369652092 h 4850"/>
              <a:gd name="T18" fmla="*/ 360938053 w 4250"/>
              <a:gd name="T19" fmla="*/ 369652092 h 4850"/>
              <a:gd name="T20" fmla="*/ 561715696 w 4250"/>
              <a:gd name="T21" fmla="*/ 570986239 h 4850"/>
              <a:gd name="T22" fmla="*/ 314936225 w 4250"/>
              <a:gd name="T23" fmla="*/ 425038494 h 4850"/>
              <a:gd name="T24" fmla="*/ 147236834 w 4250"/>
              <a:gd name="T25" fmla="*/ 593202467 h 4850"/>
              <a:gd name="T26" fmla="*/ 147236834 w 4250"/>
              <a:gd name="T27" fmla="*/ 692866568 h 4850"/>
              <a:gd name="T28" fmla="*/ 154621678 w 4250"/>
              <a:gd name="T29" fmla="*/ 692866568 h 4850"/>
              <a:gd name="T30" fmla="*/ 292781299 w 4250"/>
              <a:gd name="T31" fmla="*/ 554323970 h 4850"/>
              <a:gd name="T32" fmla="*/ 360938053 w 4250"/>
              <a:gd name="T33" fmla="*/ 554323970 h 4850"/>
              <a:gd name="T34" fmla="*/ 499097674 w 4250"/>
              <a:gd name="T35" fmla="*/ 692866568 h 4850"/>
              <a:gd name="T36" fmla="*/ 506482518 w 4250"/>
              <a:gd name="T37" fmla="*/ 692866568 h 4850"/>
              <a:gd name="T38" fmla="*/ 506482518 w 4250"/>
              <a:gd name="T39" fmla="*/ 593202467 h 4850"/>
              <a:gd name="T40" fmla="*/ 338783519 w 4250"/>
              <a:gd name="T41" fmla="*/ 425038494 h 4850"/>
              <a:gd name="T42" fmla="*/ 314936225 w 4250"/>
              <a:gd name="T43" fmla="*/ 425038494 h 4850"/>
              <a:gd name="T44" fmla="*/ 653873489 w 4250"/>
              <a:gd name="T45" fmla="*/ 293901436 h 4850"/>
              <a:gd name="T46" fmla="*/ 653873489 w 4250"/>
              <a:gd name="T47" fmla="*/ 471322138 h 4850"/>
              <a:gd name="T48" fmla="*/ 569100540 w 4250"/>
              <a:gd name="T49" fmla="*/ 471322138 h 4850"/>
              <a:gd name="T50" fmla="*/ 338783519 w 4250"/>
              <a:gd name="T51" fmla="*/ 240366615 h 4850"/>
              <a:gd name="T52" fmla="*/ 314936225 w 4250"/>
              <a:gd name="T53" fmla="*/ 240366615 h 4850"/>
              <a:gd name="T54" fmla="*/ 84618811 w 4250"/>
              <a:gd name="T55" fmla="*/ 471322138 h 4850"/>
              <a:gd name="T56" fmla="*/ 0 w 4250"/>
              <a:gd name="T57" fmla="*/ 471322138 h 4850"/>
              <a:gd name="T58" fmla="*/ 0 w 4250"/>
              <a:gd name="T59" fmla="*/ 293901436 h 4850"/>
              <a:gd name="T60" fmla="*/ 292781299 w 4250"/>
              <a:gd name="T61" fmla="*/ 0 h 4850"/>
              <a:gd name="T62" fmla="*/ 360938053 w 4250"/>
              <a:gd name="T63" fmla="*/ 0 h 4850"/>
              <a:gd name="T64" fmla="*/ 653873489 w 4250"/>
              <a:gd name="T65" fmla="*/ 293901436 h 4850"/>
              <a:gd name="T66" fmla="*/ 314936225 w 4250"/>
              <a:gd name="T67" fmla="*/ 55540373 h 4850"/>
              <a:gd name="T68" fmla="*/ 55233178 w 4250"/>
              <a:gd name="T69" fmla="*/ 315963300 h 4850"/>
              <a:gd name="T70" fmla="*/ 55233178 w 4250"/>
              <a:gd name="T71" fmla="*/ 415935736 h 4850"/>
              <a:gd name="T72" fmla="*/ 62464278 w 4250"/>
              <a:gd name="T73" fmla="*/ 415935736 h 4850"/>
              <a:gd name="T74" fmla="*/ 292781299 w 4250"/>
              <a:gd name="T75" fmla="*/ 184826242 h 4850"/>
              <a:gd name="T76" fmla="*/ 360938053 w 4250"/>
              <a:gd name="T77" fmla="*/ 184826242 h 4850"/>
              <a:gd name="T78" fmla="*/ 591255466 w 4250"/>
              <a:gd name="T79" fmla="*/ 415935736 h 4850"/>
              <a:gd name="T80" fmla="*/ 598640311 w 4250"/>
              <a:gd name="T81" fmla="*/ 415935736 h 4850"/>
              <a:gd name="T82" fmla="*/ 598640311 w 4250"/>
              <a:gd name="T83" fmla="*/ 315963300 h 4850"/>
              <a:gd name="T84" fmla="*/ 338783519 w 4250"/>
              <a:gd name="T85" fmla="*/ 55540373 h 4850"/>
              <a:gd name="T86" fmla="*/ 314936225 w 4250"/>
              <a:gd name="T87" fmla="*/ 55540373 h 48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250" h="4850">
                <a:moveTo>
                  <a:pt x="3651" y="3701"/>
                </a:moveTo>
                <a:lnTo>
                  <a:pt x="3651" y="4850"/>
                </a:lnTo>
                <a:lnTo>
                  <a:pt x="3101" y="4850"/>
                </a:lnTo>
                <a:lnTo>
                  <a:pt x="2202" y="3953"/>
                </a:lnTo>
                <a:lnTo>
                  <a:pt x="2047" y="3953"/>
                </a:lnTo>
                <a:lnTo>
                  <a:pt x="1149" y="4850"/>
                </a:lnTo>
                <a:lnTo>
                  <a:pt x="598" y="4850"/>
                </a:lnTo>
                <a:lnTo>
                  <a:pt x="598" y="3701"/>
                </a:lnTo>
                <a:lnTo>
                  <a:pt x="1903" y="2396"/>
                </a:lnTo>
                <a:lnTo>
                  <a:pt x="2346" y="2396"/>
                </a:lnTo>
                <a:lnTo>
                  <a:pt x="3651" y="3701"/>
                </a:lnTo>
                <a:close/>
                <a:moveTo>
                  <a:pt x="2047" y="2755"/>
                </a:moveTo>
                <a:lnTo>
                  <a:pt x="957" y="3845"/>
                </a:lnTo>
                <a:lnTo>
                  <a:pt x="957" y="4491"/>
                </a:lnTo>
                <a:lnTo>
                  <a:pt x="1005" y="4491"/>
                </a:lnTo>
                <a:lnTo>
                  <a:pt x="1903" y="3593"/>
                </a:lnTo>
                <a:lnTo>
                  <a:pt x="2346" y="3593"/>
                </a:lnTo>
                <a:lnTo>
                  <a:pt x="3244" y="4491"/>
                </a:lnTo>
                <a:lnTo>
                  <a:pt x="3292" y="4491"/>
                </a:lnTo>
                <a:lnTo>
                  <a:pt x="3292" y="3845"/>
                </a:lnTo>
                <a:lnTo>
                  <a:pt x="2202" y="2755"/>
                </a:lnTo>
                <a:lnTo>
                  <a:pt x="2047" y="2755"/>
                </a:lnTo>
                <a:close/>
                <a:moveTo>
                  <a:pt x="4250" y="1905"/>
                </a:moveTo>
                <a:lnTo>
                  <a:pt x="4250" y="3055"/>
                </a:lnTo>
                <a:lnTo>
                  <a:pt x="3699" y="3055"/>
                </a:lnTo>
                <a:lnTo>
                  <a:pt x="2202" y="1558"/>
                </a:lnTo>
                <a:lnTo>
                  <a:pt x="2047" y="1558"/>
                </a:lnTo>
                <a:lnTo>
                  <a:pt x="550" y="3055"/>
                </a:lnTo>
                <a:lnTo>
                  <a:pt x="0" y="3055"/>
                </a:lnTo>
                <a:lnTo>
                  <a:pt x="0" y="1905"/>
                </a:lnTo>
                <a:lnTo>
                  <a:pt x="1903" y="0"/>
                </a:lnTo>
                <a:lnTo>
                  <a:pt x="2346" y="0"/>
                </a:lnTo>
                <a:lnTo>
                  <a:pt x="4250" y="1905"/>
                </a:lnTo>
                <a:close/>
                <a:moveTo>
                  <a:pt x="2047" y="360"/>
                </a:moveTo>
                <a:lnTo>
                  <a:pt x="359" y="2048"/>
                </a:lnTo>
                <a:lnTo>
                  <a:pt x="359" y="2696"/>
                </a:lnTo>
                <a:lnTo>
                  <a:pt x="406" y="2696"/>
                </a:lnTo>
                <a:lnTo>
                  <a:pt x="1903" y="1198"/>
                </a:lnTo>
                <a:lnTo>
                  <a:pt x="2346" y="1198"/>
                </a:lnTo>
                <a:lnTo>
                  <a:pt x="3843" y="2696"/>
                </a:lnTo>
                <a:lnTo>
                  <a:pt x="3891" y="2696"/>
                </a:lnTo>
                <a:lnTo>
                  <a:pt x="3891" y="2048"/>
                </a:lnTo>
                <a:lnTo>
                  <a:pt x="2202" y="360"/>
                </a:lnTo>
                <a:lnTo>
                  <a:pt x="2047" y="36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3" name="KSO_Shape">
            <a:extLst>
              <a:ext uri="{FF2B5EF4-FFF2-40B4-BE49-F238E27FC236}">
                <a16:creationId xmlns:a16="http://schemas.microsoft.com/office/drawing/2014/main" id="{659D92FD-3D9D-DC2B-118C-66159ADC4672}"/>
              </a:ext>
            </a:extLst>
          </p:cNvPr>
          <p:cNvSpPr>
            <a:spLocks/>
          </p:cNvSpPr>
          <p:nvPr/>
        </p:nvSpPr>
        <p:spPr bwMode="auto">
          <a:xfrm>
            <a:off x="1013509" y="5012861"/>
            <a:ext cx="421019" cy="481165"/>
          </a:xfrm>
          <a:custGeom>
            <a:avLst/>
            <a:gdLst>
              <a:gd name="T0" fmla="*/ 561715696 w 4250"/>
              <a:gd name="T1" fmla="*/ 570986239 h 4850"/>
              <a:gd name="T2" fmla="*/ 561715696 w 4250"/>
              <a:gd name="T3" fmla="*/ 748252577 h 4850"/>
              <a:gd name="T4" fmla="*/ 477096885 w 4250"/>
              <a:gd name="T5" fmla="*/ 748252577 h 4850"/>
              <a:gd name="T6" fmla="*/ 338783519 w 4250"/>
              <a:gd name="T7" fmla="*/ 609864343 h 4850"/>
              <a:gd name="T8" fmla="*/ 314936225 w 4250"/>
              <a:gd name="T9" fmla="*/ 609864343 h 4850"/>
              <a:gd name="T10" fmla="*/ 176776604 w 4250"/>
              <a:gd name="T11" fmla="*/ 748252577 h 4850"/>
              <a:gd name="T12" fmla="*/ 92003656 w 4250"/>
              <a:gd name="T13" fmla="*/ 748252577 h 4850"/>
              <a:gd name="T14" fmla="*/ 92003656 w 4250"/>
              <a:gd name="T15" fmla="*/ 570986239 h 4850"/>
              <a:gd name="T16" fmla="*/ 292781299 w 4250"/>
              <a:gd name="T17" fmla="*/ 369652092 h 4850"/>
              <a:gd name="T18" fmla="*/ 360938053 w 4250"/>
              <a:gd name="T19" fmla="*/ 369652092 h 4850"/>
              <a:gd name="T20" fmla="*/ 561715696 w 4250"/>
              <a:gd name="T21" fmla="*/ 570986239 h 4850"/>
              <a:gd name="T22" fmla="*/ 314936225 w 4250"/>
              <a:gd name="T23" fmla="*/ 425038494 h 4850"/>
              <a:gd name="T24" fmla="*/ 147236834 w 4250"/>
              <a:gd name="T25" fmla="*/ 593202467 h 4850"/>
              <a:gd name="T26" fmla="*/ 147236834 w 4250"/>
              <a:gd name="T27" fmla="*/ 692866568 h 4850"/>
              <a:gd name="T28" fmla="*/ 154621678 w 4250"/>
              <a:gd name="T29" fmla="*/ 692866568 h 4850"/>
              <a:gd name="T30" fmla="*/ 292781299 w 4250"/>
              <a:gd name="T31" fmla="*/ 554323970 h 4850"/>
              <a:gd name="T32" fmla="*/ 360938053 w 4250"/>
              <a:gd name="T33" fmla="*/ 554323970 h 4850"/>
              <a:gd name="T34" fmla="*/ 499097674 w 4250"/>
              <a:gd name="T35" fmla="*/ 692866568 h 4850"/>
              <a:gd name="T36" fmla="*/ 506482518 w 4250"/>
              <a:gd name="T37" fmla="*/ 692866568 h 4850"/>
              <a:gd name="T38" fmla="*/ 506482518 w 4250"/>
              <a:gd name="T39" fmla="*/ 593202467 h 4850"/>
              <a:gd name="T40" fmla="*/ 338783519 w 4250"/>
              <a:gd name="T41" fmla="*/ 425038494 h 4850"/>
              <a:gd name="T42" fmla="*/ 314936225 w 4250"/>
              <a:gd name="T43" fmla="*/ 425038494 h 4850"/>
              <a:gd name="T44" fmla="*/ 653873489 w 4250"/>
              <a:gd name="T45" fmla="*/ 293901436 h 4850"/>
              <a:gd name="T46" fmla="*/ 653873489 w 4250"/>
              <a:gd name="T47" fmla="*/ 471322138 h 4850"/>
              <a:gd name="T48" fmla="*/ 569100540 w 4250"/>
              <a:gd name="T49" fmla="*/ 471322138 h 4850"/>
              <a:gd name="T50" fmla="*/ 338783519 w 4250"/>
              <a:gd name="T51" fmla="*/ 240366615 h 4850"/>
              <a:gd name="T52" fmla="*/ 314936225 w 4250"/>
              <a:gd name="T53" fmla="*/ 240366615 h 4850"/>
              <a:gd name="T54" fmla="*/ 84618811 w 4250"/>
              <a:gd name="T55" fmla="*/ 471322138 h 4850"/>
              <a:gd name="T56" fmla="*/ 0 w 4250"/>
              <a:gd name="T57" fmla="*/ 471322138 h 4850"/>
              <a:gd name="T58" fmla="*/ 0 w 4250"/>
              <a:gd name="T59" fmla="*/ 293901436 h 4850"/>
              <a:gd name="T60" fmla="*/ 292781299 w 4250"/>
              <a:gd name="T61" fmla="*/ 0 h 4850"/>
              <a:gd name="T62" fmla="*/ 360938053 w 4250"/>
              <a:gd name="T63" fmla="*/ 0 h 4850"/>
              <a:gd name="T64" fmla="*/ 653873489 w 4250"/>
              <a:gd name="T65" fmla="*/ 293901436 h 4850"/>
              <a:gd name="T66" fmla="*/ 314936225 w 4250"/>
              <a:gd name="T67" fmla="*/ 55540373 h 4850"/>
              <a:gd name="T68" fmla="*/ 55233178 w 4250"/>
              <a:gd name="T69" fmla="*/ 315963300 h 4850"/>
              <a:gd name="T70" fmla="*/ 55233178 w 4250"/>
              <a:gd name="T71" fmla="*/ 415935736 h 4850"/>
              <a:gd name="T72" fmla="*/ 62464278 w 4250"/>
              <a:gd name="T73" fmla="*/ 415935736 h 4850"/>
              <a:gd name="T74" fmla="*/ 292781299 w 4250"/>
              <a:gd name="T75" fmla="*/ 184826242 h 4850"/>
              <a:gd name="T76" fmla="*/ 360938053 w 4250"/>
              <a:gd name="T77" fmla="*/ 184826242 h 4850"/>
              <a:gd name="T78" fmla="*/ 591255466 w 4250"/>
              <a:gd name="T79" fmla="*/ 415935736 h 4850"/>
              <a:gd name="T80" fmla="*/ 598640311 w 4250"/>
              <a:gd name="T81" fmla="*/ 415935736 h 4850"/>
              <a:gd name="T82" fmla="*/ 598640311 w 4250"/>
              <a:gd name="T83" fmla="*/ 315963300 h 4850"/>
              <a:gd name="T84" fmla="*/ 338783519 w 4250"/>
              <a:gd name="T85" fmla="*/ 55540373 h 4850"/>
              <a:gd name="T86" fmla="*/ 314936225 w 4250"/>
              <a:gd name="T87" fmla="*/ 55540373 h 48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250" h="4850">
                <a:moveTo>
                  <a:pt x="3651" y="3701"/>
                </a:moveTo>
                <a:lnTo>
                  <a:pt x="3651" y="4850"/>
                </a:lnTo>
                <a:lnTo>
                  <a:pt x="3101" y="4850"/>
                </a:lnTo>
                <a:lnTo>
                  <a:pt x="2202" y="3953"/>
                </a:lnTo>
                <a:lnTo>
                  <a:pt x="2047" y="3953"/>
                </a:lnTo>
                <a:lnTo>
                  <a:pt x="1149" y="4850"/>
                </a:lnTo>
                <a:lnTo>
                  <a:pt x="598" y="4850"/>
                </a:lnTo>
                <a:lnTo>
                  <a:pt x="598" y="3701"/>
                </a:lnTo>
                <a:lnTo>
                  <a:pt x="1903" y="2396"/>
                </a:lnTo>
                <a:lnTo>
                  <a:pt x="2346" y="2396"/>
                </a:lnTo>
                <a:lnTo>
                  <a:pt x="3651" y="3701"/>
                </a:lnTo>
                <a:close/>
                <a:moveTo>
                  <a:pt x="2047" y="2755"/>
                </a:moveTo>
                <a:lnTo>
                  <a:pt x="957" y="3845"/>
                </a:lnTo>
                <a:lnTo>
                  <a:pt x="957" y="4491"/>
                </a:lnTo>
                <a:lnTo>
                  <a:pt x="1005" y="4491"/>
                </a:lnTo>
                <a:lnTo>
                  <a:pt x="1903" y="3593"/>
                </a:lnTo>
                <a:lnTo>
                  <a:pt x="2346" y="3593"/>
                </a:lnTo>
                <a:lnTo>
                  <a:pt x="3244" y="4491"/>
                </a:lnTo>
                <a:lnTo>
                  <a:pt x="3292" y="4491"/>
                </a:lnTo>
                <a:lnTo>
                  <a:pt x="3292" y="3845"/>
                </a:lnTo>
                <a:lnTo>
                  <a:pt x="2202" y="2755"/>
                </a:lnTo>
                <a:lnTo>
                  <a:pt x="2047" y="2755"/>
                </a:lnTo>
                <a:close/>
                <a:moveTo>
                  <a:pt x="4250" y="1905"/>
                </a:moveTo>
                <a:lnTo>
                  <a:pt x="4250" y="3055"/>
                </a:lnTo>
                <a:lnTo>
                  <a:pt x="3699" y="3055"/>
                </a:lnTo>
                <a:lnTo>
                  <a:pt x="2202" y="1558"/>
                </a:lnTo>
                <a:lnTo>
                  <a:pt x="2047" y="1558"/>
                </a:lnTo>
                <a:lnTo>
                  <a:pt x="550" y="3055"/>
                </a:lnTo>
                <a:lnTo>
                  <a:pt x="0" y="3055"/>
                </a:lnTo>
                <a:lnTo>
                  <a:pt x="0" y="1905"/>
                </a:lnTo>
                <a:lnTo>
                  <a:pt x="1903" y="0"/>
                </a:lnTo>
                <a:lnTo>
                  <a:pt x="2346" y="0"/>
                </a:lnTo>
                <a:lnTo>
                  <a:pt x="4250" y="1905"/>
                </a:lnTo>
                <a:close/>
                <a:moveTo>
                  <a:pt x="2047" y="360"/>
                </a:moveTo>
                <a:lnTo>
                  <a:pt x="359" y="2048"/>
                </a:lnTo>
                <a:lnTo>
                  <a:pt x="359" y="2696"/>
                </a:lnTo>
                <a:lnTo>
                  <a:pt x="406" y="2696"/>
                </a:lnTo>
                <a:lnTo>
                  <a:pt x="1903" y="1198"/>
                </a:lnTo>
                <a:lnTo>
                  <a:pt x="2346" y="1198"/>
                </a:lnTo>
                <a:lnTo>
                  <a:pt x="3843" y="2696"/>
                </a:lnTo>
                <a:lnTo>
                  <a:pt x="3891" y="2696"/>
                </a:lnTo>
                <a:lnTo>
                  <a:pt x="3891" y="2048"/>
                </a:lnTo>
                <a:lnTo>
                  <a:pt x="2202" y="360"/>
                </a:lnTo>
                <a:lnTo>
                  <a:pt x="2047" y="36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Tree>
    <p:extLst>
      <p:ext uri="{BB962C8B-B14F-4D97-AF65-F5344CB8AC3E}">
        <p14:creationId xmlns:p14="http://schemas.microsoft.com/office/powerpoint/2010/main" val="928806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8843" y="825026"/>
            <a:ext cx="7730001" cy="584775"/>
          </a:xfrm>
          <a:prstGeom prst="rect">
            <a:avLst/>
          </a:prstGeom>
        </p:spPr>
        <p:txBody>
          <a:bodyPr wrap="none">
            <a:spAutoFit/>
          </a:bodyPr>
          <a:lstStyle/>
          <a:p>
            <a:r>
              <a:rPr lang="ja-JP" altLang="en-US" sz="3200" b="1" dirty="0">
                <a:solidFill>
                  <a:srgbClr val="01A991"/>
                </a:solidFill>
              </a:rPr>
              <a:t>マルチコントローラ環境における負荷モデル</a:t>
            </a:r>
            <a:endParaRPr lang="zh-CN" altLang="en-US" sz="3200" b="1" dirty="0">
              <a:solidFill>
                <a:srgbClr val="01A991"/>
              </a:solidFill>
            </a:endParaRPr>
          </a:p>
        </p:txBody>
      </p:sp>
      <p:sp>
        <p:nvSpPr>
          <p:cNvPr id="7" name="矩形 6"/>
          <p:cNvSpPr/>
          <p:nvPr/>
        </p:nvSpPr>
        <p:spPr>
          <a:xfrm>
            <a:off x="3828288" y="3121223"/>
            <a:ext cx="4535424" cy="307777"/>
          </a:xfrm>
          <a:prstGeom prst="rect">
            <a:avLst/>
          </a:prstGeom>
        </p:spPr>
        <p:txBody>
          <a:bodyPr wrap="square">
            <a:spAutoFit/>
          </a:bodyPr>
          <a:lstStyle/>
          <a:p>
            <a:pPr algn="ctr"/>
            <a:endParaRPr lang="zh-CN" altLang="en-US" sz="1400" dirty="0"/>
          </a:p>
        </p:txBody>
      </p:sp>
      <p:sp>
        <p:nvSpPr>
          <p:cNvPr id="8" name="TextBox 4"/>
          <p:cNvSpPr txBox="1">
            <a:spLocks noChangeArrowheads="1"/>
          </p:cNvSpPr>
          <p:nvPr/>
        </p:nvSpPr>
        <p:spPr bwMode="auto">
          <a:xfrm>
            <a:off x="152136" y="1792573"/>
            <a:ext cx="3505464" cy="454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ja-JP" altLang="en-US" sz="1800" b="1" dirty="0">
                <a:latin typeface="Franklin Gothic Book" panose="020B0503020102020204" pitchFamily="34" charset="0"/>
                <a:ea typeface="微软雅黑" panose="020B0503020204020204" pitchFamily="34" charset="-122"/>
              </a:rPr>
              <a:t>コントローラ負荷の定義：式</a:t>
            </a:r>
            <a:r>
              <a:rPr lang="en-US" altLang="ja-JP" sz="1800" b="1" dirty="0">
                <a:latin typeface="Franklin Gothic Book" panose="020B0503020102020204" pitchFamily="34" charset="0"/>
                <a:ea typeface="微软雅黑" panose="020B0503020204020204" pitchFamily="34" charset="-122"/>
              </a:rPr>
              <a:t>(1)</a:t>
            </a:r>
            <a:endParaRPr lang="en-US" altLang="zh-CN" sz="1800" b="1" dirty="0">
              <a:latin typeface="Franklin Gothic Book" panose="020B0503020102020204" pitchFamily="34" charset="0"/>
              <a:ea typeface="微软雅黑" panose="020B0503020204020204" pitchFamily="34" charset="-122"/>
            </a:endParaRPr>
          </a:p>
        </p:txBody>
      </p:sp>
      <p:pic>
        <p:nvPicPr>
          <p:cNvPr id="4" name="图片 3">
            <a:extLst>
              <a:ext uri="{FF2B5EF4-FFF2-40B4-BE49-F238E27FC236}">
                <a16:creationId xmlns:a16="http://schemas.microsoft.com/office/drawing/2014/main" id="{66745E26-0B7C-929F-6A35-D0C7BB8A982E}"/>
              </a:ext>
            </a:extLst>
          </p:cNvPr>
          <p:cNvPicPr>
            <a:picLocks noChangeAspect="1"/>
          </p:cNvPicPr>
          <p:nvPr/>
        </p:nvPicPr>
        <p:blipFill>
          <a:blip r:embed="rId2"/>
          <a:stretch>
            <a:fillRect/>
          </a:stretch>
        </p:blipFill>
        <p:spPr>
          <a:xfrm>
            <a:off x="-517450" y="2651093"/>
            <a:ext cx="9671818" cy="1168488"/>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BB82804-5DE1-9390-5646-D1BA4913D214}"/>
                  </a:ext>
                </a:extLst>
              </p:cNvPr>
              <p:cNvSpPr txBox="1"/>
              <p:nvPr/>
            </p:nvSpPr>
            <p:spPr>
              <a:xfrm>
                <a:off x="318976" y="3922268"/>
                <a:ext cx="6847368" cy="2110706"/>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altLang="zh-Hans-MO" i="1" smtClean="0">
                            <a:latin typeface="Cambria Math" panose="02040503050406030204" pitchFamily="18" charset="0"/>
                          </a:rPr>
                        </m:ctrlPr>
                      </m:sSubPr>
                      <m:e>
                        <m:r>
                          <a:rPr lang="en-US" altLang="zh-Hans-MO" b="0" i="1" smtClean="0">
                            <a:latin typeface="Cambria Math" panose="02040503050406030204" pitchFamily="18" charset="0"/>
                          </a:rPr>
                          <m:t>𝐶</m:t>
                        </m:r>
                      </m:e>
                      <m:sub>
                        <m:r>
                          <a:rPr lang="en-US" altLang="zh-Hans-MO" b="0" i="1" smtClean="0">
                            <a:latin typeface="Cambria Math" panose="02040503050406030204" pitchFamily="18" charset="0"/>
                          </a:rPr>
                          <m:t>𝑖</m:t>
                        </m:r>
                      </m:sub>
                    </m:sSub>
                  </m:oMath>
                </a14:m>
                <a:r>
                  <a:rPr lang="ja-JP" altLang="en-US" dirty="0"/>
                  <a:t>が管理するスイッチ集合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𝑄</m:t>
                        </m:r>
                      </m:e>
                      <m:sub>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𝑖</m:t>
                            </m:r>
                          </m:sub>
                        </m:sSub>
                      </m:sub>
                    </m:sSub>
                  </m:oMath>
                </a14:m>
                <a:r>
                  <a:rPr lang="ja-JP" altLang="en-US" dirty="0"/>
                  <a:t>のうち、各スイッチ</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b="0" i="1" smtClean="0">
                            <a:latin typeface="Cambria Math" panose="02040503050406030204" pitchFamily="18" charset="0"/>
                          </a:rPr>
                          <m:t>𝑘</m:t>
                        </m:r>
                      </m:sub>
                    </m:sSub>
                  </m:oMath>
                </a14:m>
                <a:r>
                  <a:rPr lang="ja-JP" altLang="en-US" dirty="0"/>
                  <a:t>から送られてくる </a:t>
                </a:r>
                <a:r>
                  <a:rPr lang="en-US" altLang="ja-JP" dirty="0"/>
                  <a:t>Packet-In </a:t>
                </a:r>
                <a:r>
                  <a:rPr lang="ja-JP" altLang="en-US" dirty="0"/>
                  <a:t>メッセージ数</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𝑓</m:t>
                        </m:r>
                      </m:e>
                      <m:sub>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b="0" i="1" smtClean="0">
                                <a:latin typeface="Cambria Math" panose="02040503050406030204" pitchFamily="18" charset="0"/>
                              </a:rPr>
                              <m:t>𝑘</m:t>
                            </m:r>
                          </m:sub>
                        </m:sSub>
                      </m:sub>
                    </m:sSub>
                  </m:oMath>
                </a14:m>
                <a:r>
                  <a:rPr lang="ja-JP" altLang="en-US" dirty="0"/>
                  <a:t>を合計</a:t>
                </a:r>
                <a:endParaRPr lang="en-US" altLang="ja-JP" dirty="0"/>
              </a:p>
              <a:p>
                <a:pPr marL="285750" indent="-285750">
                  <a:buFont typeface="Arial" panose="020B0604020202020204" pitchFamily="34" charset="0"/>
                  <a:buChar char="•"/>
                </a:pPr>
                <a:endParaRPr lang="en-US" altLang="zh-Hans-MO" dirty="0"/>
              </a:p>
              <a:p>
                <a:pPr marL="285750" indent="-285750">
                  <a:buFont typeface="Arial" panose="020B0604020202020204" pitchFamily="34" charset="0"/>
                  <a:buChar char="•"/>
                </a:pPr>
                <a14:m>
                  <m:oMath xmlns:m="http://schemas.openxmlformats.org/officeDocument/2006/math">
                    <m:sSub>
                      <m:sSubPr>
                        <m:ctrlPr>
                          <a:rPr lang="zh-Hans-MO" altLang="zh-Hans-MO" i="1">
                            <a:latin typeface="Cambria Math" panose="02040503050406030204" pitchFamily="18" charset="0"/>
                            <a:ea typeface="Cambria Math" panose="02040503050406030204" pitchFamily="18" charset="0"/>
                          </a:rPr>
                        </m:ctrlPr>
                      </m:sSubPr>
                      <m:e>
                        <m:r>
                          <a:rPr lang="en-US" altLang="zh-Hans-MO" i="1" kern="100">
                            <a:latin typeface="Cambria Math" panose="02040503050406030204" pitchFamily="18" charset="0"/>
                            <a:ea typeface="ＭＳ 明朝" panose="02020609040205080304" pitchFamily="17" charset="-128"/>
                            <a:cs typeface="Times New Roman" panose="02020603050405020304" pitchFamily="18" charset="0"/>
                          </a:rPr>
                          <m:t>𝑓</m:t>
                        </m:r>
                      </m:e>
                      <m:sub>
                        <m:sSub>
                          <m:sSubPr>
                            <m:ctrlPr>
                              <a:rPr lang="zh-Hans-MO" altLang="zh-Hans-MO" i="1">
                                <a:latin typeface="Cambria Math" panose="02040503050406030204" pitchFamily="18" charset="0"/>
                                <a:ea typeface="Cambria Math" panose="02040503050406030204" pitchFamily="18" charset="0"/>
                              </a:rPr>
                            </m:ctrlPr>
                          </m:sSubPr>
                          <m:e>
                            <m:r>
                              <a:rPr lang="en-US" altLang="zh-Hans-MO" i="1" kern="100">
                                <a:latin typeface="Cambria Math" panose="02040503050406030204" pitchFamily="18" charset="0"/>
                                <a:ea typeface="ＭＳ 明朝" panose="02020609040205080304" pitchFamily="17" charset="-128"/>
                                <a:cs typeface="Times New Roman" panose="02020603050405020304" pitchFamily="18" charset="0"/>
                              </a:rPr>
                              <m:t>𝑆</m:t>
                            </m:r>
                          </m:e>
                          <m:sub>
                            <m:r>
                              <a:rPr lang="en-US" altLang="zh-Hans-MO" i="1" kern="100">
                                <a:latin typeface="Cambria Math" panose="02040503050406030204" pitchFamily="18" charset="0"/>
                                <a:ea typeface="ＭＳ 明朝" panose="02020609040205080304" pitchFamily="17" charset="-128"/>
                                <a:cs typeface="Times New Roman" panose="02020603050405020304" pitchFamily="18" charset="0"/>
                              </a:rPr>
                              <m:t>𝑘</m:t>
                            </m:r>
                          </m:sub>
                        </m:sSub>
                      </m:sub>
                    </m:sSub>
                    <m:sSub>
                      <m:sSubPr>
                        <m:ctrlPr>
                          <a:rPr lang="zh-Hans-MO" altLang="zh-Hans-MO" i="1">
                            <a:latin typeface="Cambria Math" panose="02040503050406030204" pitchFamily="18" charset="0"/>
                            <a:ea typeface="Cambria Math" panose="02040503050406030204" pitchFamily="18" charset="0"/>
                          </a:rPr>
                        </m:ctrlPr>
                      </m:sSubPr>
                      <m:e>
                        <m:r>
                          <a:rPr lang="en-US" altLang="zh-Hans-MO" i="1" kern="100">
                            <a:latin typeface="Cambria Math" panose="02040503050406030204" pitchFamily="18" charset="0"/>
                            <a:ea typeface="ＭＳ 明朝" panose="02020609040205080304" pitchFamily="17" charset="-128"/>
                            <a:cs typeface="Times New Roman" panose="02020603050405020304" pitchFamily="18" charset="0"/>
                          </a:rPr>
                          <m:t>𝑇</m:t>
                        </m:r>
                      </m:e>
                      <m:sub>
                        <m:r>
                          <a:rPr lang="en-US" altLang="zh-Hans-MO" i="1" kern="100">
                            <a:latin typeface="Cambria Math" panose="02040503050406030204" pitchFamily="18" charset="0"/>
                            <a:ea typeface="ＭＳ 明朝" panose="02020609040205080304" pitchFamily="17" charset="-128"/>
                            <a:cs typeface="Times New Roman" panose="02020603050405020304" pitchFamily="18" charset="0"/>
                          </a:rPr>
                          <m:t>𝑛</m:t>
                        </m:r>
                      </m:sub>
                    </m:sSub>
                    <m:r>
                      <a:rPr lang="ja-JP" altLang="en-US" i="1" kern="100" smtClean="0">
                        <a:latin typeface="Cambria Math" panose="02040503050406030204" pitchFamily="18" charset="0"/>
                        <a:ea typeface="ＭＳ 明朝" panose="02020609040205080304" pitchFamily="17" charset="-128"/>
                        <a:cs typeface="Times New Roman" panose="02020603050405020304" pitchFamily="18" charset="0"/>
                      </a:rPr>
                      <m:t>：</m:t>
                    </m:r>
                  </m:oMath>
                </a14:m>
                <a:r>
                  <a:rPr lang="ja-JP" altLang="en-US" dirty="0"/>
                  <a:t>時間区間</a:t>
                </a:r>
                <a14:m>
                  <m:oMath xmlns:m="http://schemas.openxmlformats.org/officeDocument/2006/math">
                    <m:sSub>
                      <m:sSubPr>
                        <m:ctrlPr>
                          <a:rPr lang="zh-Hans-MO" altLang="zh-Hans-MO" i="1" smtClean="0">
                            <a:effectLst/>
                            <a:latin typeface="Cambria Math" panose="02040503050406030204" pitchFamily="18" charset="0"/>
                            <a:ea typeface="Cambria Math" panose="02040503050406030204" pitchFamily="18" charset="0"/>
                          </a:rPr>
                        </m:ctrlPr>
                      </m:sSubPr>
                      <m:e>
                        <m:r>
                          <a:rPr lang="en-US" altLang="zh-Hans-MO" sz="1800" i="1" kern="100">
                            <a:effectLst/>
                            <a:latin typeface="Cambria Math" panose="02040503050406030204" pitchFamily="18" charset="0"/>
                            <a:ea typeface="ＭＳ 明朝" panose="02020609040205080304" pitchFamily="17" charset="-128"/>
                            <a:cs typeface="Times New Roman" panose="02020603050405020304" pitchFamily="18" charset="0"/>
                          </a:rPr>
                          <m:t>𝑇</m:t>
                        </m:r>
                      </m:e>
                      <m:sub>
                        <m:r>
                          <a:rPr lang="en-US" altLang="zh-Hans-MO" sz="1800" i="1" kern="100">
                            <a:effectLst/>
                            <a:latin typeface="Cambria Math" panose="02040503050406030204" pitchFamily="18" charset="0"/>
                            <a:ea typeface="ＭＳ 明朝" panose="02020609040205080304" pitchFamily="17" charset="-128"/>
                            <a:cs typeface="Times New Roman" panose="02020603050405020304" pitchFamily="18" charset="0"/>
                          </a:rPr>
                          <m:t>𝑛</m:t>
                        </m:r>
                      </m:sub>
                    </m:sSub>
                  </m:oMath>
                </a14:m>
                <a:r>
                  <a:rPr lang="ja-JP" altLang="en-US" dirty="0"/>
                  <a:t>において</a:t>
                </a:r>
                <a:r>
                  <a:rPr lang="en-US" altLang="ja-JP" dirty="0"/>
                  <a:t>,</a:t>
                </a:r>
                <a:r>
                  <a:rPr lang="ja-JP" altLang="en-US" dirty="0"/>
                  <a:t>スイッチ</a:t>
                </a:r>
                <a14:m>
                  <m:oMath xmlns:m="http://schemas.openxmlformats.org/officeDocument/2006/math">
                    <m:sSub>
                      <m:sSubPr>
                        <m:ctrlPr>
                          <a:rPr lang="zh-Hans-MO" altLang="zh-Hans-MO" i="1">
                            <a:latin typeface="Cambria Math" panose="02040503050406030204" pitchFamily="18" charset="0"/>
                          </a:rPr>
                        </m:ctrlPr>
                      </m:sSubPr>
                      <m:e>
                        <m:r>
                          <m:rPr>
                            <m:sty m:val="p"/>
                          </m:rPr>
                          <a:rPr lang="en-US" altLang="zh-Hans-MO">
                            <a:latin typeface="Cambria Math" panose="02040503050406030204" pitchFamily="18" charset="0"/>
                          </a:rPr>
                          <m:t>S</m:t>
                        </m:r>
                      </m:e>
                      <m:sub>
                        <m:r>
                          <a:rPr lang="en-US" altLang="zh-Hans-MO" i="1">
                            <a:latin typeface="Cambria Math" panose="02040503050406030204" pitchFamily="18" charset="0"/>
                          </a:rPr>
                          <m:t>𝑘</m:t>
                        </m:r>
                      </m:sub>
                    </m:sSub>
                  </m:oMath>
                </a14:m>
                <a:r>
                  <a:rPr lang="ja-JP" altLang="en-US" dirty="0"/>
                  <a:t>からのリクエストメッセージの数を記録</a:t>
                </a:r>
                <a:endParaRPr lang="en-US" altLang="ja-JP" dirty="0"/>
              </a:p>
              <a:p>
                <a:pPr marL="285750" indent="-285750">
                  <a:buFont typeface="Arial" panose="020B0604020202020204" pitchFamily="34" charset="0"/>
                  <a:buChar char="•"/>
                </a:pPr>
                <a:endParaRPr lang="en-US" altLang="zh-Hans-MO" dirty="0"/>
              </a:p>
              <a:p>
                <a:endParaRPr lang="zh-Hans-MO" altLang="en-US" dirty="0"/>
              </a:p>
            </p:txBody>
          </p:sp>
        </mc:Choice>
        <mc:Fallback xmlns="">
          <p:sp>
            <p:nvSpPr>
              <p:cNvPr id="10" name="文本框 9">
                <a:extLst>
                  <a:ext uri="{FF2B5EF4-FFF2-40B4-BE49-F238E27FC236}">
                    <a16:creationId xmlns:a16="http://schemas.microsoft.com/office/drawing/2014/main" id="{4BB82804-5DE1-9390-5646-D1BA4913D214}"/>
                  </a:ext>
                </a:extLst>
              </p:cNvPr>
              <p:cNvSpPr txBox="1">
                <a:spLocks noRot="1" noChangeAspect="1" noMove="1" noResize="1" noEditPoints="1" noAdjustHandles="1" noChangeArrowheads="1" noChangeShapeType="1" noTextEdit="1"/>
              </p:cNvSpPr>
              <p:nvPr/>
            </p:nvSpPr>
            <p:spPr>
              <a:xfrm>
                <a:off x="318976" y="3922268"/>
                <a:ext cx="6847368" cy="2110706"/>
              </a:xfrm>
              <a:prstGeom prst="rect">
                <a:avLst/>
              </a:prstGeom>
              <a:blipFill>
                <a:blip r:embed="rId3"/>
                <a:stretch>
                  <a:fillRect l="-534" t="-2305"/>
                </a:stretch>
              </a:blipFill>
            </p:spPr>
            <p:txBody>
              <a:bodyPr/>
              <a:lstStyle/>
              <a:p>
                <a:r>
                  <a:rPr lang="zh-Hans-MO" altLang="en-US">
                    <a:noFill/>
                  </a:rPr>
                  <a:t> </a:t>
                </a:r>
              </a:p>
            </p:txBody>
          </p:sp>
        </mc:Fallback>
      </mc:AlternateContent>
      <p:sp>
        <p:nvSpPr>
          <p:cNvPr id="9" name="文本框 8">
            <a:extLst>
              <a:ext uri="{FF2B5EF4-FFF2-40B4-BE49-F238E27FC236}">
                <a16:creationId xmlns:a16="http://schemas.microsoft.com/office/drawing/2014/main" id="{00CFD3A6-5670-15E2-7D5C-ADC83C6BB3A9}"/>
              </a:ext>
            </a:extLst>
          </p:cNvPr>
          <p:cNvSpPr txBox="1"/>
          <p:nvPr/>
        </p:nvSpPr>
        <p:spPr>
          <a:xfrm>
            <a:off x="7852031" y="2178335"/>
            <a:ext cx="3395330" cy="2676374"/>
          </a:xfrm>
          <a:prstGeom prst="rect">
            <a:avLst/>
          </a:prstGeom>
          <a:noFill/>
        </p:spPr>
        <p:txBody>
          <a:bodyPr wrap="square" rtlCol="0">
            <a:spAutoFit/>
          </a:bodyPr>
          <a:lstStyle/>
          <a:p>
            <a:r>
              <a:rPr lang="en-US" altLang="zh-Hans-MO" dirty="0"/>
              <a:t>Load</a:t>
            </a:r>
            <a:r>
              <a:rPr lang="ja-JP" altLang="en-US" dirty="0"/>
              <a:t>（負荷）に選んだ理由</a:t>
            </a:r>
            <a:endParaRPr lang="en-US" altLang="ja-JP" dirty="0"/>
          </a:p>
          <a:p>
            <a:endParaRPr lang="en-US" altLang="zh-Hans-MO" dirty="0"/>
          </a:p>
          <a:p>
            <a:pPr marL="285750" indent="-285750">
              <a:lnSpc>
                <a:spcPct val="150000"/>
              </a:lnSpc>
              <a:buFont typeface="Arial" panose="020B0604020202020204" pitchFamily="34" charset="0"/>
              <a:buChar char="•"/>
            </a:pPr>
            <a:r>
              <a:rPr lang="en-US" altLang="ja-JP" dirty="0" err="1"/>
              <a:t>Openflow</a:t>
            </a:r>
            <a:r>
              <a:rPr lang="ja-JP" altLang="en-US" dirty="0"/>
              <a:t>で、コントローラの処理負荷が</a:t>
            </a:r>
            <a:r>
              <a:rPr lang="en-US" altLang="ja-JP" dirty="0"/>
              <a:t>packet-in</a:t>
            </a:r>
            <a:r>
              <a:rPr lang="ja-JP" altLang="en-US" dirty="0"/>
              <a:t>メッセージ</a:t>
            </a:r>
            <a:endParaRPr lang="en-US" altLang="ja-JP" dirty="0"/>
          </a:p>
          <a:p>
            <a:pPr marL="285750" indent="-285750">
              <a:lnSpc>
                <a:spcPct val="150000"/>
              </a:lnSpc>
              <a:buFont typeface="Arial" panose="020B0604020202020204" pitchFamily="34" charset="0"/>
              <a:buChar char="•"/>
            </a:pPr>
            <a:endParaRPr lang="en-US" altLang="zh-Hans-MO" dirty="0"/>
          </a:p>
          <a:p>
            <a:pPr marL="285750" indent="-285750">
              <a:lnSpc>
                <a:spcPct val="150000"/>
              </a:lnSpc>
              <a:buFont typeface="Arial" panose="020B0604020202020204" pitchFamily="34" charset="0"/>
              <a:buChar char="•"/>
            </a:pPr>
            <a:r>
              <a:rPr lang="en-US" altLang="ja-JP" dirty="0"/>
              <a:t>Packet-In </a:t>
            </a:r>
            <a:r>
              <a:rPr lang="ja-JP" altLang="en-US" dirty="0"/>
              <a:t>の到着率が増えるほど </a:t>
            </a:r>
            <a:r>
              <a:rPr lang="en-US" altLang="ja-JP" dirty="0"/>
              <a:t>CPU </a:t>
            </a:r>
            <a:r>
              <a:rPr lang="ja-JP" altLang="en-US" dirty="0"/>
              <a:t>使用率が上昇</a:t>
            </a:r>
            <a:endParaRPr lang="zh-Hans-MO" altLang="en-US" dirty="0"/>
          </a:p>
        </p:txBody>
      </p:sp>
    </p:spTree>
    <p:extLst>
      <p:ext uri="{BB962C8B-B14F-4D97-AF65-F5344CB8AC3E}">
        <p14:creationId xmlns:p14="http://schemas.microsoft.com/office/powerpoint/2010/main" val="4057192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590B506-1BB4-D59F-E718-B9AFC450D2CC}"/>
                  </a:ext>
                </a:extLst>
              </p:cNvPr>
              <p:cNvSpPr txBox="1"/>
              <p:nvPr/>
            </p:nvSpPr>
            <p:spPr>
              <a:xfrm>
                <a:off x="241005" y="687573"/>
                <a:ext cx="9002233" cy="1873846"/>
              </a:xfrm>
              <a:prstGeom prst="rect">
                <a:avLst/>
              </a:prstGeom>
              <a:noFill/>
            </p:spPr>
            <p:txBody>
              <a:bodyPr wrap="square" rtlCol="0">
                <a:spAutoFit/>
              </a:bodyPr>
              <a:lstStyle/>
              <a:p>
                <a:r>
                  <a:rPr lang="en-US" altLang="ja-JP" sz="2400" dirty="0"/>
                  <a:t>SDN</a:t>
                </a:r>
                <a:r>
                  <a:rPr lang="ja-JP" altLang="en-US" sz="2400" dirty="0"/>
                  <a:t>ネットワーク</a:t>
                </a:r>
                <a:r>
                  <a:rPr lang="en-US" altLang="ja-JP" sz="2400" dirty="0"/>
                  <a:t>G</a:t>
                </a:r>
                <a:r>
                  <a:rPr lang="ja-JP" altLang="en-US" sz="2400" dirty="0"/>
                  <a:t>の構成</a:t>
                </a:r>
                <a:endParaRPr lang="en-US" altLang="ja-JP" sz="2400" dirty="0"/>
              </a:p>
              <a:p>
                <a:endParaRPr lang="en-US" altLang="zh-Hans-MO" dirty="0"/>
              </a:p>
              <a:p>
                <a:pPr marL="285750" indent="-285750">
                  <a:buFont typeface="Arial" panose="020B0604020202020204" pitchFamily="34" charset="0"/>
                  <a:buChar char="•"/>
                </a:pPr>
                <a:r>
                  <a:rPr lang="en-US" altLang="ja-JP" dirty="0"/>
                  <a:t>N</a:t>
                </a:r>
                <a:r>
                  <a:rPr lang="ja-JP" altLang="en-US" dirty="0"/>
                  <a:t>個のコントローラー</a:t>
                </a:r>
                <a:r>
                  <a:rPr lang="en-US" altLang="ja-JP" dirty="0"/>
                  <a:t>C={C1,C2,C3,…,Cn}</a:t>
                </a:r>
              </a:p>
              <a:p>
                <a:pPr marL="285750" indent="-285750">
                  <a:buFont typeface="Arial" panose="020B0604020202020204" pitchFamily="34" charset="0"/>
                  <a:buChar char="•"/>
                </a:pPr>
                <a:r>
                  <a:rPr lang="en-US" altLang="ja-JP" dirty="0"/>
                  <a:t>K</a:t>
                </a:r>
                <a:r>
                  <a:rPr lang="ja-JP" altLang="en-US" dirty="0"/>
                  <a:t>個のスイッチ</a:t>
                </a:r>
                <a:r>
                  <a:rPr lang="en-US" altLang="ja-JP" dirty="0"/>
                  <a:t>S={S1,S2,…,</a:t>
                </a:r>
                <a:r>
                  <a:rPr lang="en-US" altLang="ja-JP" dirty="0" err="1"/>
                  <a:t>Sk</a:t>
                </a:r>
                <a:r>
                  <a:rPr lang="en-US" altLang="ja-JP" dirty="0"/>
                  <a:t>}</a:t>
                </a:r>
              </a:p>
              <a:p>
                <a:pPr marL="285750" indent="-285750">
                  <a:buFont typeface="Arial" panose="020B0604020202020204" pitchFamily="34" charset="0"/>
                  <a:buChar char="•"/>
                </a:pPr>
                <a:r>
                  <a:rPr lang="en-US" altLang="ja-JP" dirty="0"/>
                  <a:t>N</a:t>
                </a:r>
                <a:r>
                  <a:rPr lang="ja-JP" altLang="en-US" dirty="0"/>
                  <a:t>個のネットワークドメインを管理</a:t>
                </a:r>
                <a:endParaRPr lang="en-US" altLang="ja-JP" dirty="0"/>
              </a:p>
              <a:p>
                <a:pPr marL="285750" indent="-285750">
                  <a:buFont typeface="Arial" panose="020B0604020202020204" pitchFamily="34" charset="0"/>
                  <a:buChar char="•"/>
                </a:pPr>
                <a:r>
                  <a:rPr lang="ja-JP" altLang="en-US" dirty="0"/>
                  <a:t>コントローラ</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𝑖</m:t>
                        </m:r>
                      </m:sub>
                    </m:sSub>
                  </m:oMath>
                </a14:m>
                <a:r>
                  <a:rPr lang="ja-JP" altLang="en-US" dirty="0"/>
                  <a:t>によって管理されるスイッチ集合</a:t>
                </a:r>
                <a:r>
                  <a:rPr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𝑄</m:t>
                        </m:r>
                      </m:e>
                      <m:sub>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𝑖</m:t>
                            </m:r>
                          </m:sub>
                        </m:sSub>
                      </m:sub>
                    </m:sSub>
                  </m:oMath>
                </a14:m>
                <a:r>
                  <a:rPr lang="en-US" altLang="zh-Hans-MO" kern="100" dirty="0">
                    <a:latin typeface="ＭＳ 明朝" panose="02020609040205080304" pitchFamily="17" charset="-128"/>
                    <a:cs typeface="Times New Roman" panose="02020603050405020304" pitchFamily="18" charset="0"/>
                  </a:rPr>
                  <a:t>(S</a:t>
                </a:r>
                <a14:m>
                  <m:oMath xmlns:m="http://schemas.openxmlformats.org/officeDocument/2006/math">
                    <m:r>
                      <a:rPr lang="en-US" altLang="zh-Hans-MO" i="1" kern="100">
                        <a:latin typeface="Cambria Math" panose="02040503050406030204" pitchFamily="18" charset="0"/>
                        <a:ea typeface="ＭＳ 明朝" panose="02020609040205080304" pitchFamily="17" charset="-128"/>
                        <a:cs typeface="Times New Roman" panose="02020603050405020304" pitchFamily="18" charset="0"/>
                      </a:rPr>
                      <m:t>∈</m:t>
                    </m:r>
                    <m:sSub>
                      <m:sSubPr>
                        <m:ctrlPr>
                          <a:rPr lang="zh-Hans-MO" altLang="zh-Hans-MO" i="1">
                            <a:latin typeface="Cambria Math" panose="02040503050406030204" pitchFamily="18" charset="0"/>
                            <a:ea typeface="Cambria Math" panose="02040503050406030204" pitchFamily="18" charset="0"/>
                          </a:rPr>
                        </m:ctrlPr>
                      </m:sSubPr>
                      <m:e>
                        <m:r>
                          <a:rPr lang="en-US" altLang="zh-Hans-MO" i="1" kern="100">
                            <a:latin typeface="Cambria Math" panose="02040503050406030204" pitchFamily="18" charset="0"/>
                            <a:ea typeface="ＭＳ 明朝" panose="02020609040205080304" pitchFamily="17" charset="-128"/>
                            <a:cs typeface="Times New Roman" panose="02020603050405020304" pitchFamily="18" charset="0"/>
                          </a:rPr>
                          <m:t>𝑄</m:t>
                        </m:r>
                      </m:e>
                      <m:sub>
                        <m:sSub>
                          <m:sSubPr>
                            <m:ctrlPr>
                              <a:rPr lang="zh-Hans-MO" altLang="zh-Hans-MO" i="1">
                                <a:latin typeface="Cambria Math" panose="02040503050406030204" pitchFamily="18" charset="0"/>
                                <a:ea typeface="Cambria Math" panose="02040503050406030204" pitchFamily="18" charset="0"/>
                              </a:rPr>
                            </m:ctrlPr>
                          </m:sSubPr>
                          <m:e>
                            <m:r>
                              <a:rPr lang="en-US" altLang="zh-Hans-MO" i="1" kern="100">
                                <a:latin typeface="Cambria Math" panose="02040503050406030204" pitchFamily="18" charset="0"/>
                                <a:ea typeface="ＭＳ 明朝" panose="02020609040205080304" pitchFamily="17" charset="-128"/>
                                <a:cs typeface="Times New Roman" panose="02020603050405020304" pitchFamily="18" charset="0"/>
                              </a:rPr>
                              <m:t>𝐶</m:t>
                            </m:r>
                          </m:e>
                          <m:sub>
                            <m:r>
                              <a:rPr lang="en-US" altLang="zh-Hans-MO" i="1" kern="100">
                                <a:latin typeface="Cambria Math" panose="02040503050406030204" pitchFamily="18" charset="0"/>
                                <a:ea typeface="ＭＳ 明朝" panose="02020609040205080304" pitchFamily="17" charset="-128"/>
                                <a:cs typeface="Times New Roman" panose="02020603050405020304" pitchFamily="18" charset="0"/>
                              </a:rPr>
                              <m:t>𝑖</m:t>
                            </m:r>
                          </m:sub>
                        </m:sSub>
                      </m:sub>
                    </m:sSub>
                  </m:oMath>
                </a14:m>
                <a:r>
                  <a:rPr lang="en-US" altLang="zh-Hans-MO" kern="100" dirty="0">
                    <a:latin typeface="ＭＳ 明朝" panose="02020609040205080304" pitchFamily="17" charset="-128"/>
                    <a:cs typeface="Times New Roman" panose="02020603050405020304" pitchFamily="18" charset="0"/>
                  </a:rPr>
                  <a:t>)</a:t>
                </a:r>
                <a:r>
                  <a:rPr lang="en-US" altLang="ja-JP" dirty="0"/>
                  <a:t> </a:t>
                </a:r>
                <a:endParaRPr lang="en-US" altLang="zh-Hans-MO" dirty="0"/>
              </a:p>
            </p:txBody>
          </p:sp>
        </mc:Choice>
        <mc:Fallback xmlns="">
          <p:sp>
            <p:nvSpPr>
              <p:cNvPr id="2" name="文本框 1">
                <a:extLst>
                  <a:ext uri="{FF2B5EF4-FFF2-40B4-BE49-F238E27FC236}">
                    <a16:creationId xmlns:a16="http://schemas.microsoft.com/office/drawing/2014/main" id="{C590B506-1BB4-D59F-E718-B9AFC450D2CC}"/>
                  </a:ext>
                </a:extLst>
              </p:cNvPr>
              <p:cNvSpPr txBox="1">
                <a:spLocks noRot="1" noChangeAspect="1" noMove="1" noResize="1" noEditPoints="1" noAdjustHandles="1" noChangeArrowheads="1" noChangeShapeType="1" noTextEdit="1"/>
              </p:cNvSpPr>
              <p:nvPr/>
            </p:nvSpPr>
            <p:spPr>
              <a:xfrm>
                <a:off x="241005" y="687573"/>
                <a:ext cx="9002233" cy="1873846"/>
              </a:xfrm>
              <a:prstGeom prst="rect">
                <a:avLst/>
              </a:prstGeom>
              <a:blipFill>
                <a:blip r:embed="rId2"/>
                <a:stretch>
                  <a:fillRect l="-1084" t="-3909" b="-3257"/>
                </a:stretch>
              </a:blipFill>
            </p:spPr>
            <p:txBody>
              <a:bodyPr/>
              <a:lstStyle/>
              <a:p>
                <a:r>
                  <a:rPr lang="zh-Hans-MO" altLang="en-US">
                    <a:noFill/>
                  </a:rPr>
                  <a:t> </a:t>
                </a:r>
              </a:p>
            </p:txBody>
          </p:sp>
        </mc:Fallback>
      </mc:AlternateContent>
      <p:sp>
        <p:nvSpPr>
          <p:cNvPr id="4" name="文本框 3">
            <a:extLst>
              <a:ext uri="{FF2B5EF4-FFF2-40B4-BE49-F238E27FC236}">
                <a16:creationId xmlns:a16="http://schemas.microsoft.com/office/drawing/2014/main" id="{E4F2BA5D-9703-2A0B-40FF-FA36D8E4089F}"/>
              </a:ext>
            </a:extLst>
          </p:cNvPr>
          <p:cNvSpPr txBox="1"/>
          <p:nvPr/>
        </p:nvSpPr>
        <p:spPr>
          <a:xfrm>
            <a:off x="297712" y="3133060"/>
            <a:ext cx="10923182" cy="923330"/>
          </a:xfrm>
          <a:prstGeom prst="rect">
            <a:avLst/>
          </a:prstGeom>
          <a:noFill/>
        </p:spPr>
        <p:txBody>
          <a:bodyPr wrap="square" rtlCol="0">
            <a:spAutoFit/>
          </a:bodyPr>
          <a:lstStyle/>
          <a:p>
            <a:r>
              <a:rPr lang="zh-TW" altLang="en-US" b="1" dirty="0">
                <a:latin typeface="Franklin Gothic Book" panose="020B0503020102020204" pitchFamily="34" charset="0"/>
                <a:ea typeface="微软雅黑" panose="020B0503020204020204" pitchFamily="34" charset="-122"/>
              </a:rPr>
              <a:t>式</a:t>
            </a:r>
            <a:r>
              <a:rPr lang="en-US" altLang="zh-TW" b="1" dirty="0">
                <a:latin typeface="Franklin Gothic Book" panose="020B0503020102020204" pitchFamily="34" charset="0"/>
                <a:ea typeface="微软雅黑" panose="020B0503020204020204" pitchFamily="34" charset="-122"/>
              </a:rPr>
              <a:t>(2)</a:t>
            </a:r>
            <a:r>
              <a:rPr lang="ja-JP" altLang="en-US" b="1" dirty="0">
                <a:latin typeface="Franklin Gothic Book" panose="020B0503020102020204" pitchFamily="34" charset="0"/>
                <a:ea typeface="微软雅黑" panose="020B0503020204020204" pitchFamily="34" charset="-122"/>
              </a:rPr>
              <a:t>：</a:t>
            </a:r>
            <a:endParaRPr lang="en-US" altLang="ja-JP" b="1" dirty="0">
              <a:latin typeface="Franklin Gothic Book" panose="020B0503020102020204" pitchFamily="34" charset="0"/>
              <a:ea typeface="微软雅黑" panose="020B0503020204020204" pitchFamily="34" charset="-122"/>
            </a:endParaRPr>
          </a:p>
          <a:p>
            <a:endParaRPr lang="en-US" altLang="zh-Hans-MO" b="1" dirty="0">
              <a:latin typeface="Franklin Gothic Book" panose="020B0503020102020204" pitchFamily="34" charset="0"/>
              <a:ea typeface="微软雅黑" panose="020B0503020204020204" pitchFamily="34" charset="-122"/>
            </a:endParaRPr>
          </a:p>
          <a:p>
            <a:pPr algn="ctr"/>
            <a:endParaRPr lang="zh-Hans-MO" altLang="en-US" b="1" dirty="0">
              <a:latin typeface="Franklin Gothic Book" panose="020B0503020102020204" pitchFamily="34" charset="0"/>
              <a:ea typeface="微软雅黑" panose="020B0503020204020204" pitchFamily="34" charset="-122"/>
            </a:endParaRPr>
          </a:p>
        </p:txBody>
      </p:sp>
      <p:pic>
        <p:nvPicPr>
          <p:cNvPr id="6" name="图片 5">
            <a:extLst>
              <a:ext uri="{FF2B5EF4-FFF2-40B4-BE49-F238E27FC236}">
                <a16:creationId xmlns:a16="http://schemas.microsoft.com/office/drawing/2014/main" id="{3A67C207-CDCB-8D6A-80E3-AF7458359219}"/>
              </a:ext>
            </a:extLst>
          </p:cNvPr>
          <p:cNvPicPr>
            <a:picLocks noChangeAspect="1"/>
          </p:cNvPicPr>
          <p:nvPr/>
        </p:nvPicPr>
        <p:blipFill>
          <a:blip r:embed="rId3"/>
          <a:stretch>
            <a:fillRect/>
          </a:stretch>
        </p:blipFill>
        <p:spPr>
          <a:xfrm>
            <a:off x="163032" y="3594725"/>
            <a:ext cx="9477153" cy="822816"/>
          </a:xfrm>
          <a:prstGeom prst="rect">
            <a:avLst/>
          </a:prstGeom>
        </p:spPr>
      </p:pic>
      <p:sp>
        <p:nvSpPr>
          <p:cNvPr id="7" name="文本框 6">
            <a:extLst>
              <a:ext uri="{FF2B5EF4-FFF2-40B4-BE49-F238E27FC236}">
                <a16:creationId xmlns:a16="http://schemas.microsoft.com/office/drawing/2014/main" id="{F0DF883A-A5CD-5FAD-1F27-35A45A3FE00D}"/>
              </a:ext>
            </a:extLst>
          </p:cNvPr>
          <p:cNvSpPr txBox="1"/>
          <p:nvPr/>
        </p:nvSpPr>
        <p:spPr>
          <a:xfrm>
            <a:off x="297710" y="4518055"/>
            <a:ext cx="10001693" cy="375683"/>
          </a:xfrm>
          <a:prstGeom prst="rect">
            <a:avLst/>
          </a:prstGeom>
          <a:noFill/>
        </p:spPr>
        <p:txBody>
          <a:bodyPr wrap="square" rtlCol="0">
            <a:spAutoFit/>
          </a:bodyPr>
          <a:lstStyle/>
          <a:p>
            <a:r>
              <a:rPr lang="ja-JP" altLang="en-US" dirty="0"/>
              <a:t>全コントローラが管理するスイッチ数の総和が全スイッチ数 </a:t>
            </a:r>
            <a:r>
              <a:rPr lang="en-US" altLang="ja-JP" dirty="0"/>
              <a:t>K </a:t>
            </a:r>
            <a:r>
              <a:rPr lang="ja-JP" altLang="en-US" dirty="0"/>
              <a:t>に等しい</a:t>
            </a:r>
            <a:endParaRPr lang="zh-Hans-MO" altLang="en-US" dirty="0"/>
          </a:p>
        </p:txBody>
      </p:sp>
      <p:pic>
        <p:nvPicPr>
          <p:cNvPr id="9" name="图片 8">
            <a:extLst>
              <a:ext uri="{FF2B5EF4-FFF2-40B4-BE49-F238E27FC236}">
                <a16:creationId xmlns:a16="http://schemas.microsoft.com/office/drawing/2014/main" id="{BDE67672-779A-8F04-6DA8-0FBEAE870EBA}"/>
              </a:ext>
            </a:extLst>
          </p:cNvPr>
          <p:cNvPicPr>
            <a:picLocks noChangeAspect="1"/>
          </p:cNvPicPr>
          <p:nvPr/>
        </p:nvPicPr>
        <p:blipFill>
          <a:blip r:embed="rId4"/>
          <a:stretch>
            <a:fillRect/>
          </a:stretch>
        </p:blipFill>
        <p:spPr>
          <a:xfrm>
            <a:off x="481638" y="5263005"/>
            <a:ext cx="9407011" cy="375683"/>
          </a:xfrm>
          <a:prstGeom prst="rect">
            <a:avLst/>
          </a:prstGeom>
        </p:spPr>
      </p:pic>
      <p:sp>
        <p:nvSpPr>
          <p:cNvPr id="10" name="文本框 9">
            <a:extLst>
              <a:ext uri="{FF2B5EF4-FFF2-40B4-BE49-F238E27FC236}">
                <a16:creationId xmlns:a16="http://schemas.microsoft.com/office/drawing/2014/main" id="{31F9DF89-93BE-C244-8F14-8A15711E342B}"/>
              </a:ext>
            </a:extLst>
          </p:cNvPr>
          <p:cNvSpPr txBox="1"/>
          <p:nvPr/>
        </p:nvSpPr>
        <p:spPr>
          <a:xfrm>
            <a:off x="297711" y="4905030"/>
            <a:ext cx="1000169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black"/>
                </a:solidFill>
                <a:effectLst/>
                <a:uLnTx/>
                <a:uFillTx/>
                <a:latin typeface="Franklin Gothic Book" panose="020B0503020102020204" pitchFamily="34" charset="0"/>
                <a:ea typeface="微软雅黑" panose="020B0503020204020204" pitchFamily="34" charset="-122"/>
                <a:cs typeface="+mn-cs"/>
              </a:rPr>
              <a:t>式</a:t>
            </a:r>
            <a:r>
              <a:rPr kumimoji="0" lang="en-US" altLang="zh-TW" sz="1800" b="1" i="0" u="none" strike="noStrike" kern="1200" cap="none" spc="0" normalizeH="0" baseline="0" noProof="0" dirty="0">
                <a:ln>
                  <a:noFill/>
                </a:ln>
                <a:solidFill>
                  <a:prstClr val="black"/>
                </a:solidFill>
                <a:effectLst/>
                <a:uLnTx/>
                <a:uFillTx/>
                <a:latin typeface="Franklin Gothic Book" panose="020B0503020102020204" pitchFamily="34" charset="0"/>
                <a:ea typeface="微软雅黑" panose="020B0503020204020204" pitchFamily="34" charset="-122"/>
                <a:cs typeface="+mn-cs"/>
              </a:rPr>
              <a:t>(3)</a:t>
            </a:r>
            <a:r>
              <a:rPr kumimoji="0" lang="ja-JP" altLang="en-US" sz="1800" b="1" i="0" u="none" strike="noStrike" kern="1200" cap="none" spc="0" normalizeH="0" baseline="0" noProof="0" dirty="0">
                <a:ln>
                  <a:noFill/>
                </a:ln>
                <a:solidFill>
                  <a:prstClr val="black"/>
                </a:solidFill>
                <a:effectLst/>
                <a:uLnTx/>
                <a:uFillTx/>
                <a:latin typeface="Franklin Gothic Book" panose="020B0503020102020204" pitchFamily="34" charset="0"/>
                <a:ea typeface="微软雅黑" panose="020B0503020204020204" pitchFamily="34" charset="-122"/>
                <a:cs typeface="+mn-cs"/>
              </a:rPr>
              <a:t>：</a:t>
            </a:r>
            <a:endParaRPr kumimoji="0" lang="en-US" altLang="ja-JP" sz="1800" b="1" i="0" u="none" strike="noStrike" kern="1200" cap="none" spc="0" normalizeH="0" baseline="0" noProof="0" dirty="0">
              <a:ln>
                <a:noFill/>
              </a:ln>
              <a:solidFill>
                <a:prstClr val="black"/>
              </a:solidFill>
              <a:effectLst/>
              <a:uLnTx/>
              <a:uFillTx/>
              <a:latin typeface="Franklin Gothic Book" panose="020B0503020102020204" pitchFamily="34" charset="0"/>
              <a:ea typeface="微软雅黑" panose="020B0503020204020204" pitchFamily="34" charset="-122"/>
              <a:cs typeface="+mn-cs"/>
            </a:endParaRPr>
          </a:p>
        </p:txBody>
      </p:sp>
      <p:sp>
        <p:nvSpPr>
          <p:cNvPr id="11" name="文本框 10">
            <a:extLst>
              <a:ext uri="{FF2B5EF4-FFF2-40B4-BE49-F238E27FC236}">
                <a16:creationId xmlns:a16="http://schemas.microsoft.com/office/drawing/2014/main" id="{3C739E58-644E-DEAD-96C3-00F585B7404E}"/>
              </a:ext>
            </a:extLst>
          </p:cNvPr>
          <p:cNvSpPr txBox="1"/>
          <p:nvPr/>
        </p:nvSpPr>
        <p:spPr>
          <a:xfrm>
            <a:off x="297710" y="5811997"/>
            <a:ext cx="9158547" cy="369332"/>
          </a:xfrm>
          <a:prstGeom prst="rect">
            <a:avLst/>
          </a:prstGeom>
          <a:noFill/>
        </p:spPr>
        <p:txBody>
          <a:bodyPr wrap="square" rtlCol="0">
            <a:spAutoFit/>
          </a:bodyPr>
          <a:lstStyle/>
          <a:p>
            <a:r>
              <a:rPr lang="ja-JP" altLang="en-US" dirty="0"/>
              <a:t>各コントローラが管理するスイッチ数の最大値を</a:t>
            </a:r>
            <a:r>
              <a:rPr lang="en-US" altLang="ja-JP" dirty="0"/>
              <a:t>M</a:t>
            </a:r>
            <a:r>
              <a:rPr lang="ja-JP" altLang="en-US" dirty="0"/>
              <a:t>として定義</a:t>
            </a:r>
            <a:endParaRPr lang="zh-Hans-MO" altLang="en-US" dirty="0"/>
          </a:p>
        </p:txBody>
      </p:sp>
      <p:sp>
        <p:nvSpPr>
          <p:cNvPr id="12" name="文本框 11">
            <a:extLst>
              <a:ext uri="{FF2B5EF4-FFF2-40B4-BE49-F238E27FC236}">
                <a16:creationId xmlns:a16="http://schemas.microsoft.com/office/drawing/2014/main" id="{30D67361-716F-E520-BF4C-D7B20CD3E295}"/>
              </a:ext>
            </a:extLst>
          </p:cNvPr>
          <p:cNvSpPr txBox="1"/>
          <p:nvPr/>
        </p:nvSpPr>
        <p:spPr>
          <a:xfrm>
            <a:off x="8087461" y="4166366"/>
            <a:ext cx="3374065" cy="923330"/>
          </a:xfrm>
          <a:prstGeom prst="rect">
            <a:avLst/>
          </a:prstGeom>
          <a:noFill/>
        </p:spPr>
        <p:txBody>
          <a:bodyPr wrap="square" rtlCol="0">
            <a:spAutoFit/>
          </a:bodyPr>
          <a:lstStyle/>
          <a:p>
            <a:r>
              <a:rPr lang="ja-JP" altLang="en-US" dirty="0">
                <a:solidFill>
                  <a:srgbClr val="FF0000"/>
                </a:solidFill>
              </a:rPr>
              <a:t>意義：マルチコントローラ環境で、スイッチの割り当て数や最大管理数を整理</a:t>
            </a:r>
            <a:endParaRPr lang="zh-Hans-MO" altLang="en-US" dirty="0">
              <a:solidFill>
                <a:srgbClr val="FF0000"/>
              </a:solidFill>
            </a:endParaRPr>
          </a:p>
        </p:txBody>
      </p:sp>
    </p:spTree>
    <p:extLst>
      <p:ext uri="{BB962C8B-B14F-4D97-AF65-F5344CB8AC3E}">
        <p14:creationId xmlns:p14="http://schemas.microsoft.com/office/powerpoint/2010/main" val="3532775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7710E59-1B61-A09A-7D79-227DE268BCB2}"/>
              </a:ext>
            </a:extLst>
          </p:cNvPr>
          <p:cNvSpPr/>
          <p:nvPr/>
        </p:nvSpPr>
        <p:spPr>
          <a:xfrm>
            <a:off x="435671" y="817938"/>
            <a:ext cx="10006265" cy="584775"/>
          </a:xfrm>
          <a:prstGeom prst="rect">
            <a:avLst/>
          </a:prstGeom>
        </p:spPr>
        <p:txBody>
          <a:bodyPr wrap="none">
            <a:spAutoFit/>
          </a:bodyPr>
          <a:lstStyle/>
          <a:p>
            <a:r>
              <a:rPr lang="ja-JP" altLang="en-US" sz="3200" b="1" dirty="0">
                <a:solidFill>
                  <a:srgbClr val="01A991"/>
                </a:solidFill>
              </a:rPr>
              <a:t>トラフィックデータの時系列化：</a:t>
            </a:r>
            <a:r>
              <a:rPr lang="en-US" altLang="ja-JP" sz="3200" b="1" dirty="0">
                <a:solidFill>
                  <a:srgbClr val="01A991"/>
                </a:solidFill>
              </a:rPr>
              <a:t>TM(</a:t>
            </a:r>
            <a:r>
              <a:rPr lang="ja-JP" altLang="en-US" sz="3200" b="1" dirty="0">
                <a:solidFill>
                  <a:srgbClr val="01A991"/>
                </a:solidFill>
              </a:rPr>
              <a:t>トラフィックマトリックス</a:t>
            </a:r>
            <a:r>
              <a:rPr lang="en-US" altLang="ja-JP" sz="3200" b="1" dirty="0">
                <a:solidFill>
                  <a:srgbClr val="01A991"/>
                </a:solidFill>
              </a:rPr>
              <a:t>)</a:t>
            </a:r>
            <a:endParaRPr lang="zh-CN" altLang="en-US" sz="3200" b="1" dirty="0">
              <a:solidFill>
                <a:srgbClr val="01A991"/>
              </a:solidFill>
            </a:endParaRPr>
          </a:p>
        </p:txBody>
      </p:sp>
      <p:sp>
        <p:nvSpPr>
          <p:cNvPr id="3" name="文本框 2">
            <a:extLst>
              <a:ext uri="{FF2B5EF4-FFF2-40B4-BE49-F238E27FC236}">
                <a16:creationId xmlns:a16="http://schemas.microsoft.com/office/drawing/2014/main" id="{DE398ECC-DBCC-FF5D-2921-5131FCE26CE6}"/>
              </a:ext>
            </a:extLst>
          </p:cNvPr>
          <p:cNvSpPr txBox="1"/>
          <p:nvPr/>
        </p:nvSpPr>
        <p:spPr>
          <a:xfrm>
            <a:off x="459222" y="1630326"/>
            <a:ext cx="9959162" cy="1200329"/>
          </a:xfrm>
          <a:prstGeom prst="rect">
            <a:avLst/>
          </a:prstGeom>
          <a:noFill/>
        </p:spPr>
        <p:txBody>
          <a:bodyPr wrap="square" rtlCol="0">
            <a:spAutoFit/>
          </a:bodyPr>
          <a:lstStyle/>
          <a:p>
            <a:r>
              <a:rPr lang="ja-JP" altLang="en-US" b="1" dirty="0">
                <a:latin typeface="Franklin Gothic Book" panose="020B0503020102020204" pitchFamily="34" charset="0"/>
                <a:ea typeface="微软雅黑" panose="020B0503020204020204" pitchFamily="34" charset="-122"/>
              </a:rPr>
              <a:t>式</a:t>
            </a:r>
            <a:r>
              <a:rPr lang="en-US" altLang="ja-JP" b="1" dirty="0">
                <a:latin typeface="Franklin Gothic Book" panose="020B0503020102020204" pitchFamily="34" charset="0"/>
                <a:ea typeface="微软雅黑" panose="020B0503020204020204" pitchFamily="34" charset="-122"/>
              </a:rPr>
              <a:t>(4):</a:t>
            </a:r>
          </a:p>
          <a:p>
            <a:endParaRPr lang="en-US" altLang="zh-Hans-MO" b="1" dirty="0">
              <a:latin typeface="Franklin Gothic Book" panose="020B0503020102020204" pitchFamily="34" charset="0"/>
              <a:ea typeface="微软雅黑" panose="020B0503020204020204" pitchFamily="34" charset="-122"/>
            </a:endParaRPr>
          </a:p>
          <a:p>
            <a:endParaRPr lang="en-US" altLang="zh-Hans-MO" b="1" dirty="0">
              <a:latin typeface="Franklin Gothic Book" panose="020B0503020102020204" pitchFamily="34" charset="0"/>
              <a:ea typeface="微软雅黑" panose="020B0503020204020204" pitchFamily="34" charset="-122"/>
            </a:endParaRPr>
          </a:p>
          <a:p>
            <a:pPr algn="ctr"/>
            <a:endParaRPr lang="zh-Hans-MO" altLang="en-US" b="1" dirty="0">
              <a:latin typeface="Franklin Gothic Book" panose="020B0503020102020204" pitchFamily="34" charset="0"/>
              <a:ea typeface="微软雅黑" panose="020B0503020204020204" pitchFamily="34" charset="-122"/>
            </a:endParaRPr>
          </a:p>
        </p:txBody>
      </p:sp>
      <p:pic>
        <p:nvPicPr>
          <p:cNvPr id="10" name="图片 9">
            <a:extLst>
              <a:ext uri="{FF2B5EF4-FFF2-40B4-BE49-F238E27FC236}">
                <a16:creationId xmlns:a16="http://schemas.microsoft.com/office/drawing/2014/main" id="{5268FCDD-8012-8968-366D-303F0C7960A5}"/>
              </a:ext>
            </a:extLst>
          </p:cNvPr>
          <p:cNvPicPr>
            <a:picLocks noChangeAspect="1"/>
          </p:cNvPicPr>
          <p:nvPr/>
        </p:nvPicPr>
        <p:blipFill>
          <a:blip r:embed="rId2"/>
          <a:stretch>
            <a:fillRect/>
          </a:stretch>
        </p:blipFill>
        <p:spPr>
          <a:xfrm>
            <a:off x="0" y="2008072"/>
            <a:ext cx="7371907" cy="1163974"/>
          </a:xfrm>
          <a:prstGeom prst="rect">
            <a:avLst/>
          </a:prstGeom>
        </p:spPr>
      </p:pic>
      <p:sp>
        <p:nvSpPr>
          <p:cNvPr id="11" name="文本框 10">
            <a:extLst>
              <a:ext uri="{FF2B5EF4-FFF2-40B4-BE49-F238E27FC236}">
                <a16:creationId xmlns:a16="http://schemas.microsoft.com/office/drawing/2014/main" id="{F814D712-6964-C903-CCD2-0E9B93945040}"/>
              </a:ext>
            </a:extLst>
          </p:cNvPr>
          <p:cNvSpPr txBox="1"/>
          <p:nvPr/>
        </p:nvSpPr>
        <p:spPr>
          <a:xfrm>
            <a:off x="6315739" y="2266893"/>
            <a:ext cx="3685953" cy="646331"/>
          </a:xfrm>
          <a:prstGeom prst="rect">
            <a:avLst/>
          </a:prstGeom>
          <a:noFill/>
        </p:spPr>
        <p:txBody>
          <a:bodyPr wrap="square" rtlCol="0">
            <a:spAutoFit/>
          </a:bodyPr>
          <a:lstStyle/>
          <a:p>
            <a:r>
              <a:rPr lang="en-US" altLang="zh-Hans-MO" dirty="0"/>
              <a:t>W: </a:t>
            </a:r>
            <a:r>
              <a:rPr lang="ja-JP" altLang="en-US" dirty="0"/>
              <a:t>スライディングウィンドウのサイズ</a:t>
            </a:r>
            <a:endParaRPr lang="en-US" altLang="ja-JP" dirty="0"/>
          </a:p>
          <a:p>
            <a:r>
              <a:rPr lang="en-US" altLang="zh-Hans-MO" dirty="0"/>
              <a:t>M:  </a:t>
            </a:r>
            <a:r>
              <a:rPr lang="ja-JP" altLang="en-US" dirty="0"/>
              <a:t>最大スイッチ数</a:t>
            </a:r>
            <a:endParaRPr lang="zh-Hans-MO" altLang="en-US" dirty="0"/>
          </a:p>
        </p:txBody>
      </p:sp>
      <p:pic>
        <p:nvPicPr>
          <p:cNvPr id="4" name="图片 3">
            <a:extLst>
              <a:ext uri="{FF2B5EF4-FFF2-40B4-BE49-F238E27FC236}">
                <a16:creationId xmlns:a16="http://schemas.microsoft.com/office/drawing/2014/main" id="{CE5E7D20-FB22-80AC-1ACF-5D1739515D5A}"/>
              </a:ext>
            </a:extLst>
          </p:cNvPr>
          <p:cNvPicPr>
            <a:picLocks noChangeAspect="1"/>
          </p:cNvPicPr>
          <p:nvPr/>
        </p:nvPicPr>
        <p:blipFill>
          <a:blip r:embed="rId3"/>
          <a:stretch>
            <a:fillRect/>
          </a:stretch>
        </p:blipFill>
        <p:spPr>
          <a:xfrm>
            <a:off x="513609" y="3777405"/>
            <a:ext cx="5224725" cy="2359356"/>
          </a:xfrm>
          <a:prstGeom prst="rect">
            <a:avLst/>
          </a:prstGeom>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ADCA8A2-06AF-B465-BEEA-04A1151BE0AB}"/>
                  </a:ext>
                </a:extLst>
              </p:cNvPr>
              <p:cNvSpPr/>
              <p:nvPr/>
            </p:nvSpPr>
            <p:spPr>
              <a:xfrm>
                <a:off x="7371907" y="3549791"/>
                <a:ext cx="4535424" cy="1503553"/>
              </a:xfrm>
              <a:prstGeom prst="rect">
                <a:avLst/>
              </a:prstGeom>
            </p:spPr>
            <p:txBody>
              <a:bodyPr wrap="square">
                <a:spAutoFit/>
              </a:bodyPr>
              <a:lstStyle/>
              <a:p>
                <a14:m>
                  <m:oMath xmlns:m="http://schemas.openxmlformats.org/officeDocument/2006/math">
                    <m:sSub>
                      <m:sSubPr>
                        <m:ctrlPr>
                          <a:rPr lang="zh-Hans-MO" altLang="zh-Hans-MO" i="1">
                            <a:latin typeface="Cambria Math" panose="02040503050406030204" pitchFamily="18" charset="0"/>
                          </a:rPr>
                        </m:ctrlPr>
                      </m:sSubPr>
                      <m:e>
                        <m:r>
                          <a:rPr lang="en-US" altLang="zh-Hans-MO">
                            <a:latin typeface="Cambria Math" panose="02040503050406030204" pitchFamily="18" charset="0"/>
                          </a:rPr>
                          <m:t>𝑋</m:t>
                        </m:r>
                      </m:e>
                      <m:sub>
                        <m:r>
                          <a:rPr lang="en-US" altLang="zh-Hans-MO">
                            <a:latin typeface="Cambria Math" panose="02040503050406030204" pitchFamily="18" charset="0"/>
                          </a:rPr>
                          <m:t>𝑖𝑗</m:t>
                        </m:r>
                      </m:sub>
                    </m:sSub>
                  </m:oMath>
                </a14:m>
                <a:r>
                  <a:rPr lang="ja-JP" altLang="en-US" dirty="0"/>
                  <a:t>：コントローラドメイン内の </a:t>
                </a:r>
                <a:r>
                  <a:rPr lang="en-US" altLang="ja-JP" dirty="0"/>
                  <a:t>i</a:t>
                </a:r>
                <a:r>
                  <a:rPr lang="ja-JP" altLang="en-US" dirty="0"/>
                  <a:t>番目のスイッチがコントローラに送信するトラフィック量</a:t>
                </a:r>
                <a:endParaRPr lang="en-US" altLang="ja-JP" dirty="0"/>
              </a:p>
              <a:p>
                <a:endParaRPr lang="en-US" altLang="zh-CN" dirty="0"/>
              </a:p>
              <a:p>
                <a:r>
                  <a:rPr lang="ja-JP" altLang="en-US" dirty="0"/>
                  <a:t>過去 </a:t>
                </a:r>
                <a:r>
                  <a:rPr lang="en-US" altLang="ja-JP" dirty="0"/>
                  <a:t>W</a:t>
                </a:r>
                <a:r>
                  <a:rPr lang="ja-JP" altLang="en-US" dirty="0"/>
                  <a:t>区間のデータを入力とし、次のタイムステップを予測</a:t>
                </a:r>
                <a:endParaRPr lang="en-US" altLang="zh-CN" dirty="0"/>
              </a:p>
            </p:txBody>
          </p:sp>
        </mc:Choice>
        <mc:Fallback xmlns="">
          <p:sp>
            <p:nvSpPr>
              <p:cNvPr id="5" name="矩形 4">
                <a:extLst>
                  <a:ext uri="{FF2B5EF4-FFF2-40B4-BE49-F238E27FC236}">
                    <a16:creationId xmlns:a16="http://schemas.microsoft.com/office/drawing/2014/main" id="{0ADCA8A2-06AF-B465-BEEA-04A1151BE0AB}"/>
                  </a:ext>
                </a:extLst>
              </p:cNvPr>
              <p:cNvSpPr>
                <a:spLocks noRot="1" noChangeAspect="1" noMove="1" noResize="1" noEditPoints="1" noAdjustHandles="1" noChangeArrowheads="1" noChangeShapeType="1" noTextEdit="1"/>
              </p:cNvSpPr>
              <p:nvPr/>
            </p:nvSpPr>
            <p:spPr>
              <a:xfrm>
                <a:off x="7371907" y="3549791"/>
                <a:ext cx="4535424" cy="1503553"/>
              </a:xfrm>
              <a:prstGeom prst="rect">
                <a:avLst/>
              </a:prstGeom>
              <a:blipFill>
                <a:blip r:embed="rId4"/>
                <a:stretch>
                  <a:fillRect l="-1075" t="-3239" b="-3644"/>
                </a:stretch>
              </a:blipFill>
            </p:spPr>
            <p:txBody>
              <a:bodyPr/>
              <a:lstStyle/>
              <a:p>
                <a:r>
                  <a:rPr lang="zh-Hans-MO" altLang="en-US">
                    <a:noFill/>
                  </a:rPr>
                  <a:t> </a:t>
                </a:r>
              </a:p>
            </p:txBody>
          </p:sp>
        </mc:Fallback>
      </mc:AlternateContent>
    </p:spTree>
    <p:extLst>
      <p:ext uri="{BB962C8B-B14F-4D97-AF65-F5344CB8AC3E}">
        <p14:creationId xmlns:p14="http://schemas.microsoft.com/office/powerpoint/2010/main" val="3533507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0A507F9-67E7-19F4-C822-1473C0F392D2}"/>
              </a:ext>
            </a:extLst>
          </p:cNvPr>
          <p:cNvSpPr/>
          <p:nvPr/>
        </p:nvSpPr>
        <p:spPr>
          <a:xfrm>
            <a:off x="435671" y="817938"/>
            <a:ext cx="6249596" cy="584775"/>
          </a:xfrm>
          <a:prstGeom prst="rect">
            <a:avLst/>
          </a:prstGeom>
        </p:spPr>
        <p:txBody>
          <a:bodyPr wrap="none">
            <a:spAutoFit/>
          </a:bodyPr>
          <a:lstStyle/>
          <a:p>
            <a:r>
              <a:rPr lang="en-US" altLang="ja-JP" sz="3200" b="1" dirty="0" err="1">
                <a:solidFill>
                  <a:srgbClr val="01A991"/>
                </a:solidFill>
              </a:rPr>
              <a:t>BiLSTM</a:t>
            </a:r>
            <a:r>
              <a:rPr lang="ja-JP" altLang="en-US" sz="3200" b="1" dirty="0">
                <a:solidFill>
                  <a:srgbClr val="01A991"/>
                </a:solidFill>
              </a:rPr>
              <a:t>による双方向の時系列学習</a:t>
            </a:r>
            <a:endParaRPr lang="zh-CN" altLang="en-US" sz="3200" b="1" dirty="0">
              <a:solidFill>
                <a:srgbClr val="01A991"/>
              </a:solidFill>
            </a:endParaRPr>
          </a:p>
        </p:txBody>
      </p:sp>
      <p:pic>
        <p:nvPicPr>
          <p:cNvPr id="3" name="图片 2">
            <a:extLst>
              <a:ext uri="{FF2B5EF4-FFF2-40B4-BE49-F238E27FC236}">
                <a16:creationId xmlns:a16="http://schemas.microsoft.com/office/drawing/2014/main" id="{84921F76-4499-0C32-0CA8-ACF141FE6EA0}"/>
              </a:ext>
            </a:extLst>
          </p:cNvPr>
          <p:cNvPicPr>
            <a:picLocks noChangeAspect="1"/>
          </p:cNvPicPr>
          <p:nvPr/>
        </p:nvPicPr>
        <p:blipFill>
          <a:blip r:embed="rId2"/>
          <a:stretch>
            <a:fillRect/>
          </a:stretch>
        </p:blipFill>
        <p:spPr>
          <a:xfrm>
            <a:off x="101586" y="3785721"/>
            <a:ext cx="6329916" cy="2333082"/>
          </a:xfrm>
          <a:prstGeom prst="rect">
            <a:avLst/>
          </a:prstGeom>
        </p:spPr>
      </p:pic>
      <p:sp>
        <p:nvSpPr>
          <p:cNvPr id="4" name="文本框 3">
            <a:extLst>
              <a:ext uri="{FF2B5EF4-FFF2-40B4-BE49-F238E27FC236}">
                <a16:creationId xmlns:a16="http://schemas.microsoft.com/office/drawing/2014/main" id="{B33A6E4D-2E8B-11F8-6D8B-63FC41052EF0}"/>
              </a:ext>
            </a:extLst>
          </p:cNvPr>
          <p:cNvSpPr txBox="1"/>
          <p:nvPr/>
        </p:nvSpPr>
        <p:spPr>
          <a:xfrm>
            <a:off x="7378995" y="1998921"/>
            <a:ext cx="4281377" cy="2862322"/>
          </a:xfrm>
          <a:prstGeom prst="rect">
            <a:avLst/>
          </a:prstGeom>
          <a:noFill/>
        </p:spPr>
        <p:txBody>
          <a:bodyPr wrap="square" rtlCol="0">
            <a:spAutoFit/>
          </a:bodyPr>
          <a:lstStyle/>
          <a:p>
            <a:r>
              <a:rPr lang="en-US" altLang="ja-JP" dirty="0" err="1"/>
              <a:t>BiLSTM</a:t>
            </a:r>
            <a:r>
              <a:rPr lang="ja-JP" altLang="en-US" dirty="0"/>
              <a:t>アーキテクチャ</a:t>
            </a:r>
            <a:endParaRPr lang="en-US" altLang="ja-JP" dirty="0"/>
          </a:p>
          <a:p>
            <a:endParaRPr lang="en-US" altLang="zh-Hans-MO" dirty="0"/>
          </a:p>
          <a:p>
            <a:pPr marL="285750" indent="-285750">
              <a:buFont typeface="Arial" panose="020B0604020202020204" pitchFamily="34" charset="0"/>
              <a:buChar char="•"/>
            </a:pPr>
            <a:r>
              <a:rPr lang="ja-JP" altLang="en-US" dirty="0"/>
              <a:t>順方向と逆方向の</a:t>
            </a:r>
            <a:r>
              <a:rPr lang="en-US" altLang="ja-JP" dirty="0"/>
              <a:t>2</a:t>
            </a:r>
            <a:r>
              <a:rPr lang="ja-JP" altLang="en-US" dirty="0"/>
              <a:t>つの</a:t>
            </a:r>
            <a:r>
              <a:rPr lang="en-US" altLang="ja-JP" dirty="0"/>
              <a:t>LSTM</a:t>
            </a:r>
            <a:r>
              <a:rPr lang="ja-JP" altLang="en-US" dirty="0"/>
              <a:t>を連結</a:t>
            </a:r>
            <a:endParaRPr lang="en-US" altLang="ja-JP" dirty="0"/>
          </a:p>
          <a:p>
            <a:pPr marL="285750" indent="-285750">
              <a:buFont typeface="Arial" panose="020B0604020202020204" pitchFamily="34" charset="0"/>
              <a:buChar char="•"/>
            </a:pPr>
            <a:r>
              <a:rPr lang="ja-JP" altLang="en-US" dirty="0"/>
              <a:t>時系列の過去情報と未来方向の特徴を同時に抽出可能</a:t>
            </a:r>
            <a:endParaRPr lang="en-US" altLang="ja-JP" dirty="0"/>
          </a:p>
          <a:p>
            <a:pPr marL="285750" indent="-285750">
              <a:buFont typeface="Arial" panose="020B0604020202020204" pitchFamily="34" charset="0"/>
              <a:buChar char="•"/>
            </a:pPr>
            <a:endParaRPr lang="en-US" altLang="zh-Hans-MO" dirty="0"/>
          </a:p>
          <a:p>
            <a:r>
              <a:rPr lang="ja-JP" altLang="en-US" dirty="0"/>
              <a:t>メリット</a:t>
            </a:r>
            <a:endParaRPr lang="en-US" altLang="ja-JP" dirty="0"/>
          </a:p>
          <a:p>
            <a:endParaRPr lang="en-US" altLang="zh-Hans-MO" dirty="0"/>
          </a:p>
          <a:p>
            <a:pPr marL="285750" indent="-285750">
              <a:buFont typeface="Arial" panose="020B0604020202020204" pitchFamily="34" charset="0"/>
              <a:buChar char="•"/>
            </a:pPr>
            <a:r>
              <a:rPr lang="en-US" altLang="ja-JP" dirty="0"/>
              <a:t>LSTM</a:t>
            </a:r>
            <a:r>
              <a:rPr lang="ja-JP" altLang="en-US" dirty="0"/>
              <a:t>よりも急激な変動や前後の相関を精度よく捉えられる</a:t>
            </a:r>
            <a:endParaRPr lang="zh-Hans-MO" altLang="en-US" dirty="0"/>
          </a:p>
        </p:txBody>
      </p:sp>
    </p:spTree>
    <p:extLst>
      <p:ext uri="{BB962C8B-B14F-4D97-AF65-F5344CB8AC3E}">
        <p14:creationId xmlns:p14="http://schemas.microsoft.com/office/powerpoint/2010/main" val="3184949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5"/>
          <p:cNvSpPr txBox="1"/>
          <p:nvPr/>
        </p:nvSpPr>
        <p:spPr>
          <a:xfrm>
            <a:off x="451824" y="2814340"/>
            <a:ext cx="8090172" cy="113710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ja-JP" sz="2400" dirty="0">
                <a:ea typeface="ＭＳ Ｐゴシック" panose="020B0600070205080204" pitchFamily="50" charset="-128"/>
              </a:rPr>
              <a:t>Google </a:t>
            </a:r>
            <a:r>
              <a:rPr lang="en-US" altLang="ja-JP" sz="2400" dirty="0" err="1">
                <a:ea typeface="ＭＳ Ｐゴシック" panose="020B0600070205080204" pitchFamily="50" charset="-128"/>
              </a:rPr>
              <a:t>Colab</a:t>
            </a:r>
            <a:r>
              <a:rPr lang="en-US" altLang="ja-JP" sz="2400" dirty="0">
                <a:ea typeface="ＭＳ Ｐゴシック" panose="020B0600070205080204" pitchFamily="50" charset="-128"/>
              </a:rPr>
              <a:t> </a:t>
            </a:r>
            <a:r>
              <a:rPr lang="ja-JP" altLang="en-US" sz="2400" dirty="0">
                <a:ea typeface="ＭＳ Ｐゴシック" panose="020B0600070205080204" pitchFamily="50" charset="-128"/>
              </a:rPr>
              <a:t>上で実施し、</a:t>
            </a:r>
            <a:r>
              <a:rPr lang="en-US" altLang="ja-JP" sz="2400" dirty="0">
                <a:ea typeface="ＭＳ Ｐゴシック" panose="020B0600070205080204" pitchFamily="50" charset="-128"/>
              </a:rPr>
              <a:t>GPU</a:t>
            </a:r>
            <a:r>
              <a:rPr lang="ja-JP" altLang="en-US" sz="2400" dirty="0">
                <a:ea typeface="ＭＳ Ｐゴシック" panose="020B0600070205080204" pitchFamily="50" charset="-128"/>
              </a:rPr>
              <a:t>（</a:t>
            </a:r>
            <a:r>
              <a:rPr lang="en-US" altLang="ja-JP" sz="2400" dirty="0">
                <a:ea typeface="ＭＳ Ｐゴシック" panose="020B0600070205080204" pitchFamily="50" charset="-128"/>
              </a:rPr>
              <a:t>NVIDIA Tesla T4</a:t>
            </a:r>
            <a:r>
              <a:rPr lang="ja-JP" altLang="en-US" sz="2400" dirty="0">
                <a:ea typeface="ＭＳ Ｐゴシック" panose="020B0600070205080204" pitchFamily="50" charset="-128"/>
              </a:rPr>
              <a:t>）を利用。</a:t>
            </a:r>
            <a:endParaRPr lang="en-US" altLang="ja-JP" sz="2400" dirty="0">
              <a:ea typeface="ＭＳ Ｐゴシック" panose="020B0600070205080204" pitchFamily="50" charset="-128"/>
            </a:endParaRPr>
          </a:p>
          <a:p>
            <a:pPr marL="285750" indent="-285750">
              <a:lnSpc>
                <a:spcPct val="150000"/>
              </a:lnSpc>
              <a:buFont typeface="Arial" panose="020B0604020202020204" pitchFamily="34" charset="0"/>
              <a:buChar char="•"/>
            </a:pPr>
            <a:r>
              <a:rPr lang="en-US" altLang="ja-JP" sz="2400" dirty="0">
                <a:ea typeface="ＭＳ Ｐゴシック" panose="020B0600070205080204" pitchFamily="50" charset="-128"/>
              </a:rPr>
              <a:t>RAM</a:t>
            </a:r>
            <a:r>
              <a:rPr lang="ja-JP" altLang="en-US" sz="2400" dirty="0">
                <a:ea typeface="ＭＳ Ｐゴシック" panose="020B0600070205080204" pitchFamily="50" charset="-128"/>
              </a:rPr>
              <a:t>は約</a:t>
            </a:r>
            <a:r>
              <a:rPr lang="en-US" altLang="ja-JP" sz="2400" dirty="0">
                <a:ea typeface="ＭＳ Ｐゴシック" panose="020B0600070205080204" pitchFamily="50" charset="-128"/>
              </a:rPr>
              <a:t>12GB,</a:t>
            </a:r>
            <a:r>
              <a:rPr lang="ja-JP" altLang="en-US" sz="2400" dirty="0">
                <a:ea typeface="ＭＳ Ｐゴシック" panose="020B0600070205080204" pitchFamily="50" charset="-128"/>
              </a:rPr>
              <a:t>ディスク容量は約 </a:t>
            </a:r>
            <a:r>
              <a:rPr lang="en-US" altLang="ja-JP" sz="2400" dirty="0">
                <a:ea typeface="ＭＳ Ｐゴシック" panose="020B0600070205080204" pitchFamily="50" charset="-128"/>
              </a:rPr>
              <a:t>100GB (</a:t>
            </a:r>
            <a:r>
              <a:rPr lang="ja-JP" altLang="en-US" sz="2400" dirty="0">
                <a:ea typeface="ＭＳ Ｐゴシック" panose="020B0600070205080204" pitchFamily="50" charset="-128"/>
              </a:rPr>
              <a:t>クラウド環境</a:t>
            </a:r>
            <a:r>
              <a:rPr lang="en-US" altLang="ja-JP" sz="2400" dirty="0">
                <a:ea typeface="ＭＳ Ｐゴシック" panose="020B0600070205080204" pitchFamily="50" charset="-128"/>
              </a:rPr>
              <a:t>)</a:t>
            </a:r>
          </a:p>
        </p:txBody>
      </p:sp>
      <p:sp>
        <p:nvSpPr>
          <p:cNvPr id="21" name="矩形 20"/>
          <p:cNvSpPr/>
          <p:nvPr/>
        </p:nvSpPr>
        <p:spPr>
          <a:xfrm>
            <a:off x="451824" y="1798595"/>
            <a:ext cx="1826141" cy="584775"/>
          </a:xfrm>
          <a:prstGeom prst="rect">
            <a:avLst/>
          </a:prstGeom>
        </p:spPr>
        <p:txBody>
          <a:bodyPr wrap="none">
            <a:spAutoFit/>
          </a:bodyPr>
          <a:lstStyle/>
          <a:p>
            <a:r>
              <a:rPr lang="zh-CN" altLang="en-US" sz="3200" b="1" dirty="0">
                <a:solidFill>
                  <a:srgbClr val="01A991"/>
                </a:solidFill>
                <a:latin typeface="微软雅黑" panose="020B0503020204020204" pitchFamily="34" charset="-122"/>
                <a:ea typeface="微软雅黑" panose="020B0503020204020204" pitchFamily="34" charset="-122"/>
              </a:rPr>
              <a:t>実験環境</a:t>
            </a:r>
            <a:endParaRPr lang="zh-CN" altLang="en-US" sz="3200" b="1" dirty="0">
              <a:solidFill>
                <a:srgbClr val="01A991"/>
              </a:solidFill>
            </a:endParaRPr>
          </a:p>
        </p:txBody>
      </p:sp>
      <p:sp>
        <p:nvSpPr>
          <p:cNvPr id="2" name="矩形 1">
            <a:extLst>
              <a:ext uri="{FF2B5EF4-FFF2-40B4-BE49-F238E27FC236}">
                <a16:creationId xmlns:a16="http://schemas.microsoft.com/office/drawing/2014/main" id="{F2726C1C-F016-3C07-011B-4D54AF2EE740}"/>
              </a:ext>
            </a:extLst>
          </p:cNvPr>
          <p:cNvSpPr/>
          <p:nvPr/>
        </p:nvSpPr>
        <p:spPr>
          <a:xfrm>
            <a:off x="451824" y="598184"/>
            <a:ext cx="3005951" cy="769441"/>
          </a:xfrm>
          <a:prstGeom prst="rect">
            <a:avLst/>
          </a:prstGeom>
        </p:spPr>
        <p:txBody>
          <a:bodyPr wrap="none">
            <a:spAutoFit/>
          </a:bodyPr>
          <a:lstStyle/>
          <a:p>
            <a:pPr algn="ctr"/>
            <a:r>
              <a:rPr lang="ja-JP" altLang="en-US" sz="4400" b="1" dirty="0">
                <a:solidFill>
                  <a:srgbClr val="01A991"/>
                </a:solidFill>
                <a:latin typeface="微软雅黑" panose="020B0503020204020204" pitchFamily="34" charset="-122"/>
                <a:ea typeface="微软雅黑" panose="020B0503020204020204" pitchFamily="34" charset="-122"/>
              </a:rPr>
              <a:t>実験と評価</a:t>
            </a:r>
            <a:endParaRPr lang="zh-CN" altLang="en-US" sz="4400" b="1" dirty="0">
              <a:solidFill>
                <a:srgbClr val="01A99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7601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A17FD31-C1E1-8FD4-DFB3-5B4312632AFF}"/>
              </a:ext>
            </a:extLst>
          </p:cNvPr>
          <p:cNvSpPr/>
          <p:nvPr/>
        </p:nvSpPr>
        <p:spPr>
          <a:xfrm>
            <a:off x="508531" y="976344"/>
            <a:ext cx="2239716" cy="584775"/>
          </a:xfrm>
          <a:prstGeom prst="rect">
            <a:avLst/>
          </a:prstGeom>
        </p:spPr>
        <p:txBody>
          <a:bodyPr wrap="none">
            <a:spAutoFit/>
          </a:bodyPr>
          <a:lstStyle/>
          <a:p>
            <a:r>
              <a:rPr lang="ja-JP" altLang="en-US" sz="3200" b="1" dirty="0">
                <a:solidFill>
                  <a:srgbClr val="01A991"/>
                </a:solidFill>
              </a:rPr>
              <a:t>データセット</a:t>
            </a:r>
            <a:endParaRPr lang="zh-CN" altLang="en-US" sz="3200" b="1" dirty="0">
              <a:solidFill>
                <a:srgbClr val="01A991"/>
              </a:solidFill>
            </a:endParaRPr>
          </a:p>
        </p:txBody>
      </p:sp>
      <p:sp>
        <p:nvSpPr>
          <p:cNvPr id="4" name="文本框 3">
            <a:extLst>
              <a:ext uri="{FF2B5EF4-FFF2-40B4-BE49-F238E27FC236}">
                <a16:creationId xmlns:a16="http://schemas.microsoft.com/office/drawing/2014/main" id="{CB255F70-1B8E-04F4-83DE-ECDC1B096827}"/>
              </a:ext>
            </a:extLst>
          </p:cNvPr>
          <p:cNvSpPr txBox="1"/>
          <p:nvPr/>
        </p:nvSpPr>
        <p:spPr>
          <a:xfrm>
            <a:off x="99238" y="2468282"/>
            <a:ext cx="6294474" cy="3785652"/>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a:t>
            </a:r>
            <a:r>
              <a:rPr lang="en-US" altLang="ja-JP" sz="2000" dirty="0"/>
              <a:t>Prediction-based dual-weight switch migration scheme for SDN load balancing.</a:t>
            </a:r>
            <a:r>
              <a:rPr lang="ja-JP" altLang="en-US" sz="2000" dirty="0"/>
              <a:t>」</a:t>
            </a:r>
            <a:r>
              <a:rPr lang="en-US" altLang="ja-JP" sz="2000" dirty="0"/>
              <a:t> </a:t>
            </a:r>
            <a:r>
              <a:rPr lang="ja-JP" altLang="en-US" sz="2000" dirty="0"/>
              <a:t>で公開されている </a:t>
            </a:r>
            <a:r>
              <a:rPr lang="en-US" altLang="ja-JP" sz="2000" dirty="0"/>
              <a:t>SDN </a:t>
            </a:r>
            <a:r>
              <a:rPr lang="ja-JP" altLang="en-US" sz="2000" dirty="0"/>
              <a:t>ネットワーク（</a:t>
            </a:r>
            <a:r>
              <a:rPr lang="en-US" altLang="ja-JP" sz="2000" dirty="0"/>
              <a:t>OpenFlow </a:t>
            </a:r>
            <a:r>
              <a:rPr lang="ja-JP" altLang="en-US" sz="2000" dirty="0"/>
              <a:t>環境）のシミュレーションデータ</a:t>
            </a:r>
            <a:endParaRPr lang="en-US" altLang="ja-JP" sz="2000" dirty="0"/>
          </a:p>
          <a:p>
            <a:r>
              <a:rPr lang="en-US" altLang="ja-JP" sz="2000" dirty="0"/>
              <a:t>	</a:t>
            </a:r>
            <a:r>
              <a:rPr lang="ja-JP" altLang="en-US" sz="2000" dirty="0"/>
              <a:t>プログラムでサーバとクライアント間の通信をシミュレート</a:t>
            </a:r>
            <a:endParaRPr lang="en-US" altLang="ja-JP" sz="2000" dirty="0"/>
          </a:p>
          <a:p>
            <a:r>
              <a:rPr lang="en-US" altLang="ja-JP" sz="2000" dirty="0"/>
              <a:t>	</a:t>
            </a:r>
            <a:r>
              <a:rPr lang="ja-JP" altLang="en-US" sz="2000" dirty="0"/>
              <a:t>データを特徴エンジニアリングによって加工</a:t>
            </a:r>
            <a:endParaRPr lang="en-US" altLang="ja-JP" sz="2000" dirty="0"/>
          </a:p>
          <a:p>
            <a:r>
              <a:rPr lang="en-US" altLang="ja-JP" sz="2000" dirty="0"/>
              <a:t>	packet-in </a:t>
            </a:r>
            <a:r>
              <a:rPr lang="ja-JP" altLang="en-US" sz="2000" dirty="0"/>
              <a:t>特性を含むデータを抽出</a:t>
            </a:r>
            <a:endParaRPr lang="en-US" altLang="ja-JP" sz="2000" dirty="0"/>
          </a:p>
          <a:p>
            <a:r>
              <a:rPr lang="en-US" altLang="ja-JP" sz="2000" dirty="0"/>
              <a:t>	</a:t>
            </a:r>
            <a:r>
              <a:rPr lang="ja-JP" altLang="en-US" sz="2000" dirty="0"/>
              <a:t>突発的なトラフィックの激増状況を組み込む</a:t>
            </a:r>
            <a:endParaRPr lang="en-US" altLang="ja-JP" sz="2000" dirty="0"/>
          </a:p>
          <a:p>
            <a:endParaRPr lang="en-US" altLang="ja-JP" sz="2000" dirty="0"/>
          </a:p>
          <a:p>
            <a:pPr marL="285750" indent="-285750">
              <a:buFont typeface="Arial" panose="020B0604020202020204" pitchFamily="34" charset="0"/>
              <a:buChar char="•"/>
            </a:pPr>
            <a:r>
              <a:rPr lang="ja-JP" altLang="en-US" sz="2000" dirty="0"/>
              <a:t>取り込み方法：</a:t>
            </a:r>
            <a:r>
              <a:rPr lang="en-US" altLang="ja-JP" sz="2000" dirty="0"/>
              <a:t>Google </a:t>
            </a:r>
            <a:r>
              <a:rPr lang="en-US" altLang="ja-JP" sz="2000" dirty="0" err="1"/>
              <a:t>Colab</a:t>
            </a:r>
            <a:r>
              <a:rPr lang="en-US" altLang="ja-JP" sz="2000" dirty="0"/>
              <a:t> </a:t>
            </a:r>
            <a:r>
              <a:rPr lang="ja-JP" altLang="en-US" sz="2000" dirty="0"/>
              <a:t>で</a:t>
            </a:r>
            <a:r>
              <a:rPr lang="en-US" altLang="ja-JP" sz="2000" dirty="0"/>
              <a:t>CSV</a:t>
            </a:r>
            <a:r>
              <a:rPr lang="ja-JP" altLang="en-US" sz="2000" dirty="0"/>
              <a:t>を読み込み、</a:t>
            </a:r>
            <a:r>
              <a:rPr lang="en-US" altLang="ja-JP" sz="2000" dirty="0"/>
              <a:t>Pandas </a:t>
            </a:r>
            <a:r>
              <a:rPr lang="en-US" altLang="ja-JP" sz="2000" dirty="0" err="1"/>
              <a:t>DataFrame</a:t>
            </a:r>
            <a:r>
              <a:rPr lang="ja-JP" altLang="en-US" sz="2000" dirty="0"/>
              <a:t>として扱う</a:t>
            </a:r>
            <a:endParaRPr lang="zh-Hans-MO" altLang="en-US" sz="2000" dirty="0"/>
          </a:p>
        </p:txBody>
      </p:sp>
      <p:pic>
        <p:nvPicPr>
          <p:cNvPr id="8" name="图片 7">
            <a:extLst>
              <a:ext uri="{FF2B5EF4-FFF2-40B4-BE49-F238E27FC236}">
                <a16:creationId xmlns:a16="http://schemas.microsoft.com/office/drawing/2014/main" id="{6FC21CFB-3913-5134-D2DA-7D21B96A594D}"/>
              </a:ext>
            </a:extLst>
          </p:cNvPr>
          <p:cNvPicPr>
            <a:picLocks noChangeAspect="1"/>
          </p:cNvPicPr>
          <p:nvPr/>
        </p:nvPicPr>
        <p:blipFill>
          <a:blip r:embed="rId2"/>
          <a:stretch>
            <a:fillRect/>
          </a:stretch>
        </p:blipFill>
        <p:spPr>
          <a:xfrm>
            <a:off x="8449340" y="252393"/>
            <a:ext cx="605703" cy="5476301"/>
          </a:xfrm>
          <a:prstGeom prst="rect">
            <a:avLst/>
          </a:prstGeom>
        </p:spPr>
      </p:pic>
      <p:pic>
        <p:nvPicPr>
          <p:cNvPr id="10" name="图片 9">
            <a:extLst>
              <a:ext uri="{FF2B5EF4-FFF2-40B4-BE49-F238E27FC236}">
                <a16:creationId xmlns:a16="http://schemas.microsoft.com/office/drawing/2014/main" id="{5F6E1048-4522-F5D4-C0DD-3573AFCC389A}"/>
              </a:ext>
            </a:extLst>
          </p:cNvPr>
          <p:cNvPicPr>
            <a:picLocks noChangeAspect="1"/>
          </p:cNvPicPr>
          <p:nvPr/>
        </p:nvPicPr>
        <p:blipFill>
          <a:blip r:embed="rId3"/>
          <a:stretch>
            <a:fillRect/>
          </a:stretch>
        </p:blipFill>
        <p:spPr>
          <a:xfrm>
            <a:off x="9852307" y="252393"/>
            <a:ext cx="539778" cy="5531134"/>
          </a:xfrm>
          <a:prstGeom prst="rect">
            <a:avLst/>
          </a:prstGeom>
        </p:spPr>
      </p:pic>
    </p:spTree>
    <p:extLst>
      <p:ext uri="{BB962C8B-B14F-4D97-AF65-F5344CB8AC3E}">
        <p14:creationId xmlns:p14="http://schemas.microsoft.com/office/powerpoint/2010/main" val="3280799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28583" y="343017"/>
            <a:ext cx="1826141" cy="584775"/>
          </a:xfrm>
          <a:prstGeom prst="rect">
            <a:avLst/>
          </a:prstGeom>
        </p:spPr>
        <p:txBody>
          <a:bodyPr wrap="none">
            <a:spAutoFit/>
          </a:bodyPr>
          <a:lstStyle/>
          <a:p>
            <a:r>
              <a:rPr lang="zh-CN" altLang="en-US" sz="3200" b="1" dirty="0">
                <a:solidFill>
                  <a:srgbClr val="01A991"/>
                </a:solidFill>
                <a:latin typeface="微软雅黑" panose="020B0503020204020204" pitchFamily="34" charset="-122"/>
                <a:ea typeface="微软雅黑" panose="020B0503020204020204" pitchFamily="34" charset="-122"/>
              </a:rPr>
              <a:t>予測結果</a:t>
            </a:r>
            <a:endParaRPr lang="zh-CN" altLang="en-US" sz="3200" b="1" dirty="0">
              <a:solidFill>
                <a:srgbClr val="01A991"/>
              </a:solidFill>
            </a:endParaRPr>
          </a:p>
        </p:txBody>
      </p:sp>
      <p:sp>
        <p:nvSpPr>
          <p:cNvPr id="8" name="矩形 7"/>
          <p:cNvSpPr/>
          <p:nvPr/>
        </p:nvSpPr>
        <p:spPr>
          <a:xfrm>
            <a:off x="562257" y="4877537"/>
            <a:ext cx="10587754" cy="1477328"/>
          </a:xfrm>
          <a:prstGeom prst="rect">
            <a:avLst/>
          </a:prstGeom>
        </p:spPr>
        <p:txBody>
          <a:bodyPr wrap="square">
            <a:spAutoFit/>
          </a:bodyPr>
          <a:lstStyle/>
          <a:p>
            <a:pPr marL="285750" indent="-285750">
              <a:buFont typeface="Arial" panose="020B0604020202020204" pitchFamily="34" charset="0"/>
              <a:buChar char="•"/>
            </a:pPr>
            <a:r>
              <a:rPr lang="en-US" altLang="ja-JP" dirty="0">
                <a:latin typeface="微软雅黑" panose="020B0503020204020204" pitchFamily="34" charset="-122"/>
                <a:ea typeface="微软雅黑" panose="020B0503020204020204" pitchFamily="34" charset="-122"/>
              </a:rPr>
              <a:t>20%</a:t>
            </a:r>
            <a:r>
              <a:rPr lang="ja-JP" altLang="en-US" dirty="0">
                <a:latin typeface="微软雅黑" panose="020B0503020204020204" pitchFamily="34" charset="-122"/>
                <a:ea typeface="微软雅黑" panose="020B0503020204020204" pitchFamily="34" charset="-122"/>
              </a:rPr>
              <a:t>のテストデータセットを用いた予測値と実測値の比較グラフ</a:t>
            </a:r>
            <a:endParaRPr lang="en-US" altLang="ja-JP"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ja-JP" altLang="en-US" dirty="0">
                <a:latin typeface="微软雅黑" panose="020B0503020204020204" pitchFamily="34" charset="-122"/>
                <a:ea typeface="微软雅黑" panose="020B0503020204020204" pitchFamily="34" charset="-122"/>
              </a:rPr>
              <a:t>タイムステップ軸</a:t>
            </a:r>
            <a:r>
              <a:rPr lang="en-US" altLang="ja-JP" dirty="0">
                <a:latin typeface="微软雅黑" panose="020B0503020204020204" pitchFamily="34" charset="-122"/>
                <a:ea typeface="微软雅黑" panose="020B0503020204020204" pitchFamily="34" charset="-122"/>
              </a:rPr>
              <a:t>(</a:t>
            </a:r>
            <a:r>
              <a:rPr lang="ja-JP" altLang="en-US" dirty="0">
                <a:latin typeface="微软雅黑" panose="020B0503020204020204" pitchFamily="34" charset="-122"/>
                <a:ea typeface="微软雅黑" panose="020B0503020204020204" pitchFamily="34" charset="-122"/>
              </a:rPr>
              <a:t>横軸</a:t>
            </a:r>
            <a:r>
              <a:rPr lang="en-US" altLang="ja-JP" dirty="0">
                <a:latin typeface="微软雅黑" panose="020B0503020204020204" pitchFamily="34" charset="-122"/>
                <a:ea typeface="微软雅黑" panose="020B0503020204020204" pitchFamily="34" charset="-122"/>
              </a:rPr>
              <a:t>)</a:t>
            </a:r>
            <a:r>
              <a:rPr lang="ja-JP" altLang="en-US" dirty="0">
                <a:latin typeface="微软雅黑" panose="020B0503020204020204" pitchFamily="34" charset="-122"/>
                <a:ea typeface="微软雅黑" panose="020B0503020204020204" pitchFamily="34" charset="-122"/>
              </a:rPr>
              <a:t>における負荷</a:t>
            </a:r>
            <a:r>
              <a:rPr lang="en-US" altLang="ja-JP" dirty="0">
                <a:latin typeface="微软雅黑" panose="020B0503020204020204" pitchFamily="34" charset="-122"/>
                <a:ea typeface="微软雅黑" panose="020B0503020204020204" pitchFamily="34" charset="-122"/>
              </a:rPr>
              <a:t>(</a:t>
            </a:r>
            <a:r>
              <a:rPr lang="ja-JP" altLang="en-US" dirty="0">
                <a:latin typeface="微软雅黑" panose="020B0503020204020204" pitchFamily="34" charset="-122"/>
                <a:ea typeface="微软雅黑" panose="020B0503020204020204" pitchFamily="34" charset="-122"/>
              </a:rPr>
              <a:t>縦軸</a:t>
            </a:r>
            <a:r>
              <a:rPr lang="en-US" altLang="ja-JP" dirty="0">
                <a:latin typeface="微软雅黑" panose="020B0503020204020204" pitchFamily="34" charset="-122"/>
                <a:ea typeface="微软雅黑" panose="020B0503020204020204" pitchFamily="34" charset="-122"/>
              </a:rPr>
              <a:t>)</a:t>
            </a:r>
            <a:r>
              <a:rPr lang="ja-JP" altLang="en-US" dirty="0">
                <a:latin typeface="微软雅黑" panose="020B0503020204020204" pitchFamily="34" charset="-122"/>
                <a:ea typeface="微软雅黑" panose="020B0503020204020204" pitchFamily="34" charset="-122"/>
              </a:rPr>
              <a:t>の変動を見たとき、</a:t>
            </a:r>
            <a:r>
              <a:rPr lang="en-US" altLang="ja-JP" dirty="0" err="1">
                <a:latin typeface="微软雅黑" panose="020B0503020204020204" pitchFamily="34" charset="-122"/>
                <a:ea typeface="微软雅黑" panose="020B0503020204020204" pitchFamily="34" charset="-122"/>
              </a:rPr>
              <a:t>BiLSTM</a:t>
            </a:r>
            <a:r>
              <a:rPr lang="en-US" altLang="ja-JP" dirty="0">
                <a:latin typeface="微软雅黑" panose="020B0503020204020204" pitchFamily="34" charset="-122"/>
                <a:ea typeface="微软雅黑" panose="020B0503020204020204" pitchFamily="34" charset="-122"/>
              </a:rPr>
              <a:t> </a:t>
            </a:r>
            <a:r>
              <a:rPr lang="ja-JP" altLang="en-US" dirty="0">
                <a:latin typeface="微软雅黑" panose="020B0503020204020204" pitchFamily="34" charset="-122"/>
                <a:ea typeface="微软雅黑" panose="020B0503020204020204" pitchFamily="34" charset="-122"/>
              </a:rPr>
              <a:t>は急激な増減にもある程度スムーズに追従でき、誤差が小さいことが確認されるケースが多い</a:t>
            </a:r>
            <a:endParaRPr lang="en-US" altLang="ja-JP"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ja-JP" altLang="en-US" dirty="0">
                <a:latin typeface="微软雅黑" panose="020B0503020204020204" pitchFamily="34" charset="-122"/>
                <a:ea typeface="微软雅黑" panose="020B0503020204020204" pitchFamily="34" charset="-122"/>
              </a:rPr>
              <a:t>特に後半（約 </a:t>
            </a:r>
            <a:r>
              <a:rPr lang="en-US" altLang="ja-JP" dirty="0">
                <a:latin typeface="微软雅黑" panose="020B0503020204020204" pitchFamily="34" charset="-122"/>
                <a:ea typeface="微软雅黑" panose="020B0503020204020204" pitchFamily="34" charset="-122"/>
              </a:rPr>
              <a:t>1000</a:t>
            </a:r>
            <a:r>
              <a:rPr lang="ja-JP" altLang="en-US" dirty="0">
                <a:latin typeface="微软雅黑" panose="020B0503020204020204" pitchFamily="34" charset="-122"/>
                <a:ea typeface="微软雅黑" panose="020B0503020204020204" pitchFamily="34" charset="-122"/>
              </a:rPr>
              <a:t>ステップ以降）で負荷が急低下する場面などで、</a:t>
            </a:r>
            <a:r>
              <a:rPr lang="en-US" altLang="ja-JP" dirty="0" err="1">
                <a:latin typeface="微软雅黑" panose="020B0503020204020204" pitchFamily="34" charset="-122"/>
                <a:ea typeface="微软雅黑" panose="020B0503020204020204" pitchFamily="34" charset="-122"/>
              </a:rPr>
              <a:t>BiLSTM</a:t>
            </a:r>
            <a:r>
              <a:rPr lang="en-US" altLang="ja-JP" dirty="0">
                <a:latin typeface="微软雅黑" panose="020B0503020204020204" pitchFamily="34" charset="-122"/>
                <a:ea typeface="微软雅黑" panose="020B0503020204020204" pitchFamily="34" charset="-122"/>
              </a:rPr>
              <a:t> </a:t>
            </a:r>
            <a:r>
              <a:rPr lang="ja-JP" altLang="en-US" dirty="0">
                <a:latin typeface="微软雅黑" panose="020B0503020204020204" pitchFamily="34" charset="-122"/>
                <a:ea typeface="微软雅黑" panose="020B0503020204020204" pitchFamily="34" charset="-122"/>
              </a:rPr>
              <a:t>が </a:t>
            </a:r>
            <a:r>
              <a:rPr lang="en-US" altLang="ja-JP" dirty="0">
                <a:latin typeface="微软雅黑" panose="020B0503020204020204" pitchFamily="34" charset="-122"/>
                <a:ea typeface="微软雅黑" panose="020B0503020204020204" pitchFamily="34" charset="-122"/>
              </a:rPr>
              <a:t>LSTM </a:t>
            </a:r>
            <a:r>
              <a:rPr lang="ja-JP" altLang="en-US" dirty="0">
                <a:latin typeface="微软雅黑" panose="020B0503020204020204" pitchFamily="34" charset="-122"/>
                <a:ea typeface="微软雅黑" panose="020B0503020204020204" pitchFamily="34" charset="-122"/>
              </a:rPr>
              <a:t>よりも実測値に近づきやすい傾向</a:t>
            </a:r>
            <a:endParaRPr lang="zh-CN" altLang="en-US"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244BB848-D983-98E0-EA65-ABEEC2AA912A}"/>
              </a:ext>
            </a:extLst>
          </p:cNvPr>
          <p:cNvPicPr>
            <a:picLocks noChangeAspect="1"/>
          </p:cNvPicPr>
          <p:nvPr/>
        </p:nvPicPr>
        <p:blipFill>
          <a:blip r:embed="rId2"/>
          <a:stretch>
            <a:fillRect/>
          </a:stretch>
        </p:blipFill>
        <p:spPr>
          <a:xfrm>
            <a:off x="428583" y="1064598"/>
            <a:ext cx="11042196" cy="2968685"/>
          </a:xfrm>
          <a:prstGeom prst="rect">
            <a:avLst/>
          </a:prstGeom>
        </p:spPr>
      </p:pic>
      <p:sp>
        <p:nvSpPr>
          <p:cNvPr id="4" name="文本框 3">
            <a:extLst>
              <a:ext uri="{FF2B5EF4-FFF2-40B4-BE49-F238E27FC236}">
                <a16:creationId xmlns:a16="http://schemas.microsoft.com/office/drawing/2014/main" id="{1E143172-F14C-13ED-07EA-3AEB90BAED42}"/>
              </a:ext>
            </a:extLst>
          </p:cNvPr>
          <p:cNvSpPr txBox="1"/>
          <p:nvPr/>
        </p:nvSpPr>
        <p:spPr>
          <a:xfrm>
            <a:off x="482009" y="4309730"/>
            <a:ext cx="6407889" cy="369332"/>
          </a:xfrm>
          <a:prstGeom prst="rect">
            <a:avLst/>
          </a:prstGeom>
          <a:noFill/>
        </p:spPr>
        <p:txBody>
          <a:bodyPr wrap="square" rtlCol="0">
            <a:spAutoFit/>
          </a:bodyPr>
          <a:lstStyle/>
          <a:p>
            <a:r>
              <a:rPr lang="ja-JP" altLang="en-US" dirty="0">
                <a:latin typeface="+mj-ea"/>
                <a:ea typeface="+mj-ea"/>
              </a:rPr>
              <a:t>テストデータに対するフィッティング</a:t>
            </a:r>
            <a:endParaRPr lang="zh-Hans-MO" altLang="en-US" dirty="0">
              <a:latin typeface="+mj-ea"/>
              <a:ea typeface="+mj-ea"/>
            </a:endParaRPr>
          </a:p>
        </p:txBody>
      </p:sp>
    </p:spTree>
    <p:extLst>
      <p:ext uri="{BB962C8B-B14F-4D97-AF65-F5344CB8AC3E}">
        <p14:creationId xmlns:p14="http://schemas.microsoft.com/office/powerpoint/2010/main" val="3155104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ED24060-AB29-4596-F3E7-80AC0777C4E1}"/>
              </a:ext>
            </a:extLst>
          </p:cNvPr>
          <p:cNvSpPr/>
          <p:nvPr/>
        </p:nvSpPr>
        <p:spPr>
          <a:xfrm>
            <a:off x="237197" y="633640"/>
            <a:ext cx="3486019" cy="584775"/>
          </a:xfrm>
          <a:prstGeom prst="rect">
            <a:avLst/>
          </a:prstGeom>
        </p:spPr>
        <p:txBody>
          <a:bodyPr wrap="none">
            <a:spAutoFit/>
          </a:bodyPr>
          <a:lstStyle/>
          <a:p>
            <a:r>
              <a:rPr lang="en-US" altLang="ja-JP" sz="3200" b="1" dirty="0">
                <a:solidFill>
                  <a:srgbClr val="01A991"/>
                </a:solidFill>
              </a:rPr>
              <a:t>LSTM</a:t>
            </a:r>
            <a:r>
              <a:rPr lang="ja-JP" altLang="en-US" sz="3200" b="1" dirty="0">
                <a:solidFill>
                  <a:srgbClr val="01A991"/>
                </a:solidFill>
              </a:rPr>
              <a:t>との比較評価</a:t>
            </a:r>
            <a:endParaRPr lang="zh-CN" altLang="en-US" sz="3200" b="1" dirty="0">
              <a:solidFill>
                <a:srgbClr val="01A991"/>
              </a:solidFill>
            </a:endParaRPr>
          </a:p>
        </p:txBody>
      </p:sp>
      <p:sp>
        <p:nvSpPr>
          <p:cNvPr id="6" name="文本框 5">
            <a:extLst>
              <a:ext uri="{FF2B5EF4-FFF2-40B4-BE49-F238E27FC236}">
                <a16:creationId xmlns:a16="http://schemas.microsoft.com/office/drawing/2014/main" id="{412B55F8-757A-3B70-FCFD-7F5B20E3C901}"/>
              </a:ext>
            </a:extLst>
          </p:cNvPr>
          <p:cNvSpPr txBox="1"/>
          <p:nvPr/>
        </p:nvSpPr>
        <p:spPr>
          <a:xfrm>
            <a:off x="418214" y="1524000"/>
            <a:ext cx="8527311" cy="646331"/>
          </a:xfrm>
          <a:prstGeom prst="rect">
            <a:avLst/>
          </a:prstGeom>
          <a:noFill/>
        </p:spPr>
        <p:txBody>
          <a:bodyPr wrap="square" rtlCol="0">
            <a:spAutoFit/>
          </a:bodyPr>
          <a:lstStyle/>
          <a:p>
            <a:r>
              <a:rPr lang="ja-JP" altLang="en-US" dirty="0">
                <a:latin typeface="微软雅黑" panose="020B0503020204020204" pitchFamily="34" charset="-122"/>
                <a:ea typeface="微软雅黑" panose="020B0503020204020204" pitchFamily="34" charset="-122"/>
              </a:rPr>
              <a:t>目的：</a:t>
            </a:r>
            <a:r>
              <a:rPr lang="en-US" altLang="ja-JP" dirty="0">
                <a:latin typeface="微软雅黑" panose="020B0503020204020204" pitchFamily="34" charset="-122"/>
                <a:ea typeface="微软雅黑" panose="020B0503020204020204" pitchFamily="34" charset="-122"/>
              </a:rPr>
              <a:t>LSTM </a:t>
            </a:r>
            <a:r>
              <a:rPr lang="ja-JP" altLang="en-US" dirty="0">
                <a:latin typeface="微软雅黑" panose="020B0503020204020204" pitchFamily="34" charset="-122"/>
                <a:ea typeface="微软雅黑" panose="020B0503020204020204" pitchFamily="34" charset="-122"/>
              </a:rPr>
              <a:t>と </a:t>
            </a:r>
            <a:r>
              <a:rPr lang="en-US" altLang="ja-JP" dirty="0" err="1">
                <a:latin typeface="微软雅黑" panose="020B0503020204020204" pitchFamily="34" charset="-122"/>
                <a:ea typeface="微软雅黑" panose="020B0503020204020204" pitchFamily="34" charset="-122"/>
              </a:rPr>
              <a:t>BiLSTM</a:t>
            </a:r>
            <a:r>
              <a:rPr lang="en-US" altLang="ja-JP" dirty="0">
                <a:latin typeface="微软雅黑" panose="020B0503020204020204" pitchFamily="34" charset="-122"/>
                <a:ea typeface="微软雅黑" panose="020B0503020204020204" pitchFamily="34" charset="-122"/>
              </a:rPr>
              <a:t> </a:t>
            </a:r>
            <a:r>
              <a:rPr lang="ja-JP" altLang="en-US" dirty="0">
                <a:latin typeface="微软雅黑" panose="020B0503020204020204" pitchFamily="34" charset="-122"/>
                <a:ea typeface="微软雅黑" panose="020B0503020204020204" pitchFamily="34" charset="-122"/>
              </a:rPr>
              <a:t>で同一データ＆同一前処理を行い、各ウィンドウサイズ下で予測性能を比較</a:t>
            </a:r>
            <a:endParaRPr lang="zh-Hans-MO" altLang="en-US"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770DE1BC-4FDE-2A16-A393-56BEBAC600B4}"/>
              </a:ext>
            </a:extLst>
          </p:cNvPr>
          <p:cNvPicPr>
            <a:picLocks noChangeAspect="1"/>
          </p:cNvPicPr>
          <p:nvPr/>
        </p:nvPicPr>
        <p:blipFill>
          <a:blip r:embed="rId2"/>
          <a:stretch>
            <a:fillRect/>
          </a:stretch>
        </p:blipFill>
        <p:spPr>
          <a:xfrm>
            <a:off x="511016" y="2313927"/>
            <a:ext cx="10922527" cy="2675022"/>
          </a:xfrm>
          <a:prstGeom prst="rect">
            <a:avLst/>
          </a:prstGeom>
        </p:spPr>
      </p:pic>
      <p:sp>
        <p:nvSpPr>
          <p:cNvPr id="2" name="文本框 1">
            <a:extLst>
              <a:ext uri="{FF2B5EF4-FFF2-40B4-BE49-F238E27FC236}">
                <a16:creationId xmlns:a16="http://schemas.microsoft.com/office/drawing/2014/main" id="{7946DDD8-F160-C7C5-5698-F326EE05770A}"/>
              </a:ext>
            </a:extLst>
          </p:cNvPr>
          <p:cNvSpPr txBox="1"/>
          <p:nvPr/>
        </p:nvSpPr>
        <p:spPr>
          <a:xfrm>
            <a:off x="511015" y="4988949"/>
            <a:ext cx="10922527" cy="1200329"/>
          </a:xfrm>
          <a:prstGeom prst="rect">
            <a:avLst/>
          </a:prstGeom>
          <a:noFill/>
        </p:spPr>
        <p:txBody>
          <a:bodyPr wrap="square" rtlCol="0">
            <a:spAutoFit/>
          </a:bodyPr>
          <a:lstStyle/>
          <a:p>
            <a:pPr marL="285750" indent="-285750">
              <a:buFont typeface="Arial" panose="020B0604020202020204" pitchFamily="34" charset="0"/>
              <a:buChar char="•"/>
            </a:pPr>
            <a:r>
              <a:rPr lang="en-US" altLang="ja-JP" dirty="0" err="1">
                <a:latin typeface="微软雅黑" panose="020B0503020204020204" pitchFamily="34" charset="-122"/>
                <a:ea typeface="微软雅黑" panose="020B0503020204020204" pitchFamily="34" charset="-122"/>
              </a:rPr>
              <a:t>look_back</a:t>
            </a:r>
            <a:r>
              <a:rPr lang="en-US" altLang="ja-JP" dirty="0">
                <a:latin typeface="微软雅黑" panose="020B0503020204020204" pitchFamily="34" charset="-122"/>
                <a:ea typeface="微软雅黑" panose="020B0503020204020204" pitchFamily="34" charset="-122"/>
              </a:rPr>
              <a:t>=8</a:t>
            </a:r>
            <a:r>
              <a:rPr lang="ja-JP" altLang="en-US" dirty="0">
                <a:latin typeface="微软雅黑" panose="020B0503020204020204" pitchFamily="34" charset="-122"/>
                <a:ea typeface="微软雅黑" panose="020B0503020204020204" pitchFamily="34" charset="-122"/>
              </a:rPr>
              <a:t>の場合は</a:t>
            </a:r>
            <a:r>
              <a:rPr lang="en-US" altLang="ja-JP" dirty="0" err="1">
                <a:latin typeface="微软雅黑" panose="020B0503020204020204" pitchFamily="34" charset="-122"/>
                <a:ea typeface="微软雅黑" panose="020B0503020204020204" pitchFamily="34" charset="-122"/>
              </a:rPr>
              <a:t>BiLSTM</a:t>
            </a:r>
            <a:r>
              <a:rPr lang="ja-JP" altLang="en-US" dirty="0">
                <a:latin typeface="微软雅黑" panose="020B0503020204020204" pitchFamily="34" charset="-122"/>
                <a:ea typeface="微软雅黑" panose="020B0503020204020204" pitchFamily="34" charset="-122"/>
              </a:rPr>
              <a:t>が</a:t>
            </a:r>
            <a:r>
              <a:rPr lang="en-US" altLang="ja-JP" dirty="0">
                <a:latin typeface="微软雅黑" panose="020B0503020204020204" pitchFamily="34" charset="-122"/>
                <a:ea typeface="微软雅黑" panose="020B0503020204020204" pitchFamily="34" charset="-122"/>
              </a:rPr>
              <a:t>MSE</a:t>
            </a:r>
            <a:r>
              <a:rPr lang="ja-JP" altLang="en-US" dirty="0">
                <a:latin typeface="微软雅黑" panose="020B0503020204020204" pitchFamily="34" charset="-122"/>
                <a:ea typeface="微软雅黑" panose="020B0503020204020204" pitchFamily="34" charset="-122"/>
              </a:rPr>
              <a:t>や</a:t>
            </a:r>
            <a:r>
              <a:rPr lang="en-US" altLang="ja-JP" dirty="0">
                <a:latin typeface="微软雅黑" panose="020B0503020204020204" pitchFamily="34" charset="-122"/>
                <a:ea typeface="微软雅黑" panose="020B0503020204020204" pitchFamily="34" charset="-122"/>
              </a:rPr>
              <a:t>MAE</a:t>
            </a:r>
            <a:r>
              <a:rPr lang="ja-JP" altLang="en-US" dirty="0">
                <a:latin typeface="微软雅黑" panose="020B0503020204020204" pitchFamily="34" charset="-122"/>
                <a:ea typeface="微软雅黑" panose="020B0503020204020204" pitchFamily="34" charset="-122"/>
              </a:rPr>
              <a:t>で大きく向上し、</a:t>
            </a:r>
            <a:r>
              <a:rPr lang="en-US" altLang="ja-JP" dirty="0">
                <a:latin typeface="微软雅黑" panose="020B0503020204020204" pitchFamily="34" charset="-122"/>
                <a:ea typeface="微软雅黑" panose="020B0503020204020204" pitchFamily="34" charset="-122"/>
              </a:rPr>
              <a:t> R²</a:t>
            </a:r>
            <a:r>
              <a:rPr lang="ja-JP" altLang="en-US" dirty="0">
                <a:latin typeface="微软雅黑" panose="020B0503020204020204" pitchFamily="34" charset="-122"/>
                <a:ea typeface="微软雅黑" panose="020B0503020204020204" pitchFamily="34" charset="-122"/>
              </a:rPr>
              <a:t>が</a:t>
            </a:r>
            <a:r>
              <a:rPr lang="en-US" altLang="ja-JP" dirty="0">
                <a:latin typeface="微软雅黑" panose="020B0503020204020204" pitchFamily="34" charset="-122"/>
                <a:ea typeface="微软雅黑" panose="020B0503020204020204" pitchFamily="34" charset="-122"/>
              </a:rPr>
              <a:t>0.98</a:t>
            </a:r>
            <a:r>
              <a:rPr lang="ja-JP" altLang="en-US" dirty="0">
                <a:latin typeface="微软雅黑" panose="020B0503020204020204" pitchFamily="34" charset="-122"/>
                <a:ea typeface="微软雅黑" panose="020B0503020204020204" pitchFamily="34" charset="-122"/>
              </a:rPr>
              <a:t>と高い値</a:t>
            </a:r>
            <a:endParaRPr lang="en-US" altLang="ja-JP"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ja-JP"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ja-JP" dirty="0" err="1">
                <a:latin typeface="微软雅黑" panose="020B0503020204020204" pitchFamily="34" charset="-122"/>
                <a:ea typeface="微软雅黑" panose="020B0503020204020204" pitchFamily="34" charset="-122"/>
              </a:rPr>
              <a:t>look_back</a:t>
            </a:r>
            <a:r>
              <a:rPr lang="en-US" altLang="ja-JP" dirty="0">
                <a:latin typeface="微软雅黑" panose="020B0503020204020204" pitchFamily="34" charset="-122"/>
                <a:ea typeface="微软雅黑" panose="020B0503020204020204" pitchFamily="34" charset="-122"/>
              </a:rPr>
              <a:t>=1-10</a:t>
            </a:r>
            <a:r>
              <a:rPr lang="ja-JP" altLang="en-US" dirty="0">
                <a:latin typeface="微软雅黑" panose="020B0503020204020204" pitchFamily="34" charset="-122"/>
                <a:ea typeface="微软雅黑" panose="020B0503020204020204" pitchFamily="34" charset="-122"/>
              </a:rPr>
              <a:t>の範囲では、</a:t>
            </a:r>
            <a:r>
              <a:rPr lang="en-US" altLang="ja-JP" dirty="0">
                <a:latin typeface="微软雅黑" panose="020B0503020204020204" pitchFamily="34" charset="-122"/>
                <a:ea typeface="微软雅黑" panose="020B0503020204020204" pitchFamily="34" charset="-122"/>
              </a:rPr>
              <a:t>9</a:t>
            </a:r>
            <a:r>
              <a:rPr lang="ja-JP" altLang="en-US" dirty="0">
                <a:latin typeface="微软雅黑" panose="020B0503020204020204" pitchFamily="34" charset="-122"/>
                <a:ea typeface="微软雅黑" panose="020B0503020204020204" pitchFamily="34" charset="-122"/>
              </a:rPr>
              <a:t>の場合のみ</a:t>
            </a:r>
            <a:r>
              <a:rPr lang="en-US" altLang="ja-JP" dirty="0">
                <a:latin typeface="微软雅黑" panose="020B0503020204020204" pitchFamily="34" charset="-122"/>
                <a:ea typeface="微软雅黑" panose="020B0503020204020204" pitchFamily="34" charset="-122"/>
              </a:rPr>
              <a:t>LSTM</a:t>
            </a:r>
            <a:r>
              <a:rPr lang="ja-JP" altLang="en-US" dirty="0">
                <a:latin typeface="微软雅黑" panose="020B0503020204020204" pitchFamily="34" charset="-122"/>
                <a:ea typeface="微软雅黑" panose="020B0503020204020204" pitchFamily="34" charset="-122"/>
              </a:rPr>
              <a:t>のほうが若干良い値を示したが、その他の場合は</a:t>
            </a:r>
            <a:r>
              <a:rPr lang="en-US" altLang="ja-JP" dirty="0">
                <a:latin typeface="微软雅黑" panose="020B0503020204020204" pitchFamily="34" charset="-122"/>
                <a:ea typeface="微软雅黑" panose="020B0503020204020204" pitchFamily="34" charset="-122"/>
              </a:rPr>
              <a:t>8</a:t>
            </a:r>
            <a:r>
              <a:rPr lang="ja-JP" altLang="en-US" dirty="0">
                <a:latin typeface="微软雅黑" panose="020B0503020204020204" pitchFamily="34" charset="-122"/>
                <a:ea typeface="微软雅黑" panose="020B0503020204020204" pitchFamily="34" charset="-122"/>
              </a:rPr>
              <a:t>と同じ傾向であった</a:t>
            </a:r>
            <a:endParaRPr lang="zh-Hans-MO"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2536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176434" y="1120034"/>
            <a:ext cx="2257585" cy="880671"/>
          </a:xfrm>
          <a:prstGeom prst="rect">
            <a:avLst/>
          </a:prstGeom>
          <a:solidFill>
            <a:srgbClr val="01A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rgbClr val="4D1F10"/>
                </a:solidFill>
              </a:rPr>
              <a:t>評価指標</a:t>
            </a:r>
            <a:endParaRPr lang="zh-CN" altLang="en-US" sz="2800" dirty="0">
              <a:solidFill>
                <a:srgbClr val="4D1F10"/>
              </a:solidFill>
            </a:endParaRPr>
          </a:p>
        </p:txBody>
      </p:sp>
      <p:cxnSp>
        <p:nvCxnSpPr>
          <p:cNvPr id="9" name="直接箭头连接符 8"/>
          <p:cNvCxnSpPr>
            <a:cxnSpLocks/>
          </p:cNvCxnSpPr>
          <p:nvPr/>
        </p:nvCxnSpPr>
        <p:spPr>
          <a:xfrm flipH="1">
            <a:off x="2642460" y="2000706"/>
            <a:ext cx="2533974" cy="1052463"/>
          </a:xfrm>
          <a:prstGeom prst="straightConnector1">
            <a:avLst/>
          </a:prstGeom>
          <a:ln w="698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7418521" y="1985208"/>
            <a:ext cx="2368658" cy="1067961"/>
          </a:xfrm>
          <a:prstGeom prst="straightConnector1">
            <a:avLst/>
          </a:prstGeom>
          <a:ln w="698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176434" y="2000706"/>
            <a:ext cx="550190" cy="1052463"/>
          </a:xfrm>
          <a:prstGeom prst="straightConnector1">
            <a:avLst/>
          </a:prstGeom>
          <a:ln w="698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811504" y="2000706"/>
            <a:ext cx="607017" cy="1052463"/>
          </a:xfrm>
          <a:prstGeom prst="straightConnector1">
            <a:avLst/>
          </a:prstGeom>
          <a:ln w="698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BD6397A7-2B43-116C-539E-15C893A9A77B}"/>
              </a:ext>
            </a:extLst>
          </p:cNvPr>
          <p:cNvSpPr txBox="1"/>
          <p:nvPr/>
        </p:nvSpPr>
        <p:spPr>
          <a:xfrm>
            <a:off x="1081397" y="3158498"/>
            <a:ext cx="2533974" cy="646331"/>
          </a:xfrm>
          <a:prstGeom prst="rect">
            <a:avLst/>
          </a:prstGeom>
          <a:noFill/>
        </p:spPr>
        <p:txBody>
          <a:bodyPr wrap="square" rtlCol="0">
            <a:spAutoFit/>
          </a:bodyPr>
          <a:lstStyle/>
          <a:p>
            <a:r>
              <a:rPr lang="zh-TW" altLang="en-US" dirty="0">
                <a:latin typeface="微软雅黑" panose="020B0503020204020204" pitchFamily="34" charset="-122"/>
                <a:ea typeface="微软雅黑" panose="020B0503020204020204" pitchFamily="34" charset="-122"/>
              </a:rPr>
              <a:t>平均二乗誤差（</a:t>
            </a:r>
            <a:r>
              <a:rPr lang="en-US" altLang="zh-Hans-MO" dirty="0">
                <a:latin typeface="微软雅黑" panose="020B0503020204020204" pitchFamily="34" charset="-122"/>
                <a:ea typeface="微软雅黑" panose="020B0503020204020204" pitchFamily="34" charset="-122"/>
              </a:rPr>
              <a:t>Mean Squared Error, MSE</a:t>
            </a:r>
            <a:r>
              <a:rPr lang="zh-Hans-MO" altLang="en-US" dirty="0">
                <a:latin typeface="微软雅黑" panose="020B0503020204020204" pitchFamily="34" charset="-122"/>
                <a:ea typeface="微软雅黑" panose="020B0503020204020204" pitchFamily="34" charset="-122"/>
              </a:rPr>
              <a:t>）</a:t>
            </a:r>
          </a:p>
        </p:txBody>
      </p:sp>
      <p:sp>
        <p:nvSpPr>
          <p:cNvPr id="12" name="文本框 11">
            <a:extLst>
              <a:ext uri="{FF2B5EF4-FFF2-40B4-BE49-F238E27FC236}">
                <a16:creationId xmlns:a16="http://schemas.microsoft.com/office/drawing/2014/main" id="{5C49F07E-F95E-68B9-8D1C-D33177778F08}"/>
              </a:ext>
            </a:extLst>
          </p:cNvPr>
          <p:cNvSpPr txBox="1"/>
          <p:nvPr/>
        </p:nvSpPr>
        <p:spPr>
          <a:xfrm>
            <a:off x="3535640" y="3158498"/>
            <a:ext cx="3143483" cy="646331"/>
          </a:xfrm>
          <a:prstGeom prst="rect">
            <a:avLst/>
          </a:prstGeom>
          <a:noFill/>
        </p:spPr>
        <p:txBody>
          <a:bodyPr wrap="square" rtlCol="0">
            <a:spAutoFit/>
          </a:bodyPr>
          <a:lstStyle/>
          <a:p>
            <a:r>
              <a:rPr lang="zh-TW" altLang="en-US" dirty="0">
                <a:latin typeface="微软雅黑" panose="020B0503020204020204" pitchFamily="34" charset="-122"/>
                <a:ea typeface="微软雅黑" panose="020B0503020204020204" pitchFamily="34" charset="-122"/>
              </a:rPr>
              <a:t>二乗平均平方根誤差（</a:t>
            </a:r>
            <a:r>
              <a:rPr lang="en-US" altLang="zh-TW" dirty="0">
                <a:latin typeface="微软雅黑" panose="020B0503020204020204" pitchFamily="34" charset="-122"/>
                <a:ea typeface="微软雅黑" panose="020B0503020204020204" pitchFamily="34" charset="-122"/>
              </a:rPr>
              <a:t>Root Mean Squared Error, RMSE</a:t>
            </a:r>
            <a:r>
              <a:rPr lang="zh-TW" altLang="en-US" dirty="0"/>
              <a:t>） </a:t>
            </a:r>
            <a:endParaRPr lang="zh-Hans-MO" altLang="en-US" dirty="0"/>
          </a:p>
        </p:txBody>
      </p:sp>
      <p:sp>
        <p:nvSpPr>
          <p:cNvPr id="14" name="文本框 13">
            <a:extLst>
              <a:ext uri="{FF2B5EF4-FFF2-40B4-BE49-F238E27FC236}">
                <a16:creationId xmlns:a16="http://schemas.microsoft.com/office/drawing/2014/main" id="{B81193F3-0A0B-AD73-C5F9-71C3E156C1B9}"/>
              </a:ext>
            </a:extLst>
          </p:cNvPr>
          <p:cNvSpPr txBox="1"/>
          <p:nvPr/>
        </p:nvSpPr>
        <p:spPr>
          <a:xfrm>
            <a:off x="6759181" y="3158498"/>
            <a:ext cx="2533974" cy="923330"/>
          </a:xfrm>
          <a:prstGeom prst="rect">
            <a:avLst/>
          </a:prstGeom>
          <a:noFill/>
        </p:spPr>
        <p:txBody>
          <a:bodyPr wrap="square" rtlCol="0">
            <a:spAutoFit/>
          </a:bodyPr>
          <a:lstStyle/>
          <a:p>
            <a:r>
              <a:rPr lang="zh-TW" altLang="en-US" dirty="0">
                <a:latin typeface="微软雅黑" panose="020B0503020204020204" pitchFamily="34" charset="-122"/>
                <a:ea typeface="微软雅黑" panose="020B0503020204020204" pitchFamily="34" charset="-122"/>
              </a:rPr>
              <a:t>平均絶対誤差（</a:t>
            </a:r>
            <a:r>
              <a:rPr lang="en-US" altLang="zh-Hans-MO" dirty="0">
                <a:latin typeface="微软雅黑" panose="020B0503020204020204" pitchFamily="34" charset="-122"/>
                <a:ea typeface="微软雅黑" panose="020B0503020204020204" pitchFamily="34" charset="-122"/>
              </a:rPr>
              <a:t>Mean Absolute Error,</a:t>
            </a:r>
            <a:r>
              <a:rPr lang="ja-JP" altLang="en-US" dirty="0">
                <a:latin typeface="微软雅黑" panose="020B0503020204020204" pitchFamily="34" charset="-122"/>
                <a:ea typeface="微软雅黑" panose="020B0503020204020204" pitchFamily="34" charset="-122"/>
              </a:rPr>
              <a:t>　</a:t>
            </a:r>
            <a:r>
              <a:rPr lang="en-US" altLang="zh-Hans-MO" dirty="0">
                <a:latin typeface="微软雅黑" panose="020B0503020204020204" pitchFamily="34" charset="-122"/>
                <a:ea typeface="微软雅黑" panose="020B0503020204020204" pitchFamily="34" charset="-122"/>
              </a:rPr>
              <a:t>MAE</a:t>
            </a:r>
            <a:r>
              <a:rPr lang="zh-Hans-MO" altLang="en-US" dirty="0">
                <a:latin typeface="微软雅黑" panose="020B0503020204020204" pitchFamily="34" charset="-122"/>
                <a:ea typeface="微软雅黑" panose="020B0503020204020204" pitchFamily="34" charset="-122"/>
              </a:rPr>
              <a:t>）</a:t>
            </a:r>
          </a:p>
        </p:txBody>
      </p:sp>
      <p:sp>
        <p:nvSpPr>
          <p:cNvPr id="16" name="文本框 15">
            <a:extLst>
              <a:ext uri="{FF2B5EF4-FFF2-40B4-BE49-F238E27FC236}">
                <a16:creationId xmlns:a16="http://schemas.microsoft.com/office/drawing/2014/main" id="{B6AFEE08-C69E-1810-6B6D-B34298829471}"/>
              </a:ext>
            </a:extLst>
          </p:cNvPr>
          <p:cNvSpPr txBox="1"/>
          <p:nvPr/>
        </p:nvSpPr>
        <p:spPr>
          <a:xfrm>
            <a:off x="9248703" y="3158498"/>
            <a:ext cx="2533974" cy="646331"/>
          </a:xfrm>
          <a:prstGeom prst="rect">
            <a:avLst/>
          </a:prstGeom>
          <a:noFill/>
        </p:spPr>
        <p:txBody>
          <a:bodyPr wrap="square" rtlCol="0">
            <a:spAutoFit/>
          </a:bodyPr>
          <a:lstStyle/>
          <a:p>
            <a:r>
              <a:rPr lang="zh-TW" altLang="en-US" dirty="0">
                <a:latin typeface="微软雅黑" panose="020B0503020204020204" pitchFamily="34" charset="-122"/>
                <a:ea typeface="微软雅黑" panose="020B0503020204020204" pitchFamily="34" charset="-122"/>
              </a:rPr>
              <a:t>決定係数（</a:t>
            </a:r>
            <a:r>
              <a:rPr lang="en-US" altLang="zh-Hans-MO" dirty="0">
                <a:latin typeface="微软雅黑" panose="020B0503020204020204" pitchFamily="34" charset="-122"/>
                <a:ea typeface="微软雅黑" panose="020B0503020204020204" pitchFamily="34" charset="-122"/>
              </a:rPr>
              <a:t>Coefficient of Determination, R²</a:t>
            </a:r>
            <a:endParaRPr lang="zh-Hans-MO" altLang="en-US"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4E95750C-C0A6-3FFD-D82C-ED2ACFB3898C}"/>
              </a:ext>
            </a:extLst>
          </p:cNvPr>
          <p:cNvSpPr txBox="1"/>
          <p:nvPr/>
        </p:nvSpPr>
        <p:spPr>
          <a:xfrm>
            <a:off x="1098908" y="4490050"/>
            <a:ext cx="2672316" cy="1200329"/>
          </a:xfrm>
          <a:prstGeom prst="rect">
            <a:avLst/>
          </a:prstGeom>
          <a:noFill/>
        </p:spPr>
        <p:txBody>
          <a:bodyPr wrap="square" rtlCol="0">
            <a:spAutoFit/>
          </a:bodyPr>
          <a:lstStyle/>
          <a:p>
            <a:r>
              <a:rPr lang="ja-JP" altLang="en-US" dirty="0">
                <a:latin typeface="微软雅黑" panose="020B0503020204020204" pitchFamily="34" charset="-122"/>
                <a:ea typeface="微软雅黑" panose="020B0503020204020204" pitchFamily="34" charset="-122"/>
              </a:rPr>
              <a:t>予測値と真の値（実測値）の誤差を取り、それを二乗してから、全体の平均をとった値</a:t>
            </a:r>
            <a:endParaRPr lang="zh-Hans-MO" altLang="en-US"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8FF91082-97BA-B680-6A5D-602019B59EDE}"/>
              </a:ext>
            </a:extLst>
          </p:cNvPr>
          <p:cNvSpPr txBox="1"/>
          <p:nvPr/>
        </p:nvSpPr>
        <p:spPr>
          <a:xfrm>
            <a:off x="3771224" y="4490053"/>
            <a:ext cx="2672316" cy="923330"/>
          </a:xfrm>
          <a:prstGeom prst="rect">
            <a:avLst/>
          </a:prstGeom>
          <a:noFill/>
        </p:spPr>
        <p:txBody>
          <a:bodyPr wrap="square" rtlCol="0">
            <a:spAutoFit/>
          </a:bodyPr>
          <a:lstStyle/>
          <a:p>
            <a:r>
              <a:rPr lang="ja-JP" altLang="en-US" dirty="0">
                <a:latin typeface="微软雅黑" panose="020B0503020204020204" pitchFamily="34" charset="-122"/>
                <a:ea typeface="微软雅黑" panose="020B0503020204020204" pitchFamily="34" charset="-122"/>
              </a:rPr>
              <a:t>平方根をとることで「元のデータと同じ次元」に戻すこと</a:t>
            </a:r>
            <a:endParaRPr lang="zh-Hans-MO" altLang="en-US"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C7670A30-8E3B-D822-FF48-43A969C41D73}"/>
              </a:ext>
            </a:extLst>
          </p:cNvPr>
          <p:cNvSpPr txBox="1"/>
          <p:nvPr/>
        </p:nvSpPr>
        <p:spPr>
          <a:xfrm>
            <a:off x="6576387" y="4490052"/>
            <a:ext cx="2672316" cy="923330"/>
          </a:xfrm>
          <a:prstGeom prst="rect">
            <a:avLst/>
          </a:prstGeom>
          <a:noFill/>
        </p:spPr>
        <p:txBody>
          <a:bodyPr wrap="square" rtlCol="0">
            <a:spAutoFit/>
          </a:bodyPr>
          <a:lstStyle/>
          <a:p>
            <a:r>
              <a:rPr lang="ja-JP" altLang="en-US" dirty="0">
                <a:latin typeface="微软雅黑" panose="020B0503020204020204" pitchFamily="34" charset="-122"/>
                <a:ea typeface="微软雅黑" panose="020B0503020204020204" pitchFamily="34" charset="-122"/>
              </a:rPr>
              <a:t>予測値と真の値の誤差の絶対値をとり、それを平均した値</a:t>
            </a:r>
            <a:endParaRPr lang="zh-Hans-MO" altLang="en-US"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94341943-663A-7243-3CB0-2B7B4AFA1ED9}"/>
              </a:ext>
            </a:extLst>
          </p:cNvPr>
          <p:cNvSpPr txBox="1"/>
          <p:nvPr/>
        </p:nvSpPr>
        <p:spPr>
          <a:xfrm>
            <a:off x="9248703" y="4490050"/>
            <a:ext cx="2672316" cy="646331"/>
          </a:xfrm>
          <a:prstGeom prst="rect">
            <a:avLst/>
          </a:prstGeom>
          <a:noFill/>
        </p:spPr>
        <p:txBody>
          <a:bodyPr wrap="square" rtlCol="0">
            <a:spAutoFit/>
          </a:bodyPr>
          <a:lstStyle/>
          <a:p>
            <a:r>
              <a:rPr lang="ja-JP" altLang="en-US" dirty="0">
                <a:latin typeface="微软雅黑" panose="020B0503020204020204" pitchFamily="34" charset="-122"/>
                <a:ea typeface="微软雅黑" panose="020B0503020204020204" pitchFamily="34" charset="-122"/>
              </a:rPr>
              <a:t>回帰モデルの「当てはまり度」</a:t>
            </a:r>
            <a:endParaRPr lang="zh-Hans-MO"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3698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787897" y="467459"/>
            <a:ext cx="1313180" cy="1138773"/>
          </a:xfrm>
          <a:prstGeom prst="rect">
            <a:avLst/>
          </a:prstGeom>
          <a:noFill/>
        </p:spPr>
        <p:txBody>
          <a:bodyPr wrap="none">
            <a:spAutoFit/>
          </a:bodyPr>
          <a:lstStyle/>
          <a:p>
            <a:pPr algn="ctr"/>
            <a:r>
              <a:rPr lang="ja-JP" altLang="en-US" sz="4400" b="1" dirty="0">
                <a:solidFill>
                  <a:srgbClr val="01A991"/>
                </a:solidFill>
                <a:latin typeface="微软雅黑" panose="020B0503020204020204" pitchFamily="34" charset="-122"/>
                <a:ea typeface="微软雅黑" panose="020B0503020204020204" pitchFamily="34" charset="-122"/>
              </a:rPr>
              <a:t>目次</a:t>
            </a:r>
            <a:endParaRPr lang="en-US" altLang="zh-CN" sz="4400" b="1" dirty="0">
              <a:solidFill>
                <a:srgbClr val="01A991"/>
              </a:solidFill>
              <a:latin typeface="微软雅黑" panose="020B0503020204020204" pitchFamily="34" charset="-122"/>
              <a:ea typeface="微软雅黑" panose="020B0503020204020204" pitchFamily="34" charset="-122"/>
            </a:endParaRPr>
          </a:p>
          <a:p>
            <a:pPr algn="ctr"/>
            <a:r>
              <a:rPr lang="en-US" altLang="zh-CN" sz="2400" dirty="0">
                <a:solidFill>
                  <a:srgbClr val="FF5D5D"/>
                </a:solidFill>
                <a:latin typeface="微软雅黑" panose="020B0503020204020204" pitchFamily="34" charset="-122"/>
                <a:ea typeface="微软雅黑" panose="020B0503020204020204" pitchFamily="34" charset="-122"/>
              </a:rPr>
              <a:t> </a:t>
            </a:r>
          </a:p>
        </p:txBody>
      </p:sp>
      <p:sp>
        <p:nvSpPr>
          <p:cNvPr id="8" name="文本框 7">
            <a:extLst>
              <a:ext uri="{FF2B5EF4-FFF2-40B4-BE49-F238E27FC236}">
                <a16:creationId xmlns:a16="http://schemas.microsoft.com/office/drawing/2014/main" id="{8773A604-479D-4740-9EC1-2BCC0A92B6E9}"/>
              </a:ext>
            </a:extLst>
          </p:cNvPr>
          <p:cNvSpPr txBox="1"/>
          <p:nvPr/>
        </p:nvSpPr>
        <p:spPr>
          <a:xfrm>
            <a:off x="674483" y="1606232"/>
            <a:ext cx="9203635" cy="4524315"/>
          </a:xfrm>
          <a:prstGeom prst="rect">
            <a:avLst/>
          </a:prstGeom>
          <a:noFill/>
        </p:spPr>
        <p:txBody>
          <a:bodyPr wrap="square" rtlCol="0">
            <a:spAutoFit/>
          </a:bodyPr>
          <a:lstStyle/>
          <a:p>
            <a:pPr marL="285750" indent="-285750">
              <a:buFont typeface="Arial" panose="020B0604020202020204" pitchFamily="34" charset="0"/>
              <a:buChar char="•"/>
            </a:pPr>
            <a:r>
              <a:rPr lang="ja-JP" altLang="en-US" sz="3200" dirty="0"/>
              <a:t>研究背景 </a:t>
            </a:r>
            <a:endParaRPr lang="en-US" altLang="ja-JP" sz="3200" dirty="0"/>
          </a:p>
          <a:p>
            <a:pPr marL="285750" indent="-285750">
              <a:buFont typeface="Arial" panose="020B0604020202020204" pitchFamily="34" charset="0"/>
              <a:buChar char="•"/>
            </a:pPr>
            <a:endParaRPr lang="en-US" altLang="zh-Hans-MO" sz="3200" dirty="0"/>
          </a:p>
          <a:p>
            <a:pPr marL="285750" indent="-285750">
              <a:buFont typeface="Arial" panose="020B0604020202020204" pitchFamily="34" charset="0"/>
              <a:buChar char="•"/>
            </a:pPr>
            <a:r>
              <a:rPr lang="ja-JP" altLang="en-US" sz="3200" dirty="0"/>
              <a:t>先行研究　</a:t>
            </a:r>
            <a:endParaRPr lang="en-US" altLang="ja-JP" sz="3200" dirty="0"/>
          </a:p>
          <a:p>
            <a:pPr marL="285750" indent="-285750">
              <a:buFont typeface="Arial" panose="020B0604020202020204" pitchFamily="34" charset="0"/>
              <a:buChar char="•"/>
            </a:pPr>
            <a:endParaRPr lang="en-US" altLang="zh-Hans-MO" sz="3200" dirty="0"/>
          </a:p>
          <a:p>
            <a:pPr marL="285750" indent="-285750">
              <a:buFont typeface="Arial" panose="020B0604020202020204" pitchFamily="34" charset="0"/>
              <a:buChar char="•"/>
            </a:pPr>
            <a:r>
              <a:rPr lang="ja-JP" altLang="en-US" sz="3200" dirty="0"/>
              <a:t>提案手法　</a:t>
            </a:r>
            <a:endParaRPr lang="en-US" altLang="ja-JP" sz="3200" dirty="0"/>
          </a:p>
          <a:p>
            <a:pPr marL="285750" indent="-285750">
              <a:buFont typeface="Arial" panose="020B0604020202020204" pitchFamily="34" charset="0"/>
              <a:buChar char="•"/>
            </a:pPr>
            <a:endParaRPr lang="en-US" altLang="zh-Hans-MO" sz="3200" dirty="0"/>
          </a:p>
          <a:p>
            <a:pPr marL="285750" indent="-285750">
              <a:buFont typeface="Arial" panose="020B0604020202020204" pitchFamily="34" charset="0"/>
              <a:buChar char="•"/>
            </a:pPr>
            <a:r>
              <a:rPr lang="ja-JP" altLang="en-US" sz="3200" dirty="0"/>
              <a:t>実験と評価</a:t>
            </a:r>
            <a:endParaRPr lang="en-US" altLang="ja-JP" sz="3200" dirty="0"/>
          </a:p>
          <a:p>
            <a:r>
              <a:rPr lang="ja-JP" altLang="en-US" sz="3200" dirty="0"/>
              <a:t>　</a:t>
            </a:r>
            <a:endParaRPr lang="en-US" altLang="zh-Hans-MO" sz="3200" dirty="0"/>
          </a:p>
          <a:p>
            <a:pPr marL="285750" indent="-285750">
              <a:buFont typeface="Arial" panose="020B0604020202020204" pitchFamily="34" charset="0"/>
              <a:buChar char="•"/>
            </a:pPr>
            <a:r>
              <a:rPr lang="ja-JP" altLang="en-US" sz="3200" dirty="0"/>
              <a:t>今後の展望　</a:t>
            </a:r>
            <a:endParaRPr lang="zh-Hans-MO" altLang="en-US" sz="3200" dirty="0"/>
          </a:p>
        </p:txBody>
      </p:sp>
    </p:spTree>
    <p:extLst>
      <p:ext uri="{BB962C8B-B14F-4D97-AF65-F5344CB8AC3E}">
        <p14:creationId xmlns:p14="http://schemas.microsoft.com/office/powerpoint/2010/main" val="11803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CF85BC4-A42E-BA3E-6BF5-A6F18760C367}"/>
              </a:ext>
            </a:extLst>
          </p:cNvPr>
          <p:cNvSpPr/>
          <p:nvPr/>
        </p:nvSpPr>
        <p:spPr>
          <a:xfrm>
            <a:off x="343523" y="591110"/>
            <a:ext cx="1008609" cy="584775"/>
          </a:xfrm>
          <a:prstGeom prst="rect">
            <a:avLst/>
          </a:prstGeom>
        </p:spPr>
        <p:txBody>
          <a:bodyPr wrap="none">
            <a:spAutoFit/>
          </a:bodyPr>
          <a:lstStyle/>
          <a:p>
            <a:r>
              <a:rPr lang="ja-JP" altLang="en-US" sz="3200" b="1" dirty="0">
                <a:solidFill>
                  <a:srgbClr val="01A991"/>
                </a:solidFill>
              </a:rPr>
              <a:t>考察</a:t>
            </a:r>
            <a:endParaRPr lang="zh-CN" altLang="en-US" sz="3200" b="1" dirty="0">
              <a:solidFill>
                <a:srgbClr val="01A991"/>
              </a:solidFill>
            </a:endParaRPr>
          </a:p>
        </p:txBody>
      </p:sp>
      <p:sp>
        <p:nvSpPr>
          <p:cNvPr id="3" name="文本框 2">
            <a:extLst>
              <a:ext uri="{FF2B5EF4-FFF2-40B4-BE49-F238E27FC236}">
                <a16:creationId xmlns:a16="http://schemas.microsoft.com/office/drawing/2014/main" id="{6E507724-EFD7-13A9-B2D0-84E9F225C28B}"/>
              </a:ext>
            </a:extLst>
          </p:cNvPr>
          <p:cNvSpPr txBox="1"/>
          <p:nvPr/>
        </p:nvSpPr>
        <p:spPr>
          <a:xfrm>
            <a:off x="286816" y="1552354"/>
            <a:ext cx="10983696" cy="3170099"/>
          </a:xfrm>
          <a:prstGeom prst="rect">
            <a:avLst/>
          </a:prstGeom>
          <a:noFill/>
        </p:spPr>
        <p:txBody>
          <a:bodyPr wrap="square" rtlCol="0">
            <a:spAutoFit/>
          </a:bodyPr>
          <a:lstStyle/>
          <a:p>
            <a:pPr marL="285750" indent="-285750">
              <a:buFont typeface="Arial" panose="020B0604020202020204" pitchFamily="34" charset="0"/>
              <a:buChar char="•"/>
            </a:pPr>
            <a:r>
              <a:rPr lang="en-US" altLang="ja-JP" sz="2000" dirty="0" err="1"/>
              <a:t>BiLSTM</a:t>
            </a:r>
            <a:r>
              <a:rPr lang="en-US" altLang="ja-JP" sz="2000" dirty="0"/>
              <a:t> </a:t>
            </a:r>
            <a:r>
              <a:rPr lang="ja-JP" altLang="en-US" sz="2000" dirty="0"/>
              <a:t>は順方向・逆方向の情報を統合できるため、急激に増減するトラフィックが含まれる場合に強みを発揮</a:t>
            </a:r>
            <a:endParaRPr lang="en-US" altLang="ja-JP" sz="2000" dirty="0"/>
          </a:p>
          <a:p>
            <a:endParaRPr lang="en-US" altLang="ja-JP" sz="2000" dirty="0"/>
          </a:p>
          <a:p>
            <a:pPr marL="285750" indent="-285750">
              <a:buFont typeface="Arial" panose="020B0604020202020204" pitchFamily="34" charset="0"/>
              <a:buChar char="•"/>
            </a:pPr>
            <a:r>
              <a:rPr lang="en-US" altLang="ja-JP" sz="2000" dirty="0"/>
              <a:t>LSTM </a:t>
            </a:r>
            <a:r>
              <a:rPr lang="ja-JP" altLang="en-US" sz="2000" dirty="0"/>
              <a:t>と </a:t>
            </a:r>
            <a:r>
              <a:rPr lang="en-US" altLang="ja-JP" sz="2000" dirty="0" err="1"/>
              <a:t>BiLSTM</a:t>
            </a:r>
            <a:r>
              <a:rPr lang="en-US" altLang="ja-JP" sz="2000" dirty="0"/>
              <a:t> </a:t>
            </a:r>
            <a:r>
              <a:rPr lang="ja-JP" altLang="en-US" sz="2000" dirty="0"/>
              <a:t>の性能差は常に一定ではなく、データ特性や</a:t>
            </a:r>
            <a:r>
              <a:rPr lang="en-US" altLang="ja-JP" sz="2000" dirty="0"/>
              <a:t>0</a:t>
            </a:r>
            <a:r>
              <a:rPr lang="ja-JP" altLang="en-US" sz="2000" dirty="0"/>
              <a:t>パラメータに左右</a:t>
            </a:r>
            <a:endParaRPr lang="en-US" altLang="ja-JP" sz="2000" dirty="0"/>
          </a:p>
          <a:p>
            <a:endParaRPr lang="en-US" altLang="ja-JP" sz="2000" dirty="0"/>
          </a:p>
          <a:p>
            <a:pPr marL="285750" indent="-285750">
              <a:buFont typeface="Arial" panose="020B0604020202020204" pitchFamily="34" charset="0"/>
              <a:buChar char="•"/>
            </a:pPr>
            <a:r>
              <a:rPr lang="ja-JP" altLang="en-US" sz="2000" dirty="0"/>
              <a:t>多くの場合で </a:t>
            </a:r>
            <a:r>
              <a:rPr lang="en-US" altLang="ja-JP" sz="2000" dirty="0" err="1"/>
              <a:t>BiLSTM</a:t>
            </a:r>
            <a:r>
              <a:rPr lang="en-US" altLang="ja-JP" sz="2000" dirty="0"/>
              <a:t> </a:t>
            </a:r>
            <a:r>
              <a:rPr lang="ja-JP" altLang="en-US" sz="2000" dirty="0"/>
              <a:t>の方が誤差が小さい結果が得られ、特に </a:t>
            </a:r>
            <a:r>
              <a:rPr lang="en-US" altLang="ja-JP" sz="2000" dirty="0" err="1"/>
              <a:t>look_back</a:t>
            </a:r>
            <a:r>
              <a:rPr lang="en-US" altLang="ja-JP" sz="2000" dirty="0"/>
              <a:t>=8 </a:t>
            </a:r>
            <a:r>
              <a:rPr lang="ja-JP" altLang="en-US" sz="2000" dirty="0"/>
              <a:t>のような設定時に顕著</a:t>
            </a:r>
            <a:endParaRPr lang="en-US" altLang="ja-JP" sz="2000" dirty="0"/>
          </a:p>
          <a:p>
            <a:pPr marL="285750" indent="-285750">
              <a:buFont typeface="Arial" panose="020B0604020202020204" pitchFamily="34" charset="0"/>
              <a:buChar char="•"/>
            </a:pPr>
            <a:endParaRPr lang="en-US" altLang="zh-Hans-MO" sz="2000" dirty="0"/>
          </a:p>
          <a:p>
            <a:pPr marL="285750" indent="-285750">
              <a:buFont typeface="Arial" panose="020B0604020202020204" pitchFamily="34" charset="0"/>
              <a:buChar char="•"/>
            </a:pPr>
            <a:r>
              <a:rPr lang="en-US" altLang="ja-JP" sz="2000" dirty="0" err="1"/>
              <a:t>look_back</a:t>
            </a:r>
            <a:r>
              <a:rPr lang="ja-JP" altLang="en-US" sz="2000" dirty="0"/>
              <a:t>を </a:t>
            </a:r>
            <a:r>
              <a:rPr lang="en-US" altLang="ja-JP" sz="2000" dirty="0"/>
              <a:t>1</a:t>
            </a:r>
            <a:r>
              <a:rPr lang="ja-JP" altLang="en-US" sz="2000" dirty="0"/>
              <a:t>～</a:t>
            </a:r>
            <a:r>
              <a:rPr lang="en-US" altLang="ja-JP" sz="2000" dirty="0"/>
              <a:t>10 </a:t>
            </a:r>
            <a:r>
              <a:rPr lang="ja-JP" altLang="en-US" sz="2000" dirty="0"/>
              <a:t>程度で複数試した結果、</a:t>
            </a:r>
            <a:r>
              <a:rPr lang="en-US" altLang="ja-JP" sz="2000" dirty="0" err="1"/>
              <a:t>BiLSTM</a:t>
            </a:r>
            <a:r>
              <a:rPr lang="en-US" altLang="ja-JP" sz="2000" dirty="0"/>
              <a:t> </a:t>
            </a:r>
            <a:r>
              <a:rPr lang="ja-JP" altLang="en-US" sz="2000" dirty="0"/>
              <a:t>が何回も</a:t>
            </a:r>
            <a:r>
              <a:rPr lang="en-US" altLang="ja-JP" sz="2000" dirty="0"/>
              <a:t>LSTM </a:t>
            </a:r>
            <a:r>
              <a:rPr lang="ja-JP" altLang="en-US" sz="2000" dirty="0"/>
              <a:t>を上回るわけではない。適切なウィンドウサイズ設定や学習率の調整が必要であり、データセットのトラフィックパターンによって最適解が変化することが示唆</a:t>
            </a:r>
            <a:endParaRPr lang="zh-Hans-MO" altLang="en-US" sz="2000" dirty="0"/>
          </a:p>
        </p:txBody>
      </p:sp>
    </p:spTree>
    <p:extLst>
      <p:ext uri="{BB962C8B-B14F-4D97-AF65-F5344CB8AC3E}">
        <p14:creationId xmlns:p14="http://schemas.microsoft.com/office/powerpoint/2010/main" val="3428237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95A9D-3CEA-145D-0D28-3936389574B2}"/>
              </a:ext>
            </a:extLst>
          </p:cNvPr>
          <p:cNvSpPr txBox="1"/>
          <p:nvPr/>
        </p:nvSpPr>
        <p:spPr>
          <a:xfrm>
            <a:off x="432390" y="921489"/>
            <a:ext cx="2523461" cy="584775"/>
          </a:xfrm>
          <a:prstGeom prst="rect">
            <a:avLst/>
          </a:prstGeom>
          <a:noFill/>
        </p:spPr>
        <p:txBody>
          <a:bodyPr wrap="square" rtlCol="0">
            <a:spAutoFit/>
          </a:bodyPr>
          <a:lstStyle/>
          <a:p>
            <a:r>
              <a:rPr lang="ja-JP" altLang="en-US" sz="3200" b="1" dirty="0">
                <a:solidFill>
                  <a:srgbClr val="01A991"/>
                </a:solidFill>
              </a:rPr>
              <a:t>全体のまとめ</a:t>
            </a:r>
            <a:endParaRPr lang="en-US" altLang="ja-JP" sz="3200" b="1" dirty="0">
              <a:solidFill>
                <a:srgbClr val="01A991"/>
              </a:solidFill>
            </a:endParaRPr>
          </a:p>
        </p:txBody>
      </p:sp>
      <p:sp>
        <p:nvSpPr>
          <p:cNvPr id="3" name="文本框 2">
            <a:extLst>
              <a:ext uri="{FF2B5EF4-FFF2-40B4-BE49-F238E27FC236}">
                <a16:creationId xmlns:a16="http://schemas.microsoft.com/office/drawing/2014/main" id="{0A8EA8B6-DBD0-73A5-50DE-064ADE91157C}"/>
              </a:ext>
            </a:extLst>
          </p:cNvPr>
          <p:cNvSpPr txBox="1"/>
          <p:nvPr/>
        </p:nvSpPr>
        <p:spPr>
          <a:xfrm>
            <a:off x="1105786" y="2013098"/>
            <a:ext cx="9129824" cy="2554545"/>
          </a:xfrm>
          <a:prstGeom prst="rect">
            <a:avLst/>
          </a:prstGeom>
          <a:noFill/>
        </p:spPr>
        <p:txBody>
          <a:bodyPr wrap="square" rtlCol="0">
            <a:spAutoFit/>
          </a:bodyPr>
          <a:lstStyle/>
          <a:p>
            <a:pPr marL="285750" indent="-285750">
              <a:buFont typeface="Arial" panose="020B0604020202020204" pitchFamily="34" charset="0"/>
              <a:buChar char="•"/>
            </a:pPr>
            <a:r>
              <a:rPr lang="en-US" altLang="ja-JP" sz="2000" dirty="0"/>
              <a:t>SDN</a:t>
            </a:r>
            <a:r>
              <a:rPr lang="ja-JP" altLang="en-US" sz="2000" dirty="0"/>
              <a:t>マルチコントローラ環境における負荷分散問題とその解決策</a:t>
            </a:r>
            <a:endParaRPr lang="en-US" altLang="ja-JP" sz="2000" dirty="0"/>
          </a:p>
          <a:p>
            <a:pPr marL="285750" indent="-285750">
              <a:buFont typeface="Arial" panose="020B0604020202020204" pitchFamily="34" charset="0"/>
              <a:buChar char="•"/>
            </a:pPr>
            <a:endParaRPr lang="en-US" altLang="zh-Hans-MO" sz="2000" dirty="0"/>
          </a:p>
          <a:p>
            <a:pPr marL="285750" indent="-285750">
              <a:buFont typeface="Arial" panose="020B0604020202020204" pitchFamily="34" charset="0"/>
              <a:buChar char="•"/>
            </a:pPr>
            <a:r>
              <a:rPr lang="ja-JP" altLang="en-US" sz="2000" dirty="0"/>
              <a:t>提案手法として、既存の</a:t>
            </a:r>
            <a:r>
              <a:rPr lang="en-US" altLang="ja-JP" sz="2000" dirty="0"/>
              <a:t>LSTM</a:t>
            </a:r>
            <a:r>
              <a:rPr lang="ja-JP" altLang="en-US" sz="2000" dirty="0"/>
              <a:t>モデルを用いたトラフィック予測方式を改善し、</a:t>
            </a:r>
            <a:r>
              <a:rPr lang="en-US" altLang="ja-JP" sz="2000" dirty="0" err="1"/>
              <a:t>BiLSTM</a:t>
            </a:r>
            <a:r>
              <a:rPr lang="ja-JP" altLang="en-US" sz="2000" dirty="0"/>
              <a:t>を活用した予測モデルを提示</a:t>
            </a:r>
            <a:endParaRPr lang="en-US" altLang="ja-JP" sz="2000" dirty="0"/>
          </a:p>
          <a:p>
            <a:pPr marL="285750" indent="-285750">
              <a:buFont typeface="Arial" panose="020B0604020202020204" pitchFamily="34" charset="0"/>
              <a:buChar char="•"/>
            </a:pPr>
            <a:endParaRPr lang="en-US" altLang="zh-Hans-MO" sz="2000" dirty="0"/>
          </a:p>
          <a:p>
            <a:pPr marL="285750" indent="-285750">
              <a:buFont typeface="Arial" panose="020B0604020202020204" pitchFamily="34" charset="0"/>
              <a:buChar char="•"/>
            </a:pPr>
            <a:r>
              <a:rPr lang="ja-JP" altLang="en-US" sz="2000" dirty="0"/>
              <a:t>異なるパラメータ条件下で両モデル（</a:t>
            </a:r>
            <a:r>
              <a:rPr lang="en-US" altLang="ja-JP" sz="2000" dirty="0"/>
              <a:t>LSTM</a:t>
            </a:r>
            <a:r>
              <a:rPr lang="ja-JP" altLang="en-US" sz="2000" dirty="0"/>
              <a:t>・</a:t>
            </a:r>
            <a:r>
              <a:rPr lang="en-US" altLang="ja-JP" sz="2000" dirty="0" err="1"/>
              <a:t>BiLSTM</a:t>
            </a:r>
            <a:r>
              <a:rPr lang="ja-JP" altLang="en-US" sz="2000" dirty="0"/>
              <a:t>）の性能指標および予測効果を比較検証</a:t>
            </a:r>
            <a:endParaRPr lang="en-US" altLang="ja-JP" sz="2000" dirty="0"/>
          </a:p>
          <a:p>
            <a:pPr marL="285750" indent="-285750">
              <a:buFont typeface="Arial" panose="020B0604020202020204" pitchFamily="34" charset="0"/>
              <a:buChar char="•"/>
            </a:pPr>
            <a:endParaRPr lang="en-US" altLang="zh-Hans-MO" sz="2000" dirty="0"/>
          </a:p>
        </p:txBody>
      </p:sp>
    </p:spTree>
    <p:extLst>
      <p:ext uri="{BB962C8B-B14F-4D97-AF65-F5344CB8AC3E}">
        <p14:creationId xmlns:p14="http://schemas.microsoft.com/office/powerpoint/2010/main" val="1920506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090461-959A-C1BF-6F77-F829821AB85D}"/>
              </a:ext>
            </a:extLst>
          </p:cNvPr>
          <p:cNvSpPr/>
          <p:nvPr/>
        </p:nvSpPr>
        <p:spPr>
          <a:xfrm>
            <a:off x="534909" y="747055"/>
            <a:ext cx="2244525" cy="584775"/>
          </a:xfrm>
          <a:prstGeom prst="rect">
            <a:avLst/>
          </a:prstGeom>
        </p:spPr>
        <p:txBody>
          <a:bodyPr wrap="none">
            <a:spAutoFit/>
          </a:bodyPr>
          <a:lstStyle/>
          <a:p>
            <a:r>
              <a:rPr lang="zh-CN" altLang="en-US" sz="3200" b="1">
                <a:solidFill>
                  <a:srgbClr val="01A991"/>
                </a:solidFill>
              </a:rPr>
              <a:t>今後</a:t>
            </a:r>
            <a:r>
              <a:rPr lang="ja-JP" altLang="en-US" sz="3200" b="1">
                <a:solidFill>
                  <a:srgbClr val="01A991"/>
                </a:solidFill>
              </a:rPr>
              <a:t>の</a:t>
            </a:r>
            <a:r>
              <a:rPr lang="zh-CN" altLang="en-US" sz="3200" b="1">
                <a:solidFill>
                  <a:srgbClr val="01A991"/>
                </a:solidFill>
              </a:rPr>
              <a:t>展望</a:t>
            </a:r>
            <a:endParaRPr lang="zh-CN" altLang="en-US" sz="3200" b="1" dirty="0">
              <a:solidFill>
                <a:srgbClr val="01A991"/>
              </a:solidFill>
            </a:endParaRPr>
          </a:p>
        </p:txBody>
      </p:sp>
      <p:sp>
        <p:nvSpPr>
          <p:cNvPr id="4" name="文本框 3">
            <a:extLst>
              <a:ext uri="{FF2B5EF4-FFF2-40B4-BE49-F238E27FC236}">
                <a16:creationId xmlns:a16="http://schemas.microsoft.com/office/drawing/2014/main" id="{73302EEC-68C4-CD1D-B847-9B25C829A2FE}"/>
              </a:ext>
            </a:extLst>
          </p:cNvPr>
          <p:cNvSpPr txBox="1"/>
          <p:nvPr/>
        </p:nvSpPr>
        <p:spPr>
          <a:xfrm>
            <a:off x="534909" y="1821712"/>
            <a:ext cx="10880652" cy="2554545"/>
          </a:xfrm>
          <a:prstGeom prst="rect">
            <a:avLst/>
          </a:prstGeom>
          <a:noFill/>
        </p:spPr>
        <p:txBody>
          <a:bodyPr wrap="square" rtlCol="0">
            <a:spAutoFit/>
          </a:bodyPr>
          <a:lstStyle/>
          <a:p>
            <a:pPr marL="342900" indent="-342900">
              <a:buFont typeface="+mj-lt"/>
              <a:buAutoNum type="arabicParenR"/>
            </a:pPr>
            <a:r>
              <a:rPr lang="ja-JP" altLang="en-US" sz="2000" dirty="0"/>
              <a:t>大規模ネットワーク環境で能動的にコントローラ負荷を収集し、豊富なデータを用いることで </a:t>
            </a:r>
            <a:r>
              <a:rPr lang="en-US" altLang="ja-JP" sz="2000" dirty="0" err="1"/>
              <a:t>BiLSTM</a:t>
            </a:r>
            <a:r>
              <a:rPr lang="en-US" altLang="ja-JP" sz="2000" dirty="0"/>
              <a:t> </a:t>
            </a:r>
            <a:r>
              <a:rPr lang="ja-JP" altLang="en-US" sz="2000" dirty="0"/>
              <a:t>モデルのロバスト性と汎化能力を検証</a:t>
            </a:r>
            <a:endParaRPr lang="en-US" altLang="ja-JP" sz="2000" dirty="0"/>
          </a:p>
          <a:p>
            <a:pPr marL="342900" indent="-342900">
              <a:buFont typeface="+mj-lt"/>
              <a:buAutoNum type="arabicParenR"/>
            </a:pPr>
            <a:endParaRPr lang="en-US" altLang="ja-JP" sz="2000" dirty="0"/>
          </a:p>
          <a:p>
            <a:pPr marL="342900" indent="-342900">
              <a:buFont typeface="+mj-lt"/>
              <a:buAutoNum type="arabicParenR"/>
            </a:pPr>
            <a:r>
              <a:rPr lang="en-US" altLang="ja-JP" sz="2000" dirty="0" err="1"/>
              <a:t>BiLSTM</a:t>
            </a:r>
            <a:r>
              <a:rPr lang="en-US" altLang="ja-JP" sz="2000" dirty="0"/>
              <a:t> </a:t>
            </a:r>
            <a:r>
              <a:rPr lang="ja-JP" altLang="en-US" sz="2000" dirty="0"/>
              <a:t>導入がスイッチ移行回数の削減や、異なる負荷分散戦略における移行時間・各コントローラ負荷比率などに及ぼす影響を包括的に評価</a:t>
            </a:r>
            <a:endParaRPr lang="en-US" altLang="ja-JP" sz="2000" dirty="0"/>
          </a:p>
          <a:p>
            <a:pPr marL="342900" indent="-342900">
              <a:buFont typeface="+mj-lt"/>
              <a:buAutoNum type="arabicParenR"/>
            </a:pPr>
            <a:endParaRPr lang="en-US" altLang="ja-JP" sz="2000" dirty="0"/>
          </a:p>
          <a:p>
            <a:pPr marL="342900" indent="-342900">
              <a:buFont typeface="+mj-lt"/>
              <a:buAutoNum type="arabicParenR"/>
            </a:pPr>
            <a:r>
              <a:rPr lang="ja-JP" altLang="en-US" sz="2000" dirty="0"/>
              <a:t>強化学習などの動的戦略と連携し、予測結果を用いて最適な移行先や移行量を自動選択する仕組みを検討</a:t>
            </a:r>
            <a:endParaRPr lang="zh-Hans-MO" altLang="en-US" sz="2000" dirty="0"/>
          </a:p>
        </p:txBody>
      </p:sp>
    </p:spTree>
    <p:extLst>
      <p:ext uri="{BB962C8B-B14F-4D97-AF65-F5344CB8AC3E}">
        <p14:creationId xmlns:p14="http://schemas.microsoft.com/office/powerpoint/2010/main" val="62616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194E314-7CB9-DB60-24C4-C51BE942518C}"/>
              </a:ext>
            </a:extLst>
          </p:cNvPr>
          <p:cNvSpPr txBox="1"/>
          <p:nvPr/>
        </p:nvSpPr>
        <p:spPr>
          <a:xfrm>
            <a:off x="1084521" y="2636875"/>
            <a:ext cx="10660912" cy="1015663"/>
          </a:xfrm>
          <a:prstGeom prst="rect">
            <a:avLst/>
          </a:prstGeom>
          <a:noFill/>
        </p:spPr>
        <p:txBody>
          <a:bodyPr wrap="square" rtlCol="0">
            <a:spAutoFit/>
          </a:bodyPr>
          <a:lstStyle/>
          <a:p>
            <a:r>
              <a:rPr lang="ja-JP" altLang="en-US" sz="6000" dirty="0"/>
              <a:t>ご清聴ありがとうございました</a:t>
            </a:r>
            <a:endParaRPr lang="zh-Hans-MO" altLang="en-US" sz="6000" dirty="0"/>
          </a:p>
        </p:txBody>
      </p:sp>
    </p:spTree>
    <p:extLst>
      <p:ext uri="{BB962C8B-B14F-4D97-AF65-F5344CB8AC3E}">
        <p14:creationId xmlns:p14="http://schemas.microsoft.com/office/powerpoint/2010/main" val="3426519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3619" y="809923"/>
            <a:ext cx="2441694" cy="769441"/>
          </a:xfrm>
          <a:prstGeom prst="rect">
            <a:avLst/>
          </a:prstGeom>
        </p:spPr>
        <p:txBody>
          <a:bodyPr wrap="none">
            <a:spAutoFit/>
          </a:bodyPr>
          <a:lstStyle/>
          <a:p>
            <a:pPr algn="ctr"/>
            <a:r>
              <a:rPr lang="ja-JP" altLang="en-US" sz="4400" b="1" dirty="0">
                <a:solidFill>
                  <a:srgbClr val="01A991"/>
                </a:solidFill>
                <a:latin typeface="微软雅黑" panose="020B0503020204020204" pitchFamily="34" charset="-122"/>
                <a:ea typeface="微软雅黑" panose="020B0503020204020204" pitchFamily="34" charset="-122"/>
              </a:rPr>
              <a:t>研究背景</a:t>
            </a:r>
            <a:endParaRPr lang="zh-CN" altLang="en-US" sz="4400" b="1" dirty="0">
              <a:solidFill>
                <a:srgbClr val="01A99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35C6A012-6952-1D2F-7654-A550441807B3}"/>
              </a:ext>
            </a:extLst>
          </p:cNvPr>
          <p:cNvSpPr txBox="1"/>
          <p:nvPr/>
        </p:nvSpPr>
        <p:spPr>
          <a:xfrm>
            <a:off x="93741" y="1936283"/>
            <a:ext cx="5563144" cy="3046988"/>
          </a:xfrm>
          <a:prstGeom prst="rect">
            <a:avLst/>
          </a:prstGeom>
          <a:noFill/>
        </p:spPr>
        <p:txBody>
          <a:bodyPr wrap="square" rtlCol="0">
            <a:spAutoFit/>
          </a:bodyPr>
          <a:lstStyle/>
          <a:p>
            <a:r>
              <a:rPr lang="en-US" altLang="ja-JP" sz="2400" dirty="0"/>
              <a:t>SDN</a:t>
            </a:r>
            <a:r>
              <a:rPr lang="ja-JP" altLang="en-US" sz="2400" dirty="0"/>
              <a:t>（</a:t>
            </a:r>
            <a:r>
              <a:rPr lang="en-US" altLang="ja-JP" sz="2400" dirty="0"/>
              <a:t>Software-Defined Network</a:t>
            </a:r>
            <a:r>
              <a:rPr lang="ja-JP" altLang="en-US" sz="2400" dirty="0"/>
              <a:t>）とは</a:t>
            </a:r>
            <a:endParaRPr lang="en-US" altLang="ja-JP" sz="2400" dirty="0"/>
          </a:p>
          <a:p>
            <a:pPr marL="342900" indent="-342900">
              <a:buFont typeface="Arial" panose="020B0604020202020204" pitchFamily="34" charset="0"/>
              <a:buChar char="•"/>
            </a:pPr>
            <a:r>
              <a:rPr lang="ja-JP" altLang="en-US" sz="2000" dirty="0"/>
              <a:t>ソフトウエアコンポーネントによってネットワークをダイナミックに制御</a:t>
            </a:r>
            <a:endParaRPr lang="en-US" altLang="ja-JP" sz="2000" dirty="0"/>
          </a:p>
          <a:p>
            <a:pPr marL="342900" indent="-342900">
              <a:buFont typeface="Arial" panose="020B0604020202020204" pitchFamily="34" charset="0"/>
              <a:buChar char="•"/>
            </a:pPr>
            <a:r>
              <a:rPr lang="ja-JP" altLang="en-US" sz="2000" dirty="0"/>
              <a:t>ネットワーク構成を動的に設定するために、ネットワーク全体をソフトウェアで制御（定義）</a:t>
            </a:r>
            <a:endParaRPr lang="en-US" altLang="ja-JP" sz="2400" dirty="0"/>
          </a:p>
          <a:p>
            <a:pPr marL="342900" indent="-342900">
              <a:buFont typeface="Arial" panose="020B0604020202020204" pitchFamily="34" charset="0"/>
              <a:buChar char="•"/>
            </a:pPr>
            <a:r>
              <a:rPr lang="ja-JP" altLang="en-US" sz="2000" dirty="0"/>
              <a:t>特徴</a:t>
            </a:r>
            <a:r>
              <a:rPr lang="en-US" altLang="ja-JP" sz="2000" dirty="0"/>
              <a:t>: </a:t>
            </a:r>
            <a:r>
              <a:rPr lang="ja-JP" altLang="en-US" sz="2000" dirty="0"/>
              <a:t>制御プレーンとデータプレーンの分離</a:t>
            </a:r>
            <a:r>
              <a:rPr lang="en-US" altLang="ja-JP" sz="2000" dirty="0"/>
              <a:t>,</a:t>
            </a:r>
            <a:r>
              <a:rPr lang="ja-JP" altLang="en-US" sz="2000" dirty="0"/>
              <a:t> </a:t>
            </a:r>
            <a:r>
              <a:rPr lang="en-US" altLang="ja-JP" sz="2000" dirty="0"/>
              <a:t>OpenFlow</a:t>
            </a:r>
            <a:r>
              <a:rPr lang="ja-JP" altLang="en-US" sz="2000" dirty="0"/>
              <a:t>プロトコルによる集中管理</a:t>
            </a:r>
            <a:endParaRPr lang="en-US" altLang="ja-JP" dirty="0"/>
          </a:p>
          <a:p>
            <a:endParaRPr lang="en-US" altLang="ja-JP" sz="2400" dirty="0"/>
          </a:p>
          <a:p>
            <a:endParaRPr lang="en-US" altLang="ja-JP" sz="2400" dirty="0"/>
          </a:p>
        </p:txBody>
      </p:sp>
      <p:pic>
        <p:nvPicPr>
          <p:cNvPr id="9" name="图片 8">
            <a:extLst>
              <a:ext uri="{FF2B5EF4-FFF2-40B4-BE49-F238E27FC236}">
                <a16:creationId xmlns:a16="http://schemas.microsoft.com/office/drawing/2014/main" id="{7C6D817C-5E9A-C1DA-F079-C8C6BF9D39AA}"/>
              </a:ext>
            </a:extLst>
          </p:cNvPr>
          <p:cNvPicPr>
            <a:picLocks noChangeAspect="1"/>
          </p:cNvPicPr>
          <p:nvPr/>
        </p:nvPicPr>
        <p:blipFill>
          <a:blip r:embed="rId2"/>
          <a:stretch>
            <a:fillRect/>
          </a:stretch>
        </p:blipFill>
        <p:spPr>
          <a:xfrm>
            <a:off x="6270292" y="1102483"/>
            <a:ext cx="5660847" cy="2413965"/>
          </a:xfrm>
          <a:prstGeom prst="rect">
            <a:avLst/>
          </a:prstGeom>
        </p:spPr>
      </p:pic>
    </p:spTree>
    <p:extLst>
      <p:ext uri="{BB962C8B-B14F-4D97-AF65-F5344CB8AC3E}">
        <p14:creationId xmlns:p14="http://schemas.microsoft.com/office/powerpoint/2010/main" val="405492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9BE06-05E0-28A3-498E-838A95CE151E}"/>
            </a:ext>
          </a:extLst>
        </p:cNvPr>
        <p:cNvGrpSpPr/>
        <p:nvPr/>
      </p:nvGrpSpPr>
      <p:grpSpPr>
        <a:xfrm>
          <a:off x="0" y="0"/>
          <a:ext cx="0" cy="0"/>
          <a:chOff x="0" y="0"/>
          <a:chExt cx="0" cy="0"/>
        </a:xfrm>
      </p:grpSpPr>
      <p:sp>
        <p:nvSpPr>
          <p:cNvPr id="7" name="文本框 6">
            <a:extLst>
              <a:ext uri="{FF2B5EF4-FFF2-40B4-BE49-F238E27FC236}">
                <a16:creationId xmlns:a16="http://schemas.microsoft.com/office/drawing/2014/main" id="{CC130D3D-AD95-C5EC-5ED1-A78B1EA8D4DC}"/>
              </a:ext>
            </a:extLst>
          </p:cNvPr>
          <p:cNvSpPr txBox="1"/>
          <p:nvPr/>
        </p:nvSpPr>
        <p:spPr>
          <a:xfrm>
            <a:off x="93741" y="1936283"/>
            <a:ext cx="5563144" cy="830997"/>
          </a:xfrm>
          <a:prstGeom prst="rect">
            <a:avLst/>
          </a:prstGeom>
          <a:noFill/>
        </p:spPr>
        <p:txBody>
          <a:bodyPr wrap="square" rtlCol="0">
            <a:spAutoFit/>
          </a:bodyPr>
          <a:lstStyle/>
          <a:p>
            <a:endParaRPr lang="en-US" altLang="ja-JP" sz="2400" dirty="0"/>
          </a:p>
          <a:p>
            <a:endParaRPr lang="en-US" altLang="ja-JP" sz="2400" dirty="0"/>
          </a:p>
        </p:txBody>
      </p:sp>
      <p:sp>
        <p:nvSpPr>
          <p:cNvPr id="4" name="文本框 3">
            <a:extLst>
              <a:ext uri="{FF2B5EF4-FFF2-40B4-BE49-F238E27FC236}">
                <a16:creationId xmlns:a16="http://schemas.microsoft.com/office/drawing/2014/main" id="{05D38016-BDFF-D5A7-DDCA-9AE6327B5041}"/>
              </a:ext>
            </a:extLst>
          </p:cNvPr>
          <p:cNvSpPr txBox="1"/>
          <p:nvPr/>
        </p:nvSpPr>
        <p:spPr>
          <a:xfrm>
            <a:off x="354419" y="1190845"/>
            <a:ext cx="3969488" cy="523220"/>
          </a:xfrm>
          <a:prstGeom prst="rect">
            <a:avLst/>
          </a:prstGeom>
          <a:noFill/>
        </p:spPr>
        <p:txBody>
          <a:bodyPr wrap="square" rtlCol="0">
            <a:spAutoFit/>
          </a:bodyPr>
          <a:lstStyle/>
          <a:p>
            <a:r>
              <a:rPr lang="en-US" altLang="zh-Hans-MO" sz="2800" dirty="0"/>
              <a:t>OpenFlow</a:t>
            </a:r>
            <a:r>
              <a:rPr lang="ja-JP" altLang="en-US" sz="2800" dirty="0"/>
              <a:t>プロトコル</a:t>
            </a:r>
            <a:endParaRPr lang="zh-Hans-MO" altLang="en-US" sz="2800" dirty="0"/>
          </a:p>
        </p:txBody>
      </p:sp>
      <p:sp>
        <p:nvSpPr>
          <p:cNvPr id="5" name="文本框 4">
            <a:extLst>
              <a:ext uri="{FF2B5EF4-FFF2-40B4-BE49-F238E27FC236}">
                <a16:creationId xmlns:a16="http://schemas.microsoft.com/office/drawing/2014/main" id="{4D872813-04BD-3199-54F6-479E9E46FF07}"/>
              </a:ext>
            </a:extLst>
          </p:cNvPr>
          <p:cNvSpPr txBox="1"/>
          <p:nvPr/>
        </p:nvSpPr>
        <p:spPr>
          <a:xfrm>
            <a:off x="354419" y="2261191"/>
            <a:ext cx="4699591" cy="1631216"/>
          </a:xfrm>
          <a:prstGeom prst="rect">
            <a:avLst/>
          </a:prstGeom>
          <a:noFill/>
        </p:spPr>
        <p:txBody>
          <a:bodyPr wrap="square" rtlCol="0">
            <a:spAutoFit/>
          </a:bodyPr>
          <a:lstStyle/>
          <a:p>
            <a:r>
              <a:rPr lang="ja-JP" altLang="en-US" sz="2000" dirty="0"/>
              <a:t>コントローラとスイッチ間の通信に用いられる</a:t>
            </a:r>
            <a:endParaRPr lang="en-US" altLang="ja-JP" sz="2000" dirty="0"/>
          </a:p>
          <a:p>
            <a:endParaRPr lang="en-US" altLang="zh-Hans-MO" sz="2000" dirty="0"/>
          </a:p>
          <a:p>
            <a:endParaRPr lang="en-US" altLang="zh-Hans-MO" sz="2000" dirty="0"/>
          </a:p>
          <a:p>
            <a:endParaRPr lang="zh-Hans-MO" altLang="en-US" sz="2000" dirty="0"/>
          </a:p>
        </p:txBody>
      </p:sp>
      <p:pic>
        <p:nvPicPr>
          <p:cNvPr id="8" name="图片 7">
            <a:extLst>
              <a:ext uri="{FF2B5EF4-FFF2-40B4-BE49-F238E27FC236}">
                <a16:creationId xmlns:a16="http://schemas.microsoft.com/office/drawing/2014/main" id="{3B576557-ADA3-537C-A295-AC30CE8E74C1}"/>
              </a:ext>
            </a:extLst>
          </p:cNvPr>
          <p:cNvPicPr>
            <a:picLocks noChangeAspect="1"/>
          </p:cNvPicPr>
          <p:nvPr/>
        </p:nvPicPr>
        <p:blipFill>
          <a:blip r:embed="rId2"/>
          <a:stretch>
            <a:fillRect/>
          </a:stretch>
        </p:blipFill>
        <p:spPr>
          <a:xfrm>
            <a:off x="6285270" y="1056923"/>
            <a:ext cx="4781796" cy="2178162"/>
          </a:xfrm>
          <a:prstGeom prst="rect">
            <a:avLst/>
          </a:prstGeom>
        </p:spPr>
      </p:pic>
      <p:sp>
        <p:nvSpPr>
          <p:cNvPr id="10" name="文本框 9">
            <a:extLst>
              <a:ext uri="{FF2B5EF4-FFF2-40B4-BE49-F238E27FC236}">
                <a16:creationId xmlns:a16="http://schemas.microsoft.com/office/drawing/2014/main" id="{747E4F82-EF66-5A5E-E788-BC3972B160BC}"/>
              </a:ext>
            </a:extLst>
          </p:cNvPr>
          <p:cNvSpPr txBox="1"/>
          <p:nvPr/>
        </p:nvSpPr>
        <p:spPr>
          <a:xfrm>
            <a:off x="241006" y="4217315"/>
            <a:ext cx="9066028" cy="1323439"/>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t>Packet In</a:t>
            </a:r>
            <a:r>
              <a:rPr lang="ja-JP" altLang="en-US" sz="2000" dirty="0"/>
              <a:t>メッセージ：スイッチのフローテーブル中にマッチするフローがなかった場合、受信パケットをコントローラへと送るために用いられます。</a:t>
            </a:r>
            <a:endParaRPr lang="en-US" altLang="ja-JP" sz="2000" dirty="0"/>
          </a:p>
          <a:p>
            <a:pPr marL="342900" indent="-342900">
              <a:buFont typeface="Arial" panose="020B0604020202020204" pitchFamily="34" charset="0"/>
              <a:buChar char="•"/>
            </a:pPr>
            <a:endParaRPr lang="en-US" altLang="ja-JP" sz="2000" dirty="0"/>
          </a:p>
          <a:p>
            <a:pPr marL="342900" indent="-342900">
              <a:buFont typeface="Arial" panose="020B0604020202020204" pitchFamily="34" charset="0"/>
              <a:buChar char="•"/>
            </a:pPr>
            <a:r>
              <a:rPr lang="en-US" altLang="ja-JP" sz="2000" dirty="0"/>
              <a:t>OpenFlow</a:t>
            </a:r>
            <a:r>
              <a:rPr lang="ja-JP" altLang="en-US" sz="2000" dirty="0"/>
              <a:t>特有の処理を実現するために欠かせないメッセージ</a:t>
            </a:r>
            <a:endParaRPr lang="zh-Hans-MO" altLang="en-US" sz="2000" dirty="0"/>
          </a:p>
        </p:txBody>
      </p:sp>
    </p:spTree>
    <p:extLst>
      <p:ext uri="{BB962C8B-B14F-4D97-AF65-F5344CB8AC3E}">
        <p14:creationId xmlns:p14="http://schemas.microsoft.com/office/powerpoint/2010/main" val="1926896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AE0751D-BF4D-AD7D-7532-9566FBEAECA6}"/>
              </a:ext>
            </a:extLst>
          </p:cNvPr>
          <p:cNvSpPr/>
          <p:nvPr/>
        </p:nvSpPr>
        <p:spPr>
          <a:xfrm>
            <a:off x="433619" y="809923"/>
            <a:ext cx="2441694" cy="769441"/>
          </a:xfrm>
          <a:prstGeom prst="rect">
            <a:avLst/>
          </a:prstGeom>
        </p:spPr>
        <p:txBody>
          <a:bodyPr wrap="none">
            <a:spAutoFit/>
          </a:bodyPr>
          <a:lstStyle/>
          <a:p>
            <a:pPr algn="ctr"/>
            <a:r>
              <a:rPr lang="ja-JP" altLang="en-US" sz="4400" b="1" dirty="0">
                <a:solidFill>
                  <a:srgbClr val="01A991"/>
                </a:solidFill>
                <a:latin typeface="微软雅黑" panose="020B0503020204020204" pitchFamily="34" charset="-122"/>
                <a:ea typeface="微软雅黑" panose="020B0503020204020204" pitchFamily="34" charset="-122"/>
              </a:rPr>
              <a:t>研究背景</a:t>
            </a:r>
            <a:endParaRPr lang="zh-CN" altLang="en-US" sz="4400" b="1" dirty="0">
              <a:solidFill>
                <a:srgbClr val="01A991"/>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B7A0151F-5C1F-BC60-A54C-CA4A99962489}"/>
              </a:ext>
            </a:extLst>
          </p:cNvPr>
          <p:cNvPicPr>
            <a:picLocks noChangeAspect="1"/>
          </p:cNvPicPr>
          <p:nvPr/>
        </p:nvPicPr>
        <p:blipFill>
          <a:blip r:embed="rId3"/>
          <a:stretch>
            <a:fillRect/>
          </a:stretch>
        </p:blipFill>
        <p:spPr>
          <a:xfrm>
            <a:off x="6734365" y="1424762"/>
            <a:ext cx="4516028" cy="2649458"/>
          </a:xfrm>
          <a:prstGeom prst="rect">
            <a:avLst/>
          </a:prstGeom>
        </p:spPr>
      </p:pic>
      <p:sp>
        <p:nvSpPr>
          <p:cNvPr id="20" name="文本框 19">
            <a:extLst>
              <a:ext uri="{FF2B5EF4-FFF2-40B4-BE49-F238E27FC236}">
                <a16:creationId xmlns:a16="http://schemas.microsoft.com/office/drawing/2014/main" id="{7C3F1D30-A396-C9FD-C614-CB1625AD264B}"/>
              </a:ext>
            </a:extLst>
          </p:cNvPr>
          <p:cNvSpPr txBox="1"/>
          <p:nvPr/>
        </p:nvSpPr>
        <p:spPr>
          <a:xfrm>
            <a:off x="283535" y="2273649"/>
            <a:ext cx="5337544" cy="1631216"/>
          </a:xfrm>
          <a:prstGeom prst="rect">
            <a:avLst/>
          </a:prstGeom>
          <a:noFill/>
        </p:spPr>
        <p:txBody>
          <a:bodyPr wrap="square" rtlCol="0">
            <a:spAutoFit/>
          </a:bodyPr>
          <a:lstStyle/>
          <a:p>
            <a:pPr marL="285750" indent="-285750">
              <a:buFont typeface="Arial" panose="020B0604020202020204" pitchFamily="34" charset="0"/>
              <a:buChar char="•"/>
            </a:pPr>
            <a:r>
              <a:rPr lang="en-US" altLang="ja-JP" sz="2000" dirty="0"/>
              <a:t>OpenFlow 1.2 </a:t>
            </a:r>
            <a:r>
              <a:rPr lang="ja-JP" altLang="en-US" sz="2000" dirty="0"/>
              <a:t>プロトコル以降、</a:t>
            </a:r>
            <a:r>
              <a:rPr lang="en-US" altLang="ja-JP" sz="2000" dirty="0"/>
              <a:t>OpenFlow </a:t>
            </a:r>
            <a:r>
              <a:rPr lang="ja-JP" altLang="en-US" sz="2000" dirty="0"/>
              <a:t>スイッチが同時に複数のコントローラに接続することをサポートするようになった。</a:t>
            </a:r>
            <a:endParaRPr lang="en-US" altLang="ja-JP" sz="2000" dirty="0"/>
          </a:p>
          <a:p>
            <a:pPr marL="285750" indent="-285750">
              <a:buFont typeface="Arial" panose="020B0604020202020204" pitchFamily="34" charset="0"/>
              <a:buChar char="•"/>
            </a:pPr>
            <a:r>
              <a:rPr lang="ja-JP" altLang="en-US" sz="2000" dirty="0"/>
              <a:t>マルチコントローラの利点：　スケーラビリティ向上、障害対応</a:t>
            </a:r>
            <a:endParaRPr lang="en-US" altLang="ja-JP" sz="2000" dirty="0"/>
          </a:p>
        </p:txBody>
      </p:sp>
    </p:spTree>
    <p:extLst>
      <p:ext uri="{BB962C8B-B14F-4D97-AF65-F5344CB8AC3E}">
        <p14:creationId xmlns:p14="http://schemas.microsoft.com/office/powerpoint/2010/main" val="3739461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矩形 1154"/>
          <p:cNvSpPr/>
          <p:nvPr/>
        </p:nvSpPr>
        <p:spPr>
          <a:xfrm>
            <a:off x="133784" y="511327"/>
            <a:ext cx="4728839" cy="769441"/>
          </a:xfrm>
          <a:prstGeom prst="rect">
            <a:avLst/>
          </a:prstGeom>
        </p:spPr>
        <p:txBody>
          <a:bodyPr wrap="square">
            <a:spAutoFit/>
          </a:bodyPr>
          <a:lstStyle/>
          <a:p>
            <a:pPr algn="ctr"/>
            <a:r>
              <a:rPr lang="ja-JP" altLang="en-US" sz="4400" b="1" dirty="0">
                <a:solidFill>
                  <a:srgbClr val="01A991"/>
                </a:solidFill>
                <a:latin typeface="微软雅黑" panose="020B0503020204020204" pitchFamily="34" charset="-122"/>
                <a:ea typeface="微软雅黑" panose="020B0503020204020204" pitchFamily="34" charset="-122"/>
              </a:rPr>
              <a:t>既存問題と解決策</a:t>
            </a:r>
            <a:endParaRPr lang="zh-CN" altLang="en-US" sz="4400" b="1" dirty="0">
              <a:solidFill>
                <a:srgbClr val="01A99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705FED8D-AE57-C071-69BB-E72C6CCFE3E1}"/>
              </a:ext>
            </a:extLst>
          </p:cNvPr>
          <p:cNvSpPr txBox="1"/>
          <p:nvPr/>
        </p:nvSpPr>
        <p:spPr>
          <a:xfrm>
            <a:off x="467834" y="1467294"/>
            <a:ext cx="10143460" cy="2308324"/>
          </a:xfrm>
          <a:prstGeom prst="rect">
            <a:avLst/>
          </a:prstGeom>
          <a:noFill/>
        </p:spPr>
        <p:txBody>
          <a:bodyPr wrap="square" rtlCol="0">
            <a:spAutoFit/>
          </a:bodyPr>
          <a:lstStyle/>
          <a:p>
            <a:r>
              <a:rPr lang="ja-JP" altLang="en-US" sz="2400" dirty="0">
                <a:latin typeface="+mj-lt"/>
                <a:ea typeface="+mj-ea"/>
              </a:rPr>
              <a:t>マルチコントローラ環境における問題ーー静的割り当てによる負荷不均衡</a:t>
            </a:r>
            <a:endParaRPr lang="en-US" altLang="ja-JP" sz="2400" dirty="0">
              <a:latin typeface="+mj-lt"/>
              <a:ea typeface="+mj-ea"/>
            </a:endParaRPr>
          </a:p>
          <a:p>
            <a:pPr marL="342900" indent="-342900">
              <a:buFont typeface="Arial" panose="020B0604020202020204" pitchFamily="34" charset="0"/>
              <a:buChar char="•"/>
            </a:pPr>
            <a:r>
              <a:rPr lang="ja-JP" altLang="en-US" sz="2000" dirty="0">
                <a:ea typeface="ＭＳ Ｐゴシック" panose="020B0600070205080204" pitchFamily="50" charset="-128"/>
              </a:rPr>
              <a:t>静的なスイッチ</a:t>
            </a:r>
            <a:r>
              <a:rPr lang="en-US" altLang="ja-JP" sz="2000" dirty="0">
                <a:ea typeface="ＭＳ Ｐゴシック" panose="020B0600070205080204" pitchFamily="50" charset="-128"/>
              </a:rPr>
              <a:t>–</a:t>
            </a:r>
            <a:r>
              <a:rPr lang="ja-JP" altLang="en-US" sz="2000" dirty="0">
                <a:ea typeface="ＭＳ Ｐゴシック" panose="020B0600070205080204" pitchFamily="50" charset="-128"/>
              </a:rPr>
              <a:t>コントローラ対応</a:t>
            </a:r>
            <a:endParaRPr lang="en-US" altLang="ja-JP" sz="2000" dirty="0">
              <a:ea typeface="ＭＳ Ｐゴシック" panose="020B0600070205080204" pitchFamily="50" charset="-128"/>
            </a:endParaRPr>
          </a:p>
          <a:p>
            <a:pPr lvl="2"/>
            <a:r>
              <a:rPr lang="ja-JP" altLang="en-US" sz="2000" dirty="0">
                <a:ea typeface="ＭＳ Ｐゴシック" panose="020B0600070205080204" pitchFamily="50" charset="-128"/>
              </a:rPr>
              <a:t>特定コントローラへの </a:t>
            </a:r>
            <a:r>
              <a:rPr lang="en-US" altLang="ja-JP" sz="2000" dirty="0">
                <a:ea typeface="ＭＳ Ｐゴシック" panose="020B0600070205080204" pitchFamily="50" charset="-128"/>
              </a:rPr>
              <a:t>packet in </a:t>
            </a:r>
            <a:r>
              <a:rPr lang="ja-JP" altLang="en-US" sz="2000" dirty="0">
                <a:ea typeface="ＭＳ Ｐゴシック" panose="020B0600070205080204" pitchFamily="50" charset="-128"/>
              </a:rPr>
              <a:t>メッセージ集中</a:t>
            </a:r>
            <a:endParaRPr lang="en-US" altLang="ja-JP" sz="2000" dirty="0">
              <a:ea typeface="ＭＳ Ｐゴシック" panose="020B0600070205080204" pitchFamily="50" charset="-128"/>
            </a:endParaRPr>
          </a:p>
          <a:p>
            <a:pPr lvl="2"/>
            <a:r>
              <a:rPr lang="ja-JP" altLang="en-US" sz="2000" dirty="0">
                <a:ea typeface="ＭＳ Ｐゴシック" panose="020B0600070205080204" pitchFamily="50" charset="-128"/>
              </a:rPr>
              <a:t>過負荷時のレスポンス遅延や処理落ちリスク</a:t>
            </a:r>
            <a:endParaRPr lang="en-US" altLang="zh-Hans-MO" sz="2000" dirty="0">
              <a:latin typeface="+mj-lt"/>
              <a:ea typeface="+mj-ea"/>
            </a:endParaRPr>
          </a:p>
          <a:p>
            <a:pPr marL="342900" indent="-342900">
              <a:buFont typeface="Arial" panose="020B0604020202020204" pitchFamily="34" charset="0"/>
              <a:buChar char="•"/>
            </a:pPr>
            <a:r>
              <a:rPr lang="en-US" altLang="zh-Hans-MO" sz="2000" dirty="0">
                <a:ea typeface="ＭＳ Ｐゴシック" panose="020B0600070205080204" pitchFamily="50" charset="-128"/>
              </a:rPr>
              <a:t>OpenFlow</a:t>
            </a:r>
            <a:r>
              <a:rPr lang="zh-TW" altLang="en-US" sz="2000" dirty="0">
                <a:ea typeface="ＭＳ Ｐゴシック" panose="020B0600070205080204" pitchFamily="50" charset="-128"/>
              </a:rPr>
              <a:t>仕様</a:t>
            </a:r>
            <a:r>
              <a:rPr lang="ja-JP" altLang="en-US" sz="2000" dirty="0">
                <a:ea typeface="ＭＳ Ｐゴシック" panose="020B0600070205080204" pitchFamily="50" charset="-128"/>
              </a:rPr>
              <a:t>の</a:t>
            </a:r>
            <a:r>
              <a:rPr lang="zh-TW" altLang="en-US" sz="2000" dirty="0">
                <a:ea typeface="ＭＳ Ｐゴシック" panose="020B0600070205080204" pitchFamily="50" charset="-128"/>
              </a:rPr>
              <a:t>課題</a:t>
            </a:r>
            <a:endParaRPr lang="en-US" altLang="zh-TW" sz="2000" dirty="0">
              <a:ea typeface="ＭＳ Ｐゴシック" panose="020B0600070205080204" pitchFamily="50" charset="-128"/>
            </a:endParaRPr>
          </a:p>
          <a:p>
            <a:r>
              <a:rPr lang="en-US" altLang="zh-Hans-MO" sz="2000" dirty="0">
                <a:ea typeface="ＭＳ Ｐゴシック" panose="020B0600070205080204" pitchFamily="50" charset="-128"/>
              </a:rPr>
              <a:t>	</a:t>
            </a:r>
            <a:r>
              <a:rPr lang="ja-JP" altLang="en-US" sz="2000" dirty="0">
                <a:ea typeface="ＭＳ Ｐゴシック" panose="020B0600070205080204" pitchFamily="50" charset="-128"/>
              </a:rPr>
              <a:t>スイッチマイグレーションは可能</a:t>
            </a:r>
            <a:endParaRPr lang="en-US" altLang="ja-JP" sz="2000" dirty="0">
              <a:ea typeface="ＭＳ Ｐゴシック" panose="020B0600070205080204" pitchFamily="50" charset="-128"/>
            </a:endParaRPr>
          </a:p>
          <a:p>
            <a:r>
              <a:rPr lang="en-US" altLang="zh-Hans-MO" sz="2000" dirty="0">
                <a:ea typeface="ＭＳ Ｐゴシック" panose="020B0600070205080204" pitchFamily="50" charset="-128"/>
              </a:rPr>
              <a:t>	</a:t>
            </a:r>
            <a:r>
              <a:rPr lang="ja-JP" altLang="en-US" sz="2000" dirty="0">
                <a:ea typeface="ＭＳ Ｐゴシック" panose="020B0600070205080204" pitchFamily="50" charset="-128"/>
              </a:rPr>
              <a:t>具体的なマイグレーションアルゴリズムは規定されていない</a:t>
            </a:r>
            <a:endParaRPr lang="zh-Hans-MO" altLang="en-US" sz="2000" dirty="0">
              <a:ea typeface="ＭＳ Ｐゴシック" panose="020B0600070205080204" pitchFamily="50" charset="-128"/>
            </a:endParaRPr>
          </a:p>
        </p:txBody>
      </p:sp>
      <p:sp>
        <p:nvSpPr>
          <p:cNvPr id="4" name="文本框 3">
            <a:extLst>
              <a:ext uri="{FF2B5EF4-FFF2-40B4-BE49-F238E27FC236}">
                <a16:creationId xmlns:a16="http://schemas.microsoft.com/office/drawing/2014/main" id="{3B45862B-671B-A20D-CA09-0F748D9D26BF}"/>
              </a:ext>
            </a:extLst>
          </p:cNvPr>
          <p:cNvSpPr txBox="1"/>
          <p:nvPr/>
        </p:nvSpPr>
        <p:spPr>
          <a:xfrm>
            <a:off x="446569" y="3962144"/>
            <a:ext cx="10185990" cy="2985433"/>
          </a:xfrm>
          <a:prstGeom prst="rect">
            <a:avLst/>
          </a:prstGeom>
          <a:noFill/>
        </p:spPr>
        <p:txBody>
          <a:bodyPr wrap="square" rtlCol="0">
            <a:spAutoFit/>
          </a:bodyPr>
          <a:lstStyle/>
          <a:p>
            <a:r>
              <a:rPr lang="ja-JP" altLang="en-US" sz="2400" dirty="0">
                <a:latin typeface="+mj-lt"/>
                <a:ea typeface="+mj-ea"/>
              </a:rPr>
              <a:t>過負荷になる前に予測を行うことによる負荷分散方式</a:t>
            </a:r>
            <a:endParaRPr lang="en-US" altLang="ja-JP" sz="2400" dirty="0">
              <a:latin typeface="+mj-lt"/>
              <a:ea typeface="+mj-ea"/>
            </a:endParaRPr>
          </a:p>
          <a:p>
            <a:pPr marL="342900" indent="-342900">
              <a:buFont typeface="Arial" panose="020B0604020202020204" pitchFamily="34" charset="0"/>
              <a:buChar char="•"/>
            </a:pPr>
            <a:r>
              <a:rPr lang="ja-JP" altLang="en-US" sz="2000" dirty="0">
                <a:ea typeface="ＭＳ Ｐゴシック" panose="020B0600070205080204" pitchFamily="50" charset="-128"/>
              </a:rPr>
              <a:t>従来手法の問題</a:t>
            </a:r>
            <a:endParaRPr lang="en-US" altLang="ja-JP" sz="2000" dirty="0">
              <a:ea typeface="ＭＳ Ｐゴシック" panose="020B0600070205080204" pitchFamily="50" charset="-128"/>
            </a:endParaRPr>
          </a:p>
          <a:p>
            <a:r>
              <a:rPr lang="en-US" altLang="ja-JP" sz="2000" dirty="0">
                <a:ea typeface="ＭＳ Ｐゴシック" panose="020B0600070205080204" pitchFamily="50" charset="-128"/>
              </a:rPr>
              <a:t>	</a:t>
            </a:r>
            <a:r>
              <a:rPr lang="ja-JP" altLang="en-US" sz="2000" dirty="0">
                <a:ea typeface="ＭＳ Ｐゴシック" panose="020B0600070205080204" pitchFamily="50" charset="-128"/>
              </a:rPr>
              <a:t>過負荷が発生してから対応する「リアクティブ方式」では手遅れになる可能性</a:t>
            </a:r>
            <a:endParaRPr lang="en-US" altLang="ja-JP" sz="2000" dirty="0">
              <a:ea typeface="ＭＳ Ｐゴシック" panose="020B0600070205080204" pitchFamily="50" charset="-128"/>
            </a:endParaRPr>
          </a:p>
          <a:p>
            <a:r>
              <a:rPr lang="en-US" altLang="ja-JP" sz="2000" dirty="0">
                <a:ea typeface="ＭＳ Ｐゴシック" panose="020B0600070205080204" pitchFamily="50" charset="-128"/>
              </a:rPr>
              <a:t>	</a:t>
            </a:r>
            <a:r>
              <a:rPr lang="ja-JP" altLang="en-US" sz="2000" dirty="0">
                <a:ea typeface="ＭＳ Ｐゴシック" panose="020B0600070205080204" pitchFamily="50" charset="-128"/>
              </a:rPr>
              <a:t>マイグレーションコストやマイグレーション頻度増大の懸念</a:t>
            </a:r>
            <a:endParaRPr lang="en-US" altLang="ja-JP" sz="2000" dirty="0">
              <a:ea typeface="ＭＳ Ｐゴシック" panose="020B0600070205080204" pitchFamily="50" charset="-128"/>
            </a:endParaRPr>
          </a:p>
          <a:p>
            <a:pPr marL="342900" indent="-342900">
              <a:buFont typeface="Arial" panose="020B0604020202020204" pitchFamily="34" charset="0"/>
              <a:buChar char="•"/>
            </a:pPr>
            <a:r>
              <a:rPr lang="ja-JP" altLang="en-US" sz="2000" dirty="0">
                <a:ea typeface="ＭＳ Ｐゴシック" panose="020B0600070205080204" pitchFamily="50" charset="-128"/>
              </a:rPr>
              <a:t>深層学習を用いた予測的手法</a:t>
            </a:r>
            <a:endParaRPr lang="en-US" altLang="ja-JP" sz="2000" dirty="0">
              <a:ea typeface="ＭＳ Ｐゴシック" panose="020B0600070205080204" pitchFamily="50" charset="-128"/>
            </a:endParaRPr>
          </a:p>
          <a:p>
            <a:r>
              <a:rPr lang="en-US" altLang="ja-JP" sz="2000" dirty="0">
                <a:ea typeface="ＭＳ Ｐゴシック" panose="020B0600070205080204" pitchFamily="50" charset="-128"/>
              </a:rPr>
              <a:t>	</a:t>
            </a:r>
            <a:r>
              <a:rPr lang="ja-JP" altLang="en-US" sz="2000" dirty="0">
                <a:ea typeface="ＭＳ Ｐゴシック" panose="020B0600070205080204" pitchFamily="50" charset="-128"/>
              </a:rPr>
              <a:t>トラフィックの時系列データ（</a:t>
            </a:r>
            <a:r>
              <a:rPr lang="en-US" altLang="ja-JP" sz="2000" dirty="0">
                <a:ea typeface="ＭＳ Ｐゴシック" panose="020B0600070205080204" pitchFamily="50" charset="-128"/>
              </a:rPr>
              <a:t>Packet-In</a:t>
            </a:r>
            <a:r>
              <a:rPr lang="ja-JP" altLang="en-US" sz="2000" dirty="0">
                <a:ea typeface="ＭＳ Ｐゴシック" panose="020B0600070205080204" pitchFamily="50" charset="-128"/>
              </a:rPr>
              <a:t>到達率など）を学習</a:t>
            </a:r>
            <a:endParaRPr lang="en-US" altLang="ja-JP" sz="2000" dirty="0">
              <a:ea typeface="ＭＳ Ｐゴシック" panose="020B0600070205080204" pitchFamily="50" charset="-128"/>
            </a:endParaRPr>
          </a:p>
          <a:p>
            <a:r>
              <a:rPr lang="en-US" altLang="ja-JP" sz="2000" dirty="0">
                <a:ea typeface="ＭＳ Ｐゴシック" panose="020B0600070205080204" pitchFamily="50" charset="-128"/>
              </a:rPr>
              <a:t>	LSTM</a:t>
            </a:r>
            <a:r>
              <a:rPr lang="ja-JP" altLang="en-US" sz="2000" dirty="0">
                <a:ea typeface="ＭＳ Ｐゴシック" panose="020B0600070205080204" pitchFamily="50" charset="-128"/>
              </a:rPr>
              <a:t>や</a:t>
            </a:r>
            <a:r>
              <a:rPr lang="en-US" altLang="ja-JP" sz="2000" dirty="0" err="1">
                <a:ea typeface="ＭＳ Ｐゴシック" panose="020B0600070205080204" pitchFamily="50" charset="-128"/>
              </a:rPr>
              <a:t>BiLSTM</a:t>
            </a:r>
            <a:r>
              <a:rPr lang="ja-JP" altLang="en-US" sz="2000" dirty="0">
                <a:ea typeface="ＭＳ Ｐゴシック" panose="020B0600070205080204" pitchFamily="50" charset="-128"/>
              </a:rPr>
              <a:t>で将来の過負荷を事前に把握</a:t>
            </a:r>
            <a:endParaRPr lang="en-US" altLang="ja-JP" sz="2000" dirty="0">
              <a:ea typeface="ＭＳ Ｐゴシック" panose="020B0600070205080204" pitchFamily="50" charset="-128"/>
            </a:endParaRPr>
          </a:p>
          <a:p>
            <a:r>
              <a:rPr lang="en-US" altLang="ja-JP" sz="2000" dirty="0">
                <a:ea typeface="ＭＳ Ｐゴシック" panose="020B0600070205080204" pitchFamily="50" charset="-128"/>
              </a:rPr>
              <a:t>	</a:t>
            </a:r>
            <a:r>
              <a:rPr lang="ja-JP" altLang="en-US" sz="2000" dirty="0">
                <a:ea typeface="ＭＳ Ｐゴシック" panose="020B0600070205080204" pitchFamily="50" charset="-128"/>
              </a:rPr>
              <a:t>過負荷が起きる前にスイッチマイグレーションを実施</a:t>
            </a:r>
            <a:endParaRPr lang="en-US" altLang="ja-JP" sz="2000" dirty="0">
              <a:ea typeface="ＭＳ Ｐゴシック" panose="020B0600070205080204" pitchFamily="50" charset="-128"/>
            </a:endParaRPr>
          </a:p>
          <a:p>
            <a:pPr marL="342900" indent="-342900">
              <a:buFont typeface="Arial" panose="020B0604020202020204" pitchFamily="34" charset="0"/>
              <a:buChar char="•"/>
            </a:pPr>
            <a:endParaRPr lang="zh-Hans-MO" altLang="en-US" sz="2400" dirty="0">
              <a:latin typeface="+mj-lt"/>
              <a:ea typeface="+mj-ea"/>
            </a:endParaRPr>
          </a:p>
        </p:txBody>
      </p:sp>
    </p:spTree>
    <p:extLst>
      <p:ext uri="{BB962C8B-B14F-4D97-AF65-F5344CB8AC3E}">
        <p14:creationId xmlns:p14="http://schemas.microsoft.com/office/powerpoint/2010/main" val="3701572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FCC9A9B-49F7-F30B-CE7B-6549B2317282}"/>
              </a:ext>
            </a:extLst>
          </p:cNvPr>
          <p:cNvSpPr/>
          <p:nvPr/>
        </p:nvSpPr>
        <p:spPr>
          <a:xfrm>
            <a:off x="433619" y="809923"/>
            <a:ext cx="2441694" cy="769441"/>
          </a:xfrm>
          <a:prstGeom prst="rect">
            <a:avLst/>
          </a:prstGeom>
        </p:spPr>
        <p:txBody>
          <a:bodyPr wrap="none">
            <a:spAutoFit/>
          </a:bodyPr>
          <a:lstStyle/>
          <a:p>
            <a:pPr algn="ctr"/>
            <a:r>
              <a:rPr lang="ja-JP" altLang="en-US" sz="4400" b="1" dirty="0">
                <a:solidFill>
                  <a:srgbClr val="01A991"/>
                </a:solidFill>
                <a:latin typeface="微软雅黑" panose="020B0503020204020204" pitchFamily="34" charset="-122"/>
                <a:ea typeface="微软雅黑" panose="020B0503020204020204" pitchFamily="34" charset="-122"/>
              </a:rPr>
              <a:t>研究目的</a:t>
            </a:r>
            <a:endParaRPr lang="zh-CN" altLang="en-US" sz="4400" b="1" dirty="0">
              <a:solidFill>
                <a:srgbClr val="01A99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2713349-A812-95BE-73E6-CC5344DC2E6C}"/>
              </a:ext>
            </a:extLst>
          </p:cNvPr>
          <p:cNvSpPr txBox="1"/>
          <p:nvPr/>
        </p:nvSpPr>
        <p:spPr>
          <a:xfrm>
            <a:off x="744279" y="2006009"/>
            <a:ext cx="9718159" cy="1138773"/>
          </a:xfrm>
          <a:prstGeom prst="rect">
            <a:avLst/>
          </a:prstGeom>
          <a:noFill/>
        </p:spPr>
        <p:txBody>
          <a:bodyPr wrap="square" rtlCol="0">
            <a:spAutoFit/>
          </a:bodyPr>
          <a:lstStyle/>
          <a:p>
            <a:r>
              <a:rPr lang="en-US" altLang="ja-JP" sz="2000" dirty="0" err="1">
                <a:ea typeface="ＭＳ Ｐゴシック" panose="020B0600070205080204" pitchFamily="50" charset="-128"/>
              </a:rPr>
              <a:t>BiLSTM</a:t>
            </a:r>
            <a:r>
              <a:rPr lang="ja-JP" altLang="en-US" sz="2400" dirty="0">
                <a:latin typeface="+mj-lt"/>
                <a:ea typeface="+mj-ea"/>
              </a:rPr>
              <a:t>による負荷予測モデルの評価</a:t>
            </a:r>
            <a:endParaRPr lang="en-US" altLang="ja-JP" sz="2400" dirty="0">
              <a:latin typeface="+mj-lt"/>
              <a:ea typeface="+mj-ea"/>
            </a:endParaRPr>
          </a:p>
          <a:p>
            <a:endParaRPr lang="en-US" altLang="zh-Hans-MO" sz="2400" dirty="0">
              <a:latin typeface="+mj-lt"/>
              <a:ea typeface="+mj-ea"/>
            </a:endParaRPr>
          </a:p>
          <a:p>
            <a:pPr indent="-342900">
              <a:buFont typeface="Arial" panose="020B0604020202020204" pitchFamily="34" charset="0"/>
              <a:buChar char="•"/>
            </a:pPr>
            <a:r>
              <a:rPr lang="en-US" altLang="ja-JP" sz="2000" dirty="0" err="1">
                <a:ea typeface="ＭＳ Ｐゴシック" panose="020B0600070205080204" pitchFamily="50" charset="-128"/>
              </a:rPr>
              <a:t>BiLSTM</a:t>
            </a:r>
            <a:r>
              <a:rPr lang="ja-JP" altLang="en-US" sz="2000" dirty="0">
                <a:ea typeface="ＭＳ Ｐゴシック" panose="020B0600070205080204" pitchFamily="50" charset="-128"/>
              </a:rPr>
              <a:t>用いて</a:t>
            </a:r>
            <a:r>
              <a:rPr lang="en-US" altLang="ja-JP" sz="2000" dirty="0">
                <a:ea typeface="ＭＳ Ｐゴシック" panose="020B0600070205080204" pitchFamily="50" charset="-128"/>
              </a:rPr>
              <a:t>packet in</a:t>
            </a:r>
            <a:r>
              <a:rPr lang="ja-JP" altLang="en-US" sz="2000" dirty="0">
                <a:ea typeface="ＭＳ Ｐゴシック" panose="020B0600070205080204" pitchFamily="50" charset="-128"/>
              </a:rPr>
              <a:t>到達率の予測方式を提出する</a:t>
            </a:r>
            <a:endParaRPr lang="en-US" altLang="zh-Hans-MO" sz="2000" dirty="0">
              <a:ea typeface="ＭＳ Ｐゴシック" panose="020B0600070205080204" pitchFamily="50" charset="-128"/>
            </a:endParaRPr>
          </a:p>
        </p:txBody>
      </p:sp>
    </p:spTree>
    <p:extLst>
      <p:ext uri="{BB962C8B-B14F-4D97-AF65-F5344CB8AC3E}">
        <p14:creationId xmlns:p14="http://schemas.microsoft.com/office/powerpoint/2010/main" val="663370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
          <p:cNvSpPr txBox="1">
            <a:spLocks noChangeArrowheads="1"/>
          </p:cNvSpPr>
          <p:nvPr/>
        </p:nvSpPr>
        <p:spPr bwMode="auto">
          <a:xfrm>
            <a:off x="616718" y="1768890"/>
            <a:ext cx="10063381" cy="474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0">
              <a:lnSpc>
                <a:spcPts val="1400"/>
              </a:lnSpc>
            </a:pPr>
            <a:r>
              <a:rPr lang="en-US" altLang="zh-Hans-MO" sz="2000" dirty="0">
                <a:latin typeface="+mn-lt"/>
                <a:ea typeface="ＭＳ Ｐゴシック" panose="020B0600070205080204" pitchFamily="50" charset="-128"/>
              </a:rPr>
              <a:t>Deep Learning on Network Traffic Prediction: Recent Advances, Analysis, and Future Directions. </a:t>
            </a:r>
          </a:p>
          <a:p>
            <a:pPr lvl="0">
              <a:lnSpc>
                <a:spcPts val="1400"/>
              </a:lnSpc>
            </a:pPr>
            <a:r>
              <a:rPr lang="en-US" altLang="zh-Hans-MO" sz="2000" dirty="0">
                <a:latin typeface="+mn-lt"/>
                <a:ea typeface="ＭＳ Ｐゴシック" panose="020B0600070205080204" pitchFamily="50" charset="-128"/>
              </a:rPr>
              <a:t>ACM Computing Surveys.</a:t>
            </a:r>
            <a:endParaRPr lang="zh-Hans-MO" altLang="zh-Hans-MO" sz="2000" dirty="0">
              <a:latin typeface="+mn-lt"/>
              <a:ea typeface="ＭＳ Ｐゴシック" panose="020B0600070205080204" pitchFamily="50" charset="-128"/>
            </a:endParaRPr>
          </a:p>
        </p:txBody>
      </p:sp>
      <p:sp>
        <p:nvSpPr>
          <p:cNvPr id="12" name="矩形 11"/>
          <p:cNvSpPr/>
          <p:nvPr/>
        </p:nvSpPr>
        <p:spPr>
          <a:xfrm>
            <a:off x="616718" y="4030311"/>
            <a:ext cx="9282629" cy="1754326"/>
          </a:xfrm>
          <a:prstGeom prst="rect">
            <a:avLst/>
          </a:prstGeom>
        </p:spPr>
        <p:txBody>
          <a:bodyPr wrap="square">
            <a:spAutoFit/>
          </a:bodyPr>
          <a:lstStyle/>
          <a:p>
            <a:pPr marL="285750" indent="-285750">
              <a:buFont typeface="Arial" panose="020B0604020202020204" pitchFamily="34" charset="0"/>
              <a:buChar char="•"/>
            </a:pPr>
            <a:r>
              <a:rPr lang="en-US" altLang="ja-JP" dirty="0">
                <a:ea typeface="ＭＳ Ｐゴシック" panose="020B0600070205080204" pitchFamily="50" charset="-128"/>
              </a:rPr>
              <a:t>SDN</a:t>
            </a:r>
            <a:r>
              <a:rPr lang="ja-JP" altLang="en-US" dirty="0">
                <a:ea typeface="ＭＳ Ｐゴシック" panose="020B0600070205080204" pitchFamily="50" charset="-128"/>
              </a:rPr>
              <a:t>マルチコントローラ環境における負荷分散を「プリエンプティブ（予測的）」に最適化する手法</a:t>
            </a:r>
            <a:endParaRPr lang="en-US" altLang="ja-JP" dirty="0">
              <a:ea typeface="ＭＳ Ｐゴシック" panose="020B0600070205080204" pitchFamily="50" charset="-128"/>
            </a:endParaRPr>
          </a:p>
          <a:p>
            <a:pPr marL="285750" indent="-285750">
              <a:buFont typeface="Arial" panose="020B0604020202020204" pitchFamily="34" charset="0"/>
              <a:buChar char="•"/>
            </a:pPr>
            <a:r>
              <a:rPr lang="ja-JP" altLang="en-US" dirty="0">
                <a:ea typeface="ＭＳ Ｐゴシック" panose="020B0600070205080204" pitchFamily="50" charset="-128"/>
              </a:rPr>
              <a:t> </a:t>
            </a:r>
            <a:r>
              <a:rPr lang="en-US" altLang="ja-JP" dirty="0">
                <a:ea typeface="ＭＳ Ｐゴシック" panose="020B0600070205080204" pitchFamily="50" charset="-128"/>
              </a:rPr>
              <a:t>ARIMA </a:t>
            </a:r>
            <a:r>
              <a:rPr lang="ja-JP" altLang="en-US" dirty="0">
                <a:ea typeface="ＭＳ Ｐゴシック" panose="020B0600070205080204" pitchFamily="50" charset="-128"/>
              </a:rPr>
              <a:t>と </a:t>
            </a:r>
            <a:r>
              <a:rPr lang="en-US" altLang="ja-JP" dirty="0">
                <a:ea typeface="ＭＳ Ｐゴシック" panose="020B0600070205080204" pitchFamily="50" charset="-128"/>
              </a:rPr>
              <a:t>LSTM </a:t>
            </a:r>
            <a:r>
              <a:rPr lang="ja-JP" altLang="en-US" dirty="0">
                <a:ea typeface="ＭＳ Ｐゴシック" panose="020B0600070205080204" pitchFamily="50" charset="-128"/>
              </a:rPr>
              <a:t>によるトラフィック予測を比較し、長期的な予測においては </a:t>
            </a:r>
            <a:r>
              <a:rPr lang="en-US" altLang="ja-JP" dirty="0">
                <a:ea typeface="ＭＳ Ｐゴシック" panose="020B0600070205080204" pitchFamily="50" charset="-128"/>
              </a:rPr>
              <a:t>LSTM </a:t>
            </a:r>
            <a:r>
              <a:rPr lang="ja-JP" altLang="en-US" dirty="0">
                <a:ea typeface="ＭＳ Ｐゴシック" panose="020B0600070205080204" pitchFamily="50" charset="-128"/>
              </a:rPr>
              <a:t>が </a:t>
            </a:r>
            <a:r>
              <a:rPr lang="en-US" altLang="ja-JP" dirty="0">
                <a:ea typeface="ＭＳ Ｐゴシック" panose="020B0600070205080204" pitchFamily="50" charset="-128"/>
              </a:rPr>
              <a:t>ARIMA </a:t>
            </a:r>
            <a:r>
              <a:rPr lang="ja-JP" altLang="en-US" dirty="0">
                <a:ea typeface="ＭＳ Ｐゴシック" panose="020B0600070205080204" pitchFamily="50" charset="-128"/>
              </a:rPr>
              <a:t>を大きく上回る精度を示す</a:t>
            </a:r>
            <a:endParaRPr lang="en-US" altLang="ja-JP" dirty="0">
              <a:ea typeface="ＭＳ Ｐゴシック" panose="020B0600070205080204" pitchFamily="50" charset="-128"/>
            </a:endParaRPr>
          </a:p>
          <a:p>
            <a:pPr marL="285750" indent="-285750">
              <a:buFont typeface="Arial" panose="020B0604020202020204" pitchFamily="34" charset="0"/>
              <a:buChar char="•"/>
            </a:pPr>
            <a:r>
              <a:rPr lang="ja-JP" altLang="en-US" dirty="0">
                <a:ea typeface="ＭＳ Ｐゴシック" panose="020B0600070205080204" pitchFamily="50" charset="-128"/>
              </a:rPr>
              <a:t>負荷分散の最適化問題を非線形二値最適化問題（</a:t>
            </a:r>
            <a:r>
              <a:rPr lang="en-US" altLang="ja-JP" dirty="0">
                <a:ea typeface="ＭＳ Ｐゴシック" panose="020B0600070205080204" pitchFamily="50" charset="-128"/>
              </a:rPr>
              <a:t>NP</a:t>
            </a:r>
            <a:r>
              <a:rPr lang="ja-JP" altLang="en-US" dirty="0">
                <a:ea typeface="ＭＳ Ｐゴシック" panose="020B0600070205080204" pitchFamily="50" charset="-128"/>
              </a:rPr>
              <a:t>困難）として定式化し、強化学習ベースのアルゴリズム </a:t>
            </a:r>
            <a:r>
              <a:rPr lang="en-US" altLang="ja-JP" dirty="0">
                <a:ea typeface="ＭＳ Ｐゴシック" panose="020B0600070205080204" pitchFamily="50" charset="-128"/>
              </a:rPr>
              <a:t>(2WSLS) </a:t>
            </a:r>
            <a:r>
              <a:rPr lang="ja-JP" altLang="en-US" dirty="0">
                <a:ea typeface="ＭＳ Ｐゴシック" panose="020B0600070205080204" pitchFamily="50" charset="-128"/>
              </a:rPr>
              <a:t>を提案、コントローラへの移行コストと遅延改善を両立させる</a:t>
            </a:r>
            <a:endParaRPr lang="en-US" altLang="zh-CN" dirty="0">
              <a:ea typeface="ＭＳ Ｐゴシック" panose="020B0600070205080204" pitchFamily="50" charset="-128"/>
            </a:endParaRPr>
          </a:p>
        </p:txBody>
      </p:sp>
      <p:sp>
        <p:nvSpPr>
          <p:cNvPr id="13" name="TextBox 4"/>
          <p:cNvSpPr txBox="1">
            <a:spLocks noChangeArrowheads="1"/>
          </p:cNvSpPr>
          <p:nvPr/>
        </p:nvSpPr>
        <p:spPr bwMode="auto">
          <a:xfrm>
            <a:off x="616718" y="3593989"/>
            <a:ext cx="10063381"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2000" dirty="0">
                <a:latin typeface="+mn-lt"/>
                <a:ea typeface="ＭＳ Ｐゴシック" panose="020B0600070205080204" pitchFamily="50" charset="-128"/>
              </a:rPr>
              <a:t>Preemptive SDN load balancing with machine learning for delay sensitive applications</a:t>
            </a:r>
          </a:p>
        </p:txBody>
      </p:sp>
      <p:sp>
        <p:nvSpPr>
          <p:cNvPr id="2" name="矩形 1">
            <a:extLst>
              <a:ext uri="{FF2B5EF4-FFF2-40B4-BE49-F238E27FC236}">
                <a16:creationId xmlns:a16="http://schemas.microsoft.com/office/drawing/2014/main" id="{20E51979-CFAC-928B-8385-9A382C803066}"/>
              </a:ext>
            </a:extLst>
          </p:cNvPr>
          <p:cNvSpPr/>
          <p:nvPr/>
        </p:nvSpPr>
        <p:spPr>
          <a:xfrm>
            <a:off x="533736" y="739907"/>
            <a:ext cx="2441694" cy="769441"/>
          </a:xfrm>
          <a:prstGeom prst="rect">
            <a:avLst/>
          </a:prstGeom>
        </p:spPr>
        <p:txBody>
          <a:bodyPr wrap="none">
            <a:spAutoFit/>
          </a:bodyPr>
          <a:lstStyle/>
          <a:p>
            <a:pPr algn="ctr"/>
            <a:r>
              <a:rPr lang="ja-JP" altLang="en-US" sz="4400" b="1" dirty="0">
                <a:solidFill>
                  <a:srgbClr val="01A991"/>
                </a:solidFill>
                <a:latin typeface="微软雅黑" panose="020B0503020204020204" pitchFamily="34" charset="-122"/>
                <a:ea typeface="微软雅黑" panose="020B0503020204020204" pitchFamily="34" charset="-122"/>
              </a:rPr>
              <a:t>先行研究</a:t>
            </a:r>
            <a:endParaRPr lang="zh-CN" altLang="en-US" sz="4400" b="1" dirty="0">
              <a:solidFill>
                <a:srgbClr val="01A991"/>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3FC65A28-6D14-B6B6-548C-368BD15ECB5B}"/>
              </a:ext>
            </a:extLst>
          </p:cNvPr>
          <p:cNvSpPr txBox="1"/>
          <p:nvPr/>
        </p:nvSpPr>
        <p:spPr>
          <a:xfrm>
            <a:off x="533736" y="2250753"/>
            <a:ext cx="9736284" cy="1200329"/>
          </a:xfrm>
          <a:prstGeom prst="rect">
            <a:avLst/>
          </a:prstGeom>
          <a:noFill/>
        </p:spPr>
        <p:txBody>
          <a:bodyPr wrap="square">
            <a:spAutoFit/>
          </a:bodyPr>
          <a:lstStyle/>
          <a:p>
            <a:pPr marL="285750" indent="-285750">
              <a:buFont typeface="Arial" panose="020B0604020202020204" pitchFamily="34" charset="0"/>
              <a:buChar char="•"/>
            </a:pPr>
            <a:r>
              <a:rPr lang="en-US" altLang="ja-JP" dirty="0">
                <a:ea typeface="ＭＳ Ｐゴシック" panose="020B0600070205080204" pitchFamily="50" charset="-128"/>
              </a:rPr>
              <a:t>MLP</a:t>
            </a:r>
            <a:r>
              <a:rPr lang="ja-JP" altLang="en-US" dirty="0">
                <a:ea typeface="ＭＳ Ｐゴシック" panose="020B0600070205080204" pitchFamily="50" charset="-128"/>
              </a:rPr>
              <a:t>、</a:t>
            </a:r>
            <a:r>
              <a:rPr lang="en-US" altLang="ja-JP" dirty="0">
                <a:ea typeface="ＭＳ Ｐゴシック" panose="020B0600070205080204" pitchFamily="50" charset="-128"/>
              </a:rPr>
              <a:t>CNN</a:t>
            </a:r>
            <a:r>
              <a:rPr lang="ja-JP" altLang="en-US" dirty="0">
                <a:ea typeface="ＭＳ Ｐゴシック" panose="020B0600070205080204" pitchFamily="50" charset="-128"/>
              </a:rPr>
              <a:t>、</a:t>
            </a:r>
            <a:r>
              <a:rPr lang="en-US" altLang="ja-JP" dirty="0">
                <a:ea typeface="ＭＳ Ｐゴシック" panose="020B0600070205080204" pitchFamily="50" charset="-128"/>
              </a:rPr>
              <a:t>RNN</a:t>
            </a:r>
            <a:r>
              <a:rPr lang="ja-JP" altLang="en-US" dirty="0">
                <a:ea typeface="ＭＳ Ｐゴシック" panose="020B0600070205080204" pitchFamily="50" charset="-128"/>
              </a:rPr>
              <a:t>、</a:t>
            </a:r>
            <a:r>
              <a:rPr lang="en-US" altLang="ja-JP" dirty="0">
                <a:ea typeface="ＭＳ Ｐゴシック" panose="020B0600070205080204" pitchFamily="50" charset="-128"/>
              </a:rPr>
              <a:t>LSTM</a:t>
            </a:r>
            <a:r>
              <a:rPr lang="ja-JP" altLang="en-US" dirty="0">
                <a:ea typeface="ＭＳ Ｐゴシック" panose="020B0600070205080204" pitchFamily="50" charset="-128"/>
              </a:rPr>
              <a:t>、</a:t>
            </a:r>
            <a:r>
              <a:rPr lang="en-US" altLang="ja-JP" dirty="0">
                <a:ea typeface="ＭＳ Ｐゴシック" panose="020B0600070205080204" pitchFamily="50" charset="-128"/>
              </a:rPr>
              <a:t>GRU</a:t>
            </a:r>
            <a:r>
              <a:rPr lang="ja-JP" altLang="en-US" dirty="0">
                <a:ea typeface="ＭＳ Ｐゴシック" panose="020B0600070205080204" pitchFamily="50" charset="-128"/>
              </a:rPr>
              <a:t>、</a:t>
            </a:r>
            <a:r>
              <a:rPr lang="en-US" altLang="ja-JP" dirty="0">
                <a:ea typeface="ＭＳ Ｐゴシック" panose="020B0600070205080204" pitchFamily="50" charset="-128"/>
              </a:rPr>
              <a:t>Transformer</a:t>
            </a:r>
            <a:r>
              <a:rPr lang="ja-JP" altLang="en-US" dirty="0">
                <a:ea typeface="ＭＳ Ｐゴシック" panose="020B0600070205080204" pitchFamily="50" charset="-128"/>
              </a:rPr>
              <a:t>、</a:t>
            </a:r>
            <a:r>
              <a:rPr lang="en-US" altLang="ja-JP" dirty="0">
                <a:ea typeface="ＭＳ Ｐゴシック" panose="020B0600070205080204" pitchFamily="50" charset="-128"/>
              </a:rPr>
              <a:t>GNN </a:t>
            </a:r>
            <a:r>
              <a:rPr lang="ja-JP" altLang="en-US" dirty="0">
                <a:ea typeface="ＭＳ Ｐゴシック" panose="020B0600070205080204" pitchFamily="50" charset="-128"/>
              </a:rPr>
              <a:t>など多様なモデルの特徴と長所・短所を整理し、代表的なデータセット（</a:t>
            </a:r>
            <a:r>
              <a:rPr lang="en-US" altLang="ja-JP" dirty="0">
                <a:ea typeface="ＭＳ Ｐゴシック" panose="020B0600070205080204" pitchFamily="50" charset="-128"/>
              </a:rPr>
              <a:t>Abilene</a:t>
            </a:r>
            <a:r>
              <a:rPr lang="ja-JP" altLang="en-US" dirty="0">
                <a:ea typeface="ＭＳ Ｐゴシック" panose="020B0600070205080204" pitchFamily="50" charset="-128"/>
              </a:rPr>
              <a:t>、</a:t>
            </a:r>
            <a:r>
              <a:rPr lang="en-US" altLang="ja-JP" dirty="0">
                <a:ea typeface="ＭＳ Ｐゴシック" panose="020B0600070205080204" pitchFamily="50" charset="-128"/>
              </a:rPr>
              <a:t>GÉANT</a:t>
            </a:r>
            <a:r>
              <a:rPr lang="ja-JP" altLang="en-US" dirty="0">
                <a:ea typeface="ＭＳ Ｐゴシック" panose="020B0600070205080204" pitchFamily="50" charset="-128"/>
              </a:rPr>
              <a:t>、</a:t>
            </a:r>
            <a:r>
              <a:rPr lang="en-US" altLang="ja-JP" dirty="0">
                <a:ea typeface="ＭＳ Ｐゴシック" panose="020B0600070205080204" pitchFamily="50" charset="-128"/>
              </a:rPr>
              <a:t>SDN</a:t>
            </a:r>
            <a:r>
              <a:rPr lang="ja-JP" altLang="en-US" dirty="0">
                <a:ea typeface="ＭＳ Ｐゴシック" panose="020B0600070205080204" pitchFamily="50" charset="-128"/>
              </a:rPr>
              <a:t>等）を用いた比較</a:t>
            </a:r>
            <a:endParaRPr lang="en-US" altLang="ja-JP" dirty="0">
              <a:ea typeface="ＭＳ Ｐゴシック" panose="020B0600070205080204" pitchFamily="50" charset="-128"/>
            </a:endParaRPr>
          </a:p>
          <a:p>
            <a:pPr marL="285750" indent="-285750">
              <a:buFont typeface="Arial" panose="020B0604020202020204" pitchFamily="34" charset="0"/>
              <a:buChar char="•"/>
            </a:pPr>
            <a:r>
              <a:rPr lang="ja-JP" altLang="en-US" dirty="0">
                <a:ea typeface="ＭＳ Ｐゴシック" panose="020B0600070205080204" pitchFamily="50" charset="-128"/>
              </a:rPr>
              <a:t>今後の課題として、学習に伴う計算コストの削減や大規模ネットワークへの適用、データ不足を補う手法（オンライン学習や転移学習など）</a:t>
            </a:r>
          </a:p>
        </p:txBody>
      </p:sp>
    </p:spTree>
    <p:extLst>
      <p:ext uri="{BB962C8B-B14F-4D97-AF65-F5344CB8AC3E}">
        <p14:creationId xmlns:p14="http://schemas.microsoft.com/office/powerpoint/2010/main" val="333029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B7C42-B2EA-7524-CACC-FDE87EC53FFC}"/>
            </a:ext>
          </a:extLst>
        </p:cNvPr>
        <p:cNvGrpSpPr/>
        <p:nvPr/>
      </p:nvGrpSpPr>
      <p:grpSpPr>
        <a:xfrm>
          <a:off x="0" y="0"/>
          <a:ext cx="0" cy="0"/>
          <a:chOff x="0" y="0"/>
          <a:chExt cx="0" cy="0"/>
        </a:xfrm>
      </p:grpSpPr>
      <p:sp>
        <p:nvSpPr>
          <p:cNvPr id="15" name="TextBox 4">
            <a:extLst>
              <a:ext uri="{FF2B5EF4-FFF2-40B4-BE49-F238E27FC236}">
                <a16:creationId xmlns:a16="http://schemas.microsoft.com/office/drawing/2014/main" id="{74DFD7CC-3F84-85DA-69D9-0D9B83EF8E08}"/>
              </a:ext>
            </a:extLst>
          </p:cNvPr>
          <p:cNvSpPr txBox="1">
            <a:spLocks noChangeArrowheads="1"/>
          </p:cNvSpPr>
          <p:nvPr/>
        </p:nvSpPr>
        <p:spPr bwMode="auto">
          <a:xfrm>
            <a:off x="533736" y="1981093"/>
            <a:ext cx="10687157"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50000"/>
              </a:lnSpc>
            </a:pPr>
            <a:r>
              <a:rPr lang="en-US" altLang="zh-CN" sz="2000" dirty="0">
                <a:latin typeface="+mn-lt"/>
                <a:ea typeface="ＭＳ Ｐゴシック" panose="020B0600070205080204" pitchFamily="50" charset="-128"/>
              </a:rPr>
              <a:t>Load balancing strategy for SDN multi-controller clusters based on load prediction.</a:t>
            </a:r>
          </a:p>
        </p:txBody>
      </p:sp>
      <p:sp>
        <p:nvSpPr>
          <p:cNvPr id="2" name="矩形 1">
            <a:extLst>
              <a:ext uri="{FF2B5EF4-FFF2-40B4-BE49-F238E27FC236}">
                <a16:creationId xmlns:a16="http://schemas.microsoft.com/office/drawing/2014/main" id="{D434E453-915E-6ED2-A613-43B7D02AB8C4}"/>
              </a:ext>
            </a:extLst>
          </p:cNvPr>
          <p:cNvSpPr/>
          <p:nvPr/>
        </p:nvSpPr>
        <p:spPr>
          <a:xfrm>
            <a:off x="533736" y="739907"/>
            <a:ext cx="2441694" cy="769441"/>
          </a:xfrm>
          <a:prstGeom prst="rect">
            <a:avLst/>
          </a:prstGeom>
        </p:spPr>
        <p:txBody>
          <a:bodyPr wrap="none">
            <a:spAutoFit/>
          </a:bodyPr>
          <a:lstStyle/>
          <a:p>
            <a:pPr algn="ctr"/>
            <a:r>
              <a:rPr lang="ja-JP" altLang="en-US" sz="4400" b="1" dirty="0">
                <a:solidFill>
                  <a:srgbClr val="01A991"/>
                </a:solidFill>
                <a:latin typeface="微软雅黑" panose="020B0503020204020204" pitchFamily="34" charset="-122"/>
                <a:ea typeface="微软雅黑" panose="020B0503020204020204" pitchFamily="34" charset="-122"/>
              </a:rPr>
              <a:t>先行研究</a:t>
            </a:r>
            <a:endParaRPr lang="zh-CN" altLang="en-US" sz="4400" b="1" dirty="0">
              <a:solidFill>
                <a:srgbClr val="01A99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C373BE5B-3BD3-F674-EC98-614020DEADF3}"/>
              </a:ext>
            </a:extLst>
          </p:cNvPr>
          <p:cNvSpPr txBox="1"/>
          <p:nvPr/>
        </p:nvSpPr>
        <p:spPr>
          <a:xfrm>
            <a:off x="455764" y="2633076"/>
            <a:ext cx="9716050" cy="2308324"/>
          </a:xfrm>
          <a:prstGeom prst="rect">
            <a:avLst/>
          </a:prstGeom>
          <a:noFill/>
        </p:spPr>
        <p:txBody>
          <a:bodyPr wrap="square">
            <a:spAutoFit/>
          </a:bodyPr>
          <a:lstStyle/>
          <a:p>
            <a:pPr marL="285750" indent="-285750">
              <a:buFont typeface="Arial" panose="020B0604020202020204" pitchFamily="34" charset="0"/>
              <a:buChar char="•"/>
            </a:pPr>
            <a:r>
              <a:rPr lang="en-US" altLang="ja-JP" dirty="0" err="1"/>
              <a:t>BiLSTM</a:t>
            </a:r>
            <a:r>
              <a:rPr lang="en-US" altLang="ja-JP" dirty="0"/>
              <a:t> + Attention </a:t>
            </a:r>
            <a:r>
              <a:rPr lang="ja-JP" altLang="en-US" dirty="0"/>
              <a:t>を用いてコントローラの過負荷を事前に検知し、スイッチ移行を早期に実施する手法</a:t>
            </a:r>
            <a:endParaRPr lang="en-US" altLang="ja-JP" dirty="0"/>
          </a:p>
          <a:p>
            <a:endParaRPr lang="en-US" altLang="ja-JP" dirty="0"/>
          </a:p>
          <a:p>
            <a:pPr marL="285750" indent="-285750">
              <a:buFont typeface="Arial" panose="020B0604020202020204" pitchFamily="34" charset="0"/>
              <a:buChar char="•"/>
            </a:pPr>
            <a:r>
              <a:rPr lang="ja-JP" altLang="en-US" dirty="0"/>
              <a:t>従来の手法に比べ、負荷分散の効率を向上させつつ移行コストを削減できることが実験的に示されている</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スイッチマイグレーションアルゴリズムにおいては、ネットワークトラフィックだけでなく </a:t>
            </a:r>
            <a:r>
              <a:rPr lang="en-US" altLang="ja-JP" dirty="0"/>
              <a:t>CPU</a:t>
            </a:r>
            <a:r>
              <a:rPr lang="ja-JP" altLang="en-US" dirty="0"/>
              <a:t>やメモリ利用率、帯域幅など複数指標を総合的に考慮することで精度を上げる</a:t>
            </a:r>
            <a:endParaRPr lang="zh-Hans-MO" altLang="en-US" dirty="0"/>
          </a:p>
        </p:txBody>
      </p:sp>
    </p:spTree>
    <p:extLst>
      <p:ext uri="{BB962C8B-B14F-4D97-AF65-F5344CB8AC3E}">
        <p14:creationId xmlns:p14="http://schemas.microsoft.com/office/powerpoint/2010/main" val="5374438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32230</TotalTime>
  <Words>1948</Words>
  <Application>Microsoft Office PowerPoint</Application>
  <PresentationFormat>宽屏</PresentationFormat>
  <Paragraphs>163</Paragraphs>
  <Slides>23</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Microsoft YaHei</vt:lpstr>
      <vt:lpstr>ＭＳ Ｐゴシック</vt:lpstr>
      <vt:lpstr>ＭＳ 明朝</vt:lpstr>
      <vt:lpstr>Arial</vt:lpstr>
      <vt:lpstr>Calibri</vt:lpstr>
      <vt:lpstr>Cambria Math</vt:lpstr>
      <vt:lpstr>Franklin Gothic Book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趙　麓暉</cp:lastModifiedBy>
  <cp:revision>1006</cp:revision>
  <dcterms:created xsi:type="dcterms:W3CDTF">2014-11-18T07:27:48Z</dcterms:created>
  <dcterms:modified xsi:type="dcterms:W3CDTF">2025-02-26T15:40:40Z</dcterms:modified>
</cp:coreProperties>
</file>