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24"/>
  </p:notesMasterIdLst>
  <p:sldIdLst>
    <p:sldId id="256" r:id="rId2"/>
    <p:sldId id="257" r:id="rId3"/>
    <p:sldId id="285" r:id="rId4"/>
    <p:sldId id="282" r:id="rId5"/>
    <p:sldId id="283" r:id="rId6"/>
    <p:sldId id="264" r:id="rId7"/>
    <p:sldId id="262" r:id="rId8"/>
    <p:sldId id="266" r:id="rId9"/>
    <p:sldId id="267" r:id="rId10"/>
    <p:sldId id="268" r:id="rId11"/>
    <p:sldId id="273" r:id="rId12"/>
    <p:sldId id="274" r:id="rId13"/>
    <p:sldId id="277" r:id="rId14"/>
    <p:sldId id="275" r:id="rId15"/>
    <p:sldId id="276" r:id="rId16"/>
    <p:sldId id="280" r:id="rId17"/>
    <p:sldId id="272" r:id="rId18"/>
    <p:sldId id="263" r:id="rId19"/>
    <p:sldId id="269" r:id="rId20"/>
    <p:sldId id="270" r:id="rId21"/>
    <p:sldId id="271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3CDAD-050A-435A-8B90-DDEC3FE3CFF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940C5-8C2C-4DCF-BB7E-EB8F9CFB7A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7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OPENAI  	res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openai.ChatCompletion.create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Mistral_large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res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self.client.chat.complete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	no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Mistral_free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res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self.client.chat_completion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940C5-8C2C-4DCF-BB7E-EB8F9CFB7A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58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5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1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57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2381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9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20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15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7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5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1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7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886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8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8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4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1BEB545-1150-4071-BC05-8EA9734F9E9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81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mistral.ai/chat/40c9cfa5-8c10-4e0b-94cb-9408a9d1d90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mistral.ai/chat/40c9cfa5-8c10-4e0b-94cb-9408a9d1d90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mistral.ai/chat/40c9cfa5-8c10-4e0b-94cb-9408a9d1d90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mistral.ai/chat/40c9cfa5-8c10-4e0b-94cb-9408a9d1d90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mistral.ai/chat/40c9cfa5-8c10-4e0b-94cb-9408a9d1d90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chat.mistral.ai/chat/e73f1a04-e83d-4319-974e-f5ee70f2af38" TargetMode="External"/><Relationship Id="rId4" Type="http://schemas.openxmlformats.org/officeDocument/2006/relationships/hyperlink" Target="https://chat.mistral.ai/chat/da3466c2-aa1e-4e99-b324-393b9ab6e424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E1C1B-BA84-98F9-8055-7BD98B93F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KICGPT - KICMISTRAL</a:t>
            </a:r>
          </a:p>
        </p:txBody>
      </p:sp>
    </p:spTree>
    <p:extLst>
      <p:ext uri="{BB962C8B-B14F-4D97-AF65-F5344CB8AC3E}">
        <p14:creationId xmlns:p14="http://schemas.microsoft.com/office/powerpoint/2010/main" val="1307892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B8AAB7-E002-4935-C556-DDFE1EA9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de-DE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Alignment Prompt </a:t>
            </a:r>
            <a:r>
              <a:rPr lang="de-DE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Mistral </a:t>
            </a:r>
            <a:r>
              <a:rPr lang="de-DE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endParaRPr lang="en-US" sz="3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25F146-0815-A36B-54D8-A4998DEBA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{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member_of_domain_usage</a:t>
            </a:r>
            <a:r>
              <a:rPr lang="en-US" sz="1400"/>
              <a:t>": "[T] is an example of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has_part</a:t>
            </a:r>
            <a:r>
              <a:rPr lang="en-US" sz="1400"/>
              <a:t>": "[T] is **a part** of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also_see</a:t>
            </a:r>
            <a:r>
              <a:rPr lang="en-US" sz="1400"/>
              <a:t>": "[T] is **synonymous with**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"_hypernym": "[T] is a category/group of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synset_domain_topic_of</a:t>
            </a:r>
            <a:r>
              <a:rPr lang="en-US" sz="1400"/>
              <a:t>": "[T] is the **category** of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derivationally_related_form</a:t>
            </a:r>
            <a:r>
              <a:rPr lang="en-US" sz="1400"/>
              <a:t>": "[T] is a **linguistic variant** of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similar_to</a:t>
            </a:r>
            <a:r>
              <a:rPr lang="en-US" sz="1400"/>
              <a:t>": "[T] is **analogous** to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instance_hypernym</a:t>
            </a:r>
            <a:r>
              <a:rPr lang="en-US" sz="1400"/>
              <a:t>": "[T] is a category of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verb_group</a:t>
            </a:r>
            <a:r>
              <a:rPr lang="en-US" sz="1400"/>
              <a:t>": "[T] is a synonym or related verb of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member_meronym</a:t>
            </a:r>
            <a:r>
              <a:rPr lang="en-US" sz="1400"/>
              <a:t>": "[T] is a part of [H].",</a:t>
            </a:r>
          </a:p>
          <a:p>
            <a:pPr>
              <a:lnSpc>
                <a:spcPct val="90000"/>
              </a:lnSpc>
            </a:pPr>
            <a:r>
              <a:rPr lang="en-US" sz="1400"/>
              <a:t> "_</a:t>
            </a:r>
            <a:r>
              <a:rPr lang="en-US" sz="1400" err="1"/>
              <a:t>member_of_domain_region</a:t>
            </a:r>
            <a:r>
              <a:rPr lang="en-US" sz="1400"/>
              <a:t>": "[T] is **associated with** [H]."</a:t>
            </a:r>
          </a:p>
          <a:p>
            <a:pPr>
              <a:lnSpc>
                <a:spcPct val="90000"/>
              </a:lnSpc>
            </a:pPr>
            <a:r>
              <a:rPr lang="en-US" sz="1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7253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47457-38E9-50EC-1A62-6B88F3E7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Prompt ID0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EDF7FAE-D7E6-CF49-DB3B-9F41B75C9EDC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r>
              <a:rPr lang="en-US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3"/>
              </a:rPr>
              <a:t>https://chat.mistral.ai/chat/40c9cfa5-8c10-4e0b-94cb-9408a9d1d902</a:t>
            </a:r>
            <a:endParaRPr lang="en-US" cap="all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endParaRPr lang="en-US" cap="all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F212DC-3C79-454E-A58A-843742ACC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9">
            <a:extLst>
              <a:ext uri="{FF2B5EF4-FFF2-40B4-BE49-F238E27FC236}">
                <a16:creationId xmlns:a16="http://schemas.microsoft.com/office/drawing/2014/main" id="{F532797E-167C-4660-8A7B-5786A0918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9F402445-69CE-B77E-2293-92FCF637C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608319" y="2461035"/>
            <a:ext cx="5614835" cy="1782710"/>
          </a:xfrm>
          <a:prstGeom prst="rect">
            <a:avLst/>
          </a:prstGeom>
          <a:effectLst/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729882F8-31AB-4D8B-BAB5-BA1EEFD91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8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47457-38E9-50EC-1A62-6B88F3E7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Prompt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373EDFD-E2BD-A3F7-3142-2E857806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https://chat.mistral.ai/chat/40c9cfa5-8c10-4e0b-94cb-9408a9d1d902</a:t>
            </a: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F212DC-3C79-454E-A58A-843742ACC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9">
            <a:extLst>
              <a:ext uri="{FF2B5EF4-FFF2-40B4-BE49-F238E27FC236}">
                <a16:creationId xmlns:a16="http://schemas.microsoft.com/office/drawing/2014/main" id="{F532797E-167C-4660-8A7B-5786A0918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2F435BE-00B9-B450-7F0E-6213DE5E8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319" y="1766200"/>
            <a:ext cx="5614835" cy="3172380"/>
          </a:xfrm>
          <a:prstGeom prst="rect">
            <a:avLst/>
          </a:prstGeom>
          <a:effectLst/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729882F8-31AB-4D8B-BAB5-BA1EEFD91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53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47457-38E9-50EC-1A62-6B88F3E7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Prompt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373EDFD-E2BD-A3F7-3142-2E857806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https://chat.mistral.ai/chat/40c9cfa5-8c10-4e0b-94cb-9408a9d1d902</a:t>
            </a: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DF212DC-3C79-454E-A58A-843742ACC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9">
            <a:extLst>
              <a:ext uri="{FF2B5EF4-FFF2-40B4-BE49-F238E27FC236}">
                <a16:creationId xmlns:a16="http://schemas.microsoft.com/office/drawing/2014/main" id="{F532797E-167C-4660-8A7B-5786A0918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59D20B-C1BE-5717-BBF2-A52AB70F4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319" y="1738125"/>
            <a:ext cx="5614835" cy="3228530"/>
          </a:xfrm>
          <a:prstGeom prst="rect">
            <a:avLst/>
          </a:prstGeom>
          <a:effectLst/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729882F8-31AB-4D8B-BAB5-BA1EEFD91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18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47457-38E9-50EC-1A62-6B88F3E7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Prompt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373EDFD-E2BD-A3F7-3142-2E857806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https://chat.mistral.ai/chat/40c9cfa5-8c10-4e0b-94cb-9408a9d1d902</a:t>
            </a: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F212DC-3C79-454E-A58A-843742ACC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9">
            <a:extLst>
              <a:ext uri="{FF2B5EF4-FFF2-40B4-BE49-F238E27FC236}">
                <a16:creationId xmlns:a16="http://schemas.microsoft.com/office/drawing/2014/main" id="{F532797E-167C-4660-8A7B-5786A0918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A0D4459-7C33-9A64-3DA5-EDE4ECAB6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333" y="965595"/>
            <a:ext cx="3830806" cy="4773591"/>
          </a:xfrm>
          <a:prstGeom prst="rect">
            <a:avLst/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29882F8-31AB-4D8B-BAB5-BA1EEFD91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12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47457-38E9-50EC-1A62-6B88F3E7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Prompt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373EDFD-E2BD-A3F7-3142-2E857806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https://chat.mistral.ai/chat/40c9cfa5-8c10-4e0b-94cb-9408a9d1d902</a:t>
            </a: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F212DC-3C79-454E-A58A-843742ACC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9">
            <a:extLst>
              <a:ext uri="{FF2B5EF4-FFF2-40B4-BE49-F238E27FC236}">
                <a16:creationId xmlns:a16="http://schemas.microsoft.com/office/drawing/2014/main" id="{F532797E-167C-4660-8A7B-5786A0918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2FA0C8-4894-5DE7-8591-0FB9524E7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319" y="1857441"/>
            <a:ext cx="5614835" cy="2989899"/>
          </a:xfrm>
          <a:prstGeom prst="rect">
            <a:avLst/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29882F8-31AB-4D8B-BAB5-BA1EEFD91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82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47457-38E9-50EC-1A62-6B88F3E7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Prompt ID1</a:t>
            </a:r>
          </a:p>
        </p:txBody>
      </p:sp>
      <p:sp>
        <p:nvSpPr>
          <p:cNvPr id="65" name="Freeform 23">
            <a:extLst>
              <a:ext uri="{FF2B5EF4-FFF2-40B4-BE49-F238E27FC236}">
                <a16:creationId xmlns:a16="http://schemas.microsoft.com/office/drawing/2014/main" id="{372BF3B0-2532-43DB-845E-3BACBDC6B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3E2ED516-9A53-4265-A33F-48B4B93B4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B6E05D-D164-4430-AD8F-F6108F87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A1A09EC-05FB-B71D-46F5-1E8544F104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92" t="832" r="8484" b="-832"/>
          <a:stretch/>
        </p:blipFill>
        <p:spPr>
          <a:xfrm>
            <a:off x="6263303" y="647699"/>
            <a:ext cx="5111684" cy="2683330"/>
          </a:xfrm>
          <a:prstGeom prst="rect">
            <a:avLst/>
          </a:prstGeom>
          <a:solidFill>
            <a:srgbClr val="FFFFFF">
              <a:shade val="85000"/>
            </a:srgbClr>
          </a:solidFill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DB8011AF-6580-44AD-823B-35F4AD13D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373EDFD-E2BD-A3F7-3142-2E857806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https://chat.mistral.ai/chat/da3466c2-aa1e-4e99-b324-393b9ab6e424</a:t>
            </a: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cap="all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https://chat.mistral.ai/chat/e73f1a04-e83d-4319-974e-f5ee70f2af38</a:t>
            </a: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Demonstrations ARE NOT A GOOD IDEA!</a:t>
            </a:r>
          </a:p>
          <a:p>
            <a:pPr marL="0" indent="0">
              <a:buNone/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BB05E9C-40E8-BCD5-32DF-B210053AF2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0" y="3566188"/>
            <a:ext cx="5449471" cy="26429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0433B98-652D-EEAC-355A-447EAFB4F622}"/>
              </a:ext>
            </a:extLst>
          </p:cNvPr>
          <p:cNvSpPr/>
          <p:nvPr/>
        </p:nvSpPr>
        <p:spPr>
          <a:xfrm>
            <a:off x="6597941" y="2680283"/>
            <a:ext cx="4626529" cy="4907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045CD3E-6E18-6A9C-33EB-95798CC940B9}"/>
              </a:ext>
            </a:extLst>
          </p:cNvPr>
          <p:cNvSpPr/>
          <p:nvPr/>
        </p:nvSpPr>
        <p:spPr>
          <a:xfrm>
            <a:off x="6423769" y="5678429"/>
            <a:ext cx="4626529" cy="4907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80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2B028-F495-D6AE-1F32-961DB376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ifficulties: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3EE250-7B29-C979-DA71-C80A4B2BC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726" y="1331259"/>
            <a:ext cx="8946541" cy="4195481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of different Mistral Model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Slow Inference &amp;Memory Error  As the number of samples in the test set increases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Divide the wn18rr test machine into five small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testsets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and run them simultaneously 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*(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Pro provides High-RAM)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Multiprocessing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Many Query through API &amp; Limits for Serverless Inference for Mistral 8x7B and Mistral 7B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Hugging Face Pro  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Trivial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different API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xpensive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GPT-4 Turbo, Mistral Large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428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1A061-D870-2222-12C0-5FB849FA4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LLM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etailed benchmarks">
            <a:extLst>
              <a:ext uri="{FF2B5EF4-FFF2-40B4-BE49-F238E27FC236}">
                <a16:creationId xmlns:a16="http://schemas.microsoft.com/office/drawing/2014/main" id="{5CD347E6-7903-DF08-DF18-FF6132D332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518" y="1737678"/>
            <a:ext cx="8279060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65D48F4-3BC2-0ACF-9834-5251656097BF}"/>
              </a:ext>
            </a:extLst>
          </p:cNvPr>
          <p:cNvSpPr txBox="1"/>
          <p:nvPr/>
        </p:nvSpPr>
        <p:spPr>
          <a:xfrm>
            <a:off x="1552904" y="6003310"/>
            <a:ext cx="81736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GPT-4, Mistral Large (pre-trained), Claude 2, Gemini Pro 1.0, GPT 3.5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LLaMA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70B on MMLU (Measuring massive multitask language understanding).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https://mistral.ai/news/mistral-large/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97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2CAB8-7D82-D0C5-3FA6-F65F01BD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9A1C89-40C5-C622-969A-2BBF66082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paper focuses on the link prediction task in KGC, which is to predict the missing entity in an incomplete triple.</a:t>
            </a:r>
          </a:p>
          <a:p>
            <a:r>
              <a:rPr lang="en-US" dirty="0"/>
              <a:t>There are several challenges that hinder the application of LLM on KGC tasks. </a:t>
            </a:r>
          </a:p>
          <a:p>
            <a:pPr lvl="1"/>
            <a:r>
              <a:rPr lang="en-US" dirty="0"/>
              <a:t>First, the LLM outputs can be unconstrained and may fall outside the scope of entities in the </a:t>
            </a:r>
            <a:r>
              <a:rPr lang="en-US" dirty="0" err="1"/>
              <a:t>KGs.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Second, LLMs impose length limits on the input tokens, and the limits are far from sufficient for describing a complete KGC task. </a:t>
            </a:r>
          </a:p>
          <a:p>
            <a:pPr lvl="1"/>
            <a:r>
              <a:rPr lang="en-US" dirty="0"/>
              <a:t>Lastly, there is no effective in-context learning prompt design for LLM on KGC tasks. </a:t>
            </a:r>
          </a:p>
          <a:p>
            <a:r>
              <a:rPr lang="en-US" dirty="0"/>
              <a:t>KICGPT: Knowledge In Context with GPT framework</a:t>
            </a:r>
          </a:p>
        </p:txBody>
      </p:sp>
    </p:spTree>
    <p:extLst>
      <p:ext uri="{BB962C8B-B14F-4D97-AF65-F5344CB8AC3E}">
        <p14:creationId xmlns:p14="http://schemas.microsoft.com/office/powerpoint/2010/main" val="353116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5482F9D-E110-434E-9B4F-41A3F5CB2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5779FF2E-BB5C-4805-AAD5-275495A2B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B2BEC0-94BF-A309-C22F-BCF85756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43" y="691779"/>
            <a:ext cx="10705569" cy="101665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omparison &amp;Inspiration using SMALL Test Dataset </a:t>
            </a:r>
            <a:endParaRPr lang="en-US" sz="3600" dirty="0">
              <a:solidFill>
                <a:srgbClr val="EBEBEB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B83258-50E7-4A51-8C48-ADA7CD7F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4188960-1398-409C-BA5D-F87CCB74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8A695F2-8BD5-5465-630B-B0A2DDEBA06A}"/>
              </a:ext>
            </a:extLst>
          </p:cNvPr>
          <p:cNvSpPr txBox="1"/>
          <p:nvPr/>
        </p:nvSpPr>
        <p:spPr>
          <a:xfrm>
            <a:off x="4318232" y="6452928"/>
            <a:ext cx="74758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0" indent="457200"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*Use the first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100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samples from the test dataset of WN18RR</a:t>
            </a:r>
          </a:p>
          <a:p>
            <a:pPr marL="2743200" indent="457200"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</p:txBody>
      </p:sp>
      <p:graphicFrame>
        <p:nvGraphicFramePr>
          <p:cNvPr id="16" name="Inhaltsplatzhalter 15">
            <a:extLst>
              <a:ext uri="{FF2B5EF4-FFF2-40B4-BE49-F238E27FC236}">
                <a16:creationId xmlns:a16="http://schemas.microsoft.com/office/drawing/2014/main" id="{ADD8224D-BD5E-4E97-7CD4-E925C47A5E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0477101"/>
              </p:ext>
            </p:extLst>
          </p:nvPr>
        </p:nvGraphicFramePr>
        <p:xfrm>
          <a:off x="418043" y="1911451"/>
          <a:ext cx="11319385" cy="4517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21">
                  <a:extLst>
                    <a:ext uri="{9D8B030D-6E8A-4147-A177-3AD203B41FA5}">
                      <a16:colId xmlns:a16="http://schemas.microsoft.com/office/drawing/2014/main" val="2585912005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843601698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180885657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2540190345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3076687557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773496404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613038868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3042228748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986472483"/>
                    </a:ext>
                  </a:extLst>
                </a:gridCol>
              </a:tblGrid>
              <a:tr h="369628">
                <a:tc>
                  <a:txBody>
                    <a:bodyPr/>
                    <a:lstStyle/>
                    <a:p>
                      <a:pPr algn="ctr"/>
                      <a:endParaRPr lang="en-US" sz="140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Mistral-7B-Instruct-v0.1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Mistral-7B-Instruct-v0.1</a:t>
                      </a: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u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tsa</a:t>
                      </a: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11872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andidates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788014971"/>
                  </a:ext>
                </a:extLst>
              </a:tr>
              <a:tr h="74178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0.1886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782074905"/>
                  </a:ext>
                </a:extLst>
              </a:tr>
              <a:tr h="6734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0.1533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892219342"/>
                  </a:ext>
                </a:extLst>
              </a:tr>
              <a:tr h="7341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0.1775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0.2800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807958631"/>
                  </a:ext>
                </a:extLst>
              </a:tr>
              <a:tr h="7341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0.1429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613799765"/>
                  </a:ext>
                </a:extLst>
              </a:tr>
              <a:tr h="7341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0.0980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924790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709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2CAB8-7D82-D0C5-3FA6-F65F01BD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9A1C89-40C5-C622-969A-2BBF66082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propose a novel cost-effective framework KICGPT for KGC tasks. To the best of our knowledge, this is the first work that combines LLMs with triple-based KGC methods, offering a unique solution to address the task. </a:t>
            </a:r>
          </a:p>
          <a:p>
            <a:r>
              <a:rPr lang="en-US" dirty="0"/>
              <a:t>We propose a novel in-context learning strategy, Knowledge Prompt, specifically designed for KGC. </a:t>
            </a:r>
          </a:p>
          <a:p>
            <a:r>
              <a:rPr lang="en-US" dirty="0"/>
              <a:t>Extensive experiments on benchmark datasets demonstrate that KICGPT achieves state-of-the-art performance with low training overhead. </a:t>
            </a:r>
          </a:p>
        </p:txBody>
      </p:sp>
    </p:spTree>
    <p:extLst>
      <p:ext uri="{BB962C8B-B14F-4D97-AF65-F5344CB8AC3E}">
        <p14:creationId xmlns:p14="http://schemas.microsoft.com/office/powerpoint/2010/main" val="4138927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2CAB8-7D82-D0C5-3FA6-F65F01BD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Methology:</a:t>
            </a:r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658368D8-D75D-4823-A7A0-A59C08C6F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1CB0D8-FCC7-402D-A22B-47D345BD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AF5F0A42-AA4F-47C8-BF18-C22FD12B4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2B1A1D-D947-43CC-882E-78CECF8D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9B9CFF2B-AFF2-5189-1426-2F5835801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62047A7-E320-05E9-5377-5BF08AFA0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317" y="1854820"/>
            <a:ext cx="7794243" cy="403352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99348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5A8053-C162-36B6-1F28-99A625D8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nspiration For Master Thesis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5A7E3B-3FFB-A32E-556E-5479D240F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istral 8x7B performs better than Mistral 7B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elation Ranking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LLMs to narrow down the subgraph search space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70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5482F9D-E110-434E-9B4F-41A3F5CB2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5779FF2E-BB5C-4805-AAD5-275495A2B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B2BEC0-94BF-A309-C22F-BCF85756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43" y="691779"/>
            <a:ext cx="10705569" cy="101665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omparison &amp;Inspiration using SMALL Test Dataset </a:t>
            </a:r>
            <a:endParaRPr lang="en-US" sz="3600" dirty="0">
              <a:solidFill>
                <a:srgbClr val="EBEBEB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B83258-50E7-4A51-8C48-ADA7CD7F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4188960-1398-409C-BA5D-F87CCB74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8A695F2-8BD5-5465-630B-B0A2DDEBA06A}"/>
              </a:ext>
            </a:extLst>
          </p:cNvPr>
          <p:cNvSpPr txBox="1"/>
          <p:nvPr/>
        </p:nvSpPr>
        <p:spPr>
          <a:xfrm>
            <a:off x="4318232" y="6452928"/>
            <a:ext cx="74758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0" marR="0" lvl="0" indent="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*Use the first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100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samples from the test dataset of WN18RR</a:t>
            </a:r>
          </a:p>
          <a:p>
            <a:pPr marL="2743200" marR="0" lvl="0" indent="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16" name="Inhaltsplatzhalter 15">
            <a:extLst>
              <a:ext uri="{FF2B5EF4-FFF2-40B4-BE49-F238E27FC236}">
                <a16:creationId xmlns:a16="http://schemas.microsoft.com/office/drawing/2014/main" id="{ADD8224D-BD5E-4E97-7CD4-E925C47A5E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795983"/>
              </p:ext>
            </p:extLst>
          </p:nvPr>
        </p:nvGraphicFramePr>
        <p:xfrm>
          <a:off x="992188" y="1911451"/>
          <a:ext cx="9675810" cy="4369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790">
                  <a:extLst>
                    <a:ext uri="{9D8B030D-6E8A-4147-A177-3AD203B41FA5}">
                      <a16:colId xmlns:a16="http://schemas.microsoft.com/office/drawing/2014/main" val="2585912005"/>
                    </a:ext>
                  </a:extLst>
                </a:gridCol>
                <a:gridCol w="1909005">
                  <a:extLst>
                    <a:ext uri="{9D8B030D-6E8A-4147-A177-3AD203B41FA5}">
                      <a16:colId xmlns:a16="http://schemas.microsoft.com/office/drawing/2014/main" val="843601698"/>
                    </a:ext>
                  </a:extLst>
                </a:gridCol>
                <a:gridCol w="1909005">
                  <a:extLst>
                    <a:ext uri="{9D8B030D-6E8A-4147-A177-3AD203B41FA5}">
                      <a16:colId xmlns:a16="http://schemas.microsoft.com/office/drawing/2014/main" val="180885657"/>
                    </a:ext>
                  </a:extLst>
                </a:gridCol>
                <a:gridCol w="1909005">
                  <a:extLst>
                    <a:ext uri="{9D8B030D-6E8A-4147-A177-3AD203B41FA5}">
                      <a16:colId xmlns:a16="http://schemas.microsoft.com/office/drawing/2014/main" val="2540190345"/>
                    </a:ext>
                  </a:extLst>
                </a:gridCol>
                <a:gridCol w="1909005">
                  <a:extLst>
                    <a:ext uri="{9D8B030D-6E8A-4147-A177-3AD203B41FA5}">
                      <a16:colId xmlns:a16="http://schemas.microsoft.com/office/drawing/2014/main" val="3076687557"/>
                    </a:ext>
                  </a:extLst>
                </a:gridCol>
              </a:tblGrid>
              <a:tr h="369628">
                <a:tc>
                  <a:txBody>
                    <a:bodyPr/>
                    <a:lstStyle/>
                    <a:p>
                      <a:pPr algn="ctr"/>
                      <a:endParaRPr lang="en-US" sz="140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11872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andidates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788014971"/>
                  </a:ext>
                </a:extLst>
              </a:tr>
              <a:tr h="74178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0.1886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782074905"/>
                  </a:ext>
                </a:extLst>
              </a:tr>
              <a:tr h="6734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0.1533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892219342"/>
                  </a:ext>
                </a:extLst>
              </a:tr>
              <a:tr h="7341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0.1775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0.2800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807958631"/>
                  </a:ext>
                </a:extLst>
              </a:tr>
              <a:tr h="7341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0.1429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613799765"/>
                  </a:ext>
                </a:extLst>
              </a:tr>
              <a:tr h="7341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0.0980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924790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40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90941-D096-864F-D6D7-C6BFB0E6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5D73AD-43A7-6FD4-8836-A629ABE00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5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6D9AE-F14A-98A2-4A00-08FFBA81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AA005-C2C5-5691-550F-2635BFF9C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1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482F9D-E110-434E-9B4F-41A3F5CB2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5779FF2E-BB5C-4805-AAD5-275495A2B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A8FB58-B8FA-79FA-6E70-E57A29D4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omparison based on WN18RR</a:t>
            </a:r>
            <a:endParaRPr lang="en-US" sz="3600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B83258-50E7-4A51-8C48-ADA7CD7F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4188960-1398-409C-BA5D-F87CCB74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0BD4911-B511-B1F5-DF55-AAFEC2658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176962"/>
              </p:ext>
            </p:extLst>
          </p:nvPr>
        </p:nvGraphicFramePr>
        <p:xfrm>
          <a:off x="660943" y="2810256"/>
          <a:ext cx="10462669" cy="2862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958">
                  <a:extLst>
                    <a:ext uri="{9D8B030D-6E8A-4147-A177-3AD203B41FA5}">
                      <a16:colId xmlns:a16="http://schemas.microsoft.com/office/drawing/2014/main" val="2180807056"/>
                    </a:ext>
                  </a:extLst>
                </a:gridCol>
                <a:gridCol w="1649550">
                  <a:extLst>
                    <a:ext uri="{9D8B030D-6E8A-4147-A177-3AD203B41FA5}">
                      <a16:colId xmlns:a16="http://schemas.microsoft.com/office/drawing/2014/main" val="3229381006"/>
                    </a:ext>
                  </a:extLst>
                </a:gridCol>
                <a:gridCol w="1999033">
                  <a:extLst>
                    <a:ext uri="{9D8B030D-6E8A-4147-A177-3AD203B41FA5}">
                      <a16:colId xmlns:a16="http://schemas.microsoft.com/office/drawing/2014/main" val="2015160912"/>
                    </a:ext>
                  </a:extLst>
                </a:gridCol>
                <a:gridCol w="1999033">
                  <a:extLst>
                    <a:ext uri="{9D8B030D-6E8A-4147-A177-3AD203B41FA5}">
                      <a16:colId xmlns:a16="http://schemas.microsoft.com/office/drawing/2014/main" val="1902380056"/>
                    </a:ext>
                  </a:extLst>
                </a:gridCol>
                <a:gridCol w="2200095">
                  <a:extLst>
                    <a:ext uri="{9D8B030D-6E8A-4147-A177-3AD203B41FA5}">
                      <a16:colId xmlns:a16="http://schemas.microsoft.com/office/drawing/2014/main" val="3094633101"/>
                    </a:ext>
                  </a:extLst>
                </a:gridCol>
              </a:tblGrid>
              <a:tr h="477033">
                <a:tc>
                  <a:txBody>
                    <a:bodyPr/>
                    <a:lstStyle/>
                    <a:p>
                      <a:pPr algn="ctr"/>
                      <a:endParaRPr lang="en-US" sz="2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2103193636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KICGPT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0.549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0.474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0.585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0.641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2833156851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KICGPT tsa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0.581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0.478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0.612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0.677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2214111920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KICMistral 7B</a:t>
                      </a:r>
                      <a:r>
                        <a:rPr lang="de-DE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_10</a:t>
                      </a:r>
                      <a:endParaRPr lang="en-US" sz="2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0.1519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0.0970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0.1873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0.2792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244749418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KICMistral 7B</a:t>
                      </a:r>
                      <a:r>
                        <a:rPr lang="de-DE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_50</a:t>
                      </a:r>
                      <a:endParaRPr lang="en-US" sz="2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0.1390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0.0951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0.1669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0.2265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163883440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KICMistral</a:t>
                      </a:r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8X7B-10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0.2993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0.2176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0.3577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0.4579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415433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373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B8AAB7-E002-4935-C556-DDFE1EA9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de-DE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Alignment Prompt </a:t>
            </a:r>
            <a:r>
              <a:rPr lang="de-DE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Mistral 7B</a:t>
            </a:r>
            <a:endParaRPr lang="en-US" sz="3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25F146-0815-A36B-54D8-A4998DEBA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{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member_of_domain_usage</a:t>
            </a:r>
            <a:r>
              <a:rPr lang="en-US" sz="1000" dirty="0"/>
              <a:t>": "[T] is a usage of [H].",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has_part</a:t>
            </a:r>
            <a:r>
              <a:rPr lang="en-US" sz="1000" dirty="0"/>
              <a:t>": "[T] is a subunit of [H].",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also_see</a:t>
            </a:r>
            <a:r>
              <a:rPr lang="en-US" sz="1000" dirty="0"/>
              <a:t>": "[T] is a related term to [H].",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"_hypernym": "[T] is a broader category of [H].",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synset_domain_topic_of</a:t>
            </a:r>
            <a:r>
              <a:rPr lang="en-US" sz="1000" dirty="0"/>
              <a:t>": "is a genre or subfield of the something else.",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derivationally_related_form</a:t>
            </a:r>
            <a:r>
              <a:rPr lang="en-US" sz="1000" dirty="0"/>
              <a:t>": "[T] is formed by adding a prefix to [H].",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similar_to</a:t>
            </a:r>
            <a:r>
              <a:rPr lang="en-US" sz="1000" dirty="0"/>
              <a:t>": "Here are some summaries and descriptions of the meaning of \"is similar to\" based on the provided examples:\n\n1. Harmful - is close in meaning to detention.\n2. Exchange - is close in meaning to attractive.\n3. Limpet - is close in meaning to refined.\n4. Jail delivery - is close in meaning to dead.\n5. Caudated is similar to fire.\n6. Wicked is similar to lobefin.",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instance_hypernym</a:t>
            </a:r>
            <a:r>
              <a:rPr lang="en-US" sz="1000" dirty="0"/>
              <a:t>": "[T] is a subcategory of [H].",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verb_group</a:t>
            </a:r>
            <a:r>
              <a:rPr lang="en-US" sz="1000" dirty="0"/>
              <a:t>": "[T] is a subcategory of [H].\n\</a:t>
            </a:r>
            <a:r>
              <a:rPr lang="en-US" sz="1000" dirty="0" err="1"/>
              <a:t>nFor</a:t>
            </a:r>
            <a:r>
              <a:rPr lang="en-US" sz="1000" dirty="0"/>
              <a:t> example:\n\"wring is the verb group of wring",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member_meronym</a:t>
            </a:r>
            <a:r>
              <a:rPr lang="en-US" sz="1000" dirty="0"/>
              <a:t>": "[T] is a part or subcategory of [H].",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member_of_domain_region</a:t>
            </a:r>
            <a:r>
              <a:rPr lang="en-US" sz="1000" dirty="0"/>
              <a:t>": "that X is associated with Y or belongs to the domain of Y."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2530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B8AAB7-E002-4935-C556-DDFE1EA9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de-DE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Alignment Prompt </a:t>
            </a:r>
            <a:r>
              <a:rPr lang="de-DE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Mistral 8x7B</a:t>
            </a:r>
            <a:endParaRPr lang="en-US" sz="3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25F146-0815-A36B-54D8-A4998DEBA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{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member_of_domain_usage</a:t>
            </a:r>
            <a:r>
              <a:rPr lang="en-US" sz="1000" dirty="0"/>
              <a:t>": "[T] is a type/example of [H]'s usage.\n\</a:t>
            </a:r>
            <a:r>
              <a:rPr lang="en-US" sz="1000" dirty="0" err="1"/>
              <a:t>nHere</a:t>
            </a:r>
            <a:r>
              <a:rPr lang="en-US" sz="1000" dirty="0"/>
              <a:t>, \"usages\" refers to the various ways in which a",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has_part</a:t>
            </a:r>
            <a:r>
              <a:rPr lang="en-US" sz="1000" dirty="0"/>
              <a:t>": "[T] is a component or subset of [H]. This type of relationship indicates a whole-part hierarchy, where [H] is the whole entity and [T] is a part that makes up the whole.",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also_see</a:t>
            </a:r>
            <a:r>
              <a:rPr lang="en-US" sz="1000" dirty="0"/>
              <a:t>": "[T] is a synonym of [H]. This format is used to provide alternative words or phrases that have similar meanings to the original word, helping in expanding vocabulary and understanding the context better.",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"_hypernym": "[T] is a type of [H]. This relationship is often used in hierarchical classifications, where [H] is a broader category that includes [T] as a more specific subclass.",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synset_domain_topic_of</a:t>
            </a:r>
            <a:r>
              <a:rPr lang="en-US" sz="1000" dirty="0"/>
              <a:t>": "[T] is a specific aspect or subfield of [H]. For instance, \"philosophy is </a:t>
            </a:r>
            <a:r>
              <a:rPr lang="en-US" sz="1000" dirty="0" err="1"/>
              <a:t>synset</a:t>
            </a:r>
            <a:r>
              <a:rPr lang="en-US" sz="1000" dirty="0"/>
              <a:t> domain topic of esthetic\" can be summarized as \"philosophy is a subfield of esthetics.\" This pattern indicates that the item on the left is a more specialized concept that falls under the broader category on the right.",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derivationally_related_form</a:t>
            </a:r>
            <a:r>
              <a:rPr lang="en-US" sz="1000" dirty="0"/>
              <a:t>": "[T] is a word derived from [H].\n\n(or)\n\n\"Derivationally related form of\" refers to a relationship between two words, where one word is derived from the other through various linguistic processes such as affixation, inflection, or conversion.",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similar_to</a:t>
            </a:r>
            <a:r>
              <a:rPr lang="en-US" sz="1000" dirty="0"/>
              <a:t>": "[T] is a synonym of [H]. This list provides pairs of words that have similar meanings or are synonyms.",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instance_hypernym</a:t>
            </a:r>
            <a:r>
              <a:rPr lang="en-US" sz="1000" dirty="0"/>
              <a:t>": "[T] is a **general category** of [H]. For example, \"physician\" is a hypernym of \"Huntington",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verb_group</a:t>
            </a:r>
            <a:r>
              <a:rPr lang="en-US" sz="1000" dirty="0"/>
              <a:t>": "[T] is a verb that can be used with [H] in different contexts. In other words, [H] is the object or subject that can be acted upon by the verb [T]. This pattern is used to list and illustrate various verbs with their corresponding objects or subjects.",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member_meronym</a:t>
            </a:r>
            <a:r>
              <a:rPr lang="en-US" sz="1000" dirty="0"/>
              <a:t>": "[T] is a **part** of [H]. [T] meronym is a part of a whole, so if [T] is a member of the meronym of [H], then [T] is a part of the whole entity [H]. For instance, in \"genus plasmodium is a member of meronym of </a:t>
            </a:r>
            <a:r>
              <a:rPr lang="en-US" sz="1000" dirty="0" err="1"/>
              <a:t>sporozoa</a:t>
            </a:r>
            <a:r>
              <a:rPr lang="en-US" sz="1000" dirty="0"/>
              <a:t>,\" genus plasmodium is a part of the group </a:t>
            </a:r>
            <a:r>
              <a:rPr lang="en-US" sz="1000" dirty="0" err="1"/>
              <a:t>sporozoa</a:t>
            </a:r>
            <a:r>
              <a:rPr lang="en-US" sz="1000" dirty="0"/>
              <a:t>.",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"_</a:t>
            </a:r>
            <a:r>
              <a:rPr lang="en-US" sz="1000" dirty="0" err="1"/>
              <a:t>member_of_domain_region</a:t>
            </a:r>
            <a:r>
              <a:rPr lang="en-US" sz="1000" dirty="0"/>
              <a:t>": "[T] is a concept or item originating from or closely associated with region [H].\n\</a:t>
            </a:r>
            <a:r>
              <a:rPr lang="en-US" sz="1000" dirty="0" err="1"/>
              <a:t>nIn</a:t>
            </a:r>
            <a:r>
              <a:rPr lang="en-US" sz="1000" dirty="0"/>
              <a:t> these examples, the \"domain regions\" term is used to indicate the geographical or cultural origins of various concepts, items, or phenomena. Therefore, the masked statement could be: \"If [T] is a member of domain regions of [H], then [T] is a concept or item from region [H]."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8589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B8AAB7-E002-4935-C556-DDFE1EA9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de-DE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Alignment Prompt </a:t>
            </a:r>
            <a:r>
              <a:rPr lang="de-DE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Mistral large</a:t>
            </a:r>
            <a:endParaRPr lang="en-US" sz="3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25F146-0815-A36B-54D8-A4998DEBA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00" dirty="0"/>
              <a:t>{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member_of_domain_usage</a:t>
            </a:r>
            <a:r>
              <a:rPr lang="en-US" sz="700" dirty="0"/>
              <a:t>": "[T] is a type of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has_part</a:t>
            </a:r>
            <a:r>
              <a:rPr lang="en-US" sz="700" dirty="0"/>
              <a:t>": "[T] is a component of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also_see</a:t>
            </a:r>
            <a:r>
              <a:rPr lang="en-US" sz="700" dirty="0"/>
              <a:t>": "[T] is **synonymous with**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"_hypernym": "[T] is a broader category of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synset_domain_topic_of</a:t>
            </a:r>
            <a:r>
              <a:rPr lang="en-US" sz="700" dirty="0"/>
              <a:t>": "[T] is a category of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derivationally_related_form</a:t>
            </a:r>
            <a:r>
              <a:rPr lang="en-US" sz="700" dirty="0"/>
              <a:t>": "[T] is a linguistic form derived from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similar_to</a:t>
            </a:r>
            <a:r>
              <a:rPr lang="en-US" sz="700" dirty="0"/>
              <a:t>": "[T] is **synonymous with**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instance_hypernym</a:t>
            </a:r>
            <a:r>
              <a:rPr lang="en-US" sz="700" dirty="0"/>
              <a:t>": "[T] is a **category** of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verb_group</a:t>
            </a:r>
            <a:r>
              <a:rPr lang="en-US" sz="700" dirty="0"/>
              <a:t>": "[T] is a synonym or related action of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member_meronym</a:t>
            </a:r>
            <a:r>
              <a:rPr lang="en-US" sz="700" dirty="0"/>
              <a:t>": "[T] is a part or type of [H].",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 "_</a:t>
            </a:r>
            <a:r>
              <a:rPr lang="en-US" sz="700" dirty="0" err="1"/>
              <a:t>member_of_domain_region</a:t>
            </a:r>
            <a:r>
              <a:rPr lang="en-US" sz="700" dirty="0"/>
              <a:t>": "[T] is associated with or found in [H]."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7282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324</TotalTime>
  <Words>1998</Words>
  <Application>Microsoft Office PowerPoint</Application>
  <PresentationFormat>Breitbild</PresentationFormat>
  <Paragraphs>210</Paragraphs>
  <Slides>22</Slides>
  <Notes>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Aptos</vt:lpstr>
      <vt:lpstr>Arial</vt:lpstr>
      <vt:lpstr>Century Gothic</vt:lpstr>
      <vt:lpstr>Times New Roman</vt:lpstr>
      <vt:lpstr>Wingdings 3</vt:lpstr>
      <vt:lpstr>Ion</vt:lpstr>
      <vt:lpstr>KICGPT - KICMISTRAL</vt:lpstr>
      <vt:lpstr>Comparison &amp;Inspiration using SMALL Test Dataset </vt:lpstr>
      <vt:lpstr>Comparison &amp;Inspiration using SMALL Test Dataset </vt:lpstr>
      <vt:lpstr>PowerPoint-Präsentation</vt:lpstr>
      <vt:lpstr>PowerPoint-Präsentation</vt:lpstr>
      <vt:lpstr>Comparison based on WN18RR</vt:lpstr>
      <vt:lpstr>Text Alignment Prompt from Mistral 7B</vt:lpstr>
      <vt:lpstr>Text Alignment Prompt from Mistral 8x7B</vt:lpstr>
      <vt:lpstr>Text Alignment Prompt from Mistral large</vt:lpstr>
      <vt:lpstr>Text Alignment Prompt from Mistral small</vt:lpstr>
      <vt:lpstr>Knowledge Prompt ID0</vt:lpstr>
      <vt:lpstr>Knowledge Prompt</vt:lpstr>
      <vt:lpstr>Knowledge Prompt</vt:lpstr>
      <vt:lpstr>Knowledge Prompt</vt:lpstr>
      <vt:lpstr>Knowledge Prompt</vt:lpstr>
      <vt:lpstr>Knowledge Prompt ID1</vt:lpstr>
      <vt:lpstr>Difficulties:</vt:lpstr>
      <vt:lpstr>Comparison of LLMs</vt:lpstr>
      <vt:lpstr>Introduction</vt:lpstr>
      <vt:lpstr>Contributions:</vt:lpstr>
      <vt:lpstr>Methology:</vt:lpstr>
      <vt:lpstr>Inspiration For Master Thesis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uvyrq</dc:creator>
  <cp:lastModifiedBy>uvyrq</cp:lastModifiedBy>
  <cp:revision>9</cp:revision>
  <dcterms:created xsi:type="dcterms:W3CDTF">2024-09-06T06:05:17Z</dcterms:created>
  <dcterms:modified xsi:type="dcterms:W3CDTF">2024-09-15T21:22:21Z</dcterms:modified>
</cp:coreProperties>
</file>