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1"/>
  </p:notesMasterIdLst>
  <p:sldIdLst>
    <p:sldId id="256" r:id="rId2"/>
    <p:sldId id="257" r:id="rId3"/>
    <p:sldId id="264" r:id="rId4"/>
    <p:sldId id="262" r:id="rId5"/>
    <p:sldId id="266" r:id="rId6"/>
    <p:sldId id="267" r:id="rId7"/>
    <p:sldId id="268" r:id="rId8"/>
    <p:sldId id="273" r:id="rId9"/>
    <p:sldId id="274" r:id="rId10"/>
    <p:sldId id="277" r:id="rId11"/>
    <p:sldId id="275" r:id="rId12"/>
    <p:sldId id="276" r:id="rId13"/>
    <p:sldId id="280" r:id="rId14"/>
    <p:sldId id="272" r:id="rId15"/>
    <p:sldId id="263" r:id="rId16"/>
    <p:sldId id="269" r:id="rId17"/>
    <p:sldId id="270" r:id="rId18"/>
    <p:sldId id="27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1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openai.ChatCompletion.create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Mistral_large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self.client.chat.complete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Mistral_free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self.client.chat_completion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40C5-8C2C-4DCF-BB7E-EB8F9CFB7A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hat.mistral.ai/chat/e73f1a04-e83d-4319-974e-f5ee70f2af38" TargetMode="External"/><Relationship Id="rId4" Type="http://schemas.openxmlformats.org/officeDocument/2006/relationships/hyperlink" Target="https://chat.mistral.ai/chat/da3466c2-aa1e-4e99-b324-393b9ab6e42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59D20B-C1BE-5717-BBF2-A52AB70F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38125"/>
            <a:ext cx="5614835" cy="3228530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0D4459-7C33-9A64-3DA5-EDE4ECAB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33" y="965595"/>
            <a:ext cx="3830806" cy="477359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2FA0C8-4894-5DE7-8591-0FB9524E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857441"/>
            <a:ext cx="5614835" cy="298989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ID1</a:t>
            </a:r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1A09EC-05FB-B71D-46F5-1E8544F1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t="832" r="8484" b="-832"/>
          <a:stretch/>
        </p:blipFill>
        <p:spPr>
          <a:xfrm>
            <a:off x="6263303" y="647699"/>
            <a:ext cx="5111684" cy="268333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https://chat.mistral.ai/chat/da3466c2-aa1e-4e99-b324-393b9ab6e424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https://chat.mistral.ai/chat/e73f1a04-e83d-4319-974e-f5ee70f2af38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Demonstrations ARE NOT A GOOD IDEA!</a:t>
            </a: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B05E9C-40E8-BCD5-32DF-B210053AF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0" y="3566188"/>
            <a:ext cx="5449471" cy="26429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0433B98-652D-EEAC-355A-447EAFB4F622}"/>
              </a:ext>
            </a:extLst>
          </p:cNvPr>
          <p:cNvSpPr/>
          <p:nvPr/>
        </p:nvSpPr>
        <p:spPr>
          <a:xfrm>
            <a:off x="6597941" y="2680283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45CD3E-6E18-6A9C-33EB-95798CC940B9}"/>
              </a:ext>
            </a:extLst>
          </p:cNvPr>
          <p:cNvSpPr/>
          <p:nvPr/>
        </p:nvSpPr>
        <p:spPr>
          <a:xfrm>
            <a:off x="6423769" y="5678429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2B028-F495-D6AE-1F32-961DB376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ifficulties: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EE250-7B29-C979-DA71-C80A4B2B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26" y="1331259"/>
            <a:ext cx="8946541" cy="41954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different Mistral Model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Inference &amp;Memory Error  As the number of samples in the test set increases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 the wn18rr test machine into five small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run them simultaneously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 provides High-RAM)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Query through API &amp; Limits for Serverless Inference for Mistral 8x7B and Mistral 7B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Pro 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API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xpensive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 Turbo, Mistral Large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2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1A061-D870-2222-12C0-5FB849FA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LLM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tailed benchmarks">
            <a:extLst>
              <a:ext uri="{FF2B5EF4-FFF2-40B4-BE49-F238E27FC236}">
                <a16:creationId xmlns:a16="http://schemas.microsoft.com/office/drawing/2014/main" id="{5CD347E6-7903-DF08-DF18-FF6132D33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8" y="1737678"/>
            <a:ext cx="827906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65D48F4-3BC2-0ACF-9834-5251656097BF}"/>
              </a:ext>
            </a:extLst>
          </p:cNvPr>
          <p:cNvSpPr txBox="1"/>
          <p:nvPr/>
        </p:nvSpPr>
        <p:spPr>
          <a:xfrm>
            <a:off x="1552904" y="6003310"/>
            <a:ext cx="8173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GPT-4, Mistral Large (pre-trained), Claude 2, Gemini Pro 1.0, GPT 3.5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70B on MMLU (Measuring massive multitask language understanding).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https://mistral.ai/news/mistral-large/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focuses on the link prediction task in KGC, which is to predict the missing entity in an incomplete triple.</a:t>
            </a:r>
          </a:p>
          <a:p>
            <a:r>
              <a:rPr lang="en-US" dirty="0"/>
              <a:t>There are several challenges that hinder the application of LLM on KGC tasks. </a:t>
            </a:r>
          </a:p>
          <a:p>
            <a:pPr lvl="1"/>
            <a:r>
              <a:rPr lang="en-US" dirty="0"/>
              <a:t>First, the LLM outputs can be unconstrained and may fall outside the scope of entities in the </a:t>
            </a:r>
            <a:r>
              <a:rPr lang="en-US" dirty="0" err="1"/>
              <a:t>KGs.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Second, LLMs impose length limits on the input tokens, and the limits are far from sufficient for describing a complete KGC task. </a:t>
            </a:r>
          </a:p>
          <a:p>
            <a:pPr lvl="1"/>
            <a:r>
              <a:rPr lang="en-US" dirty="0"/>
              <a:t>Lastly, there is no effective in-context learning prompt design for LLM on KGC tasks. </a:t>
            </a:r>
          </a:p>
          <a:p>
            <a:r>
              <a:rPr lang="en-US" dirty="0"/>
              <a:t>KICGPT: Knowledge In Context with GPT framework</a:t>
            </a:r>
          </a:p>
        </p:txBody>
      </p:sp>
    </p:spTree>
    <p:extLst>
      <p:ext uri="{BB962C8B-B14F-4D97-AF65-F5344CB8AC3E}">
        <p14:creationId xmlns:p14="http://schemas.microsoft.com/office/powerpoint/2010/main" val="353116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a novel cost-effective framework KICGPT for KGC tasks. To the best of our knowledge, this is the first work that combines LLMs with triple-based KGC methods, offering a unique solution to address the task. </a:t>
            </a:r>
          </a:p>
          <a:p>
            <a:r>
              <a:rPr lang="en-US" dirty="0"/>
              <a:t>We propose a novel in-context learning strategy, Knowledge Prompt, specifically designed for KGC. </a:t>
            </a:r>
          </a:p>
          <a:p>
            <a:r>
              <a:rPr lang="en-US" dirty="0"/>
              <a:t>Extensive experiments on benchmark datasets demonstrate that KICGPT achieves state-of-the-art performance with low training overhead. </a:t>
            </a:r>
          </a:p>
        </p:txBody>
      </p:sp>
    </p:spTree>
    <p:extLst>
      <p:ext uri="{BB962C8B-B14F-4D97-AF65-F5344CB8AC3E}">
        <p14:creationId xmlns:p14="http://schemas.microsoft.com/office/powerpoint/2010/main" val="413892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A8053-C162-36B6-1F28-99A625D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nspiration For Master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A7E3B-3FFB-A32E-556E-5479D240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istral 8x7B performs better than Mistral 7B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elation Ranking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LLMs to narrow down the subgraph search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</a:t>
            </a:r>
          </a:p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607824"/>
              </p:ext>
            </p:extLst>
          </p:nvPr>
        </p:nvGraphicFramePr>
        <p:xfrm>
          <a:off x="992188" y="1911451"/>
          <a:ext cx="9675810" cy="4369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790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909005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909005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909005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909005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176962"/>
              </p:ext>
            </p:extLst>
          </p:nvPr>
        </p:nvGraphicFramePr>
        <p:xfrm>
          <a:off x="660943" y="2810256"/>
          <a:ext cx="10462669" cy="286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58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tsa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_10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0.0970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0.2792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44749418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16388344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usage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subunit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related term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"is a genre or subfield of the something else.",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formed by adding a prefix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"Here are some summaries and descriptions of the meaning of \"is similar to\" based on the provided examples:\n\n1. Harmful - is close in meaning to detention.\n2. Exchange - is close in meaning to attractive.\n3. Limpet - is close in meaning to refined.\n4. Jail delivery - is close in meaning to dead.\n5. Caudated is similar to fire.\n6. Wicked is similar to lobefin.",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subcategory of [H].\n\</a:t>
            </a:r>
            <a:r>
              <a:rPr lang="en-US" sz="1000" dirty="0" err="1"/>
              <a:t>nFor</a:t>
            </a:r>
            <a:r>
              <a:rPr lang="en-US" sz="1000" dirty="0"/>
              <a:t> example:\n\"wring is the verb group of wring",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part or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"that X is associated with Y or belongs to the domain of Y."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53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8x7B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type/example of [H]'s usage.\n\</a:t>
            </a:r>
            <a:r>
              <a:rPr lang="en-US" sz="1000" dirty="0" err="1"/>
              <a:t>nHere</a:t>
            </a:r>
            <a:r>
              <a:rPr lang="en-US" sz="1000" dirty="0"/>
              <a:t>, \"usages\" refers to the various ways in which a",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component or subset of [H]. This type of relationship indicates a whole-part hierarchy, where [H] is the whole entity and [T] is a part that makes up the whole.",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synonym of [H]. This format is used to provide alternative words or phrases that have similar meanings to the original word, helping in expanding vocabulary and understanding the context better.",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type of [H]. This relationship is often used in hierarchical classifications, where [H] is a broader category that includes [T] as a more specific subclass.",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"[T] is a specific aspect or subfield of [H]. For instance, \"philosophy is </a:t>
            </a:r>
            <a:r>
              <a:rPr lang="en-US" sz="1000" dirty="0" err="1"/>
              <a:t>synset</a:t>
            </a:r>
            <a:r>
              <a:rPr lang="en-US" sz="1000" dirty="0"/>
              <a:t> domain topic of esthetic\" can be summarized as \"philosophy is a subfield of esthetics.\" This pattern indicates that the item on the left is a more specialized concept that falls under the broader category on the right.",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a word derived from [H].\n\n(or)\n\n\"Derivationally related form of\" refers to a relationship between two words, where one word is derived from the other through various linguistic processes such as affixation, inflection, or conversion.",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"[T] is a synonym of [H]. This list provides pairs of words that have similar meanings or are synonyms.",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**general category** of [H]. For example, \"physician\" is a hypernym of \"Huntington",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verb that can be used with [H] in different contexts. In other words, [H] is the object or subject that can be acted upon by the verb [T]. This pattern is used to list and illustrate various verbs with their corresponding objects or subjects.",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**part** of [H]. [T] meronym is a part of a whole, so if [T] is a member of the meronym of [H], then [T] is a part of the whole entity [H]. For instance, in \"genus plasmodium is a member of meronym of </a:t>
            </a:r>
            <a:r>
              <a:rPr lang="en-US" sz="1000" dirty="0" err="1"/>
              <a:t>sporozoa</a:t>
            </a:r>
            <a:r>
              <a:rPr lang="en-US" sz="1000" dirty="0"/>
              <a:t>,\" genus plasmodium is a part of the group </a:t>
            </a:r>
            <a:r>
              <a:rPr lang="en-US" sz="1000" dirty="0" err="1"/>
              <a:t>sporozoa</a:t>
            </a:r>
            <a:r>
              <a:rPr lang="en-US" sz="1000" dirty="0"/>
              <a:t>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"[T] is a concept or item originating from or closely associated with region [H].\n\</a:t>
            </a:r>
            <a:r>
              <a:rPr lang="en-US" sz="1000" dirty="0" err="1"/>
              <a:t>nIn</a:t>
            </a:r>
            <a:r>
              <a:rPr lang="en-US" sz="1000" dirty="0"/>
              <a:t> these examples, the \"domain regions\" term is used to indicate the geographical or cultural origins of various concepts, items, or phenomena. Therefore, the masked statement could be: \"If [T] is a member of domain regions of [H], then [T] is a concept or item from region [H]."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58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large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member_of_domain_usage</a:t>
            </a:r>
            <a:r>
              <a:rPr lang="en-US" sz="700" dirty="0"/>
              <a:t>": "[T] is a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has_part</a:t>
            </a:r>
            <a:r>
              <a:rPr lang="en-US" sz="700" dirty="0"/>
              <a:t>": "[T] is a component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also_see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synset_domain_topic_of</a:t>
            </a:r>
            <a:r>
              <a:rPr lang="en-US" sz="700" dirty="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derivationally_related_form</a:t>
            </a:r>
            <a:r>
              <a:rPr lang="en-US" sz="700" dirty="0"/>
              <a:t>": "[T] is a linguistic form derived from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similar_to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instance_hypernym</a:t>
            </a:r>
            <a:r>
              <a:rPr lang="en-US" sz="700" dirty="0"/>
              <a:t>": "[T] is a **category**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verb_group</a:t>
            </a:r>
            <a:r>
              <a:rPr lang="en-US" sz="700" dirty="0"/>
              <a:t>": "[T] is a synonym or related action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member_meronym</a:t>
            </a:r>
            <a:r>
              <a:rPr lang="en-US" sz="700" dirty="0"/>
              <a:t>": "[T] is a part or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member_of_domain_region</a:t>
            </a:r>
            <a:r>
              <a:rPr lang="en-US" sz="700" dirty="0"/>
              <a:t>": "[T] is associated with or found in [H]."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282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{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member_of_domain_usage</a:t>
            </a:r>
            <a:r>
              <a:rPr lang="en-US" sz="1400"/>
              <a:t>": "[T] is an example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has_part</a:t>
            </a:r>
            <a:r>
              <a:rPr lang="en-US" sz="1400"/>
              <a:t>": "[T] is **a part**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also_see</a:t>
            </a:r>
            <a:r>
              <a:rPr lang="en-US" sz="140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"_hypernym": "[T] is a category/group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synset_domain_topic_of</a:t>
            </a:r>
            <a:r>
              <a:rPr lang="en-US" sz="1400"/>
              <a:t>": "[T] is the **category**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derivationally_related_form</a:t>
            </a:r>
            <a:r>
              <a:rPr lang="en-US" sz="1400"/>
              <a:t>": "[T] is a **linguistic variant**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similar_to</a:t>
            </a:r>
            <a:r>
              <a:rPr lang="en-US" sz="1400"/>
              <a:t>": "[T] is **analogous** to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instance_hypernym</a:t>
            </a:r>
            <a:r>
              <a:rPr lang="en-US" sz="140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verb_group</a:t>
            </a:r>
            <a:r>
              <a:rPr lang="en-US" sz="1400"/>
              <a:t>": "[T] is a synonym or related verb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member_meronym</a:t>
            </a:r>
            <a:r>
              <a:rPr lang="en-US" sz="1400"/>
              <a:t>": "[T] is a part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member_of_domain_region</a:t>
            </a:r>
            <a:r>
              <a:rPr lang="en-US" sz="1400"/>
              <a:t>": "[T] is **associated with** [H]."</a:t>
            </a:r>
          </a:p>
          <a:p>
            <a:pPr>
              <a:lnSpc>
                <a:spcPct val="90000"/>
              </a:lnSpc>
            </a:pPr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25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DF7FAE-D7E6-CF49-DB3B-9F41B75C9ED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F402445-69CE-B77E-2293-92FCF637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8319" y="2461035"/>
            <a:ext cx="5614835" cy="178271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F435BE-00B9-B450-7F0E-6213DE5E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66200"/>
            <a:ext cx="5614835" cy="3172380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3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1909</Words>
  <Application>Microsoft Office PowerPoint</Application>
  <PresentationFormat>Breitbild</PresentationFormat>
  <Paragraphs>152</Paragraphs>
  <Slides>19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Comparison &amp;Inspiration using SMALL Test Dataset </vt:lpstr>
      <vt:lpstr>Comparison based on WN18RR</vt:lpstr>
      <vt:lpstr>Text Alignment Prompt from Mistral 7B</vt:lpstr>
      <vt:lpstr>Text Alignment Prompt from Mistral 8x7B</vt:lpstr>
      <vt:lpstr>Text Alignment Prompt from Mistral large</vt:lpstr>
      <vt:lpstr>Text Alignment Prompt from Mistral small</vt:lpstr>
      <vt:lpstr>Knowledge Prompt ID0</vt:lpstr>
      <vt:lpstr>Knowledge Prompt</vt:lpstr>
      <vt:lpstr>Knowledge Prompt</vt:lpstr>
      <vt:lpstr>Knowledge Prompt</vt:lpstr>
      <vt:lpstr>Knowledge Prompt</vt:lpstr>
      <vt:lpstr>Knowledge Prompt ID1</vt:lpstr>
      <vt:lpstr>Difficulties:</vt:lpstr>
      <vt:lpstr>Comparison of LLMs</vt:lpstr>
      <vt:lpstr>Introduction</vt:lpstr>
      <vt:lpstr>Contributions:</vt:lpstr>
      <vt:lpstr>Methology:</vt:lpstr>
      <vt:lpstr>Inspiration For Master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8</cp:revision>
  <dcterms:created xsi:type="dcterms:W3CDTF">2024-09-06T06:05:17Z</dcterms:created>
  <dcterms:modified xsi:type="dcterms:W3CDTF">2024-09-15T15:24:34Z</dcterms:modified>
</cp:coreProperties>
</file>