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1"/>
  </p:notesMasterIdLst>
  <p:sldIdLst>
    <p:sldId id="256" r:id="rId2"/>
    <p:sldId id="271" r:id="rId3"/>
    <p:sldId id="257" r:id="rId4"/>
    <p:sldId id="282" r:id="rId5"/>
    <p:sldId id="285" r:id="rId6"/>
    <p:sldId id="290" r:id="rId7"/>
    <p:sldId id="286" r:id="rId8"/>
    <p:sldId id="28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94660"/>
  </p:normalViewPr>
  <p:slideViewPr>
    <p:cSldViewPr snapToGrid="0">
      <p:cViewPr varScale="1">
        <p:scale>
          <a:sx n="81" d="100"/>
          <a:sy n="81" d="100"/>
        </p:scale>
        <p:origin x="64" y="16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3CDAD-050A-435A-8B90-DDEC3FE3CFF6}" type="datetimeFigureOut">
              <a:rPr lang="en-US" smtClean="0"/>
              <a:t>10/1/2024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940C5-8C2C-4DCF-BB7E-EB8F9CFB7A43}" type="slidenum">
              <a:rPr lang="en-US" smtClean="0"/>
              <a:t>‹Nr.›</a:t>
            </a:fld>
            <a:endParaRPr lang="en-US"/>
          </a:p>
        </p:txBody>
      </p:sp>
    </p:spTree>
    <p:extLst>
      <p:ext uri="{BB962C8B-B14F-4D97-AF65-F5344CB8AC3E}">
        <p14:creationId xmlns:p14="http://schemas.microsoft.com/office/powerpoint/2010/main" val="428507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75B940C5-8C2C-4DCF-BB7E-EB8F9CFB7A43}" type="slidenum">
              <a:rPr lang="en-US" smtClean="0"/>
              <a:t>9</a:t>
            </a:fld>
            <a:endParaRPr lang="en-US"/>
          </a:p>
        </p:txBody>
      </p:sp>
    </p:spTree>
    <p:extLst>
      <p:ext uri="{BB962C8B-B14F-4D97-AF65-F5344CB8AC3E}">
        <p14:creationId xmlns:p14="http://schemas.microsoft.com/office/powerpoint/2010/main" val="141263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1BEB545-1150-4071-BC05-8EA9734F9E96}"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1209858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71BEB545-1150-4071-BC05-8EA9734F9E96}"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338501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71BEB545-1150-4071-BC05-8EA9734F9E96}"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2189757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de-DE"/>
              <a:t>Mastertitelformat bearbeiten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71BEB545-1150-4071-BC05-8EA9734F9E96}"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B6098-95C4-4D6D-8648-D40607114797}" type="slidenum">
              <a:rPr lang="en-US" smtClean="0"/>
              <a:t>‹Nr.›</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892381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1BEB545-1150-4071-BC05-8EA9734F9E96}"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56359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BEB545-1150-4071-BC05-8EA9734F9E96}" type="datetimeFigureOut">
              <a:rPr lang="en-US" smtClean="0"/>
              <a:t>10/1/2024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1584520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BEB545-1150-4071-BC05-8EA9734F9E96}" type="datetimeFigureOut">
              <a:rPr lang="en-US" smtClean="0"/>
              <a:t>10/1/2024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605715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1BEB545-1150-4071-BC05-8EA9734F9E96}"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212117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1BEB545-1150-4071-BC05-8EA9734F9E96}"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207195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1BEB545-1150-4071-BC05-8EA9734F9E96}"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293371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1BEB545-1150-4071-BC05-8EA9734F9E96}"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146927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1BEB545-1150-4071-BC05-8EA9734F9E96}"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150699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71BEB545-1150-4071-BC05-8EA9734F9E96}" type="datetimeFigureOut">
              <a:rPr lang="en-US" smtClean="0"/>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41877886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71BEB545-1150-4071-BC05-8EA9734F9E96}" type="datetimeFigureOut">
              <a:rPr lang="en-US" smtClean="0"/>
              <a:t>10/1/2024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426958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BEB545-1150-4071-BC05-8EA9734F9E96}" type="datetimeFigureOut">
              <a:rPr lang="en-US" smtClean="0"/>
              <a:t>10/1/2024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911089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71BEB545-1150-4071-BC05-8EA9734F9E96}" type="datetimeFigureOut">
              <a:rPr lang="en-US" smtClean="0"/>
              <a:t>10/1/2024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230176200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71BEB545-1150-4071-BC05-8EA9734F9E96}"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B6098-95C4-4D6D-8648-D40607114797}" type="slidenum">
              <a:rPr lang="en-US" smtClean="0"/>
              <a:t>‹Nr.›</a:t>
            </a:fld>
            <a:endParaRPr lang="en-US"/>
          </a:p>
        </p:txBody>
      </p:sp>
    </p:spTree>
    <p:extLst>
      <p:ext uri="{BB962C8B-B14F-4D97-AF65-F5344CB8AC3E}">
        <p14:creationId xmlns:p14="http://schemas.microsoft.com/office/powerpoint/2010/main" val="381524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BEB545-1150-4071-BC05-8EA9734F9E96}" type="datetimeFigureOut">
              <a:rPr lang="en-US" smtClean="0"/>
              <a:t>10/1/2024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37B6098-95C4-4D6D-8648-D40607114797}" type="slidenum">
              <a:rPr lang="en-US" smtClean="0"/>
              <a:t>‹Nr.›</a:t>
            </a:fld>
            <a:endParaRPr lang="en-US"/>
          </a:p>
        </p:txBody>
      </p:sp>
    </p:spTree>
    <p:extLst>
      <p:ext uri="{BB962C8B-B14F-4D97-AF65-F5344CB8AC3E}">
        <p14:creationId xmlns:p14="http://schemas.microsoft.com/office/powerpoint/2010/main" val="875881532"/>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EE1C1B-BA84-98F9-8055-7BD98B93F815}"/>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KICGPT - KICMISTRAL</a:t>
            </a:r>
          </a:p>
        </p:txBody>
      </p:sp>
    </p:spTree>
    <p:extLst>
      <p:ext uri="{BB962C8B-B14F-4D97-AF65-F5344CB8AC3E}">
        <p14:creationId xmlns:p14="http://schemas.microsoft.com/office/powerpoint/2010/main" val="130789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B2CAB8-7D82-D0C5-3FA6-F65F01BD36D4}"/>
              </a:ext>
            </a:extLst>
          </p:cNvPr>
          <p:cNvSpPr>
            <a:spLocks noGrp="1"/>
          </p:cNvSpPr>
          <p:nvPr>
            <p:ph type="title"/>
          </p:nvPr>
        </p:nvSpPr>
        <p:spPr>
          <a:xfrm>
            <a:off x="643855" y="1447799"/>
            <a:ext cx="3108626" cy="1444752"/>
          </a:xfrm>
        </p:spPr>
        <p:txBody>
          <a:bodyPr vert="horz" lIns="91440" tIns="45720" rIns="91440" bIns="45720" rtlCol="0" anchor="b">
            <a:normAutofit/>
          </a:bodyPr>
          <a:lstStyle/>
          <a:p>
            <a:r>
              <a:rPr lang="en-US" sz="3200"/>
              <a:t>Methology:</a:t>
            </a:r>
          </a:p>
        </p:txBody>
      </p:sp>
      <p:sp>
        <p:nvSpPr>
          <p:cNvPr id="29" name="Freeform 11">
            <a:extLst>
              <a:ext uri="{FF2B5EF4-FFF2-40B4-BE49-F238E27FC236}">
                <a16:creationId xmlns:a16="http://schemas.microsoft.com/office/drawing/2014/main" id="{658368D8-D75D-4823-A7A0-A59C08C6F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1" name="Rectangle 30">
            <a:extLst>
              <a:ext uri="{FF2B5EF4-FFF2-40B4-BE49-F238E27FC236}">
                <a16:creationId xmlns:a16="http://schemas.microsoft.com/office/drawing/2014/main" id="{B91CB0D8-FCC7-402D-A22B-47D345BD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5">
            <a:extLst>
              <a:ext uri="{FF2B5EF4-FFF2-40B4-BE49-F238E27FC236}">
                <a16:creationId xmlns:a16="http://schemas.microsoft.com/office/drawing/2014/main" id="{AF5F0A42-AA4F-47C8-BF18-C22FD12B4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sp>
        <p:nvSpPr>
          <p:cNvPr id="35" name="Rectangle 34">
            <a:extLst>
              <a:ext uri="{FF2B5EF4-FFF2-40B4-BE49-F238E27FC236}">
                <a16:creationId xmlns:a16="http://schemas.microsoft.com/office/drawing/2014/main" id="{052B1A1D-D947-43CC-882E-78CECF8D1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Content Placeholder 25">
            <a:extLst>
              <a:ext uri="{FF2B5EF4-FFF2-40B4-BE49-F238E27FC236}">
                <a16:creationId xmlns:a16="http://schemas.microsoft.com/office/drawing/2014/main" id="{9B9CFF2B-AFF2-5189-1426-2F583580168C}"/>
              </a:ext>
            </a:extLst>
          </p:cNvPr>
          <p:cNvSpPr>
            <a:spLocks noGrp="1"/>
          </p:cNvSpPr>
          <p:nvPr>
            <p:ph idx="1"/>
          </p:nvPr>
        </p:nvSpPr>
        <p:spPr>
          <a:xfrm>
            <a:off x="643855" y="3072385"/>
            <a:ext cx="3108057" cy="2947415"/>
          </a:xfrm>
        </p:spPr>
        <p:txBody>
          <a:bodyPr>
            <a:normAutofit/>
          </a:bodyPr>
          <a:lstStyle/>
          <a:p>
            <a:endParaRPr lang="en-US" sz="1400"/>
          </a:p>
        </p:txBody>
      </p:sp>
      <p:pic>
        <p:nvPicPr>
          <p:cNvPr id="5" name="Inhaltsplatzhalter 4">
            <a:extLst>
              <a:ext uri="{FF2B5EF4-FFF2-40B4-BE49-F238E27FC236}">
                <a16:creationId xmlns:a16="http://schemas.microsoft.com/office/drawing/2014/main" id="{162047A7-E320-05E9-5377-5BF08AFA0E15}"/>
              </a:ext>
            </a:extLst>
          </p:cNvPr>
          <p:cNvPicPr>
            <a:picLocks noChangeAspect="1"/>
          </p:cNvPicPr>
          <p:nvPr/>
        </p:nvPicPr>
        <p:blipFill>
          <a:blip r:embed="rId3"/>
          <a:stretch>
            <a:fillRect/>
          </a:stretch>
        </p:blipFill>
        <p:spPr>
          <a:xfrm>
            <a:off x="4306317" y="1854820"/>
            <a:ext cx="7794243" cy="4033520"/>
          </a:xfrm>
          <a:prstGeom prst="rect">
            <a:avLst/>
          </a:prstGeom>
          <a:effectLst/>
        </p:spPr>
      </p:pic>
    </p:spTree>
    <p:extLst>
      <p:ext uri="{BB962C8B-B14F-4D97-AF65-F5344CB8AC3E}">
        <p14:creationId xmlns:p14="http://schemas.microsoft.com/office/powerpoint/2010/main" val="109934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6EB2BEC0-94BF-A309-C22F-BCF8575631FE}"/>
              </a:ext>
            </a:extLst>
          </p:cNvPr>
          <p:cNvSpPr>
            <a:spLocks noGrp="1"/>
          </p:cNvSpPr>
          <p:nvPr>
            <p:ph type="title"/>
          </p:nvPr>
        </p:nvSpPr>
        <p:spPr>
          <a:xfrm>
            <a:off x="418043" y="691779"/>
            <a:ext cx="10705569" cy="1016654"/>
          </a:xfrm>
        </p:spPr>
        <p:txBody>
          <a:bodyPr>
            <a:normAutofit/>
          </a:bodyPr>
          <a:lstStyle/>
          <a:p>
            <a:r>
              <a:rPr lang="en-US" sz="3600" dirty="0">
                <a:solidFill>
                  <a:srgbClr val="EBEBEB"/>
                </a:solidFill>
                <a:latin typeface="Times New Roman" panose="02020603050405020304" pitchFamily="18" charset="0"/>
                <a:cs typeface="Times New Roman" panose="02020603050405020304" pitchFamily="18" charset="0"/>
              </a:rPr>
              <a:t>C</a:t>
            </a:r>
            <a:r>
              <a:rPr lang="en-US" altLang="zh-CN" sz="3600" dirty="0">
                <a:solidFill>
                  <a:srgbClr val="EBEBEB"/>
                </a:solidFill>
                <a:latin typeface="Times New Roman" panose="02020603050405020304" pitchFamily="18" charset="0"/>
                <a:cs typeface="Times New Roman" panose="02020603050405020304" pitchFamily="18" charset="0"/>
              </a:rPr>
              <a:t>omparison &amp;Inspiration using SMALL Test Dataset </a:t>
            </a:r>
            <a:endParaRPr lang="en-US" sz="3600" dirty="0">
              <a:solidFill>
                <a:srgbClr val="EBEBEB"/>
              </a:solidFill>
            </a:endParaRPr>
          </a:p>
        </p:txBody>
      </p:sp>
      <p:sp>
        <p:nvSpPr>
          <p:cNvPr id="19" name="Rectangle 18">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Freeform: Shape 20">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12" name="Textfeld 11">
            <a:extLst>
              <a:ext uri="{FF2B5EF4-FFF2-40B4-BE49-F238E27FC236}">
                <a16:creationId xmlns:a16="http://schemas.microsoft.com/office/drawing/2014/main" id="{98A695F2-8BD5-5465-630B-B0A2DDEBA06A}"/>
              </a:ext>
            </a:extLst>
          </p:cNvPr>
          <p:cNvSpPr txBox="1"/>
          <p:nvPr/>
        </p:nvSpPr>
        <p:spPr>
          <a:xfrm>
            <a:off x="-606972" y="6452928"/>
            <a:ext cx="12401039" cy="276999"/>
          </a:xfrm>
          <a:prstGeom prst="rect">
            <a:avLst/>
          </a:prstGeom>
          <a:noFill/>
        </p:spPr>
        <p:txBody>
          <a:bodyPr wrap="square">
            <a:spAutoFit/>
          </a:bodyPr>
          <a:lstStyle/>
          <a:p>
            <a:pPr marL="2743200" indent="457200" rtl="0">
              <a:spcBef>
                <a:spcPts val="0"/>
              </a:spcBef>
              <a:spcAft>
                <a:spcPts val="0"/>
              </a:spcAft>
            </a:pPr>
            <a:r>
              <a:rPr lang="en-US" sz="1200" b="0" i="0" u="none" strike="noStrike" dirty="0">
                <a:solidFill>
                  <a:srgbClr val="000000"/>
                </a:solidFill>
                <a:effectLst/>
                <a:latin typeface="Arial" panose="020B0604020202020204" pitchFamily="34" charset="0"/>
              </a:rPr>
              <a:t>*Use the first </a:t>
            </a:r>
            <a:r>
              <a:rPr lang="en-US" sz="1200" b="1" i="0" u="none" strike="noStrike" dirty="0">
                <a:solidFill>
                  <a:srgbClr val="000000"/>
                </a:solidFill>
                <a:effectLst/>
                <a:latin typeface="Arial" panose="020B0604020202020204" pitchFamily="34" charset="0"/>
              </a:rPr>
              <a:t>100</a:t>
            </a:r>
            <a:r>
              <a:rPr lang="en-US" sz="1200" b="0" i="0" u="none" strike="noStrike" dirty="0">
                <a:solidFill>
                  <a:srgbClr val="000000"/>
                </a:solidFill>
                <a:effectLst/>
                <a:latin typeface="Arial" panose="020B0604020202020204" pitchFamily="34" charset="0"/>
              </a:rPr>
              <a:t> samples from the test dataset of WN18RR		// 	The format of outputs vary</a:t>
            </a:r>
          </a:p>
        </p:txBody>
      </p:sp>
      <p:graphicFrame>
        <p:nvGraphicFramePr>
          <p:cNvPr id="16" name="Inhaltsplatzhalter 15">
            <a:extLst>
              <a:ext uri="{FF2B5EF4-FFF2-40B4-BE49-F238E27FC236}">
                <a16:creationId xmlns:a16="http://schemas.microsoft.com/office/drawing/2014/main" id="{ADD8224D-BD5E-4E97-7CD4-E925C47A5E38}"/>
              </a:ext>
            </a:extLst>
          </p:cNvPr>
          <p:cNvGraphicFramePr>
            <a:graphicFrameLocks noGrp="1"/>
          </p:cNvGraphicFramePr>
          <p:nvPr>
            <p:ph idx="1"/>
            <p:extLst>
              <p:ext uri="{D42A27DB-BD31-4B8C-83A1-F6EECF244321}">
                <p14:modId xmlns:p14="http://schemas.microsoft.com/office/powerpoint/2010/main" val="3780411958"/>
              </p:ext>
            </p:extLst>
          </p:nvPr>
        </p:nvGraphicFramePr>
        <p:xfrm>
          <a:off x="418043" y="1911451"/>
          <a:ext cx="11319385" cy="4617666"/>
        </p:xfrm>
        <a:graphic>
          <a:graphicData uri="http://schemas.openxmlformats.org/drawingml/2006/table">
            <a:tbl>
              <a:tblPr firstRow="1" bandRow="1">
                <a:tableStyleId>{5C22544A-7EE6-4342-B048-85BDC9FD1C3A}</a:tableStyleId>
              </a:tblPr>
              <a:tblGrid>
                <a:gridCol w="1333721">
                  <a:extLst>
                    <a:ext uri="{9D8B030D-6E8A-4147-A177-3AD203B41FA5}">
                      <a16:colId xmlns:a16="http://schemas.microsoft.com/office/drawing/2014/main" val="2585912005"/>
                    </a:ext>
                  </a:extLst>
                </a:gridCol>
                <a:gridCol w="1248208">
                  <a:extLst>
                    <a:ext uri="{9D8B030D-6E8A-4147-A177-3AD203B41FA5}">
                      <a16:colId xmlns:a16="http://schemas.microsoft.com/office/drawing/2014/main" val="843601698"/>
                    </a:ext>
                  </a:extLst>
                </a:gridCol>
                <a:gridCol w="1248208">
                  <a:extLst>
                    <a:ext uri="{9D8B030D-6E8A-4147-A177-3AD203B41FA5}">
                      <a16:colId xmlns:a16="http://schemas.microsoft.com/office/drawing/2014/main" val="180885657"/>
                    </a:ext>
                  </a:extLst>
                </a:gridCol>
                <a:gridCol w="1248208">
                  <a:extLst>
                    <a:ext uri="{9D8B030D-6E8A-4147-A177-3AD203B41FA5}">
                      <a16:colId xmlns:a16="http://schemas.microsoft.com/office/drawing/2014/main" val="2540190345"/>
                    </a:ext>
                  </a:extLst>
                </a:gridCol>
                <a:gridCol w="1248208">
                  <a:extLst>
                    <a:ext uri="{9D8B030D-6E8A-4147-A177-3AD203B41FA5}">
                      <a16:colId xmlns:a16="http://schemas.microsoft.com/office/drawing/2014/main" val="3076687557"/>
                    </a:ext>
                  </a:extLst>
                </a:gridCol>
                <a:gridCol w="1248208">
                  <a:extLst>
                    <a:ext uri="{9D8B030D-6E8A-4147-A177-3AD203B41FA5}">
                      <a16:colId xmlns:a16="http://schemas.microsoft.com/office/drawing/2014/main" val="773496404"/>
                    </a:ext>
                  </a:extLst>
                </a:gridCol>
                <a:gridCol w="1248208">
                  <a:extLst>
                    <a:ext uri="{9D8B030D-6E8A-4147-A177-3AD203B41FA5}">
                      <a16:colId xmlns:a16="http://schemas.microsoft.com/office/drawing/2014/main" val="613038868"/>
                    </a:ext>
                  </a:extLst>
                </a:gridCol>
                <a:gridCol w="1248208">
                  <a:extLst>
                    <a:ext uri="{9D8B030D-6E8A-4147-A177-3AD203B41FA5}">
                      <a16:colId xmlns:a16="http://schemas.microsoft.com/office/drawing/2014/main" val="3042228748"/>
                    </a:ext>
                  </a:extLst>
                </a:gridCol>
                <a:gridCol w="1248208">
                  <a:extLst>
                    <a:ext uri="{9D8B030D-6E8A-4147-A177-3AD203B41FA5}">
                      <a16:colId xmlns:a16="http://schemas.microsoft.com/office/drawing/2014/main" val="986472483"/>
                    </a:ext>
                  </a:extLst>
                </a:gridCol>
              </a:tblGrid>
              <a:tr h="369628">
                <a:tc>
                  <a:txBody>
                    <a:bodyPr/>
                    <a:lstStyle/>
                    <a:p>
                      <a:pPr algn="ctr"/>
                      <a:r>
                        <a:rPr lang="en-US" sz="1400" u="none" dirty="0">
                          <a:solidFill>
                            <a:schemeClr val="tx1"/>
                          </a:solidFill>
                          <a:latin typeface="Times New Roman" panose="02020603050405020304" pitchFamily="18" charset="0"/>
                          <a:cs typeface="Times New Roman" panose="02020603050405020304" pitchFamily="18" charset="0"/>
                        </a:rPr>
                        <a:t>100 samples</a:t>
                      </a:r>
                    </a:p>
                  </a:txBody>
                  <a:tcPr/>
                </a:tc>
                <a:tc gridSpan="4">
                  <a:txBody>
                    <a:bodyPr/>
                    <a:lstStyle/>
                    <a:p>
                      <a:pPr algn="ctr" rtl="0" fontAlgn="t">
                        <a:spcBef>
                          <a:spcPts val="0"/>
                        </a:spcBef>
                        <a:spcAft>
                          <a:spcPts val="0"/>
                        </a:spcAft>
                      </a:pPr>
                      <a:r>
                        <a:rPr lang="en-US" sz="1400" b="1" i="1" u="none" dirty="0">
                          <a:solidFill>
                            <a:schemeClr val="tx1"/>
                          </a:solidFill>
                          <a:effectLst/>
                          <a:latin typeface="Times New Roman" panose="02020603050405020304" pitchFamily="18" charset="0"/>
                          <a:cs typeface="Times New Roman" panose="02020603050405020304" pitchFamily="18" charset="0"/>
                        </a:rPr>
                        <a:t>Mistral-7B-Instruct-v0.1</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US" sz="1400" b="1" i="1" u="none" dirty="0">
                          <a:solidFill>
                            <a:schemeClr val="tx1"/>
                          </a:solidFill>
                          <a:effectLst/>
                          <a:latin typeface="Times New Roman" panose="02020603050405020304" pitchFamily="18" charset="0"/>
                          <a:cs typeface="Times New Roman" panose="02020603050405020304" pitchFamily="18" charset="0"/>
                        </a:rPr>
                        <a:t>Mistral-7B-Instruct-v0.1</a:t>
                      </a:r>
                      <a:endParaRPr lang="en-US" sz="1400" b="1" u="none" dirty="0">
                        <a:solidFill>
                          <a:schemeClr val="tx1"/>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altLang="zh-CN" sz="1400" b="1" u="none" dirty="0" err="1">
                          <a:solidFill>
                            <a:schemeClr val="tx1"/>
                          </a:solidFill>
                          <a:effectLst/>
                          <a:latin typeface="Times New Roman" panose="02020603050405020304" pitchFamily="18" charset="0"/>
                          <a:cs typeface="Times New Roman" panose="02020603050405020304" pitchFamily="18" charset="0"/>
                        </a:rPr>
                        <a:t>tsa</a:t>
                      </a:r>
                      <a:endParaRPr lang="en-US" sz="1400" b="1" u="none" dirty="0">
                        <a:solidFill>
                          <a:schemeClr val="tx1"/>
                        </a:solidFill>
                        <a:effectLst/>
                        <a:latin typeface="Times New Roman" panose="02020603050405020304" pitchFamily="18" charset="0"/>
                        <a:cs typeface="Times New Roman" panose="02020603050405020304" pitchFamily="18" charset="0"/>
                      </a:endParaRPr>
                    </a:p>
                  </a:txBody>
                  <a:tcPr/>
                </a:tc>
                <a:tc hMerge="1">
                  <a:txBody>
                    <a:bodyPr/>
                    <a:lstStyle/>
                    <a:p>
                      <a:pPr algn="ctr" rtl="0" fontAlgn="t">
                        <a:spcBef>
                          <a:spcPts val="0"/>
                        </a:spcBef>
                        <a:spcAft>
                          <a:spcPts val="0"/>
                        </a:spcAft>
                      </a:pPr>
                      <a:endParaRPr lang="en-US" sz="1400" b="1" u="none" dirty="0">
                        <a:solidFill>
                          <a:schemeClr val="tx1"/>
                        </a:solidFill>
                        <a:effectLst/>
                        <a:latin typeface="Times New Roman" panose="02020603050405020304" pitchFamily="18" charset="0"/>
                        <a:cs typeface="Times New Roman" panose="02020603050405020304" pitchFamily="18" charset="0"/>
                      </a:endParaRPr>
                    </a:p>
                  </a:txBody>
                  <a:tcPr/>
                </a:tc>
                <a:tc hMerge="1">
                  <a:txBody>
                    <a:bodyPr/>
                    <a:lstStyle/>
                    <a:p>
                      <a:pPr algn="ctr" rtl="0" fontAlgn="t">
                        <a:spcBef>
                          <a:spcPts val="0"/>
                        </a:spcBef>
                        <a:spcAft>
                          <a:spcPts val="0"/>
                        </a:spcAft>
                      </a:pPr>
                      <a:endParaRPr lang="en-US" sz="1400" b="1" u="none" dirty="0">
                        <a:solidFill>
                          <a:schemeClr val="tx1"/>
                        </a:solidFill>
                        <a:effectLst/>
                        <a:latin typeface="Times New Roman" panose="02020603050405020304" pitchFamily="18" charset="0"/>
                        <a:cs typeface="Times New Roman" panose="02020603050405020304" pitchFamily="18" charset="0"/>
                      </a:endParaRPr>
                    </a:p>
                  </a:txBody>
                  <a:tcPr/>
                </a:tc>
                <a:tc hMerge="1">
                  <a:txBody>
                    <a:bodyPr/>
                    <a:lstStyle/>
                    <a:p>
                      <a:pPr algn="ctr" rtl="0" fontAlgn="t">
                        <a:spcBef>
                          <a:spcPts val="0"/>
                        </a:spcBef>
                        <a:spcAft>
                          <a:spcPts val="0"/>
                        </a:spcAft>
                      </a:pPr>
                      <a:endParaRPr lang="en-US" sz="1400" b="1" u="none" dirty="0">
                        <a:solidFill>
                          <a:schemeClr val="tx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4111872"/>
                  </a:ext>
                </a:extLst>
              </a:tr>
              <a:tr h="381740">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C</a:t>
                      </a:r>
                      <a:r>
                        <a:rPr lang="en-US" altLang="zh-CN" sz="1400" b="1" i="0" u="none" strike="noStrike" dirty="0">
                          <a:solidFill>
                            <a:srgbClr val="000000"/>
                          </a:solidFill>
                          <a:effectLst/>
                          <a:latin typeface="Times New Roman" panose="02020603050405020304" pitchFamily="18" charset="0"/>
                          <a:cs typeface="Times New Roman" panose="02020603050405020304" pitchFamily="18" charset="0"/>
                        </a:rPr>
                        <a:t>andidates</a:t>
                      </a: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MRR</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Hits@1</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Hits@3</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Hits@10</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MRR</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Hits@1</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Hits@3</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Hits@10</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1788014971"/>
                  </a:ext>
                </a:extLst>
              </a:tr>
              <a:tr h="741789">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10</a:t>
                      </a:r>
                    </a:p>
                  </a:txBody>
                  <a:tcPr marL="63500" marR="63500" marT="63500" marB="63500" anchor="ctr"/>
                </a:tc>
                <a:tc>
                  <a:txBody>
                    <a:bodyPr/>
                    <a:lstStyle/>
                    <a:p>
                      <a:pPr algn="ctr" rtl="0" fontAlgn="ctr">
                        <a:spcBef>
                          <a:spcPts val="0"/>
                        </a:spcBef>
                        <a:spcAft>
                          <a:spcPts val="0"/>
                        </a:spcAft>
                      </a:pPr>
                      <a:r>
                        <a:rPr lang="en-US" sz="1400" b="0" u="sng" dirty="0">
                          <a:solidFill>
                            <a:schemeClr val="tx1"/>
                          </a:solidFill>
                          <a:effectLst/>
                          <a:latin typeface="Times New Roman" panose="02020603050405020304" pitchFamily="18" charset="0"/>
                          <a:cs typeface="Times New Roman" panose="02020603050405020304" pitchFamily="18" charset="0"/>
                        </a:rPr>
                        <a:t>0.1886</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0.1200</a:t>
                      </a:r>
                    </a:p>
                  </a:txBody>
                  <a:tcPr marL="63500" marR="63500" marT="63500" marB="63500" anchor="ctr"/>
                </a:tc>
                <a:tc>
                  <a:txBody>
                    <a:bodyPr/>
                    <a:lstStyle/>
                    <a:p>
                      <a:pPr algn="ctr" rtl="0" fontAlgn="ctr">
                        <a:spcBef>
                          <a:spcPts val="0"/>
                        </a:spcBef>
                        <a:spcAft>
                          <a:spcPts val="0"/>
                        </a:spcAft>
                      </a:pPr>
                      <a:r>
                        <a:rPr lang="en-US" sz="1400" b="0" u="sng" dirty="0">
                          <a:solidFill>
                            <a:schemeClr val="tx1"/>
                          </a:solidFill>
                          <a:effectLst/>
                          <a:latin typeface="Times New Roman" panose="02020603050405020304" pitchFamily="18" charset="0"/>
                          <a:cs typeface="Times New Roman" panose="02020603050405020304" pitchFamily="18" charset="0"/>
                        </a:rPr>
                        <a:t>0.2300</a:t>
                      </a:r>
                    </a:p>
                  </a:txBody>
                  <a:tcPr marL="63500" marR="63500" marT="63500" marB="63500" anchor="ctr"/>
                </a:tc>
                <a:tc>
                  <a:txBody>
                    <a:bodyPr/>
                    <a:lstStyle/>
                    <a:p>
                      <a:pPr algn="ctr" rtl="0" fontAlgn="ctr">
                        <a:spcBef>
                          <a:spcPts val="0"/>
                        </a:spcBef>
                        <a:spcAft>
                          <a:spcPts val="0"/>
                        </a:spcAft>
                      </a:pPr>
                      <a:r>
                        <a:rPr lang="en-US" sz="1400" b="1" u="none" dirty="0">
                          <a:solidFill>
                            <a:schemeClr val="tx1"/>
                          </a:solidFill>
                          <a:effectLst/>
                          <a:latin typeface="Times New Roman" panose="02020603050405020304" pitchFamily="18" charset="0"/>
                          <a:cs typeface="Times New Roman" panose="02020603050405020304" pitchFamily="18" charset="0"/>
                        </a:rPr>
                        <a:t>0.3200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0.1456</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0.1000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0.1800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0.2300</a:t>
                      </a:r>
                    </a:p>
                  </a:txBody>
                  <a:tcPr marL="63500" marR="63500" marT="63500" marB="63500" anchor="ctr"/>
                </a:tc>
                <a:extLst>
                  <a:ext uri="{0D108BD9-81ED-4DB2-BD59-A6C34878D82A}">
                    <a16:rowId xmlns:a16="http://schemas.microsoft.com/office/drawing/2014/main" val="782074905"/>
                  </a:ext>
                </a:extLst>
              </a:tr>
              <a:tr h="673433">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20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0.1760</a:t>
                      </a:r>
                    </a:p>
                  </a:txBody>
                  <a:tcPr marL="63500" marR="63500" marT="63500" marB="63500" anchor="ctr"/>
                </a:tc>
                <a:tc>
                  <a:txBody>
                    <a:bodyPr/>
                    <a:lstStyle/>
                    <a:p>
                      <a:pPr algn="ctr" rtl="0" fontAlgn="ctr">
                        <a:spcBef>
                          <a:spcPts val="0"/>
                        </a:spcBef>
                        <a:spcAft>
                          <a:spcPts val="0"/>
                        </a:spcAft>
                      </a:pPr>
                      <a:r>
                        <a:rPr lang="en-US" sz="1400" b="1" u="none" dirty="0">
                          <a:solidFill>
                            <a:schemeClr val="tx1"/>
                          </a:solidFill>
                          <a:effectLst/>
                          <a:latin typeface="Times New Roman" panose="02020603050405020304" pitchFamily="18" charset="0"/>
                          <a:cs typeface="Times New Roman" panose="02020603050405020304" pitchFamily="18" charset="0"/>
                        </a:rPr>
                        <a:t>0.1300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0.2000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0.2600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0.1430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0.0900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0.1700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0.2600</a:t>
                      </a:r>
                    </a:p>
                  </a:txBody>
                  <a:tcPr marL="63500" marR="63500" marT="63500" marB="63500" anchor="ctr"/>
                </a:tc>
                <a:extLst>
                  <a:ext uri="{0D108BD9-81ED-4DB2-BD59-A6C34878D82A}">
                    <a16:rowId xmlns:a16="http://schemas.microsoft.com/office/drawing/2014/main" val="892219342"/>
                  </a:ext>
                </a:extLst>
              </a:tr>
              <a:tr h="834158">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30</a:t>
                      </a:r>
                    </a:p>
                  </a:txBody>
                  <a:tcPr marL="63500" marR="63500" marT="63500" marB="63500" anchor="ctr"/>
                </a:tc>
                <a:tc>
                  <a:txBody>
                    <a:bodyPr/>
                    <a:lstStyle/>
                    <a:p>
                      <a:pPr algn="ctr" rtl="0" fontAlgn="ctr">
                        <a:spcBef>
                          <a:spcPts val="0"/>
                        </a:spcBef>
                        <a:spcAft>
                          <a:spcPts val="0"/>
                        </a:spcAft>
                      </a:pPr>
                      <a:r>
                        <a:rPr lang="en-US" sz="1400" b="1" u="none" dirty="0">
                          <a:solidFill>
                            <a:schemeClr val="tx1"/>
                          </a:solidFill>
                          <a:effectLst/>
                          <a:latin typeface="Times New Roman" panose="02020603050405020304" pitchFamily="18" charset="0"/>
                          <a:cs typeface="Times New Roman" panose="02020603050405020304" pitchFamily="18" charset="0"/>
                        </a:rPr>
                        <a:t>0.1895</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0.1200</a:t>
                      </a:r>
                    </a:p>
                  </a:txBody>
                  <a:tcPr marL="63500" marR="63500" marT="63500" marB="63500" anchor="ctr"/>
                </a:tc>
                <a:tc>
                  <a:txBody>
                    <a:bodyPr/>
                    <a:lstStyle/>
                    <a:p>
                      <a:pPr algn="ctr" rtl="0" fontAlgn="ctr">
                        <a:spcBef>
                          <a:spcPts val="0"/>
                        </a:spcBef>
                        <a:spcAft>
                          <a:spcPts val="0"/>
                        </a:spcAft>
                      </a:pPr>
                      <a:r>
                        <a:rPr lang="en-US" sz="1400" b="1" u="none" dirty="0">
                          <a:solidFill>
                            <a:schemeClr val="tx1"/>
                          </a:solidFill>
                          <a:effectLst/>
                          <a:latin typeface="Times New Roman" panose="02020603050405020304" pitchFamily="18" charset="0"/>
                          <a:cs typeface="Times New Roman" panose="02020603050405020304" pitchFamily="18" charset="0"/>
                        </a:rPr>
                        <a:t>0.2400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 0.3100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0.1349</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0.0700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0.2000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0.2300</a:t>
                      </a:r>
                    </a:p>
                  </a:txBody>
                  <a:tcPr marL="63500" marR="63500" marT="63500" marB="63500" anchor="ctr"/>
                </a:tc>
                <a:extLst>
                  <a:ext uri="{0D108BD9-81ED-4DB2-BD59-A6C34878D82A}">
                    <a16:rowId xmlns:a16="http://schemas.microsoft.com/office/drawing/2014/main" val="3807958631"/>
                  </a:ext>
                </a:extLst>
              </a:tr>
              <a:tr h="734193">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40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0.1681</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0.1200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0.2000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0.2600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0.1580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0.1200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0.1700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0.2300</a:t>
                      </a:r>
                    </a:p>
                  </a:txBody>
                  <a:tcPr marL="63500" marR="63500" marT="63500" marB="63500" anchor="ctr"/>
                </a:tc>
                <a:extLst>
                  <a:ext uri="{0D108BD9-81ED-4DB2-BD59-A6C34878D82A}">
                    <a16:rowId xmlns:a16="http://schemas.microsoft.com/office/drawing/2014/main" val="613799765"/>
                  </a:ext>
                </a:extLst>
              </a:tr>
              <a:tr h="734193">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50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0.1005</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0.0300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0.1600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0.2000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0.1858</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 0.1200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0.2200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0.3000</a:t>
                      </a:r>
                    </a:p>
                  </a:txBody>
                  <a:tcPr marL="63500" marR="63500" marT="63500" marB="63500" anchor="ctr"/>
                </a:tc>
                <a:extLst>
                  <a:ext uri="{0D108BD9-81ED-4DB2-BD59-A6C34878D82A}">
                    <a16:rowId xmlns:a16="http://schemas.microsoft.com/office/drawing/2014/main" val="924790051"/>
                  </a:ext>
                </a:extLst>
              </a:tr>
            </a:tbl>
          </a:graphicData>
        </a:graphic>
      </p:graphicFrame>
    </p:spTree>
    <p:extLst>
      <p:ext uri="{BB962C8B-B14F-4D97-AF65-F5344CB8AC3E}">
        <p14:creationId xmlns:p14="http://schemas.microsoft.com/office/powerpoint/2010/main" val="374170902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290941-D096-864F-D6D7-C6BFB0E6514B}"/>
              </a:ext>
            </a:extLst>
          </p:cNvPr>
          <p:cNvSpPr>
            <a:spLocks noGrp="1"/>
          </p:cNvSpPr>
          <p:nvPr>
            <p:ph type="title"/>
          </p:nvPr>
        </p:nvSpPr>
        <p:spPr>
          <a:xfrm>
            <a:off x="1623573" y="2817546"/>
            <a:ext cx="9404723" cy="1400530"/>
          </a:xfrm>
        </p:spPr>
        <p:txBody>
          <a:bodyPr/>
          <a:lstStyle/>
          <a:p>
            <a:pPr algn="ctr"/>
            <a:r>
              <a:rPr lang="en-US" sz="6000" dirty="0">
                <a:latin typeface="Times New Roman" panose="02020603050405020304" pitchFamily="18" charset="0"/>
                <a:cs typeface="Times New Roman" panose="02020603050405020304" pitchFamily="18" charset="0"/>
              </a:rPr>
              <a:t>GIVE UP MISTRAL 7B</a:t>
            </a:r>
          </a:p>
        </p:txBody>
      </p:sp>
    </p:spTree>
    <p:extLst>
      <p:ext uri="{BB962C8B-B14F-4D97-AF65-F5344CB8AC3E}">
        <p14:creationId xmlns:p14="http://schemas.microsoft.com/office/powerpoint/2010/main" val="157555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el 1">
            <a:extLst>
              <a:ext uri="{FF2B5EF4-FFF2-40B4-BE49-F238E27FC236}">
                <a16:creationId xmlns:a16="http://schemas.microsoft.com/office/drawing/2014/main" id="{6EB2BEC0-94BF-A309-C22F-BCF8575631FE}"/>
              </a:ext>
            </a:extLst>
          </p:cNvPr>
          <p:cNvSpPr>
            <a:spLocks noGrp="1"/>
          </p:cNvSpPr>
          <p:nvPr>
            <p:ph type="title"/>
          </p:nvPr>
        </p:nvSpPr>
        <p:spPr>
          <a:xfrm>
            <a:off x="418043" y="691779"/>
            <a:ext cx="10705569" cy="1016654"/>
          </a:xfrm>
        </p:spPr>
        <p:txBody>
          <a:bodyPr>
            <a:normAutofit/>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US" sz="3600" b="1" dirty="0">
                <a:solidFill>
                  <a:srgbClr val="FF0000"/>
                </a:solidFill>
                <a:latin typeface="Times New Roman" panose="02020603050405020304" pitchFamily="18" charset="0"/>
                <a:ea typeface="+mn-ea"/>
                <a:cs typeface="Times New Roman" panose="02020603050405020304" pitchFamily="18" charset="0"/>
              </a:rPr>
              <a:t>Hyper : </a:t>
            </a:r>
            <a:r>
              <a:rPr lang="en-US" sz="3600" b="1" i="0" u="none" strike="noStrike" dirty="0">
                <a:solidFill>
                  <a:srgbClr val="FF0000"/>
                </a:solidFill>
                <a:effectLst/>
                <a:latin typeface="Times New Roman" panose="02020603050405020304" pitchFamily="18" charset="0"/>
                <a:cs typeface="Times New Roman" panose="02020603050405020304" pitchFamily="18" charset="0"/>
              </a:rPr>
              <a:t>C</a:t>
            </a:r>
            <a:r>
              <a:rPr lang="en-US" altLang="zh-CN" sz="3600" b="1" i="0" u="none" strike="noStrike" dirty="0">
                <a:solidFill>
                  <a:srgbClr val="FF0000"/>
                </a:solidFill>
                <a:effectLst/>
                <a:latin typeface="Times New Roman" panose="02020603050405020304" pitchFamily="18" charset="0"/>
                <a:cs typeface="Times New Roman" panose="02020603050405020304" pitchFamily="18" charset="0"/>
              </a:rPr>
              <a:t>andidates, </a:t>
            </a:r>
            <a:r>
              <a:rPr lang="en-US" altLang="zh-CN" sz="3600" b="1" i="0" u="none" strike="noStrike" dirty="0" err="1">
                <a:solidFill>
                  <a:srgbClr val="FF0000"/>
                </a:solidFill>
                <a:effectLst/>
                <a:latin typeface="Times New Roman" panose="02020603050405020304" pitchFamily="18" charset="0"/>
                <a:cs typeface="Times New Roman" panose="02020603050405020304" pitchFamily="18" charset="0"/>
              </a:rPr>
              <a:t>tsa</a:t>
            </a:r>
            <a:r>
              <a:rPr lang="en-US" altLang="zh-CN" sz="3600" b="1" i="0" u="none" strike="noStrike" dirty="0">
                <a:solidFill>
                  <a:srgbClr val="FF0000"/>
                </a:solidFill>
                <a:effectLst/>
                <a:latin typeface="Times New Roman" panose="02020603050405020304" pitchFamily="18" charset="0"/>
                <a:cs typeface="Times New Roman" panose="02020603050405020304" pitchFamily="18" charset="0"/>
              </a:rPr>
              <a:t> or not</a:t>
            </a:r>
            <a:endParaRPr lang="en-US" sz="3600" b="1" kern="1200" dirty="0">
              <a:solidFill>
                <a:srgbClr val="FF0000"/>
              </a:solidFill>
              <a:effectLst/>
              <a:latin typeface="Times New Roman" panose="02020603050405020304" pitchFamily="18" charset="0"/>
              <a:ea typeface="+mn-ea"/>
              <a:cs typeface="Times New Roman" panose="02020603050405020304" pitchFamily="18" charset="0"/>
            </a:endParaRPr>
          </a:p>
        </p:txBody>
      </p:sp>
      <p:sp>
        <p:nvSpPr>
          <p:cNvPr id="19" name="Rectangle 18">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Freeform: Shape 20">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2" name="Textfeld 11">
            <a:extLst>
              <a:ext uri="{FF2B5EF4-FFF2-40B4-BE49-F238E27FC236}">
                <a16:creationId xmlns:a16="http://schemas.microsoft.com/office/drawing/2014/main" id="{98A695F2-8BD5-5465-630B-B0A2DDEBA06A}"/>
              </a:ext>
            </a:extLst>
          </p:cNvPr>
          <p:cNvSpPr txBox="1"/>
          <p:nvPr/>
        </p:nvSpPr>
        <p:spPr>
          <a:xfrm>
            <a:off x="-1529254" y="6452928"/>
            <a:ext cx="13323322" cy="276999"/>
          </a:xfrm>
          <a:prstGeom prst="rect">
            <a:avLst/>
          </a:prstGeom>
          <a:noFill/>
        </p:spPr>
        <p:txBody>
          <a:bodyPr wrap="square">
            <a:spAutoFit/>
          </a:bodyPr>
          <a:lstStyle/>
          <a:p>
            <a:pPr marL="2743200" indent="457200" rtl="0">
              <a:spcBef>
                <a:spcPts val="0"/>
              </a:spcBef>
              <a:spcAft>
                <a:spcPts val="0"/>
              </a:spcAft>
            </a:pPr>
            <a:r>
              <a:rPr lang="en-US" sz="1200" b="0" i="0" u="none" strike="noStrike" dirty="0">
                <a:solidFill>
                  <a:srgbClr val="000000"/>
                </a:solidFill>
                <a:effectLst/>
                <a:latin typeface="Arial" panose="020B0604020202020204" pitchFamily="34" charset="0"/>
              </a:rPr>
              <a:t>*Use the first </a:t>
            </a:r>
            <a:r>
              <a:rPr lang="en-US" sz="1200" b="1" i="0" u="none" strike="noStrike" dirty="0">
                <a:solidFill>
                  <a:srgbClr val="000000"/>
                </a:solidFill>
                <a:effectLst/>
                <a:latin typeface="Arial" panose="020B0604020202020204" pitchFamily="34" charset="0"/>
              </a:rPr>
              <a:t>100</a:t>
            </a:r>
            <a:r>
              <a:rPr lang="en-US" sz="1200" b="0" i="0" u="none" strike="noStrike" dirty="0">
                <a:solidFill>
                  <a:srgbClr val="000000"/>
                </a:solidFill>
                <a:effectLst/>
                <a:latin typeface="Arial" panose="020B0604020202020204" pitchFamily="34" charset="0"/>
              </a:rPr>
              <a:t> samples from the test dataset of WN18RR		// 	The format of outputs vary</a:t>
            </a:r>
          </a:p>
        </p:txBody>
      </p:sp>
      <p:sp>
        <p:nvSpPr>
          <p:cNvPr id="5" name="Inhaltsplatzhalter 4">
            <a:extLst>
              <a:ext uri="{FF2B5EF4-FFF2-40B4-BE49-F238E27FC236}">
                <a16:creationId xmlns:a16="http://schemas.microsoft.com/office/drawing/2014/main" id="{A7259958-7F47-F402-3145-BCC1D68E2AEA}"/>
              </a:ext>
            </a:extLst>
          </p:cNvPr>
          <p:cNvSpPr>
            <a:spLocks noGrp="1"/>
          </p:cNvSpPr>
          <p:nvPr>
            <p:ph idx="1"/>
          </p:nvPr>
        </p:nvSpPr>
        <p:spPr/>
        <p:txBody>
          <a:bodyPr/>
          <a:lstStyle/>
          <a:p>
            <a:endParaRPr lang="en-US"/>
          </a:p>
        </p:txBody>
      </p:sp>
      <p:graphicFrame>
        <p:nvGraphicFramePr>
          <p:cNvPr id="6" name="Inhaltsplatzhalter 15">
            <a:extLst>
              <a:ext uri="{FF2B5EF4-FFF2-40B4-BE49-F238E27FC236}">
                <a16:creationId xmlns:a16="http://schemas.microsoft.com/office/drawing/2014/main" id="{8602AE10-CCB9-05E6-33B9-2791A2F16312}"/>
              </a:ext>
            </a:extLst>
          </p:cNvPr>
          <p:cNvGraphicFramePr>
            <a:graphicFrameLocks/>
          </p:cNvGraphicFramePr>
          <p:nvPr>
            <p:extLst>
              <p:ext uri="{D42A27DB-BD31-4B8C-83A1-F6EECF244321}">
                <p14:modId xmlns:p14="http://schemas.microsoft.com/office/powerpoint/2010/main" val="2088042201"/>
              </p:ext>
            </p:extLst>
          </p:nvPr>
        </p:nvGraphicFramePr>
        <p:xfrm>
          <a:off x="418043" y="1911451"/>
          <a:ext cx="11319385" cy="4517701"/>
        </p:xfrm>
        <a:graphic>
          <a:graphicData uri="http://schemas.openxmlformats.org/drawingml/2006/table">
            <a:tbl>
              <a:tblPr firstRow="1" bandRow="1">
                <a:tableStyleId>{5C22544A-7EE6-4342-B048-85BDC9FD1C3A}</a:tableStyleId>
              </a:tblPr>
              <a:tblGrid>
                <a:gridCol w="1333721">
                  <a:extLst>
                    <a:ext uri="{9D8B030D-6E8A-4147-A177-3AD203B41FA5}">
                      <a16:colId xmlns:a16="http://schemas.microsoft.com/office/drawing/2014/main" val="2585912005"/>
                    </a:ext>
                  </a:extLst>
                </a:gridCol>
                <a:gridCol w="1248208">
                  <a:extLst>
                    <a:ext uri="{9D8B030D-6E8A-4147-A177-3AD203B41FA5}">
                      <a16:colId xmlns:a16="http://schemas.microsoft.com/office/drawing/2014/main" val="843601698"/>
                    </a:ext>
                  </a:extLst>
                </a:gridCol>
                <a:gridCol w="1248208">
                  <a:extLst>
                    <a:ext uri="{9D8B030D-6E8A-4147-A177-3AD203B41FA5}">
                      <a16:colId xmlns:a16="http://schemas.microsoft.com/office/drawing/2014/main" val="180885657"/>
                    </a:ext>
                  </a:extLst>
                </a:gridCol>
                <a:gridCol w="1248208">
                  <a:extLst>
                    <a:ext uri="{9D8B030D-6E8A-4147-A177-3AD203B41FA5}">
                      <a16:colId xmlns:a16="http://schemas.microsoft.com/office/drawing/2014/main" val="2540190345"/>
                    </a:ext>
                  </a:extLst>
                </a:gridCol>
                <a:gridCol w="1248208">
                  <a:extLst>
                    <a:ext uri="{9D8B030D-6E8A-4147-A177-3AD203B41FA5}">
                      <a16:colId xmlns:a16="http://schemas.microsoft.com/office/drawing/2014/main" val="3076687557"/>
                    </a:ext>
                  </a:extLst>
                </a:gridCol>
                <a:gridCol w="1248208">
                  <a:extLst>
                    <a:ext uri="{9D8B030D-6E8A-4147-A177-3AD203B41FA5}">
                      <a16:colId xmlns:a16="http://schemas.microsoft.com/office/drawing/2014/main" val="773496404"/>
                    </a:ext>
                  </a:extLst>
                </a:gridCol>
                <a:gridCol w="1248208">
                  <a:extLst>
                    <a:ext uri="{9D8B030D-6E8A-4147-A177-3AD203B41FA5}">
                      <a16:colId xmlns:a16="http://schemas.microsoft.com/office/drawing/2014/main" val="613038868"/>
                    </a:ext>
                  </a:extLst>
                </a:gridCol>
                <a:gridCol w="1248208">
                  <a:extLst>
                    <a:ext uri="{9D8B030D-6E8A-4147-A177-3AD203B41FA5}">
                      <a16:colId xmlns:a16="http://schemas.microsoft.com/office/drawing/2014/main" val="3042228748"/>
                    </a:ext>
                  </a:extLst>
                </a:gridCol>
                <a:gridCol w="1248208">
                  <a:extLst>
                    <a:ext uri="{9D8B030D-6E8A-4147-A177-3AD203B41FA5}">
                      <a16:colId xmlns:a16="http://schemas.microsoft.com/office/drawing/2014/main" val="986472483"/>
                    </a:ext>
                  </a:extLst>
                </a:gridCol>
              </a:tblGrid>
              <a:tr h="36962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u="none" dirty="0">
                          <a:solidFill>
                            <a:schemeClr val="tx1"/>
                          </a:solidFill>
                          <a:latin typeface="Times New Roman" panose="02020603050405020304" pitchFamily="18" charset="0"/>
                          <a:cs typeface="Times New Roman" panose="02020603050405020304" pitchFamily="18" charset="0"/>
                        </a:rPr>
                        <a:t>100 samples</a:t>
                      </a:r>
                    </a:p>
                  </a:txBody>
                  <a:tcPr/>
                </a:tc>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err="1">
                          <a:solidFill>
                            <a:schemeClr val="tx1"/>
                          </a:solidFill>
                          <a:latin typeface="Times New Roman" panose="02020603050405020304" pitchFamily="18" charset="0"/>
                          <a:cs typeface="Times New Roman" panose="02020603050405020304" pitchFamily="18" charset="0"/>
                        </a:rPr>
                        <a:t>KICMistral</a:t>
                      </a:r>
                      <a:r>
                        <a:rPr lang="en-US" sz="1400" b="1" dirty="0">
                          <a:solidFill>
                            <a:schemeClr val="tx1"/>
                          </a:solidFill>
                          <a:latin typeface="Times New Roman" panose="02020603050405020304" pitchFamily="18" charset="0"/>
                          <a:cs typeface="Times New Roman" panose="02020603050405020304" pitchFamily="18" charset="0"/>
                        </a:rPr>
                        <a:t> 8X7B-50</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err="1">
                          <a:solidFill>
                            <a:schemeClr val="tx1"/>
                          </a:solidFill>
                          <a:latin typeface="Times New Roman" panose="02020603050405020304" pitchFamily="18" charset="0"/>
                          <a:cs typeface="Times New Roman" panose="02020603050405020304" pitchFamily="18" charset="0"/>
                        </a:rPr>
                        <a:t>KICMistral</a:t>
                      </a:r>
                      <a:r>
                        <a:rPr lang="en-US" sz="1400" b="1" dirty="0">
                          <a:solidFill>
                            <a:schemeClr val="tx1"/>
                          </a:solidFill>
                          <a:latin typeface="Times New Roman" panose="02020603050405020304" pitchFamily="18" charset="0"/>
                          <a:cs typeface="Times New Roman" panose="02020603050405020304" pitchFamily="18" charset="0"/>
                        </a:rPr>
                        <a:t> 8X7B-50</a:t>
                      </a:r>
                    </a:p>
                    <a:p>
                      <a:pPr algn="ctr" rtl="0" fontAlgn="t">
                        <a:spcBef>
                          <a:spcPts val="0"/>
                        </a:spcBef>
                        <a:spcAft>
                          <a:spcPts val="0"/>
                        </a:spcAft>
                      </a:pPr>
                      <a:r>
                        <a:rPr lang="en-US" altLang="zh-CN" sz="1400" b="1" u="none" dirty="0" err="1">
                          <a:solidFill>
                            <a:schemeClr val="tx1"/>
                          </a:solidFill>
                          <a:effectLst/>
                          <a:latin typeface="Times New Roman" panose="02020603050405020304" pitchFamily="18" charset="0"/>
                          <a:cs typeface="Times New Roman" panose="02020603050405020304" pitchFamily="18" charset="0"/>
                        </a:rPr>
                        <a:t>tsa</a:t>
                      </a:r>
                      <a:endParaRPr lang="en-US" sz="1400" b="1" u="none" dirty="0">
                        <a:solidFill>
                          <a:schemeClr val="tx1"/>
                        </a:solidFill>
                        <a:effectLst/>
                        <a:latin typeface="Times New Roman" panose="02020603050405020304" pitchFamily="18" charset="0"/>
                        <a:cs typeface="Times New Roman" panose="02020603050405020304" pitchFamily="18" charset="0"/>
                      </a:endParaRPr>
                    </a:p>
                  </a:txBody>
                  <a:tcPr/>
                </a:tc>
                <a:tc hMerge="1">
                  <a:txBody>
                    <a:bodyPr/>
                    <a:lstStyle/>
                    <a:p>
                      <a:pPr algn="ctr" rtl="0" fontAlgn="t">
                        <a:spcBef>
                          <a:spcPts val="0"/>
                        </a:spcBef>
                        <a:spcAft>
                          <a:spcPts val="0"/>
                        </a:spcAft>
                      </a:pPr>
                      <a:endParaRPr lang="en-US" sz="1400" b="1" u="none" dirty="0">
                        <a:solidFill>
                          <a:schemeClr val="tx1"/>
                        </a:solidFill>
                        <a:effectLst/>
                        <a:latin typeface="Times New Roman" panose="02020603050405020304" pitchFamily="18" charset="0"/>
                        <a:cs typeface="Times New Roman" panose="02020603050405020304" pitchFamily="18" charset="0"/>
                      </a:endParaRPr>
                    </a:p>
                  </a:txBody>
                  <a:tcPr/>
                </a:tc>
                <a:tc hMerge="1">
                  <a:txBody>
                    <a:bodyPr/>
                    <a:lstStyle/>
                    <a:p>
                      <a:pPr algn="ctr" rtl="0" fontAlgn="t">
                        <a:spcBef>
                          <a:spcPts val="0"/>
                        </a:spcBef>
                        <a:spcAft>
                          <a:spcPts val="0"/>
                        </a:spcAft>
                      </a:pPr>
                      <a:endParaRPr lang="en-US" sz="1400" b="1" u="none" dirty="0">
                        <a:solidFill>
                          <a:schemeClr val="tx1"/>
                        </a:solidFill>
                        <a:effectLst/>
                        <a:latin typeface="Times New Roman" panose="02020603050405020304" pitchFamily="18" charset="0"/>
                        <a:cs typeface="Times New Roman" panose="02020603050405020304" pitchFamily="18" charset="0"/>
                      </a:endParaRPr>
                    </a:p>
                  </a:txBody>
                  <a:tcPr/>
                </a:tc>
                <a:tc hMerge="1">
                  <a:txBody>
                    <a:bodyPr/>
                    <a:lstStyle/>
                    <a:p>
                      <a:pPr algn="ctr" rtl="0" fontAlgn="t">
                        <a:spcBef>
                          <a:spcPts val="0"/>
                        </a:spcBef>
                        <a:spcAft>
                          <a:spcPts val="0"/>
                        </a:spcAft>
                      </a:pPr>
                      <a:endParaRPr lang="en-US" sz="1400" b="1" u="none" dirty="0">
                        <a:solidFill>
                          <a:schemeClr val="tx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4111872"/>
                  </a:ext>
                </a:extLst>
              </a:tr>
              <a:tr h="381740">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C</a:t>
                      </a:r>
                      <a:r>
                        <a:rPr lang="en-US" altLang="zh-CN" sz="1400" b="1" i="0" u="none" strike="noStrike" dirty="0">
                          <a:solidFill>
                            <a:srgbClr val="000000"/>
                          </a:solidFill>
                          <a:effectLst/>
                          <a:latin typeface="Times New Roman" panose="02020603050405020304" pitchFamily="18" charset="0"/>
                          <a:cs typeface="Times New Roman" panose="02020603050405020304" pitchFamily="18" charset="0"/>
                        </a:rPr>
                        <a:t>andidates</a:t>
                      </a: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MRR</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Hits@1</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Hits@3</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Hits@10</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MRR</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Hits@1</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Hits@3</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Hits@10</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1788014971"/>
                  </a:ext>
                </a:extLst>
              </a:tr>
              <a:tr h="741789">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10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0.3260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 0.2400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0.3800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0.5400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0.3383</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 0.2300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 0.4400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0.5500</a:t>
                      </a:r>
                    </a:p>
                  </a:txBody>
                  <a:tcPr marL="63500" marR="63500" marT="63500" marB="63500" anchor="ctr"/>
                </a:tc>
                <a:extLst>
                  <a:ext uri="{0D108BD9-81ED-4DB2-BD59-A6C34878D82A}">
                    <a16:rowId xmlns:a16="http://schemas.microsoft.com/office/drawing/2014/main" val="782074905"/>
                  </a:ext>
                </a:extLst>
              </a:tr>
              <a:tr h="673433">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20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0.3241</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0.2300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0.3800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0.5300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0.3424</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0.2500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 0.3800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0.5400</a:t>
                      </a:r>
                    </a:p>
                  </a:txBody>
                  <a:tcPr marL="63500" marR="63500" marT="63500" marB="63500" anchor="ctr"/>
                </a:tc>
                <a:extLst>
                  <a:ext uri="{0D108BD9-81ED-4DB2-BD59-A6C34878D82A}">
                    <a16:rowId xmlns:a16="http://schemas.microsoft.com/office/drawing/2014/main" val="892219342"/>
                  </a:ext>
                </a:extLst>
              </a:tr>
              <a:tr h="734193">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30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0.3079</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0.2000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0.3800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0.5200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0.3001</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0.1900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0.3500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0.5400</a:t>
                      </a:r>
                    </a:p>
                  </a:txBody>
                  <a:tcPr marL="63500" marR="63500" marT="63500" marB="63500" anchor="ctr"/>
                </a:tc>
                <a:extLst>
                  <a:ext uri="{0D108BD9-81ED-4DB2-BD59-A6C34878D82A}">
                    <a16:rowId xmlns:a16="http://schemas.microsoft.com/office/drawing/2014/main" val="3807958631"/>
                  </a:ext>
                </a:extLst>
              </a:tr>
              <a:tr h="734193">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40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 0.3446</a:t>
                      </a:r>
                    </a:p>
                  </a:txBody>
                  <a:tcPr marL="63500" marR="63500" marT="63500" marB="63500" anchor="ctr"/>
                </a:tc>
                <a:tc>
                  <a:txBody>
                    <a:bodyPr/>
                    <a:lstStyle/>
                    <a:p>
                      <a:pPr algn="ctr" rtl="0" fontAlgn="ctr">
                        <a:spcBef>
                          <a:spcPts val="0"/>
                        </a:spcBef>
                        <a:spcAft>
                          <a:spcPts val="0"/>
                        </a:spcAft>
                      </a:pPr>
                      <a:r>
                        <a:rPr lang="en-US" sz="1400" b="1" u="none" dirty="0">
                          <a:solidFill>
                            <a:schemeClr val="tx1"/>
                          </a:solidFill>
                          <a:effectLst/>
                          <a:latin typeface="Times New Roman" panose="02020603050405020304" pitchFamily="18" charset="0"/>
                          <a:cs typeface="Times New Roman" panose="02020603050405020304" pitchFamily="18" charset="0"/>
                        </a:rPr>
                        <a:t>0.2600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0.4000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0.5100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0.3206</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0.2000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0.4000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0.5700</a:t>
                      </a:r>
                    </a:p>
                  </a:txBody>
                  <a:tcPr marL="63500" marR="63500" marT="63500" marB="63500" anchor="ctr"/>
                </a:tc>
                <a:extLst>
                  <a:ext uri="{0D108BD9-81ED-4DB2-BD59-A6C34878D82A}">
                    <a16:rowId xmlns:a16="http://schemas.microsoft.com/office/drawing/2014/main" val="613799765"/>
                  </a:ext>
                </a:extLst>
              </a:tr>
              <a:tr h="734193">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50</a:t>
                      </a:r>
                    </a:p>
                  </a:txBody>
                  <a:tcPr marL="63500" marR="63500" marT="63500" marB="63500" anchor="ctr"/>
                </a:tc>
                <a:tc>
                  <a:txBody>
                    <a:bodyPr/>
                    <a:lstStyle/>
                    <a:p>
                      <a:pPr algn="ctr" rtl="0" fontAlgn="ctr">
                        <a:spcBef>
                          <a:spcPts val="0"/>
                        </a:spcBef>
                        <a:spcAft>
                          <a:spcPts val="0"/>
                        </a:spcAft>
                      </a:pPr>
                      <a:r>
                        <a:rPr lang="en-US" sz="1400" b="1" u="none" dirty="0">
                          <a:solidFill>
                            <a:schemeClr val="tx1"/>
                          </a:solidFill>
                          <a:effectLst/>
                          <a:latin typeface="Times New Roman" panose="02020603050405020304" pitchFamily="18" charset="0"/>
                          <a:cs typeface="Times New Roman" panose="02020603050405020304" pitchFamily="18" charset="0"/>
                        </a:rPr>
                        <a:t>0.3523</a:t>
                      </a:r>
                    </a:p>
                  </a:txBody>
                  <a:tcPr marL="63500" marR="63500" marT="63500" marB="63500" anchor="ctr"/>
                </a:tc>
                <a:tc>
                  <a:txBody>
                    <a:bodyPr/>
                    <a:lstStyle/>
                    <a:p>
                      <a:pPr algn="ctr" rtl="0" fontAlgn="ctr">
                        <a:spcBef>
                          <a:spcPts val="0"/>
                        </a:spcBef>
                        <a:spcAft>
                          <a:spcPts val="0"/>
                        </a:spcAft>
                      </a:pPr>
                      <a:r>
                        <a:rPr lang="en-US" sz="1400" b="0" u="sng" dirty="0">
                          <a:solidFill>
                            <a:schemeClr val="tx1"/>
                          </a:solidFill>
                          <a:effectLst/>
                          <a:latin typeface="Times New Roman" panose="02020603050405020304" pitchFamily="18" charset="0"/>
                          <a:cs typeface="Times New Roman" panose="02020603050405020304" pitchFamily="18" charset="0"/>
                        </a:rPr>
                        <a:t>0.2500</a:t>
                      </a:r>
                    </a:p>
                  </a:txBody>
                  <a:tcPr marL="63500" marR="63500" marT="63500" marB="63500" anchor="ctr"/>
                </a:tc>
                <a:tc>
                  <a:txBody>
                    <a:bodyPr/>
                    <a:lstStyle/>
                    <a:p>
                      <a:pPr algn="ctr" rtl="0" fontAlgn="ctr">
                        <a:spcBef>
                          <a:spcPts val="0"/>
                        </a:spcBef>
                        <a:spcAft>
                          <a:spcPts val="0"/>
                        </a:spcAft>
                      </a:pPr>
                      <a:r>
                        <a:rPr lang="en-US" sz="1400" b="1" u="none" dirty="0">
                          <a:solidFill>
                            <a:schemeClr val="tx1"/>
                          </a:solidFill>
                          <a:effectLst/>
                          <a:latin typeface="Times New Roman" panose="02020603050405020304" pitchFamily="18" charset="0"/>
                          <a:cs typeface="Times New Roman" panose="02020603050405020304" pitchFamily="18" charset="0"/>
                        </a:rPr>
                        <a:t>0.4100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 </a:t>
                      </a:r>
                      <a:r>
                        <a:rPr lang="en-US" sz="1400" b="1" u="none" dirty="0">
                          <a:solidFill>
                            <a:schemeClr val="tx1"/>
                          </a:solidFill>
                          <a:effectLst/>
                          <a:latin typeface="Times New Roman" panose="02020603050405020304" pitchFamily="18" charset="0"/>
                          <a:cs typeface="Times New Roman" panose="02020603050405020304" pitchFamily="18" charset="0"/>
                        </a:rPr>
                        <a:t>0.5600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0.3064</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0.2000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0.3800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0.5000</a:t>
                      </a:r>
                    </a:p>
                  </a:txBody>
                  <a:tcPr marL="63500" marR="63500" marT="63500" marB="63500" anchor="ctr"/>
                </a:tc>
                <a:extLst>
                  <a:ext uri="{0D108BD9-81ED-4DB2-BD59-A6C34878D82A}">
                    <a16:rowId xmlns:a16="http://schemas.microsoft.com/office/drawing/2014/main" val="924790051"/>
                  </a:ext>
                </a:extLst>
              </a:tr>
            </a:tbl>
          </a:graphicData>
        </a:graphic>
      </p:graphicFrame>
    </p:spTree>
    <p:extLst>
      <p:ext uri="{BB962C8B-B14F-4D97-AF65-F5344CB8AC3E}">
        <p14:creationId xmlns:p14="http://schemas.microsoft.com/office/powerpoint/2010/main" val="379440925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906CCA-E9C9-8930-4862-A1B0B9155973}"/>
              </a:ext>
            </a:extLst>
          </p:cNvPr>
          <p:cNvSpPr>
            <a:spLocks noGrp="1"/>
          </p:cNvSpPr>
          <p:nvPr>
            <p:ph type="title"/>
          </p:nvPr>
        </p:nvSpPr>
        <p:spPr/>
        <p:txBody>
          <a:bodyPr/>
          <a:lstStyle/>
          <a:p>
            <a:r>
              <a:rPr lang="en-US" dirty="0"/>
              <a:t>Possible </a:t>
            </a:r>
            <a:r>
              <a:rPr lang="en-US" dirty="0">
                <a:latin typeface="Times New Roman" panose="02020603050405020304" pitchFamily="18" charset="0"/>
                <a:cs typeface="Times New Roman" panose="02020603050405020304" pitchFamily="18" charset="0"/>
              </a:rPr>
              <a:t>Reason</a:t>
            </a:r>
          </a:p>
        </p:txBody>
      </p:sp>
      <p:sp>
        <p:nvSpPr>
          <p:cNvPr id="3" name="Inhaltsplatzhalter 2">
            <a:extLst>
              <a:ext uri="{FF2B5EF4-FFF2-40B4-BE49-F238E27FC236}">
                <a16:creationId xmlns:a16="http://schemas.microsoft.com/office/drawing/2014/main" id="{7AC1868E-46D5-5F26-1B49-5F06921FC9D4}"/>
              </a:ext>
            </a:extLst>
          </p:cNvPr>
          <p:cNvSpPr>
            <a:spLocks noGrp="1"/>
          </p:cNvSpPr>
          <p:nvPr>
            <p:ph idx="1"/>
          </p:nvPr>
        </p:nvSpPr>
        <p:spPr>
          <a:xfrm>
            <a:off x="1103312" y="2052918"/>
            <a:ext cx="9642273" cy="4195481"/>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This may be because these demonstrations and aligned text are mutually supportive, which enhances the confidence of LLM to understand correct semantics, but for relations that LLM does not understand well. the aligned texts may not convey the true semantics. </a:t>
            </a:r>
          </a:p>
        </p:txBody>
      </p:sp>
    </p:spTree>
    <p:extLst>
      <p:ext uri="{BB962C8B-B14F-4D97-AF65-F5344CB8AC3E}">
        <p14:creationId xmlns:p14="http://schemas.microsoft.com/office/powerpoint/2010/main" val="136067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el 1">
            <a:extLst>
              <a:ext uri="{FF2B5EF4-FFF2-40B4-BE49-F238E27FC236}">
                <a16:creationId xmlns:a16="http://schemas.microsoft.com/office/drawing/2014/main" id="{6EB2BEC0-94BF-A309-C22F-BCF8575631FE}"/>
              </a:ext>
            </a:extLst>
          </p:cNvPr>
          <p:cNvSpPr>
            <a:spLocks noGrp="1"/>
          </p:cNvSpPr>
          <p:nvPr>
            <p:ph type="title"/>
          </p:nvPr>
        </p:nvSpPr>
        <p:spPr>
          <a:xfrm>
            <a:off x="418043" y="691779"/>
            <a:ext cx="10705569" cy="1016654"/>
          </a:xfrm>
        </p:spPr>
        <p:txBody>
          <a:bodyPr>
            <a:normAutofit/>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US" sz="3600" b="1" dirty="0">
                <a:solidFill>
                  <a:srgbClr val="FF0000"/>
                </a:solidFill>
                <a:latin typeface="Times New Roman" panose="02020603050405020304" pitchFamily="18" charset="0"/>
                <a:ea typeface="+mn-ea"/>
                <a:cs typeface="Times New Roman" panose="02020603050405020304" pitchFamily="18" charset="0"/>
              </a:rPr>
              <a:t>Hyper : </a:t>
            </a:r>
            <a:r>
              <a:rPr lang="en-US" sz="3600" b="1" kern="1200" dirty="0" err="1">
                <a:solidFill>
                  <a:srgbClr val="FF0000"/>
                </a:solidFill>
                <a:effectLst/>
                <a:latin typeface="Times New Roman" panose="02020603050405020304" pitchFamily="18" charset="0"/>
                <a:ea typeface="+mn-ea"/>
                <a:cs typeface="Times New Roman" panose="02020603050405020304" pitchFamily="18" charset="0"/>
              </a:rPr>
              <a:t>eff_demon_step</a:t>
            </a:r>
            <a:endParaRPr lang="en-US" sz="3600" b="1" kern="1200" dirty="0">
              <a:solidFill>
                <a:srgbClr val="FF0000"/>
              </a:solidFill>
              <a:effectLst/>
              <a:latin typeface="Times New Roman" panose="02020603050405020304" pitchFamily="18" charset="0"/>
              <a:ea typeface="+mn-ea"/>
              <a:cs typeface="Times New Roman" panose="02020603050405020304" pitchFamily="18" charset="0"/>
            </a:endParaRPr>
          </a:p>
        </p:txBody>
      </p:sp>
      <p:sp>
        <p:nvSpPr>
          <p:cNvPr id="19" name="Rectangle 18">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Freeform: Shape 20">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2" name="Textfeld 11">
            <a:extLst>
              <a:ext uri="{FF2B5EF4-FFF2-40B4-BE49-F238E27FC236}">
                <a16:creationId xmlns:a16="http://schemas.microsoft.com/office/drawing/2014/main" id="{98A695F2-8BD5-5465-630B-B0A2DDEBA06A}"/>
              </a:ext>
            </a:extLst>
          </p:cNvPr>
          <p:cNvSpPr txBox="1"/>
          <p:nvPr/>
        </p:nvSpPr>
        <p:spPr>
          <a:xfrm>
            <a:off x="-1529254" y="6452928"/>
            <a:ext cx="13323322" cy="276999"/>
          </a:xfrm>
          <a:prstGeom prst="rect">
            <a:avLst/>
          </a:prstGeom>
          <a:noFill/>
        </p:spPr>
        <p:txBody>
          <a:bodyPr wrap="square">
            <a:spAutoFit/>
          </a:bodyPr>
          <a:lstStyle/>
          <a:p>
            <a:pPr marL="2743200" marR="0" lvl="0" indent="45720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*Use the first </a:t>
            </a: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100</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samples from the test dataset of WN18RR		// 	The format of outputs vary</a:t>
            </a:r>
          </a:p>
        </p:txBody>
      </p:sp>
      <p:sp>
        <p:nvSpPr>
          <p:cNvPr id="5" name="Inhaltsplatzhalter 4">
            <a:extLst>
              <a:ext uri="{FF2B5EF4-FFF2-40B4-BE49-F238E27FC236}">
                <a16:creationId xmlns:a16="http://schemas.microsoft.com/office/drawing/2014/main" id="{A7259958-7F47-F402-3145-BCC1D68E2AEA}"/>
              </a:ext>
            </a:extLst>
          </p:cNvPr>
          <p:cNvSpPr>
            <a:spLocks noGrp="1"/>
          </p:cNvSpPr>
          <p:nvPr>
            <p:ph idx="1"/>
          </p:nvPr>
        </p:nvSpPr>
        <p:spPr/>
        <p:txBody>
          <a:bodyPr/>
          <a:lstStyle/>
          <a:p>
            <a:endParaRPr lang="en-US"/>
          </a:p>
        </p:txBody>
      </p:sp>
      <p:graphicFrame>
        <p:nvGraphicFramePr>
          <p:cNvPr id="6" name="Inhaltsplatzhalter 15">
            <a:extLst>
              <a:ext uri="{FF2B5EF4-FFF2-40B4-BE49-F238E27FC236}">
                <a16:creationId xmlns:a16="http://schemas.microsoft.com/office/drawing/2014/main" id="{8602AE10-CCB9-05E6-33B9-2791A2F16312}"/>
              </a:ext>
            </a:extLst>
          </p:cNvPr>
          <p:cNvGraphicFramePr>
            <a:graphicFrameLocks/>
          </p:cNvGraphicFramePr>
          <p:nvPr>
            <p:extLst>
              <p:ext uri="{D42A27DB-BD31-4B8C-83A1-F6EECF244321}">
                <p14:modId xmlns:p14="http://schemas.microsoft.com/office/powerpoint/2010/main" val="4032348806"/>
              </p:ext>
            </p:extLst>
          </p:nvPr>
        </p:nvGraphicFramePr>
        <p:xfrm>
          <a:off x="1032195" y="1924845"/>
          <a:ext cx="9347629" cy="4323558"/>
        </p:xfrm>
        <a:graphic>
          <a:graphicData uri="http://schemas.openxmlformats.org/drawingml/2006/table">
            <a:tbl>
              <a:tblPr firstRow="1" bandRow="1">
                <a:tableStyleId>{5C22544A-7EE6-4342-B048-85BDC9FD1C3A}</a:tableStyleId>
              </a:tblPr>
              <a:tblGrid>
                <a:gridCol w="1970641">
                  <a:extLst>
                    <a:ext uri="{9D8B030D-6E8A-4147-A177-3AD203B41FA5}">
                      <a16:colId xmlns:a16="http://schemas.microsoft.com/office/drawing/2014/main" val="2585912005"/>
                    </a:ext>
                  </a:extLst>
                </a:gridCol>
                <a:gridCol w="1844247">
                  <a:extLst>
                    <a:ext uri="{9D8B030D-6E8A-4147-A177-3AD203B41FA5}">
                      <a16:colId xmlns:a16="http://schemas.microsoft.com/office/drawing/2014/main" val="843601698"/>
                    </a:ext>
                  </a:extLst>
                </a:gridCol>
                <a:gridCol w="1844247">
                  <a:extLst>
                    <a:ext uri="{9D8B030D-6E8A-4147-A177-3AD203B41FA5}">
                      <a16:colId xmlns:a16="http://schemas.microsoft.com/office/drawing/2014/main" val="180885657"/>
                    </a:ext>
                  </a:extLst>
                </a:gridCol>
                <a:gridCol w="1844247">
                  <a:extLst>
                    <a:ext uri="{9D8B030D-6E8A-4147-A177-3AD203B41FA5}">
                      <a16:colId xmlns:a16="http://schemas.microsoft.com/office/drawing/2014/main" val="2540190345"/>
                    </a:ext>
                  </a:extLst>
                </a:gridCol>
                <a:gridCol w="1844247">
                  <a:extLst>
                    <a:ext uri="{9D8B030D-6E8A-4147-A177-3AD203B41FA5}">
                      <a16:colId xmlns:a16="http://schemas.microsoft.com/office/drawing/2014/main" val="3076687557"/>
                    </a:ext>
                  </a:extLst>
                </a:gridCol>
              </a:tblGrid>
              <a:tr h="3860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u="none" dirty="0">
                          <a:solidFill>
                            <a:schemeClr val="tx1"/>
                          </a:solidFill>
                          <a:latin typeface="Times New Roman" panose="02020603050405020304" pitchFamily="18" charset="0"/>
                          <a:cs typeface="Times New Roman" panose="02020603050405020304" pitchFamily="18" charset="0"/>
                        </a:rPr>
                        <a:t>100 samples</a:t>
                      </a:r>
                    </a:p>
                  </a:txBody>
                  <a:tcPr/>
                </a:tc>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err="1">
                          <a:solidFill>
                            <a:schemeClr val="tx1"/>
                          </a:solidFill>
                          <a:latin typeface="Times New Roman" panose="02020603050405020304" pitchFamily="18" charset="0"/>
                          <a:cs typeface="Times New Roman" panose="02020603050405020304" pitchFamily="18" charset="0"/>
                        </a:rPr>
                        <a:t>KICMistral</a:t>
                      </a:r>
                      <a:endParaRPr lang="en-US" sz="1400" b="1" dirty="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04111872"/>
                  </a:ext>
                </a:extLst>
              </a:tr>
              <a:tr h="375239">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eff_demon_step</a:t>
                      </a:r>
                      <a:endParaRPr lang="en-US" sz="14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MRR</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Hits@1</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Hits@3</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Hits@10</a:t>
                      </a:r>
                      <a:endParaRPr lang="en-US" sz="1400" u="none"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1788014971"/>
                  </a:ext>
                </a:extLst>
              </a:tr>
              <a:tr h="355436">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1</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0.3149</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0.1900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0.3800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0.5500</a:t>
                      </a:r>
                    </a:p>
                  </a:txBody>
                  <a:tcPr marL="63500" marR="63500" marT="63500" marB="63500" anchor="ctr"/>
                </a:tc>
                <a:extLst>
                  <a:ext uri="{0D108BD9-81ED-4DB2-BD59-A6C34878D82A}">
                    <a16:rowId xmlns:a16="http://schemas.microsoft.com/office/drawing/2014/main" val="782074905"/>
                  </a:ext>
                </a:extLst>
              </a:tr>
              <a:tr h="363395">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2</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0.3200</a:t>
                      </a:r>
                    </a:p>
                  </a:txBody>
                  <a:tcPr marL="63500" marR="63500" marT="63500" marB="6350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u="none" dirty="0">
                          <a:solidFill>
                            <a:schemeClr val="tx1"/>
                          </a:solidFill>
                          <a:effectLst/>
                          <a:latin typeface="Times New Roman" panose="02020603050405020304" pitchFamily="18" charset="0"/>
                          <a:cs typeface="Times New Roman" panose="02020603050405020304" pitchFamily="18" charset="0"/>
                        </a:rPr>
                        <a:t>0.1900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0.4000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0.5700</a:t>
                      </a:r>
                    </a:p>
                  </a:txBody>
                  <a:tcPr marL="63500" marR="63500" marT="63500" marB="63500" anchor="ctr"/>
                </a:tc>
                <a:extLst>
                  <a:ext uri="{0D108BD9-81ED-4DB2-BD59-A6C34878D82A}">
                    <a16:rowId xmlns:a16="http://schemas.microsoft.com/office/drawing/2014/main" val="892219342"/>
                  </a:ext>
                </a:extLst>
              </a:tr>
              <a:tr h="355436">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3</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0.3432</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0.2200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0.4300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0.5700</a:t>
                      </a:r>
                    </a:p>
                  </a:txBody>
                  <a:tcPr marL="63500" marR="63500" marT="63500" marB="63500" anchor="ctr"/>
                </a:tc>
                <a:extLst>
                  <a:ext uri="{0D108BD9-81ED-4DB2-BD59-A6C34878D82A}">
                    <a16:rowId xmlns:a16="http://schemas.microsoft.com/office/drawing/2014/main" val="3807958631"/>
                  </a:ext>
                </a:extLst>
              </a:tr>
              <a:tr h="355436">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4</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0.3229</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0.2100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0.4200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0.5600</a:t>
                      </a:r>
                    </a:p>
                  </a:txBody>
                  <a:tcPr marL="63500" marR="63500" marT="63500" marB="63500" anchor="ctr"/>
                </a:tc>
                <a:extLst>
                  <a:ext uri="{0D108BD9-81ED-4DB2-BD59-A6C34878D82A}">
                    <a16:rowId xmlns:a16="http://schemas.microsoft.com/office/drawing/2014/main" val="613799765"/>
                  </a:ext>
                </a:extLst>
              </a:tr>
              <a:tr h="355436">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5</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0.3336</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0.2300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0.3900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0.5400</a:t>
                      </a:r>
                    </a:p>
                  </a:txBody>
                  <a:tcPr marL="63500" marR="63500" marT="63500" marB="63500" anchor="ctr"/>
                </a:tc>
                <a:extLst>
                  <a:ext uri="{0D108BD9-81ED-4DB2-BD59-A6C34878D82A}">
                    <a16:rowId xmlns:a16="http://schemas.microsoft.com/office/drawing/2014/main" val="2940504507"/>
                  </a:ext>
                </a:extLst>
              </a:tr>
              <a:tr h="355436">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6</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0.3388</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0.2300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0.3700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0.5600</a:t>
                      </a:r>
                    </a:p>
                  </a:txBody>
                  <a:tcPr marL="63500" marR="63500" marT="63500" marB="63500" anchor="ctr"/>
                </a:tc>
                <a:extLst>
                  <a:ext uri="{0D108BD9-81ED-4DB2-BD59-A6C34878D82A}">
                    <a16:rowId xmlns:a16="http://schemas.microsoft.com/office/drawing/2014/main" val="3411659199"/>
                  </a:ext>
                </a:extLst>
              </a:tr>
              <a:tr h="355436">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7</a:t>
                      </a:r>
                    </a:p>
                  </a:txBody>
                  <a:tcPr marL="63500" marR="63500" marT="63500" marB="63500" anchor="ctr"/>
                </a:tc>
                <a:tc>
                  <a:txBody>
                    <a:bodyPr/>
                    <a:lstStyle/>
                    <a:p>
                      <a:pPr algn="ctr" rtl="0" fontAlgn="ctr">
                        <a:spcBef>
                          <a:spcPts val="0"/>
                        </a:spcBef>
                        <a:spcAft>
                          <a:spcPts val="0"/>
                        </a:spcAft>
                      </a:pPr>
                      <a:r>
                        <a:rPr lang="en-US" sz="1400" b="1" u="none" dirty="0">
                          <a:solidFill>
                            <a:schemeClr val="tx1"/>
                          </a:solidFill>
                          <a:effectLst/>
                          <a:latin typeface="Times New Roman" panose="02020603050405020304" pitchFamily="18" charset="0"/>
                          <a:cs typeface="Times New Roman" panose="02020603050405020304" pitchFamily="18" charset="0"/>
                        </a:rPr>
                        <a:t>0.3748</a:t>
                      </a:r>
                    </a:p>
                  </a:txBody>
                  <a:tcPr marL="63500" marR="63500" marT="63500" marB="63500" anchor="ctr"/>
                </a:tc>
                <a:tc>
                  <a:txBody>
                    <a:bodyPr/>
                    <a:lstStyle/>
                    <a:p>
                      <a:pPr algn="ctr" rtl="0" fontAlgn="ctr">
                        <a:spcBef>
                          <a:spcPts val="0"/>
                        </a:spcBef>
                        <a:spcAft>
                          <a:spcPts val="0"/>
                        </a:spcAft>
                      </a:pPr>
                      <a:r>
                        <a:rPr lang="en-US" sz="1400" b="1" u="none" dirty="0">
                          <a:solidFill>
                            <a:schemeClr val="tx1"/>
                          </a:solidFill>
                          <a:effectLst/>
                          <a:latin typeface="Times New Roman" panose="02020603050405020304" pitchFamily="18" charset="0"/>
                          <a:cs typeface="Times New Roman" panose="02020603050405020304" pitchFamily="18" charset="0"/>
                        </a:rPr>
                        <a:t>0.2600</a:t>
                      </a:r>
                    </a:p>
                  </a:txBody>
                  <a:tcPr marL="63500" marR="63500" marT="63500" marB="63500" anchor="ctr"/>
                </a:tc>
                <a:tc>
                  <a:txBody>
                    <a:bodyPr/>
                    <a:lstStyle/>
                    <a:p>
                      <a:pPr algn="ctr" rtl="0" fontAlgn="ctr">
                        <a:spcBef>
                          <a:spcPts val="0"/>
                        </a:spcBef>
                        <a:spcAft>
                          <a:spcPts val="0"/>
                        </a:spcAft>
                      </a:pPr>
                      <a:r>
                        <a:rPr lang="en-US" sz="1400" b="1" u="none" dirty="0">
                          <a:solidFill>
                            <a:schemeClr val="tx1"/>
                          </a:solidFill>
                          <a:effectLst/>
                          <a:latin typeface="Times New Roman" panose="02020603050405020304" pitchFamily="18" charset="0"/>
                          <a:cs typeface="Times New Roman" panose="02020603050405020304" pitchFamily="18" charset="0"/>
                        </a:rPr>
                        <a:t>0.4600</a:t>
                      </a:r>
                    </a:p>
                  </a:txBody>
                  <a:tcPr marL="63500" marR="63500" marT="63500" marB="63500" anchor="ctr"/>
                </a:tc>
                <a:tc>
                  <a:txBody>
                    <a:bodyPr/>
                    <a:lstStyle/>
                    <a:p>
                      <a:pPr algn="ctr" rtl="0" fontAlgn="ctr">
                        <a:spcBef>
                          <a:spcPts val="0"/>
                        </a:spcBef>
                        <a:spcAft>
                          <a:spcPts val="0"/>
                        </a:spcAft>
                      </a:pPr>
                      <a:r>
                        <a:rPr lang="en-US" sz="1400" b="1" u="none" dirty="0">
                          <a:solidFill>
                            <a:schemeClr val="tx1"/>
                          </a:solidFill>
                          <a:effectLst/>
                          <a:latin typeface="Times New Roman" panose="02020603050405020304" pitchFamily="18" charset="0"/>
                          <a:cs typeface="Times New Roman" panose="02020603050405020304" pitchFamily="18" charset="0"/>
                        </a:rPr>
                        <a:t>0.6200</a:t>
                      </a:r>
                    </a:p>
                  </a:txBody>
                  <a:tcPr marL="63500" marR="63500" marT="63500" marB="63500" anchor="ctr"/>
                </a:tc>
                <a:extLst>
                  <a:ext uri="{0D108BD9-81ED-4DB2-BD59-A6C34878D82A}">
                    <a16:rowId xmlns:a16="http://schemas.microsoft.com/office/drawing/2014/main" val="2685245124"/>
                  </a:ext>
                </a:extLst>
              </a:tr>
              <a:tr h="355436">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8</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0.3204</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0.2300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0.3700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0.5100</a:t>
                      </a:r>
                    </a:p>
                  </a:txBody>
                  <a:tcPr marL="63500" marR="63500" marT="63500" marB="63500" anchor="ctr"/>
                </a:tc>
                <a:extLst>
                  <a:ext uri="{0D108BD9-81ED-4DB2-BD59-A6C34878D82A}">
                    <a16:rowId xmlns:a16="http://schemas.microsoft.com/office/drawing/2014/main" val="1151525627"/>
                  </a:ext>
                </a:extLst>
              </a:tr>
              <a:tr h="355436">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9</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0.3571</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0.2400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0.4200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0.5800</a:t>
                      </a:r>
                    </a:p>
                  </a:txBody>
                  <a:tcPr marL="63500" marR="63500" marT="63500" marB="63500" anchor="ctr"/>
                </a:tc>
                <a:extLst>
                  <a:ext uri="{0D108BD9-81ED-4DB2-BD59-A6C34878D82A}">
                    <a16:rowId xmlns:a16="http://schemas.microsoft.com/office/drawing/2014/main" val="1885183063"/>
                  </a:ext>
                </a:extLst>
              </a:tr>
              <a:tr h="355436">
                <a:tc>
                  <a:txBody>
                    <a:bodyPr/>
                    <a:lstStyle/>
                    <a:p>
                      <a:pPr algn="ctr" rtl="0" fontAlgn="t">
                        <a:spcBef>
                          <a:spcPts val="0"/>
                        </a:spcBef>
                        <a:spcAft>
                          <a:spcPts val="0"/>
                        </a:spcAft>
                      </a:pPr>
                      <a:r>
                        <a:rPr lang="en-US" sz="1400" b="0" i="0" u="none" dirty="0">
                          <a:solidFill>
                            <a:schemeClr val="tx1"/>
                          </a:solidFill>
                          <a:effectLst/>
                          <a:latin typeface="Times New Roman" panose="02020603050405020304" pitchFamily="18" charset="0"/>
                          <a:cs typeface="Times New Roman" panose="02020603050405020304" pitchFamily="18" charset="0"/>
                        </a:rPr>
                        <a:t>10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0.3523</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0.2500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0.4100</a:t>
                      </a:r>
                    </a:p>
                  </a:txBody>
                  <a:tcPr marL="63500" marR="63500" marT="63500" marB="63500" anchor="ctr"/>
                </a:tc>
                <a:tc>
                  <a:txBody>
                    <a:bodyPr/>
                    <a:lstStyle/>
                    <a:p>
                      <a:pPr algn="ctr" rtl="0" fontAlgn="ctr">
                        <a:spcBef>
                          <a:spcPts val="0"/>
                        </a:spcBef>
                        <a:spcAft>
                          <a:spcPts val="0"/>
                        </a:spcAft>
                      </a:pPr>
                      <a:r>
                        <a:rPr lang="en-US" sz="1400" b="0" u="none" dirty="0">
                          <a:solidFill>
                            <a:schemeClr val="tx1"/>
                          </a:solidFill>
                          <a:effectLst/>
                          <a:latin typeface="Times New Roman" panose="02020603050405020304" pitchFamily="18" charset="0"/>
                          <a:cs typeface="Times New Roman" panose="02020603050405020304" pitchFamily="18" charset="0"/>
                        </a:rPr>
                        <a:t> 0.5600</a:t>
                      </a:r>
                    </a:p>
                  </a:txBody>
                  <a:tcPr marL="63500" marR="63500" marT="63500" marB="63500" anchor="ctr"/>
                </a:tc>
                <a:extLst>
                  <a:ext uri="{0D108BD9-81ED-4DB2-BD59-A6C34878D82A}">
                    <a16:rowId xmlns:a16="http://schemas.microsoft.com/office/drawing/2014/main" val="1833571747"/>
                  </a:ext>
                </a:extLst>
              </a:tr>
            </a:tbl>
          </a:graphicData>
        </a:graphic>
      </p:graphicFrame>
    </p:spTree>
    <p:extLst>
      <p:ext uri="{BB962C8B-B14F-4D97-AF65-F5344CB8AC3E}">
        <p14:creationId xmlns:p14="http://schemas.microsoft.com/office/powerpoint/2010/main" val="244694315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290941-D096-864F-D6D7-C6BFB0E6514B}"/>
              </a:ext>
            </a:extLst>
          </p:cNvPr>
          <p:cNvSpPr>
            <a:spLocks noGrp="1"/>
          </p:cNvSpPr>
          <p:nvPr>
            <p:ph type="title"/>
          </p:nvPr>
        </p:nvSpPr>
        <p:spPr>
          <a:xfrm>
            <a:off x="1623573" y="2817546"/>
            <a:ext cx="9404723" cy="1400530"/>
          </a:xfrm>
        </p:spPr>
        <p: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US" sz="6000" b="1" kern="1200" dirty="0" err="1">
                <a:solidFill>
                  <a:schemeClr val="tx1"/>
                </a:solidFill>
                <a:effectLst/>
                <a:latin typeface="Times New Roman" panose="02020603050405020304" pitchFamily="18" charset="0"/>
                <a:ea typeface="+mn-ea"/>
                <a:cs typeface="Times New Roman" panose="02020603050405020304" pitchFamily="18" charset="0"/>
              </a:rPr>
              <a:t>eff_demon_step</a:t>
            </a:r>
            <a:r>
              <a:rPr lang="en-US" sz="6000" b="1" dirty="0">
                <a:solidFill>
                  <a:schemeClr val="tx1"/>
                </a:solidFill>
                <a:latin typeface="Times New Roman" panose="02020603050405020304" pitchFamily="18" charset="0"/>
                <a:ea typeface="+mn-ea"/>
                <a:cs typeface="Times New Roman" panose="02020603050405020304" pitchFamily="18" charset="0"/>
              </a:rPr>
              <a:t>=7</a:t>
            </a:r>
            <a:endParaRPr lang="en-US" sz="6000" b="1"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4668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C4A8FB58-B8FA-79FA-6E70-E57A29D48293}"/>
              </a:ext>
            </a:extLst>
          </p:cNvPr>
          <p:cNvSpPr>
            <a:spLocks noGrp="1"/>
          </p:cNvSpPr>
          <p:nvPr>
            <p:ph type="title"/>
          </p:nvPr>
        </p:nvSpPr>
        <p:spPr>
          <a:xfrm>
            <a:off x="648930" y="629267"/>
            <a:ext cx="9252154" cy="1016654"/>
          </a:xfrm>
        </p:spPr>
        <p:txBody>
          <a:bodyPr>
            <a:normAutofit/>
          </a:bodyPr>
          <a:lstStyle/>
          <a:p>
            <a:r>
              <a:rPr lang="en-US" sz="3600" dirty="0">
                <a:solidFill>
                  <a:srgbClr val="EBEBEB"/>
                </a:solidFill>
                <a:latin typeface="Times New Roman" panose="02020603050405020304" pitchFamily="18" charset="0"/>
                <a:cs typeface="Times New Roman" panose="02020603050405020304" pitchFamily="18" charset="0"/>
              </a:rPr>
              <a:t>C</a:t>
            </a:r>
            <a:r>
              <a:rPr lang="en-US" altLang="zh-CN" sz="3600" dirty="0">
                <a:solidFill>
                  <a:srgbClr val="EBEBEB"/>
                </a:solidFill>
                <a:latin typeface="Times New Roman" panose="02020603050405020304" pitchFamily="18" charset="0"/>
                <a:cs typeface="Times New Roman" panose="02020603050405020304" pitchFamily="18" charset="0"/>
              </a:rPr>
              <a:t>omparison based on WN18RR</a:t>
            </a:r>
            <a:endParaRPr lang="en-US" sz="3600" dirty="0">
              <a:solidFill>
                <a:srgbClr val="EBEBEB"/>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4" name="Inhaltsplatzhalter 3">
            <a:extLst>
              <a:ext uri="{FF2B5EF4-FFF2-40B4-BE49-F238E27FC236}">
                <a16:creationId xmlns:a16="http://schemas.microsoft.com/office/drawing/2014/main" id="{90BD4911-B511-B1F5-DF55-AAFEC2658758}"/>
              </a:ext>
            </a:extLst>
          </p:cNvPr>
          <p:cNvGraphicFramePr>
            <a:graphicFrameLocks noGrp="1"/>
          </p:cNvGraphicFramePr>
          <p:nvPr>
            <p:ph idx="1"/>
            <p:extLst>
              <p:ext uri="{D42A27DB-BD31-4B8C-83A1-F6EECF244321}">
                <p14:modId xmlns:p14="http://schemas.microsoft.com/office/powerpoint/2010/main" val="2549803387"/>
              </p:ext>
            </p:extLst>
          </p:nvPr>
        </p:nvGraphicFramePr>
        <p:xfrm>
          <a:off x="648930" y="2975282"/>
          <a:ext cx="10420393" cy="2422488"/>
        </p:xfrm>
        <a:graphic>
          <a:graphicData uri="http://schemas.openxmlformats.org/drawingml/2006/table">
            <a:tbl>
              <a:tblPr firstRow="1" bandRow="1">
                <a:tableStyleId>{5C22544A-7EE6-4342-B048-85BDC9FD1C3A}</a:tableStyleId>
              </a:tblPr>
              <a:tblGrid>
                <a:gridCol w="2572682">
                  <a:extLst>
                    <a:ext uri="{9D8B030D-6E8A-4147-A177-3AD203B41FA5}">
                      <a16:colId xmlns:a16="http://schemas.microsoft.com/office/drawing/2014/main" val="2180807056"/>
                    </a:ext>
                  </a:extLst>
                </a:gridCol>
                <a:gridCol w="1649550">
                  <a:extLst>
                    <a:ext uri="{9D8B030D-6E8A-4147-A177-3AD203B41FA5}">
                      <a16:colId xmlns:a16="http://schemas.microsoft.com/office/drawing/2014/main" val="3229381006"/>
                    </a:ext>
                  </a:extLst>
                </a:gridCol>
                <a:gridCol w="1999033">
                  <a:extLst>
                    <a:ext uri="{9D8B030D-6E8A-4147-A177-3AD203B41FA5}">
                      <a16:colId xmlns:a16="http://schemas.microsoft.com/office/drawing/2014/main" val="2015160912"/>
                    </a:ext>
                  </a:extLst>
                </a:gridCol>
                <a:gridCol w="1999033">
                  <a:extLst>
                    <a:ext uri="{9D8B030D-6E8A-4147-A177-3AD203B41FA5}">
                      <a16:colId xmlns:a16="http://schemas.microsoft.com/office/drawing/2014/main" val="1902380056"/>
                    </a:ext>
                  </a:extLst>
                </a:gridCol>
                <a:gridCol w="2200095">
                  <a:extLst>
                    <a:ext uri="{9D8B030D-6E8A-4147-A177-3AD203B41FA5}">
                      <a16:colId xmlns:a16="http://schemas.microsoft.com/office/drawing/2014/main" val="3094633101"/>
                    </a:ext>
                  </a:extLst>
                </a:gridCol>
              </a:tblGrid>
              <a:tr h="0">
                <a:tc>
                  <a:txBody>
                    <a:bodyPr/>
                    <a:lstStyle/>
                    <a:p>
                      <a:pPr algn="ctr"/>
                      <a:endParaRPr lang="en-US" sz="2100">
                        <a:latin typeface="Times New Roman" panose="02020603050405020304" pitchFamily="18" charset="0"/>
                        <a:cs typeface="Times New Roman" panose="02020603050405020304" pitchFamily="18" charset="0"/>
                      </a:endParaRPr>
                    </a:p>
                  </a:txBody>
                  <a:tcPr marL="108416" marR="108416" marT="54208" marB="54208"/>
                </a:tc>
                <a:tc>
                  <a:txBody>
                    <a:bodyPr/>
                    <a:lstStyle/>
                    <a:p>
                      <a:pPr algn="ctr"/>
                      <a:r>
                        <a:rPr lang="en-US" sz="2100" dirty="0">
                          <a:latin typeface="Times New Roman" panose="02020603050405020304" pitchFamily="18" charset="0"/>
                          <a:cs typeface="Times New Roman" panose="02020603050405020304" pitchFamily="18" charset="0"/>
                        </a:rPr>
                        <a:t>MRR</a:t>
                      </a:r>
                    </a:p>
                  </a:txBody>
                  <a:tcPr marL="108416" marR="108416" marT="54208" marB="54208"/>
                </a:tc>
                <a:tc>
                  <a:txBody>
                    <a:bodyPr/>
                    <a:lstStyle/>
                    <a:p>
                      <a:pPr algn="ctr"/>
                      <a:r>
                        <a:rPr lang="en-US" sz="2100" dirty="0">
                          <a:latin typeface="Times New Roman" panose="02020603050405020304" pitchFamily="18" charset="0"/>
                          <a:cs typeface="Times New Roman" panose="02020603050405020304" pitchFamily="18" charset="0"/>
                        </a:rPr>
                        <a:t>Hits@1</a:t>
                      </a:r>
                    </a:p>
                  </a:txBody>
                  <a:tcPr marL="108416" marR="108416" marT="54208" marB="5420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a:latin typeface="Times New Roman" panose="02020603050405020304" pitchFamily="18" charset="0"/>
                          <a:cs typeface="Times New Roman" panose="02020603050405020304" pitchFamily="18" charset="0"/>
                        </a:rPr>
                        <a:t>Hits@3</a:t>
                      </a:r>
                    </a:p>
                  </a:txBody>
                  <a:tcPr marL="108416" marR="108416" marT="54208" marB="5420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a:latin typeface="Times New Roman" panose="02020603050405020304" pitchFamily="18" charset="0"/>
                          <a:cs typeface="Times New Roman" panose="02020603050405020304" pitchFamily="18" charset="0"/>
                        </a:rPr>
                        <a:t>Hits@10</a:t>
                      </a:r>
                    </a:p>
                  </a:txBody>
                  <a:tcPr marL="108416" marR="108416" marT="54208" marB="54208"/>
                </a:tc>
                <a:extLst>
                  <a:ext uri="{0D108BD9-81ED-4DB2-BD59-A6C34878D82A}">
                    <a16:rowId xmlns:a16="http://schemas.microsoft.com/office/drawing/2014/main" val="2103193636"/>
                  </a:ext>
                </a:extLst>
              </a:tr>
              <a:tr h="477033">
                <a:tc>
                  <a:txBody>
                    <a:bodyPr/>
                    <a:lstStyle/>
                    <a:p>
                      <a:pPr algn="ctr"/>
                      <a:r>
                        <a:rPr lang="en-US" sz="1800" dirty="0">
                          <a:latin typeface="Times New Roman" panose="02020603050405020304" pitchFamily="18" charset="0"/>
                          <a:cs typeface="Times New Roman" panose="02020603050405020304" pitchFamily="18" charset="0"/>
                        </a:rPr>
                        <a:t>KICGPT</a:t>
                      </a:r>
                    </a:p>
                  </a:txBody>
                  <a:tcPr marL="108416" marR="108416" marT="54208" marB="54208"/>
                </a:tc>
                <a:tc>
                  <a:txBody>
                    <a:bodyPr/>
                    <a:lstStyle/>
                    <a:p>
                      <a:pPr algn="ctr"/>
                      <a:r>
                        <a:rPr lang="en-US" sz="2100">
                          <a:latin typeface="Times New Roman" panose="02020603050405020304" pitchFamily="18" charset="0"/>
                          <a:cs typeface="Times New Roman" panose="02020603050405020304" pitchFamily="18" charset="0"/>
                        </a:rPr>
                        <a:t>0.549</a:t>
                      </a:r>
                    </a:p>
                  </a:txBody>
                  <a:tcPr marL="108416" marR="108416" marT="54208" marB="54208"/>
                </a:tc>
                <a:tc>
                  <a:txBody>
                    <a:bodyPr/>
                    <a:lstStyle/>
                    <a:p>
                      <a:pPr algn="ctr"/>
                      <a:r>
                        <a:rPr lang="en-US" sz="2100">
                          <a:latin typeface="Times New Roman" panose="02020603050405020304" pitchFamily="18" charset="0"/>
                          <a:cs typeface="Times New Roman" panose="02020603050405020304" pitchFamily="18" charset="0"/>
                        </a:rPr>
                        <a:t>0.474</a:t>
                      </a:r>
                    </a:p>
                  </a:txBody>
                  <a:tcPr marL="108416" marR="108416" marT="54208" marB="5420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a:latin typeface="Times New Roman" panose="02020603050405020304" pitchFamily="18" charset="0"/>
                          <a:cs typeface="Times New Roman" panose="02020603050405020304" pitchFamily="18" charset="0"/>
                        </a:rPr>
                        <a:t>0.585</a:t>
                      </a:r>
                    </a:p>
                  </a:txBody>
                  <a:tcPr marL="108416" marR="108416" marT="54208" marB="5420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a:latin typeface="Times New Roman" panose="02020603050405020304" pitchFamily="18" charset="0"/>
                          <a:cs typeface="Times New Roman" panose="02020603050405020304" pitchFamily="18" charset="0"/>
                        </a:rPr>
                        <a:t>0.641</a:t>
                      </a:r>
                    </a:p>
                  </a:txBody>
                  <a:tcPr marL="108416" marR="108416" marT="54208" marB="54208"/>
                </a:tc>
                <a:extLst>
                  <a:ext uri="{0D108BD9-81ED-4DB2-BD59-A6C34878D82A}">
                    <a16:rowId xmlns:a16="http://schemas.microsoft.com/office/drawing/2014/main" val="2833156851"/>
                  </a:ext>
                </a:extLst>
              </a:tr>
              <a:tr h="477033">
                <a:tc>
                  <a:txBody>
                    <a:bodyPr/>
                    <a:lstStyle/>
                    <a:p>
                      <a:pPr algn="ctr"/>
                      <a:r>
                        <a:rPr lang="en-US" sz="1800" dirty="0">
                          <a:latin typeface="Times New Roman" panose="02020603050405020304" pitchFamily="18" charset="0"/>
                          <a:cs typeface="Times New Roman" panose="02020603050405020304" pitchFamily="18" charset="0"/>
                        </a:rPr>
                        <a:t>KICGPT </a:t>
                      </a:r>
                      <a:r>
                        <a:rPr lang="en-US" sz="1800" dirty="0" err="1">
                          <a:latin typeface="Times New Roman" panose="02020603050405020304" pitchFamily="18" charset="0"/>
                          <a:cs typeface="Times New Roman" panose="02020603050405020304" pitchFamily="18" charset="0"/>
                        </a:rPr>
                        <a:t>tsa</a:t>
                      </a:r>
                      <a:endParaRPr lang="en-US" sz="1800" dirty="0">
                        <a:latin typeface="Times New Roman" panose="02020603050405020304" pitchFamily="18" charset="0"/>
                        <a:cs typeface="Times New Roman" panose="02020603050405020304" pitchFamily="18" charset="0"/>
                      </a:endParaRPr>
                    </a:p>
                  </a:txBody>
                  <a:tcPr marL="108416" marR="108416" marT="54208" marB="54208"/>
                </a:tc>
                <a:tc>
                  <a:txBody>
                    <a:bodyPr/>
                    <a:lstStyle/>
                    <a:p>
                      <a:pPr algn="ctr"/>
                      <a:r>
                        <a:rPr lang="en-US" sz="2100" b="1" dirty="0">
                          <a:latin typeface="Times New Roman" panose="02020603050405020304" pitchFamily="18" charset="0"/>
                          <a:cs typeface="Times New Roman" panose="02020603050405020304" pitchFamily="18" charset="0"/>
                        </a:rPr>
                        <a:t>0.581</a:t>
                      </a:r>
                    </a:p>
                  </a:txBody>
                  <a:tcPr marL="108416" marR="108416" marT="54208" marB="54208"/>
                </a:tc>
                <a:tc>
                  <a:txBody>
                    <a:bodyPr/>
                    <a:lstStyle/>
                    <a:p>
                      <a:pPr algn="ctr"/>
                      <a:r>
                        <a:rPr lang="en-US" sz="2100" b="1">
                          <a:latin typeface="Times New Roman" panose="02020603050405020304" pitchFamily="18" charset="0"/>
                          <a:cs typeface="Times New Roman" panose="02020603050405020304" pitchFamily="18" charset="0"/>
                        </a:rPr>
                        <a:t>0.478</a:t>
                      </a:r>
                    </a:p>
                  </a:txBody>
                  <a:tcPr marL="108416" marR="108416" marT="54208" marB="5420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a:latin typeface="Times New Roman" panose="02020603050405020304" pitchFamily="18" charset="0"/>
                          <a:cs typeface="Times New Roman" panose="02020603050405020304" pitchFamily="18" charset="0"/>
                        </a:rPr>
                        <a:t>0.612</a:t>
                      </a:r>
                    </a:p>
                  </a:txBody>
                  <a:tcPr marL="108416" marR="108416" marT="54208" marB="5420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dirty="0">
                          <a:latin typeface="Times New Roman" panose="02020603050405020304" pitchFamily="18" charset="0"/>
                          <a:cs typeface="Times New Roman" panose="02020603050405020304" pitchFamily="18" charset="0"/>
                        </a:rPr>
                        <a:t>0.677</a:t>
                      </a:r>
                    </a:p>
                  </a:txBody>
                  <a:tcPr marL="108416" marR="108416" marT="54208" marB="54208"/>
                </a:tc>
                <a:extLst>
                  <a:ext uri="{0D108BD9-81ED-4DB2-BD59-A6C34878D82A}">
                    <a16:rowId xmlns:a16="http://schemas.microsoft.com/office/drawing/2014/main" val="2214111920"/>
                  </a:ext>
                </a:extLst>
              </a:tr>
              <a:tr h="4770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KICMistral</a:t>
                      </a:r>
                      <a:r>
                        <a:rPr lang="en-US" sz="1800" dirty="0">
                          <a:latin typeface="Times New Roman" panose="02020603050405020304" pitchFamily="18" charset="0"/>
                          <a:cs typeface="Times New Roman" panose="02020603050405020304" pitchFamily="18" charset="0"/>
                        </a:rPr>
                        <a:t> 8X7B-10</a:t>
                      </a:r>
                    </a:p>
                  </a:txBody>
                  <a:tcPr marL="108416" marR="108416" marT="54208" marB="54208"/>
                </a:tc>
                <a:tc>
                  <a:txBody>
                    <a:bodyPr/>
                    <a:lstStyle/>
                    <a:p>
                      <a:pPr algn="ctr"/>
                      <a:r>
                        <a:rPr lang="en-US" sz="2100" dirty="0">
                          <a:latin typeface="Times New Roman" panose="02020603050405020304" pitchFamily="18" charset="0"/>
                          <a:cs typeface="Times New Roman" panose="02020603050405020304" pitchFamily="18" charset="0"/>
                        </a:rPr>
                        <a:t>0.2992</a:t>
                      </a:r>
                    </a:p>
                  </a:txBody>
                  <a:tcPr marL="108416" marR="108416" marT="54208" marB="54208"/>
                </a:tc>
                <a:tc>
                  <a:txBody>
                    <a:bodyPr/>
                    <a:lstStyle/>
                    <a:p>
                      <a:pPr algn="ctr"/>
                      <a:r>
                        <a:rPr lang="en-US" sz="2100" dirty="0">
                          <a:latin typeface="Times New Roman" panose="02020603050405020304" pitchFamily="18" charset="0"/>
                          <a:cs typeface="Times New Roman" panose="02020603050405020304" pitchFamily="18" charset="0"/>
                        </a:rPr>
                        <a:t>0.2176</a:t>
                      </a:r>
                    </a:p>
                  </a:txBody>
                  <a:tcPr marL="108416" marR="108416" marT="54208" marB="54208"/>
                </a:tc>
                <a:tc>
                  <a:txBody>
                    <a:bodyPr/>
                    <a:lstStyle/>
                    <a:p>
                      <a:pPr algn="ctr"/>
                      <a:r>
                        <a:rPr lang="en-US" sz="2100" dirty="0">
                          <a:latin typeface="Times New Roman" panose="02020603050405020304" pitchFamily="18" charset="0"/>
                          <a:cs typeface="Times New Roman" panose="02020603050405020304" pitchFamily="18" charset="0"/>
                        </a:rPr>
                        <a:t>0.3577</a:t>
                      </a:r>
                    </a:p>
                  </a:txBody>
                  <a:tcPr marL="108416" marR="108416" marT="54208" marB="54208"/>
                </a:tc>
                <a:tc>
                  <a:txBody>
                    <a:bodyPr/>
                    <a:lstStyle/>
                    <a:p>
                      <a:pPr algn="ctr"/>
                      <a:r>
                        <a:rPr lang="en-US" sz="2100" dirty="0">
                          <a:latin typeface="Times New Roman" panose="02020603050405020304" pitchFamily="18" charset="0"/>
                          <a:cs typeface="Times New Roman" panose="02020603050405020304" pitchFamily="18" charset="0"/>
                        </a:rPr>
                        <a:t> 0.4579</a:t>
                      </a:r>
                    </a:p>
                  </a:txBody>
                  <a:tcPr marL="108416" marR="108416" marT="54208" marB="54208"/>
                </a:tc>
                <a:extLst>
                  <a:ext uri="{0D108BD9-81ED-4DB2-BD59-A6C34878D82A}">
                    <a16:rowId xmlns:a16="http://schemas.microsoft.com/office/drawing/2014/main" val="415433543"/>
                  </a:ext>
                </a:extLst>
              </a:tr>
              <a:tr h="5629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err="1">
                          <a:latin typeface="Times New Roman" panose="02020603050405020304" pitchFamily="18" charset="0"/>
                          <a:cs typeface="Times New Roman" panose="02020603050405020304" pitchFamily="18" charset="0"/>
                        </a:rPr>
                        <a:t>KICMistral</a:t>
                      </a:r>
                      <a:r>
                        <a:rPr lang="en-US" sz="1800" b="1" dirty="0">
                          <a:latin typeface="Times New Roman" panose="02020603050405020304" pitchFamily="18" charset="0"/>
                          <a:cs typeface="Times New Roman" panose="02020603050405020304" pitchFamily="18" charset="0"/>
                        </a:rPr>
                        <a:t> 8X7B-50</a:t>
                      </a:r>
                    </a:p>
                  </a:txBody>
                  <a:tcPr marL="108416" marR="108416" marT="54208" marB="54208"/>
                </a:tc>
                <a:tc>
                  <a:txBody>
                    <a:bodyPr/>
                    <a:lstStyle/>
                    <a:p>
                      <a:pPr algn="ctr"/>
                      <a:r>
                        <a:rPr lang="en-US" sz="2100" b="1" dirty="0">
                          <a:latin typeface="Times New Roman" panose="02020603050405020304" pitchFamily="18" charset="0"/>
                          <a:cs typeface="Times New Roman" panose="02020603050405020304" pitchFamily="18" charset="0"/>
                        </a:rPr>
                        <a:t> 0.3338</a:t>
                      </a:r>
                    </a:p>
                  </a:txBody>
                  <a:tcPr marL="108416" marR="108416" marT="54208" marB="54208"/>
                </a:tc>
                <a:tc>
                  <a:txBody>
                    <a:bodyPr/>
                    <a:lstStyle/>
                    <a:p>
                      <a:pPr algn="ctr"/>
                      <a:r>
                        <a:rPr lang="en-US" sz="2100" b="1" dirty="0">
                          <a:latin typeface="Times New Roman" panose="02020603050405020304" pitchFamily="18" charset="0"/>
                          <a:cs typeface="Times New Roman" panose="02020603050405020304" pitchFamily="18" charset="0"/>
                        </a:rPr>
                        <a:t>0.2317</a:t>
                      </a:r>
                    </a:p>
                  </a:txBody>
                  <a:tcPr marL="108416" marR="108416" marT="54208" marB="54208"/>
                </a:tc>
                <a:tc>
                  <a:txBody>
                    <a:bodyPr/>
                    <a:lstStyle/>
                    <a:p>
                      <a:pPr algn="ctr"/>
                      <a:r>
                        <a:rPr lang="en-US" sz="2100" b="1" dirty="0">
                          <a:latin typeface="Times New Roman" panose="02020603050405020304" pitchFamily="18" charset="0"/>
                          <a:cs typeface="Times New Roman" panose="02020603050405020304" pitchFamily="18" charset="0"/>
                        </a:rPr>
                        <a:t>0.3950</a:t>
                      </a:r>
                    </a:p>
                  </a:txBody>
                  <a:tcPr marL="108416" marR="108416" marT="54208" marB="54208"/>
                </a:tc>
                <a:tc>
                  <a:txBody>
                    <a:bodyPr/>
                    <a:lstStyle/>
                    <a:p>
                      <a:pPr algn="ctr"/>
                      <a:r>
                        <a:rPr lang="en-US" sz="2100" b="1" dirty="0">
                          <a:latin typeface="Times New Roman" panose="02020603050405020304" pitchFamily="18" charset="0"/>
                          <a:cs typeface="Times New Roman" panose="02020603050405020304" pitchFamily="18" charset="0"/>
                        </a:rPr>
                        <a:t>0.5265</a:t>
                      </a:r>
                    </a:p>
                  </a:txBody>
                  <a:tcPr marL="108416" marR="108416" marT="54208" marB="54208"/>
                </a:tc>
                <a:extLst>
                  <a:ext uri="{0D108BD9-81ED-4DB2-BD59-A6C34878D82A}">
                    <a16:rowId xmlns:a16="http://schemas.microsoft.com/office/drawing/2014/main" val="2681619329"/>
                  </a:ext>
                </a:extLst>
              </a:tr>
            </a:tbl>
          </a:graphicData>
        </a:graphic>
      </p:graphicFrame>
    </p:spTree>
    <p:extLst>
      <p:ext uri="{BB962C8B-B14F-4D97-AF65-F5344CB8AC3E}">
        <p14:creationId xmlns:p14="http://schemas.microsoft.com/office/powerpoint/2010/main" val="158437351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8015</TotalTime>
  <Words>407</Words>
  <Application>Microsoft Office PowerPoint</Application>
  <PresentationFormat>Breitbild</PresentationFormat>
  <Paragraphs>211</Paragraphs>
  <Slides>9</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Aptos</vt:lpstr>
      <vt:lpstr>Arial</vt:lpstr>
      <vt:lpstr>Century Gothic</vt:lpstr>
      <vt:lpstr>Times New Roman</vt:lpstr>
      <vt:lpstr>Wingdings 3</vt:lpstr>
      <vt:lpstr>Ion</vt:lpstr>
      <vt:lpstr>KICGPT - KICMISTRAL</vt:lpstr>
      <vt:lpstr>Methology:</vt:lpstr>
      <vt:lpstr>Comparison &amp;Inspiration using SMALL Test Dataset </vt:lpstr>
      <vt:lpstr>GIVE UP MISTRAL 7B</vt:lpstr>
      <vt:lpstr>Hyper : Candidates, tsa or not</vt:lpstr>
      <vt:lpstr>Possible Reason</vt:lpstr>
      <vt:lpstr>Hyper : eff_demon_step</vt:lpstr>
      <vt:lpstr>eff_demon_step=7</vt:lpstr>
      <vt:lpstr>Comparison based on WN18RR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uvyrq</dc:creator>
  <cp:lastModifiedBy>uvyrq</cp:lastModifiedBy>
  <cp:revision>22</cp:revision>
  <dcterms:created xsi:type="dcterms:W3CDTF">2024-09-06T06:05:17Z</dcterms:created>
  <dcterms:modified xsi:type="dcterms:W3CDTF">2024-10-05T05:22:26Z</dcterms:modified>
</cp:coreProperties>
</file>