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4"/>
  </p:notesMasterIdLst>
  <p:sldIdLst>
    <p:sldId id="256" r:id="rId2"/>
    <p:sldId id="257" r:id="rId3"/>
    <p:sldId id="285" r:id="rId4"/>
    <p:sldId id="282" r:id="rId5"/>
    <p:sldId id="283" r:id="rId6"/>
    <p:sldId id="264" r:id="rId7"/>
    <p:sldId id="262" r:id="rId8"/>
    <p:sldId id="266" r:id="rId9"/>
    <p:sldId id="267" r:id="rId10"/>
    <p:sldId id="268" r:id="rId11"/>
    <p:sldId id="273" r:id="rId12"/>
    <p:sldId id="274" r:id="rId13"/>
    <p:sldId id="277" r:id="rId14"/>
    <p:sldId id="275" r:id="rId15"/>
    <p:sldId id="276" r:id="rId16"/>
    <p:sldId id="280" r:id="rId17"/>
    <p:sldId id="272" r:id="rId18"/>
    <p:sldId id="263" r:id="rId19"/>
    <p:sldId id="269" r:id="rId20"/>
    <p:sldId id="270" r:id="rId21"/>
    <p:sldId id="271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3CDAD-050A-435A-8B90-DDEC3FE3CFF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40C5-8C2C-4DCF-BB7E-EB8F9CFB7A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 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openai.ChatCompletion.create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Mistral_large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self.client.chat.complete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Mistral_free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self.client.chat_completion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40C5-8C2C-4DCF-BB7E-EB8F9CFB7A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5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38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0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8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1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chat.mistral.ai/chat/e73f1a04-e83d-4319-974e-f5ee70f2af38" TargetMode="External"/><Relationship Id="rId4" Type="http://schemas.openxmlformats.org/officeDocument/2006/relationships/hyperlink" Target="https://chat.mistral.ai/chat/da3466c2-aa1e-4e99-b324-393b9ab6e42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E1C1B-BA84-98F9-8055-7BD98B93F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KICGPT - KICMISTRAL</a:t>
            </a:r>
          </a:p>
        </p:txBody>
      </p:sp>
    </p:spTree>
    <p:extLst>
      <p:ext uri="{BB962C8B-B14F-4D97-AF65-F5344CB8AC3E}">
        <p14:creationId xmlns:p14="http://schemas.microsoft.com/office/powerpoint/2010/main" val="130789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{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member_of_domain_usage</a:t>
            </a:r>
            <a:r>
              <a:rPr lang="en-US" sz="1400"/>
              <a:t>": "[T] is an example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has_part</a:t>
            </a:r>
            <a:r>
              <a:rPr lang="en-US" sz="1400"/>
              <a:t>": "[T] is **a part**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also_see</a:t>
            </a:r>
            <a:r>
              <a:rPr lang="en-US" sz="140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"_hypernym": "[T] is a category/group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synset_domain_topic_of</a:t>
            </a:r>
            <a:r>
              <a:rPr lang="en-US" sz="1400"/>
              <a:t>": "[T] is the **category**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derivationally_related_form</a:t>
            </a:r>
            <a:r>
              <a:rPr lang="en-US" sz="1400"/>
              <a:t>": "[T] is a **linguistic variant**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similar_to</a:t>
            </a:r>
            <a:r>
              <a:rPr lang="en-US" sz="1400"/>
              <a:t>": "[T] is **analogous** to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instance_hypernym</a:t>
            </a:r>
            <a:r>
              <a:rPr lang="en-US" sz="1400"/>
              <a:t>": "[T] is a category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verb_group</a:t>
            </a:r>
            <a:r>
              <a:rPr lang="en-US" sz="1400"/>
              <a:t>": "[T] is a synonym or related verb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member_meronym</a:t>
            </a:r>
            <a:r>
              <a:rPr lang="en-US" sz="1400"/>
              <a:t>": "[T] is a part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member_of_domain_region</a:t>
            </a:r>
            <a:r>
              <a:rPr lang="en-US" sz="1400"/>
              <a:t>": "[T] is **associated with** [H]."</a:t>
            </a:r>
          </a:p>
          <a:p>
            <a:pPr>
              <a:lnSpc>
                <a:spcPct val="90000"/>
              </a:lnSpc>
            </a:pPr>
            <a:r>
              <a:rPr lang="en-US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7253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 ID0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DF7FAE-D7E6-CF49-DB3B-9F41B75C9EDC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9F402445-69CE-B77E-2293-92FCF637C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08319" y="2461035"/>
            <a:ext cx="5614835" cy="1782710"/>
          </a:xfrm>
          <a:prstGeom prst="rect">
            <a:avLst/>
          </a:prstGeom>
          <a:effectLst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F435BE-00B9-B450-7F0E-6213DE5E8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766200"/>
            <a:ext cx="5614835" cy="3172380"/>
          </a:xfrm>
          <a:prstGeom prst="rect">
            <a:avLst/>
          </a:prstGeom>
          <a:effectLst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59D20B-C1BE-5717-BBF2-A52AB70F4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738125"/>
            <a:ext cx="5614835" cy="3228530"/>
          </a:xfrm>
          <a:prstGeom prst="rect">
            <a:avLst/>
          </a:prstGeom>
          <a:effectLst/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18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0D4459-7C33-9A64-3DA5-EDE4ECAB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333" y="965595"/>
            <a:ext cx="3830806" cy="4773591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2FA0C8-4894-5DE7-8591-0FB9524E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857441"/>
            <a:ext cx="5614835" cy="2989899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 ID1</a:t>
            </a:r>
          </a:p>
        </p:txBody>
      </p:sp>
      <p:sp>
        <p:nvSpPr>
          <p:cNvPr id="65" name="Freeform 23">
            <a:extLst>
              <a:ext uri="{FF2B5EF4-FFF2-40B4-BE49-F238E27FC236}">
                <a16:creationId xmlns:a16="http://schemas.microsoft.com/office/drawing/2014/main" id="{372BF3B0-2532-43DB-845E-3BACBDC6B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3E2ED516-9A53-4265-A33F-48B4B93B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B6E05D-D164-4430-AD8F-F6108F87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A1A09EC-05FB-B71D-46F5-1E8544F1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2" t="832" r="8484" b="-832"/>
          <a:stretch/>
        </p:blipFill>
        <p:spPr>
          <a:xfrm>
            <a:off x="6263303" y="647699"/>
            <a:ext cx="5111684" cy="2683330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B8011AF-6580-44AD-823B-35F4AD13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https://chat.mistral.ai/chat/da3466c2-aa1e-4e99-b324-393b9ab6e424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https://chat.mistral.ai/chat/e73f1a04-e83d-4319-974e-f5ee70f2af38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Demonstrations ARE NOT A GOOD IDEA!</a:t>
            </a: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B05E9C-40E8-BCD5-32DF-B210053AF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0" y="3566188"/>
            <a:ext cx="5449471" cy="26429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0433B98-652D-EEAC-355A-447EAFB4F622}"/>
              </a:ext>
            </a:extLst>
          </p:cNvPr>
          <p:cNvSpPr/>
          <p:nvPr/>
        </p:nvSpPr>
        <p:spPr>
          <a:xfrm>
            <a:off x="6597941" y="2680283"/>
            <a:ext cx="4626529" cy="490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045CD3E-6E18-6A9C-33EB-95798CC940B9}"/>
              </a:ext>
            </a:extLst>
          </p:cNvPr>
          <p:cNvSpPr/>
          <p:nvPr/>
        </p:nvSpPr>
        <p:spPr>
          <a:xfrm>
            <a:off x="6423769" y="5678429"/>
            <a:ext cx="4626529" cy="490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8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2B028-F495-D6AE-1F32-961DB376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ifficulties: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EE250-7B29-C979-DA71-C80A4B2B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26" y="1331259"/>
            <a:ext cx="8946541" cy="419548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different Mistral Model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Inference &amp;Memory Error  As the number of samples in the test set increases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Divide the wn18rr test machine into five small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testsets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run them simultaneously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Pro provides High-RAM)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Query through API &amp; Limits for Serverless Inference for Mistral 8x7B and Mistral 7B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Pro 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Trivial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different API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xpensive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 Turbo, Mistral Large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2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1A061-D870-2222-12C0-5FB849FA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LLM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etailed benchmarks">
            <a:extLst>
              <a:ext uri="{FF2B5EF4-FFF2-40B4-BE49-F238E27FC236}">
                <a16:creationId xmlns:a16="http://schemas.microsoft.com/office/drawing/2014/main" id="{5CD347E6-7903-DF08-DF18-FF6132D332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18" y="1737678"/>
            <a:ext cx="8279060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65D48F4-3BC2-0ACF-9834-5251656097BF}"/>
              </a:ext>
            </a:extLst>
          </p:cNvPr>
          <p:cNvSpPr txBox="1"/>
          <p:nvPr/>
        </p:nvSpPr>
        <p:spPr>
          <a:xfrm>
            <a:off x="1552904" y="6003310"/>
            <a:ext cx="8173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GPT-4, Mistral Large (pre-trained), Claude 2, Gemini Pro 1.0, GPT 3.5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70B on MMLU (Measuring massive multitask language understanding).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https://mistral.ai/news/mistral-large/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9A1C89-40C5-C622-969A-2BBF6608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focuses on the link prediction task in KGC, which is to predict the missing entity in an incomplete triple.</a:t>
            </a:r>
          </a:p>
          <a:p>
            <a:r>
              <a:rPr lang="en-US" dirty="0"/>
              <a:t>There are several challenges that hinder the application of LLM on KGC tasks. </a:t>
            </a:r>
          </a:p>
          <a:p>
            <a:pPr lvl="1"/>
            <a:r>
              <a:rPr lang="en-US" dirty="0"/>
              <a:t>First, the LLM outputs can be unconstrained and may fall outside the scope of entities in the </a:t>
            </a:r>
            <a:r>
              <a:rPr lang="en-US" dirty="0" err="1"/>
              <a:t>KGs.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Second, LLMs impose length limits on the input tokens, and the limits are far from sufficient for describing a complete KGC task. </a:t>
            </a:r>
          </a:p>
          <a:p>
            <a:pPr lvl="1"/>
            <a:r>
              <a:rPr lang="en-US" dirty="0"/>
              <a:t>Lastly, there is no effective in-context learning prompt design for LLM on KGC tasks. </a:t>
            </a:r>
          </a:p>
          <a:p>
            <a:r>
              <a:rPr lang="en-US" dirty="0"/>
              <a:t>KICGPT: Knowledge In Context with GPT framework</a:t>
            </a:r>
          </a:p>
        </p:txBody>
      </p:sp>
    </p:spTree>
    <p:extLst>
      <p:ext uri="{BB962C8B-B14F-4D97-AF65-F5344CB8AC3E}">
        <p14:creationId xmlns:p14="http://schemas.microsoft.com/office/powerpoint/2010/main" val="353116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4318232" y="6452928"/>
            <a:ext cx="74758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*Use the first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samples from the test dataset of WN18RR</a:t>
            </a:r>
          </a:p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ADD8224D-BD5E-4E97-7CD4-E925C47A5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249285"/>
              </p:ext>
            </p:extLst>
          </p:nvPr>
        </p:nvGraphicFramePr>
        <p:xfrm>
          <a:off x="418043" y="1911451"/>
          <a:ext cx="11319385" cy="4517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21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773496404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61303886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4222874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986472483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algn="ctr"/>
                      <a:endParaRPr lang="en-US" sz="14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andidates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7417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0.1886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73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0.1533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0.1277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0.0800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0.1775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0.1057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0.0980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247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0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9A1C89-40C5-C622-969A-2BBF6608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propose a novel cost-effective framework KICGPT for KGC tasks. To the best of our knowledge, this is the first work that combines LLMs with triple-based KGC methods, offering a unique solution to address the task. </a:t>
            </a:r>
          </a:p>
          <a:p>
            <a:r>
              <a:rPr lang="en-US" dirty="0"/>
              <a:t>We propose a novel in-context learning strategy, Knowledge Prompt, specifically designed for KGC. </a:t>
            </a:r>
          </a:p>
          <a:p>
            <a:r>
              <a:rPr lang="en-US" dirty="0"/>
              <a:t>Extensive experiments on benchmark datasets demonstrate that KICGPT achieves state-of-the-art performance with low training overhead. </a:t>
            </a:r>
          </a:p>
        </p:txBody>
      </p:sp>
    </p:spTree>
    <p:extLst>
      <p:ext uri="{BB962C8B-B14F-4D97-AF65-F5344CB8AC3E}">
        <p14:creationId xmlns:p14="http://schemas.microsoft.com/office/powerpoint/2010/main" val="413892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Methology: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B9CFF2B-AFF2-5189-1426-2F583580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2047A7-E320-05E9-5377-5BF08AFA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17" y="1854820"/>
            <a:ext cx="7794243" cy="40335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934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A8053-C162-36B6-1F28-99A625D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nspiration For Master Thesis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5A7E3B-3FFB-A32E-556E-5479D240F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istral 8x7B performs better than Mistral 7B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elation Ranking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LLMs to narrow down the subgraph search 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0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4318232" y="6452928"/>
            <a:ext cx="74758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marR="0" lvl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*Use the first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samples from the test dataset of WN18RR</a:t>
            </a:r>
          </a:p>
          <a:p>
            <a:pPr marL="2743200" marR="0" lvl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259958-7F47-F402-3145-BCC1D68E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Inhaltsplatzhalter 15">
            <a:extLst>
              <a:ext uri="{FF2B5EF4-FFF2-40B4-BE49-F238E27FC236}">
                <a16:creationId xmlns:a16="http://schemas.microsoft.com/office/drawing/2014/main" id="{8602AE10-CCB9-05E6-33B9-2791A2F16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018503"/>
              </p:ext>
            </p:extLst>
          </p:nvPr>
        </p:nvGraphicFramePr>
        <p:xfrm>
          <a:off x="418043" y="1911451"/>
          <a:ext cx="11319385" cy="4517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21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773496404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61303886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4222874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986472483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algn="ctr"/>
                      <a:endParaRPr lang="en-US" sz="14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andidates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7417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0.1886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73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0.1533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0.1277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0.0800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0.1775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0.1057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0.0980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247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40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0941-D096-864F-D6D7-C6BFB0E6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D73AD-43A7-6FD4-8836-A629ABE00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6D9AE-F14A-98A2-4A00-08FFBA81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A005-C2C5-5691-550F-2635BFF9C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A8FB58-B8FA-79FA-6E70-E57A29D4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based on WN18RR</a:t>
            </a:r>
            <a:endParaRPr lang="en-US" sz="36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0BD4911-B511-B1F5-DF55-AAFEC2658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176962"/>
              </p:ext>
            </p:extLst>
          </p:nvPr>
        </p:nvGraphicFramePr>
        <p:xfrm>
          <a:off x="660943" y="2810256"/>
          <a:ext cx="10462669" cy="286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58">
                  <a:extLst>
                    <a:ext uri="{9D8B030D-6E8A-4147-A177-3AD203B41FA5}">
                      <a16:colId xmlns:a16="http://schemas.microsoft.com/office/drawing/2014/main" val="2180807056"/>
                    </a:ext>
                  </a:extLst>
                </a:gridCol>
                <a:gridCol w="1649550">
                  <a:extLst>
                    <a:ext uri="{9D8B030D-6E8A-4147-A177-3AD203B41FA5}">
                      <a16:colId xmlns:a16="http://schemas.microsoft.com/office/drawing/2014/main" val="3229381006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2015160912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1902380056"/>
                    </a:ext>
                  </a:extLst>
                </a:gridCol>
                <a:gridCol w="2200095">
                  <a:extLst>
                    <a:ext uri="{9D8B030D-6E8A-4147-A177-3AD203B41FA5}">
                      <a16:colId xmlns:a16="http://schemas.microsoft.com/office/drawing/2014/main" val="3094633101"/>
                    </a:ext>
                  </a:extLst>
                </a:gridCol>
              </a:tblGrid>
              <a:tr h="477033"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103193636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0.474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0.585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833156851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 tsa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0.478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0.677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21411192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 7B</a:t>
                      </a:r>
                      <a:r>
                        <a:rPr lang="de-DE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_10</a:t>
                      </a:r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0.1519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0.0970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0.1873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0.2792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44749418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 7B</a:t>
                      </a:r>
                      <a:r>
                        <a:rPr lang="de-DE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_50</a:t>
                      </a:r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0.0951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0.1669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0.2265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16388344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8X7B-10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0.2993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0.2176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0.3577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0.4579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41543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37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7B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member_of_domain_usage</a:t>
            </a:r>
            <a:r>
              <a:rPr lang="en-US" sz="1000" dirty="0"/>
              <a:t>": "[T] is a usage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has_part</a:t>
            </a:r>
            <a:r>
              <a:rPr lang="en-US" sz="1000" dirty="0"/>
              <a:t>": "[T] is a subunit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also_see</a:t>
            </a:r>
            <a:r>
              <a:rPr lang="en-US" sz="1000" dirty="0"/>
              <a:t>": "[T] is a related term to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"_hypernym": "[T] is a broader 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synset_domain_topic_of</a:t>
            </a:r>
            <a:r>
              <a:rPr lang="en-US" sz="1000" dirty="0"/>
              <a:t>": "is a genre or subfield of the something else.",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derivationally_related_form</a:t>
            </a:r>
            <a:r>
              <a:rPr lang="en-US" sz="1000" dirty="0"/>
              <a:t>": "[T] is formed by adding a prefix to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similar_to</a:t>
            </a:r>
            <a:r>
              <a:rPr lang="en-US" sz="1000" dirty="0"/>
              <a:t>": "Here are some summaries and descriptions of the meaning of \"is similar to\" based on the provided examples:\n\n1. Harmful - is close in meaning to detention.\n2. Exchange - is close in meaning to attractive.\n3. Limpet - is close in meaning to refined.\n4. Jail delivery - is close in meaning to dead.\n5. Caudated is similar to fire.\n6. Wicked is similar to lobefin.",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instance_hypernym</a:t>
            </a:r>
            <a:r>
              <a:rPr lang="en-US" sz="1000" dirty="0"/>
              <a:t>": "[T] is a subcategory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verb_group</a:t>
            </a:r>
            <a:r>
              <a:rPr lang="en-US" sz="1000" dirty="0"/>
              <a:t>": "[T] is a subcategory of [H].\n\</a:t>
            </a:r>
            <a:r>
              <a:rPr lang="en-US" sz="1000" dirty="0" err="1"/>
              <a:t>nFor</a:t>
            </a:r>
            <a:r>
              <a:rPr lang="en-US" sz="1000" dirty="0"/>
              <a:t> example:\n\"wring is the verb group of wring",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member_meronym</a:t>
            </a:r>
            <a:r>
              <a:rPr lang="en-US" sz="1000" dirty="0"/>
              <a:t>": "[T] is a part or subcategory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member_of_domain_region</a:t>
            </a:r>
            <a:r>
              <a:rPr lang="en-US" sz="1000" dirty="0"/>
              <a:t>": "that X is associated with Y or belongs to the domain of Y."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53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8x7B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member_of_domain_usage</a:t>
            </a:r>
            <a:r>
              <a:rPr lang="en-US" sz="1000" dirty="0"/>
              <a:t>": "[T] is a type/example of [H]'s usage.\n\</a:t>
            </a:r>
            <a:r>
              <a:rPr lang="en-US" sz="1000" dirty="0" err="1"/>
              <a:t>nHere</a:t>
            </a:r>
            <a:r>
              <a:rPr lang="en-US" sz="1000" dirty="0"/>
              <a:t>, \"usages\" refers to the various ways in which a",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has_part</a:t>
            </a:r>
            <a:r>
              <a:rPr lang="en-US" sz="1000" dirty="0"/>
              <a:t>": "[T] is a component or subset of [H]. This type of relationship indicates a whole-part hierarchy, where [H] is the whole entity and [T] is a part that makes up the whole.",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also_see</a:t>
            </a:r>
            <a:r>
              <a:rPr lang="en-US" sz="1000" dirty="0"/>
              <a:t>": "[T] is a synonym of [H]. This format is used to provide alternative words or phrases that have similar meanings to the original word, helping in expanding vocabulary and understanding the context better.",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"_hypernym": "[T] is a type of [H]. This relationship is often used in hierarchical classifications, where [H] is a broader category that includes [T] as a more specific subclass.",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synset_domain_topic_of</a:t>
            </a:r>
            <a:r>
              <a:rPr lang="en-US" sz="1000" dirty="0"/>
              <a:t>": "[T] is a specific aspect or subfield of [H]. For instance, \"philosophy is </a:t>
            </a:r>
            <a:r>
              <a:rPr lang="en-US" sz="1000" dirty="0" err="1"/>
              <a:t>synset</a:t>
            </a:r>
            <a:r>
              <a:rPr lang="en-US" sz="1000" dirty="0"/>
              <a:t> domain topic of esthetic\" can be summarized as \"philosophy is a subfield of esthetics.\" This pattern indicates that the item on the left is a more specialized concept that falls under the broader category on the right.",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derivationally_related_form</a:t>
            </a:r>
            <a:r>
              <a:rPr lang="en-US" sz="1000" dirty="0"/>
              <a:t>": "[T] is a word derived from [H].\n\n(or)\n\n\"Derivationally related form of\" refers to a relationship between two words, where one word is derived from the other through various linguistic processes such as affixation, inflection, or conversion.",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similar_to</a:t>
            </a:r>
            <a:r>
              <a:rPr lang="en-US" sz="1000" dirty="0"/>
              <a:t>": "[T] is a synonym of [H]. This list provides pairs of words that have similar meanings or are synonyms.",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instance_hypernym</a:t>
            </a:r>
            <a:r>
              <a:rPr lang="en-US" sz="1000" dirty="0"/>
              <a:t>": "[T] is a **general category** of [H]. For example, \"physician\" is a hypernym of \"Huntington",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verb_group</a:t>
            </a:r>
            <a:r>
              <a:rPr lang="en-US" sz="1000" dirty="0"/>
              <a:t>": "[T] is a verb that can be used with [H] in different contexts. In other words, [H] is the object or subject that can be acted upon by the verb [T]. This pattern is used to list and illustrate various verbs with their corresponding objects or subjects.",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member_meronym</a:t>
            </a:r>
            <a:r>
              <a:rPr lang="en-US" sz="1000" dirty="0"/>
              <a:t>": "[T] is a **part** of [H]. [T] meronym is a part of a whole, so if [T] is a member of the meronym of [H], then [T] is a part of the whole entity [H]. For instance, in \"genus plasmodium is a member of meronym of </a:t>
            </a:r>
            <a:r>
              <a:rPr lang="en-US" sz="1000" dirty="0" err="1"/>
              <a:t>sporozoa</a:t>
            </a:r>
            <a:r>
              <a:rPr lang="en-US" sz="1000" dirty="0"/>
              <a:t>,\" genus plasmodium is a part of the group </a:t>
            </a:r>
            <a:r>
              <a:rPr lang="en-US" sz="1000" dirty="0" err="1"/>
              <a:t>sporozoa</a:t>
            </a:r>
            <a:r>
              <a:rPr lang="en-US" sz="1000" dirty="0"/>
              <a:t>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member_of_domain_region</a:t>
            </a:r>
            <a:r>
              <a:rPr lang="en-US" sz="1000" dirty="0"/>
              <a:t>": "[T] is a concept or item originating from or closely associated with region [H].\n\</a:t>
            </a:r>
            <a:r>
              <a:rPr lang="en-US" sz="1000" dirty="0" err="1"/>
              <a:t>nIn</a:t>
            </a:r>
            <a:r>
              <a:rPr lang="en-US" sz="1000" dirty="0"/>
              <a:t> these examples, the \"domain regions\" term is used to indicate the geographical or cultural origins of various concepts, items, or phenomena. Therefore, the masked statement could be: \"If [T] is a member of domain regions of [H], then [T] is a concept or item from region [H]."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8589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large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member_of_domain_usage</a:t>
            </a:r>
            <a:r>
              <a:rPr lang="en-US" sz="700" dirty="0"/>
              <a:t>": "[T] is a type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has_part</a:t>
            </a:r>
            <a:r>
              <a:rPr lang="en-US" sz="700" dirty="0"/>
              <a:t>": "[T] is a component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also_see</a:t>
            </a:r>
            <a:r>
              <a:rPr lang="en-US" sz="700" dirty="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"_hypernym": "[T] is a broader category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synset_domain_topic_of</a:t>
            </a:r>
            <a:r>
              <a:rPr lang="en-US" sz="700" dirty="0"/>
              <a:t>": "[T] is a category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derivationally_related_form</a:t>
            </a:r>
            <a:r>
              <a:rPr lang="en-US" sz="700" dirty="0"/>
              <a:t>": "[T] is a linguistic form derived from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similar_to</a:t>
            </a:r>
            <a:r>
              <a:rPr lang="en-US" sz="700" dirty="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instance_hypernym</a:t>
            </a:r>
            <a:r>
              <a:rPr lang="en-US" sz="700" dirty="0"/>
              <a:t>": "[T] is a **category**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verb_group</a:t>
            </a:r>
            <a:r>
              <a:rPr lang="en-US" sz="700" dirty="0"/>
              <a:t>": "[T] is a synonym or related action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member_meronym</a:t>
            </a:r>
            <a:r>
              <a:rPr lang="en-US" sz="700" dirty="0"/>
              <a:t>": "[T] is a part or type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member_of_domain_region</a:t>
            </a:r>
            <a:r>
              <a:rPr lang="en-US" sz="700" dirty="0"/>
              <a:t>": "[T] is associated with or found in [H]."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282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344</TotalTime>
  <Words>2055</Words>
  <Application>Microsoft Office PowerPoint</Application>
  <PresentationFormat>Breitbild</PresentationFormat>
  <Paragraphs>257</Paragraphs>
  <Slides>22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Aptos</vt:lpstr>
      <vt:lpstr>Arial</vt:lpstr>
      <vt:lpstr>Century Gothic</vt:lpstr>
      <vt:lpstr>Times New Roman</vt:lpstr>
      <vt:lpstr>Wingdings 3</vt:lpstr>
      <vt:lpstr>Ion</vt:lpstr>
      <vt:lpstr>KICGPT - KICMISTRAL</vt:lpstr>
      <vt:lpstr>Comparison &amp;Inspiration using SMALL Test Dataset </vt:lpstr>
      <vt:lpstr>Comparison &amp;Inspiration using SMALL Test Dataset </vt:lpstr>
      <vt:lpstr>PowerPoint-Präsentation</vt:lpstr>
      <vt:lpstr>PowerPoint-Präsentation</vt:lpstr>
      <vt:lpstr>Comparison based on WN18RR</vt:lpstr>
      <vt:lpstr>Text Alignment Prompt from Mistral 7B</vt:lpstr>
      <vt:lpstr>Text Alignment Prompt from Mistral 8x7B</vt:lpstr>
      <vt:lpstr>Text Alignment Prompt from Mistral large</vt:lpstr>
      <vt:lpstr>Text Alignment Prompt from Mistral small</vt:lpstr>
      <vt:lpstr>Knowledge Prompt ID0</vt:lpstr>
      <vt:lpstr>Knowledge Prompt</vt:lpstr>
      <vt:lpstr>Knowledge Prompt</vt:lpstr>
      <vt:lpstr>Knowledge Prompt</vt:lpstr>
      <vt:lpstr>Knowledge Prompt</vt:lpstr>
      <vt:lpstr>Knowledge Prompt ID1</vt:lpstr>
      <vt:lpstr>Difficulties:</vt:lpstr>
      <vt:lpstr>Comparison of LLMs</vt:lpstr>
      <vt:lpstr>Introduction</vt:lpstr>
      <vt:lpstr>Contributions:</vt:lpstr>
      <vt:lpstr>Methology:</vt:lpstr>
      <vt:lpstr>Inspiration For Master 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uvyrq</dc:creator>
  <cp:lastModifiedBy>uvyrq</cp:lastModifiedBy>
  <cp:revision>10</cp:revision>
  <dcterms:created xsi:type="dcterms:W3CDTF">2024-09-06T06:05:17Z</dcterms:created>
  <dcterms:modified xsi:type="dcterms:W3CDTF">2024-09-15T22:47:25Z</dcterms:modified>
</cp:coreProperties>
</file>