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BCD"/>
          </a:solidFill>
        </a:fill>
      </a:tcStyle>
    </a:wholeTbl>
    <a:band2H>
      <a:tcTxStyle b="def" i="def"/>
      <a:tcStyle>
        <a:tcBdr/>
        <a:fill>
          <a:solidFill>
            <a:srgbClr val="F3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4F9"/>
          </a:solidFill>
        </a:fill>
      </a:tcStyle>
    </a:wholeTbl>
    <a:band2H>
      <a:tcTxStyle b="def" i="def"/>
      <a:tcStyle>
        <a:tcBdr/>
        <a:fill>
          <a:solidFill>
            <a:srgbClr val="F3EB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BDF"/>
          </a:solidFill>
        </a:fill>
      </a:tcStyle>
    </a:wholeTbl>
    <a:band2H>
      <a:tcTxStyle b="def" i="def"/>
      <a:tcStyle>
        <a:tcBdr/>
        <a:fill>
          <a:solidFill>
            <a:srgbClr val="EA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Gill Sans MT"/>
              </a:defRPr>
            </a:pPr>
          </a:p>
        </p:txBody>
      </p:sp>
      <p:pic>
        <p:nvPicPr>
          <p:cNvPr id="1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traight Connector 9"/>
          <p:cNvSpPr/>
          <p:nvPr/>
        </p:nvSpPr>
        <p:spPr>
          <a:xfrm>
            <a:off x="-1" y="6128413"/>
            <a:ext cx="12192002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417778" y="802297"/>
            <a:ext cx="8637075" cy="254143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417778" y="3531203"/>
            <a:ext cx="8637074" cy="977623"/>
          </a:xfrm>
          <a:prstGeom prst="rect">
            <a:avLst/>
          </a:prstGeom>
        </p:spPr>
        <p:txBody>
          <a:bodyPr lIns="91438" tIns="91438" rIns="91438" bIns="91438"/>
          <a:lstStyle>
            <a:lvl1pPr marL="0" indent="0">
              <a:buClrTx/>
              <a:buSzTx/>
              <a:buFontTx/>
              <a:buNone/>
              <a:defRPr cap="all" sz="1800"/>
            </a:lvl1pPr>
            <a:lvl2pPr marL="0" indent="0">
              <a:buClrTx/>
              <a:buSzTx/>
              <a:buFontTx/>
              <a:buNone/>
              <a:defRPr cap="all" sz="1800"/>
            </a:lvl2pPr>
            <a:lvl3pPr marL="0" indent="0">
              <a:buClrTx/>
              <a:buSzTx/>
              <a:buFontTx/>
              <a:buNone/>
              <a:defRPr cap="all" sz="1800"/>
            </a:lvl3pPr>
            <a:lvl4pPr marL="0" indent="0">
              <a:buClrTx/>
              <a:buSzTx/>
              <a:buFontTx/>
              <a:buNone/>
              <a:defRPr cap="all" sz="1800"/>
            </a:lvl4pPr>
            <a:lvl5pPr marL="0" indent="0">
              <a:buClrTx/>
              <a:buSzTx/>
              <a:buFontTx/>
              <a:buNone/>
              <a:defRPr cap="all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traight Connector 14"/>
          <p:cNvSpPr/>
          <p:nvPr/>
        </p:nvSpPr>
        <p:spPr>
          <a:xfrm>
            <a:off x="2417778" y="3528540"/>
            <a:ext cx="8637075" cy="2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1749009" y="798972"/>
            <a:ext cx="499674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7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Gill Sans MT"/>
              </a:defRPr>
            </a:pPr>
          </a:p>
        </p:txBody>
      </p:sp>
      <p:pic>
        <p:nvPicPr>
          <p:cNvPr id="13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traight Connector 9"/>
          <p:cNvSpPr/>
          <p:nvPr/>
        </p:nvSpPr>
        <p:spPr>
          <a:xfrm>
            <a:off x="-1" y="6128413"/>
            <a:ext cx="12192002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Body Level One…"/>
          <p:cNvSpPr txBox="1"/>
          <p:nvPr>
            <p:ph type="body" sz="half" idx="1"/>
          </p:nvPr>
        </p:nvSpPr>
        <p:spPr>
          <a:xfrm>
            <a:off x="1451579" y="2015732"/>
            <a:ext cx="9603276" cy="34506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traight Connector 25"/>
          <p:cNvSpPr/>
          <p:nvPr/>
        </p:nvSpPr>
        <p:spPr>
          <a:xfrm>
            <a:off x="1453895" y="1847088"/>
            <a:ext cx="9607524" cy="2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7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Gill Sans MT"/>
              </a:defRPr>
            </a:pPr>
          </a:p>
        </p:txBody>
      </p:sp>
      <p:pic>
        <p:nvPicPr>
          <p:cNvPr id="14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traight Connector 9"/>
          <p:cNvSpPr/>
          <p:nvPr/>
        </p:nvSpPr>
        <p:spPr>
          <a:xfrm>
            <a:off x="-1" y="6128413"/>
            <a:ext cx="12192002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9439109" y="798972"/>
            <a:ext cx="1615744" cy="4659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>
            <a:off x="1444671" y="798972"/>
            <a:ext cx="7828831" cy="465989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traight Connector 14"/>
          <p:cNvSpPr/>
          <p:nvPr/>
        </p:nvSpPr>
        <p:spPr>
          <a:xfrm flipH="1">
            <a:off x="9439109" y="798973"/>
            <a:ext cx="2" cy="4659889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Gill Sans MT"/>
              </a:defRPr>
            </a:pPr>
          </a:p>
        </p:txBody>
      </p:sp>
      <p:pic>
        <p:nvPicPr>
          <p:cNvPr id="2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traight Connector 9"/>
          <p:cNvSpPr/>
          <p:nvPr/>
        </p:nvSpPr>
        <p:spPr>
          <a:xfrm>
            <a:off x="-1" y="6128413"/>
            <a:ext cx="12192002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half" idx="1"/>
          </p:nvPr>
        </p:nvSpPr>
        <p:spPr>
          <a:xfrm>
            <a:off x="1451579" y="2015732"/>
            <a:ext cx="9603276" cy="34506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traight Connector 32"/>
          <p:cNvSpPr/>
          <p:nvPr/>
        </p:nvSpPr>
        <p:spPr>
          <a:xfrm>
            <a:off x="1453895" y="1847088"/>
            <a:ext cx="9607524" cy="2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7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Gill Sans MT"/>
              </a:defRPr>
            </a:pPr>
          </a:p>
        </p:txBody>
      </p:sp>
      <p:pic>
        <p:nvPicPr>
          <p:cNvPr id="4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traight Connector 9"/>
          <p:cNvSpPr/>
          <p:nvPr/>
        </p:nvSpPr>
        <p:spPr>
          <a:xfrm>
            <a:off x="-1" y="6128413"/>
            <a:ext cx="12192002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1454239" y="1756130"/>
            <a:ext cx="8643154" cy="188795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quarter" idx="1"/>
          </p:nvPr>
        </p:nvSpPr>
        <p:spPr>
          <a:xfrm>
            <a:off x="1454239" y="3806195"/>
            <a:ext cx="8630447" cy="101293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traight Connector 14"/>
          <p:cNvSpPr/>
          <p:nvPr/>
        </p:nvSpPr>
        <p:spPr>
          <a:xfrm>
            <a:off x="1454239" y="3804985"/>
            <a:ext cx="8630448" cy="2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7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Gill Sans MT"/>
              </a:defRPr>
            </a:pPr>
          </a:p>
        </p:txBody>
      </p:sp>
      <p:pic>
        <p:nvPicPr>
          <p:cNvPr id="5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traight Connector 9"/>
          <p:cNvSpPr/>
          <p:nvPr/>
        </p:nvSpPr>
        <p:spPr>
          <a:xfrm>
            <a:off x="-1" y="6128413"/>
            <a:ext cx="12192002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449215" y="804889"/>
            <a:ext cx="9605638" cy="105930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1447331" y="2010878"/>
            <a:ext cx="4645153" cy="344859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traight Connector 34"/>
          <p:cNvSpPr/>
          <p:nvPr/>
        </p:nvSpPr>
        <p:spPr>
          <a:xfrm>
            <a:off x="1453895" y="1847088"/>
            <a:ext cx="9607524" cy="2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7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Gill Sans MT"/>
              </a:defRPr>
            </a:pPr>
          </a:p>
        </p:txBody>
      </p:sp>
      <p:pic>
        <p:nvPicPr>
          <p:cNvPr id="6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traight Connector 9"/>
          <p:cNvSpPr/>
          <p:nvPr/>
        </p:nvSpPr>
        <p:spPr>
          <a:xfrm>
            <a:off x="-1" y="6128413"/>
            <a:ext cx="12192002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447191" y="804162"/>
            <a:ext cx="9607661" cy="10563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1447191" y="2019549"/>
            <a:ext cx="4645153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Text Placeholder 4"/>
          <p:cNvSpPr/>
          <p:nvPr>
            <p:ph type="body" sz="quarter" idx="13"/>
          </p:nvPr>
        </p:nvSpPr>
        <p:spPr>
          <a:xfrm>
            <a:off x="6412362" y="2023003"/>
            <a:ext cx="4645154" cy="802239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3" name="Straight Connector 28"/>
          <p:cNvSpPr/>
          <p:nvPr/>
        </p:nvSpPr>
        <p:spPr>
          <a:xfrm>
            <a:off x="1453895" y="1847088"/>
            <a:ext cx="9607524" cy="2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Gill Sans MT"/>
              </a:defRPr>
            </a:pPr>
          </a:p>
        </p:txBody>
      </p:sp>
      <p:pic>
        <p:nvPicPr>
          <p:cNvPr id="9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traight Connector 9"/>
          <p:cNvSpPr/>
          <p:nvPr/>
        </p:nvSpPr>
        <p:spPr>
          <a:xfrm>
            <a:off x="-1" y="6128413"/>
            <a:ext cx="12192002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7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Gill Sans MT"/>
              </a:defRPr>
            </a:pPr>
          </a:p>
        </p:txBody>
      </p:sp>
      <p:pic>
        <p:nvPicPr>
          <p:cNvPr id="10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traight Connector 9"/>
          <p:cNvSpPr/>
          <p:nvPr/>
        </p:nvSpPr>
        <p:spPr>
          <a:xfrm>
            <a:off x="-1" y="6128413"/>
            <a:ext cx="12192002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1444671" y="798972"/>
            <a:ext cx="3273100" cy="224711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half" idx="1"/>
          </p:nvPr>
        </p:nvSpPr>
        <p:spPr>
          <a:xfrm>
            <a:off x="5043713" y="798974"/>
            <a:ext cx="6012472" cy="4658827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3"/>
          <p:cNvSpPr/>
          <p:nvPr>
            <p:ph type="body" sz="quarter" idx="13"/>
          </p:nvPr>
        </p:nvSpPr>
        <p:spPr>
          <a:xfrm>
            <a:off x="1444671" y="3205490"/>
            <a:ext cx="3275013" cy="22481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5" name="Straight Connector 16"/>
          <p:cNvSpPr/>
          <p:nvPr/>
        </p:nvSpPr>
        <p:spPr>
          <a:xfrm>
            <a:off x="1448280" y="3205489"/>
            <a:ext cx="3269491" cy="2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Gill Sans MT"/>
              </a:defRPr>
            </a:pPr>
          </a:p>
        </p:txBody>
      </p:sp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traight Connector 9"/>
          <p:cNvSpPr/>
          <p:nvPr/>
        </p:nvSpPr>
        <p:spPr>
          <a:xfrm>
            <a:off x="-1" y="6128413"/>
            <a:ext cx="12192002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8" name="Group 7"/>
          <p:cNvGrpSpPr/>
          <p:nvPr/>
        </p:nvGrpSpPr>
        <p:grpSpPr>
          <a:xfrm>
            <a:off x="7477385" y="482169"/>
            <a:ext cx="4074538" cy="5149103"/>
            <a:chOff x="0" y="0"/>
            <a:chExt cx="4074536" cy="5149101"/>
          </a:xfrm>
        </p:grpSpPr>
        <p:sp>
          <p:nvSpPr>
            <p:cNvPr id="116" name="Rectangle 17"/>
            <p:cNvSpPr/>
            <p:nvPr/>
          </p:nvSpPr>
          <p:spPr>
            <a:xfrm>
              <a:off x="-1" y="-1"/>
              <a:ext cx="4074538" cy="5149103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228600" dir="4740000">
                <a:srgbClr val="000000">
                  <a:alpha val="34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Gill Sans MT"/>
                </a:defRPr>
              </a:pPr>
            </a:p>
          </p:txBody>
        </p:sp>
        <p:sp>
          <p:nvSpPr>
            <p:cNvPr id="117" name="Rectangle 18"/>
            <p:cNvSpPr/>
            <p:nvPr/>
          </p:nvSpPr>
          <p:spPr>
            <a:xfrm>
              <a:off x="313059" y="330335"/>
              <a:ext cx="3450292" cy="4466454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Gill Sans MT"/>
                </a:defRPr>
              </a:pPr>
            </a:p>
          </p:txBody>
        </p:sp>
      </p:grpSp>
      <p:sp>
        <p:nvSpPr>
          <p:cNvPr id="119" name="Title Text"/>
          <p:cNvSpPr txBox="1"/>
          <p:nvPr>
            <p:ph type="title"/>
          </p:nvPr>
        </p:nvSpPr>
        <p:spPr>
          <a:xfrm>
            <a:off x="1451205" y="1129513"/>
            <a:ext cx="5532330" cy="1830586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0" name="Picture Placeholder 2"/>
          <p:cNvSpPr/>
          <p:nvPr>
            <p:ph type="pic" sz="quarter" idx="13"/>
          </p:nvPr>
        </p:nvSpPr>
        <p:spPr>
          <a:xfrm>
            <a:off x="8124389" y="1122542"/>
            <a:ext cx="2791173" cy="38663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1450329" y="3145992"/>
            <a:ext cx="5524404" cy="20037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traight Connector 30"/>
          <p:cNvSpPr/>
          <p:nvPr/>
        </p:nvSpPr>
        <p:spPr>
          <a:xfrm>
            <a:off x="1447381" y="3143605"/>
            <a:ext cx="5527354" cy="2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EAE7"/>
            </a:gs>
            <a:gs pos="100000">
              <a:srgbClr val="C9C6C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2019474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Gill Sans MT"/>
              </a:defRPr>
            </a:pPr>
          </a:p>
        </p:txBody>
      </p:sp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traight Connector 9"/>
          <p:cNvSpPr/>
          <p:nvPr/>
        </p:nvSpPr>
        <p:spPr>
          <a:xfrm>
            <a:off x="-1" y="6128413"/>
            <a:ext cx="12192002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traight Connector 24"/>
          <p:cNvSpPr/>
          <p:nvPr/>
        </p:nvSpPr>
        <p:spPr>
          <a:xfrm>
            <a:off x="1453895" y="1847088"/>
            <a:ext cx="9607524" cy="2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791405" y="798972"/>
            <a:ext cx="499674" cy="523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3pPr>
      <a:lvl4pPr marL="1698170" marR="0" indent="-3265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ctrTitle"/>
          </p:nvPr>
        </p:nvSpPr>
        <p:spPr>
          <a:xfrm>
            <a:off x="2417779" y="802296"/>
            <a:ext cx="8637073" cy="2541435"/>
          </a:xfrm>
          <a:prstGeom prst="rect">
            <a:avLst/>
          </a:prstGeom>
        </p:spPr>
        <p:txBody>
          <a:bodyPr/>
          <a:lstStyle/>
          <a:p>
            <a:pPr/>
            <a:r>
              <a:t>Frend-Finder</a:t>
            </a:r>
          </a:p>
        </p:txBody>
      </p:sp>
      <p:sp>
        <p:nvSpPr>
          <p:cNvPr id="159" name="Subtitle 2"/>
          <p:cNvSpPr txBox="1"/>
          <p:nvPr>
            <p:ph type="subTitle" sz="quarter" idx="1"/>
          </p:nvPr>
        </p:nvSpPr>
        <p:spPr>
          <a:xfrm>
            <a:off x="2417779" y="3531203"/>
            <a:ext cx="8637073" cy="977623"/>
          </a:xfrm>
          <a:prstGeom prst="rect">
            <a:avLst/>
          </a:prstGeom>
        </p:spPr>
        <p:txBody>
          <a:bodyPr/>
          <a:lstStyle/>
          <a:p>
            <a:pPr/>
            <a:r>
              <a:t>Team:  Five-guys</a:t>
            </a:r>
          </a:p>
        </p:txBody>
      </p:sp>
      <p:sp>
        <p:nvSpPr>
          <p:cNvPr id="160" name="TextBox 3"/>
          <p:cNvSpPr txBox="1"/>
          <p:nvPr/>
        </p:nvSpPr>
        <p:spPr>
          <a:xfrm>
            <a:off x="2417779" y="4313582"/>
            <a:ext cx="735644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pPr/>
            <a:r>
              <a:t>Yi Zhao, Rohit Rajendran, Sam Lerner, Zou Young, Zicheng Ye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Introduction </a:t>
            </a:r>
          </a:p>
        </p:txBody>
      </p:sp>
      <p:sp>
        <p:nvSpPr>
          <p:cNvPr id="163" name="Content Placeholder 2"/>
          <p:cNvSpPr txBox="1"/>
          <p:nvPr>
            <p:ph type="body" sz="half" idx="1"/>
          </p:nvPr>
        </p:nvSpPr>
        <p:spPr>
          <a:xfrm>
            <a:off x="1451578" y="2015731"/>
            <a:ext cx="7198711" cy="3450616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Goal: </a:t>
            </a:r>
          </a:p>
          <a:p>
            <a:pPr lvl="3" marL="0" indent="685800">
              <a:buClrTx/>
              <a:buSzTx/>
              <a:buFontTx/>
              <a:buNone/>
              <a:defRPr sz="3200"/>
            </a:pPr>
            <a:r>
              <a:t>Find people with similar interests near you via the Twitter API.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7028" y="2283300"/>
            <a:ext cx="2984400" cy="3153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35491" y="2264721"/>
            <a:ext cx="841473" cy="841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Core functionality</a:t>
            </a:r>
          </a:p>
        </p:txBody>
      </p:sp>
      <p:sp>
        <p:nvSpPr>
          <p:cNvPr id="168" name="Content Placeholder 2"/>
          <p:cNvSpPr txBox="1"/>
          <p:nvPr>
            <p:ph type="body" sz="half" idx="1"/>
          </p:nvPr>
        </p:nvSpPr>
        <p:spPr>
          <a:xfrm>
            <a:off x="1451578" y="2015731"/>
            <a:ext cx="9603277" cy="3450616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User will enter Twitter handle</a:t>
            </a:r>
          </a:p>
          <a:p>
            <a:pPr>
              <a:defRPr sz="2400"/>
            </a:pPr>
            <a:r>
              <a:t>Program will enter all tweets by you into the Discovery service.</a:t>
            </a:r>
          </a:p>
          <a:p>
            <a:pPr>
              <a:defRPr sz="2400"/>
            </a:pPr>
            <a:r>
              <a:t>Program will analyze tweet history to find tweets pertaining to specific interests and use sentiment analysis to determine if interest is relevant.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Core functionality, cont.</a:t>
            </a:r>
          </a:p>
        </p:txBody>
      </p:sp>
      <p:sp>
        <p:nvSpPr>
          <p:cNvPr id="171" name="Content Placeholder 2"/>
          <p:cNvSpPr txBox="1"/>
          <p:nvPr>
            <p:ph type="body" sz="half" idx="1"/>
          </p:nvPr>
        </p:nvSpPr>
        <p:spPr>
          <a:xfrm>
            <a:off x="1451578" y="2015731"/>
            <a:ext cx="9603277" cy="3450616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Program will find all twitter users within a specific vicinity around you and enter all of their tweets into Discovery.</a:t>
            </a:r>
          </a:p>
          <a:p>
            <a:pPr>
              <a:defRPr sz="2400"/>
            </a:pPr>
            <a:r>
              <a:t>Program will find interests of these users and match the ones with most similar interests.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8825" y="3532308"/>
            <a:ext cx="4151275" cy="2335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Future add ins</a:t>
            </a:r>
          </a:p>
        </p:txBody>
      </p:sp>
      <p:sp>
        <p:nvSpPr>
          <p:cNvPr id="175" name="Content Placeholder 2"/>
          <p:cNvSpPr txBox="1"/>
          <p:nvPr>
            <p:ph type="body" sz="half" idx="1"/>
          </p:nvPr>
        </p:nvSpPr>
        <p:spPr>
          <a:xfrm>
            <a:off x="1451578" y="2015731"/>
            <a:ext cx="9603277" cy="3450616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Find people by specific interests.</a:t>
            </a:r>
          </a:p>
          <a:p>
            <a:pPr>
              <a:defRPr sz="2800"/>
            </a:pPr>
            <a:r>
              <a:t>Automatically message potential friends.</a:t>
            </a:r>
          </a:p>
          <a:p>
            <a:pPr>
              <a:defRPr sz="2800"/>
            </a:pPr>
            <a:r>
              <a:t>User profile pages (created from Twitter data).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title"/>
          </p:nvPr>
        </p:nvSpPr>
        <p:spPr>
          <a:xfrm>
            <a:off x="1401883" y="913848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