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58" r:id="rId5"/>
    <p:sldId id="262" r:id="rId6"/>
    <p:sldId id="259" r:id="rId7"/>
    <p:sldId id="263" r:id="rId8"/>
    <p:sldId id="265" r:id="rId9"/>
    <p:sldId id="264" r:id="rId10"/>
    <p:sldId id="266" r:id="rId11"/>
    <p:sldId id="268" r:id="rId12"/>
    <p:sldId id="269" r:id="rId13"/>
    <p:sldId id="270" r:id="rId14"/>
    <p:sldId id="272" r:id="rId15"/>
    <p:sldId id="274" r:id="rId16"/>
    <p:sldId id="275" r:id="rId17"/>
    <p:sldId id="276" r:id="rId18"/>
    <p:sldId id="277" r:id="rId19"/>
    <p:sldId id="279" r:id="rId20"/>
    <p:sldId id="280" r:id="rId21"/>
    <p:sldId id="282"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87D55-E5FF-4F94-B7B5-E24080F621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531FBB-3CA6-4CA3-85C7-D9B39607E1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6AA77C-C532-4DD9-9619-BB6AEAB03101}"/>
              </a:ext>
            </a:extLst>
          </p:cNvPr>
          <p:cNvSpPr>
            <a:spLocks noGrp="1"/>
          </p:cNvSpPr>
          <p:nvPr>
            <p:ph type="dt" sz="half" idx="10"/>
          </p:nvPr>
        </p:nvSpPr>
        <p:spPr/>
        <p:txBody>
          <a:bodyPr/>
          <a:lstStyle/>
          <a:p>
            <a:fld id="{727FD472-18D6-48AF-A174-88CF5B72C9D3}" type="datetimeFigureOut">
              <a:rPr lang="en-US" smtClean="0"/>
              <a:t>11/15/2017</a:t>
            </a:fld>
            <a:endParaRPr lang="en-US"/>
          </a:p>
        </p:txBody>
      </p:sp>
      <p:sp>
        <p:nvSpPr>
          <p:cNvPr id="5" name="Footer Placeholder 4">
            <a:extLst>
              <a:ext uri="{FF2B5EF4-FFF2-40B4-BE49-F238E27FC236}">
                <a16:creationId xmlns:a16="http://schemas.microsoft.com/office/drawing/2014/main" id="{716F92B3-2FDF-4BB0-94EA-260B09B63F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B5FC6-3ED9-4D13-A190-7F095C22ED93}"/>
              </a:ext>
            </a:extLst>
          </p:cNvPr>
          <p:cNvSpPr>
            <a:spLocks noGrp="1"/>
          </p:cNvSpPr>
          <p:nvPr>
            <p:ph type="sldNum" sz="quarter" idx="12"/>
          </p:nvPr>
        </p:nvSpPr>
        <p:spPr/>
        <p:txBody>
          <a:bodyPr/>
          <a:lstStyle/>
          <a:p>
            <a:fld id="{20E7EB73-1FAD-4D8E-8E64-9CE1D0B53C33}" type="slidenum">
              <a:rPr lang="en-US" smtClean="0"/>
              <a:t>‹#›</a:t>
            </a:fld>
            <a:endParaRPr lang="en-US"/>
          </a:p>
        </p:txBody>
      </p:sp>
    </p:spTree>
    <p:extLst>
      <p:ext uri="{BB962C8B-B14F-4D97-AF65-F5344CB8AC3E}">
        <p14:creationId xmlns:p14="http://schemas.microsoft.com/office/powerpoint/2010/main" val="1220915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EC15C-9BBC-4459-91CB-E9D7DE49E7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30B3D4-D188-496F-9AC3-FF09C62228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D7DF4C-62D6-41F6-9001-BB9F97B438E6}"/>
              </a:ext>
            </a:extLst>
          </p:cNvPr>
          <p:cNvSpPr>
            <a:spLocks noGrp="1"/>
          </p:cNvSpPr>
          <p:nvPr>
            <p:ph type="dt" sz="half" idx="10"/>
          </p:nvPr>
        </p:nvSpPr>
        <p:spPr/>
        <p:txBody>
          <a:bodyPr/>
          <a:lstStyle/>
          <a:p>
            <a:fld id="{727FD472-18D6-48AF-A174-88CF5B72C9D3}" type="datetimeFigureOut">
              <a:rPr lang="en-US" smtClean="0"/>
              <a:t>11/15/2017</a:t>
            </a:fld>
            <a:endParaRPr lang="en-US"/>
          </a:p>
        </p:txBody>
      </p:sp>
      <p:sp>
        <p:nvSpPr>
          <p:cNvPr id="5" name="Footer Placeholder 4">
            <a:extLst>
              <a:ext uri="{FF2B5EF4-FFF2-40B4-BE49-F238E27FC236}">
                <a16:creationId xmlns:a16="http://schemas.microsoft.com/office/drawing/2014/main" id="{C0634D35-CBE9-4B9B-858C-8E76D49EEB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748EB5-5C09-4DD1-9204-160ADA01E07F}"/>
              </a:ext>
            </a:extLst>
          </p:cNvPr>
          <p:cNvSpPr>
            <a:spLocks noGrp="1"/>
          </p:cNvSpPr>
          <p:nvPr>
            <p:ph type="sldNum" sz="quarter" idx="12"/>
          </p:nvPr>
        </p:nvSpPr>
        <p:spPr/>
        <p:txBody>
          <a:bodyPr/>
          <a:lstStyle/>
          <a:p>
            <a:fld id="{20E7EB73-1FAD-4D8E-8E64-9CE1D0B53C33}" type="slidenum">
              <a:rPr lang="en-US" smtClean="0"/>
              <a:t>‹#›</a:t>
            </a:fld>
            <a:endParaRPr lang="en-US"/>
          </a:p>
        </p:txBody>
      </p:sp>
    </p:spTree>
    <p:extLst>
      <p:ext uri="{BB962C8B-B14F-4D97-AF65-F5344CB8AC3E}">
        <p14:creationId xmlns:p14="http://schemas.microsoft.com/office/powerpoint/2010/main" val="1889015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886B66-BA7F-48A9-B739-216B7B4CCB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08189C-CEA0-4419-B713-66E2081822C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22D938-5467-4F97-A6C7-BE0AFE49D7E7}"/>
              </a:ext>
            </a:extLst>
          </p:cNvPr>
          <p:cNvSpPr>
            <a:spLocks noGrp="1"/>
          </p:cNvSpPr>
          <p:nvPr>
            <p:ph type="dt" sz="half" idx="10"/>
          </p:nvPr>
        </p:nvSpPr>
        <p:spPr/>
        <p:txBody>
          <a:bodyPr/>
          <a:lstStyle/>
          <a:p>
            <a:fld id="{727FD472-18D6-48AF-A174-88CF5B72C9D3}" type="datetimeFigureOut">
              <a:rPr lang="en-US" smtClean="0"/>
              <a:t>11/15/2017</a:t>
            </a:fld>
            <a:endParaRPr lang="en-US"/>
          </a:p>
        </p:txBody>
      </p:sp>
      <p:sp>
        <p:nvSpPr>
          <p:cNvPr id="5" name="Footer Placeholder 4">
            <a:extLst>
              <a:ext uri="{FF2B5EF4-FFF2-40B4-BE49-F238E27FC236}">
                <a16:creationId xmlns:a16="http://schemas.microsoft.com/office/drawing/2014/main" id="{9968B4FA-E4F9-4F07-850B-EFB0BBD42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EF4DF8-FD96-499D-9647-202FB0DB4067}"/>
              </a:ext>
            </a:extLst>
          </p:cNvPr>
          <p:cNvSpPr>
            <a:spLocks noGrp="1"/>
          </p:cNvSpPr>
          <p:nvPr>
            <p:ph type="sldNum" sz="quarter" idx="12"/>
          </p:nvPr>
        </p:nvSpPr>
        <p:spPr/>
        <p:txBody>
          <a:bodyPr/>
          <a:lstStyle/>
          <a:p>
            <a:fld id="{20E7EB73-1FAD-4D8E-8E64-9CE1D0B53C33}" type="slidenum">
              <a:rPr lang="en-US" smtClean="0"/>
              <a:t>‹#›</a:t>
            </a:fld>
            <a:endParaRPr lang="en-US"/>
          </a:p>
        </p:txBody>
      </p:sp>
    </p:spTree>
    <p:extLst>
      <p:ext uri="{BB962C8B-B14F-4D97-AF65-F5344CB8AC3E}">
        <p14:creationId xmlns:p14="http://schemas.microsoft.com/office/powerpoint/2010/main" val="3535175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0E2C0-027A-46F7-9A1D-7BE606FBF3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74C55C-08A7-43A6-8DBB-48B02267C5D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D1C0D0-3AC5-4E8F-A8E9-9BEB474CCF25}"/>
              </a:ext>
            </a:extLst>
          </p:cNvPr>
          <p:cNvSpPr>
            <a:spLocks noGrp="1"/>
          </p:cNvSpPr>
          <p:nvPr>
            <p:ph type="dt" sz="half" idx="10"/>
          </p:nvPr>
        </p:nvSpPr>
        <p:spPr/>
        <p:txBody>
          <a:bodyPr/>
          <a:lstStyle/>
          <a:p>
            <a:fld id="{727FD472-18D6-48AF-A174-88CF5B72C9D3}" type="datetimeFigureOut">
              <a:rPr lang="en-US" smtClean="0"/>
              <a:t>11/15/2017</a:t>
            </a:fld>
            <a:endParaRPr lang="en-US"/>
          </a:p>
        </p:txBody>
      </p:sp>
      <p:sp>
        <p:nvSpPr>
          <p:cNvPr id="5" name="Footer Placeholder 4">
            <a:extLst>
              <a:ext uri="{FF2B5EF4-FFF2-40B4-BE49-F238E27FC236}">
                <a16:creationId xmlns:a16="http://schemas.microsoft.com/office/drawing/2014/main" id="{1B4E51D8-2F8E-476A-A210-68959A13A6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FC1F5-D226-462A-9288-8394EAF1F7BB}"/>
              </a:ext>
            </a:extLst>
          </p:cNvPr>
          <p:cNvSpPr>
            <a:spLocks noGrp="1"/>
          </p:cNvSpPr>
          <p:nvPr>
            <p:ph type="sldNum" sz="quarter" idx="12"/>
          </p:nvPr>
        </p:nvSpPr>
        <p:spPr/>
        <p:txBody>
          <a:bodyPr/>
          <a:lstStyle/>
          <a:p>
            <a:fld id="{20E7EB73-1FAD-4D8E-8E64-9CE1D0B53C33}" type="slidenum">
              <a:rPr lang="en-US" smtClean="0"/>
              <a:t>‹#›</a:t>
            </a:fld>
            <a:endParaRPr lang="en-US"/>
          </a:p>
        </p:txBody>
      </p:sp>
    </p:spTree>
    <p:extLst>
      <p:ext uri="{BB962C8B-B14F-4D97-AF65-F5344CB8AC3E}">
        <p14:creationId xmlns:p14="http://schemas.microsoft.com/office/powerpoint/2010/main" val="65008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42A13-7246-49E3-8A6E-B7236AE4E0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8127CE-2735-4906-9308-11EF36EEF8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E83844D-3E15-40BD-87D6-A5AFA13D411E}"/>
              </a:ext>
            </a:extLst>
          </p:cNvPr>
          <p:cNvSpPr>
            <a:spLocks noGrp="1"/>
          </p:cNvSpPr>
          <p:nvPr>
            <p:ph type="dt" sz="half" idx="10"/>
          </p:nvPr>
        </p:nvSpPr>
        <p:spPr/>
        <p:txBody>
          <a:bodyPr/>
          <a:lstStyle/>
          <a:p>
            <a:fld id="{727FD472-18D6-48AF-A174-88CF5B72C9D3}" type="datetimeFigureOut">
              <a:rPr lang="en-US" smtClean="0"/>
              <a:t>11/15/2017</a:t>
            </a:fld>
            <a:endParaRPr lang="en-US"/>
          </a:p>
        </p:txBody>
      </p:sp>
      <p:sp>
        <p:nvSpPr>
          <p:cNvPr id="5" name="Footer Placeholder 4">
            <a:extLst>
              <a:ext uri="{FF2B5EF4-FFF2-40B4-BE49-F238E27FC236}">
                <a16:creationId xmlns:a16="http://schemas.microsoft.com/office/drawing/2014/main" id="{337E33BB-17A4-47E8-B79F-1DD33AB435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31536E-53F0-4FD4-A70A-3C0C2AB45B86}"/>
              </a:ext>
            </a:extLst>
          </p:cNvPr>
          <p:cNvSpPr>
            <a:spLocks noGrp="1"/>
          </p:cNvSpPr>
          <p:nvPr>
            <p:ph type="sldNum" sz="quarter" idx="12"/>
          </p:nvPr>
        </p:nvSpPr>
        <p:spPr/>
        <p:txBody>
          <a:bodyPr/>
          <a:lstStyle/>
          <a:p>
            <a:fld id="{20E7EB73-1FAD-4D8E-8E64-9CE1D0B53C33}" type="slidenum">
              <a:rPr lang="en-US" smtClean="0"/>
              <a:t>‹#›</a:t>
            </a:fld>
            <a:endParaRPr lang="en-US"/>
          </a:p>
        </p:txBody>
      </p:sp>
    </p:spTree>
    <p:extLst>
      <p:ext uri="{BB962C8B-B14F-4D97-AF65-F5344CB8AC3E}">
        <p14:creationId xmlns:p14="http://schemas.microsoft.com/office/powerpoint/2010/main" val="3043653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9ECB0-F294-459D-B4AA-CC1BA0FD22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8562CE-A1DF-48A8-B201-F32778229C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52E259-27B3-4B3C-81A9-455AD88692F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A4380D-5C36-4900-8501-A316CA3AAAD1}"/>
              </a:ext>
            </a:extLst>
          </p:cNvPr>
          <p:cNvSpPr>
            <a:spLocks noGrp="1"/>
          </p:cNvSpPr>
          <p:nvPr>
            <p:ph type="dt" sz="half" idx="10"/>
          </p:nvPr>
        </p:nvSpPr>
        <p:spPr/>
        <p:txBody>
          <a:bodyPr/>
          <a:lstStyle/>
          <a:p>
            <a:fld id="{727FD472-18D6-48AF-A174-88CF5B72C9D3}" type="datetimeFigureOut">
              <a:rPr lang="en-US" smtClean="0"/>
              <a:t>11/15/2017</a:t>
            </a:fld>
            <a:endParaRPr lang="en-US"/>
          </a:p>
        </p:txBody>
      </p:sp>
      <p:sp>
        <p:nvSpPr>
          <p:cNvPr id="6" name="Footer Placeholder 5">
            <a:extLst>
              <a:ext uri="{FF2B5EF4-FFF2-40B4-BE49-F238E27FC236}">
                <a16:creationId xmlns:a16="http://schemas.microsoft.com/office/drawing/2014/main" id="{F4D64574-910A-45B7-9FA5-EC79C93FBF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A267B9-E3EE-44B5-B1E5-50AA3799C657}"/>
              </a:ext>
            </a:extLst>
          </p:cNvPr>
          <p:cNvSpPr>
            <a:spLocks noGrp="1"/>
          </p:cNvSpPr>
          <p:nvPr>
            <p:ph type="sldNum" sz="quarter" idx="12"/>
          </p:nvPr>
        </p:nvSpPr>
        <p:spPr/>
        <p:txBody>
          <a:bodyPr/>
          <a:lstStyle/>
          <a:p>
            <a:fld id="{20E7EB73-1FAD-4D8E-8E64-9CE1D0B53C33}" type="slidenum">
              <a:rPr lang="en-US" smtClean="0"/>
              <a:t>‹#›</a:t>
            </a:fld>
            <a:endParaRPr lang="en-US"/>
          </a:p>
        </p:txBody>
      </p:sp>
    </p:spTree>
    <p:extLst>
      <p:ext uri="{BB962C8B-B14F-4D97-AF65-F5344CB8AC3E}">
        <p14:creationId xmlns:p14="http://schemas.microsoft.com/office/powerpoint/2010/main" val="1110063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402A4-3EE0-4498-AF80-75EF411F2D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3E9038-319E-4324-9D78-FF2A9A3D55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E4E98C9-62F3-4B63-A9C8-F194BFF17B6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F6DA5E-A9B5-4DA9-9D8F-83CCFE0B5B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469A8D9-EF04-44BE-9B85-0EA1B265CCB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3DA659-05A7-4A6A-952C-AEEB2E736F5B}"/>
              </a:ext>
            </a:extLst>
          </p:cNvPr>
          <p:cNvSpPr>
            <a:spLocks noGrp="1"/>
          </p:cNvSpPr>
          <p:nvPr>
            <p:ph type="dt" sz="half" idx="10"/>
          </p:nvPr>
        </p:nvSpPr>
        <p:spPr/>
        <p:txBody>
          <a:bodyPr/>
          <a:lstStyle/>
          <a:p>
            <a:fld id="{727FD472-18D6-48AF-A174-88CF5B72C9D3}" type="datetimeFigureOut">
              <a:rPr lang="en-US" smtClean="0"/>
              <a:t>11/15/2017</a:t>
            </a:fld>
            <a:endParaRPr lang="en-US"/>
          </a:p>
        </p:txBody>
      </p:sp>
      <p:sp>
        <p:nvSpPr>
          <p:cNvPr id="8" name="Footer Placeholder 7">
            <a:extLst>
              <a:ext uri="{FF2B5EF4-FFF2-40B4-BE49-F238E27FC236}">
                <a16:creationId xmlns:a16="http://schemas.microsoft.com/office/drawing/2014/main" id="{2B519817-EC8B-4F42-840C-57EF31A4D8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0F22D0-0138-419B-BD27-C6724516FC10}"/>
              </a:ext>
            </a:extLst>
          </p:cNvPr>
          <p:cNvSpPr>
            <a:spLocks noGrp="1"/>
          </p:cNvSpPr>
          <p:nvPr>
            <p:ph type="sldNum" sz="quarter" idx="12"/>
          </p:nvPr>
        </p:nvSpPr>
        <p:spPr/>
        <p:txBody>
          <a:bodyPr/>
          <a:lstStyle/>
          <a:p>
            <a:fld id="{20E7EB73-1FAD-4D8E-8E64-9CE1D0B53C33}" type="slidenum">
              <a:rPr lang="en-US" smtClean="0"/>
              <a:t>‹#›</a:t>
            </a:fld>
            <a:endParaRPr lang="en-US"/>
          </a:p>
        </p:txBody>
      </p:sp>
    </p:spTree>
    <p:extLst>
      <p:ext uri="{BB962C8B-B14F-4D97-AF65-F5344CB8AC3E}">
        <p14:creationId xmlns:p14="http://schemas.microsoft.com/office/powerpoint/2010/main" val="3598260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27803-D029-4922-817E-B5DF5952E7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5DACF3-10F8-45B6-9FA5-B44A90E78AFF}"/>
              </a:ext>
            </a:extLst>
          </p:cNvPr>
          <p:cNvSpPr>
            <a:spLocks noGrp="1"/>
          </p:cNvSpPr>
          <p:nvPr>
            <p:ph type="dt" sz="half" idx="10"/>
          </p:nvPr>
        </p:nvSpPr>
        <p:spPr/>
        <p:txBody>
          <a:bodyPr/>
          <a:lstStyle/>
          <a:p>
            <a:fld id="{727FD472-18D6-48AF-A174-88CF5B72C9D3}" type="datetimeFigureOut">
              <a:rPr lang="en-US" smtClean="0"/>
              <a:t>11/15/2017</a:t>
            </a:fld>
            <a:endParaRPr lang="en-US"/>
          </a:p>
        </p:txBody>
      </p:sp>
      <p:sp>
        <p:nvSpPr>
          <p:cNvPr id="4" name="Footer Placeholder 3">
            <a:extLst>
              <a:ext uri="{FF2B5EF4-FFF2-40B4-BE49-F238E27FC236}">
                <a16:creationId xmlns:a16="http://schemas.microsoft.com/office/drawing/2014/main" id="{8C1E0568-6E49-4362-90FB-394BBF5A59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4B1D99-6E4E-4E77-8A20-3EDA66C333ED}"/>
              </a:ext>
            </a:extLst>
          </p:cNvPr>
          <p:cNvSpPr>
            <a:spLocks noGrp="1"/>
          </p:cNvSpPr>
          <p:nvPr>
            <p:ph type="sldNum" sz="quarter" idx="12"/>
          </p:nvPr>
        </p:nvSpPr>
        <p:spPr/>
        <p:txBody>
          <a:bodyPr/>
          <a:lstStyle/>
          <a:p>
            <a:fld id="{20E7EB73-1FAD-4D8E-8E64-9CE1D0B53C33}" type="slidenum">
              <a:rPr lang="en-US" smtClean="0"/>
              <a:t>‹#›</a:t>
            </a:fld>
            <a:endParaRPr lang="en-US"/>
          </a:p>
        </p:txBody>
      </p:sp>
    </p:spTree>
    <p:extLst>
      <p:ext uri="{BB962C8B-B14F-4D97-AF65-F5344CB8AC3E}">
        <p14:creationId xmlns:p14="http://schemas.microsoft.com/office/powerpoint/2010/main" val="2965834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EC8309-30C4-4FD4-AE66-A1FFD6543D5C}"/>
              </a:ext>
            </a:extLst>
          </p:cNvPr>
          <p:cNvSpPr>
            <a:spLocks noGrp="1"/>
          </p:cNvSpPr>
          <p:nvPr>
            <p:ph type="dt" sz="half" idx="10"/>
          </p:nvPr>
        </p:nvSpPr>
        <p:spPr/>
        <p:txBody>
          <a:bodyPr/>
          <a:lstStyle/>
          <a:p>
            <a:fld id="{727FD472-18D6-48AF-A174-88CF5B72C9D3}" type="datetimeFigureOut">
              <a:rPr lang="en-US" smtClean="0"/>
              <a:t>11/15/2017</a:t>
            </a:fld>
            <a:endParaRPr lang="en-US"/>
          </a:p>
        </p:txBody>
      </p:sp>
      <p:sp>
        <p:nvSpPr>
          <p:cNvPr id="3" name="Footer Placeholder 2">
            <a:extLst>
              <a:ext uri="{FF2B5EF4-FFF2-40B4-BE49-F238E27FC236}">
                <a16:creationId xmlns:a16="http://schemas.microsoft.com/office/drawing/2014/main" id="{A2799CA9-D7D9-4089-837F-06592D8090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011746-060F-4668-8DFB-279DE5D2FD90}"/>
              </a:ext>
            </a:extLst>
          </p:cNvPr>
          <p:cNvSpPr>
            <a:spLocks noGrp="1"/>
          </p:cNvSpPr>
          <p:nvPr>
            <p:ph type="sldNum" sz="quarter" idx="12"/>
          </p:nvPr>
        </p:nvSpPr>
        <p:spPr/>
        <p:txBody>
          <a:bodyPr/>
          <a:lstStyle/>
          <a:p>
            <a:fld id="{20E7EB73-1FAD-4D8E-8E64-9CE1D0B53C33}" type="slidenum">
              <a:rPr lang="en-US" smtClean="0"/>
              <a:t>‹#›</a:t>
            </a:fld>
            <a:endParaRPr lang="en-US"/>
          </a:p>
        </p:txBody>
      </p:sp>
    </p:spTree>
    <p:extLst>
      <p:ext uri="{BB962C8B-B14F-4D97-AF65-F5344CB8AC3E}">
        <p14:creationId xmlns:p14="http://schemas.microsoft.com/office/powerpoint/2010/main" val="4136650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D5A48-93F4-484F-95BF-1FE8794183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E6D884-7B2C-43B3-B8B1-8AF768F401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635695-78A7-4623-94BC-BF6BAA63A7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A37C5A-A3A6-4481-9E24-2ACB9D45D884}"/>
              </a:ext>
            </a:extLst>
          </p:cNvPr>
          <p:cNvSpPr>
            <a:spLocks noGrp="1"/>
          </p:cNvSpPr>
          <p:nvPr>
            <p:ph type="dt" sz="half" idx="10"/>
          </p:nvPr>
        </p:nvSpPr>
        <p:spPr/>
        <p:txBody>
          <a:bodyPr/>
          <a:lstStyle/>
          <a:p>
            <a:fld id="{727FD472-18D6-48AF-A174-88CF5B72C9D3}" type="datetimeFigureOut">
              <a:rPr lang="en-US" smtClean="0"/>
              <a:t>11/15/2017</a:t>
            </a:fld>
            <a:endParaRPr lang="en-US"/>
          </a:p>
        </p:txBody>
      </p:sp>
      <p:sp>
        <p:nvSpPr>
          <p:cNvPr id="6" name="Footer Placeholder 5">
            <a:extLst>
              <a:ext uri="{FF2B5EF4-FFF2-40B4-BE49-F238E27FC236}">
                <a16:creationId xmlns:a16="http://schemas.microsoft.com/office/drawing/2014/main" id="{754D9978-8BF0-4DEE-9E96-F2AD129158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1A7431-4B87-41EC-B557-215E7C28B18F}"/>
              </a:ext>
            </a:extLst>
          </p:cNvPr>
          <p:cNvSpPr>
            <a:spLocks noGrp="1"/>
          </p:cNvSpPr>
          <p:nvPr>
            <p:ph type="sldNum" sz="quarter" idx="12"/>
          </p:nvPr>
        </p:nvSpPr>
        <p:spPr/>
        <p:txBody>
          <a:bodyPr/>
          <a:lstStyle/>
          <a:p>
            <a:fld id="{20E7EB73-1FAD-4D8E-8E64-9CE1D0B53C33}" type="slidenum">
              <a:rPr lang="en-US" smtClean="0"/>
              <a:t>‹#›</a:t>
            </a:fld>
            <a:endParaRPr lang="en-US"/>
          </a:p>
        </p:txBody>
      </p:sp>
    </p:spTree>
    <p:extLst>
      <p:ext uri="{BB962C8B-B14F-4D97-AF65-F5344CB8AC3E}">
        <p14:creationId xmlns:p14="http://schemas.microsoft.com/office/powerpoint/2010/main" val="1829765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B4B62-8B9A-4F89-A964-F9BD241E4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899472-E8AC-437A-AABC-7059692BB6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3BF092-7913-4507-BD3C-D564077BAA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F9768D-FB13-43CB-B79E-3C9121DE71A1}"/>
              </a:ext>
            </a:extLst>
          </p:cNvPr>
          <p:cNvSpPr>
            <a:spLocks noGrp="1"/>
          </p:cNvSpPr>
          <p:nvPr>
            <p:ph type="dt" sz="half" idx="10"/>
          </p:nvPr>
        </p:nvSpPr>
        <p:spPr/>
        <p:txBody>
          <a:bodyPr/>
          <a:lstStyle/>
          <a:p>
            <a:fld id="{727FD472-18D6-48AF-A174-88CF5B72C9D3}" type="datetimeFigureOut">
              <a:rPr lang="en-US" smtClean="0"/>
              <a:t>11/15/2017</a:t>
            </a:fld>
            <a:endParaRPr lang="en-US"/>
          </a:p>
        </p:txBody>
      </p:sp>
      <p:sp>
        <p:nvSpPr>
          <p:cNvPr id="6" name="Footer Placeholder 5">
            <a:extLst>
              <a:ext uri="{FF2B5EF4-FFF2-40B4-BE49-F238E27FC236}">
                <a16:creationId xmlns:a16="http://schemas.microsoft.com/office/drawing/2014/main" id="{FC9619AA-C089-4DB2-881E-54CB10A8DD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1E6ADD-ECC4-49D8-920E-656A855D6023}"/>
              </a:ext>
            </a:extLst>
          </p:cNvPr>
          <p:cNvSpPr>
            <a:spLocks noGrp="1"/>
          </p:cNvSpPr>
          <p:nvPr>
            <p:ph type="sldNum" sz="quarter" idx="12"/>
          </p:nvPr>
        </p:nvSpPr>
        <p:spPr/>
        <p:txBody>
          <a:bodyPr/>
          <a:lstStyle/>
          <a:p>
            <a:fld id="{20E7EB73-1FAD-4D8E-8E64-9CE1D0B53C33}" type="slidenum">
              <a:rPr lang="en-US" smtClean="0"/>
              <a:t>‹#›</a:t>
            </a:fld>
            <a:endParaRPr lang="en-US"/>
          </a:p>
        </p:txBody>
      </p:sp>
    </p:spTree>
    <p:extLst>
      <p:ext uri="{BB962C8B-B14F-4D97-AF65-F5344CB8AC3E}">
        <p14:creationId xmlns:p14="http://schemas.microsoft.com/office/powerpoint/2010/main" val="1955834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70E45D-3138-4B29-99CC-A07274AD6F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983566-4180-4B88-8851-8CAAE286C1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C98612-DD8D-4AA2-82D8-B9496654ED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7FD472-18D6-48AF-A174-88CF5B72C9D3}" type="datetimeFigureOut">
              <a:rPr lang="en-US" smtClean="0"/>
              <a:t>11/15/2017</a:t>
            </a:fld>
            <a:endParaRPr lang="en-US"/>
          </a:p>
        </p:txBody>
      </p:sp>
      <p:sp>
        <p:nvSpPr>
          <p:cNvPr id="5" name="Footer Placeholder 4">
            <a:extLst>
              <a:ext uri="{FF2B5EF4-FFF2-40B4-BE49-F238E27FC236}">
                <a16:creationId xmlns:a16="http://schemas.microsoft.com/office/drawing/2014/main" id="{593758EB-94DE-4433-AD30-C2CD94B6B1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1E0E48-7870-48C6-88E0-338587AB85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E7EB73-1FAD-4D8E-8E64-9CE1D0B53C33}" type="slidenum">
              <a:rPr lang="en-US" smtClean="0"/>
              <a:t>‹#›</a:t>
            </a:fld>
            <a:endParaRPr lang="en-US"/>
          </a:p>
        </p:txBody>
      </p:sp>
    </p:spTree>
    <p:extLst>
      <p:ext uri="{BB962C8B-B14F-4D97-AF65-F5344CB8AC3E}">
        <p14:creationId xmlns:p14="http://schemas.microsoft.com/office/powerpoint/2010/main" val="3294583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AB924-AAD2-4008-A264-A1839041DC6D}"/>
              </a:ext>
            </a:extLst>
          </p:cNvPr>
          <p:cNvSpPr>
            <a:spLocks noGrp="1"/>
          </p:cNvSpPr>
          <p:nvPr>
            <p:ph type="ctrTitle"/>
          </p:nvPr>
        </p:nvSpPr>
        <p:spPr>
          <a:xfrm>
            <a:off x="1285460" y="473006"/>
            <a:ext cx="9952383" cy="2387600"/>
          </a:xfrm>
        </p:spPr>
        <p:txBody>
          <a:bodyPr>
            <a:normAutofit/>
          </a:bodyPr>
          <a:lstStyle/>
          <a:p>
            <a:r>
              <a:rPr lang="en-US" altLang="zh-CN" sz="4800" dirty="0"/>
              <a:t>Image Segmentation with CNN</a:t>
            </a:r>
            <a:endParaRPr lang="en-US" sz="4800" dirty="0"/>
          </a:p>
        </p:txBody>
      </p:sp>
      <p:sp>
        <p:nvSpPr>
          <p:cNvPr id="3" name="Subtitle 2">
            <a:extLst>
              <a:ext uri="{FF2B5EF4-FFF2-40B4-BE49-F238E27FC236}">
                <a16:creationId xmlns:a16="http://schemas.microsoft.com/office/drawing/2014/main" id="{E9C3EF3D-17E9-417E-B89F-27E6C5DB8B82}"/>
              </a:ext>
            </a:extLst>
          </p:cNvPr>
          <p:cNvSpPr>
            <a:spLocks noGrp="1"/>
          </p:cNvSpPr>
          <p:nvPr>
            <p:ph type="subTitle" idx="1"/>
          </p:nvPr>
        </p:nvSpPr>
        <p:spPr/>
        <p:txBody>
          <a:bodyPr/>
          <a:lstStyle/>
          <a:p>
            <a:endParaRPr lang="en-US" dirty="0"/>
          </a:p>
          <a:p>
            <a:r>
              <a:rPr lang="en-US" sz="2000" dirty="0">
                <a:latin typeface="+mj-lt"/>
              </a:rPr>
              <a:t>Zhihao Zhao</a:t>
            </a:r>
          </a:p>
        </p:txBody>
      </p:sp>
    </p:spTree>
    <p:extLst>
      <p:ext uri="{BB962C8B-B14F-4D97-AF65-F5344CB8AC3E}">
        <p14:creationId xmlns:p14="http://schemas.microsoft.com/office/powerpoint/2010/main" val="2941955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8615-E81D-4FB4-8F6F-730300DE04DB}"/>
              </a:ext>
            </a:extLst>
          </p:cNvPr>
          <p:cNvSpPr>
            <a:spLocks noGrp="1"/>
          </p:cNvSpPr>
          <p:nvPr>
            <p:ph type="title"/>
          </p:nvPr>
        </p:nvSpPr>
        <p:spPr/>
        <p:txBody>
          <a:bodyPr/>
          <a:lstStyle/>
          <a:p>
            <a:r>
              <a:rPr lang="en-US" dirty="0"/>
              <a:t>Dilated convolution</a:t>
            </a:r>
          </a:p>
        </p:txBody>
      </p:sp>
      <p:sp>
        <p:nvSpPr>
          <p:cNvPr id="3" name="Content Placeholder 2">
            <a:extLst>
              <a:ext uri="{FF2B5EF4-FFF2-40B4-BE49-F238E27FC236}">
                <a16:creationId xmlns:a16="http://schemas.microsoft.com/office/drawing/2014/main" id="{581F8441-2ED5-495F-847B-792B59D2A720}"/>
              </a:ext>
            </a:extLst>
          </p:cNvPr>
          <p:cNvSpPr>
            <a:spLocks noGrp="1"/>
          </p:cNvSpPr>
          <p:nvPr>
            <p:ph idx="1"/>
          </p:nvPr>
        </p:nvSpPr>
        <p:spPr>
          <a:xfrm>
            <a:off x="838199" y="1916151"/>
            <a:ext cx="10386391" cy="1993240"/>
          </a:xfrm>
        </p:spPr>
        <p:txBody>
          <a:bodyPr>
            <a:normAutofit/>
          </a:bodyPr>
          <a:lstStyle/>
          <a:p>
            <a:pPr marL="0" indent="0">
              <a:buNone/>
            </a:pPr>
            <a:r>
              <a:rPr lang="en-US" sz="2000" dirty="0"/>
              <a:t>     With dilated convolution, the same resolution output compared to “pooling and </a:t>
            </a:r>
            <a:r>
              <a:rPr lang="en-US" sz="2000" dirty="0" err="1"/>
              <a:t>unpooling</a:t>
            </a:r>
            <a:r>
              <a:rPr lang="en-US" sz="2000" dirty="0"/>
              <a:t>” in FCN, can be gained with the same receptive field of every pixel in output feature map. But avoid discarding values in “pooling and </a:t>
            </a:r>
            <a:r>
              <a:rPr lang="en-US" sz="2000" dirty="0" err="1"/>
              <a:t>unpooling</a:t>
            </a:r>
            <a:r>
              <a:rPr lang="en-US" sz="2000" dirty="0"/>
              <a:t>”.</a:t>
            </a:r>
          </a:p>
        </p:txBody>
      </p:sp>
      <p:pic>
        <p:nvPicPr>
          <p:cNvPr id="4" name="Picture 3">
            <a:extLst>
              <a:ext uri="{FF2B5EF4-FFF2-40B4-BE49-F238E27FC236}">
                <a16:creationId xmlns:a16="http://schemas.microsoft.com/office/drawing/2014/main" id="{4927AAB0-5BA0-478B-92C7-CD29504AF192}"/>
              </a:ext>
            </a:extLst>
          </p:cNvPr>
          <p:cNvPicPr>
            <a:picLocks noChangeAspect="1"/>
          </p:cNvPicPr>
          <p:nvPr/>
        </p:nvPicPr>
        <p:blipFill>
          <a:blip r:embed="rId2"/>
          <a:stretch>
            <a:fillRect/>
          </a:stretch>
        </p:blipFill>
        <p:spPr>
          <a:xfrm>
            <a:off x="1902882" y="3350787"/>
            <a:ext cx="1674088" cy="1568133"/>
          </a:xfrm>
          <a:prstGeom prst="rect">
            <a:avLst/>
          </a:prstGeom>
        </p:spPr>
      </p:pic>
      <p:pic>
        <p:nvPicPr>
          <p:cNvPr id="5" name="Picture 4">
            <a:extLst>
              <a:ext uri="{FF2B5EF4-FFF2-40B4-BE49-F238E27FC236}">
                <a16:creationId xmlns:a16="http://schemas.microsoft.com/office/drawing/2014/main" id="{99ED87AD-8BBF-4783-9240-F99BDDE142F8}"/>
              </a:ext>
            </a:extLst>
          </p:cNvPr>
          <p:cNvPicPr>
            <a:picLocks noChangeAspect="1"/>
          </p:cNvPicPr>
          <p:nvPr/>
        </p:nvPicPr>
        <p:blipFill>
          <a:blip r:embed="rId3"/>
          <a:stretch>
            <a:fillRect/>
          </a:stretch>
        </p:blipFill>
        <p:spPr>
          <a:xfrm>
            <a:off x="7408068" y="2827873"/>
            <a:ext cx="2673413" cy="2516154"/>
          </a:xfrm>
          <a:prstGeom prst="rect">
            <a:avLst/>
          </a:prstGeom>
        </p:spPr>
      </p:pic>
      <p:sp>
        <p:nvSpPr>
          <p:cNvPr id="6" name="Content Placeholder 2">
            <a:extLst>
              <a:ext uri="{FF2B5EF4-FFF2-40B4-BE49-F238E27FC236}">
                <a16:creationId xmlns:a16="http://schemas.microsoft.com/office/drawing/2014/main" id="{36DF65F1-4A6E-4C29-A2C5-7BD9B779FB65}"/>
              </a:ext>
            </a:extLst>
          </p:cNvPr>
          <p:cNvSpPr txBox="1">
            <a:spLocks/>
          </p:cNvSpPr>
          <p:nvPr/>
        </p:nvSpPr>
        <p:spPr>
          <a:xfrm>
            <a:off x="1842396" y="4999046"/>
            <a:ext cx="1913549" cy="4779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     3*3 filter</a:t>
            </a:r>
          </a:p>
        </p:txBody>
      </p:sp>
      <p:sp>
        <p:nvSpPr>
          <p:cNvPr id="7" name="Content Placeholder 2">
            <a:extLst>
              <a:ext uri="{FF2B5EF4-FFF2-40B4-BE49-F238E27FC236}">
                <a16:creationId xmlns:a16="http://schemas.microsoft.com/office/drawing/2014/main" id="{600352F8-C4DC-4219-9B0E-A482F1C552DA}"/>
              </a:ext>
            </a:extLst>
          </p:cNvPr>
          <p:cNvSpPr txBox="1">
            <a:spLocks/>
          </p:cNvSpPr>
          <p:nvPr/>
        </p:nvSpPr>
        <p:spPr>
          <a:xfrm>
            <a:off x="7527925" y="5476973"/>
            <a:ext cx="2433697" cy="47792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     3*3 filter with hole =2</a:t>
            </a:r>
          </a:p>
        </p:txBody>
      </p:sp>
      <p:sp>
        <p:nvSpPr>
          <p:cNvPr id="9" name="Rectangle 8">
            <a:extLst>
              <a:ext uri="{FF2B5EF4-FFF2-40B4-BE49-F238E27FC236}">
                <a16:creationId xmlns:a16="http://schemas.microsoft.com/office/drawing/2014/main" id="{7EFD9279-DD81-4647-81F7-75877E301987}"/>
              </a:ext>
            </a:extLst>
          </p:cNvPr>
          <p:cNvSpPr/>
          <p:nvPr/>
        </p:nvSpPr>
        <p:spPr>
          <a:xfrm>
            <a:off x="3690595" y="3909391"/>
            <a:ext cx="3508012" cy="369332"/>
          </a:xfrm>
          <a:prstGeom prst="rect">
            <a:avLst/>
          </a:prstGeom>
        </p:spPr>
        <p:txBody>
          <a:bodyPr wrap="none">
            <a:spAutoFit/>
          </a:bodyPr>
          <a:lstStyle/>
          <a:p>
            <a:r>
              <a:rPr lang="en-US" dirty="0"/>
              <a:t>-&gt; Enlarge kernel with inserting 0 -&gt;</a:t>
            </a:r>
          </a:p>
        </p:txBody>
      </p:sp>
    </p:spTree>
    <p:extLst>
      <p:ext uri="{BB962C8B-B14F-4D97-AF65-F5344CB8AC3E}">
        <p14:creationId xmlns:p14="http://schemas.microsoft.com/office/powerpoint/2010/main" val="3750414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8615-E81D-4FB4-8F6F-730300DE04DB}"/>
              </a:ext>
            </a:extLst>
          </p:cNvPr>
          <p:cNvSpPr>
            <a:spLocks noGrp="1"/>
          </p:cNvSpPr>
          <p:nvPr>
            <p:ph type="title"/>
          </p:nvPr>
        </p:nvSpPr>
        <p:spPr/>
        <p:txBody>
          <a:bodyPr/>
          <a:lstStyle/>
          <a:p>
            <a:r>
              <a:rPr lang="en-US" dirty="0"/>
              <a:t>Dilated convolution</a:t>
            </a:r>
          </a:p>
        </p:txBody>
      </p:sp>
      <p:sp>
        <p:nvSpPr>
          <p:cNvPr id="3" name="Content Placeholder 2">
            <a:extLst>
              <a:ext uri="{FF2B5EF4-FFF2-40B4-BE49-F238E27FC236}">
                <a16:creationId xmlns:a16="http://schemas.microsoft.com/office/drawing/2014/main" id="{581F8441-2ED5-495F-847B-792B59D2A720}"/>
              </a:ext>
            </a:extLst>
          </p:cNvPr>
          <p:cNvSpPr>
            <a:spLocks noGrp="1"/>
          </p:cNvSpPr>
          <p:nvPr>
            <p:ph idx="1"/>
          </p:nvPr>
        </p:nvSpPr>
        <p:spPr>
          <a:xfrm>
            <a:off x="838199" y="1916151"/>
            <a:ext cx="10386391" cy="1993240"/>
          </a:xfrm>
        </p:spPr>
        <p:txBody>
          <a:bodyPr>
            <a:normAutofit/>
          </a:bodyPr>
          <a:lstStyle/>
          <a:p>
            <a:pPr marL="0" indent="0">
              <a:buNone/>
            </a:pPr>
            <a:r>
              <a:rPr lang="en-US" sz="2000" dirty="0"/>
              <a:t>     With dilated convolution, the same resolution output compared to “pooling and </a:t>
            </a:r>
            <a:r>
              <a:rPr lang="en-US" sz="2000" dirty="0" err="1"/>
              <a:t>unpooling</a:t>
            </a:r>
            <a:r>
              <a:rPr lang="en-US" sz="2000" dirty="0"/>
              <a:t>” in FCN, can be gained with the same receptive field of every pixel in output feature map. But avoid discarding values in “pooling and </a:t>
            </a:r>
            <a:r>
              <a:rPr lang="en-US" sz="2000" dirty="0" err="1"/>
              <a:t>unpooling</a:t>
            </a:r>
            <a:r>
              <a:rPr lang="en-US" sz="2000" dirty="0"/>
              <a:t>”.</a:t>
            </a:r>
          </a:p>
        </p:txBody>
      </p:sp>
      <p:pic>
        <p:nvPicPr>
          <p:cNvPr id="10" name="Picture 9">
            <a:extLst>
              <a:ext uri="{FF2B5EF4-FFF2-40B4-BE49-F238E27FC236}">
                <a16:creationId xmlns:a16="http://schemas.microsoft.com/office/drawing/2014/main" id="{5FF235F3-6144-4C33-8BBF-FBED968B11FF}"/>
              </a:ext>
            </a:extLst>
          </p:cNvPr>
          <p:cNvPicPr>
            <a:picLocks noChangeAspect="1"/>
          </p:cNvPicPr>
          <p:nvPr/>
        </p:nvPicPr>
        <p:blipFill>
          <a:blip r:embed="rId2"/>
          <a:stretch>
            <a:fillRect/>
          </a:stretch>
        </p:blipFill>
        <p:spPr>
          <a:xfrm>
            <a:off x="2744339" y="2912771"/>
            <a:ext cx="5030523" cy="3139301"/>
          </a:xfrm>
          <a:prstGeom prst="rect">
            <a:avLst/>
          </a:prstGeom>
        </p:spPr>
      </p:pic>
    </p:spTree>
    <p:extLst>
      <p:ext uri="{BB962C8B-B14F-4D97-AF65-F5344CB8AC3E}">
        <p14:creationId xmlns:p14="http://schemas.microsoft.com/office/powerpoint/2010/main" val="2164491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C4F11-3458-4D28-AAC3-F573AB92A0F4}"/>
              </a:ext>
            </a:extLst>
          </p:cNvPr>
          <p:cNvSpPr>
            <a:spLocks noGrp="1"/>
          </p:cNvSpPr>
          <p:nvPr>
            <p:ph type="title"/>
          </p:nvPr>
        </p:nvSpPr>
        <p:spPr/>
        <p:txBody>
          <a:bodyPr/>
          <a:lstStyle/>
          <a:p>
            <a:r>
              <a:rPr lang="en-US" dirty="0"/>
              <a:t>2. Multiscale image representation</a:t>
            </a:r>
          </a:p>
        </p:txBody>
      </p:sp>
      <p:sp>
        <p:nvSpPr>
          <p:cNvPr id="3" name="Content Placeholder 2">
            <a:extLst>
              <a:ext uri="{FF2B5EF4-FFF2-40B4-BE49-F238E27FC236}">
                <a16:creationId xmlns:a16="http://schemas.microsoft.com/office/drawing/2014/main" id="{4EB26456-DF5F-48BA-941D-E15D23D1BFB9}"/>
              </a:ext>
            </a:extLst>
          </p:cNvPr>
          <p:cNvSpPr>
            <a:spLocks noGrp="1"/>
          </p:cNvSpPr>
          <p:nvPr>
            <p:ph idx="1"/>
          </p:nvPr>
        </p:nvSpPr>
        <p:spPr>
          <a:xfrm>
            <a:off x="838200" y="1825625"/>
            <a:ext cx="10515600" cy="4773958"/>
          </a:xfrm>
        </p:spPr>
        <p:txBody>
          <a:bodyPr>
            <a:normAutofit lnSpcReduction="10000"/>
          </a:bodyPr>
          <a:lstStyle/>
          <a:p>
            <a:pPr marL="0" indent="0">
              <a:buNone/>
            </a:pPr>
            <a:r>
              <a:rPr lang="en-US" sz="2000" dirty="0"/>
              <a:t>Obviously, same object in different images could be different scale. 1. </a:t>
            </a:r>
            <a:r>
              <a:rPr lang="en-US" sz="2000" dirty="0" err="1"/>
              <a:t>Atrous</a:t>
            </a:r>
            <a:r>
              <a:rPr lang="en-US" sz="2000" dirty="0"/>
              <a:t> Spatial Pyramid Pooling as called is to solve this problem.  2. These conv filters can be parallel then the outputs are fused.</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solidFill>
                  <a:srgbClr val="FF0000"/>
                </a:solidFill>
              </a:rPr>
              <a:t>My understanding: 1. Imagining the process of dilated convolution, different rates at dilated convolution can be seen as normal convolution with resizing input feature maps/image. I don’t know why there is a word “</a:t>
            </a:r>
            <a:r>
              <a:rPr lang="en-US" altLang="zh-CN" sz="2000" dirty="0">
                <a:solidFill>
                  <a:srgbClr val="FF0000"/>
                </a:solidFill>
              </a:rPr>
              <a:t>pooling</a:t>
            </a:r>
            <a:r>
              <a:rPr lang="en-US" sz="2000" dirty="0">
                <a:solidFill>
                  <a:srgbClr val="FF0000"/>
                </a:solidFill>
              </a:rPr>
              <a:t>” in its name, maybe because it comes from “Spatial Pyramid Pooling”. 2. The fusion process can be simple concatenation.</a:t>
            </a:r>
          </a:p>
          <a:p>
            <a:pPr marL="0" indent="0">
              <a:buNone/>
            </a:pPr>
            <a:endParaRPr lang="en-US" sz="2000" dirty="0"/>
          </a:p>
        </p:txBody>
      </p:sp>
      <p:pic>
        <p:nvPicPr>
          <p:cNvPr id="4" name="Picture 3">
            <a:extLst>
              <a:ext uri="{FF2B5EF4-FFF2-40B4-BE49-F238E27FC236}">
                <a16:creationId xmlns:a16="http://schemas.microsoft.com/office/drawing/2014/main" id="{A1D1DB28-6B71-441A-B8CC-916F6EBDB62B}"/>
              </a:ext>
            </a:extLst>
          </p:cNvPr>
          <p:cNvPicPr>
            <a:picLocks noChangeAspect="1"/>
          </p:cNvPicPr>
          <p:nvPr/>
        </p:nvPicPr>
        <p:blipFill>
          <a:blip r:embed="rId2"/>
          <a:stretch>
            <a:fillRect/>
          </a:stretch>
        </p:blipFill>
        <p:spPr>
          <a:xfrm>
            <a:off x="2779840" y="2483280"/>
            <a:ext cx="5357811" cy="2739593"/>
          </a:xfrm>
          <a:prstGeom prst="rect">
            <a:avLst/>
          </a:prstGeom>
        </p:spPr>
      </p:pic>
    </p:spTree>
    <p:extLst>
      <p:ext uri="{BB962C8B-B14F-4D97-AF65-F5344CB8AC3E}">
        <p14:creationId xmlns:p14="http://schemas.microsoft.com/office/powerpoint/2010/main" val="3853807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F9618-77DA-4221-BF81-4FCDB19D0F1D}"/>
              </a:ext>
            </a:extLst>
          </p:cNvPr>
          <p:cNvSpPr>
            <a:spLocks noGrp="1"/>
          </p:cNvSpPr>
          <p:nvPr>
            <p:ph type="title"/>
          </p:nvPr>
        </p:nvSpPr>
        <p:spPr/>
        <p:txBody>
          <a:bodyPr/>
          <a:lstStyle/>
          <a:p>
            <a:r>
              <a:rPr lang="en-US" dirty="0"/>
              <a:t>3. Accurate boundary</a:t>
            </a:r>
          </a:p>
        </p:txBody>
      </p:sp>
      <p:sp>
        <p:nvSpPr>
          <p:cNvPr id="3" name="Content Placeholder 2">
            <a:extLst>
              <a:ext uri="{FF2B5EF4-FFF2-40B4-BE49-F238E27FC236}">
                <a16:creationId xmlns:a16="http://schemas.microsoft.com/office/drawing/2014/main" id="{855C9F4B-B357-44FE-9FB0-8BB2725D7F21}"/>
              </a:ext>
            </a:extLst>
          </p:cNvPr>
          <p:cNvSpPr>
            <a:spLocks noGrp="1"/>
          </p:cNvSpPr>
          <p:nvPr>
            <p:ph idx="1"/>
          </p:nvPr>
        </p:nvSpPr>
        <p:spPr/>
        <p:txBody>
          <a:bodyPr/>
          <a:lstStyle/>
          <a:p>
            <a:r>
              <a:rPr lang="en-US" altLang="zh-CN" dirty="0"/>
              <a:t>To be continue…</a:t>
            </a:r>
          </a:p>
          <a:p>
            <a:r>
              <a:rPr lang="en-US" altLang="zh-CN" dirty="0"/>
              <a:t>CRF is used. More information is needed.</a:t>
            </a:r>
          </a:p>
          <a:p>
            <a:endParaRPr lang="en-US" dirty="0"/>
          </a:p>
        </p:txBody>
      </p:sp>
    </p:spTree>
    <p:extLst>
      <p:ext uri="{BB962C8B-B14F-4D97-AF65-F5344CB8AC3E}">
        <p14:creationId xmlns:p14="http://schemas.microsoft.com/office/powerpoint/2010/main" val="1258667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EAFBC58-6FA7-4265-8FC4-67FAC67983BE}"/>
              </a:ext>
            </a:extLst>
          </p:cNvPr>
          <p:cNvSpPr>
            <a:spLocks noGrp="1"/>
          </p:cNvSpPr>
          <p:nvPr>
            <p:ph idx="1"/>
          </p:nvPr>
        </p:nvSpPr>
        <p:spPr>
          <a:xfrm>
            <a:off x="1046921" y="2345635"/>
            <a:ext cx="10515600" cy="3354250"/>
          </a:xfrm>
        </p:spPr>
        <p:txBody>
          <a:bodyPr/>
          <a:lstStyle/>
          <a:p>
            <a:pPr marL="0" indent="0">
              <a:buNone/>
            </a:pPr>
            <a:r>
              <a:rPr lang="en-US" dirty="0">
                <a:latin typeface="+mj-lt"/>
              </a:rPr>
              <a:t>           Instance-sensitive Fully Convolutional Networks</a:t>
            </a:r>
          </a:p>
          <a:p>
            <a:pPr marL="0" indent="0">
              <a:buNone/>
            </a:pPr>
            <a:r>
              <a:rPr lang="en-US" dirty="0">
                <a:latin typeface="+mj-lt"/>
              </a:rPr>
              <a:t>						    </a:t>
            </a:r>
            <a:r>
              <a:rPr lang="en-US" sz="2400" dirty="0" err="1">
                <a:latin typeface="+mj-lt"/>
              </a:rPr>
              <a:t>Jifeng</a:t>
            </a:r>
            <a:r>
              <a:rPr lang="en-US" sz="2400" dirty="0">
                <a:latin typeface="+mj-lt"/>
              </a:rPr>
              <a:t> Dai, et.al.</a:t>
            </a:r>
          </a:p>
        </p:txBody>
      </p:sp>
    </p:spTree>
    <p:extLst>
      <p:ext uri="{BB962C8B-B14F-4D97-AF65-F5344CB8AC3E}">
        <p14:creationId xmlns:p14="http://schemas.microsoft.com/office/powerpoint/2010/main" val="2852197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66D67-3B43-45EF-9909-BF5C8A6BA766}"/>
              </a:ext>
            </a:extLst>
          </p:cNvPr>
          <p:cNvSpPr>
            <a:spLocks noGrp="1"/>
          </p:cNvSpPr>
          <p:nvPr>
            <p:ph type="title"/>
          </p:nvPr>
        </p:nvSpPr>
        <p:spPr/>
        <p:txBody>
          <a:bodyPr/>
          <a:lstStyle/>
          <a:p>
            <a:r>
              <a:rPr lang="en-US" dirty="0"/>
              <a:t>Shortcoming of FCN</a:t>
            </a:r>
          </a:p>
        </p:txBody>
      </p:sp>
      <p:sp>
        <p:nvSpPr>
          <p:cNvPr id="3" name="Content Placeholder 2">
            <a:extLst>
              <a:ext uri="{FF2B5EF4-FFF2-40B4-BE49-F238E27FC236}">
                <a16:creationId xmlns:a16="http://schemas.microsoft.com/office/drawing/2014/main" id="{65F3BF7E-8F60-46FD-AD4C-53851852383B}"/>
              </a:ext>
            </a:extLst>
          </p:cNvPr>
          <p:cNvSpPr>
            <a:spLocks noGrp="1"/>
          </p:cNvSpPr>
          <p:nvPr>
            <p:ph idx="1"/>
          </p:nvPr>
        </p:nvSpPr>
        <p:spPr/>
        <p:txBody>
          <a:bodyPr>
            <a:normAutofit/>
          </a:bodyPr>
          <a:lstStyle/>
          <a:p>
            <a:pPr marL="0" indent="0">
              <a:buNone/>
            </a:pPr>
            <a:r>
              <a:rPr lang="en-US" sz="2000" dirty="0"/>
              <a:t>Despite good accuracy and ease of usage, FCNs are not directly applicable for producing instance segments. </a:t>
            </a:r>
            <a:r>
              <a:rPr lang="en-US" altLang="zh-CN" sz="2000" dirty="0"/>
              <a:t>For example, FCN cannot separate the two persons. </a:t>
            </a:r>
            <a:endParaRPr lang="en-US" sz="2000" dirty="0"/>
          </a:p>
        </p:txBody>
      </p:sp>
      <p:pic>
        <p:nvPicPr>
          <p:cNvPr id="4" name="Picture 3">
            <a:extLst>
              <a:ext uri="{FF2B5EF4-FFF2-40B4-BE49-F238E27FC236}">
                <a16:creationId xmlns:a16="http://schemas.microsoft.com/office/drawing/2014/main" id="{97289CB1-7FDB-49EC-A95B-1321563B3779}"/>
              </a:ext>
            </a:extLst>
          </p:cNvPr>
          <p:cNvPicPr>
            <a:picLocks noChangeAspect="1"/>
          </p:cNvPicPr>
          <p:nvPr/>
        </p:nvPicPr>
        <p:blipFill>
          <a:blip r:embed="rId2"/>
          <a:stretch>
            <a:fillRect/>
          </a:stretch>
        </p:blipFill>
        <p:spPr>
          <a:xfrm>
            <a:off x="1070318" y="2948815"/>
            <a:ext cx="9839325" cy="2790825"/>
          </a:xfrm>
          <a:prstGeom prst="rect">
            <a:avLst/>
          </a:prstGeom>
        </p:spPr>
      </p:pic>
    </p:spTree>
    <p:extLst>
      <p:ext uri="{BB962C8B-B14F-4D97-AF65-F5344CB8AC3E}">
        <p14:creationId xmlns:p14="http://schemas.microsoft.com/office/powerpoint/2010/main" val="1864441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66D67-3B43-45EF-9909-BF5C8A6BA766}"/>
              </a:ext>
            </a:extLst>
          </p:cNvPr>
          <p:cNvSpPr>
            <a:spLocks noGrp="1"/>
          </p:cNvSpPr>
          <p:nvPr>
            <p:ph type="title"/>
          </p:nvPr>
        </p:nvSpPr>
        <p:spPr/>
        <p:txBody>
          <a:bodyPr/>
          <a:lstStyle/>
          <a:p>
            <a:r>
              <a:rPr lang="en-US" dirty="0"/>
              <a:t>Shortcoming of FCN</a:t>
            </a:r>
          </a:p>
        </p:txBody>
      </p:sp>
      <p:sp>
        <p:nvSpPr>
          <p:cNvPr id="3" name="Content Placeholder 2">
            <a:extLst>
              <a:ext uri="{FF2B5EF4-FFF2-40B4-BE49-F238E27FC236}">
                <a16:creationId xmlns:a16="http://schemas.microsoft.com/office/drawing/2014/main" id="{65F3BF7E-8F60-46FD-AD4C-53851852383B}"/>
              </a:ext>
            </a:extLst>
          </p:cNvPr>
          <p:cNvSpPr>
            <a:spLocks noGrp="1"/>
          </p:cNvSpPr>
          <p:nvPr>
            <p:ph idx="1"/>
          </p:nvPr>
        </p:nvSpPr>
        <p:spPr>
          <a:xfrm>
            <a:off x="838200" y="1690688"/>
            <a:ext cx="10515600" cy="4351338"/>
          </a:xfrm>
        </p:spPr>
        <p:txBody>
          <a:bodyPr>
            <a:normAutofit/>
          </a:bodyPr>
          <a:lstStyle/>
          <a:p>
            <a:pPr marL="0" indent="0">
              <a:buNone/>
            </a:pPr>
            <a:r>
              <a:rPr lang="en-US" sz="2000" dirty="0"/>
              <a:t>In this paper, with a k*k(3×3) regular grid depicting relative positions, the author produces a set of 9 score maps. In every map, every pixel is a classifier of relative positions to an object instance. For example, every pixel in the left-top score map stands for its confidence to being left-top part of an instance.</a:t>
            </a:r>
          </a:p>
        </p:txBody>
      </p:sp>
      <p:pic>
        <p:nvPicPr>
          <p:cNvPr id="5" name="Picture 4">
            <a:extLst>
              <a:ext uri="{FF2B5EF4-FFF2-40B4-BE49-F238E27FC236}">
                <a16:creationId xmlns:a16="http://schemas.microsoft.com/office/drawing/2014/main" id="{2F312D7A-4FCC-4FD5-853F-37CEDE3F0762}"/>
              </a:ext>
            </a:extLst>
          </p:cNvPr>
          <p:cNvPicPr>
            <a:picLocks noChangeAspect="1"/>
          </p:cNvPicPr>
          <p:nvPr/>
        </p:nvPicPr>
        <p:blipFill>
          <a:blip r:embed="rId2"/>
          <a:stretch>
            <a:fillRect/>
          </a:stretch>
        </p:blipFill>
        <p:spPr>
          <a:xfrm>
            <a:off x="2405683" y="2905402"/>
            <a:ext cx="6267450" cy="2990850"/>
          </a:xfrm>
          <a:prstGeom prst="rect">
            <a:avLst/>
          </a:prstGeom>
        </p:spPr>
      </p:pic>
    </p:spTree>
    <p:extLst>
      <p:ext uri="{BB962C8B-B14F-4D97-AF65-F5344CB8AC3E}">
        <p14:creationId xmlns:p14="http://schemas.microsoft.com/office/powerpoint/2010/main" val="1546326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DFBDA-22D5-4A94-972A-C6DC948D897C}"/>
              </a:ext>
            </a:extLst>
          </p:cNvPr>
          <p:cNvSpPr>
            <a:spLocks noGrp="1"/>
          </p:cNvSpPr>
          <p:nvPr>
            <p:ph type="title"/>
          </p:nvPr>
        </p:nvSpPr>
        <p:spPr/>
        <p:txBody>
          <a:bodyPr/>
          <a:lstStyle/>
          <a:p>
            <a:r>
              <a:rPr lang="en-US" dirty="0"/>
              <a:t>Assemble score maps</a:t>
            </a:r>
          </a:p>
        </p:txBody>
      </p:sp>
      <p:sp>
        <p:nvSpPr>
          <p:cNvPr id="3" name="Content Placeholder 2">
            <a:extLst>
              <a:ext uri="{FF2B5EF4-FFF2-40B4-BE49-F238E27FC236}">
                <a16:creationId xmlns:a16="http://schemas.microsoft.com/office/drawing/2014/main" id="{B2909983-F521-40DF-BFAC-CA611CD0A946}"/>
              </a:ext>
            </a:extLst>
          </p:cNvPr>
          <p:cNvSpPr>
            <a:spLocks noGrp="1"/>
          </p:cNvSpPr>
          <p:nvPr>
            <p:ph idx="1"/>
          </p:nvPr>
        </p:nvSpPr>
        <p:spPr/>
        <p:txBody>
          <a:bodyPr>
            <a:normAutofit/>
          </a:bodyPr>
          <a:lstStyle/>
          <a:p>
            <a:pPr marL="0" indent="0">
              <a:buNone/>
            </a:pPr>
            <a:r>
              <a:rPr lang="en-US" sz="2000" dirty="0"/>
              <a:t>With the k*k(3*3) output score maps, it’s easy to assemble a score map for a whole instance. For a proposal(extracted by RPN, Region Proposal Network), we can get its left-top part from the left-top score map, and middle part from the middle score map …  So the final score map stands for whether every pixel being inside of instance in the window. Note that we can get a whole score map at arbitrary size.</a:t>
            </a:r>
          </a:p>
        </p:txBody>
      </p:sp>
      <p:pic>
        <p:nvPicPr>
          <p:cNvPr id="4" name="Picture 3">
            <a:extLst>
              <a:ext uri="{FF2B5EF4-FFF2-40B4-BE49-F238E27FC236}">
                <a16:creationId xmlns:a16="http://schemas.microsoft.com/office/drawing/2014/main" id="{6E2E6C61-2978-49DA-BC23-1635F279C8CB}"/>
              </a:ext>
            </a:extLst>
          </p:cNvPr>
          <p:cNvPicPr>
            <a:picLocks noChangeAspect="1"/>
          </p:cNvPicPr>
          <p:nvPr/>
        </p:nvPicPr>
        <p:blipFill>
          <a:blip r:embed="rId2"/>
          <a:stretch>
            <a:fillRect/>
          </a:stretch>
        </p:blipFill>
        <p:spPr>
          <a:xfrm>
            <a:off x="2714210" y="3296478"/>
            <a:ext cx="5676900" cy="2647950"/>
          </a:xfrm>
          <a:prstGeom prst="rect">
            <a:avLst/>
          </a:prstGeom>
        </p:spPr>
      </p:pic>
    </p:spTree>
    <p:extLst>
      <p:ext uri="{BB962C8B-B14F-4D97-AF65-F5344CB8AC3E}">
        <p14:creationId xmlns:p14="http://schemas.microsoft.com/office/powerpoint/2010/main" val="3853845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A340-8FA4-414B-826F-E4D04600E9F7}"/>
              </a:ext>
            </a:extLst>
          </p:cNvPr>
          <p:cNvSpPr>
            <a:spLocks noGrp="1"/>
          </p:cNvSpPr>
          <p:nvPr>
            <p:ph type="title"/>
          </p:nvPr>
        </p:nvSpPr>
        <p:spPr/>
        <p:txBody>
          <a:bodyPr/>
          <a:lstStyle/>
          <a:p>
            <a:r>
              <a:rPr lang="en-US" dirty="0" err="1"/>
              <a:t>Objectness</a:t>
            </a:r>
            <a:r>
              <a:rPr lang="en-US" altLang="zh-CN" dirty="0"/>
              <a:t> score and the network</a:t>
            </a:r>
            <a:endParaRPr lang="en-US" dirty="0"/>
          </a:p>
        </p:txBody>
      </p:sp>
      <p:sp>
        <p:nvSpPr>
          <p:cNvPr id="3" name="Content Placeholder 2">
            <a:extLst>
              <a:ext uri="{FF2B5EF4-FFF2-40B4-BE49-F238E27FC236}">
                <a16:creationId xmlns:a16="http://schemas.microsoft.com/office/drawing/2014/main" id="{0CD0D155-3179-41FA-8AEE-C143E5E721BC}"/>
              </a:ext>
            </a:extLst>
          </p:cNvPr>
          <p:cNvSpPr>
            <a:spLocks noGrp="1"/>
          </p:cNvSpPr>
          <p:nvPr>
            <p:ph idx="1"/>
          </p:nvPr>
        </p:nvSpPr>
        <p:spPr/>
        <p:txBody>
          <a:bodyPr>
            <a:normAutofit/>
          </a:bodyPr>
          <a:lstStyle/>
          <a:p>
            <a:pPr marL="0" indent="0">
              <a:buNone/>
            </a:pPr>
            <a:r>
              <a:rPr lang="en-US" sz="2000" dirty="0"/>
              <a:t>Because some proposals do not contains an instance, extra operation is needed to classify whether a proposal contains an instance. Below is the network. Small grids in the picture are proposals. This algorithm is not end-to-end. We get masked proposal with this network. Extra network to classify category is needed.</a:t>
            </a:r>
          </a:p>
        </p:txBody>
      </p:sp>
      <p:pic>
        <p:nvPicPr>
          <p:cNvPr id="4" name="Picture 3">
            <a:extLst>
              <a:ext uri="{FF2B5EF4-FFF2-40B4-BE49-F238E27FC236}">
                <a16:creationId xmlns:a16="http://schemas.microsoft.com/office/drawing/2014/main" id="{A6944903-C2DB-465C-9BA3-CC76879A67D8}"/>
              </a:ext>
            </a:extLst>
          </p:cNvPr>
          <p:cNvPicPr>
            <a:picLocks noChangeAspect="1"/>
          </p:cNvPicPr>
          <p:nvPr/>
        </p:nvPicPr>
        <p:blipFill>
          <a:blip r:embed="rId2"/>
          <a:stretch>
            <a:fillRect/>
          </a:stretch>
        </p:blipFill>
        <p:spPr>
          <a:xfrm>
            <a:off x="2145817" y="3042809"/>
            <a:ext cx="7302984" cy="3450066"/>
          </a:xfrm>
          <a:prstGeom prst="rect">
            <a:avLst/>
          </a:prstGeom>
        </p:spPr>
      </p:pic>
    </p:spTree>
    <p:extLst>
      <p:ext uri="{BB962C8B-B14F-4D97-AF65-F5344CB8AC3E}">
        <p14:creationId xmlns:p14="http://schemas.microsoft.com/office/powerpoint/2010/main" val="3684866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EAFBC58-6FA7-4265-8FC4-67FAC67983BE}"/>
              </a:ext>
            </a:extLst>
          </p:cNvPr>
          <p:cNvSpPr>
            <a:spLocks noGrp="1"/>
          </p:cNvSpPr>
          <p:nvPr>
            <p:ph idx="1"/>
          </p:nvPr>
        </p:nvSpPr>
        <p:spPr>
          <a:xfrm>
            <a:off x="1046921" y="2345635"/>
            <a:ext cx="10515600" cy="3354250"/>
          </a:xfrm>
        </p:spPr>
        <p:txBody>
          <a:bodyPr/>
          <a:lstStyle/>
          <a:p>
            <a:pPr marL="0" indent="0">
              <a:buNone/>
            </a:pPr>
            <a:r>
              <a:rPr lang="en-US" dirty="0">
                <a:latin typeface="+mj-lt"/>
              </a:rPr>
              <a:t>           Fully Convolutional Instance-aware Semantic Segmentation</a:t>
            </a:r>
          </a:p>
          <a:p>
            <a:pPr marL="0" indent="0">
              <a:buNone/>
            </a:pPr>
            <a:r>
              <a:rPr lang="en-US" dirty="0">
                <a:latin typeface="+mj-lt"/>
              </a:rPr>
              <a:t>						    		          </a:t>
            </a:r>
            <a:r>
              <a:rPr lang="en-US" sz="2400" dirty="0">
                <a:latin typeface="+mj-lt"/>
              </a:rPr>
              <a:t>Yi Li, et.al.</a:t>
            </a:r>
          </a:p>
        </p:txBody>
      </p:sp>
      <p:sp>
        <p:nvSpPr>
          <p:cNvPr id="2" name="Rectangle 1">
            <a:extLst>
              <a:ext uri="{FF2B5EF4-FFF2-40B4-BE49-F238E27FC236}">
                <a16:creationId xmlns:a16="http://schemas.microsoft.com/office/drawing/2014/main" id="{7EC1AAE6-3D37-4D00-BB4F-EC10AD3AF5C4}"/>
              </a:ext>
            </a:extLst>
          </p:cNvPr>
          <p:cNvSpPr/>
          <p:nvPr/>
        </p:nvSpPr>
        <p:spPr>
          <a:xfrm>
            <a:off x="1947349" y="2910442"/>
            <a:ext cx="4055886" cy="369332"/>
          </a:xfrm>
          <a:prstGeom prst="rect">
            <a:avLst/>
          </a:prstGeom>
        </p:spPr>
        <p:txBody>
          <a:bodyPr wrap="square">
            <a:spAutoFit/>
          </a:bodyPr>
          <a:lstStyle/>
          <a:p>
            <a:r>
              <a:rPr lang="en-US" dirty="0">
                <a:solidFill>
                  <a:srgbClr val="333333"/>
                </a:solidFill>
                <a:latin typeface="-apple-system"/>
              </a:rPr>
              <a:t>Top 1 on coco 2016 segmentation task.</a:t>
            </a:r>
            <a:endParaRPr lang="en-US" dirty="0"/>
          </a:p>
        </p:txBody>
      </p:sp>
    </p:spTree>
    <p:extLst>
      <p:ext uri="{BB962C8B-B14F-4D97-AF65-F5344CB8AC3E}">
        <p14:creationId xmlns:p14="http://schemas.microsoft.com/office/powerpoint/2010/main" val="3624782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EBF1-9E3D-4581-B47A-EBA0C5F3851D}"/>
              </a:ext>
            </a:extLst>
          </p:cNvPr>
          <p:cNvSpPr>
            <a:spLocks noGrp="1"/>
          </p:cNvSpPr>
          <p:nvPr>
            <p:ph type="title"/>
          </p:nvPr>
        </p:nvSpPr>
        <p:spPr/>
        <p:txBody>
          <a:bodyPr/>
          <a:lstStyle/>
          <a:p>
            <a:r>
              <a:rPr lang="en-US" altLang="zh-CN" dirty="0"/>
              <a:t>Papers</a:t>
            </a:r>
            <a:endParaRPr lang="en-US" dirty="0"/>
          </a:p>
        </p:txBody>
      </p:sp>
      <p:sp>
        <p:nvSpPr>
          <p:cNvPr id="3" name="Content Placeholder 2">
            <a:extLst>
              <a:ext uri="{FF2B5EF4-FFF2-40B4-BE49-F238E27FC236}">
                <a16:creationId xmlns:a16="http://schemas.microsoft.com/office/drawing/2014/main" id="{0934D643-5597-48F5-BFD8-153E52AB0E3C}"/>
              </a:ext>
            </a:extLst>
          </p:cNvPr>
          <p:cNvSpPr>
            <a:spLocks noGrp="1"/>
          </p:cNvSpPr>
          <p:nvPr>
            <p:ph idx="1"/>
          </p:nvPr>
        </p:nvSpPr>
        <p:spPr/>
        <p:txBody>
          <a:bodyPr/>
          <a:lstStyle/>
          <a:p>
            <a:r>
              <a:rPr lang="en-US" dirty="0">
                <a:latin typeface="+mj-lt"/>
              </a:rPr>
              <a:t>Fully Convolutional Networks for Semantic Segmentation</a:t>
            </a:r>
          </a:p>
          <a:p>
            <a:r>
              <a:rPr lang="en-US" dirty="0" err="1">
                <a:latin typeface="+mj-lt"/>
              </a:rPr>
              <a:t>DeepLab</a:t>
            </a:r>
            <a:r>
              <a:rPr lang="en-US" dirty="0">
                <a:latin typeface="+mj-lt"/>
              </a:rPr>
              <a:t>: Semantic Image Segmentation with Deep Convolutional Nets, </a:t>
            </a:r>
            <a:r>
              <a:rPr lang="en-US" dirty="0" err="1">
                <a:latin typeface="+mj-lt"/>
              </a:rPr>
              <a:t>Atrous</a:t>
            </a:r>
            <a:r>
              <a:rPr lang="en-US" dirty="0">
                <a:latin typeface="+mj-lt"/>
              </a:rPr>
              <a:t> Convolution, and Fully Connected CRFs(</a:t>
            </a:r>
            <a:r>
              <a:rPr lang="en-US" dirty="0" err="1">
                <a:latin typeface="+mj-lt"/>
              </a:rPr>
              <a:t>ing</a:t>
            </a:r>
            <a:r>
              <a:rPr lang="en-US" dirty="0">
                <a:latin typeface="+mj-lt"/>
              </a:rPr>
              <a:t>…)</a:t>
            </a:r>
          </a:p>
          <a:p>
            <a:r>
              <a:rPr lang="en-US" dirty="0">
                <a:latin typeface="+mj-lt"/>
              </a:rPr>
              <a:t>Instance-sensitive Fully Convolutional Networks</a:t>
            </a:r>
          </a:p>
          <a:p>
            <a:r>
              <a:rPr lang="en-US" dirty="0">
                <a:latin typeface="+mj-lt"/>
              </a:rPr>
              <a:t>Fully Convolutional Instance-aware Semantic Segmentation</a:t>
            </a:r>
          </a:p>
        </p:txBody>
      </p:sp>
    </p:spTree>
    <p:extLst>
      <p:ext uri="{BB962C8B-B14F-4D97-AF65-F5344CB8AC3E}">
        <p14:creationId xmlns:p14="http://schemas.microsoft.com/office/powerpoint/2010/main" val="1702207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CB6AD-7074-4B99-8431-D60CF431936F}"/>
              </a:ext>
            </a:extLst>
          </p:cNvPr>
          <p:cNvSpPr>
            <a:spLocks noGrp="1"/>
          </p:cNvSpPr>
          <p:nvPr>
            <p:ph type="title"/>
          </p:nvPr>
        </p:nvSpPr>
        <p:spPr/>
        <p:txBody>
          <a:bodyPr/>
          <a:lstStyle/>
          <a:p>
            <a:r>
              <a:rPr lang="en-US" dirty="0"/>
              <a:t>Shortcoming of Instance-sensitive-FCN </a:t>
            </a:r>
          </a:p>
        </p:txBody>
      </p:sp>
      <p:sp>
        <p:nvSpPr>
          <p:cNvPr id="3" name="Content Placeholder 2">
            <a:extLst>
              <a:ext uri="{FF2B5EF4-FFF2-40B4-BE49-F238E27FC236}">
                <a16:creationId xmlns:a16="http://schemas.microsoft.com/office/drawing/2014/main" id="{51C40FA5-7F66-4A64-A244-25EAE298027B}"/>
              </a:ext>
            </a:extLst>
          </p:cNvPr>
          <p:cNvSpPr>
            <a:spLocks noGrp="1"/>
          </p:cNvSpPr>
          <p:nvPr>
            <p:ph idx="1"/>
          </p:nvPr>
        </p:nvSpPr>
        <p:spPr/>
        <p:txBody>
          <a:bodyPr>
            <a:normAutofit/>
          </a:bodyPr>
          <a:lstStyle/>
          <a:p>
            <a:pPr marL="0" indent="0">
              <a:buNone/>
            </a:pPr>
            <a:r>
              <a:rPr lang="en-US" sz="1800" dirty="0"/>
              <a:t>Remember that in instance-sensitive-FCN:</a:t>
            </a:r>
          </a:p>
          <a:p>
            <a:pPr marL="457200" indent="-457200">
              <a:buAutoNum type="arabicPeriod"/>
            </a:pPr>
            <a:r>
              <a:rPr lang="en-US" sz="1800" dirty="0"/>
              <a:t>Region proposals are extracted by RPN which is not(</a:t>
            </a:r>
            <a:r>
              <a:rPr lang="en-US" sz="1800" dirty="0">
                <a:solidFill>
                  <a:srgbClr val="FF0000"/>
                </a:solidFill>
              </a:rPr>
              <a:t>I think so</a:t>
            </a:r>
            <a:r>
              <a:rPr lang="en-US" sz="1800" dirty="0"/>
              <a:t>) integrated in the network. </a:t>
            </a:r>
          </a:p>
          <a:p>
            <a:pPr marL="457200" indent="-457200">
              <a:buAutoNum type="arabicPeriod"/>
            </a:pPr>
            <a:r>
              <a:rPr lang="en-US" sz="1800" dirty="0"/>
              <a:t>The final output is instance segmentation without category information.</a:t>
            </a:r>
          </a:p>
          <a:p>
            <a:pPr marL="0" indent="0">
              <a:buNone/>
            </a:pPr>
            <a:endParaRPr lang="en-US" sz="1800" dirty="0"/>
          </a:p>
          <a:p>
            <a:pPr marL="0" indent="0">
              <a:buNone/>
            </a:pPr>
            <a:r>
              <a:rPr lang="en-US" sz="1800" dirty="0"/>
              <a:t>Solution:</a:t>
            </a:r>
          </a:p>
          <a:p>
            <a:pPr marL="457200" indent="-457200">
              <a:buAutoNum type="arabicPeriod"/>
            </a:pPr>
            <a:r>
              <a:rPr lang="en-US" sz="1800" dirty="0"/>
              <a:t>Integrate RPN and segmentation network simply by sharing weights in lower conv layers.</a:t>
            </a:r>
          </a:p>
          <a:p>
            <a:pPr marL="457200" indent="-457200">
              <a:buFont typeface="Arial" panose="020B0604020202020204" pitchFamily="34" charset="0"/>
              <a:buAutoNum type="arabicPeriod"/>
            </a:pPr>
            <a:r>
              <a:rPr lang="en-US" sz="1800" dirty="0"/>
              <a:t>Predict category in segmentation network(integration again).  </a:t>
            </a:r>
          </a:p>
          <a:p>
            <a:pPr marL="0" indent="0">
              <a:buNone/>
            </a:pPr>
            <a:r>
              <a:rPr lang="en-US" sz="2000" dirty="0"/>
              <a:t>	</a:t>
            </a:r>
          </a:p>
        </p:txBody>
      </p:sp>
    </p:spTree>
    <p:extLst>
      <p:ext uri="{BB962C8B-B14F-4D97-AF65-F5344CB8AC3E}">
        <p14:creationId xmlns:p14="http://schemas.microsoft.com/office/powerpoint/2010/main" val="3081021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CB378-EBA1-436D-BF58-FC80E06502F0}"/>
              </a:ext>
            </a:extLst>
          </p:cNvPr>
          <p:cNvSpPr>
            <a:spLocks noGrp="1"/>
          </p:cNvSpPr>
          <p:nvPr>
            <p:ph type="title"/>
          </p:nvPr>
        </p:nvSpPr>
        <p:spPr/>
        <p:txBody>
          <a:bodyPr/>
          <a:lstStyle/>
          <a:p>
            <a:r>
              <a:rPr lang="en-US" dirty="0"/>
              <a:t>Predict and segment(figure on the next page)</a:t>
            </a:r>
          </a:p>
        </p:txBody>
      </p:sp>
      <p:sp>
        <p:nvSpPr>
          <p:cNvPr id="3" name="Content Placeholder 2">
            <a:extLst>
              <a:ext uri="{FF2B5EF4-FFF2-40B4-BE49-F238E27FC236}">
                <a16:creationId xmlns:a16="http://schemas.microsoft.com/office/drawing/2014/main" id="{F639D31D-8FED-48EE-8D1E-C3A063C9C908}"/>
              </a:ext>
            </a:extLst>
          </p:cNvPr>
          <p:cNvSpPr>
            <a:spLocks noGrp="1"/>
          </p:cNvSpPr>
          <p:nvPr>
            <p:ph idx="1"/>
          </p:nvPr>
        </p:nvSpPr>
        <p:spPr/>
        <p:txBody>
          <a:bodyPr>
            <a:normAutofit fontScale="92500" lnSpcReduction="20000"/>
          </a:bodyPr>
          <a:lstStyle/>
          <a:p>
            <a:pPr marL="0" indent="0">
              <a:buNone/>
            </a:pPr>
            <a:r>
              <a:rPr lang="en-US" sz="1800" dirty="0" err="1"/>
              <a:t>i</a:t>
            </a:r>
            <a:r>
              <a:rPr lang="en-US" sz="1800" dirty="0"/>
              <a:t>) Get 2 * #categories * k * k score maps.</a:t>
            </a:r>
          </a:p>
          <a:p>
            <a:pPr marL="0" indent="0">
              <a:buNone/>
            </a:pPr>
            <a:r>
              <a:rPr lang="en-US" sz="1800" dirty="0"/>
              <a:t>	 k * k comes from “Instance-sensitive-FCN”, remember there are k*k relative regions in that network.</a:t>
            </a:r>
          </a:p>
          <a:p>
            <a:pPr marL="0" indent="0">
              <a:buNone/>
            </a:pPr>
            <a:r>
              <a:rPr lang="en-US" sz="1800" dirty="0"/>
              <a:t>       	 #categories comes from that we need score map on every category.</a:t>
            </a:r>
          </a:p>
          <a:p>
            <a:pPr marL="0" indent="0">
              <a:buNone/>
            </a:pPr>
            <a:r>
              <a:rPr lang="en-US" sz="1800" dirty="0"/>
              <a:t>	2 comes from that a pixel being foreground or background on an object since the same pixel can be         	foreground on one object but background on another (adjacent) object.</a:t>
            </a:r>
          </a:p>
          <a:p>
            <a:pPr marL="0" indent="0">
              <a:buNone/>
            </a:pPr>
            <a:r>
              <a:rPr lang="en-US" sz="1800" dirty="0"/>
              <a:t>ii) Assemble 2 * #categories * k * k score maps to 2 * #categories.</a:t>
            </a:r>
          </a:p>
          <a:p>
            <a:pPr marL="0" indent="0">
              <a:buNone/>
            </a:pPr>
            <a:r>
              <a:rPr lang="en-US" sz="1800" dirty="0"/>
              <a:t>	This process is the same as “Instance-sensitive-FCN”.</a:t>
            </a:r>
          </a:p>
          <a:p>
            <a:pPr marL="0" indent="0">
              <a:buNone/>
            </a:pPr>
            <a:r>
              <a:rPr lang="en-US" sz="1800" dirty="0"/>
              <a:t>iii) a. [</a:t>
            </a:r>
            <a:r>
              <a:rPr lang="en-US" altLang="zh-CN" sz="1800" dirty="0"/>
              <a:t>Classify</a:t>
            </a:r>
            <a:r>
              <a:rPr lang="en-US" sz="1800" dirty="0"/>
              <a:t>] Classify the instance’s category, note that background is also a category. </a:t>
            </a:r>
          </a:p>
          <a:p>
            <a:pPr marL="0" indent="0">
              <a:buNone/>
            </a:pPr>
            <a:r>
              <a:rPr lang="en-US" sz="1800" dirty="0"/>
              <a:t>	On every two corresponding score maps(stands for a pixel being foreground or background on a specific 	category , 	take max operation). Then we get #category score maps.</a:t>
            </a:r>
          </a:p>
          <a:p>
            <a:pPr marL="0" indent="0">
              <a:buNone/>
            </a:pPr>
            <a:r>
              <a:rPr lang="en-US" sz="1800" dirty="0"/>
              <a:t>	On the #category score maps, calculate average(this is exactly average-pooling), get #category scalars.</a:t>
            </a:r>
          </a:p>
          <a:p>
            <a:pPr marL="0" indent="0">
              <a:buNone/>
            </a:pPr>
            <a:r>
              <a:rPr lang="en-US" sz="1800" dirty="0"/>
              <a:t>	</a:t>
            </a:r>
            <a:r>
              <a:rPr lang="en-US" sz="1800" dirty="0" err="1"/>
              <a:t>Softmax</a:t>
            </a:r>
            <a:r>
              <a:rPr lang="en-US" sz="1800" dirty="0"/>
              <a:t> operation on the #category scalars.</a:t>
            </a:r>
          </a:p>
          <a:p>
            <a:pPr marL="0" indent="0">
              <a:buNone/>
            </a:pPr>
            <a:r>
              <a:rPr lang="en-US" sz="1800" dirty="0"/>
              <a:t>     b. [Segment] Get instance’s mask in the proposal.</a:t>
            </a:r>
          </a:p>
          <a:p>
            <a:pPr marL="0" indent="0">
              <a:buNone/>
            </a:pPr>
            <a:r>
              <a:rPr lang="en-US" sz="1800" dirty="0"/>
              <a:t>	On every pixel of every two corresponding score maps, take </a:t>
            </a:r>
            <a:r>
              <a:rPr lang="en-US" sz="1800" dirty="0" err="1"/>
              <a:t>softmax</a:t>
            </a:r>
            <a:r>
              <a:rPr lang="en-US" sz="1800" dirty="0"/>
              <a:t> operation, get 	probabilities of a pixel 	being foreground or background.</a:t>
            </a:r>
          </a:p>
          <a:p>
            <a:pPr marL="0" indent="0">
              <a:buNone/>
            </a:pPr>
            <a:endParaRPr lang="en-US" sz="1800" dirty="0"/>
          </a:p>
          <a:p>
            <a:endParaRPr lang="en-US" dirty="0"/>
          </a:p>
        </p:txBody>
      </p:sp>
    </p:spTree>
    <p:extLst>
      <p:ext uri="{BB962C8B-B14F-4D97-AF65-F5344CB8AC3E}">
        <p14:creationId xmlns:p14="http://schemas.microsoft.com/office/powerpoint/2010/main" val="2048807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29785-9713-44E4-80B0-F0FCB31C170E}"/>
              </a:ext>
            </a:extLst>
          </p:cNvPr>
          <p:cNvSpPr>
            <a:spLocks noGrp="1"/>
          </p:cNvSpPr>
          <p:nvPr>
            <p:ph type="title"/>
          </p:nvPr>
        </p:nvSpPr>
        <p:spPr>
          <a:xfrm>
            <a:off x="838200" y="365125"/>
            <a:ext cx="10968250" cy="1325563"/>
          </a:xfrm>
        </p:spPr>
        <p:txBody>
          <a:bodyPr/>
          <a:lstStyle/>
          <a:p>
            <a:r>
              <a:rPr lang="en-US" dirty="0"/>
              <a:t>Instance-sensitive Fully Convolutional Networks</a:t>
            </a:r>
          </a:p>
        </p:txBody>
      </p:sp>
      <p:pic>
        <p:nvPicPr>
          <p:cNvPr id="8" name="Content Placeholder 7" descr="A screenshot of a cell phone&#10;&#10;Description generated with high confidence">
            <a:extLst>
              <a:ext uri="{FF2B5EF4-FFF2-40B4-BE49-F238E27FC236}">
                <a16:creationId xmlns:a16="http://schemas.microsoft.com/office/drawing/2014/main" id="{8915B793-6C02-47A2-A9A2-BC922EFAE5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1018" y="1499149"/>
            <a:ext cx="10682782" cy="4993726"/>
          </a:xfrm>
        </p:spPr>
      </p:pic>
    </p:spTree>
    <p:extLst>
      <p:ext uri="{BB962C8B-B14F-4D97-AF65-F5344CB8AC3E}">
        <p14:creationId xmlns:p14="http://schemas.microsoft.com/office/powerpoint/2010/main" val="2172559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0146D-1149-4EA4-8DB6-AA798299D985}"/>
              </a:ext>
            </a:extLst>
          </p:cNvPr>
          <p:cNvSpPr>
            <a:spLocks noGrp="1"/>
          </p:cNvSpPr>
          <p:nvPr>
            <p:ph type="title"/>
          </p:nvPr>
        </p:nvSpPr>
        <p:spPr>
          <a:xfrm>
            <a:off x="838200" y="1862620"/>
            <a:ext cx="10515600" cy="1325563"/>
          </a:xfrm>
        </p:spPr>
        <p:txBody>
          <a:bodyPr/>
          <a:lstStyle/>
          <a:p>
            <a:r>
              <a:rPr lang="en-US" dirty="0"/>
              <a:t>FCN</a:t>
            </a:r>
          </a:p>
        </p:txBody>
      </p:sp>
      <p:sp>
        <p:nvSpPr>
          <p:cNvPr id="4" name="Content Placeholder 2">
            <a:extLst>
              <a:ext uri="{FF2B5EF4-FFF2-40B4-BE49-F238E27FC236}">
                <a16:creationId xmlns:a16="http://schemas.microsoft.com/office/drawing/2014/main" id="{AEAFBC58-6FA7-4265-8FC4-67FAC67983BE}"/>
              </a:ext>
            </a:extLst>
          </p:cNvPr>
          <p:cNvSpPr>
            <a:spLocks noGrp="1"/>
          </p:cNvSpPr>
          <p:nvPr>
            <p:ph idx="1"/>
          </p:nvPr>
        </p:nvSpPr>
        <p:spPr>
          <a:xfrm>
            <a:off x="1063486" y="2332383"/>
            <a:ext cx="10515600" cy="3354250"/>
          </a:xfrm>
        </p:spPr>
        <p:txBody>
          <a:bodyPr/>
          <a:lstStyle/>
          <a:p>
            <a:pPr marL="0" indent="0">
              <a:buNone/>
            </a:pPr>
            <a:r>
              <a:rPr lang="en-US" dirty="0">
                <a:latin typeface="+mj-lt"/>
              </a:rPr>
              <a:t>           Fully Convolutional Networks for Semantic Segmentation </a:t>
            </a:r>
          </a:p>
          <a:p>
            <a:pPr marL="0" indent="0">
              <a:buNone/>
            </a:pPr>
            <a:r>
              <a:rPr lang="en-US" dirty="0">
                <a:latin typeface="+mj-lt"/>
              </a:rPr>
              <a:t>						            </a:t>
            </a:r>
            <a:r>
              <a:rPr lang="en-US" sz="2400" dirty="0">
                <a:latin typeface="+mj-lt"/>
              </a:rPr>
              <a:t>Jonathan Long, et.al.</a:t>
            </a:r>
          </a:p>
        </p:txBody>
      </p:sp>
    </p:spTree>
    <p:extLst>
      <p:ext uri="{BB962C8B-B14F-4D97-AF65-F5344CB8AC3E}">
        <p14:creationId xmlns:p14="http://schemas.microsoft.com/office/powerpoint/2010/main" val="583663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1B9E8-7083-468C-897B-21F2EFFA5B64}"/>
              </a:ext>
            </a:extLst>
          </p:cNvPr>
          <p:cNvSpPr>
            <a:spLocks noGrp="1"/>
          </p:cNvSpPr>
          <p:nvPr>
            <p:ph type="title"/>
          </p:nvPr>
        </p:nvSpPr>
        <p:spPr/>
        <p:txBody>
          <a:bodyPr>
            <a:normAutofit/>
          </a:bodyPr>
          <a:lstStyle/>
          <a:p>
            <a:r>
              <a:rPr lang="en-US" sz="3600" dirty="0"/>
              <a:t>1. From classification network to segmentation network</a:t>
            </a:r>
          </a:p>
        </p:txBody>
      </p:sp>
      <p:sp>
        <p:nvSpPr>
          <p:cNvPr id="4" name="Content Placeholder 3">
            <a:extLst>
              <a:ext uri="{FF2B5EF4-FFF2-40B4-BE49-F238E27FC236}">
                <a16:creationId xmlns:a16="http://schemas.microsoft.com/office/drawing/2014/main" id="{E1B4DE95-FE5C-480B-BF7D-169DB08C888C}"/>
              </a:ext>
            </a:extLst>
          </p:cNvPr>
          <p:cNvSpPr>
            <a:spLocks noGrp="1"/>
          </p:cNvSpPr>
          <p:nvPr>
            <p:ph idx="1"/>
          </p:nvPr>
        </p:nvSpPr>
        <p:spPr>
          <a:xfrm>
            <a:off x="838200" y="1825623"/>
            <a:ext cx="5431734" cy="4628185"/>
          </a:xfrm>
        </p:spPr>
        <p:txBody>
          <a:bodyPr>
            <a:normAutofit lnSpcReduction="10000"/>
          </a:bodyPr>
          <a:lstStyle/>
          <a:p>
            <a:pPr marL="0" indent="0">
              <a:lnSpc>
                <a:spcPct val="110000"/>
              </a:lnSpc>
              <a:buNone/>
            </a:pPr>
            <a:r>
              <a:rPr lang="en-US" sz="1800" dirty="0"/>
              <a:t>c-last: last layer before first fully connected layer.</a:t>
            </a:r>
          </a:p>
          <a:p>
            <a:pPr marL="0" indent="0">
              <a:lnSpc>
                <a:spcPct val="110000"/>
              </a:lnSpc>
              <a:buNone/>
            </a:pPr>
            <a:r>
              <a:rPr lang="en-US" sz="1800" dirty="0"/>
              <a:t>fc1: first fully connected layer.</a:t>
            </a:r>
          </a:p>
          <a:p>
            <a:pPr marL="0" indent="0">
              <a:lnSpc>
                <a:spcPct val="110000"/>
              </a:lnSpc>
              <a:buNone/>
            </a:pPr>
            <a:r>
              <a:rPr lang="en-US" sz="1800" dirty="0"/>
              <a:t>    “c-last -&gt; fc1” simply rearrange all feature</a:t>
            </a:r>
          </a:p>
          <a:p>
            <a:pPr marL="0" indent="0">
              <a:lnSpc>
                <a:spcPct val="110000"/>
              </a:lnSpc>
              <a:buNone/>
            </a:pPr>
            <a:r>
              <a:rPr lang="en-US" sz="1800" dirty="0"/>
              <a:t>maps in c-last to a vector.  And fc1-&gt;fc2-&gt;fc3</a:t>
            </a:r>
          </a:p>
          <a:p>
            <a:pPr marL="0" indent="0">
              <a:lnSpc>
                <a:spcPct val="110000"/>
              </a:lnSpc>
              <a:buNone/>
            </a:pPr>
            <a:r>
              <a:rPr lang="en-US" sz="1800" dirty="0"/>
              <a:t>produces non-spatial outputs.</a:t>
            </a:r>
          </a:p>
          <a:p>
            <a:pPr marL="0" indent="0">
              <a:lnSpc>
                <a:spcPct val="110000"/>
              </a:lnSpc>
              <a:buNone/>
            </a:pPr>
            <a:r>
              <a:rPr lang="en-US" sz="1800" dirty="0"/>
              <a:t>     So to remove these fully connected layers </a:t>
            </a:r>
          </a:p>
          <a:p>
            <a:pPr marL="0" indent="0">
              <a:lnSpc>
                <a:spcPct val="110000"/>
              </a:lnSpc>
              <a:buNone/>
            </a:pPr>
            <a:r>
              <a:rPr lang="en-US" sz="1800" dirty="0"/>
              <a:t>and exploit existing classification network(VGG, </a:t>
            </a:r>
            <a:r>
              <a:rPr lang="en-US" sz="1800" dirty="0" err="1"/>
              <a:t>Googlenet</a:t>
            </a:r>
            <a:r>
              <a:rPr lang="en-US" sz="1800" dirty="0"/>
              <a:t>, …), convert these fc layers to convolutional layers. That’s why it’s called “Fully Convolutional Networks”</a:t>
            </a:r>
          </a:p>
          <a:p>
            <a:pPr marL="0" indent="0">
              <a:lnSpc>
                <a:spcPct val="110000"/>
              </a:lnSpc>
              <a:buNone/>
            </a:pPr>
            <a:r>
              <a:rPr lang="en-US" sz="1800" dirty="0"/>
              <a:t>     </a:t>
            </a:r>
            <a:r>
              <a:rPr lang="en-US" sz="1800" dirty="0">
                <a:solidFill>
                  <a:srgbClr val="FF0000"/>
                </a:solidFill>
              </a:rPr>
              <a:t>I think at least theoretically, we can simply remove these fc layers. It still can give segmentation result. But </a:t>
            </a:r>
            <a:r>
              <a:rPr lang="en-US" altLang="zh-CN" sz="1800" dirty="0">
                <a:solidFill>
                  <a:srgbClr val="FF0000"/>
                </a:solidFill>
              </a:rPr>
              <a:t>I don’t know if the result is good as converting fc to conv.</a:t>
            </a:r>
            <a:endParaRPr lang="en-US" sz="1800" dirty="0"/>
          </a:p>
        </p:txBody>
      </p:sp>
      <p:pic>
        <p:nvPicPr>
          <p:cNvPr id="5" name="Picture 4">
            <a:extLst>
              <a:ext uri="{FF2B5EF4-FFF2-40B4-BE49-F238E27FC236}">
                <a16:creationId xmlns:a16="http://schemas.microsoft.com/office/drawing/2014/main" id="{B1253C5F-80CA-47F0-926E-9D80F87B8029}"/>
              </a:ext>
            </a:extLst>
          </p:cNvPr>
          <p:cNvPicPr>
            <a:picLocks noChangeAspect="1"/>
          </p:cNvPicPr>
          <p:nvPr/>
        </p:nvPicPr>
        <p:blipFill>
          <a:blip r:embed="rId2"/>
          <a:stretch>
            <a:fillRect/>
          </a:stretch>
        </p:blipFill>
        <p:spPr>
          <a:xfrm>
            <a:off x="5520225" y="2278032"/>
            <a:ext cx="6102509" cy="2493243"/>
          </a:xfrm>
          <a:prstGeom prst="rect">
            <a:avLst/>
          </a:prstGeom>
        </p:spPr>
      </p:pic>
      <p:sp>
        <p:nvSpPr>
          <p:cNvPr id="6" name="Content Placeholder 3">
            <a:extLst>
              <a:ext uri="{FF2B5EF4-FFF2-40B4-BE49-F238E27FC236}">
                <a16:creationId xmlns:a16="http://schemas.microsoft.com/office/drawing/2014/main" id="{BC4DA2F1-5B30-463D-8499-E8F95FE555B7}"/>
              </a:ext>
            </a:extLst>
          </p:cNvPr>
          <p:cNvSpPr txBox="1">
            <a:spLocks/>
          </p:cNvSpPr>
          <p:nvPr/>
        </p:nvSpPr>
        <p:spPr>
          <a:xfrm>
            <a:off x="7171082" y="5038152"/>
            <a:ext cx="3177209" cy="3710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classification network VGG.</a:t>
            </a:r>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2803119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1B9E8-7083-468C-897B-21F2EFFA5B64}"/>
              </a:ext>
            </a:extLst>
          </p:cNvPr>
          <p:cNvSpPr>
            <a:spLocks noGrp="1"/>
          </p:cNvSpPr>
          <p:nvPr>
            <p:ph type="title"/>
          </p:nvPr>
        </p:nvSpPr>
        <p:spPr/>
        <p:txBody>
          <a:bodyPr>
            <a:normAutofit/>
          </a:bodyPr>
          <a:lstStyle/>
          <a:p>
            <a:r>
              <a:rPr lang="en-US" sz="3600" dirty="0"/>
              <a:t>From classification network to segmentation network</a:t>
            </a:r>
          </a:p>
        </p:txBody>
      </p:sp>
      <p:sp>
        <p:nvSpPr>
          <p:cNvPr id="4" name="Content Placeholder 3">
            <a:extLst>
              <a:ext uri="{FF2B5EF4-FFF2-40B4-BE49-F238E27FC236}">
                <a16:creationId xmlns:a16="http://schemas.microsoft.com/office/drawing/2014/main" id="{E1B4DE95-FE5C-480B-BF7D-169DB08C888C}"/>
              </a:ext>
            </a:extLst>
          </p:cNvPr>
          <p:cNvSpPr>
            <a:spLocks noGrp="1"/>
          </p:cNvSpPr>
          <p:nvPr>
            <p:ph idx="1"/>
          </p:nvPr>
        </p:nvSpPr>
        <p:spPr>
          <a:xfrm>
            <a:off x="838200" y="1825623"/>
            <a:ext cx="10293626" cy="1527177"/>
          </a:xfrm>
        </p:spPr>
        <p:txBody>
          <a:bodyPr>
            <a:normAutofit/>
          </a:bodyPr>
          <a:lstStyle/>
          <a:p>
            <a:pPr marL="0" indent="0">
              <a:lnSpc>
                <a:spcPct val="100000"/>
              </a:lnSpc>
              <a:buNone/>
            </a:pPr>
            <a:r>
              <a:rPr lang="en-US" sz="1800" dirty="0"/>
              <a:t>After convert fc layers to convolutional layers, if we </a:t>
            </a:r>
            <a:r>
              <a:rPr lang="en-US" sz="1800" dirty="0" err="1"/>
              <a:t>upsample</a:t>
            </a:r>
            <a:r>
              <a:rPr lang="en-US" sz="1800" dirty="0"/>
              <a:t> the output to input image’s size, and add a 1*1 convolution layer to convert these feature maps to only one feature map, we can predict label of every pixel of the only one feature map(</a:t>
            </a:r>
            <a:r>
              <a:rPr lang="en-US" sz="1800" dirty="0">
                <a:solidFill>
                  <a:srgbClr val="FF0000"/>
                </a:solidFill>
              </a:rPr>
              <a:t>converts segmentation problem to classification on pixels</a:t>
            </a:r>
            <a:r>
              <a:rPr lang="en-US" sz="1800" dirty="0"/>
              <a:t>). There exists such a operation for </a:t>
            </a:r>
            <a:r>
              <a:rPr lang="en-US" sz="1800" dirty="0" err="1"/>
              <a:t>upsampling</a:t>
            </a:r>
            <a:r>
              <a:rPr lang="en-US" sz="1800" dirty="0">
                <a:solidFill>
                  <a:srgbClr val="FF0000"/>
                </a:solidFill>
              </a:rPr>
              <a:t>(you may also simply </a:t>
            </a:r>
            <a:r>
              <a:rPr lang="en-US" sz="1800">
                <a:solidFill>
                  <a:srgbClr val="FF0000"/>
                </a:solidFill>
              </a:rPr>
              <a:t>use bilinear interpolation),</a:t>
            </a:r>
            <a:r>
              <a:rPr lang="en-US" sz="1800"/>
              <a:t> </a:t>
            </a:r>
            <a:r>
              <a:rPr lang="en-US" sz="1800" dirty="0"/>
              <a:t>called transposed convolution or deconvolution(bad name). So now the whole network would like as below.</a:t>
            </a:r>
          </a:p>
        </p:txBody>
      </p:sp>
      <p:pic>
        <p:nvPicPr>
          <p:cNvPr id="7" name="Picture 2" descr="http://rnd.azoft.com/wp-content/uploads_rnd/2016/11/overall-1024x256.png">
            <a:extLst>
              <a:ext uri="{FF2B5EF4-FFF2-40B4-BE49-F238E27FC236}">
                <a16:creationId xmlns:a16="http://schemas.microsoft.com/office/drawing/2014/main" id="{7799872D-B05F-4186-B44F-719FC4A230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5471" y="3506678"/>
            <a:ext cx="97536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829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85D6B-16F0-4D4F-958F-7DB227577EF0}"/>
              </a:ext>
            </a:extLst>
          </p:cNvPr>
          <p:cNvSpPr>
            <a:spLocks noGrp="1"/>
          </p:cNvSpPr>
          <p:nvPr>
            <p:ph type="title"/>
          </p:nvPr>
        </p:nvSpPr>
        <p:spPr/>
        <p:txBody>
          <a:bodyPr/>
          <a:lstStyle/>
          <a:p>
            <a:r>
              <a:rPr lang="en-US" altLang="zh-CN" dirty="0"/>
              <a:t>T</a:t>
            </a:r>
            <a:r>
              <a:rPr lang="en-US" dirty="0"/>
              <a:t>ransposed convolution(deconvolution)</a:t>
            </a:r>
          </a:p>
        </p:txBody>
      </p:sp>
      <p:sp>
        <p:nvSpPr>
          <p:cNvPr id="3" name="Content Placeholder 2">
            <a:extLst>
              <a:ext uri="{FF2B5EF4-FFF2-40B4-BE49-F238E27FC236}">
                <a16:creationId xmlns:a16="http://schemas.microsoft.com/office/drawing/2014/main" id="{E9D6FB87-ACBF-4E6F-9366-4E79A15E197E}"/>
              </a:ext>
            </a:extLst>
          </p:cNvPr>
          <p:cNvSpPr>
            <a:spLocks noGrp="1"/>
          </p:cNvSpPr>
          <p:nvPr>
            <p:ph idx="1"/>
          </p:nvPr>
        </p:nvSpPr>
        <p:spPr>
          <a:xfrm>
            <a:off x="838200" y="1825625"/>
            <a:ext cx="3888545" cy="4351338"/>
          </a:xfrm>
        </p:spPr>
        <p:txBody>
          <a:bodyPr>
            <a:normAutofit/>
          </a:bodyPr>
          <a:lstStyle/>
          <a:p>
            <a:pPr marL="0" indent="0">
              <a:buNone/>
            </a:pPr>
            <a:r>
              <a:rPr lang="en-US" sz="2000" dirty="0"/>
              <a:t>From the figure, transposed convolution has the same operation with convolution.</a:t>
            </a:r>
          </a:p>
          <a:p>
            <a:pPr marL="0" indent="0">
              <a:buNone/>
            </a:pPr>
            <a:r>
              <a:rPr lang="en-US" sz="2000" dirty="0"/>
              <a:t>*Transposed convolution only guarantees that the output will be a 4x4 image as well. It will not reverse the corresponding convolution perfectly. At least not concerning the numeric values.</a:t>
            </a:r>
          </a:p>
        </p:txBody>
      </p:sp>
      <p:sp>
        <p:nvSpPr>
          <p:cNvPr id="4" name="AutoShape 2" descr="这里写图片描述">
            <a:extLst>
              <a:ext uri="{FF2B5EF4-FFF2-40B4-BE49-F238E27FC236}">
                <a16:creationId xmlns:a16="http://schemas.microsoft.com/office/drawing/2014/main" id="{98ACB849-A9D9-4865-B1CD-0F92EDEC702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C060E134-F9AB-47B0-A6F9-8606FBF6A38D}"/>
              </a:ext>
            </a:extLst>
          </p:cNvPr>
          <p:cNvPicPr>
            <a:picLocks noChangeAspect="1"/>
          </p:cNvPicPr>
          <p:nvPr/>
        </p:nvPicPr>
        <p:blipFill>
          <a:blip r:embed="rId2"/>
          <a:stretch>
            <a:fillRect/>
          </a:stretch>
        </p:blipFill>
        <p:spPr>
          <a:xfrm>
            <a:off x="5254202" y="1825625"/>
            <a:ext cx="5314286" cy="3542857"/>
          </a:xfrm>
          <a:prstGeom prst="rect">
            <a:avLst/>
          </a:prstGeom>
        </p:spPr>
      </p:pic>
    </p:spTree>
    <p:extLst>
      <p:ext uri="{BB962C8B-B14F-4D97-AF65-F5344CB8AC3E}">
        <p14:creationId xmlns:p14="http://schemas.microsoft.com/office/powerpoint/2010/main" val="2106634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AA624-6FA5-4491-A87B-38B18944DDEB}"/>
              </a:ext>
            </a:extLst>
          </p:cNvPr>
          <p:cNvSpPr>
            <a:spLocks noGrp="1"/>
          </p:cNvSpPr>
          <p:nvPr>
            <p:ph type="title"/>
          </p:nvPr>
        </p:nvSpPr>
        <p:spPr/>
        <p:txBody>
          <a:bodyPr/>
          <a:lstStyle/>
          <a:p>
            <a:r>
              <a:rPr lang="en-US" dirty="0"/>
              <a:t>2. Combine features in different layers</a:t>
            </a:r>
          </a:p>
        </p:txBody>
      </p:sp>
      <p:sp>
        <p:nvSpPr>
          <p:cNvPr id="3" name="Content Placeholder 2">
            <a:extLst>
              <a:ext uri="{FF2B5EF4-FFF2-40B4-BE49-F238E27FC236}">
                <a16:creationId xmlns:a16="http://schemas.microsoft.com/office/drawing/2014/main" id="{F94AA274-FC6A-4AF7-9B8B-CB2E05D8123E}"/>
              </a:ext>
            </a:extLst>
          </p:cNvPr>
          <p:cNvSpPr>
            <a:spLocks noGrp="1"/>
          </p:cNvSpPr>
          <p:nvPr>
            <p:ph idx="1"/>
          </p:nvPr>
        </p:nvSpPr>
        <p:spPr>
          <a:xfrm>
            <a:off x="838200" y="1825625"/>
            <a:ext cx="10515600" cy="877818"/>
          </a:xfrm>
        </p:spPr>
        <p:txBody>
          <a:bodyPr>
            <a:normAutofit lnSpcReduction="10000"/>
          </a:bodyPr>
          <a:lstStyle/>
          <a:p>
            <a:pPr marL="0" indent="0">
              <a:buNone/>
            </a:pPr>
            <a:r>
              <a:rPr lang="en-US" sz="2000" dirty="0"/>
              <a:t>If we interpret feature maps from low layers to high layers in CNN as low, middle, high semantic information on input image, we may think that combining these feature maps would gain better performance.</a:t>
            </a:r>
          </a:p>
        </p:txBody>
      </p:sp>
      <p:pic>
        <p:nvPicPr>
          <p:cNvPr id="4" name="Picture 3">
            <a:extLst>
              <a:ext uri="{FF2B5EF4-FFF2-40B4-BE49-F238E27FC236}">
                <a16:creationId xmlns:a16="http://schemas.microsoft.com/office/drawing/2014/main" id="{73ED1720-EDC4-4548-9C52-D1595933D600}"/>
              </a:ext>
            </a:extLst>
          </p:cNvPr>
          <p:cNvPicPr>
            <a:picLocks noChangeAspect="1"/>
          </p:cNvPicPr>
          <p:nvPr/>
        </p:nvPicPr>
        <p:blipFill>
          <a:blip r:embed="rId2"/>
          <a:stretch>
            <a:fillRect/>
          </a:stretch>
        </p:blipFill>
        <p:spPr>
          <a:xfrm>
            <a:off x="1761113" y="2703443"/>
            <a:ext cx="8269152" cy="3543922"/>
          </a:xfrm>
          <a:prstGeom prst="rect">
            <a:avLst/>
          </a:prstGeom>
        </p:spPr>
      </p:pic>
    </p:spTree>
    <p:extLst>
      <p:ext uri="{BB962C8B-B14F-4D97-AF65-F5344CB8AC3E}">
        <p14:creationId xmlns:p14="http://schemas.microsoft.com/office/powerpoint/2010/main" val="2705337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0146D-1149-4EA4-8DB6-AA798299D985}"/>
              </a:ext>
            </a:extLst>
          </p:cNvPr>
          <p:cNvSpPr>
            <a:spLocks noGrp="1"/>
          </p:cNvSpPr>
          <p:nvPr>
            <p:ph type="title"/>
          </p:nvPr>
        </p:nvSpPr>
        <p:spPr>
          <a:xfrm>
            <a:off x="718930" y="2445716"/>
            <a:ext cx="11062252" cy="1325563"/>
          </a:xfrm>
        </p:spPr>
        <p:txBody>
          <a:bodyPr>
            <a:noAutofit/>
          </a:bodyPr>
          <a:lstStyle/>
          <a:p>
            <a:r>
              <a:rPr lang="en-US" sz="3200" dirty="0" err="1"/>
              <a:t>DeepLab</a:t>
            </a:r>
            <a:r>
              <a:rPr lang="en-US" sz="3200" dirty="0"/>
              <a:t>: Semantic Image Segmentation with Deep Convolutional Nets, </a:t>
            </a:r>
            <a:r>
              <a:rPr lang="en-US" sz="3200" dirty="0" err="1"/>
              <a:t>Atrous</a:t>
            </a:r>
            <a:r>
              <a:rPr lang="en-US" sz="3200" dirty="0"/>
              <a:t> Convolution, and Fully Connected CRFs                            									</a:t>
            </a:r>
            <a:r>
              <a:rPr lang="en-US" sz="2000" dirty="0"/>
              <a:t>Liang-</a:t>
            </a:r>
            <a:r>
              <a:rPr lang="en-US" sz="2000" dirty="0" err="1"/>
              <a:t>Chieh</a:t>
            </a:r>
            <a:r>
              <a:rPr lang="en-US" sz="2000" dirty="0"/>
              <a:t> Chen </a:t>
            </a:r>
            <a:r>
              <a:rPr lang="en-US" altLang="zh-CN" sz="2000" dirty="0"/>
              <a:t>et.al</a:t>
            </a:r>
            <a:endParaRPr lang="en-US" sz="2000" dirty="0"/>
          </a:p>
        </p:txBody>
      </p:sp>
    </p:spTree>
    <p:extLst>
      <p:ext uri="{BB962C8B-B14F-4D97-AF65-F5344CB8AC3E}">
        <p14:creationId xmlns:p14="http://schemas.microsoft.com/office/powerpoint/2010/main" val="2502447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694B8-85D4-469C-A3A3-217109FFE15D}"/>
              </a:ext>
            </a:extLst>
          </p:cNvPr>
          <p:cNvSpPr>
            <a:spLocks noGrp="1"/>
          </p:cNvSpPr>
          <p:nvPr>
            <p:ph type="title"/>
          </p:nvPr>
        </p:nvSpPr>
        <p:spPr/>
        <p:txBody>
          <a:bodyPr/>
          <a:lstStyle/>
          <a:p>
            <a:r>
              <a:rPr lang="en-US" dirty="0"/>
              <a:t>1. Shortcoming of FCN</a:t>
            </a:r>
          </a:p>
        </p:txBody>
      </p:sp>
      <p:sp>
        <p:nvSpPr>
          <p:cNvPr id="3" name="Content Placeholder 2">
            <a:extLst>
              <a:ext uri="{FF2B5EF4-FFF2-40B4-BE49-F238E27FC236}">
                <a16:creationId xmlns:a16="http://schemas.microsoft.com/office/drawing/2014/main" id="{0509159A-C372-4F38-B2C4-E10E3EA463B5}"/>
              </a:ext>
            </a:extLst>
          </p:cNvPr>
          <p:cNvSpPr>
            <a:spLocks noGrp="1"/>
          </p:cNvSpPr>
          <p:nvPr>
            <p:ph idx="1"/>
          </p:nvPr>
        </p:nvSpPr>
        <p:spPr>
          <a:xfrm>
            <a:off x="838200" y="1491904"/>
            <a:ext cx="10515600" cy="4975155"/>
          </a:xfrm>
        </p:spPr>
        <p:txBody>
          <a:bodyPr>
            <a:normAutofit fontScale="77500" lnSpcReduction="20000"/>
          </a:bodyPr>
          <a:lstStyle/>
          <a:p>
            <a:pPr marL="0" indent="0">
              <a:buNone/>
            </a:pPr>
            <a:r>
              <a:rPr lang="en-US" sz="2000" dirty="0"/>
              <a:t>1. Repeated combination of max-pooling and striding at consecutive layers reduces significantly the spatial resolution of the resulting feature maps, typically by a factor of 32 across each direction.</a:t>
            </a:r>
          </a:p>
          <a:p>
            <a:pPr marL="0" indent="0">
              <a:buNone/>
            </a:pPr>
            <a:endParaRPr lang="en-US" sz="2000" dirty="0">
              <a:solidFill>
                <a:srgbClr val="FF0000"/>
              </a:solidFill>
            </a:endParaRPr>
          </a:p>
          <a:p>
            <a:pPr marL="0" indent="0">
              <a:buNone/>
            </a:pPr>
            <a:endParaRPr lang="en-US" sz="2000" dirty="0">
              <a:solidFill>
                <a:srgbClr val="FF0000"/>
              </a:solidFill>
            </a:endParaRPr>
          </a:p>
          <a:p>
            <a:pPr marL="0" indent="0">
              <a:buNone/>
            </a:pPr>
            <a:endParaRPr lang="en-US" sz="2000" dirty="0">
              <a:solidFill>
                <a:srgbClr val="FF0000"/>
              </a:solidFill>
            </a:endParaRPr>
          </a:p>
          <a:p>
            <a:pPr marL="0" indent="0">
              <a:buNone/>
            </a:pPr>
            <a:endParaRPr lang="en-US" sz="2000" dirty="0">
              <a:solidFill>
                <a:srgbClr val="FF0000"/>
              </a:solidFill>
            </a:endParaRPr>
          </a:p>
          <a:p>
            <a:pPr marL="0" indent="0">
              <a:buNone/>
            </a:pPr>
            <a:r>
              <a:rPr lang="en-US" sz="2000" dirty="0">
                <a:solidFill>
                  <a:srgbClr val="FF0000"/>
                </a:solidFill>
              </a:rPr>
              <a:t>		                            			                           </a:t>
            </a:r>
            <a:r>
              <a:rPr lang="en-US" sz="1600" dirty="0"/>
              <a:t>Process of pooling and </a:t>
            </a:r>
            <a:r>
              <a:rPr lang="en-US" sz="1600" dirty="0" err="1"/>
              <a:t>unpooling</a:t>
            </a:r>
            <a:r>
              <a:rPr lang="en-US" sz="1600" dirty="0"/>
              <a:t> in FCN</a:t>
            </a:r>
            <a:endParaRPr lang="en-US" sz="1600" dirty="0">
              <a:solidFill>
                <a:srgbClr val="FF0000"/>
              </a:solidFill>
            </a:endParaRPr>
          </a:p>
          <a:p>
            <a:pPr marL="0" indent="0">
              <a:buNone/>
            </a:pPr>
            <a:endParaRPr lang="en-US" sz="2000" dirty="0"/>
          </a:p>
          <a:p>
            <a:pPr marL="0" indent="0">
              <a:buNone/>
            </a:pPr>
            <a:endParaRPr lang="en-US" sz="2000" dirty="0"/>
          </a:p>
          <a:p>
            <a:pPr marL="0" indent="0">
              <a:buNone/>
            </a:pPr>
            <a:r>
              <a:rPr lang="en-US" sz="2000" dirty="0"/>
              <a:t>2. To avoid that happen, the author use dilated convolution[1], also called convolution with holes, </a:t>
            </a:r>
            <a:r>
              <a:rPr lang="en-US" sz="2000" dirty="0" err="1"/>
              <a:t>atrous</a:t>
            </a:r>
            <a:r>
              <a:rPr lang="en-US" sz="2000" dirty="0"/>
              <a:t> convolution(used in this paper).</a:t>
            </a:r>
          </a:p>
          <a:p>
            <a:pPr marL="0" indent="0">
              <a:lnSpc>
                <a:spcPct val="110000"/>
              </a:lnSpc>
              <a:buNone/>
            </a:pPr>
            <a:r>
              <a:rPr lang="en-US" sz="2000" dirty="0">
                <a:solidFill>
                  <a:srgbClr val="FF0000"/>
                </a:solidFill>
              </a:rPr>
              <a:t>My understanding: </a:t>
            </a:r>
          </a:p>
          <a:p>
            <a:pPr marL="0" indent="0">
              <a:lnSpc>
                <a:spcPct val="110000"/>
              </a:lnSpc>
              <a:buNone/>
            </a:pPr>
            <a:r>
              <a:rPr lang="en-US" sz="2000" dirty="0">
                <a:solidFill>
                  <a:srgbClr val="FF0000"/>
                </a:solidFill>
              </a:rPr>
              <a:t>1. During max-pooling and striding at consecutive layers, more and more values in feature maps are discarded. </a:t>
            </a:r>
          </a:p>
          <a:p>
            <a:pPr marL="0" indent="0">
              <a:lnSpc>
                <a:spcPct val="110000"/>
              </a:lnSpc>
              <a:buNone/>
            </a:pPr>
            <a:r>
              <a:rPr lang="en-US" sz="2000" dirty="0">
                <a:solidFill>
                  <a:srgbClr val="FF0000"/>
                </a:solidFill>
              </a:rPr>
              <a:t>2. The classification on every pixel partly rely on its receptive field on input image. It can be understand if we remember values in high layers stands for high level semantic feature.</a:t>
            </a:r>
          </a:p>
          <a:p>
            <a:pPr marL="0" indent="0">
              <a:buNone/>
            </a:pPr>
            <a:endParaRPr lang="en-US" sz="2000" dirty="0">
              <a:solidFill>
                <a:srgbClr val="FF0000"/>
              </a:solidFill>
            </a:endParaRPr>
          </a:p>
          <a:p>
            <a:pPr marL="0" indent="0">
              <a:buNone/>
            </a:pPr>
            <a:r>
              <a:rPr lang="en-US" sz="1600" dirty="0"/>
              <a:t>[1] Multi-Scale Context Aggregation by Dilated Convolutions</a:t>
            </a:r>
          </a:p>
        </p:txBody>
      </p:sp>
      <p:pic>
        <p:nvPicPr>
          <p:cNvPr id="4" name="Picture 3">
            <a:extLst>
              <a:ext uri="{FF2B5EF4-FFF2-40B4-BE49-F238E27FC236}">
                <a16:creationId xmlns:a16="http://schemas.microsoft.com/office/drawing/2014/main" id="{E6930510-1F96-4199-83D6-78C59C23E8A2}"/>
              </a:ext>
            </a:extLst>
          </p:cNvPr>
          <p:cNvPicPr>
            <a:picLocks noChangeAspect="1"/>
          </p:cNvPicPr>
          <p:nvPr/>
        </p:nvPicPr>
        <p:blipFill>
          <a:blip r:embed="rId2"/>
          <a:stretch>
            <a:fillRect/>
          </a:stretch>
        </p:blipFill>
        <p:spPr>
          <a:xfrm>
            <a:off x="2536903" y="2053751"/>
            <a:ext cx="5016836" cy="1746826"/>
          </a:xfrm>
          <a:prstGeom prst="rect">
            <a:avLst/>
          </a:prstGeom>
        </p:spPr>
      </p:pic>
    </p:spTree>
    <p:extLst>
      <p:ext uri="{BB962C8B-B14F-4D97-AF65-F5344CB8AC3E}">
        <p14:creationId xmlns:p14="http://schemas.microsoft.com/office/powerpoint/2010/main" val="1922947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TotalTime>
  <Words>1029</Words>
  <Application>Microsoft Office PowerPoint</Application>
  <PresentationFormat>Widescreen</PresentationFormat>
  <Paragraphs>100</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-apple-system</vt:lpstr>
      <vt:lpstr>等线</vt:lpstr>
      <vt:lpstr>等线 Light</vt:lpstr>
      <vt:lpstr>Arial</vt:lpstr>
      <vt:lpstr>Calibri</vt:lpstr>
      <vt:lpstr>Calibri Light</vt:lpstr>
      <vt:lpstr>Office Theme</vt:lpstr>
      <vt:lpstr>Image Segmentation with CNN</vt:lpstr>
      <vt:lpstr>Papers</vt:lpstr>
      <vt:lpstr>FCN</vt:lpstr>
      <vt:lpstr>1. From classification network to segmentation network</vt:lpstr>
      <vt:lpstr>From classification network to segmentation network</vt:lpstr>
      <vt:lpstr>Transposed convolution(deconvolution)</vt:lpstr>
      <vt:lpstr>2. Combine features in different layers</vt:lpstr>
      <vt:lpstr>DeepLab: Semantic Image Segmentation with Deep Convolutional Nets, Atrous Convolution, and Fully Connected CRFs                                     Liang-Chieh Chen et.al</vt:lpstr>
      <vt:lpstr>1. Shortcoming of FCN</vt:lpstr>
      <vt:lpstr>Dilated convolution</vt:lpstr>
      <vt:lpstr>Dilated convolution</vt:lpstr>
      <vt:lpstr>2. Multiscale image representation</vt:lpstr>
      <vt:lpstr>3. Accurate boundary</vt:lpstr>
      <vt:lpstr>PowerPoint Presentation</vt:lpstr>
      <vt:lpstr>Shortcoming of FCN</vt:lpstr>
      <vt:lpstr>Shortcoming of FCN</vt:lpstr>
      <vt:lpstr>Assemble score maps</vt:lpstr>
      <vt:lpstr>Objectness score and the network</vt:lpstr>
      <vt:lpstr>PowerPoint Presentation</vt:lpstr>
      <vt:lpstr>Shortcoming of Instance-sensitive-FCN </vt:lpstr>
      <vt:lpstr>Predict and segment(figure on the next page)</vt:lpstr>
      <vt:lpstr>Instance-sensitive Fully Convolutional Networks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Segmentation with CNN</dc:title>
  <dc:creator>Zhihao Zhao</dc:creator>
  <cp:lastModifiedBy>Zhihao Zhao</cp:lastModifiedBy>
  <cp:revision>110</cp:revision>
  <dcterms:created xsi:type="dcterms:W3CDTF">2017-10-22T04:05:28Z</dcterms:created>
  <dcterms:modified xsi:type="dcterms:W3CDTF">2017-11-15T07:10:28Z</dcterms:modified>
</cp:coreProperties>
</file>