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8" r:id="rId4"/>
    <p:sldId id="268" r:id="rId5"/>
    <p:sldId id="257" r:id="rId6"/>
    <p:sldId id="259" r:id="rId7"/>
    <p:sldId id="260" r:id="rId8"/>
    <p:sldId id="262" r:id="rId9"/>
    <p:sldId id="264" r:id="rId10"/>
    <p:sldId id="263" r:id="rId11"/>
    <p:sldId id="266" r:id="rId12"/>
    <p:sldId id="267" r:id="rId13"/>
    <p:sldId id="281" r:id="rId14"/>
    <p:sldId id="271" r:id="rId15"/>
    <p:sldId id="272" r:id="rId16"/>
    <p:sldId id="273" r:id="rId17"/>
    <p:sldId id="275" r:id="rId18"/>
    <p:sldId id="279" r:id="rId19"/>
    <p:sldId id="283" r:id="rId20"/>
    <p:sldId id="286" r:id="rId21"/>
    <p:sldId id="284" r:id="rId22"/>
    <p:sldId id="278" r:id="rId23"/>
    <p:sldId id="280"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6" autoAdjust="0"/>
    <p:restoredTop sz="94660"/>
  </p:normalViewPr>
  <p:slideViewPr>
    <p:cSldViewPr snapToGrid="0">
      <p:cViewPr varScale="1">
        <p:scale>
          <a:sx n="72" d="100"/>
          <a:sy n="72"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586E-9334-4851-B1E5-0C0CA98DE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0639C9-DADD-43E0-BFD4-B6EC74ABB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107003-8DE4-44EE-8C31-7547E18D477B}"/>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5" name="Footer Placeholder 4">
            <a:extLst>
              <a:ext uri="{FF2B5EF4-FFF2-40B4-BE49-F238E27FC236}">
                <a16:creationId xmlns:a16="http://schemas.microsoft.com/office/drawing/2014/main" id="{93F45BE7-2C9D-4282-BD71-D7DFEE004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030A7-5100-42AC-A423-4EEFC3BD51A4}"/>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295907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48D8-80E4-4B7F-827B-DE1BA0E8A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1EC08-51CC-4A50-B0AD-E726DB9A52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25786-F196-4C43-8979-80D289C6E663}"/>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5" name="Footer Placeholder 4">
            <a:extLst>
              <a:ext uri="{FF2B5EF4-FFF2-40B4-BE49-F238E27FC236}">
                <a16:creationId xmlns:a16="http://schemas.microsoft.com/office/drawing/2014/main" id="{3FA7AA63-396B-42F8-BB07-A069BA969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E2569-C691-4C42-93C8-D9D4B129335A}"/>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344968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122D2-F0FF-408E-8306-AC5C9A0813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49DAF9-63A6-4193-B424-B200DCA841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80C43-B67C-46A5-A468-04A84E82D922}"/>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5" name="Footer Placeholder 4">
            <a:extLst>
              <a:ext uri="{FF2B5EF4-FFF2-40B4-BE49-F238E27FC236}">
                <a16:creationId xmlns:a16="http://schemas.microsoft.com/office/drawing/2014/main" id="{EC749C1A-DD77-4897-848E-C542D1731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65D7E-7D80-4B57-90D0-90F735245EF4}"/>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66306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719A-0DBC-4F66-8EB3-567F2AF03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B32BD-C2DF-43A5-80CB-764B9653F9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6A620-C17A-4FA1-9006-A8AF8F2D1A7D}"/>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5" name="Footer Placeholder 4">
            <a:extLst>
              <a:ext uri="{FF2B5EF4-FFF2-40B4-BE49-F238E27FC236}">
                <a16:creationId xmlns:a16="http://schemas.microsoft.com/office/drawing/2014/main" id="{1D42769E-4A83-48C4-B84E-2685558E6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ECABB-32A7-46E5-ADED-A9AFA1D8EDDB}"/>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31134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296E-E1B7-4C4F-A486-68227F2E9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0A2CB3-F1D9-4805-BE9A-DBE09BE6B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F2B1CE-8DE3-4452-BEFC-DBF4D778DC80}"/>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5" name="Footer Placeholder 4">
            <a:extLst>
              <a:ext uri="{FF2B5EF4-FFF2-40B4-BE49-F238E27FC236}">
                <a16:creationId xmlns:a16="http://schemas.microsoft.com/office/drawing/2014/main" id="{19DA1994-0F23-4881-9A95-05D8F387F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623D3-46A7-45DB-A4EB-1C855681B4A2}"/>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262073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ACFA-73D5-4AF7-B69F-A1AC3DE8B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8D31AE-09FF-4A69-933C-4FC10E45CC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00CE4-3D38-4A9D-9988-8BBE84B1D9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4325A-B595-42F3-BE34-96A011664586}"/>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6" name="Footer Placeholder 5">
            <a:extLst>
              <a:ext uri="{FF2B5EF4-FFF2-40B4-BE49-F238E27FC236}">
                <a16:creationId xmlns:a16="http://schemas.microsoft.com/office/drawing/2014/main" id="{128EB3CA-992A-435D-8734-221F2791E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45D4A-47BF-4203-9A25-64A361BDE379}"/>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164143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EF19-96E2-40E1-A731-9AF33D3B4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D41BDE-1BE7-4517-8CA9-3D803CB22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C5022A-387A-4D2A-8AFA-FA4078C040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2B69AF-6F64-43FB-B374-2220C957F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01C30C-FAAC-42A1-A8BD-79F7EF0500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C47F6-BE64-4DB8-81BF-ACF533512912}"/>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8" name="Footer Placeholder 7">
            <a:extLst>
              <a:ext uri="{FF2B5EF4-FFF2-40B4-BE49-F238E27FC236}">
                <a16:creationId xmlns:a16="http://schemas.microsoft.com/office/drawing/2014/main" id="{23519C44-AAB4-4286-A0EE-DE062BF489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8FD8FF-B272-4411-8E24-1BCF44D9360A}"/>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25987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C2AB-0333-42CF-A59B-88FB8AE7E2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11804-BC75-4917-BD22-CE2E396C56B8}"/>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4" name="Footer Placeholder 3">
            <a:extLst>
              <a:ext uri="{FF2B5EF4-FFF2-40B4-BE49-F238E27FC236}">
                <a16:creationId xmlns:a16="http://schemas.microsoft.com/office/drawing/2014/main" id="{A8BA948A-4114-4274-A20E-9F94639B98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97FC09-9937-4309-9F27-B5A750E1A2AF}"/>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350603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52B43-7A57-4855-A5A3-0BBFB6DDADE6}"/>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3" name="Footer Placeholder 2">
            <a:extLst>
              <a:ext uri="{FF2B5EF4-FFF2-40B4-BE49-F238E27FC236}">
                <a16:creationId xmlns:a16="http://schemas.microsoft.com/office/drawing/2014/main" id="{81D1C0BE-BDC5-4042-923C-99BEC5718A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5E113-3F2F-4B1C-AD36-5C8DA802AFDC}"/>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301136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8741-E6F8-43BE-988F-16AEC367E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49940F-650B-41C5-8439-010357E73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72AD3-4637-4AE5-B2FA-8F0DDF0B3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31DA0B-DF7A-410E-8576-DB65BBE54362}"/>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6" name="Footer Placeholder 5">
            <a:extLst>
              <a:ext uri="{FF2B5EF4-FFF2-40B4-BE49-F238E27FC236}">
                <a16:creationId xmlns:a16="http://schemas.microsoft.com/office/drawing/2014/main" id="{B0F4740E-5B10-4291-AC60-8D7A1587E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32DAE-7268-47B1-B120-60596E2265C7}"/>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312796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620C-4001-4932-89A8-15D7AF206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C21019-6CE1-4B0C-8934-C5CA2FB4D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9DA068-4AB0-4BE2-895D-E1955B0D8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397CEE-4BC9-433F-8BB5-D4B05666640B}"/>
              </a:ext>
            </a:extLst>
          </p:cNvPr>
          <p:cNvSpPr>
            <a:spLocks noGrp="1"/>
          </p:cNvSpPr>
          <p:nvPr>
            <p:ph type="dt" sz="half" idx="10"/>
          </p:nvPr>
        </p:nvSpPr>
        <p:spPr/>
        <p:txBody>
          <a:bodyPr/>
          <a:lstStyle/>
          <a:p>
            <a:fld id="{0DE64870-E462-4C5D-B5A5-D70515A4313D}" type="datetimeFigureOut">
              <a:rPr lang="en-US" smtClean="0"/>
              <a:t>10/24/2017</a:t>
            </a:fld>
            <a:endParaRPr lang="en-US"/>
          </a:p>
        </p:txBody>
      </p:sp>
      <p:sp>
        <p:nvSpPr>
          <p:cNvPr id="6" name="Footer Placeholder 5">
            <a:extLst>
              <a:ext uri="{FF2B5EF4-FFF2-40B4-BE49-F238E27FC236}">
                <a16:creationId xmlns:a16="http://schemas.microsoft.com/office/drawing/2014/main" id="{33A590B1-B6EC-4D6C-82A0-FA4C8F4D1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B4AF1-A2EF-4862-9142-150E8820EC0B}"/>
              </a:ext>
            </a:extLst>
          </p:cNvPr>
          <p:cNvSpPr>
            <a:spLocks noGrp="1"/>
          </p:cNvSpPr>
          <p:nvPr>
            <p:ph type="sldNum" sz="quarter" idx="12"/>
          </p:nvPr>
        </p:nvSpPr>
        <p:spPr/>
        <p:txBody>
          <a:bodyPr/>
          <a:lstStyle/>
          <a:p>
            <a:fld id="{0714C77F-C437-46FD-B2ED-7B460F20D127}" type="slidenum">
              <a:rPr lang="en-US" smtClean="0"/>
              <a:t>‹#›</a:t>
            </a:fld>
            <a:endParaRPr lang="en-US"/>
          </a:p>
        </p:txBody>
      </p:sp>
    </p:spTree>
    <p:extLst>
      <p:ext uri="{BB962C8B-B14F-4D97-AF65-F5344CB8AC3E}">
        <p14:creationId xmlns:p14="http://schemas.microsoft.com/office/powerpoint/2010/main" val="256198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0BEF7-8CC9-47A3-AE7B-2481D1A55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3EBF89-63BD-47BE-AE1A-5CA3B6E0F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0A97C-7E0D-4900-BB5E-2CE5CEFA4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64870-E462-4C5D-B5A5-D70515A4313D}" type="datetimeFigureOut">
              <a:rPr lang="en-US" smtClean="0"/>
              <a:t>10/24/2017</a:t>
            </a:fld>
            <a:endParaRPr lang="en-US"/>
          </a:p>
        </p:txBody>
      </p:sp>
      <p:sp>
        <p:nvSpPr>
          <p:cNvPr id="5" name="Footer Placeholder 4">
            <a:extLst>
              <a:ext uri="{FF2B5EF4-FFF2-40B4-BE49-F238E27FC236}">
                <a16:creationId xmlns:a16="http://schemas.microsoft.com/office/drawing/2014/main" id="{828308AD-EDE4-4EC8-9AE5-4D4401853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53273-4D2A-41A5-8934-841735DA2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4C77F-C437-46FD-B2ED-7B460F20D127}" type="slidenum">
              <a:rPr lang="en-US" smtClean="0"/>
              <a:t>‹#›</a:t>
            </a:fld>
            <a:endParaRPr lang="en-US"/>
          </a:p>
        </p:txBody>
      </p:sp>
    </p:spTree>
    <p:extLst>
      <p:ext uri="{BB962C8B-B14F-4D97-AF65-F5344CB8AC3E}">
        <p14:creationId xmlns:p14="http://schemas.microsoft.com/office/powerpoint/2010/main" val="373072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7FF8-622F-42DE-8EF0-255BE2630DB0}"/>
              </a:ext>
            </a:extLst>
          </p:cNvPr>
          <p:cNvSpPr>
            <a:spLocks noGrp="1"/>
          </p:cNvSpPr>
          <p:nvPr>
            <p:ph type="ctrTitle"/>
          </p:nvPr>
        </p:nvSpPr>
        <p:spPr/>
        <p:txBody>
          <a:bodyPr>
            <a:normAutofit/>
          </a:bodyPr>
          <a:lstStyle/>
          <a:p>
            <a:r>
              <a:rPr lang="en-US" sz="2800" dirty="0"/>
              <a:t>Surveillance Video Parsing with Single Frame Supervision</a:t>
            </a:r>
            <a:br>
              <a:rPr lang="en-US" dirty="0"/>
            </a:br>
            <a:r>
              <a:rPr lang="en-US" dirty="0"/>
              <a:t>							    </a:t>
            </a:r>
            <a:r>
              <a:rPr lang="en-US" sz="2000" dirty="0"/>
              <a:t>Si Liu et al.</a:t>
            </a:r>
          </a:p>
        </p:txBody>
      </p:sp>
      <p:sp>
        <p:nvSpPr>
          <p:cNvPr id="3" name="Subtitle 2">
            <a:extLst>
              <a:ext uri="{FF2B5EF4-FFF2-40B4-BE49-F238E27FC236}">
                <a16:creationId xmlns:a16="http://schemas.microsoft.com/office/drawing/2014/main" id="{E795A11A-17CD-4937-A451-721BB5AE533C}"/>
              </a:ext>
            </a:extLst>
          </p:cNvPr>
          <p:cNvSpPr>
            <a:spLocks noGrp="1"/>
          </p:cNvSpPr>
          <p:nvPr>
            <p:ph type="subTitle" idx="1"/>
          </p:nvPr>
        </p:nvSpPr>
        <p:spPr>
          <a:xfrm>
            <a:off x="1205948" y="3747812"/>
            <a:ext cx="9144000" cy="1655762"/>
          </a:xfrm>
        </p:spPr>
        <p:txBody>
          <a:bodyPr/>
          <a:lstStyle/>
          <a:p>
            <a:endParaRPr lang="en-US" dirty="0"/>
          </a:p>
          <a:p>
            <a:r>
              <a:rPr lang="en-US" dirty="0"/>
              <a:t>Zhihao Zhao</a:t>
            </a:r>
          </a:p>
        </p:txBody>
      </p:sp>
    </p:spTree>
    <p:extLst>
      <p:ext uri="{BB962C8B-B14F-4D97-AF65-F5344CB8AC3E}">
        <p14:creationId xmlns:p14="http://schemas.microsoft.com/office/powerpoint/2010/main" val="355674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FC20-18C0-4C92-A38F-B60FCEA1922C}"/>
              </a:ext>
            </a:extLst>
          </p:cNvPr>
          <p:cNvSpPr>
            <a:spLocks noGrp="1"/>
          </p:cNvSpPr>
          <p:nvPr>
            <p:ph type="title"/>
          </p:nvPr>
        </p:nvSpPr>
        <p:spPr/>
        <p:txBody>
          <a:bodyPr/>
          <a:lstStyle/>
          <a:p>
            <a:r>
              <a:rPr lang="en-US" dirty="0"/>
              <a:t>Integrate optical flow and temporal fusion</a:t>
            </a:r>
          </a:p>
        </p:txBody>
      </p:sp>
      <p:sp>
        <p:nvSpPr>
          <p:cNvPr id="5" name="Rectangle 4">
            <a:extLst>
              <a:ext uri="{FF2B5EF4-FFF2-40B4-BE49-F238E27FC236}">
                <a16:creationId xmlns:a16="http://schemas.microsoft.com/office/drawing/2014/main" id="{289F151A-EFBD-44EC-A3F4-DD8DF89AE4B3}"/>
              </a:ext>
            </a:extLst>
          </p:cNvPr>
          <p:cNvSpPr/>
          <p:nvPr/>
        </p:nvSpPr>
        <p:spPr>
          <a:xfrm>
            <a:off x="488019" y="1805596"/>
            <a:ext cx="3106802" cy="3000821"/>
          </a:xfrm>
          <a:prstGeom prst="rect">
            <a:avLst/>
          </a:prstGeom>
        </p:spPr>
        <p:txBody>
          <a:bodyPr wrap="square">
            <a:spAutoFit/>
          </a:bodyPr>
          <a:lstStyle/>
          <a:p>
            <a:pPr marL="342900" indent="-342900">
              <a:lnSpc>
                <a:spcPct val="150000"/>
              </a:lnSpc>
              <a:buAutoNum type="arabicPeriod"/>
            </a:pPr>
            <a:r>
              <a:rPr lang="en-US" dirty="0"/>
              <a:t>Parse 3 images </a:t>
            </a:r>
          </a:p>
          <a:p>
            <a:pPr marL="342900" indent="-342900">
              <a:lnSpc>
                <a:spcPct val="150000"/>
              </a:lnSpc>
              <a:buAutoNum type="arabicPeriod"/>
            </a:pPr>
            <a:r>
              <a:rPr lang="en-US" dirty="0"/>
              <a:t>Integrate optical flow net</a:t>
            </a:r>
          </a:p>
          <a:p>
            <a:pPr marL="342900" indent="-342900">
              <a:lnSpc>
                <a:spcPct val="150000"/>
              </a:lnSpc>
              <a:buAutoNum type="arabicPeriod"/>
            </a:pPr>
            <a:r>
              <a:rPr lang="en-US" dirty="0"/>
              <a:t>Adjust parsing result</a:t>
            </a:r>
          </a:p>
          <a:p>
            <a:pPr>
              <a:lnSpc>
                <a:spcPct val="150000"/>
              </a:lnSpc>
            </a:pPr>
            <a:r>
              <a:rPr lang="en-US" dirty="0"/>
              <a:t>      according to optical flow to  </a:t>
            </a:r>
          </a:p>
          <a:p>
            <a:pPr>
              <a:lnSpc>
                <a:spcPct val="150000"/>
              </a:lnSpc>
            </a:pPr>
            <a:r>
              <a:rPr lang="en-US" dirty="0"/>
              <a:t>      the same time</a:t>
            </a:r>
          </a:p>
          <a:p>
            <a:pPr>
              <a:lnSpc>
                <a:spcPct val="150000"/>
              </a:lnSpc>
            </a:pPr>
            <a:r>
              <a:rPr lang="en-US" dirty="0"/>
              <a:t>4.   Fuse them with several</a:t>
            </a:r>
          </a:p>
          <a:p>
            <a:pPr>
              <a:lnSpc>
                <a:spcPct val="150000"/>
              </a:lnSpc>
            </a:pPr>
            <a:r>
              <a:rPr lang="en-US" dirty="0"/>
              <a:t>      1 </a:t>
            </a:r>
            <a:r>
              <a:rPr lang="en-US" altLang="zh-CN" dirty="0"/>
              <a:t>×1 filters.</a:t>
            </a:r>
            <a:endParaRPr lang="en-US" dirty="0"/>
          </a:p>
        </p:txBody>
      </p:sp>
      <p:pic>
        <p:nvPicPr>
          <p:cNvPr id="9" name="Picture 8">
            <a:extLst>
              <a:ext uri="{FF2B5EF4-FFF2-40B4-BE49-F238E27FC236}">
                <a16:creationId xmlns:a16="http://schemas.microsoft.com/office/drawing/2014/main" id="{D47D2676-EF0E-4B2F-A28A-6B216D6F3115}"/>
              </a:ext>
            </a:extLst>
          </p:cNvPr>
          <p:cNvPicPr>
            <a:picLocks noChangeAspect="1"/>
          </p:cNvPicPr>
          <p:nvPr/>
        </p:nvPicPr>
        <p:blipFill>
          <a:blip r:embed="rId2"/>
          <a:stretch>
            <a:fillRect/>
          </a:stretch>
        </p:blipFill>
        <p:spPr>
          <a:xfrm>
            <a:off x="3594821" y="1805596"/>
            <a:ext cx="8374335" cy="4409674"/>
          </a:xfrm>
          <a:prstGeom prst="rect">
            <a:avLst/>
          </a:prstGeom>
        </p:spPr>
      </p:pic>
    </p:spTree>
    <p:extLst>
      <p:ext uri="{BB962C8B-B14F-4D97-AF65-F5344CB8AC3E}">
        <p14:creationId xmlns:p14="http://schemas.microsoft.com/office/powerpoint/2010/main" val="236115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FC20-18C0-4C92-A38F-B60FCEA1922C}"/>
              </a:ext>
            </a:extLst>
          </p:cNvPr>
          <p:cNvSpPr>
            <a:spLocks noGrp="1"/>
          </p:cNvSpPr>
          <p:nvPr>
            <p:ph type="title"/>
          </p:nvPr>
        </p:nvSpPr>
        <p:spPr/>
        <p:txBody>
          <a:bodyPr/>
          <a:lstStyle/>
          <a:p>
            <a:r>
              <a:rPr lang="en-US" dirty="0"/>
              <a:t>Question on integrated model </a:t>
            </a:r>
          </a:p>
        </p:txBody>
      </p:sp>
      <p:pic>
        <p:nvPicPr>
          <p:cNvPr id="9" name="Picture 8">
            <a:extLst>
              <a:ext uri="{FF2B5EF4-FFF2-40B4-BE49-F238E27FC236}">
                <a16:creationId xmlns:a16="http://schemas.microsoft.com/office/drawing/2014/main" id="{D47D2676-EF0E-4B2F-A28A-6B216D6F3115}"/>
              </a:ext>
            </a:extLst>
          </p:cNvPr>
          <p:cNvPicPr>
            <a:picLocks noChangeAspect="1"/>
          </p:cNvPicPr>
          <p:nvPr/>
        </p:nvPicPr>
        <p:blipFill>
          <a:blip r:embed="rId2"/>
          <a:stretch>
            <a:fillRect/>
          </a:stretch>
        </p:blipFill>
        <p:spPr>
          <a:xfrm>
            <a:off x="3594821" y="1805596"/>
            <a:ext cx="8374335" cy="4409674"/>
          </a:xfrm>
          <a:prstGeom prst="rect">
            <a:avLst/>
          </a:prstGeom>
        </p:spPr>
      </p:pic>
      <p:sp>
        <p:nvSpPr>
          <p:cNvPr id="6" name="Content Placeholder 2">
            <a:extLst>
              <a:ext uri="{FF2B5EF4-FFF2-40B4-BE49-F238E27FC236}">
                <a16:creationId xmlns:a16="http://schemas.microsoft.com/office/drawing/2014/main" id="{9A1848AB-B0EF-4048-BF17-E9B7691F1ADE}"/>
              </a:ext>
            </a:extLst>
          </p:cNvPr>
          <p:cNvSpPr>
            <a:spLocks noGrp="1"/>
          </p:cNvSpPr>
          <p:nvPr>
            <p:ph idx="1"/>
          </p:nvPr>
        </p:nvSpPr>
        <p:spPr>
          <a:xfrm>
            <a:off x="689113" y="1825625"/>
            <a:ext cx="2902225" cy="4351338"/>
          </a:xfrm>
        </p:spPr>
        <p:txBody>
          <a:bodyPr>
            <a:normAutofit/>
          </a:bodyPr>
          <a:lstStyle/>
          <a:p>
            <a:pPr marL="0" indent="0">
              <a:buNone/>
            </a:pPr>
            <a:r>
              <a:rPr lang="en-US" sz="2000" dirty="0"/>
              <a:t>Question: </a:t>
            </a:r>
          </a:p>
          <a:p>
            <a:pPr marL="0" indent="0">
              <a:buNone/>
            </a:pPr>
            <a:r>
              <a:rPr lang="en-US" sz="2000" dirty="0"/>
              <a:t>Optical flow is estimated. It absolutely  contains errors. Some error may be too large to ignore.</a:t>
            </a:r>
          </a:p>
          <a:p>
            <a:pPr marL="0" indent="0">
              <a:buNone/>
            </a:pPr>
            <a:endParaRPr lang="en-US" sz="2000" dirty="0"/>
          </a:p>
          <a:p>
            <a:pPr marL="0" indent="0">
              <a:buNone/>
            </a:pPr>
            <a:r>
              <a:rPr lang="en-US" sz="2000" dirty="0"/>
              <a:t>A simple solution:</a:t>
            </a:r>
          </a:p>
          <a:p>
            <a:pPr marL="0" indent="0">
              <a:buNone/>
            </a:pPr>
            <a:r>
              <a:rPr lang="en-US" sz="2000" dirty="0"/>
              <a:t>Remove/reduce optical flow points with large error. And again, integrate this process to existing model.</a:t>
            </a:r>
          </a:p>
        </p:txBody>
      </p:sp>
    </p:spTree>
    <p:extLst>
      <p:ext uri="{BB962C8B-B14F-4D97-AF65-F5344CB8AC3E}">
        <p14:creationId xmlns:p14="http://schemas.microsoft.com/office/powerpoint/2010/main" val="271156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7C4A-9383-4AEF-821E-9A78CCA0ECB8}"/>
              </a:ext>
            </a:extLst>
          </p:cNvPr>
          <p:cNvSpPr>
            <a:spLocks noGrp="1"/>
          </p:cNvSpPr>
          <p:nvPr>
            <p:ph type="title"/>
          </p:nvPr>
        </p:nvSpPr>
        <p:spPr/>
        <p:txBody>
          <a:bodyPr/>
          <a:lstStyle/>
          <a:p>
            <a:r>
              <a:rPr lang="en-US" dirty="0"/>
              <a:t>Estimate optical flow error -- confidence</a:t>
            </a:r>
          </a:p>
        </p:txBody>
      </p:sp>
      <p:sp>
        <p:nvSpPr>
          <p:cNvPr id="3" name="Content Placeholder 2">
            <a:extLst>
              <a:ext uri="{FF2B5EF4-FFF2-40B4-BE49-F238E27FC236}">
                <a16:creationId xmlns:a16="http://schemas.microsoft.com/office/drawing/2014/main" id="{FDC71A2F-F3EE-42A4-A2DB-E390FDCDE080}"/>
              </a:ext>
            </a:extLst>
          </p:cNvPr>
          <p:cNvSpPr>
            <a:spLocks noGrp="1"/>
          </p:cNvSpPr>
          <p:nvPr>
            <p:ph idx="1"/>
          </p:nvPr>
        </p:nvSpPr>
        <p:spPr>
          <a:xfrm>
            <a:off x="838200" y="1594778"/>
            <a:ext cx="10515600" cy="4792769"/>
          </a:xfrm>
        </p:spPr>
        <p:txBody>
          <a:bodyPr>
            <a:normAutofit/>
          </a:bodyPr>
          <a:lstStyle/>
          <a:p>
            <a:r>
              <a:rPr lang="en-US" sz="2000" dirty="0"/>
              <a:t>It’s estimated respect to L-1 norm of reconstruction error.</a:t>
            </a:r>
          </a:p>
          <a:p>
            <a:r>
              <a:rPr lang="en-US" sz="2000" dirty="0"/>
              <a:t>First, reconstruct every pixel in estimate image using original point and optical flow.</a:t>
            </a:r>
          </a:p>
          <a:p>
            <a:endParaRPr lang="en-US" altLang="zh-CN" sz="2000" dirty="0"/>
          </a:p>
          <a:p>
            <a:r>
              <a:rPr lang="en-US" altLang="zh-CN" sz="2000" dirty="0"/>
              <a:t>Then calculate the L1 distance on original pixel and estimate pixel.</a:t>
            </a:r>
          </a:p>
          <a:p>
            <a:endParaRPr lang="en-US" sz="2000" dirty="0"/>
          </a:p>
          <a:p>
            <a:endParaRPr lang="en-US" sz="2000" dirty="0"/>
          </a:p>
          <a:p>
            <a:r>
              <a:rPr lang="en-US" sz="2000" dirty="0"/>
              <a:t>The confidence is calculated as </a:t>
            </a:r>
          </a:p>
          <a:p>
            <a:pPr marL="0" indent="0">
              <a:buNone/>
            </a:pPr>
            <a:endParaRPr lang="en-US" sz="2000" dirty="0"/>
          </a:p>
          <a:p>
            <a:pPr marL="0" indent="0">
              <a:buNone/>
            </a:pPr>
            <a:r>
              <a:rPr lang="en-US" sz="2000" dirty="0"/>
              <a:t>    where σ is the mean value of </a:t>
            </a:r>
          </a:p>
          <a:p>
            <a:r>
              <a:rPr lang="en-US" sz="2000" dirty="0"/>
              <a:t>Having confidence C on the whole generated parsing image P, the reduction is defined as P*C, where * denotes dot product. </a:t>
            </a:r>
            <a:r>
              <a:rPr lang="en-US" sz="2000" dirty="0">
                <a:solidFill>
                  <a:srgbClr val="FF0000"/>
                </a:solidFill>
              </a:rPr>
              <a:t>(I think dot product doesn’t have intuitive sense, P elementwise multiply round(C) should be better)</a:t>
            </a:r>
          </a:p>
          <a:p>
            <a:pPr marL="0" indent="0">
              <a:buNone/>
            </a:pPr>
            <a:endParaRPr lang="en-US" sz="2000" dirty="0"/>
          </a:p>
        </p:txBody>
      </p:sp>
      <p:pic>
        <p:nvPicPr>
          <p:cNvPr id="4" name="Picture 3">
            <a:extLst>
              <a:ext uri="{FF2B5EF4-FFF2-40B4-BE49-F238E27FC236}">
                <a16:creationId xmlns:a16="http://schemas.microsoft.com/office/drawing/2014/main" id="{E2A3112B-B646-4FCD-A5E0-1C44BEF95234}"/>
              </a:ext>
            </a:extLst>
          </p:cNvPr>
          <p:cNvPicPr>
            <a:picLocks noChangeAspect="1"/>
          </p:cNvPicPr>
          <p:nvPr/>
        </p:nvPicPr>
        <p:blipFill>
          <a:blip r:embed="rId2"/>
          <a:stretch>
            <a:fillRect/>
          </a:stretch>
        </p:blipFill>
        <p:spPr>
          <a:xfrm>
            <a:off x="2976151" y="3184233"/>
            <a:ext cx="2692275" cy="785189"/>
          </a:xfrm>
          <a:prstGeom prst="rect">
            <a:avLst/>
          </a:prstGeom>
        </p:spPr>
      </p:pic>
      <p:pic>
        <p:nvPicPr>
          <p:cNvPr id="5" name="Picture 4">
            <a:extLst>
              <a:ext uri="{FF2B5EF4-FFF2-40B4-BE49-F238E27FC236}">
                <a16:creationId xmlns:a16="http://schemas.microsoft.com/office/drawing/2014/main" id="{EDD36747-F3BB-42ED-85ED-FFD66CCB4F2E}"/>
              </a:ext>
            </a:extLst>
          </p:cNvPr>
          <p:cNvPicPr>
            <a:picLocks noChangeAspect="1"/>
          </p:cNvPicPr>
          <p:nvPr/>
        </p:nvPicPr>
        <p:blipFill>
          <a:blip r:embed="rId3"/>
          <a:stretch>
            <a:fillRect/>
          </a:stretch>
        </p:blipFill>
        <p:spPr>
          <a:xfrm>
            <a:off x="2994567" y="2358632"/>
            <a:ext cx="2673859" cy="414662"/>
          </a:xfrm>
          <a:prstGeom prst="rect">
            <a:avLst/>
          </a:prstGeom>
        </p:spPr>
      </p:pic>
      <p:pic>
        <p:nvPicPr>
          <p:cNvPr id="6" name="Picture 5">
            <a:extLst>
              <a:ext uri="{FF2B5EF4-FFF2-40B4-BE49-F238E27FC236}">
                <a16:creationId xmlns:a16="http://schemas.microsoft.com/office/drawing/2014/main" id="{5C3D97BF-111B-464D-B502-F0B6249B4F84}"/>
              </a:ext>
            </a:extLst>
          </p:cNvPr>
          <p:cNvPicPr>
            <a:picLocks noChangeAspect="1"/>
          </p:cNvPicPr>
          <p:nvPr/>
        </p:nvPicPr>
        <p:blipFill>
          <a:blip r:embed="rId4"/>
          <a:stretch>
            <a:fillRect/>
          </a:stretch>
        </p:blipFill>
        <p:spPr>
          <a:xfrm>
            <a:off x="2978486" y="4323732"/>
            <a:ext cx="3119849" cy="434206"/>
          </a:xfrm>
          <a:prstGeom prst="rect">
            <a:avLst/>
          </a:prstGeom>
        </p:spPr>
      </p:pic>
      <p:pic>
        <p:nvPicPr>
          <p:cNvPr id="7" name="Picture 6">
            <a:extLst>
              <a:ext uri="{FF2B5EF4-FFF2-40B4-BE49-F238E27FC236}">
                <a16:creationId xmlns:a16="http://schemas.microsoft.com/office/drawing/2014/main" id="{A8F115DA-F2FB-4EB6-8EFA-E8048B246F39}"/>
              </a:ext>
            </a:extLst>
          </p:cNvPr>
          <p:cNvPicPr>
            <a:picLocks noChangeAspect="1"/>
          </p:cNvPicPr>
          <p:nvPr/>
        </p:nvPicPr>
        <p:blipFill>
          <a:blip r:embed="rId5"/>
          <a:stretch>
            <a:fillRect/>
          </a:stretch>
        </p:blipFill>
        <p:spPr>
          <a:xfrm>
            <a:off x="4263902" y="4837742"/>
            <a:ext cx="533333" cy="342857"/>
          </a:xfrm>
          <a:prstGeom prst="rect">
            <a:avLst/>
          </a:prstGeom>
        </p:spPr>
      </p:pic>
    </p:spTree>
    <p:extLst>
      <p:ext uri="{BB962C8B-B14F-4D97-AF65-F5344CB8AC3E}">
        <p14:creationId xmlns:p14="http://schemas.microsoft.com/office/powerpoint/2010/main" val="11278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7B73-7D76-4AE6-B38C-F90A992EE66F}"/>
              </a:ext>
            </a:extLst>
          </p:cNvPr>
          <p:cNvSpPr>
            <a:spLocks noGrp="1"/>
          </p:cNvSpPr>
          <p:nvPr>
            <p:ph type="title"/>
          </p:nvPr>
        </p:nvSpPr>
        <p:spPr/>
        <p:txBody>
          <a:bodyPr/>
          <a:lstStyle/>
          <a:p>
            <a:r>
              <a:rPr lang="en-US" dirty="0"/>
              <a:t>Integrate reduction and existing model</a:t>
            </a:r>
          </a:p>
        </p:txBody>
      </p:sp>
      <p:pic>
        <p:nvPicPr>
          <p:cNvPr id="4" name="Picture 3">
            <a:extLst>
              <a:ext uri="{FF2B5EF4-FFF2-40B4-BE49-F238E27FC236}">
                <a16:creationId xmlns:a16="http://schemas.microsoft.com/office/drawing/2014/main" id="{35CFA558-A3E8-4BC2-B69A-0C5F41CFD943}"/>
              </a:ext>
            </a:extLst>
          </p:cNvPr>
          <p:cNvPicPr>
            <a:picLocks noChangeAspect="1"/>
          </p:cNvPicPr>
          <p:nvPr/>
        </p:nvPicPr>
        <p:blipFill>
          <a:blip r:embed="rId2"/>
          <a:stretch>
            <a:fillRect/>
          </a:stretch>
        </p:blipFill>
        <p:spPr>
          <a:xfrm>
            <a:off x="3935991" y="1811557"/>
            <a:ext cx="7952381" cy="4219048"/>
          </a:xfrm>
          <a:prstGeom prst="rect">
            <a:avLst/>
          </a:prstGeom>
        </p:spPr>
      </p:pic>
      <p:sp>
        <p:nvSpPr>
          <p:cNvPr id="6" name="Content Placeholder 2">
            <a:extLst>
              <a:ext uri="{FF2B5EF4-FFF2-40B4-BE49-F238E27FC236}">
                <a16:creationId xmlns:a16="http://schemas.microsoft.com/office/drawing/2014/main" id="{94F62B8D-6A9F-4AD3-8933-C40C6D92ECB6}"/>
              </a:ext>
            </a:extLst>
          </p:cNvPr>
          <p:cNvSpPr>
            <a:spLocks noGrp="1"/>
          </p:cNvSpPr>
          <p:nvPr>
            <p:ph idx="1"/>
          </p:nvPr>
        </p:nvSpPr>
        <p:spPr>
          <a:xfrm>
            <a:off x="567951" y="1811557"/>
            <a:ext cx="3368040" cy="4351338"/>
          </a:xfrm>
        </p:spPr>
        <p:txBody>
          <a:bodyPr>
            <a:normAutofit fontScale="92500" lnSpcReduction="10000"/>
          </a:bodyPr>
          <a:lstStyle/>
          <a:p>
            <a:pPr marL="342900" indent="-342900">
              <a:lnSpc>
                <a:spcPct val="150000"/>
              </a:lnSpc>
              <a:buAutoNum type="arabicPeriod"/>
            </a:pPr>
            <a:r>
              <a:rPr lang="en-US" sz="2000" dirty="0"/>
              <a:t>Parse 3 images </a:t>
            </a:r>
          </a:p>
          <a:p>
            <a:pPr marL="342900" indent="-342900">
              <a:lnSpc>
                <a:spcPct val="150000"/>
              </a:lnSpc>
              <a:buAutoNum type="arabicPeriod"/>
            </a:pPr>
            <a:r>
              <a:rPr lang="en-US" sz="2000" dirty="0"/>
              <a:t>Integrate optical flow net</a:t>
            </a:r>
          </a:p>
          <a:p>
            <a:pPr marL="342900" indent="-342900">
              <a:lnSpc>
                <a:spcPct val="150000"/>
              </a:lnSpc>
              <a:buAutoNum type="arabicPeriod"/>
            </a:pPr>
            <a:r>
              <a:rPr lang="en-US" sz="2000" dirty="0"/>
              <a:t>Adjust parsing result according to optical flow to the same time</a:t>
            </a:r>
          </a:p>
          <a:p>
            <a:pPr marL="342900" indent="-342900">
              <a:lnSpc>
                <a:spcPct val="150000"/>
              </a:lnSpc>
              <a:buAutoNum type="arabicPeriod"/>
            </a:pPr>
            <a:r>
              <a:rPr lang="en-US" sz="2000" dirty="0"/>
              <a:t>Reduce influence of inaccurate optical flow</a:t>
            </a:r>
          </a:p>
          <a:p>
            <a:pPr marL="342900" indent="-342900">
              <a:lnSpc>
                <a:spcPct val="150000"/>
              </a:lnSpc>
              <a:buAutoNum type="arabicPeriod"/>
            </a:pPr>
            <a:r>
              <a:rPr lang="en-US" sz="2000" dirty="0"/>
              <a:t>Fuse them with several 1 </a:t>
            </a:r>
            <a:r>
              <a:rPr lang="en-US" altLang="zh-CN" sz="2000" dirty="0"/>
              <a:t>×1 filters.</a:t>
            </a:r>
            <a:endParaRPr lang="en-US" sz="2000" dirty="0"/>
          </a:p>
          <a:p>
            <a:endParaRPr lang="en-US" dirty="0"/>
          </a:p>
        </p:txBody>
      </p:sp>
    </p:spTree>
    <p:extLst>
      <p:ext uri="{BB962C8B-B14F-4D97-AF65-F5344CB8AC3E}">
        <p14:creationId xmlns:p14="http://schemas.microsoft.com/office/powerpoint/2010/main" val="346626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C8DA-EE65-4222-8FDD-6B7AF924AB4F}"/>
              </a:ext>
            </a:extLst>
          </p:cNvPr>
          <p:cNvSpPr>
            <a:spLocks noGrp="1"/>
          </p:cNvSpPr>
          <p:nvPr>
            <p:ph type="title"/>
          </p:nvPr>
        </p:nvSpPr>
        <p:spPr/>
        <p:txBody>
          <a:bodyPr/>
          <a:lstStyle/>
          <a:p>
            <a:r>
              <a:rPr lang="en-US" dirty="0"/>
              <a:t>From scratch to end – naïve idea</a:t>
            </a:r>
          </a:p>
        </p:txBody>
      </p:sp>
      <p:pic>
        <p:nvPicPr>
          <p:cNvPr id="4" name="Picture 3">
            <a:extLst>
              <a:ext uri="{FF2B5EF4-FFF2-40B4-BE49-F238E27FC236}">
                <a16:creationId xmlns:a16="http://schemas.microsoft.com/office/drawing/2014/main" id="{11772E3C-6777-4BBA-B04A-14091FF8B1C0}"/>
              </a:ext>
            </a:extLst>
          </p:cNvPr>
          <p:cNvPicPr>
            <a:picLocks noChangeAspect="1"/>
          </p:cNvPicPr>
          <p:nvPr/>
        </p:nvPicPr>
        <p:blipFill>
          <a:blip r:embed="rId2"/>
          <a:stretch>
            <a:fillRect/>
          </a:stretch>
        </p:blipFill>
        <p:spPr>
          <a:xfrm>
            <a:off x="1650406" y="1403360"/>
            <a:ext cx="8365791" cy="4870494"/>
          </a:xfrm>
          <a:prstGeom prst="rect">
            <a:avLst/>
          </a:prstGeom>
        </p:spPr>
      </p:pic>
    </p:spTree>
    <p:extLst>
      <p:ext uri="{BB962C8B-B14F-4D97-AF65-F5344CB8AC3E}">
        <p14:creationId xmlns:p14="http://schemas.microsoft.com/office/powerpoint/2010/main" val="88309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3E0-027F-4A95-A46C-B60ED7BEB90A}"/>
              </a:ext>
            </a:extLst>
          </p:cNvPr>
          <p:cNvSpPr>
            <a:spLocks noGrp="1"/>
          </p:cNvSpPr>
          <p:nvPr>
            <p:ph type="title"/>
          </p:nvPr>
        </p:nvSpPr>
        <p:spPr/>
        <p:txBody>
          <a:bodyPr/>
          <a:lstStyle/>
          <a:p>
            <a:r>
              <a:rPr lang="en-US" dirty="0"/>
              <a:t>From scratch to end – integrate optical flow</a:t>
            </a:r>
          </a:p>
        </p:txBody>
      </p:sp>
      <p:pic>
        <p:nvPicPr>
          <p:cNvPr id="4" name="Picture 3">
            <a:extLst>
              <a:ext uri="{FF2B5EF4-FFF2-40B4-BE49-F238E27FC236}">
                <a16:creationId xmlns:a16="http://schemas.microsoft.com/office/drawing/2014/main" id="{8D0E59A2-45DA-4DBD-AA2D-71DDBA62C505}"/>
              </a:ext>
            </a:extLst>
          </p:cNvPr>
          <p:cNvPicPr>
            <a:picLocks noChangeAspect="1"/>
          </p:cNvPicPr>
          <p:nvPr/>
        </p:nvPicPr>
        <p:blipFill>
          <a:blip r:embed="rId2"/>
          <a:stretch>
            <a:fillRect/>
          </a:stretch>
        </p:blipFill>
        <p:spPr>
          <a:xfrm>
            <a:off x="1904623" y="1487488"/>
            <a:ext cx="8821433" cy="4675082"/>
          </a:xfrm>
          <a:prstGeom prst="rect">
            <a:avLst/>
          </a:prstGeom>
        </p:spPr>
      </p:pic>
    </p:spTree>
    <p:extLst>
      <p:ext uri="{BB962C8B-B14F-4D97-AF65-F5344CB8AC3E}">
        <p14:creationId xmlns:p14="http://schemas.microsoft.com/office/powerpoint/2010/main" val="212200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6284-1E28-4296-902F-1EF5BD519842}"/>
              </a:ext>
            </a:extLst>
          </p:cNvPr>
          <p:cNvSpPr>
            <a:spLocks noGrp="1"/>
          </p:cNvSpPr>
          <p:nvPr>
            <p:ph type="title"/>
          </p:nvPr>
        </p:nvSpPr>
        <p:spPr>
          <a:xfrm>
            <a:off x="838200" y="365125"/>
            <a:ext cx="10845800" cy="1325563"/>
          </a:xfrm>
        </p:spPr>
        <p:txBody>
          <a:bodyPr/>
          <a:lstStyle/>
          <a:p>
            <a:r>
              <a:rPr lang="en-US" dirty="0"/>
              <a:t>From scratch to end – reduce inaccurate point</a:t>
            </a:r>
          </a:p>
        </p:txBody>
      </p:sp>
      <p:pic>
        <p:nvPicPr>
          <p:cNvPr id="4" name="Picture 3">
            <a:extLst>
              <a:ext uri="{FF2B5EF4-FFF2-40B4-BE49-F238E27FC236}">
                <a16:creationId xmlns:a16="http://schemas.microsoft.com/office/drawing/2014/main" id="{ECA5EB0D-2861-45CC-9009-FCDA1A07555E}"/>
              </a:ext>
            </a:extLst>
          </p:cNvPr>
          <p:cNvPicPr>
            <a:picLocks noChangeAspect="1"/>
          </p:cNvPicPr>
          <p:nvPr/>
        </p:nvPicPr>
        <p:blipFill>
          <a:blip r:embed="rId2"/>
          <a:stretch>
            <a:fillRect/>
          </a:stretch>
        </p:blipFill>
        <p:spPr>
          <a:xfrm>
            <a:off x="2003618" y="1522410"/>
            <a:ext cx="8591811" cy="4569336"/>
          </a:xfrm>
          <a:prstGeom prst="rect">
            <a:avLst/>
          </a:prstGeom>
        </p:spPr>
      </p:pic>
    </p:spTree>
    <p:extLst>
      <p:ext uri="{BB962C8B-B14F-4D97-AF65-F5344CB8AC3E}">
        <p14:creationId xmlns:p14="http://schemas.microsoft.com/office/powerpoint/2010/main" val="3381312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895F-A1B3-4E76-B9FC-6403CD20167D}"/>
              </a:ext>
            </a:extLst>
          </p:cNvPr>
          <p:cNvSpPr>
            <a:spLocks noGrp="1"/>
          </p:cNvSpPr>
          <p:nvPr>
            <p:ph type="title"/>
          </p:nvPr>
        </p:nvSpPr>
        <p:spPr>
          <a:xfrm>
            <a:off x="1676400" y="2379456"/>
            <a:ext cx="10515600" cy="1325563"/>
          </a:xfrm>
        </p:spPr>
        <p:txBody>
          <a:bodyPr/>
          <a:lstStyle/>
          <a:p>
            <a:r>
              <a:rPr lang="en-US" dirty="0"/>
              <a:t>Train,</a:t>
            </a:r>
            <a:r>
              <a:rPr lang="zh-CN" altLang="en-US" dirty="0"/>
              <a:t> </a:t>
            </a:r>
            <a:r>
              <a:rPr lang="en-US" altLang="zh-CN" dirty="0"/>
              <a:t>Test</a:t>
            </a:r>
            <a:endParaRPr lang="en-US" dirty="0"/>
          </a:p>
        </p:txBody>
      </p:sp>
    </p:spTree>
    <p:extLst>
      <p:ext uri="{BB962C8B-B14F-4D97-AF65-F5344CB8AC3E}">
        <p14:creationId xmlns:p14="http://schemas.microsoft.com/office/powerpoint/2010/main" val="70246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40A1-EC0A-46E5-82AF-60ED18EF3CA6}"/>
              </a:ext>
            </a:extLst>
          </p:cNvPr>
          <p:cNvSpPr>
            <a:spLocks noGrp="1"/>
          </p:cNvSpPr>
          <p:nvPr>
            <p:ph type="title"/>
          </p:nvPr>
        </p:nvSpPr>
        <p:spPr/>
        <p:txBody>
          <a:bodyPr/>
          <a:lstStyle/>
          <a:p>
            <a:r>
              <a:rPr lang="en-US" dirty="0"/>
              <a:t>Train</a:t>
            </a:r>
          </a:p>
        </p:txBody>
      </p:sp>
      <p:sp>
        <p:nvSpPr>
          <p:cNvPr id="3" name="Content Placeholder 2">
            <a:extLst>
              <a:ext uri="{FF2B5EF4-FFF2-40B4-BE49-F238E27FC236}">
                <a16:creationId xmlns:a16="http://schemas.microsoft.com/office/drawing/2014/main" id="{422351D3-040F-4DA2-B868-D5852DFD9868}"/>
              </a:ext>
            </a:extLst>
          </p:cNvPr>
          <p:cNvSpPr>
            <a:spLocks noGrp="1"/>
          </p:cNvSpPr>
          <p:nvPr>
            <p:ph idx="1"/>
          </p:nvPr>
        </p:nvSpPr>
        <p:spPr>
          <a:xfrm>
            <a:off x="838200" y="1690688"/>
            <a:ext cx="10642600" cy="4618719"/>
          </a:xfrm>
        </p:spPr>
        <p:txBody>
          <a:bodyPr>
            <a:normAutofit lnSpcReduction="10000"/>
          </a:bodyPr>
          <a:lstStyle/>
          <a:p>
            <a:pPr marL="0" indent="0">
              <a:lnSpc>
                <a:spcPct val="110000"/>
              </a:lnSpc>
              <a:buNone/>
            </a:pPr>
            <a:r>
              <a:rPr lang="en-US" sz="2000" dirty="0"/>
              <a:t>The author tried to train all together, but they failed. </a:t>
            </a:r>
            <a:r>
              <a:rPr lang="en-US" sz="2000" dirty="0">
                <a:solidFill>
                  <a:srgbClr val="FF0000"/>
                </a:solidFill>
              </a:rPr>
              <a:t>Red words is just my own understanding. </a:t>
            </a:r>
            <a:endParaRPr lang="en-US" sz="2000" dirty="0"/>
          </a:p>
          <a:p>
            <a:pPr marL="0" indent="0">
              <a:lnSpc>
                <a:spcPct val="100000"/>
              </a:lnSpc>
              <a:buNone/>
            </a:pPr>
            <a:r>
              <a:rPr lang="en-US" sz="2000" dirty="0"/>
              <a:t>1.  Train whole model but parsing and optical flow part do not share weights. Parsing and optical flow part is initialized by VGG.  Temporal fusion part is initialized by Gaussian N(0, 1).</a:t>
            </a:r>
          </a:p>
          <a:p>
            <a:pPr marL="0" indent="0">
              <a:lnSpc>
                <a:spcPct val="110000"/>
              </a:lnSpc>
              <a:buNone/>
            </a:pPr>
            <a:r>
              <a:rPr lang="en-US" sz="2000" dirty="0">
                <a:solidFill>
                  <a:srgbClr val="FF0000"/>
                </a:solidFill>
              </a:rPr>
              <a:t>     This may be enough. Weights share between parsing and optical flow may decrease the performance. Weights share can improve speed.</a:t>
            </a:r>
          </a:p>
          <a:p>
            <a:pPr marL="0" indent="0">
              <a:lnSpc>
                <a:spcPct val="110000"/>
              </a:lnSpc>
              <a:buNone/>
            </a:pPr>
            <a:r>
              <a:rPr lang="en-US" sz="2000" dirty="0"/>
              <a:t>2.  Fix the conv layers of optical flow part by parsing part, only fine-tune the layers unique to optical flow. So the parsing and optical flow parts share conv layers.</a:t>
            </a:r>
          </a:p>
          <a:p>
            <a:pPr marL="0" indent="0">
              <a:lnSpc>
                <a:spcPct val="110000"/>
              </a:lnSpc>
              <a:buNone/>
            </a:pPr>
            <a:r>
              <a:rPr lang="en-US" sz="2000" dirty="0">
                <a:solidFill>
                  <a:srgbClr val="FF0000"/>
                </a:solidFill>
              </a:rPr>
              <a:t>     This is intuitive if we think about the concept of “fine-tune”. When borrow weights on low layers, the weights on high layers should be trained on specific problem’s dataset.</a:t>
            </a:r>
            <a:endParaRPr lang="en-US" sz="2000" dirty="0"/>
          </a:p>
          <a:p>
            <a:pPr marL="0" indent="0">
              <a:lnSpc>
                <a:spcPct val="110000"/>
              </a:lnSpc>
              <a:buNone/>
            </a:pPr>
            <a:r>
              <a:rPr lang="en-US" sz="2000" dirty="0"/>
              <a:t>3.  Fix the conv layers of parsing part, only fine-tune the layers unique to parsing and temporal fusion sub-networks.</a:t>
            </a:r>
          </a:p>
          <a:p>
            <a:pPr marL="0" indent="0">
              <a:lnSpc>
                <a:spcPct val="110000"/>
              </a:lnSpc>
              <a:buNone/>
            </a:pPr>
            <a:r>
              <a:rPr lang="en-US" sz="2000" dirty="0">
                <a:solidFill>
                  <a:srgbClr val="FF0000"/>
                </a:solidFill>
              </a:rPr>
              <a:t>     Like 2, weights of optical flow part has been changed. So the rest part should be fine-tuned.</a:t>
            </a:r>
          </a:p>
        </p:txBody>
      </p:sp>
      <p:sp>
        <p:nvSpPr>
          <p:cNvPr id="4" name="Content Placeholder 2">
            <a:extLst>
              <a:ext uri="{FF2B5EF4-FFF2-40B4-BE49-F238E27FC236}">
                <a16:creationId xmlns:a16="http://schemas.microsoft.com/office/drawing/2014/main" id="{291FC491-F0A7-4B8D-A2B7-DEF4CEFE5091}"/>
              </a:ext>
            </a:extLst>
          </p:cNvPr>
          <p:cNvSpPr txBox="1">
            <a:spLocks/>
          </p:cNvSpPr>
          <p:nvPr/>
        </p:nvSpPr>
        <p:spPr>
          <a:xfrm>
            <a:off x="5355771" y="1825624"/>
            <a:ext cx="6400800" cy="447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2000" dirty="0"/>
          </a:p>
        </p:txBody>
      </p:sp>
    </p:spTree>
    <p:extLst>
      <p:ext uri="{BB962C8B-B14F-4D97-AF65-F5344CB8AC3E}">
        <p14:creationId xmlns:p14="http://schemas.microsoft.com/office/powerpoint/2010/main" val="41021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895F-A1B3-4E76-B9FC-6403CD20167D}"/>
              </a:ext>
            </a:extLst>
          </p:cNvPr>
          <p:cNvSpPr>
            <a:spLocks noGrp="1"/>
          </p:cNvSpPr>
          <p:nvPr>
            <p:ph type="title"/>
          </p:nvPr>
        </p:nvSpPr>
        <p:spPr>
          <a:xfrm>
            <a:off x="1676400" y="2379456"/>
            <a:ext cx="10515600" cy="1325563"/>
          </a:xfrm>
        </p:spPr>
        <p:txBody>
          <a:bodyPr/>
          <a:lstStyle/>
          <a:p>
            <a:r>
              <a:rPr lang="en-US" dirty="0"/>
              <a:t>Comparison and reproducibility</a:t>
            </a:r>
          </a:p>
        </p:txBody>
      </p:sp>
    </p:spTree>
    <p:extLst>
      <p:ext uri="{BB962C8B-B14F-4D97-AF65-F5344CB8AC3E}">
        <p14:creationId xmlns:p14="http://schemas.microsoft.com/office/powerpoint/2010/main" val="160482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FD90-1906-46BB-BE9F-4A4B3ADB6548}"/>
              </a:ext>
            </a:extLst>
          </p:cNvPr>
          <p:cNvSpPr>
            <a:spLocks noGrp="1"/>
          </p:cNvSpPr>
          <p:nvPr>
            <p:ph type="title"/>
          </p:nvPr>
        </p:nvSpPr>
        <p:spPr>
          <a:xfrm>
            <a:off x="798444" y="1120499"/>
            <a:ext cx="10515600" cy="4379153"/>
          </a:xfrm>
        </p:spPr>
        <p:txBody>
          <a:bodyPr/>
          <a:lstStyle/>
          <a:p>
            <a:r>
              <a:rPr lang="en-US" dirty="0" err="1"/>
              <a:t>i</a:t>
            </a:r>
            <a:r>
              <a:rPr lang="en-US" dirty="0"/>
              <a:t>.   Problem</a:t>
            </a:r>
            <a:br>
              <a:rPr lang="en-US" dirty="0"/>
            </a:br>
            <a:r>
              <a:rPr lang="en-US" dirty="0"/>
              <a:t>ii.  Model definition</a:t>
            </a:r>
            <a:br>
              <a:rPr lang="en-US" dirty="0"/>
            </a:br>
            <a:r>
              <a:rPr lang="en-US" dirty="0"/>
              <a:t>iii. Train and test</a:t>
            </a:r>
            <a:br>
              <a:rPr lang="en-US" dirty="0"/>
            </a:br>
            <a:r>
              <a:rPr lang="en-US" dirty="0"/>
              <a:t>iv.  Comparison and reproducibility</a:t>
            </a:r>
          </a:p>
        </p:txBody>
      </p:sp>
    </p:spTree>
    <p:extLst>
      <p:ext uri="{BB962C8B-B14F-4D97-AF65-F5344CB8AC3E}">
        <p14:creationId xmlns:p14="http://schemas.microsoft.com/office/powerpoint/2010/main" val="2908543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9EC5-56F2-4392-B24A-DD7AE5383002}"/>
              </a:ext>
            </a:extLst>
          </p:cNvPr>
          <p:cNvSpPr>
            <a:spLocks noGrp="1"/>
          </p:cNvSpPr>
          <p:nvPr>
            <p:ph type="title"/>
          </p:nvPr>
        </p:nvSpPr>
        <p:spPr/>
        <p:txBody>
          <a:bodyPr/>
          <a:lstStyle/>
          <a:p>
            <a:r>
              <a:rPr lang="en-US" dirty="0"/>
              <a:t>Comparison with state-of-the-art</a:t>
            </a:r>
          </a:p>
        </p:txBody>
      </p:sp>
      <p:pic>
        <p:nvPicPr>
          <p:cNvPr id="4" name="Picture 3">
            <a:extLst>
              <a:ext uri="{FF2B5EF4-FFF2-40B4-BE49-F238E27FC236}">
                <a16:creationId xmlns:a16="http://schemas.microsoft.com/office/drawing/2014/main" id="{A8DAFAA9-349B-41C4-BF0F-53AF62D951DF}"/>
              </a:ext>
            </a:extLst>
          </p:cNvPr>
          <p:cNvPicPr>
            <a:picLocks noChangeAspect="1"/>
          </p:cNvPicPr>
          <p:nvPr/>
        </p:nvPicPr>
        <p:blipFill>
          <a:blip r:embed="rId2"/>
          <a:stretch>
            <a:fillRect/>
          </a:stretch>
        </p:blipFill>
        <p:spPr>
          <a:xfrm>
            <a:off x="838200" y="1690688"/>
            <a:ext cx="10673176" cy="4166773"/>
          </a:xfrm>
          <a:prstGeom prst="rect">
            <a:avLst/>
          </a:prstGeom>
        </p:spPr>
      </p:pic>
    </p:spTree>
    <p:extLst>
      <p:ext uri="{BB962C8B-B14F-4D97-AF65-F5344CB8AC3E}">
        <p14:creationId xmlns:p14="http://schemas.microsoft.com/office/powerpoint/2010/main" val="3627038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E9B7-0387-4C9B-90C2-DCBEEC97ABA0}"/>
              </a:ext>
            </a:extLst>
          </p:cNvPr>
          <p:cNvSpPr>
            <a:spLocks noGrp="1"/>
          </p:cNvSpPr>
          <p:nvPr>
            <p:ph type="title"/>
          </p:nvPr>
        </p:nvSpPr>
        <p:spPr/>
        <p:txBody>
          <a:bodyPr/>
          <a:lstStyle/>
          <a:p>
            <a:r>
              <a:rPr lang="en-US" dirty="0"/>
              <a:t>Comparison with state-of-the-art</a:t>
            </a:r>
          </a:p>
        </p:txBody>
      </p:sp>
      <p:pic>
        <p:nvPicPr>
          <p:cNvPr id="4" name="Picture 3">
            <a:extLst>
              <a:ext uri="{FF2B5EF4-FFF2-40B4-BE49-F238E27FC236}">
                <a16:creationId xmlns:a16="http://schemas.microsoft.com/office/drawing/2014/main" id="{C66F792B-1D11-4DDB-BCD8-FFD04C18D732}"/>
              </a:ext>
            </a:extLst>
          </p:cNvPr>
          <p:cNvPicPr>
            <a:picLocks noChangeAspect="1"/>
          </p:cNvPicPr>
          <p:nvPr/>
        </p:nvPicPr>
        <p:blipFill>
          <a:blip r:embed="rId2"/>
          <a:stretch>
            <a:fillRect/>
          </a:stretch>
        </p:blipFill>
        <p:spPr>
          <a:xfrm>
            <a:off x="2117194" y="1344202"/>
            <a:ext cx="7466667" cy="5066667"/>
          </a:xfrm>
          <a:prstGeom prst="rect">
            <a:avLst/>
          </a:prstGeom>
        </p:spPr>
      </p:pic>
    </p:spTree>
    <p:extLst>
      <p:ext uri="{BB962C8B-B14F-4D97-AF65-F5344CB8AC3E}">
        <p14:creationId xmlns:p14="http://schemas.microsoft.com/office/powerpoint/2010/main" val="19906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F419-BFA4-4C64-AC85-5098453B4488}"/>
              </a:ext>
            </a:extLst>
          </p:cNvPr>
          <p:cNvSpPr>
            <a:spLocks noGrp="1"/>
          </p:cNvSpPr>
          <p:nvPr>
            <p:ph type="title"/>
          </p:nvPr>
        </p:nvSpPr>
        <p:spPr/>
        <p:txBody>
          <a:bodyPr/>
          <a:lstStyle/>
          <a:p>
            <a:r>
              <a:rPr lang="en-US" dirty="0"/>
              <a:t>Reproducibility</a:t>
            </a:r>
          </a:p>
        </p:txBody>
      </p:sp>
      <p:pic>
        <p:nvPicPr>
          <p:cNvPr id="3" name="Picture 2">
            <a:extLst>
              <a:ext uri="{FF2B5EF4-FFF2-40B4-BE49-F238E27FC236}">
                <a16:creationId xmlns:a16="http://schemas.microsoft.com/office/drawing/2014/main" id="{D1DEE411-C491-4E11-90B4-7DB566164693}"/>
              </a:ext>
            </a:extLst>
          </p:cNvPr>
          <p:cNvPicPr>
            <a:picLocks noChangeAspect="1"/>
          </p:cNvPicPr>
          <p:nvPr/>
        </p:nvPicPr>
        <p:blipFill>
          <a:blip r:embed="rId2"/>
          <a:stretch>
            <a:fillRect/>
          </a:stretch>
        </p:blipFill>
        <p:spPr>
          <a:xfrm>
            <a:off x="1678537" y="1511245"/>
            <a:ext cx="7695238" cy="4657143"/>
          </a:xfrm>
          <a:prstGeom prst="rect">
            <a:avLst/>
          </a:prstGeom>
        </p:spPr>
      </p:pic>
    </p:spTree>
    <p:extLst>
      <p:ext uri="{BB962C8B-B14F-4D97-AF65-F5344CB8AC3E}">
        <p14:creationId xmlns:p14="http://schemas.microsoft.com/office/powerpoint/2010/main" val="2868732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F419-BFA4-4C64-AC85-5098453B4488}"/>
              </a:ext>
            </a:extLst>
          </p:cNvPr>
          <p:cNvSpPr>
            <a:spLocks noGrp="1"/>
          </p:cNvSpPr>
          <p:nvPr>
            <p:ph type="title"/>
          </p:nvPr>
        </p:nvSpPr>
        <p:spPr/>
        <p:txBody>
          <a:bodyPr/>
          <a:lstStyle/>
          <a:p>
            <a:r>
              <a:rPr lang="en-US" dirty="0"/>
              <a:t>Reproducibility</a:t>
            </a:r>
          </a:p>
        </p:txBody>
      </p:sp>
      <p:pic>
        <p:nvPicPr>
          <p:cNvPr id="3" name="Picture 2">
            <a:extLst>
              <a:ext uri="{FF2B5EF4-FFF2-40B4-BE49-F238E27FC236}">
                <a16:creationId xmlns:a16="http://schemas.microsoft.com/office/drawing/2014/main" id="{D1DEE411-C491-4E11-90B4-7DB566164693}"/>
              </a:ext>
            </a:extLst>
          </p:cNvPr>
          <p:cNvPicPr>
            <a:picLocks noChangeAspect="1"/>
          </p:cNvPicPr>
          <p:nvPr/>
        </p:nvPicPr>
        <p:blipFill>
          <a:blip r:embed="rId2"/>
          <a:stretch>
            <a:fillRect/>
          </a:stretch>
        </p:blipFill>
        <p:spPr>
          <a:xfrm>
            <a:off x="5256642" y="1842052"/>
            <a:ext cx="5243568" cy="3173397"/>
          </a:xfrm>
          <a:prstGeom prst="rect">
            <a:avLst/>
          </a:prstGeom>
        </p:spPr>
      </p:pic>
      <p:sp>
        <p:nvSpPr>
          <p:cNvPr id="4" name="Content Placeholder 2">
            <a:extLst>
              <a:ext uri="{FF2B5EF4-FFF2-40B4-BE49-F238E27FC236}">
                <a16:creationId xmlns:a16="http://schemas.microsoft.com/office/drawing/2014/main" id="{5582F782-073A-470D-AEDF-AF62D28AF30C}"/>
              </a:ext>
            </a:extLst>
          </p:cNvPr>
          <p:cNvSpPr>
            <a:spLocks noGrp="1"/>
          </p:cNvSpPr>
          <p:nvPr>
            <p:ph idx="1"/>
          </p:nvPr>
        </p:nvSpPr>
        <p:spPr>
          <a:xfrm>
            <a:off x="838200" y="1690688"/>
            <a:ext cx="4224130" cy="4618719"/>
          </a:xfrm>
        </p:spPr>
        <p:txBody>
          <a:bodyPr>
            <a:normAutofit/>
          </a:bodyPr>
          <a:lstStyle/>
          <a:p>
            <a:pPr marL="0" indent="0">
              <a:lnSpc>
                <a:spcPct val="110000"/>
              </a:lnSpc>
              <a:buNone/>
            </a:pPr>
            <a:r>
              <a:rPr lang="en-US" sz="2000" dirty="0"/>
              <a:t>Parsing part: available on </a:t>
            </a:r>
            <a:r>
              <a:rPr lang="en-US" sz="2000" dirty="0" err="1"/>
              <a:t>github</a:t>
            </a:r>
            <a:r>
              <a:rPr lang="en-US" sz="2000" dirty="0"/>
              <a:t>.</a:t>
            </a:r>
          </a:p>
          <a:p>
            <a:pPr marL="0" indent="0">
              <a:lnSpc>
                <a:spcPct val="110000"/>
              </a:lnSpc>
              <a:buNone/>
            </a:pPr>
            <a:r>
              <a:rPr lang="en-US" sz="2000" dirty="0" err="1"/>
              <a:t>Flownet</a:t>
            </a:r>
            <a:r>
              <a:rPr lang="en-US" sz="2000" dirty="0"/>
              <a:t>: available on </a:t>
            </a:r>
            <a:r>
              <a:rPr lang="en-US" sz="2000" dirty="0" err="1"/>
              <a:t>github</a:t>
            </a:r>
            <a:r>
              <a:rPr lang="en-US" sz="2000" dirty="0"/>
              <a:t>.</a:t>
            </a:r>
          </a:p>
          <a:p>
            <a:pPr marL="0" indent="0">
              <a:lnSpc>
                <a:spcPct val="110000"/>
              </a:lnSpc>
              <a:buNone/>
            </a:pPr>
            <a:r>
              <a:rPr lang="en-US" sz="2000" dirty="0"/>
              <a:t>Dataset: can’t find the dataset the author used. It will be released later.</a:t>
            </a:r>
          </a:p>
        </p:txBody>
      </p:sp>
    </p:spTree>
    <p:extLst>
      <p:ext uri="{BB962C8B-B14F-4D97-AF65-F5344CB8AC3E}">
        <p14:creationId xmlns:p14="http://schemas.microsoft.com/office/powerpoint/2010/main" val="1346252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4F86-CD00-49C4-8DDF-0441A7BE31D2}"/>
              </a:ext>
            </a:extLst>
          </p:cNvPr>
          <p:cNvSpPr>
            <a:spLocks noGrp="1"/>
          </p:cNvSpPr>
          <p:nvPr>
            <p:ph type="title"/>
          </p:nvPr>
        </p:nvSpPr>
        <p:spPr/>
        <p:txBody>
          <a:bodyPr/>
          <a:lstStyle/>
          <a:p>
            <a:r>
              <a:rPr lang="en-US" dirty="0"/>
              <a:t>Thinking</a:t>
            </a:r>
          </a:p>
        </p:txBody>
      </p:sp>
      <p:sp>
        <p:nvSpPr>
          <p:cNvPr id="3" name="Content Placeholder 2">
            <a:extLst>
              <a:ext uri="{FF2B5EF4-FFF2-40B4-BE49-F238E27FC236}">
                <a16:creationId xmlns:a16="http://schemas.microsoft.com/office/drawing/2014/main" id="{7ED21E72-4168-4F66-B9DD-B0C72D69BD7A}"/>
              </a:ext>
            </a:extLst>
          </p:cNvPr>
          <p:cNvSpPr>
            <a:spLocks noGrp="1"/>
          </p:cNvSpPr>
          <p:nvPr>
            <p:ph idx="1"/>
          </p:nvPr>
        </p:nvSpPr>
        <p:spPr>
          <a:xfrm>
            <a:off x="838200" y="1825625"/>
            <a:ext cx="8001000" cy="4351338"/>
          </a:xfrm>
        </p:spPr>
        <p:txBody>
          <a:bodyPr>
            <a:normAutofit/>
          </a:bodyPr>
          <a:lstStyle/>
          <a:p>
            <a:pPr marL="0" indent="0">
              <a:buNone/>
            </a:pPr>
            <a:r>
              <a:rPr lang="en-US" sz="2000" dirty="0"/>
              <a:t>     If we have a quick way to deal with the pixel correlation among images, we may use all frames in a video instead of just 3 frames. </a:t>
            </a:r>
          </a:p>
          <a:p>
            <a:pPr marL="0" indent="0">
              <a:buNone/>
            </a:pPr>
            <a:r>
              <a:rPr lang="en-US" sz="2000" dirty="0"/>
              <a:t>    Since this paper just use </a:t>
            </a:r>
            <a:r>
              <a:rPr lang="en-US" altLang="zh-CN" sz="2000" dirty="0"/>
              <a:t>linear combination</a:t>
            </a:r>
            <a:r>
              <a:rPr lang="en-US" sz="2000" dirty="0"/>
              <a:t> result at 3 frames, combine result at more and more frames should gain better result.</a:t>
            </a:r>
          </a:p>
        </p:txBody>
      </p:sp>
    </p:spTree>
    <p:extLst>
      <p:ext uri="{BB962C8B-B14F-4D97-AF65-F5344CB8AC3E}">
        <p14:creationId xmlns:p14="http://schemas.microsoft.com/office/powerpoint/2010/main" val="31274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B801DA-ECEC-4747-9AB9-DBB1C8BD4962}"/>
              </a:ext>
            </a:extLst>
          </p:cNvPr>
          <p:cNvPicPr>
            <a:picLocks noChangeAspect="1"/>
          </p:cNvPicPr>
          <p:nvPr/>
        </p:nvPicPr>
        <p:blipFill rotWithShape="1">
          <a:blip r:embed="rId2"/>
          <a:srcRect r="-1" b="10418"/>
          <a:stretch/>
        </p:blipFill>
        <p:spPr>
          <a:xfrm>
            <a:off x="6338316" y="1904281"/>
            <a:ext cx="5074070" cy="4272681"/>
          </a:xfrm>
          <a:prstGeom prst="rect">
            <a:avLst/>
          </a:prstGeom>
        </p:spPr>
      </p:pic>
      <p:sp>
        <p:nvSpPr>
          <p:cNvPr id="2" name="Title 1">
            <a:extLst>
              <a:ext uri="{FF2B5EF4-FFF2-40B4-BE49-F238E27FC236}">
                <a16:creationId xmlns:a16="http://schemas.microsoft.com/office/drawing/2014/main" id="{2DFF3394-C401-434A-BDD0-BAA54B95E8F0}"/>
              </a:ext>
            </a:extLst>
          </p:cNvPr>
          <p:cNvSpPr>
            <a:spLocks noGrp="1"/>
          </p:cNvSpPr>
          <p:nvPr>
            <p:ph type="title"/>
          </p:nvPr>
        </p:nvSpPr>
        <p:spPr>
          <a:xfrm>
            <a:off x="838200" y="365125"/>
            <a:ext cx="10515600" cy="1325563"/>
          </a:xfrm>
        </p:spPr>
        <p:txBody>
          <a:bodyPr>
            <a:normAutofit/>
          </a:bodyPr>
          <a:lstStyle/>
          <a:p>
            <a:r>
              <a:rPr lang="en-US" dirty="0"/>
              <a:t>Problem: human parsing</a:t>
            </a:r>
          </a:p>
        </p:txBody>
      </p:sp>
      <p:sp>
        <p:nvSpPr>
          <p:cNvPr id="9" name="Content Placeholder 8"/>
          <p:cNvSpPr>
            <a:spLocks noGrp="1"/>
          </p:cNvSpPr>
          <p:nvPr>
            <p:ph idx="1"/>
          </p:nvPr>
        </p:nvSpPr>
        <p:spPr>
          <a:xfrm>
            <a:off x="838200" y="1825625"/>
            <a:ext cx="5015484" cy="4351338"/>
          </a:xfrm>
        </p:spPr>
        <p:txBody>
          <a:bodyPr>
            <a:normAutofit/>
          </a:bodyPr>
          <a:lstStyle/>
          <a:p>
            <a:r>
              <a:rPr lang="en-US" sz="2000" dirty="0"/>
              <a:t>Parse an image to human semantic parts and background in a video. </a:t>
            </a:r>
          </a:p>
          <a:p>
            <a:r>
              <a:rPr lang="en-US" sz="2000" dirty="0"/>
              <a:t>These parts can be face, hair, upper-clothes, left-arm, right-arm, pants, left-leg, right-leg, left-shoe, right-shoe, bag, dress.</a:t>
            </a:r>
          </a:p>
        </p:txBody>
      </p:sp>
    </p:spTree>
    <p:extLst>
      <p:ext uri="{BB962C8B-B14F-4D97-AF65-F5344CB8AC3E}">
        <p14:creationId xmlns:p14="http://schemas.microsoft.com/office/powerpoint/2010/main" val="205303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895F-A1B3-4E76-B9FC-6403CD20167D}"/>
              </a:ext>
            </a:extLst>
          </p:cNvPr>
          <p:cNvSpPr>
            <a:spLocks noGrp="1"/>
          </p:cNvSpPr>
          <p:nvPr>
            <p:ph type="title"/>
          </p:nvPr>
        </p:nvSpPr>
        <p:spPr>
          <a:xfrm>
            <a:off x="1676400" y="2379456"/>
            <a:ext cx="10515600" cy="1325563"/>
          </a:xfrm>
        </p:spPr>
        <p:txBody>
          <a:bodyPr/>
          <a:lstStyle/>
          <a:p>
            <a:r>
              <a:rPr lang="en-US" dirty="0"/>
              <a:t>Model Definition</a:t>
            </a:r>
          </a:p>
        </p:txBody>
      </p:sp>
      <p:sp>
        <p:nvSpPr>
          <p:cNvPr id="3" name="Content Placeholder 2">
            <a:extLst>
              <a:ext uri="{FF2B5EF4-FFF2-40B4-BE49-F238E27FC236}">
                <a16:creationId xmlns:a16="http://schemas.microsoft.com/office/drawing/2014/main" id="{251C111B-5F6C-4D28-8BDB-585FDAA8D6B9}"/>
              </a:ext>
            </a:extLst>
          </p:cNvPr>
          <p:cNvSpPr>
            <a:spLocks noGrp="1"/>
          </p:cNvSpPr>
          <p:nvPr>
            <p:ph idx="1"/>
          </p:nvPr>
        </p:nvSpPr>
        <p:spPr>
          <a:xfrm>
            <a:off x="1769165" y="3429139"/>
            <a:ext cx="4260574" cy="851314"/>
          </a:xfrm>
        </p:spPr>
        <p:txBody>
          <a:bodyPr>
            <a:normAutofit/>
          </a:bodyPr>
          <a:lstStyle/>
          <a:p>
            <a:pPr marL="0" indent="0">
              <a:buNone/>
            </a:pPr>
            <a:r>
              <a:rPr lang="en-US" sz="2000" dirty="0"/>
              <a:t>I will explain it from simple to complex.</a:t>
            </a:r>
          </a:p>
        </p:txBody>
      </p:sp>
    </p:spTree>
    <p:extLst>
      <p:ext uri="{BB962C8B-B14F-4D97-AF65-F5344CB8AC3E}">
        <p14:creationId xmlns:p14="http://schemas.microsoft.com/office/powerpoint/2010/main" val="9486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F79A-851F-4B40-AD17-E1C1424DFDFB}"/>
              </a:ext>
            </a:extLst>
          </p:cNvPr>
          <p:cNvSpPr>
            <a:spLocks noGrp="1"/>
          </p:cNvSpPr>
          <p:nvPr>
            <p:ph type="title"/>
          </p:nvPr>
        </p:nvSpPr>
        <p:spPr>
          <a:xfrm>
            <a:off x="838200" y="365125"/>
            <a:ext cx="10515600" cy="1325563"/>
          </a:xfrm>
        </p:spPr>
        <p:txBody>
          <a:bodyPr/>
          <a:lstStyle/>
          <a:p>
            <a:r>
              <a:rPr lang="en-US" dirty="0"/>
              <a:t>Naïve </a:t>
            </a:r>
            <a:r>
              <a:rPr lang="en-US" altLang="zh-CN" dirty="0"/>
              <a:t>Idea on </a:t>
            </a:r>
            <a:r>
              <a:rPr lang="en-US" dirty="0"/>
              <a:t>Temporal Fusion</a:t>
            </a:r>
          </a:p>
        </p:txBody>
      </p:sp>
      <p:sp>
        <p:nvSpPr>
          <p:cNvPr id="3" name="Content Placeholder 2">
            <a:extLst>
              <a:ext uri="{FF2B5EF4-FFF2-40B4-BE49-F238E27FC236}">
                <a16:creationId xmlns:a16="http://schemas.microsoft.com/office/drawing/2014/main" id="{D93A22A0-17DB-4262-83C6-5A0FD7B248C2}"/>
              </a:ext>
            </a:extLst>
          </p:cNvPr>
          <p:cNvSpPr>
            <a:spLocks noGrp="1"/>
          </p:cNvSpPr>
          <p:nvPr>
            <p:ph idx="1"/>
          </p:nvPr>
        </p:nvSpPr>
        <p:spPr>
          <a:xfrm>
            <a:off x="838200" y="1825625"/>
            <a:ext cx="11133406" cy="4351338"/>
          </a:xfrm>
        </p:spPr>
        <p:txBody>
          <a:bodyPr>
            <a:normAutofit/>
          </a:bodyPr>
          <a:lstStyle/>
          <a:p>
            <a:pPr marL="0" indent="0">
              <a:buNone/>
            </a:pPr>
            <a:r>
              <a:rPr lang="en-US" sz="2000" dirty="0"/>
              <a:t>Given a video, there are more than one images for parsing a single human. </a:t>
            </a:r>
          </a:p>
          <a:p>
            <a:pPr marL="0" indent="0">
              <a:buNone/>
            </a:pPr>
            <a:r>
              <a:rPr lang="en-US" sz="2000" dirty="0"/>
              <a:t>A naïve and intuitive idea could be like this:</a:t>
            </a:r>
          </a:p>
          <a:p>
            <a:pPr marL="0" indent="0">
              <a:buNone/>
            </a:pPr>
            <a:r>
              <a:rPr lang="en-US" sz="2000" dirty="0"/>
              <a:t>	1. Parse, say, 3 images at different time using FCN, mask-RCNN or others. (</a:t>
            </a:r>
            <a:r>
              <a:rPr lang="en-US" sz="2000" dirty="0" err="1"/>
              <a:t>DeepLab</a:t>
            </a:r>
            <a:r>
              <a:rPr lang="en-US" sz="2000" dirty="0"/>
              <a:t> used here)</a:t>
            </a:r>
          </a:p>
          <a:p>
            <a:pPr marL="0" indent="0">
              <a:buNone/>
            </a:pPr>
            <a:r>
              <a:rPr lang="en-US" sz="2000" dirty="0"/>
              <a:t>	2. adjust parsing result according to optical flow to the same time.</a:t>
            </a:r>
          </a:p>
          <a:p>
            <a:pPr marL="0" indent="0">
              <a:buNone/>
            </a:pPr>
            <a:r>
              <a:rPr lang="en-US" sz="2000" dirty="0"/>
              <a:t>	</a:t>
            </a:r>
            <a:r>
              <a:rPr lang="en-US" sz="2000" dirty="0">
                <a:solidFill>
                  <a:srgbClr val="FF0000"/>
                </a:solidFill>
              </a:rPr>
              <a:t>(person at different frames may have different </a:t>
            </a:r>
            <a:r>
              <a:rPr lang="en-US" sz="2000" dirty="0" err="1">
                <a:solidFill>
                  <a:srgbClr val="FF0000"/>
                </a:solidFill>
              </a:rPr>
              <a:t>poesture</a:t>
            </a:r>
            <a:r>
              <a:rPr lang="en-US" sz="2000" dirty="0">
                <a:solidFill>
                  <a:srgbClr val="FF0000"/>
                </a:solidFill>
              </a:rPr>
              <a:t>)</a:t>
            </a:r>
          </a:p>
          <a:p>
            <a:pPr marL="0" indent="0">
              <a:buNone/>
            </a:pPr>
            <a:r>
              <a:rPr lang="en-US" sz="2000" dirty="0"/>
              <a:t>	3. Fuse them(with several 1 </a:t>
            </a:r>
            <a:r>
              <a:rPr lang="en-US" altLang="zh-CN" sz="2000" dirty="0"/>
              <a:t>×1 filters</a:t>
            </a:r>
            <a:r>
              <a:rPr lang="en-US" sz="2000" dirty="0"/>
              <a:t>). </a:t>
            </a:r>
            <a:r>
              <a:rPr lang="en-US" sz="2000" dirty="0">
                <a:solidFill>
                  <a:srgbClr val="FF0000"/>
                </a:solidFill>
              </a:rPr>
              <a:t>(1</a:t>
            </a:r>
            <a:r>
              <a:rPr lang="en-US" altLang="zh-CN" sz="2000" dirty="0">
                <a:solidFill>
                  <a:srgbClr val="FF0000"/>
                </a:solidFill>
              </a:rPr>
              <a:t>×1 filters can be seen as linear combination</a:t>
            </a:r>
            <a:r>
              <a:rPr lang="en-US" sz="2000" dirty="0">
                <a:solidFill>
                  <a:srgbClr val="FF0000"/>
                </a:solidFill>
              </a:rPr>
              <a:t>)</a:t>
            </a:r>
          </a:p>
        </p:txBody>
      </p:sp>
    </p:spTree>
    <p:extLst>
      <p:ext uri="{BB962C8B-B14F-4D97-AF65-F5344CB8AC3E}">
        <p14:creationId xmlns:p14="http://schemas.microsoft.com/office/powerpoint/2010/main" val="88393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ECE2-958E-4E51-BD3D-3BB5AB951D7F}"/>
              </a:ext>
            </a:extLst>
          </p:cNvPr>
          <p:cNvSpPr>
            <a:spLocks noGrp="1"/>
          </p:cNvSpPr>
          <p:nvPr>
            <p:ph type="title"/>
          </p:nvPr>
        </p:nvSpPr>
        <p:spPr/>
        <p:txBody>
          <a:bodyPr/>
          <a:lstStyle/>
          <a:p>
            <a:r>
              <a:rPr lang="en-US" dirty="0"/>
              <a:t>Naïve Idea on Temporal Fusion</a:t>
            </a:r>
          </a:p>
        </p:txBody>
      </p:sp>
      <p:sp>
        <p:nvSpPr>
          <p:cNvPr id="5" name="Rectangle 4">
            <a:extLst>
              <a:ext uri="{FF2B5EF4-FFF2-40B4-BE49-F238E27FC236}">
                <a16:creationId xmlns:a16="http://schemas.microsoft.com/office/drawing/2014/main" id="{677FEC7C-3012-41F7-872D-C1B95B26CF2C}"/>
              </a:ext>
            </a:extLst>
          </p:cNvPr>
          <p:cNvSpPr/>
          <p:nvPr/>
        </p:nvSpPr>
        <p:spPr>
          <a:xfrm>
            <a:off x="902490" y="1690688"/>
            <a:ext cx="3106802" cy="2585323"/>
          </a:xfrm>
          <a:prstGeom prst="rect">
            <a:avLst/>
          </a:prstGeom>
        </p:spPr>
        <p:txBody>
          <a:bodyPr wrap="square">
            <a:spAutoFit/>
          </a:bodyPr>
          <a:lstStyle/>
          <a:p>
            <a:pPr marL="342900" indent="-342900">
              <a:lnSpc>
                <a:spcPct val="150000"/>
              </a:lnSpc>
              <a:buAutoNum type="arabicPeriod"/>
            </a:pPr>
            <a:r>
              <a:rPr lang="en-US" dirty="0"/>
              <a:t>Parse 3 images </a:t>
            </a:r>
          </a:p>
          <a:p>
            <a:pPr marL="342900" indent="-342900">
              <a:lnSpc>
                <a:spcPct val="150000"/>
              </a:lnSpc>
              <a:buAutoNum type="arabicPeriod"/>
            </a:pPr>
            <a:r>
              <a:rPr lang="en-US" dirty="0"/>
              <a:t>Adjust parsing result</a:t>
            </a:r>
          </a:p>
          <a:p>
            <a:pPr>
              <a:lnSpc>
                <a:spcPct val="150000"/>
              </a:lnSpc>
            </a:pPr>
            <a:r>
              <a:rPr lang="en-US" dirty="0"/>
              <a:t>      according to optical flow to  </a:t>
            </a:r>
          </a:p>
          <a:p>
            <a:pPr>
              <a:lnSpc>
                <a:spcPct val="150000"/>
              </a:lnSpc>
            </a:pPr>
            <a:r>
              <a:rPr lang="en-US" dirty="0"/>
              <a:t>      the same time</a:t>
            </a:r>
          </a:p>
          <a:p>
            <a:pPr marL="342900" indent="-342900">
              <a:lnSpc>
                <a:spcPct val="150000"/>
              </a:lnSpc>
              <a:buAutoNum type="arabicPeriod" startAt="3"/>
            </a:pPr>
            <a:r>
              <a:rPr lang="en-US" dirty="0"/>
              <a:t>Fuse them with several</a:t>
            </a:r>
          </a:p>
          <a:p>
            <a:pPr>
              <a:lnSpc>
                <a:spcPct val="150000"/>
              </a:lnSpc>
            </a:pPr>
            <a:r>
              <a:rPr lang="en-US" dirty="0"/>
              <a:t>      1 </a:t>
            </a:r>
            <a:r>
              <a:rPr lang="en-US" altLang="zh-CN" dirty="0"/>
              <a:t>×1 filters.</a:t>
            </a:r>
            <a:endParaRPr lang="en-US" dirty="0"/>
          </a:p>
        </p:txBody>
      </p:sp>
      <p:pic>
        <p:nvPicPr>
          <p:cNvPr id="10" name="Picture 9">
            <a:extLst>
              <a:ext uri="{FF2B5EF4-FFF2-40B4-BE49-F238E27FC236}">
                <a16:creationId xmlns:a16="http://schemas.microsoft.com/office/drawing/2014/main" id="{0F82C146-668F-49BA-863C-7403E60E5B4E}"/>
              </a:ext>
            </a:extLst>
          </p:cNvPr>
          <p:cNvPicPr>
            <a:picLocks noChangeAspect="1"/>
          </p:cNvPicPr>
          <p:nvPr/>
        </p:nvPicPr>
        <p:blipFill>
          <a:blip r:embed="rId2"/>
          <a:stretch>
            <a:fillRect/>
          </a:stretch>
        </p:blipFill>
        <p:spPr>
          <a:xfrm>
            <a:off x="4009292" y="1615395"/>
            <a:ext cx="7612865" cy="4432147"/>
          </a:xfrm>
          <a:prstGeom prst="rect">
            <a:avLst/>
          </a:prstGeom>
        </p:spPr>
      </p:pic>
    </p:spTree>
    <p:extLst>
      <p:ext uri="{BB962C8B-B14F-4D97-AF65-F5344CB8AC3E}">
        <p14:creationId xmlns:p14="http://schemas.microsoft.com/office/powerpoint/2010/main" val="277486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6849-6E74-4D86-ABE3-E3F152EA30FC}"/>
              </a:ext>
            </a:extLst>
          </p:cNvPr>
          <p:cNvSpPr>
            <a:spLocks noGrp="1"/>
          </p:cNvSpPr>
          <p:nvPr>
            <p:ph type="title"/>
          </p:nvPr>
        </p:nvSpPr>
        <p:spPr/>
        <p:txBody>
          <a:bodyPr/>
          <a:lstStyle/>
          <a:p>
            <a:r>
              <a:rPr lang="en-US" dirty="0"/>
              <a:t>Optical Flow</a:t>
            </a:r>
          </a:p>
        </p:txBody>
      </p:sp>
      <p:sp>
        <p:nvSpPr>
          <p:cNvPr id="3" name="Content Placeholder 2">
            <a:extLst>
              <a:ext uri="{FF2B5EF4-FFF2-40B4-BE49-F238E27FC236}">
                <a16:creationId xmlns:a16="http://schemas.microsoft.com/office/drawing/2014/main" id="{E8A84AFE-04CC-400E-AE86-59AC84AAA0D3}"/>
              </a:ext>
            </a:extLst>
          </p:cNvPr>
          <p:cNvSpPr>
            <a:spLocks noGrp="1"/>
          </p:cNvSpPr>
          <p:nvPr>
            <p:ph idx="1"/>
          </p:nvPr>
        </p:nvSpPr>
        <p:spPr/>
        <p:txBody>
          <a:bodyPr>
            <a:normAutofit/>
          </a:bodyPr>
          <a:lstStyle/>
          <a:p>
            <a:r>
              <a:rPr lang="en-US" sz="2000" dirty="0"/>
              <a:t>Note that even during training process, the optical flow between two images are not labeled.</a:t>
            </a:r>
          </a:p>
          <a:p>
            <a:r>
              <a:rPr lang="en-US" sz="2000" dirty="0"/>
              <a:t>To get the optical flow, it can be calculated in an another process or integrated to existing model. The latter is used. I think there are three reasons:</a:t>
            </a:r>
          </a:p>
          <a:p>
            <a:pPr marL="457200" lvl="1" indent="0">
              <a:buNone/>
            </a:pPr>
            <a:r>
              <a:rPr lang="en-US" sz="2000" dirty="0" err="1"/>
              <a:t>i</a:t>
            </a:r>
            <a:r>
              <a:rPr lang="en-US" sz="2000" dirty="0"/>
              <a:t>)    Simpler pipeline, making the model easier to inference. But harder to train(see later).</a:t>
            </a:r>
          </a:p>
          <a:p>
            <a:pPr marL="457200" lvl="1" indent="0">
              <a:buNone/>
            </a:pPr>
            <a:r>
              <a:rPr lang="en-US" sz="2000" dirty="0"/>
              <a:t>ii)  Because parsing part is used to label pixels and</a:t>
            </a:r>
          </a:p>
          <a:p>
            <a:pPr marL="457200" lvl="1" indent="0">
              <a:buNone/>
            </a:pPr>
            <a:r>
              <a:rPr lang="en-US" sz="2000" dirty="0"/>
              <a:t>      optical flow part is used is used to calculate pixels’ offset,</a:t>
            </a:r>
          </a:p>
          <a:p>
            <a:pPr marL="457200" lvl="1" indent="0">
              <a:buNone/>
            </a:pPr>
            <a:r>
              <a:rPr lang="en-US" sz="2000" dirty="0"/>
              <a:t>      the two parts should be able to share at least weights in some layers(if the two part has                	the same structure,</a:t>
            </a:r>
            <a:r>
              <a:rPr lang="zh-CN" altLang="en-US" sz="2000" dirty="0"/>
              <a:t> </a:t>
            </a:r>
            <a:r>
              <a:rPr lang="en-US" altLang="zh-CN" sz="2000" dirty="0"/>
              <a:t>indeed</a:t>
            </a:r>
            <a:r>
              <a:rPr lang="zh-CN" altLang="en-US" sz="2000" dirty="0"/>
              <a:t> </a:t>
            </a:r>
            <a:r>
              <a:rPr lang="en-US" altLang="zh-CN" sz="2000" dirty="0"/>
              <a:t>there</a:t>
            </a:r>
            <a:r>
              <a:rPr lang="zh-CN" altLang="en-US" sz="2000" dirty="0"/>
              <a:t> </a:t>
            </a:r>
            <a:r>
              <a:rPr lang="en-US" altLang="zh-CN" sz="2000" dirty="0"/>
              <a:t>exists such an algorithm </a:t>
            </a:r>
            <a:r>
              <a:rPr lang="en-US" altLang="zh-CN" sz="2000" dirty="0" err="1"/>
              <a:t>FlowNet</a:t>
            </a:r>
            <a:r>
              <a:rPr lang="en-US" altLang="zh-CN" sz="2000" dirty="0"/>
              <a:t>, see later</a:t>
            </a:r>
            <a:r>
              <a:rPr lang="en-US" sz="2000" dirty="0"/>
              <a:t>). </a:t>
            </a:r>
          </a:p>
          <a:p>
            <a:pPr marL="457200" lvl="1" indent="0">
              <a:buNone/>
            </a:pPr>
            <a:r>
              <a:rPr lang="en-US" sz="2000" dirty="0"/>
              <a:t>iii) Making the method elegant.</a:t>
            </a:r>
          </a:p>
          <a:p>
            <a:pPr lvl="1"/>
            <a:endParaRPr lang="en-US" sz="2000" dirty="0"/>
          </a:p>
          <a:p>
            <a:pPr marL="457200" lvl="1" indent="0">
              <a:buNone/>
            </a:pPr>
            <a:r>
              <a:rPr lang="en-US" sz="2000" dirty="0">
                <a:solidFill>
                  <a:srgbClr val="FF0000"/>
                </a:solidFill>
              </a:rPr>
              <a:t>My understanding about weights share in (ii). It can be thought as a multi-task problem on the same object. So some low-level features can be shared.</a:t>
            </a:r>
          </a:p>
        </p:txBody>
      </p:sp>
    </p:spTree>
    <p:extLst>
      <p:ext uri="{BB962C8B-B14F-4D97-AF65-F5344CB8AC3E}">
        <p14:creationId xmlns:p14="http://schemas.microsoft.com/office/powerpoint/2010/main" val="118264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53CA-7A26-478C-891F-CC14CB9B4349}"/>
              </a:ext>
            </a:extLst>
          </p:cNvPr>
          <p:cNvSpPr>
            <a:spLocks noGrp="1"/>
          </p:cNvSpPr>
          <p:nvPr>
            <p:ph type="title"/>
          </p:nvPr>
        </p:nvSpPr>
        <p:spPr/>
        <p:txBody>
          <a:bodyPr/>
          <a:lstStyle/>
          <a:p>
            <a:r>
              <a:rPr lang="en-US" dirty="0" err="1"/>
              <a:t>FlowNet</a:t>
            </a:r>
            <a:r>
              <a:rPr lang="en-US" dirty="0"/>
              <a:t>: CNN on Optical Flow -- architecture</a:t>
            </a:r>
          </a:p>
        </p:txBody>
      </p:sp>
      <p:pic>
        <p:nvPicPr>
          <p:cNvPr id="4" name="Content Placeholder 3">
            <a:extLst>
              <a:ext uri="{FF2B5EF4-FFF2-40B4-BE49-F238E27FC236}">
                <a16:creationId xmlns:a16="http://schemas.microsoft.com/office/drawing/2014/main" id="{E57F6A39-B9D7-4687-A432-3651474F8E4E}"/>
              </a:ext>
            </a:extLst>
          </p:cNvPr>
          <p:cNvPicPr>
            <a:picLocks noGrp="1" noChangeAspect="1"/>
          </p:cNvPicPr>
          <p:nvPr>
            <p:ph idx="1"/>
          </p:nvPr>
        </p:nvPicPr>
        <p:blipFill>
          <a:blip r:embed="rId2"/>
          <a:stretch>
            <a:fillRect/>
          </a:stretch>
        </p:blipFill>
        <p:spPr>
          <a:xfrm>
            <a:off x="1101346" y="1921034"/>
            <a:ext cx="10687380" cy="3420463"/>
          </a:xfrm>
          <a:prstGeom prst="rect">
            <a:avLst/>
          </a:prstGeom>
        </p:spPr>
      </p:pic>
      <p:sp>
        <p:nvSpPr>
          <p:cNvPr id="5" name="Rectangle 4">
            <a:extLst>
              <a:ext uri="{FF2B5EF4-FFF2-40B4-BE49-F238E27FC236}">
                <a16:creationId xmlns:a16="http://schemas.microsoft.com/office/drawing/2014/main" id="{C2A603BD-022B-4677-AF63-71249FFFC891}"/>
              </a:ext>
            </a:extLst>
          </p:cNvPr>
          <p:cNvSpPr/>
          <p:nvPr/>
        </p:nvSpPr>
        <p:spPr>
          <a:xfrm>
            <a:off x="2504073" y="5627892"/>
            <a:ext cx="6457473" cy="369332"/>
          </a:xfrm>
          <a:prstGeom prst="rect">
            <a:avLst/>
          </a:prstGeom>
        </p:spPr>
        <p:txBody>
          <a:bodyPr wrap="none">
            <a:spAutoFit/>
          </a:bodyPr>
          <a:lstStyle/>
          <a:p>
            <a:r>
              <a:rPr lang="en-US" dirty="0"/>
              <a:t>2015, </a:t>
            </a:r>
            <a:r>
              <a:rPr lang="en-US" dirty="0" err="1"/>
              <a:t>FlowNet</a:t>
            </a:r>
            <a:r>
              <a:rPr lang="en-US" dirty="0"/>
              <a:t>: Learning Optical Flow with Convolutional Networks</a:t>
            </a:r>
          </a:p>
        </p:txBody>
      </p:sp>
    </p:spTree>
    <p:extLst>
      <p:ext uri="{BB962C8B-B14F-4D97-AF65-F5344CB8AC3E}">
        <p14:creationId xmlns:p14="http://schemas.microsoft.com/office/powerpoint/2010/main" val="25626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53CA-7A26-478C-891F-CC14CB9B4349}"/>
              </a:ext>
            </a:extLst>
          </p:cNvPr>
          <p:cNvSpPr>
            <a:spLocks noGrp="1"/>
          </p:cNvSpPr>
          <p:nvPr>
            <p:ph type="title"/>
          </p:nvPr>
        </p:nvSpPr>
        <p:spPr/>
        <p:txBody>
          <a:bodyPr/>
          <a:lstStyle/>
          <a:p>
            <a:r>
              <a:rPr lang="en-US" dirty="0" err="1"/>
              <a:t>FlowNet</a:t>
            </a:r>
            <a:r>
              <a:rPr lang="en-US" dirty="0"/>
              <a:t>: CNN on Optical Flow -- key concept</a:t>
            </a:r>
          </a:p>
        </p:txBody>
      </p:sp>
      <p:sp>
        <p:nvSpPr>
          <p:cNvPr id="7" name="Rectangle 6">
            <a:extLst>
              <a:ext uri="{FF2B5EF4-FFF2-40B4-BE49-F238E27FC236}">
                <a16:creationId xmlns:a16="http://schemas.microsoft.com/office/drawing/2014/main" id="{62AD0E52-42A2-4A7E-AC9C-719D8AC196AB}"/>
              </a:ext>
            </a:extLst>
          </p:cNvPr>
          <p:cNvSpPr/>
          <p:nvPr/>
        </p:nvSpPr>
        <p:spPr>
          <a:xfrm>
            <a:off x="955572" y="1480288"/>
            <a:ext cx="184731" cy="400110"/>
          </a:xfrm>
          <a:prstGeom prst="rect">
            <a:avLst/>
          </a:prstGeom>
        </p:spPr>
        <p:txBody>
          <a:bodyPr wrap="none">
            <a:spAutoFit/>
          </a:bodyPr>
          <a:lstStyle/>
          <a:p>
            <a:endParaRPr lang="en-US" sz="2000"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F2BA5825-1CC1-4314-B579-1C0850A3A353}"/>
                  </a:ext>
                </a:extLst>
              </p:cNvPr>
              <p:cNvSpPr>
                <a:spLocks noGrp="1"/>
              </p:cNvSpPr>
              <p:nvPr>
                <p:ph idx="1"/>
              </p:nvPr>
            </p:nvSpPr>
            <p:spPr>
              <a:xfrm>
                <a:off x="1047937" y="2001505"/>
                <a:ext cx="6182297" cy="4139042"/>
              </a:xfrm>
            </p:spPr>
            <p:txBody>
              <a:bodyPr>
                <a:normAutofit/>
              </a:bodyPr>
              <a:lstStyle/>
              <a:p>
                <a:pPr marL="0" indent="0">
                  <a:buNone/>
                </a:pPr>
                <a:r>
                  <a:rPr lang="en-US" sz="2000" dirty="0"/>
                  <a:t>Correlation layer:</a:t>
                </a:r>
              </a:p>
              <a:p>
                <a:pPr marL="0" indent="0">
                  <a:buNone/>
                </a:pPr>
                <a:r>
                  <a:rPr lang="en-US" sz="2000" dirty="0"/>
                  <a:t>    Correlation is defined as convolution between two feature maps here. It’s similar to convolutional operation in CNN. But filter is replaced by a patch at the corresponding place. </a:t>
                </a:r>
              </a:p>
              <a:p>
                <a:pPr marL="0" indent="0">
                  <a:buNone/>
                </a:pPr>
                <a:r>
                  <a:rPr lang="en-US" sz="2000" dirty="0"/>
                  <a:t>    When calculate correlation between two feature maps, if calculate a patch in feature map A with its counterpart in feature map B within displacement of D, we can get </a:t>
                </a:r>
                <a14:m>
                  <m:oMath xmlns:m="http://schemas.openxmlformats.org/officeDocument/2006/math">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rPr>
                              <m:t>𝐷</m:t>
                            </m:r>
                            <m:r>
                              <a:rPr lang="en-US" sz="2000" b="0" i="1" smtClean="0">
                                <a:latin typeface="Cambria Math" panose="02040503050406030204" pitchFamily="18" charset="0"/>
                              </a:rPr>
                              <m:t>+1</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oMath>
                </a14:m>
                <a:r>
                  <a:rPr lang="en-US" sz="2000" dirty="0"/>
                  <a:t>output feature maps. In addition, simply fuse the two feature maps with S 1 </a:t>
                </a:r>
                <a:r>
                  <a:rPr lang="en-US" altLang="zh-CN" sz="2000" dirty="0"/>
                  <a:t>×1 </a:t>
                </a:r>
                <a:r>
                  <a:rPr lang="en-US" sz="2000" dirty="0"/>
                  <a:t>kernels. We get </a:t>
                </a:r>
                <a14:m>
                  <m:oMath xmlns:m="http://schemas.openxmlformats.org/officeDocument/2006/math">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rPr>
                              <m:t>𝐷</m:t>
                            </m:r>
                            <m:r>
                              <a:rPr lang="en-US" sz="2000" b="0" i="1" smtClean="0">
                                <a:latin typeface="Cambria Math" panose="02040503050406030204" pitchFamily="18" charset="0"/>
                              </a:rPr>
                              <m:t>+1</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 </m:t>
                    </m:r>
                  </m:oMath>
                </a14:m>
                <a:r>
                  <a:rPr lang="en-US" sz="2000" dirty="0"/>
                  <a:t>output feature maps eventually. </a:t>
                </a:r>
              </a:p>
              <a:p>
                <a:pPr marL="0" indent="0">
                  <a:buNone/>
                </a:pPr>
                <a:r>
                  <a:rPr lang="en-US" sz="2000" dirty="0"/>
                  <a:t>    We can interpret 441 and 32 in the right figure with D=10, S=32.</a:t>
                </a:r>
              </a:p>
            </p:txBody>
          </p:sp>
        </mc:Choice>
        <mc:Fallback>
          <p:sp>
            <p:nvSpPr>
              <p:cNvPr id="6" name="Content Placeholder 5">
                <a:extLst>
                  <a:ext uri="{FF2B5EF4-FFF2-40B4-BE49-F238E27FC236}">
                    <a16:creationId xmlns:a16="http://schemas.microsoft.com/office/drawing/2014/main" id="{F2BA5825-1CC1-4314-B579-1C0850A3A353}"/>
                  </a:ext>
                </a:extLst>
              </p:cNvPr>
              <p:cNvSpPr>
                <a:spLocks noGrp="1" noRot="1" noChangeAspect="1" noMove="1" noResize="1" noEditPoints="1" noAdjustHandles="1" noChangeArrowheads="1" noChangeShapeType="1" noTextEdit="1"/>
              </p:cNvSpPr>
              <p:nvPr>
                <p:ph idx="1"/>
              </p:nvPr>
            </p:nvSpPr>
            <p:spPr>
              <a:xfrm>
                <a:off x="1047937" y="2001505"/>
                <a:ext cx="6182297" cy="4139042"/>
              </a:xfrm>
              <a:blipFill>
                <a:blip r:embed="rId2"/>
                <a:stretch>
                  <a:fillRect l="-1085" t="-1473" r="-592" b="-29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D1F7F5FA-83AE-4DF9-9C78-D7A38ADA05E8}"/>
              </a:ext>
            </a:extLst>
          </p:cNvPr>
          <p:cNvPicPr>
            <a:picLocks noChangeAspect="1"/>
          </p:cNvPicPr>
          <p:nvPr/>
        </p:nvPicPr>
        <p:blipFill>
          <a:blip r:embed="rId3"/>
          <a:stretch>
            <a:fillRect/>
          </a:stretch>
        </p:blipFill>
        <p:spPr>
          <a:xfrm>
            <a:off x="7419523" y="1880398"/>
            <a:ext cx="2733333" cy="3104762"/>
          </a:xfrm>
          <a:prstGeom prst="rect">
            <a:avLst/>
          </a:prstGeom>
        </p:spPr>
      </p:pic>
      <p:sp>
        <p:nvSpPr>
          <p:cNvPr id="9" name="Rectangle 8">
            <a:extLst>
              <a:ext uri="{FF2B5EF4-FFF2-40B4-BE49-F238E27FC236}">
                <a16:creationId xmlns:a16="http://schemas.microsoft.com/office/drawing/2014/main" id="{FC8C7640-FA1B-4880-9070-0BAC0CFBC2B6}"/>
              </a:ext>
            </a:extLst>
          </p:cNvPr>
          <p:cNvSpPr/>
          <p:nvPr/>
        </p:nvSpPr>
        <p:spPr>
          <a:xfrm>
            <a:off x="1047937" y="6330257"/>
            <a:ext cx="6609245" cy="369332"/>
          </a:xfrm>
          <a:prstGeom prst="rect">
            <a:avLst/>
          </a:prstGeom>
        </p:spPr>
        <p:txBody>
          <a:bodyPr wrap="none">
            <a:spAutoFit/>
          </a:bodyPr>
          <a:lstStyle/>
          <a:p>
            <a:r>
              <a:rPr lang="en-US" dirty="0"/>
              <a:t>From “</a:t>
            </a:r>
            <a:r>
              <a:rPr lang="en-US" dirty="0" err="1"/>
              <a:t>FlowNet</a:t>
            </a:r>
            <a:r>
              <a:rPr lang="en-US" dirty="0"/>
              <a:t>: Learning Optical Flow with Convolutional Networks”</a:t>
            </a:r>
          </a:p>
        </p:txBody>
      </p:sp>
    </p:spTree>
    <p:extLst>
      <p:ext uri="{BB962C8B-B14F-4D97-AF65-F5344CB8AC3E}">
        <p14:creationId xmlns:p14="http://schemas.microsoft.com/office/powerpoint/2010/main" val="422982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948</Words>
  <Application>Microsoft Office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等线</vt:lpstr>
      <vt:lpstr>等线 Light</vt:lpstr>
      <vt:lpstr>Arial</vt:lpstr>
      <vt:lpstr>Calibri</vt:lpstr>
      <vt:lpstr>Calibri Light</vt:lpstr>
      <vt:lpstr>Cambria Math</vt:lpstr>
      <vt:lpstr>Office Theme</vt:lpstr>
      <vt:lpstr>Surveillance Video Parsing with Single Frame Supervision            Si Liu et al.</vt:lpstr>
      <vt:lpstr>i.   Problem ii.  Model definition iii. Train and test iv.  Comparison and reproducibility</vt:lpstr>
      <vt:lpstr>Problem: human parsing</vt:lpstr>
      <vt:lpstr>Model Definition</vt:lpstr>
      <vt:lpstr>Naïve Idea on Temporal Fusion</vt:lpstr>
      <vt:lpstr>Naïve Idea on Temporal Fusion</vt:lpstr>
      <vt:lpstr>Optical Flow</vt:lpstr>
      <vt:lpstr>FlowNet: CNN on Optical Flow -- architecture</vt:lpstr>
      <vt:lpstr>FlowNet: CNN on Optical Flow -- key concept</vt:lpstr>
      <vt:lpstr>Integrate optical flow and temporal fusion</vt:lpstr>
      <vt:lpstr>Question on integrated model </vt:lpstr>
      <vt:lpstr>Estimate optical flow error -- confidence</vt:lpstr>
      <vt:lpstr>Integrate reduction and existing model</vt:lpstr>
      <vt:lpstr>From scratch to end – naïve idea</vt:lpstr>
      <vt:lpstr>From scratch to end – integrate optical flow</vt:lpstr>
      <vt:lpstr>From scratch to end – reduce inaccurate point</vt:lpstr>
      <vt:lpstr>Train, Test</vt:lpstr>
      <vt:lpstr>Train</vt:lpstr>
      <vt:lpstr>Comparison and reproducibility</vt:lpstr>
      <vt:lpstr>Comparison with state-of-the-art</vt:lpstr>
      <vt:lpstr>Comparison with state-of-the-art</vt:lpstr>
      <vt:lpstr>Reproducibility</vt:lpstr>
      <vt:lpstr>Reproducibility</vt:lpstr>
      <vt:lpstr>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Surveillance Video Parsing with Single Frame Supervision            Si Liu et al.</dc:title>
  <dc:creator>Zhao, Zhihao</dc:creator>
  <cp:lastModifiedBy>Zhihao Zhao</cp:lastModifiedBy>
  <cp:revision>168</cp:revision>
  <dcterms:created xsi:type="dcterms:W3CDTF">2017-10-18T22:50:39Z</dcterms:created>
  <dcterms:modified xsi:type="dcterms:W3CDTF">2017-10-24T09:28:43Z</dcterms:modified>
</cp:coreProperties>
</file>