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1" r:id="rId6"/>
    <p:sldId id="258" r:id="rId7"/>
    <p:sldId id="267" r:id="rId8"/>
    <p:sldId id="262" r:id="rId9"/>
    <p:sldId id="263" r:id="rId10"/>
    <p:sldId id="264" r:id="rId11"/>
    <p:sldId id="265"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77"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0DCDC-FC31-4F74-BAB6-D887B55AADFF}"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891D4-4A3C-463F-A05A-5EEA95EC936C}" type="slidenum">
              <a:rPr lang="zh-CN" altLang="en-US" smtClean="0"/>
              <a:t>‹#›</a:t>
            </a:fld>
            <a:endParaRPr lang="zh-CN" altLang="en-US"/>
          </a:p>
        </p:txBody>
      </p:sp>
    </p:spTree>
    <p:extLst>
      <p:ext uri="{BB962C8B-B14F-4D97-AF65-F5344CB8AC3E}">
        <p14:creationId xmlns:p14="http://schemas.microsoft.com/office/powerpoint/2010/main" val="58864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Cloud computing is on-demand network access to computing resources, provided by an</a:t>
            </a:r>
          </a:p>
          <a:p>
            <a:r>
              <a:rPr lang="en-US" altLang="zh-CN" dirty="0"/>
              <a:t>outside entity. Common deployment models for cloud computing include platform as a service</a:t>
            </a:r>
          </a:p>
          <a:p>
            <a:r>
              <a:rPr lang="en-US" altLang="zh-CN" dirty="0"/>
              <a:t>(PaaS), software as a service (SaaS), and infrastructure as a service (IaaS.</a:t>
            </a:r>
          </a:p>
        </p:txBody>
      </p:sp>
      <p:sp>
        <p:nvSpPr>
          <p:cNvPr id="4" name="灯片编号占位符 3"/>
          <p:cNvSpPr>
            <a:spLocks noGrp="1"/>
          </p:cNvSpPr>
          <p:nvPr>
            <p:ph type="sldNum" sz="quarter" idx="5"/>
          </p:nvPr>
        </p:nvSpPr>
        <p:spPr/>
        <p:txBody>
          <a:bodyPr/>
          <a:lstStyle/>
          <a:p>
            <a:fld id="{EFC891D4-4A3C-463F-A05A-5EEA95EC936C}" type="slidenum">
              <a:rPr lang="zh-CN" altLang="en-US" smtClean="0"/>
              <a:t>3</a:t>
            </a:fld>
            <a:endParaRPr lang="zh-CN" altLang="en-US"/>
          </a:p>
        </p:txBody>
      </p:sp>
    </p:spTree>
    <p:extLst>
      <p:ext uri="{BB962C8B-B14F-4D97-AF65-F5344CB8AC3E}">
        <p14:creationId xmlns:p14="http://schemas.microsoft.com/office/powerpoint/2010/main" val="199135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three types of cloud computing are the public cloud, the private cloud, and the hybrid cloud. </a:t>
            </a:r>
          </a:p>
          <a:p>
            <a:r>
              <a:rPr lang="en-US" altLang="zh-CN" dirty="0"/>
              <a:t>A public cloud is the pay- as-you-go services. A private cloud is internal data center of a business not available to the general public but based on cloud structure. </a:t>
            </a:r>
          </a:p>
          <a:p>
            <a:r>
              <a:rPr lang="en-US" altLang="zh-CN" dirty="0"/>
              <a:t>The hybrid cloud is a combination of the public cloud and private cloud.</a:t>
            </a:r>
          </a:p>
          <a:p>
            <a:endParaRPr lang="zh-CN" altLang="en-US" dirty="0"/>
          </a:p>
        </p:txBody>
      </p:sp>
      <p:sp>
        <p:nvSpPr>
          <p:cNvPr id="4" name="灯片编号占位符 3"/>
          <p:cNvSpPr>
            <a:spLocks noGrp="1"/>
          </p:cNvSpPr>
          <p:nvPr>
            <p:ph type="sldNum" sz="quarter" idx="5"/>
          </p:nvPr>
        </p:nvSpPr>
        <p:spPr/>
        <p:txBody>
          <a:bodyPr/>
          <a:lstStyle/>
          <a:p>
            <a:fld id="{EFC891D4-4A3C-463F-A05A-5EEA95EC936C}" type="slidenum">
              <a:rPr lang="zh-CN" altLang="en-US" smtClean="0"/>
              <a:t>4</a:t>
            </a:fld>
            <a:endParaRPr lang="zh-CN" altLang="en-US"/>
          </a:p>
        </p:txBody>
      </p:sp>
    </p:spTree>
    <p:extLst>
      <p:ext uri="{BB962C8B-B14F-4D97-AF65-F5344CB8AC3E}">
        <p14:creationId xmlns:p14="http://schemas.microsoft.com/office/powerpoint/2010/main" val="11865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C891D4-4A3C-463F-A05A-5EEA95EC936C}" type="slidenum">
              <a:rPr lang="zh-CN" altLang="en-US" smtClean="0"/>
              <a:t>5</a:t>
            </a:fld>
            <a:endParaRPr lang="zh-CN" altLang="en-US"/>
          </a:p>
        </p:txBody>
      </p:sp>
    </p:spTree>
    <p:extLst>
      <p:ext uri="{BB962C8B-B14F-4D97-AF65-F5344CB8AC3E}">
        <p14:creationId xmlns:p14="http://schemas.microsoft.com/office/powerpoint/2010/main" val="55318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C891D4-4A3C-463F-A05A-5EEA95EC936C}" type="slidenum">
              <a:rPr lang="zh-CN" altLang="en-US" smtClean="0"/>
              <a:t>6</a:t>
            </a:fld>
            <a:endParaRPr lang="zh-CN" altLang="en-US"/>
          </a:p>
        </p:txBody>
      </p:sp>
    </p:spTree>
    <p:extLst>
      <p:ext uri="{BB962C8B-B14F-4D97-AF65-F5344CB8AC3E}">
        <p14:creationId xmlns:p14="http://schemas.microsoft.com/office/powerpoint/2010/main" val="141541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C891D4-4A3C-463F-A05A-5EEA95EC936C}" type="slidenum">
              <a:rPr lang="zh-CN" altLang="en-US" smtClean="0"/>
              <a:t>8</a:t>
            </a:fld>
            <a:endParaRPr lang="zh-CN" altLang="en-US"/>
          </a:p>
        </p:txBody>
      </p:sp>
    </p:spTree>
    <p:extLst>
      <p:ext uri="{BB962C8B-B14F-4D97-AF65-F5344CB8AC3E}">
        <p14:creationId xmlns:p14="http://schemas.microsoft.com/office/powerpoint/2010/main" val="100733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42844-E37A-47AC-ACF3-366A4C29D1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2CDE09-6B5C-4091-858B-EC66D879E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439450-4076-4A0B-ACE1-3191F379CC83}"/>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5EFCDEB0-344A-4882-97DB-B57AF570E4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65CDC5-3AA9-4098-A120-A49DC8CFEFAD}"/>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120665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15A15-13CA-4D0E-A09D-1D235E3B46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809B97-269F-4B78-85DB-C83A94F5C7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F87F8E-7FAC-4752-938B-7FF23A6396BF}"/>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83BDB72C-54EE-4A85-A5BB-579E8B269E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14B54D-F2ED-4F7B-852D-ED4A747A1EA1}"/>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221947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D463BD-DA83-4EBD-8FCE-3DFBFDEB83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2924A5-08C9-4D04-AAC2-DAD9F83D24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3F824B-FB43-4D05-97E4-2A5780D947F2}"/>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A56844D3-36A5-4599-A00C-3B62D8DD8A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303D9-8ED6-4660-A30D-95AE21DA8561}"/>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415844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7C0A0-430D-4CA8-AF3A-D10514645A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3A321D-C0CD-4ADD-A522-C7B9B39D97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5D7F5A-E6BA-4FF1-A1DA-5C9233A66DF3}"/>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C2064286-5FFD-4988-890F-DA52A43505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401194-01C2-4CE6-95BD-F22CC7914234}"/>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11475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DAA2D-15B9-483E-BA30-1F03AE8C7E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69AA25-8DC0-40DA-805B-0701E868B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87EA9B-39F5-4DB1-A7A2-71E1AE374FEE}"/>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1587D377-9970-43D9-ACEE-93D779E6C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994AF0-9D74-4A0E-A00A-FE628111CAAE}"/>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17866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DD1DE-56CE-49FB-BAB9-9FA17BE85E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303A0C-1104-47FF-832C-05D2201E3B9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8526A0-8C18-4420-BB5E-12E0D8948F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D36986-10A6-46E6-B916-99393BC67282}"/>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427720F5-B15A-4A9E-AF66-6C45B515B4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9DD42A-0FFD-45C1-9F0C-1C412DC14C47}"/>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303965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3933E-BDFB-401F-BE4A-4013E035B4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503935-3875-4E9D-A6F3-40241F46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30E9EC-D873-48CD-B150-EAA6533E75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E12824-E112-4ACD-87F4-EF77D694D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17CB3F-36F3-4C5A-A728-645B438A4D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DCA90E-6919-44BF-AE81-977C80FC0D5E}"/>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8" name="页脚占位符 7">
            <a:extLst>
              <a:ext uri="{FF2B5EF4-FFF2-40B4-BE49-F238E27FC236}">
                <a16:creationId xmlns:a16="http://schemas.microsoft.com/office/drawing/2014/main" id="{30C08729-2FE7-49D6-ABF4-83C4C2F889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BAD056-F281-4A3B-A89C-2B5F34579622}"/>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329318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3F181-9820-4C54-AF3C-123BA68C95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CBF228-4B2E-4922-8C10-4B854E2AD6A4}"/>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4" name="页脚占位符 3">
            <a:extLst>
              <a:ext uri="{FF2B5EF4-FFF2-40B4-BE49-F238E27FC236}">
                <a16:creationId xmlns:a16="http://schemas.microsoft.com/office/drawing/2014/main" id="{FEDA149C-C166-4501-AD06-40EB26F694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146DB1-FF52-4EB9-9EA1-EDCDB0836576}"/>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323124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170008-9911-4FFE-BC19-1A63A8FA384A}"/>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3" name="页脚占位符 2">
            <a:extLst>
              <a:ext uri="{FF2B5EF4-FFF2-40B4-BE49-F238E27FC236}">
                <a16:creationId xmlns:a16="http://schemas.microsoft.com/office/drawing/2014/main" id="{A52BF17A-004E-4A94-8A2E-29EBF5D8C5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C2C682-0016-4590-B105-43040A79308A}"/>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252868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FC1D3-4CFD-48EF-BAC5-604E93C1FD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9A250DB-4078-4578-A642-436A3B957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853E0A-84D9-4CBE-856D-011FDCA51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4B7735-F3E4-4E0B-A3A7-D72F5B535E8D}"/>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39FE292D-9657-4A45-AA05-E9CAB26F0E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A7616D-1BF2-46F6-99CD-C0606390FFDB}"/>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211327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2710A-9A73-4399-B55E-E8DCE08ADF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6FE5BB-152F-4D12-9CEF-C87EAA4E9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40E928-3709-4BB6-893A-0FAB66739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14BB0B-0F86-4AC1-9872-98C883A96DFE}"/>
              </a:ext>
            </a:extLst>
          </p:cNvPr>
          <p:cNvSpPr>
            <a:spLocks noGrp="1"/>
          </p:cNvSpPr>
          <p:nvPr>
            <p:ph type="dt" sz="half" idx="10"/>
          </p:nvPr>
        </p:nvSpPr>
        <p:spPr/>
        <p:txBody>
          <a:bodyPr/>
          <a:lstStyle/>
          <a:p>
            <a:fld id="{B71CCF7D-C315-403E-A506-E1E83A4FE044}" type="datetimeFigureOut">
              <a:rPr lang="zh-CN" altLang="en-US" smtClean="0"/>
              <a:t>2021/1/5</a:t>
            </a:fld>
            <a:endParaRPr lang="zh-CN" altLang="en-US"/>
          </a:p>
        </p:txBody>
      </p:sp>
      <p:sp>
        <p:nvSpPr>
          <p:cNvPr id="6" name="页脚占位符 5">
            <a:extLst>
              <a:ext uri="{FF2B5EF4-FFF2-40B4-BE49-F238E27FC236}">
                <a16:creationId xmlns:a16="http://schemas.microsoft.com/office/drawing/2014/main" id="{9670894C-9004-4F91-8959-BE4A9A1372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B46871-B925-4A71-A48B-BEDB10F396C1}"/>
              </a:ext>
            </a:extLst>
          </p:cNvPr>
          <p:cNvSpPr>
            <a:spLocks noGrp="1"/>
          </p:cNvSpPr>
          <p:nvPr>
            <p:ph type="sldNum" sz="quarter" idx="12"/>
          </p:nvPr>
        </p:nvSpPr>
        <p:spPr/>
        <p:txBody>
          <a:body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238155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80D79-9558-4F8F-BA59-7966D3514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3A3535-E4AF-4E35-A707-F03CE61D7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916159-B69A-4FCF-849B-0A340D052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CCF7D-C315-403E-A506-E1E83A4FE044}" type="datetimeFigureOut">
              <a:rPr lang="zh-CN" altLang="en-US" smtClean="0"/>
              <a:t>2021/1/5</a:t>
            </a:fld>
            <a:endParaRPr lang="zh-CN" altLang="en-US"/>
          </a:p>
        </p:txBody>
      </p:sp>
      <p:sp>
        <p:nvSpPr>
          <p:cNvPr id="5" name="页脚占位符 4">
            <a:extLst>
              <a:ext uri="{FF2B5EF4-FFF2-40B4-BE49-F238E27FC236}">
                <a16:creationId xmlns:a16="http://schemas.microsoft.com/office/drawing/2014/main" id="{3600CF80-7C5E-4AE9-8649-1E2F73931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EFC3B4-EFE3-4E46-B26C-E2CE10D96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32472-E7F4-4D23-BBC2-C59946A3C550}" type="slidenum">
              <a:rPr lang="zh-CN" altLang="en-US" smtClean="0"/>
              <a:t>‹#›</a:t>
            </a:fld>
            <a:endParaRPr lang="zh-CN" altLang="en-US"/>
          </a:p>
        </p:txBody>
      </p:sp>
    </p:spTree>
    <p:extLst>
      <p:ext uri="{BB962C8B-B14F-4D97-AF65-F5344CB8AC3E}">
        <p14:creationId xmlns:p14="http://schemas.microsoft.com/office/powerpoint/2010/main" val="137460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B2C84-F79F-4430-9C1F-6E872F4B1F6E}"/>
              </a:ext>
            </a:extLst>
          </p:cNvPr>
          <p:cNvSpPr>
            <a:spLocks noGrp="1"/>
          </p:cNvSpPr>
          <p:nvPr>
            <p:ph type="ctrTitle"/>
          </p:nvPr>
        </p:nvSpPr>
        <p:spPr>
          <a:xfrm>
            <a:off x="1524000" y="2151529"/>
            <a:ext cx="9144000" cy="1207514"/>
          </a:xfrm>
        </p:spPr>
        <p:txBody>
          <a:bodyPr/>
          <a:lstStyle/>
          <a:p>
            <a:r>
              <a:rPr lang="en-US" altLang="zh-CN" dirty="0">
                <a:latin typeface="Times New Roman" panose="02020603050405020304" pitchFamily="18" charset="0"/>
                <a:cs typeface="Times New Roman" panose="02020603050405020304" pitchFamily="18" charset="0"/>
              </a:rPr>
              <a:t>Cloud Computing</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3E60818-44EC-4E55-9D64-32CCB5447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20" y="3969679"/>
            <a:ext cx="3373195" cy="2585155"/>
          </a:xfrm>
          <a:prstGeom prst="rect">
            <a:avLst/>
          </a:prstGeom>
        </p:spPr>
      </p:pic>
      <p:pic>
        <p:nvPicPr>
          <p:cNvPr id="5" name="图片 4">
            <a:extLst>
              <a:ext uri="{FF2B5EF4-FFF2-40B4-BE49-F238E27FC236}">
                <a16:creationId xmlns:a16="http://schemas.microsoft.com/office/drawing/2014/main" id="{A1C1D228-F599-4066-893A-571E1CD16682}"/>
              </a:ext>
            </a:extLst>
          </p:cNvPr>
          <p:cNvPicPr>
            <a:picLocks noChangeAspect="1"/>
          </p:cNvPicPr>
          <p:nvPr/>
        </p:nvPicPr>
        <p:blipFill>
          <a:blip r:embed="rId3"/>
          <a:stretch>
            <a:fillRect/>
          </a:stretch>
        </p:blipFill>
        <p:spPr>
          <a:xfrm>
            <a:off x="1" y="0"/>
            <a:ext cx="1743038" cy="1526959"/>
          </a:xfrm>
          <a:prstGeom prst="rect">
            <a:avLst/>
          </a:prstGeom>
        </p:spPr>
      </p:pic>
      <p:sp>
        <p:nvSpPr>
          <p:cNvPr id="3" name="矩形 2">
            <a:extLst>
              <a:ext uri="{FF2B5EF4-FFF2-40B4-BE49-F238E27FC236}">
                <a16:creationId xmlns:a16="http://schemas.microsoft.com/office/drawing/2014/main" id="{69DD5948-B1D9-4003-B964-A683ECFBD98E}"/>
              </a:ext>
            </a:extLst>
          </p:cNvPr>
          <p:cNvSpPr/>
          <p:nvPr/>
        </p:nvSpPr>
        <p:spPr>
          <a:xfrm>
            <a:off x="8352045" y="4338926"/>
            <a:ext cx="1808507" cy="646331"/>
          </a:xfrm>
          <a:prstGeom prst="rect">
            <a:avLst/>
          </a:prstGeom>
          <a:noFill/>
        </p:spPr>
        <p:txBody>
          <a:bodyPr wrap="none" lIns="91440" tIns="45720" rIns="91440" bIns="45720">
            <a:spAutoFit/>
          </a:bodyPr>
          <a:lstStyle/>
          <a:p>
            <a:pPr algn="ctr"/>
            <a:r>
              <a:rPr lang="en-US" altLang="zh-CN" sz="3600" cap="none" spc="0" dirty="0">
                <a:ln w="0"/>
                <a:solidFill>
                  <a:schemeClr val="tx1"/>
                </a:solidFill>
                <a:effectLst>
                  <a:outerShdw blurRad="38100" dist="19050" dir="2700000" algn="tl" rotWithShape="0">
                    <a:schemeClr val="dk1">
                      <a:alpha val="40000"/>
                    </a:schemeClr>
                  </a:outerShdw>
                </a:effectLst>
              </a:rPr>
              <a:t>Group 4</a:t>
            </a:r>
            <a:endParaRPr lang="zh-CN" altLang="en-US" sz="36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777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What can Cloud Computing bring us?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0216793" cy="4351338"/>
          </a:xfrm>
        </p:spPr>
        <p:txBody>
          <a:bodyPr>
            <a:normAutofit/>
          </a:bodyPr>
          <a:lstStyle/>
          <a:p>
            <a:r>
              <a:rPr lang="en-US" altLang="zh-CN" dirty="0"/>
              <a:t>A number of architectures and deployment models exist for cloud computing, and these architectures and models are able to be used with other technologies and design approaches.  Owners of small to medium sized businesses who are unable to afford adoption of clustered NAS technology can consider a number of cloud computing models to meet their big data needs.  Small to medium sized business owners need to consider the correct cloud computing in order to remain both competitive and profitable. </a:t>
            </a:r>
            <a:endParaRPr lang="zh-CN" altLang="en-US" dirty="0"/>
          </a:p>
        </p:txBody>
      </p:sp>
    </p:spTree>
    <p:extLst>
      <p:ext uri="{BB962C8B-B14F-4D97-AF65-F5344CB8AC3E}">
        <p14:creationId xmlns:p14="http://schemas.microsoft.com/office/powerpoint/2010/main" val="21520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What can Cloud Computing bring us?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a:t>Cloud computing provides an environment for small to medium sized businesses to implement big data technology.  Benefits that businesses can realize from big data include performance improvement, decision making support, and innovation in business models, products, and services .Three major reasons for small to medium sized businesses to use cloud computing for big data technology implementation are the ability to reduce hardware costs, reduce processing costs, and to test the value of big data before committing significant company resources.  The major concerns regarding cloud computing are security and loss of control.</a:t>
            </a:r>
            <a:endParaRPr lang="zh-CN" altLang="en-US" dirty="0"/>
          </a:p>
        </p:txBody>
      </p:sp>
    </p:spTree>
    <p:extLst>
      <p:ext uri="{BB962C8B-B14F-4D97-AF65-F5344CB8AC3E}">
        <p14:creationId xmlns:p14="http://schemas.microsoft.com/office/powerpoint/2010/main" val="380696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Future direction of Cloud Computing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t>While the public cloud provides the greatest costs savings, it also incurs the greatest security risk and loss of control, since all of the company’s big data is transferred to the cloud service provider.</a:t>
            </a:r>
          </a:p>
          <a:p>
            <a:r>
              <a:rPr lang="en-US" altLang="zh-CN" dirty="0"/>
              <a:t>If the data being processed is considered mission critical to the company, the more expensive private cloud, implemented in-house, would provide a more secure environment with the company keeping the mission critical data in-house.</a:t>
            </a:r>
            <a:endParaRPr lang="zh-CN" altLang="en-US" dirty="0"/>
          </a:p>
        </p:txBody>
      </p:sp>
    </p:spTree>
    <p:extLst>
      <p:ext uri="{BB962C8B-B14F-4D97-AF65-F5344CB8AC3E}">
        <p14:creationId xmlns:p14="http://schemas.microsoft.com/office/powerpoint/2010/main" val="385033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B5FE0A-26BA-491E-B755-F20C3E74A991}"/>
              </a:ext>
            </a:extLst>
          </p:cNvPr>
          <p:cNvSpPr txBox="1"/>
          <p:nvPr/>
        </p:nvSpPr>
        <p:spPr>
          <a:xfrm>
            <a:off x="4307012" y="3013501"/>
            <a:ext cx="3577975" cy="830997"/>
          </a:xfrm>
          <a:prstGeom prst="rect">
            <a:avLst/>
          </a:prstGeom>
          <a:noFill/>
        </p:spPr>
        <p:txBody>
          <a:bodyPr wrap="square">
            <a:spAutoFit/>
          </a:bodyPr>
          <a:lstStyle/>
          <a:p>
            <a:r>
              <a:rPr lang="en-US" altLang="zh-CN" sz="4800" dirty="0"/>
              <a:t>Thank you</a:t>
            </a:r>
            <a:endParaRPr lang="zh-CN" altLang="en-US" sz="4800" dirty="0"/>
          </a:p>
        </p:txBody>
      </p:sp>
    </p:spTree>
    <p:extLst>
      <p:ext uri="{BB962C8B-B14F-4D97-AF65-F5344CB8AC3E}">
        <p14:creationId xmlns:p14="http://schemas.microsoft.com/office/powerpoint/2010/main" val="47045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AE8A44-A5C6-45F9-8D4B-B1EBF800A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78" y="1671900"/>
            <a:ext cx="6254044" cy="4311870"/>
          </a:xfrm>
          <a:prstGeom prst="rect">
            <a:avLst/>
          </a:prstGeom>
        </p:spPr>
      </p:pic>
      <p:sp>
        <p:nvSpPr>
          <p:cNvPr id="6" name="矩形 5">
            <a:extLst>
              <a:ext uri="{FF2B5EF4-FFF2-40B4-BE49-F238E27FC236}">
                <a16:creationId xmlns:a16="http://schemas.microsoft.com/office/drawing/2014/main" id="{0DA35881-E237-474D-94C2-72F701D34117}"/>
              </a:ext>
            </a:extLst>
          </p:cNvPr>
          <p:cNvSpPr/>
          <p:nvPr/>
        </p:nvSpPr>
        <p:spPr>
          <a:xfrm>
            <a:off x="333428" y="399118"/>
            <a:ext cx="778290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Cloud Computing?</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6472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A1F4549-B0D7-40A7-B619-4DC3E0D6D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007" y="0"/>
            <a:ext cx="9145986" cy="6858000"/>
          </a:xfrm>
          <a:prstGeom prst="rect">
            <a:avLst/>
          </a:prstGeom>
        </p:spPr>
      </p:pic>
    </p:spTree>
    <p:extLst>
      <p:ext uri="{BB962C8B-B14F-4D97-AF65-F5344CB8AC3E}">
        <p14:creationId xmlns:p14="http://schemas.microsoft.com/office/powerpoint/2010/main" val="421562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33D5FE7-281E-47B4-AC7F-4E8CED7BE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804" y="197730"/>
            <a:ext cx="9216390" cy="5150694"/>
          </a:xfrm>
          <a:prstGeom prst="rect">
            <a:avLst/>
          </a:prstGeom>
        </p:spPr>
      </p:pic>
      <p:pic>
        <p:nvPicPr>
          <p:cNvPr id="6" name="图片 5">
            <a:extLst>
              <a:ext uri="{FF2B5EF4-FFF2-40B4-BE49-F238E27FC236}">
                <a16:creationId xmlns:a16="http://schemas.microsoft.com/office/drawing/2014/main" id="{9ED8E49C-F128-495C-B5D6-D3EFC5D5A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75856"/>
            <a:ext cx="4412700" cy="2482144"/>
          </a:xfrm>
          <a:prstGeom prst="rect">
            <a:avLst/>
          </a:prstGeom>
        </p:spPr>
      </p:pic>
      <p:pic>
        <p:nvPicPr>
          <p:cNvPr id="7" name="图片 6">
            <a:extLst>
              <a:ext uri="{FF2B5EF4-FFF2-40B4-BE49-F238E27FC236}">
                <a16:creationId xmlns:a16="http://schemas.microsoft.com/office/drawing/2014/main" id="{65F91713-68DF-41BF-96C3-6A35F125AC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6206" y="4732605"/>
            <a:ext cx="3179587" cy="1768645"/>
          </a:xfrm>
          <a:prstGeom prst="rect">
            <a:avLst/>
          </a:prstGeom>
        </p:spPr>
      </p:pic>
      <p:pic>
        <p:nvPicPr>
          <p:cNvPr id="8" name="图片 7">
            <a:extLst>
              <a:ext uri="{FF2B5EF4-FFF2-40B4-BE49-F238E27FC236}">
                <a16:creationId xmlns:a16="http://schemas.microsoft.com/office/drawing/2014/main" id="{3E1383EF-8EE2-4E7A-B4A7-CD034EE30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4100" y="4193822"/>
            <a:ext cx="3231445" cy="2585156"/>
          </a:xfrm>
          <a:prstGeom prst="rect">
            <a:avLst/>
          </a:prstGeom>
        </p:spPr>
      </p:pic>
      <p:sp>
        <p:nvSpPr>
          <p:cNvPr id="9" name="标题 1">
            <a:extLst>
              <a:ext uri="{FF2B5EF4-FFF2-40B4-BE49-F238E27FC236}">
                <a16:creationId xmlns:a16="http://schemas.microsoft.com/office/drawing/2014/main" id="{7C045D6C-602B-4F52-A301-B99EA8803DA5}"/>
              </a:ext>
            </a:extLst>
          </p:cNvPr>
          <p:cNvSpPr>
            <a:spLocks noGrp="1"/>
          </p:cNvSpPr>
          <p:nvPr>
            <p:ph type="title"/>
          </p:nvPr>
        </p:nvSpPr>
        <p:spPr>
          <a:xfrm>
            <a:off x="2855498" y="-109139"/>
            <a:ext cx="6293990" cy="1137802"/>
          </a:xfrm>
        </p:spPr>
        <p:txBody>
          <a:bodyPr>
            <a:normAutofit/>
          </a:bodyPr>
          <a:lstStyle/>
          <a:p>
            <a:r>
              <a:rPr lang="en-US" altLang="zh-CN" sz="3600" dirty="0">
                <a:latin typeface="Times New Roman" panose="02020603050405020304" pitchFamily="18" charset="0"/>
                <a:cs typeface="Times New Roman" panose="02020603050405020304" pitchFamily="18" charset="0"/>
              </a:rPr>
              <a:t>Three types of cloud computing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98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B570-3291-4B2B-957F-38787B77472E}"/>
              </a:ext>
            </a:extLst>
          </p:cNvPr>
          <p:cNvSpPr>
            <a:spLocks noGrp="1"/>
          </p:cNvSpPr>
          <p:nvPr>
            <p:ph type="title"/>
          </p:nvPr>
        </p:nvSpPr>
        <p:spPr>
          <a:xfrm>
            <a:off x="0" y="0"/>
            <a:ext cx="6096000" cy="1385047"/>
          </a:xfrm>
        </p:spPr>
        <p:txBody>
          <a:bodyPr/>
          <a:lstStyle/>
          <a:p>
            <a:r>
              <a:rPr lang="en-US" altLang="zh-CN" dirty="0">
                <a:latin typeface="Cambria" panose="02040503050406030204" pitchFamily="18" charset="0"/>
                <a:ea typeface="Cambria" panose="02040503050406030204" pitchFamily="18" charset="0"/>
              </a:rPr>
              <a:t>Google App Engine</a:t>
            </a:r>
            <a:endParaRPr lang="zh-CN" altLang="en-US" dirty="0">
              <a:latin typeface="Cambria" panose="02040503050406030204" pitchFamily="18" charset="0"/>
            </a:endParaRPr>
          </a:p>
        </p:txBody>
      </p:sp>
      <p:pic>
        <p:nvPicPr>
          <p:cNvPr id="7" name="图片 6">
            <a:extLst>
              <a:ext uri="{FF2B5EF4-FFF2-40B4-BE49-F238E27FC236}">
                <a16:creationId xmlns:a16="http://schemas.microsoft.com/office/drawing/2014/main" id="{02C62623-FA8D-4F2C-97E7-E56B00DF2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1478"/>
            <a:ext cx="10953750" cy="5334000"/>
          </a:xfrm>
          <a:prstGeom prst="rect">
            <a:avLst/>
          </a:prstGeom>
        </p:spPr>
      </p:pic>
      <p:pic>
        <p:nvPicPr>
          <p:cNvPr id="5" name="图片 4">
            <a:extLst>
              <a:ext uri="{FF2B5EF4-FFF2-40B4-BE49-F238E27FC236}">
                <a16:creationId xmlns:a16="http://schemas.microsoft.com/office/drawing/2014/main" id="{C207DCB5-B777-4B03-8709-68CC46227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179" y="365125"/>
            <a:ext cx="2419350" cy="1885950"/>
          </a:xfrm>
          <a:prstGeom prst="rect">
            <a:avLst/>
          </a:prstGeom>
        </p:spPr>
      </p:pic>
    </p:spTree>
    <p:extLst>
      <p:ext uri="{BB962C8B-B14F-4D97-AF65-F5344CB8AC3E}">
        <p14:creationId xmlns:p14="http://schemas.microsoft.com/office/powerpoint/2010/main" val="258914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0A47D-26C0-4D49-97EC-4428B3C02968}"/>
              </a:ext>
            </a:extLst>
          </p:cNvPr>
          <p:cNvSpPr>
            <a:spLocks noGrp="1"/>
          </p:cNvSpPr>
          <p:nvPr>
            <p:ph type="title"/>
          </p:nvPr>
        </p:nvSpPr>
        <p:spPr/>
        <p:txBody>
          <a:bodyPr/>
          <a:lstStyle/>
          <a:p>
            <a:r>
              <a:rPr lang="en-US" altLang="zh-CN" dirty="0"/>
              <a:t>How does GAE work?</a:t>
            </a:r>
            <a:endParaRPr lang="zh-CN" altLang="en-US" dirty="0"/>
          </a:p>
        </p:txBody>
      </p:sp>
      <p:pic>
        <p:nvPicPr>
          <p:cNvPr id="5" name="图片 4">
            <a:extLst>
              <a:ext uri="{FF2B5EF4-FFF2-40B4-BE49-F238E27FC236}">
                <a16:creationId xmlns:a16="http://schemas.microsoft.com/office/drawing/2014/main" id="{A1F676E8-CFDE-44AA-A76F-C685492ED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022" y="1993607"/>
            <a:ext cx="3701895" cy="2427472"/>
          </a:xfrm>
          <a:prstGeom prst="rect">
            <a:avLst/>
          </a:prstGeom>
        </p:spPr>
      </p:pic>
      <p:sp>
        <p:nvSpPr>
          <p:cNvPr id="7" name="文本框 6">
            <a:extLst>
              <a:ext uri="{FF2B5EF4-FFF2-40B4-BE49-F238E27FC236}">
                <a16:creationId xmlns:a16="http://schemas.microsoft.com/office/drawing/2014/main" id="{EB00B008-1656-47E0-9702-6F337213A896}"/>
              </a:ext>
            </a:extLst>
          </p:cNvPr>
          <p:cNvSpPr txBox="1"/>
          <p:nvPr/>
        </p:nvSpPr>
        <p:spPr>
          <a:xfrm>
            <a:off x="6241927" y="1993607"/>
            <a:ext cx="3983690" cy="461665"/>
          </a:xfrm>
          <a:prstGeom prst="rect">
            <a:avLst/>
          </a:prstGeom>
          <a:noFill/>
        </p:spPr>
        <p:txBody>
          <a:bodyPr wrap="square">
            <a:spAutoFit/>
          </a:bodyPr>
          <a:lstStyle/>
          <a:p>
            <a:r>
              <a:rPr lang="en-US" altLang="zh-CN" sz="2400" dirty="0">
                <a:effectLst/>
                <a:latin typeface="Times New Roman" panose="02020603050405020304" pitchFamily="18" charset="0"/>
                <a:ea typeface="等线" panose="02010600030101010101" pitchFamily="2" charset="-122"/>
              </a:rPr>
              <a:t>The application environment</a:t>
            </a:r>
            <a:endParaRPr lang="zh-CN" altLang="en-US" sz="2400" dirty="0"/>
          </a:p>
        </p:txBody>
      </p:sp>
      <p:sp>
        <p:nvSpPr>
          <p:cNvPr id="9" name="文本框 8">
            <a:extLst>
              <a:ext uri="{FF2B5EF4-FFF2-40B4-BE49-F238E27FC236}">
                <a16:creationId xmlns:a16="http://schemas.microsoft.com/office/drawing/2014/main" id="{208A75C5-1E3A-4631-B7A5-DD55BCE369E8}"/>
              </a:ext>
            </a:extLst>
          </p:cNvPr>
          <p:cNvSpPr txBox="1"/>
          <p:nvPr/>
        </p:nvSpPr>
        <p:spPr>
          <a:xfrm>
            <a:off x="6241927" y="2643238"/>
            <a:ext cx="1313158" cy="461665"/>
          </a:xfrm>
          <a:prstGeom prst="rect">
            <a:avLst/>
          </a:prstGeom>
          <a:noFill/>
        </p:spPr>
        <p:txBody>
          <a:bodyPr wrap="square">
            <a:spAutoFit/>
          </a:bodyPr>
          <a:lstStyle/>
          <a:p>
            <a:r>
              <a:rPr lang="en-US" altLang="zh-CN" sz="2400" dirty="0">
                <a:latin typeface="Times New Roman" panose="02020603050405020304" pitchFamily="18" charset="0"/>
                <a:ea typeface="等线" panose="02010600030101010101" pitchFamily="2" charset="-122"/>
              </a:rPr>
              <a:t>S</a:t>
            </a:r>
            <a:r>
              <a:rPr lang="en-US" altLang="zh-CN" sz="2400" dirty="0">
                <a:effectLst/>
                <a:latin typeface="Times New Roman" panose="02020603050405020304" pitchFamily="18" charset="0"/>
                <a:ea typeface="等线" panose="02010600030101010101" pitchFamily="2" charset="-122"/>
              </a:rPr>
              <a:t>andbox</a:t>
            </a:r>
            <a:endParaRPr lang="zh-CN" altLang="en-US" sz="2400" dirty="0"/>
          </a:p>
        </p:txBody>
      </p:sp>
      <p:sp>
        <p:nvSpPr>
          <p:cNvPr id="11" name="文本框 10">
            <a:extLst>
              <a:ext uri="{FF2B5EF4-FFF2-40B4-BE49-F238E27FC236}">
                <a16:creationId xmlns:a16="http://schemas.microsoft.com/office/drawing/2014/main" id="{F0AAA76E-3D23-40B0-8421-ABE9D10100B0}"/>
              </a:ext>
            </a:extLst>
          </p:cNvPr>
          <p:cNvSpPr txBox="1"/>
          <p:nvPr/>
        </p:nvSpPr>
        <p:spPr>
          <a:xfrm>
            <a:off x="6241926" y="3292869"/>
            <a:ext cx="1560757" cy="461665"/>
          </a:xfrm>
          <a:prstGeom prst="rect">
            <a:avLst/>
          </a:prstGeom>
          <a:noFill/>
        </p:spPr>
        <p:txBody>
          <a:bodyPr wrap="square">
            <a:spAutoFit/>
          </a:bodyPr>
          <a:lstStyle/>
          <a:p>
            <a:r>
              <a:rPr lang="en-US" altLang="zh-CN" sz="2400" dirty="0">
                <a:latin typeface="Times New Roman" panose="02020603050405020304" pitchFamily="18" charset="0"/>
                <a:ea typeface="等线" panose="02010600030101010101" pitchFamily="2" charset="-122"/>
              </a:rPr>
              <a:t>S</a:t>
            </a:r>
            <a:r>
              <a:rPr lang="en-US" altLang="zh-CN" sz="2400" dirty="0">
                <a:effectLst/>
                <a:latin typeface="Times New Roman" panose="02020603050405020304" pitchFamily="18" charset="0"/>
                <a:ea typeface="等线" panose="02010600030101010101" pitchFamily="2" charset="-122"/>
              </a:rPr>
              <a:t>torage </a:t>
            </a:r>
            <a:endParaRPr lang="zh-CN" altLang="en-US" sz="2400" dirty="0"/>
          </a:p>
        </p:txBody>
      </p:sp>
      <p:sp>
        <p:nvSpPr>
          <p:cNvPr id="13" name="文本框 12">
            <a:extLst>
              <a:ext uri="{FF2B5EF4-FFF2-40B4-BE49-F238E27FC236}">
                <a16:creationId xmlns:a16="http://schemas.microsoft.com/office/drawing/2014/main" id="{AC5D1D41-0318-4A28-A662-79323DCDF330}"/>
              </a:ext>
            </a:extLst>
          </p:cNvPr>
          <p:cNvSpPr txBox="1"/>
          <p:nvPr/>
        </p:nvSpPr>
        <p:spPr>
          <a:xfrm>
            <a:off x="6241927" y="3942500"/>
            <a:ext cx="3665348" cy="461665"/>
          </a:xfrm>
          <a:prstGeom prst="rect">
            <a:avLst/>
          </a:prstGeom>
          <a:noFill/>
        </p:spPr>
        <p:txBody>
          <a:bodyPr wrap="square">
            <a:spAutoFit/>
          </a:bodyPr>
          <a:lstStyle/>
          <a:p>
            <a:r>
              <a:rPr lang="en-US" altLang="zh-CN" sz="2400" dirty="0">
                <a:effectLst/>
                <a:latin typeface="Times New Roman" panose="02020603050405020304" pitchFamily="18" charset="0"/>
                <a:ea typeface="等线" panose="02010600030101010101" pitchFamily="2" charset="-122"/>
              </a:rPr>
              <a:t>The Runtime environment</a:t>
            </a:r>
            <a:endParaRPr lang="zh-CN" altLang="en-US" sz="2400" dirty="0"/>
          </a:p>
        </p:txBody>
      </p:sp>
    </p:spTree>
    <p:extLst>
      <p:ext uri="{BB962C8B-B14F-4D97-AF65-F5344CB8AC3E}">
        <p14:creationId xmlns:p14="http://schemas.microsoft.com/office/powerpoint/2010/main" val="35448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8F65831-FB12-4925-8C15-B98A68A15B07}"/>
              </a:ext>
            </a:extLst>
          </p:cNvPr>
          <p:cNvSpPr txBox="1"/>
          <p:nvPr/>
        </p:nvSpPr>
        <p:spPr>
          <a:xfrm>
            <a:off x="4307012" y="3013501"/>
            <a:ext cx="3577975" cy="830997"/>
          </a:xfrm>
          <a:prstGeom prst="rect">
            <a:avLst/>
          </a:prstGeom>
          <a:noFill/>
        </p:spPr>
        <p:txBody>
          <a:bodyPr wrap="square">
            <a:spAutoFit/>
          </a:bodyPr>
          <a:lstStyle/>
          <a:p>
            <a:r>
              <a:rPr lang="en-US" altLang="zh-CN" sz="4800" dirty="0"/>
              <a:t>Thank you</a:t>
            </a:r>
            <a:endParaRPr lang="zh-CN" altLang="en-US" sz="4800" dirty="0"/>
          </a:p>
        </p:txBody>
      </p:sp>
    </p:spTree>
    <p:extLst>
      <p:ext uri="{BB962C8B-B14F-4D97-AF65-F5344CB8AC3E}">
        <p14:creationId xmlns:p14="http://schemas.microsoft.com/office/powerpoint/2010/main" val="52953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Benefits of cloud computing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72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b="1" dirty="0">
                <a:latin typeface="Times New Roman" panose="02020603050405020304" pitchFamily="18" charset="0"/>
                <a:cs typeface="Times New Roman" panose="02020603050405020304" pitchFamily="18" charset="0"/>
              </a:rPr>
              <a:t>Background</a:t>
            </a:r>
            <a:br>
              <a:rPr lang="zh-CN" altLang="zh-CN" b="1" dirty="0"/>
            </a:br>
            <a:endParaRPr lang="zh-CN" altLang="en-US" dirty="0"/>
          </a:p>
        </p:txBody>
      </p:sp>
      <p:sp>
        <p:nvSpPr>
          <p:cNvPr id="3" name="内容占位符 2"/>
          <p:cNvSpPr>
            <a:spLocks noGrp="1"/>
          </p:cNvSpPr>
          <p:nvPr>
            <p:ph idx="1"/>
          </p:nvPr>
        </p:nvSpPr>
        <p:spPr>
          <a:xfrm>
            <a:off x="838199" y="1825625"/>
            <a:ext cx="10802421" cy="2437093"/>
          </a:xfrm>
        </p:spPr>
        <p:txBody>
          <a:bodyPr/>
          <a:lstStyle/>
          <a:p>
            <a:r>
              <a:rPr lang="en-US" altLang="zh-CN" dirty="0"/>
              <a:t>Big data entails a huge commitment of hardware and processing resources, making adoption costs of big data technology prohibitive to small and medium sized businesses. Cloud computing offers the promise of big data implementation to small and medium sized businesses. </a:t>
            </a:r>
            <a:br>
              <a:rPr lang="zh-CN" altLang="zh-CN" dirty="0"/>
            </a:br>
            <a:endParaRPr lang="zh-CN" altLang="en-US" dirty="0"/>
          </a:p>
        </p:txBody>
      </p:sp>
    </p:spTree>
    <p:extLst>
      <p:ext uri="{BB962C8B-B14F-4D97-AF65-F5344CB8AC3E}">
        <p14:creationId xmlns:p14="http://schemas.microsoft.com/office/powerpoint/2010/main" val="1746720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477</Words>
  <Application>Microsoft Office PowerPoint</Application>
  <PresentationFormat>宽屏</PresentationFormat>
  <Paragraphs>33</Paragraphs>
  <Slides>13</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vt:lpstr>
      <vt:lpstr>Times New Roman</vt:lpstr>
      <vt:lpstr>Office 主题​​</vt:lpstr>
      <vt:lpstr>Cloud Computing</vt:lpstr>
      <vt:lpstr>PowerPoint 演示文稿</vt:lpstr>
      <vt:lpstr>PowerPoint 演示文稿</vt:lpstr>
      <vt:lpstr>Three types of cloud computing </vt:lpstr>
      <vt:lpstr>Google App Engine</vt:lpstr>
      <vt:lpstr>How does GAE work?</vt:lpstr>
      <vt:lpstr>PowerPoint 演示文稿</vt:lpstr>
      <vt:lpstr>Benefits of cloud computing </vt:lpstr>
      <vt:lpstr>Background </vt:lpstr>
      <vt:lpstr>What can Cloud Computing bring us?</vt:lpstr>
      <vt:lpstr>What can Cloud Computing bring us?</vt:lpstr>
      <vt:lpstr>Future direction of Cloud Computing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晓艺</dc:creator>
  <cp:lastModifiedBy>晓艺</cp:lastModifiedBy>
  <cp:revision>6</cp:revision>
  <dcterms:created xsi:type="dcterms:W3CDTF">2021-01-05T01:59:41Z</dcterms:created>
  <dcterms:modified xsi:type="dcterms:W3CDTF">2021-01-05T12:07:30Z</dcterms:modified>
</cp:coreProperties>
</file>