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60" r:id="rId3"/>
    <p:sldId id="264" r:id="rId4"/>
    <p:sldId id="257" r:id="rId5"/>
    <p:sldId id="262" r:id="rId6"/>
    <p:sldId id="263" r:id="rId7"/>
    <p:sldId id="259" r:id="rId8"/>
    <p:sldId id="265"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晓艺" initials="晓艺" lastIdx="1" clrIdx="0">
    <p:extLst>
      <p:ext uri="{19B8F6BF-5375-455C-9EA6-DF929625EA0E}">
        <p15:presenceInfo xmlns:p15="http://schemas.microsoft.com/office/powerpoint/2012/main" userId="9a8b45c3dc59dad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209" autoAdjust="0"/>
  </p:normalViewPr>
  <p:slideViewPr>
    <p:cSldViewPr snapToGrid="0">
      <p:cViewPr varScale="1">
        <p:scale>
          <a:sx n="85" d="100"/>
          <a:sy n="85" d="100"/>
        </p:scale>
        <p:origin x="15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65FD0C-501B-4A65-B812-719A706DF152}" type="datetimeFigureOut">
              <a:rPr lang="zh-CN" altLang="en-US" smtClean="0"/>
              <a:t>2021/1/6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2F769A-0F92-404E-8B3F-029B2F9441F1}" type="slidenum">
              <a:rPr lang="zh-CN" altLang="en-US" smtClean="0"/>
              <a:t>‹#›</a:t>
            </a:fld>
            <a:endParaRPr lang="zh-CN" altLang="en-US"/>
          </a:p>
        </p:txBody>
      </p:sp>
    </p:spTree>
    <p:extLst>
      <p:ext uri="{BB962C8B-B14F-4D97-AF65-F5344CB8AC3E}">
        <p14:creationId xmlns:p14="http://schemas.microsoft.com/office/powerpoint/2010/main" val="31352904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62F769A-0F92-404E-8B3F-029B2F9441F1}" type="slidenum">
              <a:rPr lang="zh-CN" altLang="en-US" smtClean="0"/>
              <a:t>1</a:t>
            </a:fld>
            <a:endParaRPr lang="zh-CN" altLang="en-US"/>
          </a:p>
        </p:txBody>
      </p:sp>
    </p:spTree>
    <p:extLst>
      <p:ext uri="{BB962C8B-B14F-4D97-AF65-F5344CB8AC3E}">
        <p14:creationId xmlns:p14="http://schemas.microsoft.com/office/powerpoint/2010/main" val="989297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Big Data is a data analysis methodology enabled by a new generation of technologies and architecture which support high-velocity data capture, storage, and analysis. Data sources extend beyond the traditional corporate database to include e-mail, mobile device output, sensor-generated data, and social media output . Data are no longer restricted to structured database records but include  unstructured data – data having no standard formatting.</a:t>
            </a:r>
            <a:endParaRPr lang="zh-CN" altLang="en-US" dirty="0"/>
          </a:p>
        </p:txBody>
      </p:sp>
      <p:sp>
        <p:nvSpPr>
          <p:cNvPr id="4" name="灯片编号占位符 3"/>
          <p:cNvSpPr>
            <a:spLocks noGrp="1"/>
          </p:cNvSpPr>
          <p:nvPr>
            <p:ph type="sldNum" sz="quarter" idx="5"/>
          </p:nvPr>
        </p:nvSpPr>
        <p:spPr/>
        <p:txBody>
          <a:bodyPr/>
          <a:lstStyle/>
          <a:p>
            <a:fld id="{662F769A-0F92-404E-8B3F-029B2F9441F1}" type="slidenum">
              <a:rPr lang="zh-CN" altLang="en-US" smtClean="0"/>
              <a:t>2</a:t>
            </a:fld>
            <a:endParaRPr lang="zh-CN" altLang="en-US"/>
          </a:p>
        </p:txBody>
      </p:sp>
    </p:spTree>
    <p:extLst>
      <p:ext uri="{BB962C8B-B14F-4D97-AF65-F5344CB8AC3E}">
        <p14:creationId xmlns:p14="http://schemas.microsoft.com/office/powerpoint/2010/main" val="37473564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 typical model for in-house storage of big data is clustered Network-Attached Storage .</a:t>
            </a:r>
          </a:p>
          <a:p>
            <a:r>
              <a:rPr lang="en-US" altLang="zh-CN" dirty="0"/>
              <a:t>The configuration would begin with a network-attached storage (NAS) pod consisting of several computers attached to a computer used as the (NAS) device.  </a:t>
            </a:r>
          </a:p>
          <a:p>
            <a:r>
              <a:rPr lang="en-US" altLang="zh-CN" dirty="0"/>
              <a:t>Several NAS pods would be attached to each other through the computer used as the NAS device.  </a:t>
            </a:r>
          </a:p>
          <a:p>
            <a:r>
              <a:rPr lang="en-US" altLang="zh-CN" dirty="0"/>
              <a:t>Clustered NAS storage is an expensive prospect for a small to medium size business.  </a:t>
            </a:r>
          </a:p>
          <a:p>
            <a:r>
              <a:rPr lang="en-US" altLang="zh-CN" dirty="0"/>
              <a:t>A cloud services provider can furnish the necessary storage space for substantially lower costs. </a:t>
            </a:r>
            <a:endParaRPr lang="zh-CN" altLang="en-US" dirty="0"/>
          </a:p>
        </p:txBody>
      </p:sp>
      <p:sp>
        <p:nvSpPr>
          <p:cNvPr id="4" name="灯片编号占位符 3"/>
          <p:cNvSpPr>
            <a:spLocks noGrp="1"/>
          </p:cNvSpPr>
          <p:nvPr>
            <p:ph type="sldNum" sz="quarter" idx="5"/>
          </p:nvPr>
        </p:nvSpPr>
        <p:spPr/>
        <p:txBody>
          <a:bodyPr/>
          <a:lstStyle/>
          <a:p>
            <a:fld id="{662F769A-0F92-404E-8B3F-029B2F9441F1}" type="slidenum">
              <a:rPr lang="zh-CN" altLang="en-US" smtClean="0"/>
              <a:t>3</a:t>
            </a:fld>
            <a:endParaRPr lang="zh-CN" altLang="en-US"/>
          </a:p>
        </p:txBody>
      </p:sp>
    </p:spTree>
    <p:extLst>
      <p:ext uri="{BB962C8B-B14F-4D97-AF65-F5344CB8AC3E}">
        <p14:creationId xmlns:p14="http://schemas.microsoft.com/office/powerpoint/2010/main" val="25418008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Big Data processing is performed through a programming paradigm known as MapReduce. </a:t>
            </a:r>
          </a:p>
          <a:p>
            <a:r>
              <a:rPr lang="en-US" altLang="zh-CN" dirty="0"/>
              <a:t>MapReduce is a programming model and an associated implementation for processing and generating big data sets with a parallel, distributed algorithm on a cluster. </a:t>
            </a:r>
          </a:p>
          <a:p>
            <a:r>
              <a:rPr lang="en-US" altLang="zh-CN" dirty="0"/>
              <a:t>A MapReduce framework (or system) is usually composed of three operations (or steps):</a:t>
            </a:r>
          </a:p>
          <a:p>
            <a:r>
              <a:rPr lang="en-US" altLang="zh-CN" dirty="0"/>
              <a:t>Map: each worker node applies the map function to the local data, and writes the output to a temporary storage. A master node ensures that only one copy of the redundant input data is processed.</a:t>
            </a:r>
          </a:p>
          <a:p>
            <a:r>
              <a:rPr lang="en-US" altLang="zh-CN" dirty="0"/>
              <a:t>Shuffle: worker nodes redistribute data based on the output keys (produced by the map function), such that all data belonging to one key is located on the same worker node.</a:t>
            </a:r>
          </a:p>
          <a:p>
            <a:r>
              <a:rPr lang="en-US" altLang="zh-CN" dirty="0"/>
              <a:t>Reduce: worker nodes now process each group of output data, per key, in parallel.</a:t>
            </a:r>
          </a:p>
          <a:p>
            <a:r>
              <a:rPr lang="en-US" altLang="zh-CN" dirty="0"/>
              <a:t>The mapping is done concurrently by each separate NAS device; the mapping requires parallel processing.</a:t>
            </a:r>
          </a:p>
          <a:p>
            <a:r>
              <a:rPr lang="en-US" altLang="zh-CN" dirty="0"/>
              <a:t>The parallel processing needs of MapReduce are costly, and require the configuration noted previously for storage. </a:t>
            </a:r>
          </a:p>
          <a:p>
            <a:r>
              <a:rPr lang="en-US" altLang="zh-CN" dirty="0"/>
              <a:t>The processing needs can be met by cloud-service providers. </a:t>
            </a:r>
            <a:endParaRPr lang="zh-CN" altLang="en-US" dirty="0"/>
          </a:p>
        </p:txBody>
      </p:sp>
      <p:sp>
        <p:nvSpPr>
          <p:cNvPr id="4" name="灯片编号占位符 3"/>
          <p:cNvSpPr>
            <a:spLocks noGrp="1"/>
          </p:cNvSpPr>
          <p:nvPr>
            <p:ph type="sldNum" sz="quarter" idx="5"/>
          </p:nvPr>
        </p:nvSpPr>
        <p:spPr/>
        <p:txBody>
          <a:bodyPr/>
          <a:lstStyle/>
          <a:p>
            <a:fld id="{662F769A-0F92-404E-8B3F-029B2F9441F1}" type="slidenum">
              <a:rPr lang="zh-CN" altLang="en-US" smtClean="0"/>
              <a:t>4</a:t>
            </a:fld>
            <a:endParaRPr lang="zh-CN" altLang="en-US"/>
          </a:p>
        </p:txBody>
      </p:sp>
    </p:spTree>
    <p:extLst>
      <p:ext uri="{BB962C8B-B14F-4D97-AF65-F5344CB8AC3E}">
        <p14:creationId xmlns:p14="http://schemas.microsoft.com/office/powerpoint/2010/main" val="12060009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Common deployment models for cloud computing include platform as a service (PaaS), </a:t>
            </a:r>
          </a:p>
          <a:p>
            <a:r>
              <a:rPr lang="en-US" altLang="zh-CN" dirty="0"/>
              <a:t>software as a service (SaaS),and infrastructure as a service (IaaS.)</a:t>
            </a:r>
          </a:p>
          <a:p>
            <a:r>
              <a:rPr lang="en-US" altLang="zh-CN" dirty="0"/>
              <a:t>Cloud deployment solutions can provide services that businesses would otherwise not be able to afford.  </a:t>
            </a:r>
          </a:p>
          <a:p>
            <a:r>
              <a:rPr lang="en-US" altLang="zh-CN" dirty="0"/>
              <a:t>Businesses can also use cloud deployment solutions as a test measure before adopting a new application or technology company-wide.</a:t>
            </a:r>
          </a:p>
          <a:p>
            <a:endParaRPr lang="zh-CN" altLang="en-US" dirty="0"/>
          </a:p>
        </p:txBody>
      </p:sp>
      <p:sp>
        <p:nvSpPr>
          <p:cNvPr id="4" name="灯片编号占位符 3"/>
          <p:cNvSpPr>
            <a:spLocks noGrp="1"/>
          </p:cNvSpPr>
          <p:nvPr>
            <p:ph type="sldNum" sz="quarter" idx="5"/>
          </p:nvPr>
        </p:nvSpPr>
        <p:spPr/>
        <p:txBody>
          <a:bodyPr/>
          <a:lstStyle/>
          <a:p>
            <a:fld id="{662F769A-0F92-404E-8B3F-029B2F9441F1}" type="slidenum">
              <a:rPr lang="zh-CN" altLang="en-US" smtClean="0"/>
              <a:t>5</a:t>
            </a:fld>
            <a:endParaRPr lang="zh-CN" altLang="en-US"/>
          </a:p>
        </p:txBody>
      </p:sp>
    </p:spTree>
    <p:extLst>
      <p:ext uri="{BB962C8B-B14F-4D97-AF65-F5344CB8AC3E}">
        <p14:creationId xmlns:p14="http://schemas.microsoft.com/office/powerpoint/2010/main" val="8603018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 public cloud is the pay- as-you-go services previously discussed available to the general public.</a:t>
            </a:r>
          </a:p>
          <a:p>
            <a:r>
              <a:rPr lang="en-US" altLang="zh-CN" dirty="0"/>
              <a:t>In a public cloud configuration, a business does not own the core technology resources and services but outsources these .</a:t>
            </a:r>
          </a:p>
          <a:p>
            <a:r>
              <a:rPr lang="en-US" altLang="zh-CN" dirty="0"/>
              <a:t>A public cloud is considered to be an external cloud.</a:t>
            </a:r>
          </a:p>
          <a:p>
            <a:r>
              <a:rPr lang="en-US" altLang="zh-CN" dirty="0"/>
              <a:t>A private cloud is internal data center of a business that is not available to the general public but uses cloud structure .</a:t>
            </a:r>
          </a:p>
          <a:p>
            <a:r>
              <a:rPr lang="en-US" altLang="zh-CN" dirty="0"/>
              <a:t>In a private cloud configuration, resources and services are owned by the business, with the services accessible within the business through the intranet .</a:t>
            </a:r>
          </a:p>
          <a:p>
            <a:r>
              <a:rPr lang="en-US" altLang="zh-CN" dirty="0"/>
              <a:t>When a company uses a hybrid cloud, it uses a public cloud for some tasks and a private cloud for other tasks.</a:t>
            </a:r>
          </a:p>
          <a:p>
            <a:r>
              <a:rPr lang="en-US" altLang="zh-CN" dirty="0"/>
              <a:t> A hybrid cloud allows a company to maintain critical, confidential data and information within it firewall while leveraging the public cloud for non-confidential data .</a:t>
            </a:r>
          </a:p>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662F769A-0F92-404E-8B3F-029B2F9441F1}" type="slidenum">
              <a:rPr lang="zh-CN" altLang="en-US" smtClean="0"/>
              <a:t>6</a:t>
            </a:fld>
            <a:endParaRPr lang="zh-CN" altLang="en-US"/>
          </a:p>
        </p:txBody>
      </p:sp>
    </p:spTree>
    <p:extLst>
      <p:ext uri="{BB962C8B-B14F-4D97-AF65-F5344CB8AC3E}">
        <p14:creationId xmlns:p14="http://schemas.microsoft.com/office/powerpoint/2010/main" val="31017013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Cloud computing enables small to medium sized business to implement big data technology with a reduced commitment of company resources.</a:t>
            </a:r>
          </a:p>
          <a:p>
            <a:r>
              <a:rPr lang="en-US" altLang="zh-CN" dirty="0"/>
              <a:t>Three major reasons for small to medium sized businesses to use cloud computing for big data technology implementation are the ability to reduce hardware costs, reduce processing costs, and to test the value of big data before committing significant company resources. </a:t>
            </a:r>
          </a:p>
          <a:p>
            <a:r>
              <a:rPr lang="en-US" altLang="zh-CN" dirty="0"/>
              <a:t>The major concerns regarding cloud computing are security and loss of control.</a:t>
            </a:r>
            <a:endParaRPr lang="zh-CN" altLang="en-US" dirty="0"/>
          </a:p>
        </p:txBody>
      </p:sp>
      <p:sp>
        <p:nvSpPr>
          <p:cNvPr id="4" name="灯片编号占位符 3"/>
          <p:cNvSpPr>
            <a:spLocks noGrp="1"/>
          </p:cNvSpPr>
          <p:nvPr>
            <p:ph type="sldNum" sz="quarter" idx="5"/>
          </p:nvPr>
        </p:nvSpPr>
        <p:spPr/>
        <p:txBody>
          <a:bodyPr/>
          <a:lstStyle/>
          <a:p>
            <a:fld id="{662F769A-0F92-404E-8B3F-029B2F9441F1}" type="slidenum">
              <a:rPr lang="zh-CN" altLang="en-US" smtClean="0"/>
              <a:t>7</a:t>
            </a:fld>
            <a:endParaRPr lang="zh-CN" altLang="en-US"/>
          </a:p>
        </p:txBody>
      </p:sp>
    </p:spTree>
    <p:extLst>
      <p:ext uri="{BB962C8B-B14F-4D97-AF65-F5344CB8AC3E}">
        <p14:creationId xmlns:p14="http://schemas.microsoft.com/office/powerpoint/2010/main" val="2671779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0A2433-4EC5-45BE-B534-940739AE3AD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1ABEA1B-D954-4F7C-9183-8323BA38E3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92EF35A-D2BA-4D16-AF82-47905B85697C}"/>
              </a:ext>
            </a:extLst>
          </p:cNvPr>
          <p:cNvSpPr>
            <a:spLocks noGrp="1"/>
          </p:cNvSpPr>
          <p:nvPr>
            <p:ph type="dt" sz="half" idx="10"/>
          </p:nvPr>
        </p:nvSpPr>
        <p:spPr/>
        <p:txBody>
          <a:bodyPr/>
          <a:lstStyle/>
          <a:p>
            <a:fld id="{21A0736A-0D15-4D92-B3AE-0D83B7846274}" type="datetimeFigureOut">
              <a:rPr lang="zh-CN" altLang="en-US" smtClean="0"/>
              <a:t>2021/1/6</a:t>
            </a:fld>
            <a:endParaRPr lang="zh-CN" altLang="en-US"/>
          </a:p>
        </p:txBody>
      </p:sp>
      <p:sp>
        <p:nvSpPr>
          <p:cNvPr id="5" name="页脚占位符 4">
            <a:extLst>
              <a:ext uri="{FF2B5EF4-FFF2-40B4-BE49-F238E27FC236}">
                <a16:creationId xmlns:a16="http://schemas.microsoft.com/office/drawing/2014/main" id="{B79D73B7-D719-4583-960F-4A66A3DA0ED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83BB622-5640-43F8-857D-BDBD1A31691C}"/>
              </a:ext>
            </a:extLst>
          </p:cNvPr>
          <p:cNvSpPr>
            <a:spLocks noGrp="1"/>
          </p:cNvSpPr>
          <p:nvPr>
            <p:ph type="sldNum" sz="quarter" idx="12"/>
          </p:nvPr>
        </p:nvSpPr>
        <p:spPr/>
        <p:txBody>
          <a:bodyPr/>
          <a:lstStyle/>
          <a:p>
            <a:fld id="{CD899FD6-943A-4BFB-8CDC-65E9CADDBFBE}" type="slidenum">
              <a:rPr lang="zh-CN" altLang="en-US" smtClean="0"/>
              <a:t>‹#›</a:t>
            </a:fld>
            <a:endParaRPr lang="zh-CN" altLang="en-US"/>
          </a:p>
        </p:txBody>
      </p:sp>
    </p:spTree>
    <p:extLst>
      <p:ext uri="{BB962C8B-B14F-4D97-AF65-F5344CB8AC3E}">
        <p14:creationId xmlns:p14="http://schemas.microsoft.com/office/powerpoint/2010/main" val="242856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53B736-CB97-41CE-A08E-C01C699903D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7AE0A52-2F7E-432D-B6B1-5E908C4ED0E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A9AD19C-7C87-41D7-A135-E653F2EA4BB8}"/>
              </a:ext>
            </a:extLst>
          </p:cNvPr>
          <p:cNvSpPr>
            <a:spLocks noGrp="1"/>
          </p:cNvSpPr>
          <p:nvPr>
            <p:ph type="dt" sz="half" idx="10"/>
          </p:nvPr>
        </p:nvSpPr>
        <p:spPr/>
        <p:txBody>
          <a:bodyPr/>
          <a:lstStyle/>
          <a:p>
            <a:fld id="{21A0736A-0D15-4D92-B3AE-0D83B7846274}" type="datetimeFigureOut">
              <a:rPr lang="zh-CN" altLang="en-US" smtClean="0"/>
              <a:t>2021/1/6</a:t>
            </a:fld>
            <a:endParaRPr lang="zh-CN" altLang="en-US"/>
          </a:p>
        </p:txBody>
      </p:sp>
      <p:sp>
        <p:nvSpPr>
          <p:cNvPr id="5" name="页脚占位符 4">
            <a:extLst>
              <a:ext uri="{FF2B5EF4-FFF2-40B4-BE49-F238E27FC236}">
                <a16:creationId xmlns:a16="http://schemas.microsoft.com/office/drawing/2014/main" id="{36BA4D2B-E3AE-4301-B302-0E336094CB5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9EFFE03-24E5-4649-BE32-666EAC79272D}"/>
              </a:ext>
            </a:extLst>
          </p:cNvPr>
          <p:cNvSpPr>
            <a:spLocks noGrp="1"/>
          </p:cNvSpPr>
          <p:nvPr>
            <p:ph type="sldNum" sz="quarter" idx="12"/>
          </p:nvPr>
        </p:nvSpPr>
        <p:spPr/>
        <p:txBody>
          <a:bodyPr/>
          <a:lstStyle/>
          <a:p>
            <a:fld id="{CD899FD6-943A-4BFB-8CDC-65E9CADDBFBE}" type="slidenum">
              <a:rPr lang="zh-CN" altLang="en-US" smtClean="0"/>
              <a:t>‹#›</a:t>
            </a:fld>
            <a:endParaRPr lang="zh-CN" altLang="en-US"/>
          </a:p>
        </p:txBody>
      </p:sp>
    </p:spTree>
    <p:extLst>
      <p:ext uri="{BB962C8B-B14F-4D97-AF65-F5344CB8AC3E}">
        <p14:creationId xmlns:p14="http://schemas.microsoft.com/office/powerpoint/2010/main" val="779686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2C75F8A-88E4-4EB3-8BCD-C74BF0ECD3E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337BBC4-9E43-4D00-B4C4-391C41581FC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53FD9CE-61FC-4D4C-BABD-C20492139332}"/>
              </a:ext>
            </a:extLst>
          </p:cNvPr>
          <p:cNvSpPr>
            <a:spLocks noGrp="1"/>
          </p:cNvSpPr>
          <p:nvPr>
            <p:ph type="dt" sz="half" idx="10"/>
          </p:nvPr>
        </p:nvSpPr>
        <p:spPr/>
        <p:txBody>
          <a:bodyPr/>
          <a:lstStyle/>
          <a:p>
            <a:fld id="{21A0736A-0D15-4D92-B3AE-0D83B7846274}" type="datetimeFigureOut">
              <a:rPr lang="zh-CN" altLang="en-US" smtClean="0"/>
              <a:t>2021/1/6</a:t>
            </a:fld>
            <a:endParaRPr lang="zh-CN" altLang="en-US"/>
          </a:p>
        </p:txBody>
      </p:sp>
      <p:sp>
        <p:nvSpPr>
          <p:cNvPr id="5" name="页脚占位符 4">
            <a:extLst>
              <a:ext uri="{FF2B5EF4-FFF2-40B4-BE49-F238E27FC236}">
                <a16:creationId xmlns:a16="http://schemas.microsoft.com/office/drawing/2014/main" id="{6D38FFE7-490D-46A0-A471-0A8CB258549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23105D7-CD81-457A-81EC-2D3A2C764919}"/>
              </a:ext>
            </a:extLst>
          </p:cNvPr>
          <p:cNvSpPr>
            <a:spLocks noGrp="1"/>
          </p:cNvSpPr>
          <p:nvPr>
            <p:ph type="sldNum" sz="quarter" idx="12"/>
          </p:nvPr>
        </p:nvSpPr>
        <p:spPr/>
        <p:txBody>
          <a:bodyPr/>
          <a:lstStyle/>
          <a:p>
            <a:fld id="{CD899FD6-943A-4BFB-8CDC-65E9CADDBFBE}" type="slidenum">
              <a:rPr lang="zh-CN" altLang="en-US" smtClean="0"/>
              <a:t>‹#›</a:t>
            </a:fld>
            <a:endParaRPr lang="zh-CN" altLang="en-US"/>
          </a:p>
        </p:txBody>
      </p:sp>
    </p:spTree>
    <p:extLst>
      <p:ext uri="{BB962C8B-B14F-4D97-AF65-F5344CB8AC3E}">
        <p14:creationId xmlns:p14="http://schemas.microsoft.com/office/powerpoint/2010/main" val="564119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7C65D1-A917-4582-98E4-8B60C07A11E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B7FF826-9210-424A-8449-08FD3455606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C4C9000-1085-4D63-AED5-56FA87394195}"/>
              </a:ext>
            </a:extLst>
          </p:cNvPr>
          <p:cNvSpPr>
            <a:spLocks noGrp="1"/>
          </p:cNvSpPr>
          <p:nvPr>
            <p:ph type="dt" sz="half" idx="10"/>
          </p:nvPr>
        </p:nvSpPr>
        <p:spPr/>
        <p:txBody>
          <a:bodyPr/>
          <a:lstStyle/>
          <a:p>
            <a:fld id="{21A0736A-0D15-4D92-B3AE-0D83B7846274}" type="datetimeFigureOut">
              <a:rPr lang="zh-CN" altLang="en-US" smtClean="0"/>
              <a:t>2021/1/6</a:t>
            </a:fld>
            <a:endParaRPr lang="zh-CN" altLang="en-US"/>
          </a:p>
        </p:txBody>
      </p:sp>
      <p:sp>
        <p:nvSpPr>
          <p:cNvPr id="5" name="页脚占位符 4">
            <a:extLst>
              <a:ext uri="{FF2B5EF4-FFF2-40B4-BE49-F238E27FC236}">
                <a16:creationId xmlns:a16="http://schemas.microsoft.com/office/drawing/2014/main" id="{0D8EE123-BF21-47A9-A918-7A8A4130A0D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E04407E-ED43-4E47-A5EE-0A462BE7D523}"/>
              </a:ext>
            </a:extLst>
          </p:cNvPr>
          <p:cNvSpPr>
            <a:spLocks noGrp="1"/>
          </p:cNvSpPr>
          <p:nvPr>
            <p:ph type="sldNum" sz="quarter" idx="12"/>
          </p:nvPr>
        </p:nvSpPr>
        <p:spPr/>
        <p:txBody>
          <a:bodyPr/>
          <a:lstStyle/>
          <a:p>
            <a:fld id="{CD899FD6-943A-4BFB-8CDC-65E9CADDBFBE}" type="slidenum">
              <a:rPr lang="zh-CN" altLang="en-US" smtClean="0"/>
              <a:t>‹#›</a:t>
            </a:fld>
            <a:endParaRPr lang="zh-CN" altLang="en-US"/>
          </a:p>
        </p:txBody>
      </p:sp>
    </p:spTree>
    <p:extLst>
      <p:ext uri="{BB962C8B-B14F-4D97-AF65-F5344CB8AC3E}">
        <p14:creationId xmlns:p14="http://schemas.microsoft.com/office/powerpoint/2010/main" val="267272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D7DDB6-075E-490E-A2DC-1C293E41B2F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D82A17A-06E6-4D67-AC7C-DA367927A2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B48AAF6-E6D6-48F8-B611-D7010636D1AD}"/>
              </a:ext>
            </a:extLst>
          </p:cNvPr>
          <p:cNvSpPr>
            <a:spLocks noGrp="1"/>
          </p:cNvSpPr>
          <p:nvPr>
            <p:ph type="dt" sz="half" idx="10"/>
          </p:nvPr>
        </p:nvSpPr>
        <p:spPr/>
        <p:txBody>
          <a:bodyPr/>
          <a:lstStyle/>
          <a:p>
            <a:fld id="{21A0736A-0D15-4D92-B3AE-0D83B7846274}" type="datetimeFigureOut">
              <a:rPr lang="zh-CN" altLang="en-US" smtClean="0"/>
              <a:t>2021/1/6</a:t>
            </a:fld>
            <a:endParaRPr lang="zh-CN" altLang="en-US"/>
          </a:p>
        </p:txBody>
      </p:sp>
      <p:sp>
        <p:nvSpPr>
          <p:cNvPr id="5" name="页脚占位符 4">
            <a:extLst>
              <a:ext uri="{FF2B5EF4-FFF2-40B4-BE49-F238E27FC236}">
                <a16:creationId xmlns:a16="http://schemas.microsoft.com/office/drawing/2014/main" id="{2197A5D3-4485-4470-9A1A-7EB53BF364D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F0CDFDF-56CC-452F-ABD9-F09171238355}"/>
              </a:ext>
            </a:extLst>
          </p:cNvPr>
          <p:cNvSpPr>
            <a:spLocks noGrp="1"/>
          </p:cNvSpPr>
          <p:nvPr>
            <p:ph type="sldNum" sz="quarter" idx="12"/>
          </p:nvPr>
        </p:nvSpPr>
        <p:spPr/>
        <p:txBody>
          <a:bodyPr/>
          <a:lstStyle/>
          <a:p>
            <a:fld id="{CD899FD6-943A-4BFB-8CDC-65E9CADDBFBE}" type="slidenum">
              <a:rPr lang="zh-CN" altLang="en-US" smtClean="0"/>
              <a:t>‹#›</a:t>
            </a:fld>
            <a:endParaRPr lang="zh-CN" altLang="en-US"/>
          </a:p>
        </p:txBody>
      </p:sp>
    </p:spTree>
    <p:extLst>
      <p:ext uri="{BB962C8B-B14F-4D97-AF65-F5344CB8AC3E}">
        <p14:creationId xmlns:p14="http://schemas.microsoft.com/office/powerpoint/2010/main" val="3690381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51C393-B9DD-4FE0-897C-9C081BD3CA6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888BC78-76C8-4E9B-B181-41681565853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A56CA20-2FCB-449D-89C4-7F5FE0A8505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7EFD1D6-3A9A-4042-B4F2-2BDE185F1D85}"/>
              </a:ext>
            </a:extLst>
          </p:cNvPr>
          <p:cNvSpPr>
            <a:spLocks noGrp="1"/>
          </p:cNvSpPr>
          <p:nvPr>
            <p:ph type="dt" sz="half" idx="10"/>
          </p:nvPr>
        </p:nvSpPr>
        <p:spPr/>
        <p:txBody>
          <a:bodyPr/>
          <a:lstStyle/>
          <a:p>
            <a:fld id="{21A0736A-0D15-4D92-B3AE-0D83B7846274}" type="datetimeFigureOut">
              <a:rPr lang="zh-CN" altLang="en-US" smtClean="0"/>
              <a:t>2021/1/6</a:t>
            </a:fld>
            <a:endParaRPr lang="zh-CN" altLang="en-US"/>
          </a:p>
        </p:txBody>
      </p:sp>
      <p:sp>
        <p:nvSpPr>
          <p:cNvPr id="6" name="页脚占位符 5">
            <a:extLst>
              <a:ext uri="{FF2B5EF4-FFF2-40B4-BE49-F238E27FC236}">
                <a16:creationId xmlns:a16="http://schemas.microsoft.com/office/drawing/2014/main" id="{CDE401C3-C956-487A-A871-3B6824C3266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D245CF5-B5A4-4367-B8B5-E03AFFA6203A}"/>
              </a:ext>
            </a:extLst>
          </p:cNvPr>
          <p:cNvSpPr>
            <a:spLocks noGrp="1"/>
          </p:cNvSpPr>
          <p:nvPr>
            <p:ph type="sldNum" sz="quarter" idx="12"/>
          </p:nvPr>
        </p:nvSpPr>
        <p:spPr/>
        <p:txBody>
          <a:bodyPr/>
          <a:lstStyle/>
          <a:p>
            <a:fld id="{CD899FD6-943A-4BFB-8CDC-65E9CADDBFBE}" type="slidenum">
              <a:rPr lang="zh-CN" altLang="en-US" smtClean="0"/>
              <a:t>‹#›</a:t>
            </a:fld>
            <a:endParaRPr lang="zh-CN" altLang="en-US"/>
          </a:p>
        </p:txBody>
      </p:sp>
    </p:spTree>
    <p:extLst>
      <p:ext uri="{BB962C8B-B14F-4D97-AF65-F5344CB8AC3E}">
        <p14:creationId xmlns:p14="http://schemas.microsoft.com/office/powerpoint/2010/main" val="1212814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8329BC-AF8B-4E95-A20B-24760EEFFEB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721689B-3385-4F2C-8147-BEBE43DF69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BF6C4EB-B134-4B91-B4C6-1787445D147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BC2ACB3-C7EC-4493-B459-58ADE972ED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5C264F2-F8F9-46D8-B178-3BA6BD9A9BCD}"/>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908C588-A1C5-487B-935F-FF58C02A4F0B}"/>
              </a:ext>
            </a:extLst>
          </p:cNvPr>
          <p:cNvSpPr>
            <a:spLocks noGrp="1"/>
          </p:cNvSpPr>
          <p:nvPr>
            <p:ph type="dt" sz="half" idx="10"/>
          </p:nvPr>
        </p:nvSpPr>
        <p:spPr/>
        <p:txBody>
          <a:bodyPr/>
          <a:lstStyle/>
          <a:p>
            <a:fld id="{21A0736A-0D15-4D92-B3AE-0D83B7846274}" type="datetimeFigureOut">
              <a:rPr lang="zh-CN" altLang="en-US" smtClean="0"/>
              <a:t>2021/1/6</a:t>
            </a:fld>
            <a:endParaRPr lang="zh-CN" altLang="en-US"/>
          </a:p>
        </p:txBody>
      </p:sp>
      <p:sp>
        <p:nvSpPr>
          <p:cNvPr id="8" name="页脚占位符 7">
            <a:extLst>
              <a:ext uri="{FF2B5EF4-FFF2-40B4-BE49-F238E27FC236}">
                <a16:creationId xmlns:a16="http://schemas.microsoft.com/office/drawing/2014/main" id="{CBDA6538-BEE1-4739-B6B2-5C0F28A9738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565330F-2E95-4998-9FD6-B856D9856953}"/>
              </a:ext>
            </a:extLst>
          </p:cNvPr>
          <p:cNvSpPr>
            <a:spLocks noGrp="1"/>
          </p:cNvSpPr>
          <p:nvPr>
            <p:ph type="sldNum" sz="quarter" idx="12"/>
          </p:nvPr>
        </p:nvSpPr>
        <p:spPr/>
        <p:txBody>
          <a:bodyPr/>
          <a:lstStyle/>
          <a:p>
            <a:fld id="{CD899FD6-943A-4BFB-8CDC-65E9CADDBFBE}" type="slidenum">
              <a:rPr lang="zh-CN" altLang="en-US" smtClean="0"/>
              <a:t>‹#›</a:t>
            </a:fld>
            <a:endParaRPr lang="zh-CN" altLang="en-US"/>
          </a:p>
        </p:txBody>
      </p:sp>
    </p:spTree>
    <p:extLst>
      <p:ext uri="{BB962C8B-B14F-4D97-AF65-F5344CB8AC3E}">
        <p14:creationId xmlns:p14="http://schemas.microsoft.com/office/powerpoint/2010/main" val="1241053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A86FE4-99FA-4433-87F2-F0F3CEB038D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18F9435-15DC-447A-B06B-754913FBF814}"/>
              </a:ext>
            </a:extLst>
          </p:cNvPr>
          <p:cNvSpPr>
            <a:spLocks noGrp="1"/>
          </p:cNvSpPr>
          <p:nvPr>
            <p:ph type="dt" sz="half" idx="10"/>
          </p:nvPr>
        </p:nvSpPr>
        <p:spPr/>
        <p:txBody>
          <a:bodyPr/>
          <a:lstStyle/>
          <a:p>
            <a:fld id="{21A0736A-0D15-4D92-B3AE-0D83B7846274}" type="datetimeFigureOut">
              <a:rPr lang="zh-CN" altLang="en-US" smtClean="0"/>
              <a:t>2021/1/6</a:t>
            </a:fld>
            <a:endParaRPr lang="zh-CN" altLang="en-US"/>
          </a:p>
        </p:txBody>
      </p:sp>
      <p:sp>
        <p:nvSpPr>
          <p:cNvPr id="4" name="页脚占位符 3">
            <a:extLst>
              <a:ext uri="{FF2B5EF4-FFF2-40B4-BE49-F238E27FC236}">
                <a16:creationId xmlns:a16="http://schemas.microsoft.com/office/drawing/2014/main" id="{DCD13FE3-E15A-469D-B440-D503480CF2B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9FDA8D7-FCCF-43A7-9AA1-C1A0FAEBC9F0}"/>
              </a:ext>
            </a:extLst>
          </p:cNvPr>
          <p:cNvSpPr>
            <a:spLocks noGrp="1"/>
          </p:cNvSpPr>
          <p:nvPr>
            <p:ph type="sldNum" sz="quarter" idx="12"/>
          </p:nvPr>
        </p:nvSpPr>
        <p:spPr/>
        <p:txBody>
          <a:bodyPr/>
          <a:lstStyle/>
          <a:p>
            <a:fld id="{CD899FD6-943A-4BFB-8CDC-65E9CADDBFBE}" type="slidenum">
              <a:rPr lang="zh-CN" altLang="en-US" smtClean="0"/>
              <a:t>‹#›</a:t>
            </a:fld>
            <a:endParaRPr lang="zh-CN" altLang="en-US"/>
          </a:p>
        </p:txBody>
      </p:sp>
    </p:spTree>
    <p:extLst>
      <p:ext uri="{BB962C8B-B14F-4D97-AF65-F5344CB8AC3E}">
        <p14:creationId xmlns:p14="http://schemas.microsoft.com/office/powerpoint/2010/main" val="3767961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DAA70C1-BE20-4FD7-B6D3-262CA64734BE}"/>
              </a:ext>
            </a:extLst>
          </p:cNvPr>
          <p:cNvSpPr>
            <a:spLocks noGrp="1"/>
          </p:cNvSpPr>
          <p:nvPr>
            <p:ph type="dt" sz="half" idx="10"/>
          </p:nvPr>
        </p:nvSpPr>
        <p:spPr/>
        <p:txBody>
          <a:bodyPr/>
          <a:lstStyle/>
          <a:p>
            <a:fld id="{21A0736A-0D15-4D92-B3AE-0D83B7846274}" type="datetimeFigureOut">
              <a:rPr lang="zh-CN" altLang="en-US" smtClean="0"/>
              <a:t>2021/1/6</a:t>
            </a:fld>
            <a:endParaRPr lang="zh-CN" altLang="en-US"/>
          </a:p>
        </p:txBody>
      </p:sp>
      <p:sp>
        <p:nvSpPr>
          <p:cNvPr id="3" name="页脚占位符 2">
            <a:extLst>
              <a:ext uri="{FF2B5EF4-FFF2-40B4-BE49-F238E27FC236}">
                <a16:creationId xmlns:a16="http://schemas.microsoft.com/office/drawing/2014/main" id="{3BF4C087-4F6F-4C70-A7D4-3D94D7601F4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F270F3F-5E14-4ADC-BF1F-A4CDD06AA506}"/>
              </a:ext>
            </a:extLst>
          </p:cNvPr>
          <p:cNvSpPr>
            <a:spLocks noGrp="1"/>
          </p:cNvSpPr>
          <p:nvPr>
            <p:ph type="sldNum" sz="quarter" idx="12"/>
          </p:nvPr>
        </p:nvSpPr>
        <p:spPr/>
        <p:txBody>
          <a:bodyPr/>
          <a:lstStyle/>
          <a:p>
            <a:fld id="{CD899FD6-943A-4BFB-8CDC-65E9CADDBFBE}" type="slidenum">
              <a:rPr lang="zh-CN" altLang="en-US" smtClean="0"/>
              <a:t>‹#›</a:t>
            </a:fld>
            <a:endParaRPr lang="zh-CN" altLang="en-US"/>
          </a:p>
        </p:txBody>
      </p:sp>
    </p:spTree>
    <p:extLst>
      <p:ext uri="{BB962C8B-B14F-4D97-AF65-F5344CB8AC3E}">
        <p14:creationId xmlns:p14="http://schemas.microsoft.com/office/powerpoint/2010/main" val="3326408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D2E19B-F03F-4878-8A13-6A0F26D1308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7C81A90-6BA8-4A7B-A221-BAA026D7FD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174A3C3-E23D-478C-90F1-FC184CBD74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C31F828-C971-4CD9-8294-82F85290D881}"/>
              </a:ext>
            </a:extLst>
          </p:cNvPr>
          <p:cNvSpPr>
            <a:spLocks noGrp="1"/>
          </p:cNvSpPr>
          <p:nvPr>
            <p:ph type="dt" sz="half" idx="10"/>
          </p:nvPr>
        </p:nvSpPr>
        <p:spPr/>
        <p:txBody>
          <a:bodyPr/>
          <a:lstStyle/>
          <a:p>
            <a:fld id="{21A0736A-0D15-4D92-B3AE-0D83B7846274}" type="datetimeFigureOut">
              <a:rPr lang="zh-CN" altLang="en-US" smtClean="0"/>
              <a:t>2021/1/6</a:t>
            </a:fld>
            <a:endParaRPr lang="zh-CN" altLang="en-US"/>
          </a:p>
        </p:txBody>
      </p:sp>
      <p:sp>
        <p:nvSpPr>
          <p:cNvPr id="6" name="页脚占位符 5">
            <a:extLst>
              <a:ext uri="{FF2B5EF4-FFF2-40B4-BE49-F238E27FC236}">
                <a16:creationId xmlns:a16="http://schemas.microsoft.com/office/drawing/2014/main" id="{0DAFA8F0-0F77-4DE2-9971-39DEE405AFE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BB3CEBF-D10F-44CC-B6A5-FC413A7396B1}"/>
              </a:ext>
            </a:extLst>
          </p:cNvPr>
          <p:cNvSpPr>
            <a:spLocks noGrp="1"/>
          </p:cNvSpPr>
          <p:nvPr>
            <p:ph type="sldNum" sz="quarter" idx="12"/>
          </p:nvPr>
        </p:nvSpPr>
        <p:spPr/>
        <p:txBody>
          <a:bodyPr/>
          <a:lstStyle/>
          <a:p>
            <a:fld id="{CD899FD6-943A-4BFB-8CDC-65E9CADDBFBE}" type="slidenum">
              <a:rPr lang="zh-CN" altLang="en-US" smtClean="0"/>
              <a:t>‹#›</a:t>
            </a:fld>
            <a:endParaRPr lang="zh-CN" altLang="en-US"/>
          </a:p>
        </p:txBody>
      </p:sp>
    </p:spTree>
    <p:extLst>
      <p:ext uri="{BB962C8B-B14F-4D97-AF65-F5344CB8AC3E}">
        <p14:creationId xmlns:p14="http://schemas.microsoft.com/office/powerpoint/2010/main" val="4168416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B2D4B2-930B-4B1A-9436-20F31176312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98E88CE-42CE-4E05-894B-62C1FFC211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C06A116-9812-409A-BC61-35EDCAEA12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AAE2ED1-27D9-4C68-A115-72D342C9FCDA}"/>
              </a:ext>
            </a:extLst>
          </p:cNvPr>
          <p:cNvSpPr>
            <a:spLocks noGrp="1"/>
          </p:cNvSpPr>
          <p:nvPr>
            <p:ph type="dt" sz="half" idx="10"/>
          </p:nvPr>
        </p:nvSpPr>
        <p:spPr/>
        <p:txBody>
          <a:bodyPr/>
          <a:lstStyle/>
          <a:p>
            <a:fld id="{21A0736A-0D15-4D92-B3AE-0D83B7846274}" type="datetimeFigureOut">
              <a:rPr lang="zh-CN" altLang="en-US" smtClean="0"/>
              <a:t>2021/1/6</a:t>
            </a:fld>
            <a:endParaRPr lang="zh-CN" altLang="en-US"/>
          </a:p>
        </p:txBody>
      </p:sp>
      <p:sp>
        <p:nvSpPr>
          <p:cNvPr id="6" name="页脚占位符 5">
            <a:extLst>
              <a:ext uri="{FF2B5EF4-FFF2-40B4-BE49-F238E27FC236}">
                <a16:creationId xmlns:a16="http://schemas.microsoft.com/office/drawing/2014/main" id="{0173E3A8-5B19-4C52-8409-1DA0009A3CE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D91A8A8-976C-44C4-9CA9-1CE08D19A92D}"/>
              </a:ext>
            </a:extLst>
          </p:cNvPr>
          <p:cNvSpPr>
            <a:spLocks noGrp="1"/>
          </p:cNvSpPr>
          <p:nvPr>
            <p:ph type="sldNum" sz="quarter" idx="12"/>
          </p:nvPr>
        </p:nvSpPr>
        <p:spPr/>
        <p:txBody>
          <a:bodyPr/>
          <a:lstStyle/>
          <a:p>
            <a:fld id="{CD899FD6-943A-4BFB-8CDC-65E9CADDBFBE}" type="slidenum">
              <a:rPr lang="zh-CN" altLang="en-US" smtClean="0"/>
              <a:t>‹#›</a:t>
            </a:fld>
            <a:endParaRPr lang="zh-CN" altLang="en-US"/>
          </a:p>
        </p:txBody>
      </p:sp>
    </p:spTree>
    <p:extLst>
      <p:ext uri="{BB962C8B-B14F-4D97-AF65-F5344CB8AC3E}">
        <p14:creationId xmlns:p14="http://schemas.microsoft.com/office/powerpoint/2010/main" val="59274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F237780-1F7E-4B01-9253-A2ADE30C47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1E84224-065C-4A03-A735-0C48FF0CD5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0492E48-3532-4F59-96A1-6698F84DAF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A0736A-0D15-4D92-B3AE-0D83B7846274}" type="datetimeFigureOut">
              <a:rPr lang="zh-CN" altLang="en-US" smtClean="0"/>
              <a:t>2021/1/6</a:t>
            </a:fld>
            <a:endParaRPr lang="zh-CN" altLang="en-US"/>
          </a:p>
        </p:txBody>
      </p:sp>
      <p:sp>
        <p:nvSpPr>
          <p:cNvPr id="5" name="页脚占位符 4">
            <a:extLst>
              <a:ext uri="{FF2B5EF4-FFF2-40B4-BE49-F238E27FC236}">
                <a16:creationId xmlns:a16="http://schemas.microsoft.com/office/drawing/2014/main" id="{1F9E9258-494A-47B7-B79E-A4F8DB1603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04615B8-753D-421B-9AF3-CE6E361734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899FD6-943A-4BFB-8CDC-65E9CADDBFBE}" type="slidenum">
              <a:rPr lang="zh-CN" altLang="en-US" smtClean="0"/>
              <a:t>‹#›</a:t>
            </a:fld>
            <a:endParaRPr lang="zh-CN" altLang="en-US"/>
          </a:p>
        </p:txBody>
      </p:sp>
    </p:spTree>
    <p:extLst>
      <p:ext uri="{BB962C8B-B14F-4D97-AF65-F5344CB8AC3E}">
        <p14:creationId xmlns:p14="http://schemas.microsoft.com/office/powerpoint/2010/main" val="13302291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EC7688DA-BBBD-4A1E-9355-DCF68A54A6D5}"/>
              </a:ext>
            </a:extLst>
          </p:cNvPr>
          <p:cNvPicPr>
            <a:picLocks noChangeAspect="1"/>
          </p:cNvPicPr>
          <p:nvPr/>
        </p:nvPicPr>
        <p:blipFill rotWithShape="1">
          <a:blip r:embed="rId3">
            <a:extLst>
              <a:ext uri="{28A0092B-C50C-407E-A947-70E740481C1C}">
                <a14:useLocalDpi xmlns:a14="http://schemas.microsoft.com/office/drawing/2010/main" val="0"/>
              </a:ext>
            </a:extLst>
          </a:blip>
          <a:srcRect l="9467" t="-18475" r="-14320" b="13621"/>
          <a:stretch/>
        </p:blipFill>
        <p:spPr>
          <a:xfrm>
            <a:off x="7949456" y="-546696"/>
            <a:ext cx="4876800" cy="3448050"/>
          </a:xfrm>
          <a:prstGeom prst="rect">
            <a:avLst/>
          </a:prstGeom>
        </p:spPr>
      </p:pic>
      <p:sp>
        <p:nvSpPr>
          <p:cNvPr id="2" name="标题 1">
            <a:extLst>
              <a:ext uri="{FF2B5EF4-FFF2-40B4-BE49-F238E27FC236}">
                <a16:creationId xmlns:a16="http://schemas.microsoft.com/office/drawing/2014/main" id="{E2F5E1E3-7864-4157-A840-7CFCB5894D81}"/>
              </a:ext>
            </a:extLst>
          </p:cNvPr>
          <p:cNvSpPr>
            <a:spLocks noGrp="1"/>
          </p:cNvSpPr>
          <p:nvPr>
            <p:ph type="ctrTitle"/>
          </p:nvPr>
        </p:nvSpPr>
        <p:spPr>
          <a:xfrm>
            <a:off x="1524000" y="2814593"/>
            <a:ext cx="9144000" cy="820606"/>
          </a:xfrm>
        </p:spPr>
        <p:txBody>
          <a:bodyPr>
            <a:noAutofit/>
          </a:bodyPr>
          <a:lstStyle/>
          <a:p>
            <a:r>
              <a:rPr lang="en-US" altLang="zh-CN" sz="4800" dirty="0">
                <a:latin typeface="Cambria" panose="02040503050406030204" pitchFamily="18" charset="0"/>
                <a:ea typeface="Cambria" panose="02040503050406030204" pitchFamily="18" charset="0"/>
              </a:rPr>
              <a:t>Big data using cloud computing</a:t>
            </a:r>
            <a:endParaRPr lang="zh-CN" altLang="en-US" sz="4800" dirty="0">
              <a:latin typeface="Cambria" panose="02040503050406030204" pitchFamily="18" charset="0"/>
            </a:endParaRPr>
          </a:p>
        </p:txBody>
      </p:sp>
      <p:sp>
        <p:nvSpPr>
          <p:cNvPr id="3" name="副标题 2">
            <a:extLst>
              <a:ext uri="{FF2B5EF4-FFF2-40B4-BE49-F238E27FC236}">
                <a16:creationId xmlns:a16="http://schemas.microsoft.com/office/drawing/2014/main" id="{EF19B6DC-AF89-40CC-B9CD-62562D47B173}"/>
              </a:ext>
            </a:extLst>
          </p:cNvPr>
          <p:cNvSpPr>
            <a:spLocks noGrp="1"/>
          </p:cNvSpPr>
          <p:nvPr>
            <p:ph type="subTitle" idx="1"/>
          </p:nvPr>
        </p:nvSpPr>
        <p:spPr>
          <a:xfrm>
            <a:off x="9323078" y="4382878"/>
            <a:ext cx="2129556" cy="989739"/>
          </a:xfrm>
        </p:spPr>
        <p:txBody>
          <a:bodyPr>
            <a:normAutofit/>
          </a:bodyPr>
          <a:lstStyle/>
          <a:p>
            <a:r>
              <a:rPr lang="en-US" altLang="zh-CN" dirty="0" err="1">
                <a:latin typeface="Times New Roman" panose="02020603050405020304" pitchFamily="18" charset="0"/>
                <a:cs typeface="Times New Roman" panose="02020603050405020304" pitchFamily="18" charset="0"/>
              </a:rPr>
              <a:t>ZhengTianji</a:t>
            </a:r>
            <a:r>
              <a:rPr lang="en-US" altLang="zh-CN" dirty="0">
                <a:latin typeface="Times New Roman" panose="02020603050405020304" pitchFamily="18" charset="0"/>
                <a:cs typeface="Times New Roman" panose="02020603050405020304" pitchFamily="18" charset="0"/>
              </a:rPr>
              <a:t> </a:t>
            </a:r>
          </a:p>
          <a:p>
            <a:r>
              <a:rPr lang="en-US" altLang="zh-CN" dirty="0">
                <a:latin typeface="Times New Roman" panose="02020603050405020304" pitchFamily="18" charset="0"/>
                <a:cs typeface="Times New Roman" panose="02020603050405020304" pitchFamily="18" charset="0"/>
              </a:rPr>
              <a:t>01170227</a:t>
            </a:r>
            <a:endParaRPr lang="zh-CN" altLang="en-US"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50967FA0-DB7B-445F-8E42-B6BBE43D2FC1}"/>
              </a:ext>
            </a:extLst>
          </p:cNvPr>
          <p:cNvPicPr>
            <a:picLocks noChangeAspect="1"/>
          </p:cNvPicPr>
          <p:nvPr/>
        </p:nvPicPr>
        <p:blipFill>
          <a:blip r:embed="rId4"/>
          <a:stretch>
            <a:fillRect/>
          </a:stretch>
        </p:blipFill>
        <p:spPr>
          <a:xfrm>
            <a:off x="1" y="0"/>
            <a:ext cx="1743038" cy="1526959"/>
          </a:xfrm>
          <a:prstGeom prst="rect">
            <a:avLst/>
          </a:prstGeom>
        </p:spPr>
      </p:pic>
      <p:pic>
        <p:nvPicPr>
          <p:cNvPr id="7" name="图片 6">
            <a:extLst>
              <a:ext uri="{FF2B5EF4-FFF2-40B4-BE49-F238E27FC236}">
                <a16:creationId xmlns:a16="http://schemas.microsoft.com/office/drawing/2014/main" id="{8165BA78-B7D9-4F46-A26E-BC77CC21BB4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2360" y="3898657"/>
            <a:ext cx="3373195" cy="2585155"/>
          </a:xfrm>
          <a:prstGeom prst="rect">
            <a:avLst/>
          </a:prstGeom>
        </p:spPr>
      </p:pic>
    </p:spTree>
    <p:extLst>
      <p:ext uri="{BB962C8B-B14F-4D97-AF65-F5344CB8AC3E}">
        <p14:creationId xmlns:p14="http://schemas.microsoft.com/office/powerpoint/2010/main" val="58843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a:extLst>
              <a:ext uri="{FF2B5EF4-FFF2-40B4-BE49-F238E27FC236}">
                <a16:creationId xmlns:a16="http://schemas.microsoft.com/office/drawing/2014/main" id="{1F3157D2-533F-4676-A213-A218B2CC3120}"/>
              </a:ext>
            </a:extLst>
          </p:cNvPr>
          <p:cNvSpPr txBox="1"/>
          <p:nvPr/>
        </p:nvSpPr>
        <p:spPr>
          <a:xfrm>
            <a:off x="451555" y="742899"/>
            <a:ext cx="3160888" cy="584775"/>
          </a:xfrm>
          <a:prstGeom prst="rect">
            <a:avLst/>
          </a:prstGeom>
          <a:noFill/>
        </p:spPr>
        <p:txBody>
          <a:bodyPr wrap="square" rtlCol="0">
            <a:spAutoFit/>
          </a:bodyPr>
          <a:lstStyle/>
          <a:p>
            <a:r>
              <a:rPr lang="en-US" altLang="zh-CN" sz="3200" dirty="0">
                <a:latin typeface="Times New Roman" panose="02020603050405020304" pitchFamily="18" charset="0"/>
                <a:cs typeface="Times New Roman" panose="02020603050405020304" pitchFamily="18" charset="0"/>
              </a:rPr>
              <a:t>What is Big Data</a:t>
            </a:r>
            <a:r>
              <a:rPr lang="zh-CN" altLang="en-US" sz="3200" dirty="0">
                <a:latin typeface="Times New Roman" panose="02020603050405020304" pitchFamily="18" charset="0"/>
                <a:cs typeface="Times New Roman" panose="02020603050405020304" pitchFamily="18" charset="0"/>
              </a:rPr>
              <a:t>？</a:t>
            </a:r>
          </a:p>
        </p:txBody>
      </p:sp>
      <p:sp>
        <p:nvSpPr>
          <p:cNvPr id="15" name="文本框 14">
            <a:extLst>
              <a:ext uri="{FF2B5EF4-FFF2-40B4-BE49-F238E27FC236}">
                <a16:creationId xmlns:a16="http://schemas.microsoft.com/office/drawing/2014/main" id="{71FA1CB4-EF6E-42B2-B86F-DB8674869D3F}"/>
              </a:ext>
            </a:extLst>
          </p:cNvPr>
          <p:cNvSpPr txBox="1"/>
          <p:nvPr/>
        </p:nvSpPr>
        <p:spPr>
          <a:xfrm>
            <a:off x="8579559" y="1309322"/>
            <a:ext cx="2359377" cy="461665"/>
          </a:xfrm>
          <a:prstGeom prst="rect">
            <a:avLst/>
          </a:prstGeom>
          <a:noFill/>
        </p:spPr>
        <p:txBody>
          <a:bodyPr wrap="square">
            <a:spAutoFit/>
          </a:bodyPr>
          <a:lstStyle/>
          <a:p>
            <a:pPr algn="l"/>
            <a:r>
              <a:rPr lang="en-US" altLang="zh-CN" sz="2400" b="1" dirty="0">
                <a:solidFill>
                  <a:srgbClr val="000000"/>
                </a:solidFill>
                <a:effectLst/>
                <a:latin typeface="Times New Roman" panose="02020603050405020304" pitchFamily="18" charset="0"/>
                <a:cs typeface="Times New Roman" panose="02020603050405020304" pitchFamily="18" charset="0"/>
              </a:rPr>
              <a:t>Characteristics</a:t>
            </a:r>
          </a:p>
        </p:txBody>
      </p:sp>
      <p:sp>
        <p:nvSpPr>
          <p:cNvPr id="17" name="文本框 16">
            <a:extLst>
              <a:ext uri="{FF2B5EF4-FFF2-40B4-BE49-F238E27FC236}">
                <a16:creationId xmlns:a16="http://schemas.microsoft.com/office/drawing/2014/main" id="{14FF1DDD-1352-45E8-800C-281FD7F532F4}"/>
              </a:ext>
            </a:extLst>
          </p:cNvPr>
          <p:cNvSpPr txBox="1"/>
          <p:nvPr/>
        </p:nvSpPr>
        <p:spPr>
          <a:xfrm>
            <a:off x="8579560" y="2138709"/>
            <a:ext cx="1241778" cy="369332"/>
          </a:xfrm>
          <a:prstGeom prst="rect">
            <a:avLst/>
          </a:prstGeom>
          <a:noFill/>
        </p:spPr>
        <p:txBody>
          <a:bodyPr wrap="square">
            <a:spAutoFit/>
          </a:bodyPr>
          <a:lstStyle/>
          <a:p>
            <a:r>
              <a:rPr lang="en-US" altLang="zh-CN" b="1" i="0" dirty="0">
                <a:solidFill>
                  <a:srgbClr val="202122"/>
                </a:solidFill>
                <a:effectLst/>
                <a:latin typeface="Arial" panose="020B0604020202020204" pitchFamily="34" charset="0"/>
              </a:rPr>
              <a:t>1.Volume</a:t>
            </a:r>
            <a:endParaRPr lang="zh-CN" altLang="en-US" dirty="0"/>
          </a:p>
        </p:txBody>
      </p:sp>
      <p:sp>
        <p:nvSpPr>
          <p:cNvPr id="19" name="文本框 18">
            <a:extLst>
              <a:ext uri="{FF2B5EF4-FFF2-40B4-BE49-F238E27FC236}">
                <a16:creationId xmlns:a16="http://schemas.microsoft.com/office/drawing/2014/main" id="{7D3288D4-A2DC-4C41-9776-C297A744F605}"/>
              </a:ext>
            </a:extLst>
          </p:cNvPr>
          <p:cNvSpPr txBox="1"/>
          <p:nvPr/>
        </p:nvSpPr>
        <p:spPr>
          <a:xfrm>
            <a:off x="8579560" y="2739420"/>
            <a:ext cx="1241778" cy="369332"/>
          </a:xfrm>
          <a:prstGeom prst="rect">
            <a:avLst/>
          </a:prstGeom>
          <a:noFill/>
        </p:spPr>
        <p:txBody>
          <a:bodyPr wrap="square">
            <a:spAutoFit/>
          </a:bodyPr>
          <a:lstStyle/>
          <a:p>
            <a:r>
              <a:rPr lang="en-US" altLang="zh-CN" b="1" i="0" dirty="0">
                <a:solidFill>
                  <a:srgbClr val="202122"/>
                </a:solidFill>
                <a:effectLst/>
                <a:latin typeface="Arial" panose="020B0604020202020204" pitchFamily="34" charset="0"/>
              </a:rPr>
              <a:t>2.Variety</a:t>
            </a:r>
            <a:endParaRPr lang="zh-CN" altLang="en-US" dirty="0"/>
          </a:p>
        </p:txBody>
      </p:sp>
      <p:sp>
        <p:nvSpPr>
          <p:cNvPr id="21" name="文本框 20">
            <a:extLst>
              <a:ext uri="{FF2B5EF4-FFF2-40B4-BE49-F238E27FC236}">
                <a16:creationId xmlns:a16="http://schemas.microsoft.com/office/drawing/2014/main" id="{9DC4D44D-4EE6-4CAF-BAEB-ACAD881EE109}"/>
              </a:ext>
            </a:extLst>
          </p:cNvPr>
          <p:cNvSpPr txBox="1"/>
          <p:nvPr/>
        </p:nvSpPr>
        <p:spPr>
          <a:xfrm>
            <a:off x="8579560" y="3300577"/>
            <a:ext cx="1332228" cy="369332"/>
          </a:xfrm>
          <a:prstGeom prst="rect">
            <a:avLst/>
          </a:prstGeom>
          <a:noFill/>
        </p:spPr>
        <p:txBody>
          <a:bodyPr wrap="square">
            <a:spAutoFit/>
          </a:bodyPr>
          <a:lstStyle/>
          <a:p>
            <a:r>
              <a:rPr lang="en-US" altLang="zh-CN" b="1" i="0" dirty="0">
                <a:solidFill>
                  <a:srgbClr val="202122"/>
                </a:solidFill>
                <a:effectLst/>
                <a:latin typeface="Arial" panose="020B0604020202020204" pitchFamily="34" charset="0"/>
              </a:rPr>
              <a:t>3.Velocity</a:t>
            </a:r>
            <a:endParaRPr lang="zh-CN" altLang="en-US" dirty="0"/>
          </a:p>
        </p:txBody>
      </p:sp>
      <p:sp>
        <p:nvSpPr>
          <p:cNvPr id="23" name="文本框 22">
            <a:extLst>
              <a:ext uri="{FF2B5EF4-FFF2-40B4-BE49-F238E27FC236}">
                <a16:creationId xmlns:a16="http://schemas.microsoft.com/office/drawing/2014/main" id="{BC2564FA-934E-4B64-A200-E8E7BC6E32BB}"/>
              </a:ext>
            </a:extLst>
          </p:cNvPr>
          <p:cNvSpPr txBox="1"/>
          <p:nvPr/>
        </p:nvSpPr>
        <p:spPr>
          <a:xfrm>
            <a:off x="8579560" y="3852965"/>
            <a:ext cx="1433550" cy="369332"/>
          </a:xfrm>
          <a:prstGeom prst="rect">
            <a:avLst/>
          </a:prstGeom>
          <a:noFill/>
        </p:spPr>
        <p:txBody>
          <a:bodyPr wrap="square">
            <a:spAutoFit/>
          </a:bodyPr>
          <a:lstStyle/>
          <a:p>
            <a:r>
              <a:rPr lang="en-US" altLang="zh-CN" b="1" i="0" dirty="0">
                <a:solidFill>
                  <a:srgbClr val="202122"/>
                </a:solidFill>
                <a:effectLst/>
                <a:latin typeface="Arial" panose="020B0604020202020204" pitchFamily="34" charset="0"/>
              </a:rPr>
              <a:t>4.Veracity</a:t>
            </a:r>
            <a:endParaRPr lang="zh-CN" altLang="en-US" dirty="0"/>
          </a:p>
        </p:txBody>
      </p:sp>
      <p:sp>
        <p:nvSpPr>
          <p:cNvPr id="25" name="文本框 24">
            <a:extLst>
              <a:ext uri="{FF2B5EF4-FFF2-40B4-BE49-F238E27FC236}">
                <a16:creationId xmlns:a16="http://schemas.microsoft.com/office/drawing/2014/main" id="{87DC8314-3F0E-4608-A1B4-376CB6DC936E}"/>
              </a:ext>
            </a:extLst>
          </p:cNvPr>
          <p:cNvSpPr txBox="1"/>
          <p:nvPr/>
        </p:nvSpPr>
        <p:spPr>
          <a:xfrm>
            <a:off x="8602276" y="4957741"/>
            <a:ext cx="1083734" cy="369332"/>
          </a:xfrm>
          <a:prstGeom prst="rect">
            <a:avLst/>
          </a:prstGeom>
          <a:noFill/>
        </p:spPr>
        <p:txBody>
          <a:bodyPr wrap="square">
            <a:spAutoFit/>
          </a:bodyPr>
          <a:lstStyle/>
          <a:p>
            <a:r>
              <a:rPr lang="en-US" altLang="zh-CN" b="1" i="0" dirty="0">
                <a:solidFill>
                  <a:srgbClr val="202122"/>
                </a:solidFill>
                <a:effectLst/>
                <a:latin typeface="Arial" panose="020B0604020202020204" pitchFamily="34" charset="0"/>
              </a:rPr>
              <a:t>6.Value</a:t>
            </a:r>
            <a:endParaRPr lang="zh-CN" altLang="en-US" dirty="0"/>
          </a:p>
        </p:txBody>
      </p:sp>
      <p:sp>
        <p:nvSpPr>
          <p:cNvPr id="27" name="文本框 26">
            <a:extLst>
              <a:ext uri="{FF2B5EF4-FFF2-40B4-BE49-F238E27FC236}">
                <a16:creationId xmlns:a16="http://schemas.microsoft.com/office/drawing/2014/main" id="{318D7BF4-E370-4B28-B8CE-8E42060EC990}"/>
              </a:ext>
            </a:extLst>
          </p:cNvPr>
          <p:cNvSpPr txBox="1"/>
          <p:nvPr/>
        </p:nvSpPr>
        <p:spPr>
          <a:xfrm>
            <a:off x="8579559" y="4405353"/>
            <a:ext cx="1670895" cy="369332"/>
          </a:xfrm>
          <a:prstGeom prst="rect">
            <a:avLst/>
          </a:prstGeom>
          <a:noFill/>
        </p:spPr>
        <p:txBody>
          <a:bodyPr wrap="square">
            <a:spAutoFit/>
          </a:bodyPr>
          <a:lstStyle/>
          <a:p>
            <a:r>
              <a:rPr lang="en-US" altLang="zh-CN" b="1" i="0" dirty="0">
                <a:solidFill>
                  <a:srgbClr val="202122"/>
                </a:solidFill>
                <a:effectLst/>
                <a:latin typeface="Arial" panose="020B0604020202020204" pitchFamily="34" charset="0"/>
              </a:rPr>
              <a:t>5.Variability</a:t>
            </a:r>
            <a:endParaRPr lang="zh-CN" altLang="en-US" dirty="0"/>
          </a:p>
        </p:txBody>
      </p:sp>
      <p:pic>
        <p:nvPicPr>
          <p:cNvPr id="40" name="图片 39">
            <a:extLst>
              <a:ext uri="{FF2B5EF4-FFF2-40B4-BE49-F238E27FC236}">
                <a16:creationId xmlns:a16="http://schemas.microsoft.com/office/drawing/2014/main" id="{9AE40BAC-89D2-4669-9DE4-50F4D44065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555" y="2166270"/>
            <a:ext cx="7906853" cy="3210373"/>
          </a:xfrm>
          <a:prstGeom prst="rect">
            <a:avLst/>
          </a:prstGeom>
        </p:spPr>
      </p:pic>
    </p:spTree>
    <p:extLst>
      <p:ext uri="{BB962C8B-B14F-4D97-AF65-F5344CB8AC3E}">
        <p14:creationId xmlns:p14="http://schemas.microsoft.com/office/powerpoint/2010/main" val="3311989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313D2C9D-1345-48A2-8CD0-ECF45D0DB3A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826184" y="1287117"/>
            <a:ext cx="6539631" cy="5055638"/>
          </a:xfrm>
        </p:spPr>
      </p:pic>
      <p:sp>
        <p:nvSpPr>
          <p:cNvPr id="7" name="文本框 6">
            <a:extLst>
              <a:ext uri="{FF2B5EF4-FFF2-40B4-BE49-F238E27FC236}">
                <a16:creationId xmlns:a16="http://schemas.microsoft.com/office/drawing/2014/main" id="{01237E37-4F0D-422A-9A7B-2584293372D0}"/>
              </a:ext>
            </a:extLst>
          </p:cNvPr>
          <p:cNvSpPr txBox="1"/>
          <p:nvPr/>
        </p:nvSpPr>
        <p:spPr>
          <a:xfrm>
            <a:off x="3657600" y="515245"/>
            <a:ext cx="4876800" cy="523220"/>
          </a:xfrm>
          <a:prstGeom prst="rect">
            <a:avLst/>
          </a:prstGeom>
          <a:noFill/>
        </p:spPr>
        <p:txBody>
          <a:bodyPr wrap="square">
            <a:spAutoFit/>
          </a:bodyPr>
          <a:lstStyle/>
          <a:p>
            <a:r>
              <a:rPr lang="zh-CN" altLang="en-US" sz="2800" dirty="0">
                <a:latin typeface="Comic Sans MS" panose="030F0702030302020204" pitchFamily="66" charset="0"/>
              </a:rPr>
              <a:t>Network-Attached Storage </a:t>
            </a:r>
          </a:p>
        </p:txBody>
      </p:sp>
    </p:spTree>
    <p:extLst>
      <p:ext uri="{BB962C8B-B14F-4D97-AF65-F5344CB8AC3E}">
        <p14:creationId xmlns:p14="http://schemas.microsoft.com/office/powerpoint/2010/main" val="154341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A7AC76-551F-4D85-ABD6-0DDFE10E8AD4}"/>
              </a:ext>
            </a:extLst>
          </p:cNvPr>
          <p:cNvSpPr>
            <a:spLocks noGrp="1"/>
          </p:cNvSpPr>
          <p:nvPr>
            <p:ph type="title"/>
          </p:nvPr>
        </p:nvSpPr>
        <p:spPr>
          <a:xfrm>
            <a:off x="579083" y="530310"/>
            <a:ext cx="5381531" cy="965734"/>
          </a:xfrm>
        </p:spPr>
        <p:txBody>
          <a:bodyPr/>
          <a:lstStyle/>
          <a:p>
            <a:r>
              <a:rPr lang="en-US" altLang="zh-CN" dirty="0">
                <a:latin typeface="Times New Roman" panose="02020603050405020304" pitchFamily="18" charset="0"/>
                <a:cs typeface="Times New Roman" panose="02020603050405020304" pitchFamily="18" charset="0"/>
              </a:rPr>
              <a:t>MapReduce Paradigm</a:t>
            </a:r>
            <a:endParaRPr lang="zh-CN" altLang="en-US"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B7052A87-A0ED-4C29-A90D-4FBCF58756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893" y="2027301"/>
            <a:ext cx="6644937" cy="3490144"/>
          </a:xfrm>
          <a:prstGeom prst="rect">
            <a:avLst/>
          </a:prstGeom>
        </p:spPr>
      </p:pic>
      <p:sp>
        <p:nvSpPr>
          <p:cNvPr id="5" name="矩形 4">
            <a:extLst>
              <a:ext uri="{FF2B5EF4-FFF2-40B4-BE49-F238E27FC236}">
                <a16:creationId xmlns:a16="http://schemas.microsoft.com/office/drawing/2014/main" id="{8CE3E802-DFC8-40A8-A344-883ACBB5C919}"/>
              </a:ext>
            </a:extLst>
          </p:cNvPr>
          <p:cNvSpPr/>
          <p:nvPr/>
        </p:nvSpPr>
        <p:spPr>
          <a:xfrm>
            <a:off x="8075208" y="1839237"/>
            <a:ext cx="1279517" cy="769441"/>
          </a:xfrm>
          <a:prstGeom prst="rect">
            <a:avLst/>
          </a:prstGeom>
          <a:noFill/>
        </p:spPr>
        <p:txBody>
          <a:bodyPr wrap="none" lIns="91440" tIns="45720" rIns="91440" bIns="45720">
            <a:spAutoFit/>
          </a:bodyPr>
          <a:lstStyle/>
          <a:p>
            <a:pPr algn="ctr"/>
            <a:r>
              <a:rPr lang="en-US" altLang="zh-CN" sz="4400" b="0" cap="none" spc="0" dirty="0">
                <a:ln w="0"/>
                <a:solidFill>
                  <a:schemeClr val="tx1"/>
                </a:solidFill>
                <a:effectLst>
                  <a:outerShdw blurRad="38100" dist="19050" dir="2700000" algn="tl" rotWithShape="0">
                    <a:schemeClr val="dk1">
                      <a:alpha val="40000"/>
                    </a:schemeClr>
                  </a:outerShdw>
                </a:effectLst>
              </a:rPr>
              <a:t>Map</a:t>
            </a:r>
            <a:endParaRPr lang="zh-CN" altLang="en-US" sz="4400" b="0" cap="none" spc="0" dirty="0">
              <a:ln w="0"/>
              <a:solidFill>
                <a:schemeClr val="tx1"/>
              </a:solidFill>
              <a:effectLst>
                <a:outerShdw blurRad="38100" dist="19050" dir="2700000" algn="tl" rotWithShape="0">
                  <a:schemeClr val="dk1">
                    <a:alpha val="40000"/>
                  </a:schemeClr>
                </a:outerShdw>
              </a:effectLst>
            </a:endParaRPr>
          </a:p>
        </p:txBody>
      </p:sp>
      <p:sp>
        <p:nvSpPr>
          <p:cNvPr id="6" name="矩形 5">
            <a:extLst>
              <a:ext uri="{FF2B5EF4-FFF2-40B4-BE49-F238E27FC236}">
                <a16:creationId xmlns:a16="http://schemas.microsoft.com/office/drawing/2014/main" id="{98D9148F-FAEF-45A6-A759-C7B03B357585}"/>
              </a:ext>
            </a:extLst>
          </p:cNvPr>
          <p:cNvSpPr/>
          <p:nvPr/>
        </p:nvSpPr>
        <p:spPr>
          <a:xfrm>
            <a:off x="8075208" y="2865191"/>
            <a:ext cx="1846980" cy="769441"/>
          </a:xfrm>
          <a:prstGeom prst="rect">
            <a:avLst/>
          </a:prstGeom>
          <a:noFill/>
        </p:spPr>
        <p:txBody>
          <a:bodyPr wrap="none" lIns="91440" tIns="45720" rIns="91440" bIns="45720">
            <a:spAutoFit/>
          </a:bodyPr>
          <a:lstStyle/>
          <a:p>
            <a:pPr algn="ctr"/>
            <a:r>
              <a:rPr lang="en-US" altLang="zh-CN" sz="4400" b="0" cap="none" spc="0" dirty="0">
                <a:ln w="0"/>
                <a:solidFill>
                  <a:schemeClr val="tx1"/>
                </a:solidFill>
                <a:effectLst>
                  <a:outerShdw blurRad="38100" dist="19050" dir="2700000" algn="tl" rotWithShape="0">
                    <a:schemeClr val="dk1">
                      <a:alpha val="40000"/>
                    </a:schemeClr>
                  </a:outerShdw>
                </a:effectLst>
              </a:rPr>
              <a:t>Shuffle</a:t>
            </a:r>
            <a:endParaRPr lang="zh-CN" altLang="en-US" sz="4400" b="0" cap="none" spc="0" dirty="0">
              <a:ln w="0"/>
              <a:solidFill>
                <a:schemeClr val="tx1"/>
              </a:solidFill>
              <a:effectLst>
                <a:outerShdw blurRad="38100" dist="19050" dir="2700000" algn="tl" rotWithShape="0">
                  <a:schemeClr val="dk1">
                    <a:alpha val="40000"/>
                  </a:schemeClr>
                </a:outerShdw>
              </a:effectLst>
            </a:endParaRPr>
          </a:p>
        </p:txBody>
      </p:sp>
      <p:sp>
        <p:nvSpPr>
          <p:cNvPr id="7" name="矩形 6">
            <a:extLst>
              <a:ext uri="{FF2B5EF4-FFF2-40B4-BE49-F238E27FC236}">
                <a16:creationId xmlns:a16="http://schemas.microsoft.com/office/drawing/2014/main" id="{4E470746-6F5A-4808-9C1C-A8C381E5E27E}"/>
              </a:ext>
            </a:extLst>
          </p:cNvPr>
          <p:cNvSpPr/>
          <p:nvPr/>
        </p:nvSpPr>
        <p:spPr>
          <a:xfrm>
            <a:off x="8075208" y="3891145"/>
            <a:ext cx="1980029" cy="769441"/>
          </a:xfrm>
          <a:prstGeom prst="rect">
            <a:avLst/>
          </a:prstGeom>
          <a:noFill/>
        </p:spPr>
        <p:txBody>
          <a:bodyPr wrap="none" lIns="91440" tIns="45720" rIns="91440" bIns="45720">
            <a:spAutoFit/>
          </a:bodyPr>
          <a:lstStyle/>
          <a:p>
            <a:pPr algn="ctr"/>
            <a:r>
              <a:rPr lang="en-US" altLang="zh-CN" sz="4400" b="0" cap="none" spc="0" dirty="0">
                <a:ln w="0"/>
                <a:solidFill>
                  <a:schemeClr val="tx1"/>
                </a:solidFill>
                <a:effectLst>
                  <a:outerShdw blurRad="38100" dist="19050" dir="2700000" algn="tl" rotWithShape="0">
                    <a:schemeClr val="dk1">
                      <a:alpha val="40000"/>
                    </a:schemeClr>
                  </a:outerShdw>
                </a:effectLst>
              </a:rPr>
              <a:t>Reduce</a:t>
            </a:r>
            <a:endParaRPr lang="zh-CN" altLang="en-US" sz="4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249246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7788ABCC-014D-4E4D-AF67-A0BB09ED05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3007" y="0"/>
            <a:ext cx="9145986" cy="6858000"/>
          </a:xfrm>
          <a:prstGeom prst="rect">
            <a:avLst/>
          </a:prstGeom>
        </p:spPr>
      </p:pic>
    </p:spTree>
    <p:extLst>
      <p:ext uri="{BB962C8B-B14F-4D97-AF65-F5344CB8AC3E}">
        <p14:creationId xmlns:p14="http://schemas.microsoft.com/office/powerpoint/2010/main" val="2901558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3EA566D1-E4F9-446F-BF15-AA66BE3CF6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7804" y="197730"/>
            <a:ext cx="9216390" cy="5150694"/>
          </a:xfrm>
          <a:prstGeom prst="rect">
            <a:avLst/>
          </a:prstGeom>
        </p:spPr>
      </p:pic>
      <p:pic>
        <p:nvPicPr>
          <p:cNvPr id="14" name="图片 13">
            <a:extLst>
              <a:ext uri="{FF2B5EF4-FFF2-40B4-BE49-F238E27FC236}">
                <a16:creationId xmlns:a16="http://schemas.microsoft.com/office/drawing/2014/main" id="{97FC380C-EE0E-4B42-AA22-982DEE6A6C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375856"/>
            <a:ext cx="4412700" cy="2482144"/>
          </a:xfrm>
          <a:prstGeom prst="rect">
            <a:avLst/>
          </a:prstGeom>
        </p:spPr>
      </p:pic>
      <p:pic>
        <p:nvPicPr>
          <p:cNvPr id="15" name="图片 14">
            <a:extLst>
              <a:ext uri="{FF2B5EF4-FFF2-40B4-BE49-F238E27FC236}">
                <a16:creationId xmlns:a16="http://schemas.microsoft.com/office/drawing/2014/main" id="{71F945CB-59BF-474B-B248-D5E1C92B453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06206" y="4732605"/>
            <a:ext cx="3179587" cy="1768645"/>
          </a:xfrm>
          <a:prstGeom prst="rect">
            <a:avLst/>
          </a:prstGeom>
        </p:spPr>
      </p:pic>
      <p:pic>
        <p:nvPicPr>
          <p:cNvPr id="16" name="图片 15">
            <a:extLst>
              <a:ext uri="{FF2B5EF4-FFF2-40B4-BE49-F238E27FC236}">
                <a16:creationId xmlns:a16="http://schemas.microsoft.com/office/drawing/2014/main" id="{A3FEF798-F539-40AB-A172-7FB0AB76B22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84100" y="4193822"/>
            <a:ext cx="3231445" cy="2585156"/>
          </a:xfrm>
          <a:prstGeom prst="rect">
            <a:avLst/>
          </a:prstGeom>
        </p:spPr>
      </p:pic>
      <p:sp>
        <p:nvSpPr>
          <p:cNvPr id="17" name="标题 1">
            <a:extLst>
              <a:ext uri="{FF2B5EF4-FFF2-40B4-BE49-F238E27FC236}">
                <a16:creationId xmlns:a16="http://schemas.microsoft.com/office/drawing/2014/main" id="{E3FAABB5-CB53-48FC-910C-34646BFD7FB7}"/>
              </a:ext>
            </a:extLst>
          </p:cNvPr>
          <p:cNvSpPr>
            <a:spLocks noGrp="1"/>
          </p:cNvSpPr>
          <p:nvPr>
            <p:ph type="title"/>
          </p:nvPr>
        </p:nvSpPr>
        <p:spPr>
          <a:xfrm>
            <a:off x="2855498" y="-109139"/>
            <a:ext cx="6293990" cy="1137802"/>
          </a:xfrm>
        </p:spPr>
        <p:txBody>
          <a:bodyPr>
            <a:normAutofit/>
          </a:bodyPr>
          <a:lstStyle/>
          <a:p>
            <a:r>
              <a:rPr lang="en-US" altLang="zh-CN" sz="3600" dirty="0">
                <a:latin typeface="Times New Roman" panose="02020603050405020304" pitchFamily="18" charset="0"/>
                <a:cs typeface="Times New Roman" panose="02020603050405020304" pitchFamily="18" charset="0"/>
              </a:rPr>
              <a:t>Three types of cloud computing </a:t>
            </a:r>
            <a:endParaRPr lang="zh-CN" alt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4972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a:extLst>
              <a:ext uri="{FF2B5EF4-FFF2-40B4-BE49-F238E27FC236}">
                <a16:creationId xmlns:a16="http://schemas.microsoft.com/office/drawing/2014/main" id="{F499A84F-9D22-4748-BBEC-1C389F0850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7956" y="144036"/>
            <a:ext cx="6254044" cy="4311870"/>
          </a:xfrm>
          <a:prstGeom prst="rect">
            <a:avLst/>
          </a:prstGeom>
        </p:spPr>
      </p:pic>
      <p:sp>
        <p:nvSpPr>
          <p:cNvPr id="2" name="标题 1">
            <a:extLst>
              <a:ext uri="{FF2B5EF4-FFF2-40B4-BE49-F238E27FC236}">
                <a16:creationId xmlns:a16="http://schemas.microsoft.com/office/drawing/2014/main" id="{F453F516-3E30-4D96-9041-2B25CE43C6C4}"/>
              </a:ext>
            </a:extLst>
          </p:cNvPr>
          <p:cNvSpPr>
            <a:spLocks noGrp="1"/>
          </p:cNvSpPr>
          <p:nvPr>
            <p:ph type="title"/>
          </p:nvPr>
        </p:nvSpPr>
        <p:spPr>
          <a:xfrm>
            <a:off x="237094" y="61463"/>
            <a:ext cx="6451846" cy="2210541"/>
          </a:xfrm>
        </p:spPr>
        <p:txBody>
          <a:bodyPr>
            <a:normAutofit fontScale="90000"/>
          </a:bodyPr>
          <a:lstStyle/>
          <a:p>
            <a:r>
              <a:rPr lang="en-US" altLang="zh-CN" dirty="0">
                <a:latin typeface="Times New Roman" panose="02020603050405020304" pitchFamily="18" charset="0"/>
                <a:cs typeface="Times New Roman" panose="02020603050405020304" pitchFamily="18" charset="0"/>
              </a:rPr>
              <a:t>CLOUD COMPUTING FOR BIG DATA IN A SMALL TO MEDIUM SIZED BUSINESS</a:t>
            </a:r>
            <a:endParaRPr lang="zh-CN" altLang="en-US"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734C8DDF-D2F2-4BC4-B3E0-7ED35DB83A00}"/>
              </a:ext>
            </a:extLst>
          </p:cNvPr>
          <p:cNvSpPr txBox="1"/>
          <p:nvPr/>
        </p:nvSpPr>
        <p:spPr>
          <a:xfrm>
            <a:off x="668154" y="4202358"/>
            <a:ext cx="7877535" cy="400110"/>
          </a:xfrm>
          <a:prstGeom prst="rect">
            <a:avLst/>
          </a:prstGeom>
          <a:noFill/>
        </p:spPr>
        <p:txBody>
          <a:bodyPr wrap="square">
            <a:spAutoFit/>
          </a:bodyPr>
          <a:lstStyle/>
          <a:p>
            <a:r>
              <a:rPr lang="en-US" altLang="zh-CN" sz="2000" dirty="0">
                <a:latin typeface="Times New Roman" panose="02020603050405020304" pitchFamily="18" charset="0"/>
                <a:cs typeface="Times New Roman" panose="02020603050405020304" pitchFamily="18" charset="0"/>
              </a:rPr>
              <a:t>Test the value of big data before committing significant company resources</a:t>
            </a:r>
            <a:endParaRPr lang="zh-CN" altLang="en-US" sz="2000"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1F299C28-E0DD-4194-9F71-0A70C8EA5B41}"/>
              </a:ext>
            </a:extLst>
          </p:cNvPr>
          <p:cNvSpPr txBox="1"/>
          <p:nvPr/>
        </p:nvSpPr>
        <p:spPr>
          <a:xfrm>
            <a:off x="674812" y="5160992"/>
            <a:ext cx="3491956" cy="400110"/>
          </a:xfrm>
          <a:prstGeom prst="rect">
            <a:avLst/>
          </a:prstGeom>
          <a:noFill/>
        </p:spPr>
        <p:txBody>
          <a:bodyPr wrap="square">
            <a:spAutoFit/>
          </a:bodyPr>
          <a:lstStyle/>
          <a:p>
            <a:r>
              <a:rPr lang="en-US" altLang="zh-CN" sz="2000" dirty="0">
                <a:latin typeface="Times New Roman" panose="02020603050405020304" pitchFamily="18" charset="0"/>
                <a:cs typeface="Times New Roman" panose="02020603050405020304" pitchFamily="18" charset="0"/>
              </a:rPr>
              <a:t>S</a:t>
            </a:r>
            <a:r>
              <a:rPr lang="zh-CN" altLang="en-US" sz="2000" dirty="0">
                <a:latin typeface="Times New Roman" panose="02020603050405020304" pitchFamily="18" charset="0"/>
                <a:cs typeface="Times New Roman" panose="02020603050405020304" pitchFamily="18" charset="0"/>
              </a:rPr>
              <a:t>ecurity and loss of control</a:t>
            </a:r>
          </a:p>
        </p:txBody>
      </p:sp>
      <p:sp>
        <p:nvSpPr>
          <p:cNvPr id="7" name="文本框 6">
            <a:extLst>
              <a:ext uri="{FF2B5EF4-FFF2-40B4-BE49-F238E27FC236}">
                <a16:creationId xmlns:a16="http://schemas.microsoft.com/office/drawing/2014/main" id="{8865F36F-3C30-47BF-94FD-ED010885DCB3}"/>
              </a:ext>
            </a:extLst>
          </p:cNvPr>
          <p:cNvSpPr txBox="1"/>
          <p:nvPr/>
        </p:nvSpPr>
        <p:spPr>
          <a:xfrm>
            <a:off x="674812" y="3282429"/>
            <a:ext cx="3692675" cy="400110"/>
          </a:xfrm>
          <a:prstGeom prst="rect">
            <a:avLst/>
          </a:prstGeom>
          <a:noFill/>
        </p:spPr>
        <p:txBody>
          <a:bodyPr wrap="square">
            <a:spAutoFit/>
          </a:bodyPr>
          <a:lstStyle/>
          <a:p>
            <a:r>
              <a:rPr lang="en-US" altLang="zh-CN" sz="2000" dirty="0">
                <a:latin typeface="Times New Roman" panose="02020603050405020304" pitchFamily="18" charset="0"/>
                <a:cs typeface="Times New Roman" panose="02020603050405020304" pitchFamily="18" charset="0"/>
              </a:rPr>
              <a:t>Reduce hardware costs</a:t>
            </a:r>
          </a:p>
        </p:txBody>
      </p:sp>
      <p:sp>
        <p:nvSpPr>
          <p:cNvPr id="9" name="文本框 8">
            <a:extLst>
              <a:ext uri="{FF2B5EF4-FFF2-40B4-BE49-F238E27FC236}">
                <a16:creationId xmlns:a16="http://schemas.microsoft.com/office/drawing/2014/main" id="{5E0157E6-C73E-4C65-8C45-526924FDEF6E}"/>
              </a:ext>
            </a:extLst>
          </p:cNvPr>
          <p:cNvSpPr txBox="1"/>
          <p:nvPr/>
        </p:nvSpPr>
        <p:spPr>
          <a:xfrm>
            <a:off x="668154" y="3761746"/>
            <a:ext cx="3137115" cy="400110"/>
          </a:xfrm>
          <a:prstGeom prst="rect">
            <a:avLst/>
          </a:prstGeom>
          <a:noFill/>
        </p:spPr>
        <p:txBody>
          <a:bodyPr wrap="square">
            <a:spAutoFit/>
          </a:bodyPr>
          <a:lstStyle/>
          <a:p>
            <a:r>
              <a:rPr lang="en-US" altLang="zh-CN" sz="2000" dirty="0">
                <a:latin typeface="Times New Roman" panose="02020603050405020304" pitchFamily="18" charset="0"/>
                <a:cs typeface="Times New Roman" panose="02020603050405020304" pitchFamily="18" charset="0"/>
              </a:rPr>
              <a:t>Reduce processing costs</a:t>
            </a:r>
          </a:p>
        </p:txBody>
      </p:sp>
      <p:sp>
        <p:nvSpPr>
          <p:cNvPr id="10" name="文本框 9">
            <a:extLst>
              <a:ext uri="{FF2B5EF4-FFF2-40B4-BE49-F238E27FC236}">
                <a16:creationId xmlns:a16="http://schemas.microsoft.com/office/drawing/2014/main" id="{00E9E944-1BCB-42A2-9183-CAD03F59A82D}"/>
              </a:ext>
            </a:extLst>
          </p:cNvPr>
          <p:cNvSpPr txBox="1"/>
          <p:nvPr/>
        </p:nvSpPr>
        <p:spPr>
          <a:xfrm>
            <a:off x="674813" y="2803112"/>
            <a:ext cx="4666695" cy="400110"/>
          </a:xfrm>
          <a:prstGeom prst="rect">
            <a:avLst/>
          </a:prstGeom>
          <a:noFill/>
        </p:spPr>
        <p:txBody>
          <a:bodyPr wrap="square" rtlCol="0">
            <a:spAutoFit/>
          </a:bodyPr>
          <a:lstStyle/>
          <a:p>
            <a:r>
              <a:rPr lang="en-US" altLang="zh-CN" sz="2000" dirty="0">
                <a:latin typeface="Comic Sans MS" panose="030F0702030302020204" pitchFamily="66" charset="0"/>
                <a:cs typeface="Times New Roman" panose="02020603050405020304" pitchFamily="18" charset="0"/>
              </a:rPr>
              <a:t>Advantage</a:t>
            </a:r>
            <a:endParaRPr lang="zh-CN" altLang="en-US" sz="2000" dirty="0">
              <a:latin typeface="Comic Sans MS" panose="030F0702030302020204" pitchFamily="66" charset="0"/>
              <a:cs typeface="Times New Roman" panose="02020603050405020304" pitchFamily="18" charset="0"/>
            </a:endParaRPr>
          </a:p>
        </p:txBody>
      </p:sp>
      <p:sp>
        <p:nvSpPr>
          <p:cNvPr id="13" name="文本框 12">
            <a:extLst>
              <a:ext uri="{FF2B5EF4-FFF2-40B4-BE49-F238E27FC236}">
                <a16:creationId xmlns:a16="http://schemas.microsoft.com/office/drawing/2014/main" id="{A6D2E0AA-0DA7-4D01-B3E8-C895FAB8EED6}"/>
              </a:ext>
            </a:extLst>
          </p:cNvPr>
          <p:cNvSpPr txBox="1"/>
          <p:nvPr/>
        </p:nvSpPr>
        <p:spPr>
          <a:xfrm>
            <a:off x="676218" y="4735137"/>
            <a:ext cx="1220315" cy="400110"/>
          </a:xfrm>
          <a:prstGeom prst="rect">
            <a:avLst/>
          </a:prstGeom>
          <a:noFill/>
        </p:spPr>
        <p:txBody>
          <a:bodyPr wrap="square" rtlCol="0">
            <a:spAutoFit/>
          </a:bodyPr>
          <a:lstStyle/>
          <a:p>
            <a:r>
              <a:rPr lang="en-US" altLang="zh-CN" sz="2000" dirty="0">
                <a:latin typeface="Comic Sans MS" panose="030F0702030302020204" pitchFamily="66" charset="0"/>
                <a:cs typeface="Times New Roman" panose="02020603050405020304" pitchFamily="18" charset="0"/>
              </a:rPr>
              <a:t>Problem</a:t>
            </a:r>
            <a:endParaRPr lang="zh-CN" altLang="en-US" sz="2000" dirty="0">
              <a:latin typeface="Comic Sans MS" panose="030F0702030302020204" pitchFamily="66" charset="0"/>
              <a:cs typeface="Times New Roman" panose="02020603050405020304" pitchFamily="18" charset="0"/>
            </a:endParaRPr>
          </a:p>
        </p:txBody>
      </p:sp>
    </p:spTree>
    <p:extLst>
      <p:ext uri="{BB962C8B-B14F-4D97-AF65-F5344CB8AC3E}">
        <p14:creationId xmlns:p14="http://schemas.microsoft.com/office/powerpoint/2010/main" val="1652287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2E29423-999E-488A-9F35-C8D89827C5F3}"/>
              </a:ext>
            </a:extLst>
          </p:cNvPr>
          <p:cNvSpPr txBox="1"/>
          <p:nvPr/>
        </p:nvSpPr>
        <p:spPr>
          <a:xfrm>
            <a:off x="4560711" y="2777066"/>
            <a:ext cx="4278489" cy="1015663"/>
          </a:xfrm>
          <a:prstGeom prst="rect">
            <a:avLst/>
          </a:prstGeom>
          <a:noFill/>
        </p:spPr>
        <p:txBody>
          <a:bodyPr wrap="square" rtlCol="0">
            <a:spAutoFit/>
          </a:bodyPr>
          <a:lstStyle/>
          <a:p>
            <a:r>
              <a:rPr lang="en-US" altLang="zh-CN" sz="6000" dirty="0">
                <a:latin typeface="Times New Roman" panose="02020603050405020304" pitchFamily="18" charset="0"/>
                <a:cs typeface="Times New Roman" panose="02020603050405020304" pitchFamily="18" charset="0"/>
              </a:rPr>
              <a:t>Thank you</a:t>
            </a:r>
            <a:endParaRPr lang="zh-CN" altLang="en-US"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978188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692</TotalTime>
  <Words>735</Words>
  <Application>Microsoft Office PowerPoint</Application>
  <PresentationFormat>宽屏</PresentationFormat>
  <Paragraphs>61</Paragraphs>
  <Slides>8</Slides>
  <Notes>7</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8</vt:i4>
      </vt:variant>
    </vt:vector>
  </HeadingPairs>
  <TitlesOfParts>
    <vt:vector size="15" baseType="lpstr">
      <vt:lpstr>等线</vt:lpstr>
      <vt:lpstr>等线 Light</vt:lpstr>
      <vt:lpstr>Arial</vt:lpstr>
      <vt:lpstr>Cambria</vt:lpstr>
      <vt:lpstr>Comic Sans MS</vt:lpstr>
      <vt:lpstr>Times New Roman</vt:lpstr>
      <vt:lpstr>Office 主题​​</vt:lpstr>
      <vt:lpstr>Big data using cloud computing</vt:lpstr>
      <vt:lpstr>PowerPoint 演示文稿</vt:lpstr>
      <vt:lpstr>PowerPoint 演示文稿</vt:lpstr>
      <vt:lpstr>MapReduce Paradigm</vt:lpstr>
      <vt:lpstr>PowerPoint 演示文稿</vt:lpstr>
      <vt:lpstr>Three types of cloud computing </vt:lpstr>
      <vt:lpstr>CLOUD COMPUTING FOR BIG DATA IN A SMALL TO MEDIUM SIZED BUSINESS</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App Engine</dc:title>
  <dc:creator>晓艺</dc:creator>
  <cp:lastModifiedBy>晓艺</cp:lastModifiedBy>
  <cp:revision>8</cp:revision>
  <dcterms:created xsi:type="dcterms:W3CDTF">2021-01-03T15:31:36Z</dcterms:created>
  <dcterms:modified xsi:type="dcterms:W3CDTF">2021-01-06T13:14:12Z</dcterms:modified>
</cp:coreProperties>
</file>