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73" r:id="rId5"/>
    <p:sldId id="267" r:id="rId6"/>
    <p:sldId id="258" r:id="rId7"/>
    <p:sldId id="269" r:id="rId8"/>
    <p:sldId id="266" r:id="rId9"/>
    <p:sldId id="272" r:id="rId10"/>
    <p:sldId id="259" r:id="rId11"/>
    <p:sldId id="262" r:id="rId12"/>
    <p:sldId id="263" r:id="rId13"/>
    <p:sldId id="264" r:id="rId14"/>
    <p:sldId id="265" r:id="rId15"/>
    <p:sldId id="270" r:id="rId16"/>
    <p:sldId id="271" r:id="rId17"/>
    <p:sldId id="260" r:id="rId18"/>
    <p:sldId id="261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Wing morphometrics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成员：庄昊霖 王宇宣 邢警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84350"/>
            <a:ext cx="5997575" cy="408305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8013"/>
                </a:solidFill>
                <a:latin typeface="Menlo"/>
              </a:rPr>
              <a:t>TASK1</a:t>
            </a:r>
          </a:p>
          <a:p>
            <a:pPr marL="0" algn="l">
              <a:buClrTx/>
              <a:buSzTx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  </a:t>
            </a:r>
            <a:r>
              <a:rPr lang="zh-CN" altLang="en-US" sz="1800">
                <a:solidFill>
                  <a:schemeClr val="tx1"/>
                </a:solidFill>
              </a:rPr>
              <a:t>最初通过比对只有三张的实物照片图，比较其不同点初步设立图中的对应8个区域（如右1图中提示）进行编码并测试相似度。</a:t>
            </a:r>
            <a:br>
              <a:rPr lang="zh-CN" altLang="en-US" sz="1800">
                <a:solidFill>
                  <a:schemeClr val="tx1"/>
                </a:solidFill>
              </a:rPr>
            </a:br>
            <a:endParaRPr lang="zh-CN" altLang="en-US" sz="18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  </a:t>
            </a:r>
            <a:r>
              <a:rPr lang="zh-CN" altLang="en-US" sz="1800">
                <a:solidFill>
                  <a:schemeClr val="tx1"/>
                </a:solidFill>
              </a:rPr>
              <a:t>在那之后，我们通过测试结果，对比出的较为相似的手绘图分类，再选取这些手绘图中较为区别的区域又添加了6个新的区域。（右2）</a:t>
            </a:r>
          </a:p>
          <a:p>
            <a:pPr marL="0" algn="l">
              <a:buClrTx/>
              <a:buSzTx/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  </a:t>
            </a:r>
            <a:r>
              <a:rPr lang="zh-CN" altLang="en-US" sz="1800">
                <a:solidFill>
                  <a:schemeClr val="tx1"/>
                </a:solidFill>
              </a:rPr>
              <a:t>在这样操作之后，比对结果重复度较高的问题被解决了，也通过这种方式找到了区分度较高的区域。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8013"/>
              </a:solidFill>
              <a:latin typeface="Menlo"/>
            </a:endParaRPr>
          </a:p>
        </p:txBody>
      </p:sp>
      <p:pic>
        <p:nvPicPr>
          <p:cNvPr id="9" name="图片 8" descr="D:/桌面/昆虫翅膀/最终/B (1).pngB (1)"/>
          <p:cNvPicPr>
            <a:picLocks noChangeAspect="1"/>
          </p:cNvPicPr>
          <p:nvPr/>
        </p:nvPicPr>
        <p:blipFill>
          <a:blip r:embed="rId2"/>
          <a:srcRect t="385" b="385"/>
          <a:stretch>
            <a:fillRect/>
          </a:stretch>
        </p:blipFill>
        <p:spPr>
          <a:xfrm>
            <a:off x="7368466" y="1783526"/>
            <a:ext cx="4574179" cy="2187011"/>
          </a:xfrm>
          <a:prstGeom prst="rect">
            <a:avLst/>
          </a:prstGeom>
        </p:spPr>
      </p:pic>
      <p:pic>
        <p:nvPicPr>
          <p:cNvPr id="5" name="图片 4" descr="D:/桌面/昆虫翅膀/最终/B (1) - 副本.pngB (1) - 副本"/>
          <p:cNvPicPr>
            <a:picLocks noChangeAspect="1"/>
          </p:cNvPicPr>
          <p:nvPr/>
        </p:nvPicPr>
        <p:blipFill>
          <a:blip r:embed="rId3"/>
          <a:srcRect t="1" b="1"/>
          <a:stretch>
            <a:fillRect/>
          </a:stretch>
        </p:blipFill>
        <p:spPr>
          <a:xfrm>
            <a:off x="7397584" y="4181382"/>
            <a:ext cx="4560686" cy="21973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altLang="zh-CN" sz="2000" dirty="0">
                <a:solidFill>
                  <a:srgbClr val="008013"/>
                </a:solidFill>
                <a:latin typeface="Menlo"/>
              </a:rPr>
              <a:t>TASK2</a:t>
            </a:r>
          </a:p>
          <a:p>
            <a:endParaRPr lang="en-US" altLang="zh-CN" sz="2000" dirty="0">
              <a:solidFill>
                <a:srgbClr val="008013"/>
              </a:solidFill>
              <a:latin typeface="Menlo"/>
            </a:endParaRPr>
          </a:p>
          <a:p>
            <a:endParaRPr lang="en-US" altLang="zh-CN" sz="2000" dirty="0">
              <a:solidFill>
                <a:srgbClr val="008013"/>
              </a:solidFill>
              <a:latin typeface="Menlo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99" y="2315999"/>
            <a:ext cx="4305901" cy="40677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18599"/>
            <a:ext cx="4296375" cy="20957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18460"/>
            <a:ext cx="4296375" cy="26292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5245" y="1995805"/>
            <a:ext cx="439293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首先提取在第一步中获得的特征点坐标，根据坐标位置选取其附近或与其他特征点相对位置的区域，统一大小为101×101的正方形区域。</a:t>
            </a:r>
          </a:p>
          <a:p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通过mean函数计算此区域中101×101个像素点的平均灰度值，储存下来。</a:t>
            </a:r>
          </a:p>
          <a:p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将灰度值0-255分为4个部分，用来定义这块区域是属于偏黑还是偏白，依次定义为00，01，10，11。</a:t>
            </a:r>
          </a:p>
          <a:p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再将总共14个区域的编码值首位相接组合起来，成为一串独一无二的编码。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538480"/>
            <a:ext cx="9601200" cy="1485900"/>
          </a:xfrm>
        </p:spPr>
        <p:txBody>
          <a:bodyPr/>
          <a:lstStyle/>
          <a:p>
            <a:r>
              <a:rPr lang="en-US" altLang="zh-CN" dirty="0"/>
              <a:t>Demonstration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84630"/>
            <a:ext cx="9601200" cy="3581400"/>
          </a:xfrm>
        </p:spPr>
        <p:txBody>
          <a:bodyPr/>
          <a:lstStyle/>
          <a:p>
            <a:r>
              <a:rPr lang="en-US" altLang="zh-CN" sz="2000" dirty="0">
                <a:solidFill>
                  <a:srgbClr val="008013"/>
                </a:solidFill>
                <a:latin typeface="Menlo"/>
              </a:rPr>
              <a:t>TASK3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14555"/>
            <a:ext cx="3115110" cy="24958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60" y="1980408"/>
            <a:ext cx="6392167" cy="42773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145" y="2024380"/>
            <a:ext cx="5511165" cy="35045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77340" y="2024380"/>
            <a:ext cx="42221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因为代码间的位数相同，我们选择使用较为简便的汉明距离法来界定不同编码间的相似度。</a:t>
            </a:r>
          </a:p>
          <a:p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汉明距离函数为比较两串编码相同位置上，数不同的的位有几个。</a:t>
            </a:r>
          </a:p>
          <a:p>
            <a:endParaRPr lang="zh-CN" altLang="en-US" dirty="0"/>
          </a:p>
          <a:p>
            <a:r>
              <a:rPr lang="zh-CN" altLang="en-US" dirty="0"/>
              <a:t>因此，相似度百分比</a:t>
            </a:r>
            <a:r>
              <a:rPr lang="en-US" altLang="zh-CN" dirty="0"/>
              <a:t>=</a:t>
            </a:r>
          </a:p>
          <a:p>
            <a:r>
              <a:rPr lang="zh-CN" altLang="en-US" dirty="0"/>
              <a:t>（总位数</a:t>
            </a:r>
            <a:r>
              <a:rPr lang="en-US" altLang="zh-CN" dirty="0"/>
              <a:t>-</a:t>
            </a:r>
            <a:r>
              <a:rPr lang="zh-CN" altLang="en-US" dirty="0"/>
              <a:t>汉明距离）</a:t>
            </a:r>
            <a:r>
              <a:rPr lang="en-US" altLang="zh-CN" dirty="0"/>
              <a:t>/</a:t>
            </a:r>
            <a:r>
              <a:rPr lang="zh-CN" altLang="en-US" dirty="0"/>
              <a:t>总位数×</a:t>
            </a:r>
            <a:r>
              <a:rPr lang="en-US" altLang="zh-CN" dirty="0"/>
              <a:t>100%</a:t>
            </a:r>
          </a:p>
          <a:p>
            <a:endParaRPr lang="en-US" altLang="zh-CN" dirty="0"/>
          </a:p>
          <a:p>
            <a:r>
              <a:rPr lang="zh-CN" altLang="en-US" dirty="0"/>
              <a:t>使用全部的百分比数据生成相关图。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139929"/>
            <a:ext cx="10266045" cy="564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99540"/>
            <a:ext cx="9601200" cy="4467860"/>
          </a:xfrm>
        </p:spPr>
        <p:txBody>
          <a:bodyPr/>
          <a:lstStyle/>
          <a:p>
            <a:r>
              <a:rPr lang="en-US" altLang="zh-CN" sz="2000" dirty="0">
                <a:solidFill>
                  <a:srgbClr val="008013"/>
                </a:solidFill>
                <a:latin typeface="Menlo"/>
              </a:rPr>
              <a:t>TASK4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15" y="4078605"/>
            <a:ext cx="8999220" cy="1788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11" y="1399276"/>
            <a:ext cx="4839375" cy="43535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886" y="1399276"/>
            <a:ext cx="4534533" cy="32198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7210" y="1943735"/>
            <a:ext cx="9191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对于实物图的编码与手绘图的编码过程类似，但是实物图的图片格式不同和部分图片存在昆虫翅膀是歪的的情况，需要率先进行图片的归一化处理。</a:t>
            </a:r>
          </a:p>
          <a:p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zh-CN" altLang="en-US" dirty="0"/>
              <a:t>通过旋转，裁切等方式使翅边缘与图片边缘大致平行，翅膀与图片的边距修正为大致相似，再通过代码内的归一调整图像大小函数，将所有图片调整为统一的大小格式，以方便与后续程序正常且有效的进行。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altLang="zh-CN" sz="2000" dirty="0">
                <a:solidFill>
                  <a:srgbClr val="008013"/>
                </a:solidFill>
                <a:latin typeface="Menlo"/>
              </a:rPr>
              <a:t>TASK5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88745"/>
            <a:ext cx="7208571" cy="43834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88745"/>
            <a:ext cx="8056556" cy="38716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795306"/>
            <a:ext cx="8554644" cy="22386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4262120"/>
            <a:ext cx="85401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首先提取库</a:t>
            </a:r>
            <a:r>
              <a:rPr lang="en-US" altLang="zh-CN"/>
              <a:t>.mat</a:t>
            </a:r>
            <a:r>
              <a:rPr lang="zh-CN" altLang="en-US"/>
              <a:t>文件中在先前步骤中已经储存的数据，将数据一一提取后，同样使用汉明距离的方法计算与实物照片</a:t>
            </a:r>
            <a:r>
              <a:rPr lang="en-US" altLang="zh-CN"/>
              <a:t>A</a:t>
            </a:r>
            <a:r>
              <a:rPr lang="zh-CN" altLang="en-US"/>
              <a:t>的相似度。</a:t>
            </a:r>
          </a:p>
          <a:p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随后使用sort函数对所有得出的结果进行排列后，依次取其中前三的数据定位top3并且显示。</a:t>
            </a:r>
            <a:endParaRPr lang="en-US" altLang="zh-CN" dirty="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104" y="2386584"/>
            <a:ext cx="11013162" cy="4471416"/>
          </a:xfrm>
        </p:spPr>
        <p:txBody>
          <a:bodyPr/>
          <a:lstStyle/>
          <a:p>
            <a:pPr marL="1444625" lvl="3" indent="0">
              <a:buNone/>
            </a:pPr>
            <a:r>
              <a:rPr lang="en-US" altLang="zh-CN" sz="3600" dirty="0"/>
              <a:t>A1</a:t>
            </a:r>
            <a:r>
              <a:rPr lang="en-US" altLang="zh-CN" dirty="0"/>
              <a:t>		 	          </a:t>
            </a:r>
            <a:r>
              <a:rPr lang="en-US" altLang="zh-CN" sz="3600" dirty="0"/>
              <a:t>A2</a:t>
            </a:r>
            <a:r>
              <a:rPr lang="en-US" altLang="zh-CN" dirty="0"/>
              <a:t>				</a:t>
            </a:r>
            <a:r>
              <a:rPr lang="en-US" altLang="zh-CN" sz="3600" dirty="0"/>
              <a:t>A3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69" y="3532632"/>
            <a:ext cx="3336544" cy="16682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446" y="3532631"/>
            <a:ext cx="3406053" cy="16682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332" y="3532631"/>
            <a:ext cx="3405334" cy="1668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Perspective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优化算法性能：我们计划通过优化现有代码来提高处理效率。这包括改进图像处理算法、简化函数调用，以及使用更高效的数据结构。这将使我们能够更快地处理大量图像数据，从而节省时间并提高研究效率。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zh-CN" altLang="en-US" dirty="0"/>
              <a:t>集成更多图像增强工具：我们将探索并集成更多的图像预处理和增强工具，如噪声去除、图像锐化和颜色校正。这将帮助我们在分析前提高图像质量，从而获得更准确的结果。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作业所有部分均由本组成员互帮互助共同完成：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庄昊霖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王宇宣</a:t>
            </a:r>
            <a:r>
              <a:rPr lang="en-US" altLang="zh-CN" sz="2400" dirty="0"/>
              <a:t>	</a:t>
            </a:r>
          </a:p>
          <a:p>
            <a:pPr marL="0" indent="0">
              <a:buNone/>
            </a:pPr>
            <a:r>
              <a:rPr lang="zh-CN" altLang="en-US" sz="2400" dirty="0"/>
              <a:t>邢警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Image processing techniques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62722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solidFill>
                <a:srgbClr val="008013"/>
              </a:solidFill>
              <a:latin typeface="Menlo"/>
            </a:endParaRPr>
          </a:p>
          <a:p>
            <a:pPr marL="0" indent="0">
              <a:buNone/>
            </a:pPr>
            <a:r>
              <a:rPr lang="zh-CN" altLang="en-US" sz="1800" b="0" i="0">
                <a:solidFill>
                  <a:schemeClr val="tx1"/>
                </a:solidFill>
              </a:rPr>
              <a:t>识别读取指定路径文件夹下的所有图片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进行</a:t>
            </a:r>
            <a:r>
              <a:rPr lang="zh-CN" altLang="en-US" sz="1800" b="0" i="0">
                <a:solidFill>
                  <a:schemeClr val="tx1"/>
                </a:solidFill>
              </a:rPr>
              <a:t>灰度处理，二值化，腐蚀膨胀操作</a:t>
            </a:r>
            <a:endParaRPr lang="zh-CN" altLang="en-US" sz="1800" b="0" i="0" dirty="0">
              <a:effectLst/>
              <a:latin typeface="Menlo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17" y="2527632"/>
            <a:ext cx="4638583" cy="41728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9" y="2527632"/>
            <a:ext cx="4562567" cy="32398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828157"/>
            <a:ext cx="9601200" cy="2344043"/>
          </a:xfrm>
        </p:spPr>
      </p:pic>
      <p:sp>
        <p:nvSpPr>
          <p:cNvPr id="6" name="文本框 5"/>
          <p:cNvSpPr txBox="1"/>
          <p:nvPr/>
        </p:nvSpPr>
        <p:spPr>
          <a:xfrm>
            <a:off x="1295400" y="3220065"/>
            <a:ext cx="440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经腐蚀膨胀处理的二值化图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52235" y="3213452"/>
            <a:ext cx="376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未经腐蚀膨胀处理的二值化处理图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02" y="394863"/>
            <a:ext cx="5274098" cy="23440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95400" y="181673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经过腐蚀膨胀后的图像，其中模糊带有毛刺的边缘被圆化，大大降低了比对误差。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34465"/>
            <a:ext cx="9601200" cy="4432935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800" b="0" i="0">
                <a:solidFill>
                  <a:schemeClr val="tx1"/>
                </a:solidFill>
              </a:rPr>
              <a:t>图像处理函数</a:t>
            </a:r>
          </a:p>
          <a:p>
            <a:pPr marL="0" indent="0">
              <a:buNone/>
            </a:pPr>
            <a:r>
              <a:rPr lang="en-US" altLang="zh-CN" sz="1800" b="0" i="0">
                <a:solidFill>
                  <a:schemeClr val="tx1"/>
                </a:solidFill>
              </a:rPr>
              <a:t>        </a:t>
            </a:r>
            <a:r>
              <a:rPr lang="zh-CN" altLang="en-US" sz="1800" b="0" i="0">
                <a:solidFill>
                  <a:schemeClr val="tx1"/>
                </a:solidFill>
              </a:rPr>
              <a:t>使用腐蚀膨胀，先二值化处理然后将其转为灰度图片。通过此番步骤能大幅度减少手绘图和实物照片中的干扰因素。</a:t>
            </a:r>
          </a:p>
          <a:p>
            <a:pPr marL="0" indent="0">
              <a:buNone/>
            </a:pPr>
            <a:r>
              <a:rPr lang="zh-CN" altLang="en-US" sz="1800" b="0" i="0">
                <a:solidFill>
                  <a:schemeClr val="tx1"/>
                </a:solidFill>
              </a:rPr>
              <a:t>特征区域编码函数</a:t>
            </a:r>
          </a:p>
          <a:p>
            <a:pPr marL="0" indent="0">
              <a:buNone/>
            </a:pPr>
            <a:r>
              <a:rPr lang="en-US" altLang="zh-CN" sz="1800" b="0" i="0">
                <a:solidFill>
                  <a:schemeClr val="tx1"/>
                </a:solidFill>
              </a:rPr>
              <a:t>        </a:t>
            </a:r>
            <a:r>
              <a:rPr lang="zh-CN" altLang="en-US" sz="1800" b="0" i="0">
                <a:solidFill>
                  <a:schemeClr val="tx1"/>
                </a:solidFill>
              </a:rPr>
              <a:t>通过mean计算平均灰度值确认其图案大致颜色将0-255的灰度值分为四个部分，根据其平均灰度值将区域编码为00,01,10,11。而后依次串联后编写入库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比对相似度函数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</a:rPr>
              <a:t>        </a:t>
            </a:r>
            <a:r>
              <a:rPr lang="zh-CN" altLang="en-US" sz="1800">
                <a:solidFill>
                  <a:schemeClr val="tx1"/>
                </a:solidFill>
              </a:rPr>
              <a:t>对A组和B组图片生成的编码使用汉明距离进行相似度对比，使用sort函数对所有得出的结果进行排列后，依次取其中前三的数据定位top3并且显示。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Flowchart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98" y="0"/>
            <a:ext cx="54540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93215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>
                <a:solidFill>
                  <a:srgbClr val="008013"/>
                </a:solidFill>
                <a:latin typeface="Menlo"/>
              </a:rPr>
              <a:t>TASK1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图中6个红点为选点（通过浏览对比30张图的</a:t>
            </a:r>
            <a:br>
              <a:rPr lang="zh-CN" altLang="en-US" sz="1800">
                <a:solidFill>
                  <a:schemeClr val="tx1"/>
                </a:solidFill>
              </a:rPr>
            </a:br>
            <a:r>
              <a:rPr lang="zh-CN" altLang="en-US" sz="1800">
                <a:solidFill>
                  <a:schemeClr val="tx1"/>
                </a:solidFill>
              </a:rPr>
              <a:t>差异之处，选择出这6个点）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左上到右下依次命为1-6号点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1号为三条主脉交点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2号为上脉T型交叉点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3号为右上脉络末端贴壁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4号为下脉Y型交叉点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5号为中脉中点</a:t>
            </a:r>
          </a:p>
          <a:p>
            <a:pPr marL="0" indent="0">
              <a:buNone/>
            </a:pPr>
            <a:r>
              <a:rPr lang="zh-CN" altLang="en-US" sz="1800">
                <a:solidFill>
                  <a:schemeClr val="tx1"/>
                </a:solidFill>
              </a:rPr>
              <a:t>6号为上脉右末端贴壁</a:t>
            </a:r>
          </a:p>
          <a:p>
            <a:endParaRPr lang="en-US" altLang="zh-CN" sz="1800" dirty="0">
              <a:solidFill>
                <a:srgbClr val="008013"/>
              </a:solidFill>
              <a:latin typeface="Menlo"/>
            </a:endParaRPr>
          </a:p>
        </p:txBody>
      </p:sp>
      <p:pic>
        <p:nvPicPr>
          <p:cNvPr id="9" name="图片 8" descr="D:/桌面/昆虫翅膀/最终/B (1).pngB (1)"/>
          <p:cNvPicPr>
            <a:picLocks noChangeAspect="1"/>
          </p:cNvPicPr>
          <p:nvPr/>
        </p:nvPicPr>
        <p:blipFill>
          <a:blip r:embed="rId2"/>
          <a:srcRect t="385" b="385"/>
          <a:stretch>
            <a:fillRect/>
          </a:stretch>
        </p:blipFill>
        <p:spPr>
          <a:xfrm>
            <a:off x="6711518" y="1827914"/>
            <a:ext cx="4574179" cy="2187011"/>
          </a:xfrm>
          <a:prstGeom prst="rect">
            <a:avLst/>
          </a:prstGeom>
        </p:spPr>
      </p:pic>
      <p:pic>
        <p:nvPicPr>
          <p:cNvPr id="5" name="图片 4" descr="D:/桌面/昆虫翅膀/最终/B (1) - 副本.pngB (1) - 副本"/>
          <p:cNvPicPr>
            <a:picLocks noChangeAspect="1"/>
          </p:cNvPicPr>
          <p:nvPr/>
        </p:nvPicPr>
        <p:blipFill>
          <a:blip r:embed="rId3"/>
          <a:srcRect t="1" b="1"/>
          <a:stretch>
            <a:fillRect/>
          </a:stretch>
        </p:blipFill>
        <p:spPr>
          <a:xfrm>
            <a:off x="6711518" y="4243526"/>
            <a:ext cx="4560686" cy="219736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Q0M2U0YWRkOGRkY2RjZDlhNTU5NzhhNzg0N2IwNzUifQ=="/>
</p:tagLst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10</TotalTime>
  <Words>926</Words>
  <Application>Microsoft Office PowerPoint</Application>
  <PresentationFormat>宽屏</PresentationFormat>
  <Paragraphs>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Menlo</vt:lpstr>
      <vt:lpstr>Franklin Gothic Book</vt:lpstr>
      <vt:lpstr>剪切</vt:lpstr>
      <vt:lpstr>Wing morphometrics</vt:lpstr>
      <vt:lpstr>Introduction</vt:lpstr>
      <vt:lpstr> Image processing techniques</vt:lpstr>
      <vt:lpstr>对比图</vt:lpstr>
      <vt:lpstr>Method</vt:lpstr>
      <vt:lpstr>Algorithm</vt:lpstr>
      <vt:lpstr>Flowchart </vt:lpstr>
      <vt:lpstr>Result</vt:lpstr>
      <vt:lpstr>Demonstration </vt:lpstr>
      <vt:lpstr>Demonstration </vt:lpstr>
      <vt:lpstr>Demonstration</vt:lpstr>
      <vt:lpstr>Demonstration</vt:lpstr>
      <vt:lpstr>Demonstration</vt:lpstr>
      <vt:lpstr>Demonstration</vt:lpstr>
      <vt:lpstr>Evaluation </vt:lpstr>
      <vt:lpstr>Conclusion</vt:lpstr>
      <vt:lpstr>Future Perspective </vt:lpstr>
      <vt:lpstr>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Wing morphometrics</dc:title>
  <dc:creator>警 邢</dc:creator>
  <cp:lastModifiedBy>警 邢</cp:lastModifiedBy>
  <cp:revision>38</cp:revision>
  <dcterms:created xsi:type="dcterms:W3CDTF">2024-01-01T09:43:00Z</dcterms:created>
  <dcterms:modified xsi:type="dcterms:W3CDTF">2024-01-06T05:00:39Z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260EC4A8C7174ECFB12C4C3B1C2D912A_12</vt:lpwstr>
  </property>
  <property fmtid="{D5CDD505-2E9C-101B-9397-08002B2CF9AE}" pid="3" name="KSOProductBuildVer">
    <vt:lpwstr>2052-12.1.0.16120</vt:lpwstr>
  </property>
</Properties>
</file>