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pPr/>
            <a:r>
              <a:t>“Type a quote here.”</a:t>
            </a:r>
          </a:p>
        </p:txBody>
      </p:sp>
      <p:sp>
        <p:nvSpPr>
          <p:cNvPr id="95"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762000"/>
            <a:ext cx="5334000" cy="40005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Python Stock Prediction"/>
          <p:cNvSpPr txBox="1"/>
          <p:nvPr>
            <p:ph type="ctrTitle"/>
          </p:nvPr>
        </p:nvSpPr>
        <p:spPr>
          <a:prstGeom prst="rect">
            <a:avLst/>
          </a:prstGeom>
        </p:spPr>
        <p:txBody>
          <a:bodyPr/>
          <a:lstStyle/>
          <a:p>
            <a:pPr/>
            <a:r>
              <a:t>Python Stock Prediction</a:t>
            </a:r>
          </a:p>
        </p:txBody>
      </p:sp>
      <p:sp>
        <p:nvSpPr>
          <p:cNvPr id="120" name="Zhichong Li"/>
          <p:cNvSpPr txBox="1"/>
          <p:nvPr>
            <p:ph type="subTitle" sz="quarter" idx="1"/>
          </p:nvPr>
        </p:nvSpPr>
        <p:spPr>
          <a:prstGeom prst="rect">
            <a:avLst/>
          </a:prstGeom>
        </p:spPr>
        <p:txBody>
          <a:bodyPr/>
          <a:lstStyle/>
          <a:p>
            <a:pPr/>
            <a:r>
              <a:t>Zhichong Li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Python Methods Used"/>
          <p:cNvSpPr txBox="1"/>
          <p:nvPr>
            <p:ph type="title"/>
          </p:nvPr>
        </p:nvSpPr>
        <p:spPr>
          <a:xfrm>
            <a:off x="952500" y="622300"/>
            <a:ext cx="11099800" cy="1310879"/>
          </a:xfrm>
          <a:prstGeom prst="rect">
            <a:avLst/>
          </a:prstGeom>
        </p:spPr>
        <p:txBody>
          <a:bodyPr/>
          <a:lstStyle>
            <a:lvl1pPr>
              <a:defRPr sz="3800"/>
            </a:lvl1pPr>
          </a:lstStyle>
          <a:p>
            <a:pPr/>
            <a:r>
              <a:t>Python Methods Used</a:t>
            </a:r>
          </a:p>
        </p:txBody>
      </p:sp>
      <p:sp>
        <p:nvSpPr>
          <p:cNvPr id="168" name="OOP is used in this app. Since the app has three methods are used for calculate and switch canvas figure when switch between Review and Result, those methods are grouped into one object class.…"/>
          <p:cNvSpPr txBox="1"/>
          <p:nvPr>
            <p:ph type="body" idx="1"/>
          </p:nvPr>
        </p:nvSpPr>
        <p:spPr>
          <a:xfrm>
            <a:off x="952500" y="1657350"/>
            <a:ext cx="11099800" cy="7286278"/>
          </a:xfrm>
          <a:prstGeom prst="rect">
            <a:avLst/>
          </a:prstGeom>
        </p:spPr>
        <p:txBody>
          <a:bodyPr/>
          <a:lstStyle/>
          <a:p>
            <a:pPr>
              <a:defRPr sz="3000"/>
            </a:pPr>
            <a:r>
              <a:t>OOP is used in this app. Since the app has three methods are used for calculate and switch canvas figure when switch between Review and Result, those methods are grouped into one object class. </a:t>
            </a:r>
          </a:p>
          <a:p>
            <a:pPr>
              <a:defRPr sz="3000"/>
            </a:pPr>
            <a:r>
              <a:t>Multi modules. “analyze.py” is an util module which can be used to compute prediction result and review data. They are purely functions have no relations with UI components, so they are better to put in a separated module. Main module can import it and use the functions inside.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UI Components"/>
          <p:cNvSpPr txBox="1"/>
          <p:nvPr>
            <p:ph type="title"/>
          </p:nvPr>
        </p:nvSpPr>
        <p:spPr>
          <a:prstGeom prst="rect">
            <a:avLst/>
          </a:prstGeom>
        </p:spPr>
        <p:txBody>
          <a:bodyPr/>
          <a:lstStyle/>
          <a:p>
            <a:pPr/>
            <a:r>
              <a:t>UI Components</a:t>
            </a:r>
          </a:p>
        </p:txBody>
      </p:sp>
      <p:sp>
        <p:nvSpPr>
          <p:cNvPr id="123" name="Landing Screen…"/>
          <p:cNvSpPr txBox="1"/>
          <p:nvPr>
            <p:ph type="body" sz="quarter" idx="1"/>
          </p:nvPr>
        </p:nvSpPr>
        <p:spPr>
          <a:xfrm>
            <a:off x="952500" y="2590800"/>
            <a:ext cx="3655368" cy="6286500"/>
          </a:xfrm>
          <a:prstGeom prst="rect">
            <a:avLst/>
          </a:prstGeom>
        </p:spPr>
        <p:txBody>
          <a:bodyPr/>
          <a:lstStyle/>
          <a:p>
            <a:pPr marL="425195" indent="-425195" defTabSz="543305">
              <a:spcBef>
                <a:spcPts val="3900"/>
              </a:spcBef>
              <a:defRPr sz="3534"/>
            </a:pPr>
            <a:r>
              <a:t>Landing Screen</a:t>
            </a:r>
          </a:p>
          <a:p>
            <a:pPr marL="425195" indent="-425195" defTabSz="543305">
              <a:spcBef>
                <a:spcPts val="3900"/>
              </a:spcBef>
              <a:defRPr sz="3534"/>
            </a:pPr>
            <a:r>
              <a:t>No data loaded</a:t>
            </a:r>
          </a:p>
          <a:p>
            <a:pPr marL="425195" indent="-425195" defTabSz="543305">
              <a:spcBef>
                <a:spcPts val="3900"/>
              </a:spcBef>
              <a:defRPr sz="3534"/>
            </a:pPr>
            <a:r>
              <a:t>Empty canvas and review data</a:t>
            </a:r>
          </a:p>
          <a:p>
            <a:pPr marL="425195" indent="-425195" defTabSz="543305">
              <a:spcBef>
                <a:spcPts val="3900"/>
              </a:spcBef>
              <a:defRPr sz="3534"/>
            </a:pPr>
            <a:r>
              <a:t>Analyze button disabled</a:t>
            </a:r>
          </a:p>
        </p:txBody>
      </p:sp>
      <p:grpSp>
        <p:nvGrpSpPr>
          <p:cNvPr id="126" name="Image Gallery"/>
          <p:cNvGrpSpPr/>
          <p:nvPr/>
        </p:nvGrpSpPr>
        <p:grpSpPr>
          <a:xfrm>
            <a:off x="4679553" y="2161877"/>
            <a:ext cx="8160147" cy="7677746"/>
            <a:chOff x="0" y="0"/>
            <a:chExt cx="8160146" cy="7677745"/>
          </a:xfrm>
        </p:grpSpPr>
        <p:pic>
          <p:nvPicPr>
            <p:cNvPr id="124" name="Screen Shot 2019-04-08 at 11.48.05 AM.png" descr="Screen Shot 2019-04-08 at 11.48.05 AM.png"/>
            <p:cNvPicPr>
              <a:picLocks noChangeAspect="1"/>
            </p:cNvPicPr>
            <p:nvPr/>
          </p:nvPicPr>
          <p:blipFill>
            <a:blip r:embed="rId2">
              <a:extLst/>
            </a:blip>
            <a:srcRect l="0" t="744" r="0" b="744"/>
            <a:stretch>
              <a:fillRect/>
            </a:stretch>
          </p:blipFill>
          <p:spPr>
            <a:xfrm>
              <a:off x="0" y="0"/>
              <a:ext cx="8160147" cy="7144346"/>
            </a:xfrm>
            <a:prstGeom prst="rect">
              <a:avLst/>
            </a:prstGeom>
            <a:ln w="12700" cap="flat">
              <a:noFill/>
              <a:miter lim="400000"/>
            </a:ln>
            <a:effectLst/>
          </p:spPr>
        </p:pic>
        <p:sp>
          <p:nvSpPr>
            <p:cNvPr id="125" name="Type to enter a caption."/>
            <p:cNvSpPr/>
            <p:nvPr/>
          </p:nvSpPr>
          <p:spPr>
            <a:xfrm>
              <a:off x="0" y="7220545"/>
              <a:ext cx="8160147"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Type to enter a caption.</a:t>
              </a: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0" name="Image Gallery"/>
          <p:cNvGrpSpPr/>
          <p:nvPr/>
        </p:nvGrpSpPr>
        <p:grpSpPr>
          <a:xfrm>
            <a:off x="5100091" y="1927969"/>
            <a:ext cx="7180809" cy="6866285"/>
            <a:chOff x="0" y="0"/>
            <a:chExt cx="7180808" cy="6866284"/>
          </a:xfrm>
        </p:grpSpPr>
        <p:pic>
          <p:nvPicPr>
            <p:cNvPr id="128" name="Screen Shot 2019-04-08 at 11.48.05 AM.png" descr="Screen Shot 2019-04-08 at 11.48.05 AM.png"/>
            <p:cNvPicPr>
              <a:picLocks noChangeAspect="1"/>
            </p:cNvPicPr>
            <p:nvPr/>
          </p:nvPicPr>
          <p:blipFill>
            <a:blip r:embed="rId2">
              <a:extLst/>
            </a:blip>
            <a:srcRect l="0" t="384" r="0" b="384"/>
            <a:stretch>
              <a:fillRect/>
            </a:stretch>
          </p:blipFill>
          <p:spPr>
            <a:xfrm>
              <a:off x="0" y="0"/>
              <a:ext cx="7180809" cy="6332885"/>
            </a:xfrm>
            <a:prstGeom prst="rect">
              <a:avLst/>
            </a:prstGeom>
            <a:ln w="12700" cap="flat">
              <a:noFill/>
              <a:miter lim="400000"/>
            </a:ln>
            <a:effectLst/>
          </p:spPr>
        </p:pic>
        <p:sp>
          <p:nvSpPr>
            <p:cNvPr id="129" name="Type to enter a caption."/>
            <p:cNvSpPr/>
            <p:nvPr/>
          </p:nvSpPr>
          <p:spPr>
            <a:xfrm>
              <a:off x="0" y="6409084"/>
              <a:ext cx="7180809"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Type to enter a caption.</a:t>
              </a:r>
            </a:p>
          </p:txBody>
        </p:sp>
      </p:grpSp>
      <p:sp>
        <p:nvSpPr>
          <p:cNvPr id="131" name="Buttons              -&gt;…"/>
          <p:cNvSpPr txBox="1"/>
          <p:nvPr>
            <p:ph type="body" sz="half" idx="1"/>
          </p:nvPr>
        </p:nvSpPr>
        <p:spPr>
          <a:xfrm>
            <a:off x="952500" y="2103561"/>
            <a:ext cx="4874469" cy="6286501"/>
          </a:xfrm>
          <a:prstGeom prst="rect">
            <a:avLst/>
          </a:prstGeom>
        </p:spPr>
        <p:txBody>
          <a:bodyPr/>
          <a:lstStyle/>
          <a:p>
            <a:pPr marL="333756" indent="-333756" defTabSz="426466">
              <a:spcBef>
                <a:spcPts val="3000"/>
              </a:spcBef>
              <a:defRPr sz="2774"/>
            </a:pPr>
            <a:r>
              <a:t>Buttons              -&gt;</a:t>
            </a:r>
          </a:p>
          <a:p>
            <a:pPr marL="333756" indent="-333756" defTabSz="426466">
              <a:spcBef>
                <a:spcPts val="3000"/>
              </a:spcBef>
              <a:defRPr sz="2774"/>
            </a:pPr>
            <a:r>
              <a:t>Frame Title         -&gt;</a:t>
            </a:r>
          </a:p>
          <a:p>
            <a:pPr marL="333756" indent="-333756" defTabSz="426466">
              <a:spcBef>
                <a:spcPts val="3000"/>
              </a:spcBef>
              <a:defRPr sz="2774"/>
            </a:pPr>
            <a:r>
              <a:t>Figure Canvas   -&gt;</a:t>
            </a:r>
          </a:p>
          <a:p>
            <a:pPr marL="333756" indent="-333756" defTabSz="426466">
              <a:spcBef>
                <a:spcPts val="3000"/>
              </a:spcBef>
              <a:defRPr sz="2774"/>
            </a:pPr>
          </a:p>
          <a:p>
            <a:pPr marL="333756" indent="-333756" defTabSz="426466">
              <a:spcBef>
                <a:spcPts val="3000"/>
              </a:spcBef>
              <a:defRPr sz="2774"/>
            </a:pPr>
          </a:p>
          <a:p>
            <a:pPr marL="333756" indent="-333756" defTabSz="426466">
              <a:spcBef>
                <a:spcPts val="3000"/>
              </a:spcBef>
              <a:defRPr sz="2774"/>
            </a:pPr>
          </a:p>
          <a:p>
            <a:pPr marL="333756" indent="-333756" defTabSz="426466">
              <a:spcBef>
                <a:spcPts val="3000"/>
              </a:spcBef>
              <a:defRPr sz="2774"/>
            </a:pPr>
            <a:r>
              <a:t>Raw Data           -&gt;</a:t>
            </a:r>
          </a:p>
          <a:p>
            <a:pPr marL="333756" indent="-333756" defTabSz="426466">
              <a:spcBef>
                <a:spcPts val="3000"/>
              </a:spcBef>
              <a:defRPr sz="2774"/>
            </a:pPr>
            <a:r>
              <a:t>Status Bar          -&gt;</a:t>
            </a:r>
          </a:p>
        </p:txBody>
      </p:sp>
      <p:sp>
        <p:nvSpPr>
          <p:cNvPr id="132" name="UI Sections"/>
          <p:cNvSpPr txBox="1"/>
          <p:nvPr/>
        </p:nvSpPr>
        <p:spPr>
          <a:xfrm>
            <a:off x="3488677" y="711199"/>
            <a:ext cx="5773446"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UI Sections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Load Data"/>
          <p:cNvSpPr txBox="1"/>
          <p:nvPr>
            <p:ph type="title"/>
          </p:nvPr>
        </p:nvSpPr>
        <p:spPr>
          <a:xfrm>
            <a:off x="723900" y="190500"/>
            <a:ext cx="10786815" cy="699691"/>
          </a:xfrm>
          <a:prstGeom prst="rect">
            <a:avLst/>
          </a:prstGeom>
        </p:spPr>
        <p:txBody>
          <a:bodyPr/>
          <a:lstStyle>
            <a:lvl1pPr defTabSz="286258">
              <a:defRPr sz="3920"/>
            </a:lvl1pPr>
          </a:lstStyle>
          <a:p>
            <a:pPr/>
            <a:r>
              <a:t>Load Data</a:t>
            </a:r>
          </a:p>
        </p:txBody>
      </p:sp>
      <p:sp>
        <p:nvSpPr>
          <p:cNvPr id="135" name="Click Load Data…"/>
          <p:cNvSpPr txBox="1"/>
          <p:nvPr>
            <p:ph type="body" sz="half" idx="1"/>
          </p:nvPr>
        </p:nvSpPr>
        <p:spPr>
          <a:xfrm>
            <a:off x="165099" y="2552699"/>
            <a:ext cx="8310167" cy="4872882"/>
          </a:xfrm>
          <a:prstGeom prst="rect">
            <a:avLst/>
          </a:prstGeom>
        </p:spPr>
        <p:txBody>
          <a:bodyPr/>
          <a:lstStyle/>
          <a:p>
            <a:pPr>
              <a:defRPr sz="3000"/>
            </a:pPr>
            <a:r>
              <a:t>Click Load Data</a:t>
            </a:r>
          </a:p>
          <a:p>
            <a:pPr>
              <a:defRPr sz="3000"/>
            </a:pPr>
            <a:r>
              <a:t>Select .csv file</a:t>
            </a:r>
          </a:p>
          <a:p>
            <a:pPr>
              <a:defRPr sz="3000"/>
            </a:pPr>
            <a:r>
              <a:t>Show history data figure</a:t>
            </a:r>
          </a:p>
          <a:p>
            <a:pPr>
              <a:defRPr sz="3000"/>
            </a:pPr>
            <a:r>
              <a:t>Analyze button is enabled</a:t>
            </a:r>
          </a:p>
        </p:txBody>
      </p:sp>
      <p:grpSp>
        <p:nvGrpSpPr>
          <p:cNvPr id="138" name="Image Gallery"/>
          <p:cNvGrpSpPr/>
          <p:nvPr/>
        </p:nvGrpSpPr>
        <p:grpSpPr>
          <a:xfrm>
            <a:off x="4165996" y="838200"/>
            <a:ext cx="5257008" cy="4979244"/>
            <a:chOff x="0" y="0"/>
            <a:chExt cx="5257006" cy="4979243"/>
          </a:xfrm>
        </p:grpSpPr>
        <p:pic>
          <p:nvPicPr>
            <p:cNvPr id="136" name="Screen Shot 2019-04-08 at 1.44.53 PM.jpg" descr="Screen Shot 2019-04-08 at 1.44.53 PM.jpg"/>
            <p:cNvPicPr>
              <a:picLocks noChangeAspect="1"/>
            </p:cNvPicPr>
            <p:nvPr/>
          </p:nvPicPr>
          <p:blipFill>
            <a:blip r:embed="rId2">
              <a:extLst/>
            </a:blip>
            <a:srcRect l="0" t="2275" r="0" b="2275"/>
            <a:stretch>
              <a:fillRect/>
            </a:stretch>
          </p:blipFill>
          <p:spPr>
            <a:xfrm>
              <a:off x="0" y="0"/>
              <a:ext cx="5257007" cy="4445844"/>
            </a:xfrm>
            <a:prstGeom prst="rect">
              <a:avLst/>
            </a:prstGeom>
            <a:ln w="12700" cap="flat">
              <a:noFill/>
              <a:miter lim="400000"/>
            </a:ln>
            <a:effectLst/>
          </p:spPr>
        </p:pic>
        <p:sp>
          <p:nvSpPr>
            <p:cNvPr id="137" name="Type to enter a caption."/>
            <p:cNvSpPr/>
            <p:nvPr/>
          </p:nvSpPr>
          <p:spPr>
            <a:xfrm>
              <a:off x="0" y="4522043"/>
              <a:ext cx="5257007"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Type to enter a caption.</a:t>
              </a:r>
            </a:p>
          </p:txBody>
        </p:sp>
      </p:grpSp>
      <p:grpSp>
        <p:nvGrpSpPr>
          <p:cNvPr id="141" name="Image Gallery"/>
          <p:cNvGrpSpPr/>
          <p:nvPr/>
        </p:nvGrpSpPr>
        <p:grpSpPr>
          <a:xfrm>
            <a:off x="7309991" y="4381500"/>
            <a:ext cx="5625208" cy="5730975"/>
            <a:chOff x="0" y="0"/>
            <a:chExt cx="5625207" cy="5730974"/>
          </a:xfrm>
        </p:grpSpPr>
        <p:pic>
          <p:nvPicPr>
            <p:cNvPr id="139" name="Screen Shot 2019-04-08 at 1.53.35 PM.png" descr="Screen Shot 2019-04-08 at 1.53.35 PM.png"/>
            <p:cNvPicPr>
              <a:picLocks noChangeAspect="1"/>
            </p:cNvPicPr>
            <p:nvPr/>
          </p:nvPicPr>
          <p:blipFill>
            <a:blip r:embed="rId3">
              <a:extLst/>
            </a:blip>
            <a:srcRect l="2232" t="0" r="2232" b="0"/>
            <a:stretch>
              <a:fillRect/>
            </a:stretch>
          </p:blipFill>
          <p:spPr>
            <a:xfrm>
              <a:off x="0" y="0"/>
              <a:ext cx="5625208" cy="5197575"/>
            </a:xfrm>
            <a:prstGeom prst="rect">
              <a:avLst/>
            </a:prstGeom>
            <a:ln w="12700" cap="flat">
              <a:noFill/>
              <a:miter lim="400000"/>
            </a:ln>
            <a:effectLst/>
          </p:spPr>
        </p:pic>
        <p:sp>
          <p:nvSpPr>
            <p:cNvPr id="140" name="Type to enter a caption."/>
            <p:cNvSpPr/>
            <p:nvPr/>
          </p:nvSpPr>
          <p:spPr>
            <a:xfrm>
              <a:off x="0" y="5273774"/>
              <a:ext cx="5625208"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Type to enter a caption.</a:t>
              </a:r>
            </a:p>
          </p:txBody>
        </p:sp>
      </p:grpSp>
      <p:sp>
        <p:nvSpPr>
          <p:cNvPr id="142" name="Review data board and logs updated"/>
          <p:cNvSpPr txBox="1"/>
          <p:nvPr/>
        </p:nvSpPr>
        <p:spPr>
          <a:xfrm>
            <a:off x="165099" y="6319465"/>
            <a:ext cx="8310167" cy="25154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L="457200" indent="-457200" algn="l">
              <a:spcBef>
                <a:spcPts val="4200"/>
              </a:spcBef>
              <a:buSzPct val="75000"/>
              <a:buChar char="•"/>
              <a:defRPr sz="3000"/>
            </a:lvl1pPr>
          </a:lstStyle>
          <a:p>
            <a:pPr/>
            <a:r>
              <a:t>Review data board and logs updated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Review Data"/>
          <p:cNvSpPr txBox="1"/>
          <p:nvPr>
            <p:ph type="title"/>
          </p:nvPr>
        </p:nvSpPr>
        <p:spPr>
          <a:xfrm>
            <a:off x="952500" y="-596900"/>
            <a:ext cx="11099800" cy="2120900"/>
          </a:xfrm>
          <a:prstGeom prst="rect">
            <a:avLst/>
          </a:prstGeom>
        </p:spPr>
        <p:txBody>
          <a:bodyPr/>
          <a:lstStyle>
            <a:lvl1pPr>
              <a:defRPr sz="3000"/>
            </a:lvl1pPr>
          </a:lstStyle>
          <a:p>
            <a:pPr/>
            <a:r>
              <a:t>Review Data</a:t>
            </a:r>
          </a:p>
        </p:txBody>
      </p:sp>
      <p:sp>
        <p:nvSpPr>
          <p:cNvPr id="145" name="Canvas title shows Review…"/>
          <p:cNvSpPr txBox="1"/>
          <p:nvPr>
            <p:ph type="body" sz="half" idx="1"/>
          </p:nvPr>
        </p:nvSpPr>
        <p:spPr>
          <a:xfrm>
            <a:off x="88900" y="1181100"/>
            <a:ext cx="5145931" cy="8048725"/>
          </a:xfrm>
          <a:prstGeom prst="rect">
            <a:avLst/>
          </a:prstGeom>
        </p:spPr>
        <p:txBody>
          <a:bodyPr/>
          <a:lstStyle/>
          <a:p>
            <a:pPr marL="457199" indent="-457199">
              <a:defRPr sz="3000"/>
            </a:pPr>
            <a:r>
              <a:t>Canvas title shows Review</a:t>
            </a:r>
          </a:p>
          <a:p>
            <a:pPr marL="457199" indent="-457199">
              <a:defRPr sz="3000"/>
            </a:pPr>
            <a:r>
              <a:t>Figure should be History Data</a:t>
            </a:r>
          </a:p>
          <a:p>
            <a:pPr marL="457199" indent="-457199">
              <a:defRPr sz="3000"/>
            </a:pPr>
            <a:r>
              <a:t>Plotted figure shows price for the past 120 days</a:t>
            </a:r>
          </a:p>
          <a:p>
            <a:pPr marL="457199" indent="-457199">
              <a:defRPr sz="3000"/>
            </a:pPr>
            <a:r>
              <a:t>Data review board shows raw data date range, high, low and average price</a:t>
            </a:r>
          </a:p>
          <a:p>
            <a:pPr marL="457199" indent="-457199">
              <a:defRPr sz="3000"/>
            </a:pPr>
            <a:r>
              <a:t>Log status shows the loaded file’s dir and file name</a:t>
            </a:r>
          </a:p>
        </p:txBody>
      </p:sp>
      <p:grpSp>
        <p:nvGrpSpPr>
          <p:cNvPr id="148" name="Image Gallery"/>
          <p:cNvGrpSpPr/>
          <p:nvPr/>
        </p:nvGrpSpPr>
        <p:grpSpPr>
          <a:xfrm>
            <a:off x="5313560" y="1225525"/>
            <a:ext cx="7703940" cy="6502450"/>
            <a:chOff x="0" y="0"/>
            <a:chExt cx="7703939" cy="6502449"/>
          </a:xfrm>
        </p:grpSpPr>
        <p:pic>
          <p:nvPicPr>
            <p:cNvPr id="146" name="Screen Shot 2019-04-08 at 4.26.52 PM.png" descr="Screen Shot 2019-04-08 at 4.26.52 PM.png"/>
            <p:cNvPicPr>
              <a:picLocks noChangeAspect="1"/>
            </p:cNvPicPr>
            <p:nvPr/>
          </p:nvPicPr>
          <p:blipFill>
            <a:blip r:embed="rId2">
              <a:extLst/>
            </a:blip>
            <a:srcRect l="2945" t="0" r="2945" b="0"/>
            <a:stretch>
              <a:fillRect/>
            </a:stretch>
          </p:blipFill>
          <p:spPr>
            <a:xfrm>
              <a:off x="0" y="0"/>
              <a:ext cx="7703940" cy="5969050"/>
            </a:xfrm>
            <a:prstGeom prst="rect">
              <a:avLst/>
            </a:prstGeom>
            <a:ln w="12700" cap="flat">
              <a:noFill/>
              <a:miter lim="400000"/>
            </a:ln>
            <a:effectLst/>
          </p:spPr>
        </p:pic>
        <p:sp>
          <p:nvSpPr>
            <p:cNvPr id="147" name="Type to enter a caption."/>
            <p:cNvSpPr/>
            <p:nvPr/>
          </p:nvSpPr>
          <p:spPr>
            <a:xfrm>
              <a:off x="0" y="6045249"/>
              <a:ext cx="7703940"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Type to enter a caption.</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Analyze Result"/>
          <p:cNvSpPr txBox="1"/>
          <p:nvPr>
            <p:ph type="title"/>
          </p:nvPr>
        </p:nvSpPr>
        <p:spPr>
          <a:xfrm>
            <a:off x="952500" y="-469900"/>
            <a:ext cx="11099800" cy="2120900"/>
          </a:xfrm>
          <a:prstGeom prst="rect">
            <a:avLst/>
          </a:prstGeom>
        </p:spPr>
        <p:txBody>
          <a:bodyPr/>
          <a:lstStyle>
            <a:lvl1pPr>
              <a:defRPr sz="3000"/>
            </a:lvl1pPr>
          </a:lstStyle>
          <a:p>
            <a:pPr/>
            <a:r>
              <a:t>Analyze Result</a:t>
            </a:r>
          </a:p>
        </p:txBody>
      </p:sp>
      <p:sp>
        <p:nvSpPr>
          <p:cNvPr id="151" name="Click analyze result…"/>
          <p:cNvSpPr txBox="1"/>
          <p:nvPr>
            <p:ph type="body" sz="half" idx="1"/>
          </p:nvPr>
        </p:nvSpPr>
        <p:spPr>
          <a:xfrm>
            <a:off x="342899" y="6278612"/>
            <a:ext cx="12319001" cy="3138438"/>
          </a:xfrm>
          <a:prstGeom prst="rect">
            <a:avLst/>
          </a:prstGeom>
        </p:spPr>
        <p:txBody>
          <a:bodyPr/>
          <a:lstStyle/>
          <a:p>
            <a:pPr>
              <a:defRPr sz="2200"/>
            </a:pPr>
            <a:r>
              <a:t>Click analyze result</a:t>
            </a:r>
          </a:p>
          <a:p>
            <a:pPr>
              <a:defRPr sz="2200"/>
            </a:pPr>
            <a:r>
              <a:t>Canvas title shows Result</a:t>
            </a:r>
          </a:p>
          <a:p>
            <a:pPr>
              <a:defRPr sz="2200"/>
            </a:pPr>
            <a:r>
              <a:t>Canvas figure shows prediction for upcoming 30 days</a:t>
            </a:r>
          </a:p>
        </p:txBody>
      </p:sp>
      <p:grpSp>
        <p:nvGrpSpPr>
          <p:cNvPr id="154" name="Image Gallery"/>
          <p:cNvGrpSpPr/>
          <p:nvPr/>
        </p:nvGrpSpPr>
        <p:grpSpPr>
          <a:xfrm>
            <a:off x="1960512" y="838200"/>
            <a:ext cx="9406088" cy="5665391"/>
            <a:chOff x="0" y="0"/>
            <a:chExt cx="9406086" cy="5665390"/>
          </a:xfrm>
        </p:grpSpPr>
        <p:pic>
          <p:nvPicPr>
            <p:cNvPr id="152" name="Screen Shot 2019-04-08 at 4.30.14 PM.png" descr="Screen Shot 2019-04-08 at 4.30.14 PM.png"/>
            <p:cNvPicPr>
              <a:picLocks noChangeAspect="1"/>
            </p:cNvPicPr>
            <p:nvPr/>
          </p:nvPicPr>
          <p:blipFill>
            <a:blip r:embed="rId2">
              <a:extLst/>
            </a:blip>
            <a:srcRect l="0" t="1607" r="0" b="1607"/>
            <a:stretch>
              <a:fillRect/>
            </a:stretch>
          </p:blipFill>
          <p:spPr>
            <a:xfrm>
              <a:off x="0" y="0"/>
              <a:ext cx="9406087" cy="5131991"/>
            </a:xfrm>
            <a:prstGeom prst="rect">
              <a:avLst/>
            </a:prstGeom>
            <a:ln w="12700" cap="flat">
              <a:noFill/>
              <a:miter lim="400000"/>
            </a:ln>
            <a:effectLst/>
          </p:spPr>
        </p:pic>
        <p:sp>
          <p:nvSpPr>
            <p:cNvPr id="153" name="Type to enter a caption."/>
            <p:cNvSpPr/>
            <p:nvPr/>
          </p:nvSpPr>
          <p:spPr>
            <a:xfrm>
              <a:off x="0" y="5208190"/>
              <a:ext cx="9406087"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Type to enter a caption.</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Analyze Result"/>
          <p:cNvSpPr txBox="1"/>
          <p:nvPr>
            <p:ph type="title"/>
          </p:nvPr>
        </p:nvSpPr>
        <p:spPr>
          <a:xfrm>
            <a:off x="952500" y="406400"/>
            <a:ext cx="11099800" cy="1292176"/>
          </a:xfrm>
          <a:prstGeom prst="rect">
            <a:avLst/>
          </a:prstGeom>
        </p:spPr>
        <p:txBody>
          <a:bodyPr/>
          <a:lstStyle>
            <a:lvl1pPr>
              <a:defRPr sz="3800"/>
            </a:lvl1pPr>
          </a:lstStyle>
          <a:p>
            <a:pPr/>
            <a:r>
              <a:t>Analyze Result</a:t>
            </a:r>
          </a:p>
        </p:txBody>
      </p:sp>
      <p:sp>
        <p:nvSpPr>
          <p:cNvPr id="157" name="Analyze uses historic data for training and using linear regression to build a prediction model…"/>
          <p:cNvSpPr txBox="1"/>
          <p:nvPr>
            <p:ph type="body" idx="1"/>
          </p:nvPr>
        </p:nvSpPr>
        <p:spPr>
          <a:xfrm>
            <a:off x="952500" y="1733550"/>
            <a:ext cx="11099800" cy="6286500"/>
          </a:xfrm>
          <a:prstGeom prst="rect">
            <a:avLst/>
          </a:prstGeom>
        </p:spPr>
        <p:txBody>
          <a:bodyPr/>
          <a:lstStyle/>
          <a:p>
            <a:pPr/>
            <a:r>
              <a:t>Analyze uses historic data for training and using linear regression to build a prediction model</a:t>
            </a:r>
          </a:p>
          <a:p>
            <a:pPr/>
            <a:r>
              <a:t>Apply the prediction model to 30 day’s data to predict the trends for the upcoming 30 day</a:t>
            </a:r>
          </a:p>
          <a:p>
            <a:pPr/>
            <a:r>
              <a:t>History data should be longer than 120 days and is recommended to be longer as possible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Review Data will switch figure to history data…"/>
          <p:cNvSpPr txBox="1"/>
          <p:nvPr>
            <p:ph type="body" idx="1"/>
          </p:nvPr>
        </p:nvSpPr>
        <p:spPr>
          <a:xfrm>
            <a:off x="863600" y="4178300"/>
            <a:ext cx="11099800" cy="7213600"/>
          </a:xfrm>
          <a:prstGeom prst="rect">
            <a:avLst/>
          </a:prstGeom>
        </p:spPr>
        <p:txBody>
          <a:bodyPr/>
          <a:lstStyle/>
          <a:p>
            <a:pPr/>
            <a:r>
              <a:t>Review Data will switch figure to history data</a:t>
            </a:r>
          </a:p>
          <a:p>
            <a:pPr/>
            <a:r>
              <a:t>Clear will clear all loaded data and canvas figure and logs, and since no data cached, analyze button will be disabled.</a:t>
            </a:r>
          </a:p>
        </p:txBody>
      </p:sp>
      <p:grpSp>
        <p:nvGrpSpPr>
          <p:cNvPr id="162" name="Image Gallery"/>
          <p:cNvGrpSpPr/>
          <p:nvPr/>
        </p:nvGrpSpPr>
        <p:grpSpPr>
          <a:xfrm>
            <a:off x="3156470" y="292100"/>
            <a:ext cx="6514060" cy="6557616"/>
            <a:chOff x="0" y="0"/>
            <a:chExt cx="6514058" cy="6557615"/>
          </a:xfrm>
        </p:grpSpPr>
        <p:pic>
          <p:nvPicPr>
            <p:cNvPr id="160" name="Screen Shot 2019-04-08 at 2.09.00 PM.png" descr="Screen Shot 2019-04-08 at 2.09.00 PM.png"/>
            <p:cNvPicPr>
              <a:picLocks noChangeAspect="1"/>
            </p:cNvPicPr>
            <p:nvPr/>
          </p:nvPicPr>
          <p:blipFill>
            <a:blip r:embed="rId2">
              <a:extLst/>
            </a:blip>
            <a:srcRect l="2493" t="0" r="2493" b="0"/>
            <a:stretch>
              <a:fillRect/>
            </a:stretch>
          </p:blipFill>
          <p:spPr>
            <a:xfrm>
              <a:off x="0" y="0"/>
              <a:ext cx="6514059" cy="6024216"/>
            </a:xfrm>
            <a:prstGeom prst="rect">
              <a:avLst/>
            </a:prstGeom>
            <a:ln w="12700" cap="flat">
              <a:noFill/>
              <a:miter lim="400000"/>
            </a:ln>
            <a:effectLst/>
          </p:spPr>
        </p:pic>
        <p:sp>
          <p:nvSpPr>
            <p:cNvPr id="161" name="Type to enter a caption."/>
            <p:cNvSpPr/>
            <p:nvPr/>
          </p:nvSpPr>
          <p:spPr>
            <a:xfrm>
              <a:off x="0" y="6100415"/>
              <a:ext cx="6514059"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Type to enter a caption.</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Python Modules"/>
          <p:cNvSpPr txBox="1"/>
          <p:nvPr>
            <p:ph type="title"/>
          </p:nvPr>
        </p:nvSpPr>
        <p:spPr>
          <a:xfrm>
            <a:off x="723900" y="139700"/>
            <a:ext cx="11099800" cy="2197349"/>
          </a:xfrm>
          <a:prstGeom prst="rect">
            <a:avLst/>
          </a:prstGeom>
        </p:spPr>
        <p:txBody>
          <a:bodyPr/>
          <a:lstStyle>
            <a:lvl1pPr>
              <a:defRPr sz="3000"/>
            </a:lvl1pPr>
          </a:lstStyle>
          <a:p>
            <a:pPr/>
            <a:r>
              <a:t>Python Modules</a:t>
            </a:r>
          </a:p>
        </p:txBody>
      </p:sp>
      <p:sp>
        <p:nvSpPr>
          <p:cNvPr id="165" name="The app has two file modules, main file “stock.py” and util file “analyze.py”.…"/>
          <p:cNvSpPr txBox="1"/>
          <p:nvPr>
            <p:ph type="body" idx="1"/>
          </p:nvPr>
        </p:nvSpPr>
        <p:spPr>
          <a:xfrm>
            <a:off x="952500" y="2305050"/>
            <a:ext cx="11099800" cy="6286500"/>
          </a:xfrm>
          <a:prstGeom prst="rect">
            <a:avLst/>
          </a:prstGeom>
        </p:spPr>
        <p:txBody>
          <a:bodyPr/>
          <a:lstStyle/>
          <a:p>
            <a:pPr marL="384047" indent="-384047" defTabSz="490727">
              <a:spcBef>
                <a:spcPts val="3500"/>
              </a:spcBef>
              <a:defRPr sz="2520"/>
            </a:pPr>
            <a:r>
              <a:t>The app has two file modules, main file “stock.py” and util file “analyze.py”.</a:t>
            </a:r>
          </a:p>
          <a:p>
            <a:pPr marL="384047" indent="-384047" defTabSz="490727">
              <a:spcBef>
                <a:spcPts val="3500"/>
              </a:spcBef>
              <a:defRPr sz="2520"/>
            </a:pPr>
            <a:r>
              <a:t>Tkinter is used for UI, buttons, frames, canvas, labels are used for different components. filedialog is used to select file.</a:t>
            </a:r>
          </a:p>
          <a:p>
            <a:pPr marL="384047" indent="-384047" defTabSz="490727">
              <a:spcBef>
                <a:spcPts val="3500"/>
              </a:spcBef>
              <a:defRPr sz="2520"/>
            </a:pPr>
            <a:r>
              <a:t>“CSV”, “pandas” are used to import data and format to list or data columns. </a:t>
            </a:r>
          </a:p>
          <a:p>
            <a:pPr marL="384047" indent="-384047" defTabSz="490727">
              <a:spcBef>
                <a:spcPts val="3500"/>
              </a:spcBef>
              <a:defRPr sz="2520"/>
            </a:pPr>
            <a:r>
              <a:t>“numpy” is used for math and array computations </a:t>
            </a:r>
          </a:p>
          <a:p>
            <a:pPr marL="384047" indent="-384047" defTabSz="490727">
              <a:spcBef>
                <a:spcPts val="3500"/>
              </a:spcBef>
              <a:defRPr sz="2520"/>
            </a:pPr>
            <a:r>
              <a:t>“matplotlib” is used to plot stock figure</a:t>
            </a:r>
          </a:p>
          <a:p>
            <a:pPr marL="384047" indent="-384047" defTabSz="490727">
              <a:spcBef>
                <a:spcPts val="3500"/>
              </a:spcBef>
              <a:defRPr sz="2520"/>
            </a:pPr>
            <a:r>
              <a:t>“sklearn” is used for data training and linear regression computation for stock prediction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