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62" r:id="rId4"/>
    <p:sldId id="286" r:id="rId5"/>
    <p:sldId id="366" r:id="rId6"/>
    <p:sldId id="367" r:id="rId7"/>
    <p:sldId id="304" r:id="rId8"/>
    <p:sldId id="295" r:id="rId9"/>
    <p:sldId id="376" r:id="rId10"/>
    <p:sldId id="281" r:id="rId11"/>
    <p:sldId id="379" r:id="rId12"/>
    <p:sldId id="283" r:id="rId13"/>
    <p:sldId id="381"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349"/>
    <a:srgbClr val="FFFB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guide orient="horz" pos="2160"/>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0D6D-A908-48C6-983D-90F2BD11E284}" type="datetimeFigureOut">
              <a:rPr lang="zh-CN" altLang="en-US" smtClean="0"/>
              <a:t>2021/1/6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B924-28C1-4EF7-A019-613D541E4AA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0BB924-28C1-4EF7-A019-613D541E4AA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0BB924-28C1-4EF7-A019-613D541E4AA8}"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0BB924-28C1-4EF7-A019-613D541E4AA8}"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13</a:t>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0BB924-28C1-4EF7-A019-613D541E4AA8}"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0BB924-28C1-4EF7-A019-613D541E4AA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0BB924-28C1-4EF7-A019-613D541E4AA8}"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0BB924-28C1-4EF7-A019-613D541E4AA8}"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t>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E2F20FC-145E-4034-86AC-8B4FEA629A51}" type="datetimeFigureOut">
              <a:rPr lang="zh-CN" altLang="en-US" smtClean="0"/>
              <a:t>2021/1/6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CE2F20FC-145E-4034-86AC-8B4FEA629A51}" type="datetimeFigureOut">
              <a:rPr lang="zh-CN" altLang="en-US" smtClean="0"/>
              <a:t>2021/1/6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5"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CE2F20FC-145E-4034-86AC-8B4FEA629A51}" type="datetimeFigureOut">
              <a:rPr lang="zh-CN" altLang="en-US" smtClean="0"/>
              <a:t>2021/1/6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CE2F20FC-145E-4034-86AC-8B4FEA629A51}" type="datetimeFigureOut">
              <a:rPr lang="zh-CN" altLang="en-US" smtClean="0"/>
              <a:t>2021/1/6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1" y="4589468"/>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2F20FC-145E-4034-86AC-8B4FEA629A51}" type="datetimeFigureOut">
              <a:rPr lang="zh-CN" altLang="en-US" smtClean="0"/>
              <a:t>2021/1/6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CE2F20FC-145E-4034-86AC-8B4FEA629A51}" type="datetimeFigureOut">
              <a:rPr lang="zh-CN" altLang="en-US" smtClean="0"/>
              <a:t>2021/1/6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5"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CE2F20FC-145E-4034-86AC-8B4FEA629A51}" type="datetimeFigureOut">
              <a:rPr lang="zh-CN" altLang="en-US" smtClean="0"/>
              <a:t>2021/1/6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E2F20FC-145E-4034-86AC-8B4FEA629A51}" type="datetimeFigureOut">
              <a:rPr lang="zh-CN" altLang="en-US" smtClean="0"/>
              <a:t>2021/1/6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t>2021/1/6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2021/1/6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30"/>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2021/1/6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t>2021/1/6</a:t>
            </a:fld>
            <a:endParaRPr lang="zh-CN" altLang="en-US"/>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550"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a:off x="-636233"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a:off x="1203585"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9" name="椭圆 8"/>
          <p:cNvSpPr/>
          <p:nvPr/>
        </p:nvSpPr>
        <p:spPr>
          <a:xfrm>
            <a:off x="-135807" y="2481617"/>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0" name="椭圆 9"/>
          <p:cNvSpPr/>
          <p:nvPr/>
        </p:nvSpPr>
        <p:spPr>
          <a:xfrm>
            <a:off x="2479844" y="28338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1" name="椭圆 10"/>
          <p:cNvSpPr/>
          <p:nvPr/>
        </p:nvSpPr>
        <p:spPr>
          <a:xfrm>
            <a:off x="2439315"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2" name="椭圆 11"/>
          <p:cNvSpPr/>
          <p:nvPr/>
        </p:nvSpPr>
        <p:spPr>
          <a:xfrm>
            <a:off x="134654" y="4228500"/>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椭圆 12"/>
          <p:cNvSpPr/>
          <p:nvPr/>
        </p:nvSpPr>
        <p:spPr>
          <a:xfrm>
            <a:off x="134652"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a:off x="523551" y="5404455"/>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a:off x="2374762"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a:off x="3972588" y="5808599"/>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椭圆 16"/>
          <p:cNvSpPr/>
          <p:nvPr/>
        </p:nvSpPr>
        <p:spPr>
          <a:xfrm>
            <a:off x="3334452" y="373396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8" name="椭圆 17"/>
          <p:cNvSpPr/>
          <p:nvPr/>
        </p:nvSpPr>
        <p:spPr>
          <a:xfrm>
            <a:off x="3080662" y="4306415"/>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9" name="椭圆 18"/>
          <p:cNvSpPr/>
          <p:nvPr/>
        </p:nvSpPr>
        <p:spPr>
          <a:xfrm>
            <a:off x="2630608" y="375401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0" name="椭圆 19"/>
          <p:cNvSpPr/>
          <p:nvPr/>
        </p:nvSpPr>
        <p:spPr>
          <a:xfrm>
            <a:off x="4488036" y="353697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1" name="椭圆 20"/>
          <p:cNvSpPr/>
          <p:nvPr/>
        </p:nvSpPr>
        <p:spPr>
          <a:xfrm>
            <a:off x="3593011" y="491391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2" name="椭圆 21"/>
          <p:cNvSpPr/>
          <p:nvPr/>
        </p:nvSpPr>
        <p:spPr>
          <a:xfrm>
            <a:off x="4488040" y="15675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3" name="矩形 22"/>
          <p:cNvSpPr/>
          <p:nvPr/>
        </p:nvSpPr>
        <p:spPr>
          <a:xfrm>
            <a:off x="5719282" y="2544969"/>
            <a:ext cx="6143930" cy="768350"/>
          </a:xfrm>
          <a:prstGeom prst="rect">
            <a:avLst/>
          </a:prstGeom>
        </p:spPr>
        <p:txBody>
          <a:bodyPr wrap="square">
            <a:spAutoFit/>
          </a:bodyPr>
          <a:lstStyle/>
          <a:p>
            <a:r>
              <a:rPr lang="zh-CN" altLang="zh-CN" sz="4400" b="1"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rPr>
              <a:t>智能环境监测项目汇报</a:t>
            </a:r>
          </a:p>
        </p:txBody>
      </p:sp>
      <p:cxnSp>
        <p:nvCxnSpPr>
          <p:cNvPr id="25" name="直接连接符 24"/>
          <p:cNvCxnSpPr/>
          <p:nvPr/>
        </p:nvCxnSpPr>
        <p:spPr>
          <a:xfrm>
            <a:off x="6228668" y="3537042"/>
            <a:ext cx="465410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562475" y="4759325"/>
            <a:ext cx="7458710" cy="645160"/>
          </a:xfrm>
          <a:prstGeom prst="rect">
            <a:avLst/>
          </a:prstGeom>
          <a:noFill/>
        </p:spPr>
        <p:txBody>
          <a:bodyPr wrap="square" rtlCol="0">
            <a:spAutoFit/>
          </a:bodyPr>
          <a:lstStyle/>
          <a:p>
            <a:pPr algn="l"/>
            <a:r>
              <a:rPr lang="zh-CN" altLang="en-US" dirty="0">
                <a:solidFill>
                  <a:schemeClr val="tx1">
                    <a:lumMod val="65000"/>
                    <a:lumOff val="35000"/>
                  </a:schemeClr>
                </a:solidFill>
                <a:latin typeface="+mn-ea"/>
                <a:cs typeface="+mn-ea"/>
              </a:rPr>
              <a:t>汇报人：  侯燕申</a:t>
            </a:r>
          </a:p>
          <a:p>
            <a:pPr algn="l"/>
            <a:r>
              <a:rPr lang="zh-CN" altLang="en-US" dirty="0">
                <a:solidFill>
                  <a:schemeClr val="tx1">
                    <a:lumMod val="65000"/>
                    <a:lumOff val="35000"/>
                  </a:schemeClr>
                </a:solidFill>
                <a:latin typeface="+mn-ea"/>
                <a:cs typeface="+mn-ea"/>
              </a:rPr>
              <a:t>团队成员：房才翔 宫世鹏 李清瑞 刘运皓 杨金峰 </a:t>
            </a:r>
            <a:r>
              <a:rPr lang="zh-CN" altLang="en-US" dirty="0">
                <a:solidFill>
                  <a:schemeClr val="tx1">
                    <a:lumMod val="65000"/>
                    <a:lumOff val="35000"/>
                  </a:schemeClr>
                </a:solidFill>
                <a:latin typeface="+mn-ea"/>
                <a:cs typeface="+mn-ea"/>
                <a:sym typeface="+mn-ea"/>
              </a:rPr>
              <a:t>张纯聚 </a:t>
            </a:r>
            <a:r>
              <a:rPr lang="zh-CN" altLang="en-US" dirty="0">
                <a:solidFill>
                  <a:schemeClr val="tx1">
                    <a:lumMod val="65000"/>
                    <a:lumOff val="35000"/>
                  </a:schemeClr>
                </a:solidFill>
                <a:latin typeface="+mn-ea"/>
                <a:cs typeface="+mn-ea"/>
              </a:rPr>
              <a:t>张厚今 张帅 </a:t>
            </a:r>
          </a:p>
        </p:txBody>
      </p:sp>
      <p:sp>
        <p:nvSpPr>
          <p:cNvPr id="3" name="文本框 2"/>
          <p:cNvSpPr txBox="1"/>
          <p:nvPr/>
        </p:nvSpPr>
        <p:spPr>
          <a:xfrm>
            <a:off x="8420735" y="3620135"/>
            <a:ext cx="3024505" cy="1045210"/>
          </a:xfrm>
          <a:prstGeom prst="rect">
            <a:avLst/>
          </a:prstGeom>
          <a:noFill/>
        </p:spPr>
        <p:txBody>
          <a:bodyPr wrap="square" rtlCol="0">
            <a:spAutoFit/>
          </a:bodyPr>
          <a:lstStyle/>
          <a:p>
            <a:r>
              <a:rPr lang="zh-CN" altLang="en-US" sz="4400" b="1"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sym typeface="+mn-ea"/>
              </a:rPr>
              <a:t>正青春团队</a:t>
            </a:r>
            <a:endParaRPr lang="zh-CN" altLang="en-US" b="1" kern="100" dirty="0">
              <a:solidFill>
                <a:schemeClr val="tx1">
                  <a:lumMod val="75000"/>
                  <a:lumOff val="25000"/>
                </a:schemeClr>
              </a:solidFill>
              <a:latin typeface="微软雅黑" panose="020B0503020204020204" charset="-122"/>
              <a:ea typeface="微软雅黑" panose="020B0503020204020204" charset="-122"/>
              <a:cs typeface="Times New Roman" panose="02020603050405020304" pitchFamily="18" charset="0"/>
            </a:endParaRP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p14:glitter pattern="hexagon"/>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
                                        <p:tgtEl>
                                          <p:spTgt spid="1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1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
                                        <p:tgtEl>
                                          <p:spTgt spid="12"/>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
                                        <p:tgtEl>
                                          <p:spTgt spid="1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100"/>
                                        <p:tgtEl>
                                          <p:spTgt spid="8"/>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
                                        <p:tgtEl>
                                          <p:spTgt spid="17"/>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
                                        <p:tgtEl>
                                          <p:spTgt spid="21"/>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100"/>
                                        <p:tgtEl>
                                          <p:spTgt spid="14"/>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
                                        <p:tgtEl>
                                          <p:spTgt spid="19"/>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
                                        <p:tgtEl>
                                          <p:spTgt spid="1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100"/>
                                        <p:tgtEl>
                                          <p:spTgt spid="20"/>
                                        </p:tgtEl>
                                      </p:cBhvr>
                                    </p:animEffect>
                                  </p:childTnLst>
                                </p:cTn>
                              </p:par>
                            </p:childTnLst>
                          </p:cTn>
                        </p:par>
                        <p:par>
                          <p:cTn id="72" fill="hold">
                            <p:stCondLst>
                              <p:cond delay="8500"/>
                            </p:stCondLst>
                            <p:childTnLst>
                              <p:par>
                                <p:cTn id="73" presetID="2" presetClass="entr" presetSubtype="2" fill="hold" grpId="0" nodeType="afterEffect">
                                  <p:stCondLst>
                                    <p:cond delay="0"/>
                                  </p:stCondLst>
                                  <p:iterate type="lt">
                                    <p:tmPct val="10000"/>
                                  </p:iterate>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1+#ppt_w/2"/>
                                          </p:val>
                                        </p:tav>
                                        <p:tav tm="100000">
                                          <p:val>
                                            <p:strVal val="#ppt_x"/>
                                          </p:val>
                                        </p:tav>
                                      </p:tavLst>
                                    </p:anim>
                                    <p:anim calcmode="lin" valueType="num">
                                      <p:cBhvr additive="base">
                                        <p:cTn id="76" dur="500" fill="hold"/>
                                        <p:tgtEl>
                                          <p:spTgt spid="23"/>
                                        </p:tgtEl>
                                        <p:attrNameLst>
                                          <p:attrName>ppt_y</p:attrName>
                                        </p:attrNameLst>
                                      </p:cBhvr>
                                      <p:tavLst>
                                        <p:tav tm="0">
                                          <p:val>
                                            <p:strVal val="#ppt_y"/>
                                          </p:val>
                                        </p:tav>
                                        <p:tav tm="100000">
                                          <p:val>
                                            <p:strVal val="#ppt_y"/>
                                          </p:val>
                                        </p:tav>
                                      </p:tavLst>
                                    </p:anim>
                                  </p:childTnLst>
                                </p:cTn>
                              </p:par>
                            </p:childTnLst>
                          </p:cTn>
                        </p:par>
                        <p:par>
                          <p:cTn id="77" fill="hold">
                            <p:stCondLst>
                              <p:cond delay="2649"/>
                            </p:stCondLst>
                            <p:childTnLst>
                              <p:par>
                                <p:cTn id="78" presetID="22" presetClass="entr" presetSubtype="4"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down)">
                                      <p:cBhvr>
                                        <p:cTn id="80" dur="500"/>
                                        <p:tgtEl>
                                          <p:spTgt spid="25"/>
                                        </p:tgtEl>
                                      </p:cBhvr>
                                    </p:animEffect>
                                  </p:childTnLst>
                                </p:cTn>
                              </p:par>
                            </p:childTnLst>
                          </p:cTn>
                        </p:par>
                        <p:par>
                          <p:cTn id="81" fill="hold">
                            <p:stCondLst>
                              <p:cond delay="3149"/>
                            </p:stCondLst>
                            <p:childTnLst>
                              <p:par>
                                <p:cTn id="82" presetID="2" presetClass="entr" presetSubtype="4" fill="hold" grpId="0" nodeType="afterEffect">
                                  <p:stCondLst>
                                    <p:cond delay="0"/>
                                  </p:stCondLst>
                                  <p:childTnLst>
                                    <p:set>
                                      <p:cBhvr>
                                        <p:cTn id="83" dur="1" fill="hold">
                                          <p:stCondLst>
                                            <p:cond delay="0"/>
                                          </p:stCondLst>
                                        </p:cTn>
                                        <p:tgtEl>
                                          <p:spTgt spid="27"/>
                                        </p:tgtEl>
                                        <p:attrNameLst>
                                          <p:attrName>style.visibility</p:attrName>
                                        </p:attrNameLst>
                                      </p:cBhvr>
                                      <p:to>
                                        <p:strVal val="visible"/>
                                      </p:to>
                                    </p:set>
                                    <p:anim calcmode="lin" valueType="num">
                                      <p:cBhvr additive="base">
                                        <p:cTn id="84" dur="500" fill="hold"/>
                                        <p:tgtEl>
                                          <p:spTgt spid="27"/>
                                        </p:tgtEl>
                                        <p:attrNameLst>
                                          <p:attrName>ppt_x</p:attrName>
                                        </p:attrNameLst>
                                      </p:cBhvr>
                                      <p:tavLst>
                                        <p:tav tm="0">
                                          <p:val>
                                            <p:strVal val="#ppt_x"/>
                                          </p:val>
                                        </p:tav>
                                        <p:tav tm="100000">
                                          <p:val>
                                            <p:strVal val="#ppt_x"/>
                                          </p:val>
                                        </p:tav>
                                      </p:tavLst>
                                    </p:anim>
                                    <p:anim calcmode="lin" valueType="num">
                                      <p:cBhvr additive="base">
                                        <p:cTn id="85" dur="500" fill="hold"/>
                                        <p:tgtEl>
                                          <p:spTgt spid="27"/>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3"/>
                                        </p:tgtEl>
                                        <p:attrNameLst>
                                          <p:attrName>style.visibility</p:attrName>
                                        </p:attrNameLst>
                                      </p:cBhvr>
                                      <p:to>
                                        <p:strVal val="visible"/>
                                      </p:to>
                                    </p:set>
                                    <p:anim calcmode="lin" valueType="num">
                                      <p:cBhvr additive="base">
                                        <p:cTn id="88" dur="500" fill="hold"/>
                                        <p:tgtEl>
                                          <p:spTgt spid="3"/>
                                        </p:tgtEl>
                                        <p:attrNameLst>
                                          <p:attrName>ppt_x</p:attrName>
                                        </p:attrNameLst>
                                      </p:cBhvr>
                                      <p:tavLst>
                                        <p:tav tm="0">
                                          <p:val>
                                            <p:strVal val="#ppt_x"/>
                                          </p:val>
                                        </p:tav>
                                        <p:tav tm="100000">
                                          <p:val>
                                            <p:strVal val="#ppt_x"/>
                                          </p:val>
                                        </p:tav>
                                      </p:tavLst>
                                    </p:anim>
                                    <p:anim calcmode="lin" valueType="num">
                                      <p:cBhvr additive="base">
                                        <p:cTn id="8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bldLvl="0" animBg="1"/>
      <p:bldP spid="22" grpId="0" animBg="1"/>
      <p:bldP spid="23" grpId="0"/>
      <p:bldP spid="27"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a:latin typeface="微软雅黑" panose="020B0503020204020204" charset="-122"/>
                <a:ea typeface="微软雅黑" panose="020B0503020204020204" charset="-122"/>
              </a:rPr>
              <a:t>3</a:t>
            </a:r>
            <a:endParaRPr lang="zh-CN" altLang="en-US" sz="16600" b="1">
              <a:latin typeface="微软雅黑" panose="020B0503020204020204" charset="-122"/>
              <a:ea typeface="微软雅黑" panose="020B0503020204020204" charset="-122"/>
            </a:endParaRPr>
          </a:p>
        </p:txBody>
      </p:sp>
      <p:sp>
        <p:nvSpPr>
          <p:cNvPr id="24" name="矩形 23"/>
          <p:cNvSpPr/>
          <p:nvPr/>
        </p:nvSpPr>
        <p:spPr>
          <a:xfrm>
            <a:off x="3341229" y="4954389"/>
            <a:ext cx="5509551"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charset="-122"/>
                <a:ea typeface="微软雅黑" panose="020B0503020204020204" charset="-122"/>
              </a:rPr>
              <a:t>项目展示</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7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11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7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2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110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120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11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110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130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grpId="0" nodeType="withEffect">
                                  <p:stCondLst>
                                    <p:cond delay="150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500"/>
                                        <p:tgtEl>
                                          <p:spTgt spid="4"/>
                                        </p:tgtEl>
                                      </p:cBhvr>
                                    </p:animEffect>
                                  </p:childTnLst>
                                </p:cTn>
                              </p:par>
                            </p:childTnLst>
                          </p:cTn>
                        </p:par>
                        <p:par>
                          <p:cTn id="72" fill="hold">
                            <p:stCondLst>
                              <p:cond delay="1000"/>
                            </p:stCondLst>
                            <p:childTnLst>
                              <p:par>
                                <p:cTn id="73" presetID="2" presetClass="entr" presetSubtype="4"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4" grpId="0" animBg="1"/>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97123" y="-538250"/>
            <a:ext cx="2555690" cy="2277867"/>
            <a:chOff x="-1344978" y="-685187"/>
            <a:chExt cx="6781080" cy="6043921"/>
          </a:xfrm>
        </p:grpSpPr>
        <p:sp>
          <p:nvSpPr>
            <p:cNvPr id="26" name="椭圆 25"/>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7" name="椭圆 26"/>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9" name="椭圆 28"/>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0" name="椭圆 29"/>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4" name="椭圆 3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5" name="椭圆 3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6" name="椭圆 3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cxnSp>
        <p:nvCxnSpPr>
          <p:cNvPr id="39" name="直接连接符 38"/>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平行四边形 39"/>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75000"/>
                    <a:lumOff val="25000"/>
                  </a:schemeClr>
                </a:solidFill>
                <a:ea typeface="微软雅黑" panose="020B0503020204020204" charset="-122"/>
              </a:rPr>
              <a:t>3</a:t>
            </a:r>
          </a:p>
        </p:txBody>
      </p:sp>
      <p:sp>
        <p:nvSpPr>
          <p:cNvPr id="41" name="矩形 40"/>
          <p:cNvSpPr/>
          <p:nvPr/>
        </p:nvSpPr>
        <p:spPr>
          <a:xfrm>
            <a:off x="3206115" y="351790"/>
            <a:ext cx="5257800"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项目展示</a:t>
            </a:r>
          </a:p>
        </p:txBody>
      </p:sp>
      <p:sp>
        <p:nvSpPr>
          <p:cNvPr id="13" name="椭圆 12"/>
          <p:cNvSpPr/>
          <p:nvPr/>
        </p:nvSpPr>
        <p:spPr>
          <a:xfrm rot="16200000">
            <a:off x="9796895" y="5695778"/>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rot="16200000">
            <a:off x="11401853" y="46049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rot="16200000">
            <a:off x="10770991" y="485017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rot="16200000">
            <a:off x="9551645" y="581060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rot="16200000">
            <a:off x="9640795" y="4680669"/>
            <a:ext cx="1130239" cy="1130239"/>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a:off x="10558326" y="528254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pic>
        <p:nvPicPr>
          <p:cNvPr id="4" name="图片 3" descr="safe"/>
          <p:cNvPicPr>
            <a:picLocks noChangeAspect="1"/>
          </p:cNvPicPr>
          <p:nvPr/>
        </p:nvPicPr>
        <p:blipFill>
          <a:blip r:embed="rId3"/>
          <a:stretch>
            <a:fillRect/>
          </a:stretch>
        </p:blipFill>
        <p:spPr>
          <a:xfrm>
            <a:off x="1912620" y="1227455"/>
            <a:ext cx="7472045" cy="5142865"/>
          </a:xfrm>
          <a:prstGeom prst="rect">
            <a:avLst/>
          </a:prstGeom>
        </p:spPr>
      </p:pic>
      <p:pic>
        <p:nvPicPr>
          <p:cNvPr id="5" name="图片 4" descr="safe1"/>
          <p:cNvPicPr>
            <a:picLocks noChangeAspect="1"/>
          </p:cNvPicPr>
          <p:nvPr/>
        </p:nvPicPr>
        <p:blipFill>
          <a:blip r:embed="rId4"/>
          <a:stretch>
            <a:fillRect/>
          </a:stretch>
        </p:blipFill>
        <p:spPr>
          <a:xfrm>
            <a:off x="4445000" y="926465"/>
            <a:ext cx="4342765" cy="3551555"/>
          </a:xfrm>
          <a:prstGeom prst="rect">
            <a:avLst/>
          </a:prstGeom>
        </p:spPr>
      </p:pic>
      <p:pic>
        <p:nvPicPr>
          <p:cNvPr id="6" name="图片 5" descr="fine"/>
          <p:cNvPicPr>
            <a:picLocks noChangeAspect="1"/>
          </p:cNvPicPr>
          <p:nvPr/>
        </p:nvPicPr>
        <p:blipFill>
          <a:blip r:embed="rId5"/>
          <a:stretch>
            <a:fillRect/>
          </a:stretch>
        </p:blipFill>
        <p:spPr>
          <a:xfrm>
            <a:off x="3710305" y="1145540"/>
            <a:ext cx="6847840" cy="4867275"/>
          </a:xfrm>
          <a:prstGeom prst="rect">
            <a:avLst/>
          </a:prstGeom>
        </p:spPr>
      </p:pic>
      <p:pic>
        <p:nvPicPr>
          <p:cNvPr id="9" name="图片 8" descr="fine1"/>
          <p:cNvPicPr>
            <a:picLocks noChangeAspect="1"/>
          </p:cNvPicPr>
          <p:nvPr/>
        </p:nvPicPr>
        <p:blipFill>
          <a:blip r:embed="rId6"/>
          <a:stretch>
            <a:fillRect/>
          </a:stretch>
        </p:blipFill>
        <p:spPr>
          <a:xfrm>
            <a:off x="2491740" y="2086610"/>
            <a:ext cx="3580130" cy="3195955"/>
          </a:xfrm>
          <a:prstGeom prst="rect">
            <a:avLst/>
          </a:prstGeom>
        </p:spPr>
      </p:pic>
      <p:pic>
        <p:nvPicPr>
          <p:cNvPr id="10" name="图片 9" descr="danger"/>
          <p:cNvPicPr>
            <a:picLocks noChangeAspect="1"/>
          </p:cNvPicPr>
          <p:nvPr/>
        </p:nvPicPr>
        <p:blipFill>
          <a:blip r:embed="rId7"/>
          <a:stretch>
            <a:fillRect/>
          </a:stretch>
        </p:blipFill>
        <p:spPr>
          <a:xfrm>
            <a:off x="2849880" y="1227455"/>
            <a:ext cx="6491605" cy="5628005"/>
          </a:xfrm>
          <a:prstGeom prst="rect">
            <a:avLst/>
          </a:prstGeom>
        </p:spPr>
      </p:pic>
      <p:pic>
        <p:nvPicPr>
          <p:cNvPr id="11" name="图片 10" descr="danger1"/>
          <p:cNvPicPr>
            <a:picLocks noChangeAspect="1"/>
          </p:cNvPicPr>
          <p:nvPr/>
        </p:nvPicPr>
        <p:blipFill>
          <a:blip r:embed="rId8"/>
          <a:stretch>
            <a:fillRect/>
          </a:stretch>
        </p:blipFill>
        <p:spPr>
          <a:xfrm>
            <a:off x="4072255" y="2086610"/>
            <a:ext cx="4047490" cy="3329305"/>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
                                        <p:tgtEl>
                                          <p:spTgt spid="1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
                                        <p:tgtEl>
                                          <p:spTgt spid="1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
                                        <p:tgtEl>
                                          <p:spTgt spid="1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
                                        <p:tgtEl>
                                          <p:spTgt spid="14"/>
                                        </p:tgtEl>
                                      </p:cBhvr>
                                    </p:animEffect>
                                  </p:childTnLst>
                                </p:cTn>
                              </p:par>
                            </p:childTnLst>
                          </p:cTn>
                        </p:par>
                        <p:par>
                          <p:cTn id="25" fill="hold">
                            <p:stCondLst>
                              <p:cond delay="2500"/>
                            </p:stCondLst>
                            <p:childTnLst>
                              <p:par>
                                <p:cTn id="26" presetID="5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 fill="hold"/>
                                        <p:tgtEl>
                                          <p:spTgt spid="8"/>
                                        </p:tgtEl>
                                        <p:attrNameLst>
                                          <p:attrName>ppt_w</p:attrName>
                                        </p:attrNameLst>
                                      </p:cBhvr>
                                      <p:tavLst>
                                        <p:tav tm="0">
                                          <p:val>
                                            <p:fltVal val="0"/>
                                          </p:val>
                                        </p:tav>
                                        <p:tav tm="100000">
                                          <p:val>
                                            <p:strVal val="#ppt_w"/>
                                          </p:val>
                                        </p:tav>
                                      </p:tavLst>
                                    </p:anim>
                                    <p:anim calcmode="lin" valueType="num">
                                      <p:cBhvr>
                                        <p:cTn id="29" dur="100" fill="hold"/>
                                        <p:tgtEl>
                                          <p:spTgt spid="8"/>
                                        </p:tgtEl>
                                        <p:attrNameLst>
                                          <p:attrName>ppt_h</p:attrName>
                                        </p:attrNameLst>
                                      </p:cBhvr>
                                      <p:tavLst>
                                        <p:tav tm="0">
                                          <p:val>
                                            <p:fltVal val="0"/>
                                          </p:val>
                                        </p:tav>
                                        <p:tav tm="100000">
                                          <p:val>
                                            <p:strVal val="#ppt_h"/>
                                          </p:val>
                                        </p:tav>
                                      </p:tavLst>
                                    </p:anim>
                                    <p:animEffect transition="in" filter="fade">
                                      <p:cBhvr>
                                        <p:cTn id="30" dur="100"/>
                                        <p:tgtEl>
                                          <p:spTgt spid="8"/>
                                        </p:tgtEl>
                                      </p:cBhvr>
                                    </p:animEffect>
                                  </p:childTnLst>
                                </p:cTn>
                              </p:par>
                              <p:par>
                                <p:cTn id="31" presetID="10" presetClass="entr" presetSubtype="0" fill="hold" grpId="0" nodeType="withEffect">
                                  <p:stCondLst>
                                    <p:cond delay="2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horizontal)">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strips(down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diamond(in)">
                                      <p:cBhvr>
                                        <p:cTn id="57" dur="20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heel(1)">
                                      <p:cBhvr>
                                        <p:cTn id="6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3" grpId="0" bldLvl="0" animBg="1"/>
      <p:bldP spid="14" grpId="0" bldLvl="0" animBg="1"/>
      <p:bldP spid="15" grpId="0" bldLvl="0" animBg="1"/>
      <p:bldP spid="16" grpId="0" bldLvl="0" animBg="1"/>
      <p:bldP spid="8" grpId="0" bldLvl="0" animBg="1"/>
      <p:bldP spid="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00" b="1">
                <a:latin typeface="微软雅黑" panose="020B0503020204020204" charset="-122"/>
                <a:ea typeface="微软雅黑" panose="020B0503020204020204" charset="-122"/>
              </a:rPr>
              <a:t>4</a:t>
            </a:r>
          </a:p>
        </p:txBody>
      </p:sp>
      <p:sp>
        <p:nvSpPr>
          <p:cNvPr id="24" name="矩形 23"/>
          <p:cNvSpPr/>
          <p:nvPr/>
        </p:nvSpPr>
        <p:spPr>
          <a:xfrm>
            <a:off x="3341229" y="4954389"/>
            <a:ext cx="5509551"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charset="-122"/>
                <a:ea typeface="微软雅黑" panose="020B0503020204020204" charset="-122"/>
              </a:rPr>
              <a:t>项目总结</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7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11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7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2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110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120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11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110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130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grpId="0" nodeType="withEffect">
                                  <p:stCondLst>
                                    <p:cond delay="150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500"/>
                                        <p:tgtEl>
                                          <p:spTgt spid="4"/>
                                        </p:tgtEl>
                                      </p:cBhvr>
                                    </p:animEffect>
                                  </p:childTnLst>
                                </p:cTn>
                              </p:par>
                            </p:childTnLst>
                          </p:cTn>
                        </p:par>
                        <p:par>
                          <p:cTn id="72" fill="hold">
                            <p:stCondLst>
                              <p:cond delay="1000"/>
                            </p:stCondLst>
                            <p:childTnLst>
                              <p:par>
                                <p:cTn id="73" presetID="2" presetClass="entr" presetSubtype="4"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4" grpId="0" animBg="1"/>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97123" y="-538250"/>
            <a:ext cx="2555690" cy="2277867"/>
            <a:chOff x="-1344978" y="-685187"/>
            <a:chExt cx="6781080" cy="6043921"/>
          </a:xfrm>
        </p:grpSpPr>
        <p:sp>
          <p:nvSpPr>
            <p:cNvPr id="26" name="椭圆 25"/>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7" name="椭圆 26"/>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9" name="椭圆 28"/>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0" name="椭圆 29"/>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4" name="椭圆 3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5" name="椭圆 3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6" name="椭圆 3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cxnSp>
        <p:nvCxnSpPr>
          <p:cNvPr id="39" name="直接连接符 38"/>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平行四边形 39"/>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lumMod val="75000"/>
                    <a:lumOff val="25000"/>
                  </a:schemeClr>
                </a:solidFill>
                <a:ea typeface="微软雅黑" panose="020B0503020204020204" charset="-122"/>
              </a:rPr>
              <a:t>4</a:t>
            </a:r>
          </a:p>
        </p:txBody>
      </p:sp>
      <p:sp>
        <p:nvSpPr>
          <p:cNvPr id="41" name="矩形 40"/>
          <p:cNvSpPr/>
          <p:nvPr/>
        </p:nvSpPr>
        <p:spPr>
          <a:xfrm>
            <a:off x="3206158" y="351898"/>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项目总结</a:t>
            </a:r>
          </a:p>
        </p:txBody>
      </p:sp>
      <p:sp>
        <p:nvSpPr>
          <p:cNvPr id="13" name="椭圆 12"/>
          <p:cNvSpPr/>
          <p:nvPr/>
        </p:nvSpPr>
        <p:spPr>
          <a:xfrm rot="16200000">
            <a:off x="9796895" y="5695778"/>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rot="16200000">
            <a:off x="11401853" y="46049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rot="16200000">
            <a:off x="10770991" y="485017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rot="16200000">
            <a:off x="9551645" y="581060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rot="16200000">
            <a:off x="9640795" y="4680669"/>
            <a:ext cx="1130239" cy="1130239"/>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a:off x="10558326" y="528254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 name="文本框 1"/>
          <p:cNvSpPr txBox="1"/>
          <p:nvPr/>
        </p:nvSpPr>
        <p:spPr>
          <a:xfrm>
            <a:off x="1739265" y="1523365"/>
            <a:ext cx="8057630" cy="404812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lang="en-US" noProof="0" dirty="0">
                <a:ln>
                  <a:noFill/>
                </a:ln>
                <a:solidFill>
                  <a:prstClr val="black">
                    <a:lumMod val="75000"/>
                    <a:lumOff val="25000"/>
                  </a:prstClr>
                </a:solidFill>
                <a:effectLst/>
                <a:uLnTx/>
                <a:uFillTx/>
                <a:latin typeface="微软雅黑" panose="020B0503020204020204" charset="-122"/>
                <a:ea typeface="微软雅黑" panose="020B0503020204020204" charset="-122"/>
                <a:cs typeface="Arial" panose="020B0604020202020204"/>
                <a:sym typeface="+mn-ea"/>
              </a:rPr>
              <a:t>       </a:t>
            </a:r>
            <a:r>
              <a:rPr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j-ea"/>
                <a:sym typeface="+mn-ea"/>
              </a:rPr>
              <a:t>为期两个周的生产实习实训在老师的指导下即将结束，我们也顺利的完成了智能环境监测项目。通过这次实训，我们收获了很多，一方面接触并学习了以前没学过的专业知识并对学习到的知识进行应用，另一方面提高了自己动手做项目的能力。</a:t>
            </a:r>
          </a:p>
          <a:p>
            <a:pPr marL="0" marR="0" lvl="0" indent="0" algn="l" defTabSz="914400" rtl="0" eaLnBrk="1" fontAlgn="auto" latinLnBrk="0" hangingPunct="1">
              <a:lnSpc>
                <a:spcPct val="130000"/>
              </a:lnSpc>
              <a:spcBef>
                <a:spcPts val="0"/>
              </a:spcBef>
              <a:spcAft>
                <a:spcPts val="0"/>
              </a:spcAft>
              <a:buClrTx/>
              <a:buSzTx/>
              <a:buFontTx/>
              <a:buNone/>
              <a:defRPr/>
            </a:pPr>
            <a:r>
              <a:rPr lang="en-US" noProof="0" dirty="0" smtClean="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j-ea"/>
                <a:sym typeface="+mn-ea"/>
              </a:rPr>
              <a:t>    </a:t>
            </a:r>
            <a:r>
              <a:rPr noProof="0" dirty="0" err="1" smtClean="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j-ea"/>
                <a:sym typeface="+mn-ea"/>
              </a:rPr>
              <a:t>此次实训，在老师的带领下对</a:t>
            </a:r>
            <a:r>
              <a:rPr lang="en-US" noProof="0" dirty="0" smtClean="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j-ea"/>
                <a:sym typeface="+mn-ea"/>
              </a:rPr>
              <a:t> L</a:t>
            </a:r>
            <a:r>
              <a:rPr noProof="0" dirty="0" smtClean="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j-ea"/>
                <a:sym typeface="+mn-ea"/>
              </a:rPr>
              <a:t>inux </a:t>
            </a:r>
            <a:r>
              <a:rPr noProof="0" dirty="0">
                <a:ln>
                  <a:noFill/>
                </a:ln>
                <a:solidFill>
                  <a:prstClr val="black">
                    <a:lumMod val="75000"/>
                    <a:lumOff val="25000"/>
                  </a:prstClr>
                </a:solidFill>
                <a:effectLst/>
                <a:uLnTx/>
                <a:uFillTx/>
                <a:latin typeface="宋体" panose="02010600030101010101" pitchFamily="2" charset="-122"/>
                <a:ea typeface="宋体" panose="02010600030101010101" pitchFamily="2" charset="-122"/>
                <a:cs typeface="+mj-ea"/>
                <a:sym typeface="+mn-ea"/>
              </a:rPr>
              <a:t>C的基本操作进行了复习和巩固，了解了以前没有接触过的STM32CubeMX软件的安装和使用，学习了STM32F051K8开发板各个引脚的功能和控制，以及通过完成LED灯点亮、LED呼吸灯、火焰模块和电池电量数据的串口通信等相关小程序来进一步加深理解其相关功能控制并提高自己的动手能力。最后非常感谢各位老师，在实训过程中，认真仔细地讲解专业知识，对于同学们的问题耐心解答，注重实际操作，提高了我们的动手能力，提高了我们的专业素养。</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
                                        <p:tgtEl>
                                          <p:spTgt spid="1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
                                        <p:tgtEl>
                                          <p:spTgt spid="1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
                                        <p:tgtEl>
                                          <p:spTgt spid="1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
                                        <p:tgtEl>
                                          <p:spTgt spid="14"/>
                                        </p:tgtEl>
                                      </p:cBhvr>
                                    </p:animEffect>
                                  </p:childTnLst>
                                </p:cTn>
                              </p:par>
                            </p:childTnLst>
                          </p:cTn>
                        </p:par>
                        <p:par>
                          <p:cTn id="25" fill="hold">
                            <p:stCondLst>
                              <p:cond delay="2500"/>
                            </p:stCondLst>
                            <p:childTnLst>
                              <p:par>
                                <p:cTn id="26" presetID="5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 fill="hold"/>
                                        <p:tgtEl>
                                          <p:spTgt spid="8"/>
                                        </p:tgtEl>
                                        <p:attrNameLst>
                                          <p:attrName>ppt_w</p:attrName>
                                        </p:attrNameLst>
                                      </p:cBhvr>
                                      <p:tavLst>
                                        <p:tav tm="0">
                                          <p:val>
                                            <p:fltVal val="0"/>
                                          </p:val>
                                        </p:tav>
                                        <p:tav tm="100000">
                                          <p:val>
                                            <p:strVal val="#ppt_w"/>
                                          </p:val>
                                        </p:tav>
                                      </p:tavLst>
                                    </p:anim>
                                    <p:anim calcmode="lin" valueType="num">
                                      <p:cBhvr>
                                        <p:cTn id="29" dur="100" fill="hold"/>
                                        <p:tgtEl>
                                          <p:spTgt spid="8"/>
                                        </p:tgtEl>
                                        <p:attrNameLst>
                                          <p:attrName>ppt_h</p:attrName>
                                        </p:attrNameLst>
                                      </p:cBhvr>
                                      <p:tavLst>
                                        <p:tav tm="0">
                                          <p:val>
                                            <p:fltVal val="0"/>
                                          </p:val>
                                        </p:tav>
                                        <p:tav tm="100000">
                                          <p:val>
                                            <p:strVal val="#ppt_h"/>
                                          </p:val>
                                        </p:tav>
                                      </p:tavLst>
                                    </p:anim>
                                    <p:animEffect transition="in" filter="fade">
                                      <p:cBhvr>
                                        <p:cTn id="30" dur="100"/>
                                        <p:tgtEl>
                                          <p:spTgt spid="8"/>
                                        </p:tgtEl>
                                      </p:cBhvr>
                                    </p:animEffect>
                                  </p:childTnLst>
                                </p:cTn>
                              </p:par>
                              <p:par>
                                <p:cTn id="31" presetID="10" presetClass="entr" presetSubtype="0" fill="hold" grpId="0" nodeType="withEffect">
                                  <p:stCondLst>
                                    <p:cond delay="2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inVertic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3" grpId="0" bldLvl="0" animBg="1"/>
      <p:bldP spid="14" grpId="0" bldLvl="0" animBg="1"/>
      <p:bldP spid="15" grpId="0" bldLvl="0" animBg="1"/>
      <p:bldP spid="16" grpId="0" bldLvl="0" animBg="1"/>
      <p:bldP spid="8" grpId="0" bldLvl="0" animBg="1"/>
      <p:bldP spid="7" grpId="0" bldLvl="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5874559" y="-685186"/>
            <a:ext cx="6781080"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0" name="矩形 19"/>
          <p:cNvSpPr/>
          <p:nvPr/>
        </p:nvSpPr>
        <p:spPr>
          <a:xfrm>
            <a:off x="2085340" y="2545080"/>
            <a:ext cx="4867910" cy="1106805"/>
          </a:xfrm>
          <a:prstGeom prst="rect">
            <a:avLst/>
          </a:prstGeom>
          <a:solidFill>
            <a:schemeClr val="accent5"/>
          </a:solidFill>
        </p:spPr>
        <p:txBody>
          <a:bodyPr wrap="square">
            <a:spAutoFit/>
          </a:bodyPr>
          <a:lstStyle/>
          <a:p>
            <a:pPr algn="ctr"/>
            <a:r>
              <a:rPr lang="zh-CN" altLang="en-US" sz="6600" b="1" dirty="0">
                <a:solidFill>
                  <a:schemeClr val="bg1"/>
                </a:solidFill>
                <a:latin typeface="微软雅黑" panose="020B0503020204020204" charset="-122"/>
                <a:ea typeface="微软雅黑" panose="020B0503020204020204" charset="-122"/>
                <a:cs typeface="Times New Roman" panose="02020603050405020304" pitchFamily="18" charset="0"/>
              </a:rPr>
              <a:t>汇报完毕</a:t>
            </a:r>
            <a:endParaRPr lang="en-US" altLang="zh-CN" sz="6600" b="1" dirty="0">
              <a:solidFill>
                <a:schemeClr val="bg1"/>
              </a:solidFill>
              <a:latin typeface="微软雅黑" panose="020B0503020204020204" charset="-122"/>
              <a:ea typeface="微软雅黑" panose="020B0503020204020204" charset="-122"/>
              <a:cs typeface="Times New Roman" panose="02020603050405020304" pitchFamily="18" charset="0"/>
            </a:endParaRPr>
          </a:p>
        </p:txBody>
      </p:sp>
      <p:sp>
        <p:nvSpPr>
          <p:cNvPr id="21" name="矩形 20"/>
          <p:cNvSpPr/>
          <p:nvPr/>
        </p:nvSpPr>
        <p:spPr>
          <a:xfrm>
            <a:off x="2085975" y="3722370"/>
            <a:ext cx="4867910" cy="706755"/>
          </a:xfrm>
          <a:prstGeom prst="rect">
            <a:avLst/>
          </a:prstGeom>
          <a:solidFill>
            <a:schemeClr val="accent5"/>
          </a:solidFill>
        </p:spPr>
        <p:txBody>
          <a:bodyPr wrap="square">
            <a:spAutoFit/>
          </a:bodyPr>
          <a:lstStyle/>
          <a:p>
            <a:r>
              <a:rPr lang="zh-CN" altLang="en-US" sz="4000" b="1">
                <a:solidFill>
                  <a:schemeClr val="bg1"/>
                </a:solidFill>
                <a:latin typeface="微软雅黑" panose="020B0503020204020204" charset="-122"/>
                <a:ea typeface="微软雅黑" panose="020B0503020204020204" charset="-122"/>
              </a:rPr>
              <a:t>请各位老师批评指正</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644651" y="525424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 name="椭圆 2"/>
          <p:cNvSpPr/>
          <p:nvPr/>
        </p:nvSpPr>
        <p:spPr>
          <a:xfrm rot="16200000">
            <a:off x="2078817" y="640389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 name="椭圆 3"/>
          <p:cNvSpPr/>
          <p:nvPr/>
        </p:nvSpPr>
        <p:spPr>
          <a:xfrm rot="16200000">
            <a:off x="3817256" y="5935311"/>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 name="椭圆 4"/>
          <p:cNvSpPr/>
          <p:nvPr/>
        </p:nvSpPr>
        <p:spPr>
          <a:xfrm rot="16200000">
            <a:off x="4925647" y="6645920"/>
            <a:ext cx="1947513" cy="19475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6" name="椭圆 5"/>
          <p:cNvSpPr/>
          <p:nvPr/>
        </p:nvSpPr>
        <p:spPr>
          <a:xfrm rot="16200000">
            <a:off x="1746036" y="3977999"/>
            <a:ext cx="2606873" cy="260687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rot="16200000">
            <a:off x="-208096" y="4762428"/>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rot="16200000">
            <a:off x="6635340" y="6243404"/>
            <a:ext cx="1130239" cy="1130239"/>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9" name="椭圆 8"/>
          <p:cNvSpPr/>
          <p:nvPr/>
        </p:nvSpPr>
        <p:spPr>
          <a:xfrm rot="16200000">
            <a:off x="7357899" y="5524708"/>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0" name="椭圆 9"/>
          <p:cNvSpPr/>
          <p:nvPr/>
        </p:nvSpPr>
        <p:spPr>
          <a:xfrm rot="16200000">
            <a:off x="7991706" y="6582879"/>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1" name="椭圆 10"/>
          <p:cNvSpPr/>
          <p:nvPr/>
        </p:nvSpPr>
        <p:spPr>
          <a:xfrm rot="16200000">
            <a:off x="9125925" y="4862025"/>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2" name="椭圆 11"/>
          <p:cNvSpPr/>
          <p:nvPr/>
        </p:nvSpPr>
        <p:spPr>
          <a:xfrm rot="16200000">
            <a:off x="10510752" y="5479499"/>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椭圆 12"/>
          <p:cNvSpPr/>
          <p:nvPr/>
        </p:nvSpPr>
        <p:spPr>
          <a:xfrm rot="16200000">
            <a:off x="5908155" y="567101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rot="16200000">
            <a:off x="6480603" y="64972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rot="16200000">
            <a:off x="5838946" y="685804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rot="16200000">
            <a:off x="5711165" y="5089878"/>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椭圆 16"/>
          <p:cNvSpPr/>
          <p:nvPr/>
        </p:nvSpPr>
        <p:spPr>
          <a:xfrm rot="16200000">
            <a:off x="7090639" y="5089877"/>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8" name="椭圆 17"/>
          <p:cNvSpPr/>
          <p:nvPr/>
        </p:nvSpPr>
        <p:spPr>
          <a:xfrm rot="16200000">
            <a:off x="1294480" y="3601826"/>
            <a:ext cx="1656813" cy="16568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0" name="任意多边形 19"/>
          <p:cNvSpPr/>
          <p:nvPr/>
        </p:nvSpPr>
        <p:spPr>
          <a:xfrm>
            <a:off x="0" y="1142816"/>
            <a:ext cx="12192000"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1" name="椭圆 20"/>
          <p:cNvSpPr/>
          <p:nvPr/>
        </p:nvSpPr>
        <p:spPr>
          <a:xfrm>
            <a:off x="1746140" y="1966393"/>
            <a:ext cx="544059" cy="544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3" name="椭圆 22"/>
          <p:cNvSpPr/>
          <p:nvPr/>
        </p:nvSpPr>
        <p:spPr>
          <a:xfrm>
            <a:off x="4381548" y="1652468"/>
            <a:ext cx="544059" cy="544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4" name="椭圆 23"/>
          <p:cNvSpPr/>
          <p:nvPr/>
        </p:nvSpPr>
        <p:spPr>
          <a:xfrm>
            <a:off x="7426343" y="1422170"/>
            <a:ext cx="544059" cy="5440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5" name="矩形 24"/>
          <p:cNvSpPr/>
          <p:nvPr/>
        </p:nvSpPr>
        <p:spPr>
          <a:xfrm>
            <a:off x="1294555" y="1359279"/>
            <a:ext cx="284311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项目原理</a:t>
            </a:r>
          </a:p>
        </p:txBody>
      </p:sp>
      <p:sp>
        <p:nvSpPr>
          <p:cNvPr id="27" name="矩形 26"/>
          <p:cNvSpPr/>
          <p:nvPr/>
        </p:nvSpPr>
        <p:spPr>
          <a:xfrm>
            <a:off x="3816957" y="961791"/>
            <a:ext cx="284311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项目实现</a:t>
            </a:r>
          </a:p>
        </p:txBody>
      </p:sp>
      <p:sp>
        <p:nvSpPr>
          <p:cNvPr id="28" name="矩形 27"/>
          <p:cNvSpPr/>
          <p:nvPr/>
        </p:nvSpPr>
        <p:spPr>
          <a:xfrm>
            <a:off x="6873161" y="2123268"/>
            <a:ext cx="2843117"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项目展示</a:t>
            </a:r>
          </a:p>
        </p:txBody>
      </p:sp>
      <p:sp>
        <p:nvSpPr>
          <p:cNvPr id="29" name="椭圆 28"/>
          <p:cNvSpPr/>
          <p:nvPr/>
        </p:nvSpPr>
        <p:spPr>
          <a:xfrm>
            <a:off x="10059184" y="2241977"/>
            <a:ext cx="544059" cy="54405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0" name="矩形 29"/>
          <p:cNvSpPr/>
          <p:nvPr/>
        </p:nvSpPr>
        <p:spPr>
          <a:xfrm>
            <a:off x="8909654" y="1694199"/>
            <a:ext cx="2843117" cy="460375"/>
          </a:xfrm>
          <a:prstGeom prst="rect">
            <a:avLst/>
          </a:prstGeom>
        </p:spPr>
        <p:txBody>
          <a:bodyPr wrap="square">
            <a:spAutoFit/>
          </a:bodyPr>
          <a:lstStyle/>
          <a:p>
            <a:pPr algn="ctr"/>
            <a:r>
              <a:rPr lang="zh-CN" altLang="en-US" sz="2400" b="1" dirty="0">
                <a:solidFill>
                  <a:schemeClr val="tx1">
                    <a:lumMod val="75000"/>
                    <a:lumOff val="25000"/>
                  </a:schemeClr>
                </a:solidFill>
                <a:latin typeface="微软雅黑" panose="020B0503020204020204" charset="-122"/>
                <a:ea typeface="微软雅黑" panose="020B0503020204020204" charset="-122"/>
              </a:rPr>
              <a:t>项目总结</a:t>
            </a:r>
          </a:p>
        </p:txBody>
      </p:sp>
      <p:sp>
        <p:nvSpPr>
          <p:cNvPr id="19" name="TextBox 18"/>
          <p:cNvSpPr txBox="1"/>
          <p:nvPr/>
        </p:nvSpPr>
        <p:spPr>
          <a:xfrm>
            <a:off x="6054467" y="3563498"/>
            <a:ext cx="3200400" cy="769441"/>
          </a:xfrm>
          <a:prstGeom prst="rect">
            <a:avLst/>
          </a:prstGeom>
          <a:noFill/>
        </p:spPr>
        <p:txBody>
          <a:bodyPr wrap="square" rtlCol="0">
            <a:spAutoFit/>
          </a:bodyPr>
          <a:lstStyle/>
          <a:p>
            <a:r>
              <a:rPr lang="zh-CN" altLang="en-US" sz="4400" b="1" dirty="0">
                <a:ea typeface="微软雅黑" panose="020B0503020204020204" charset="-122"/>
              </a:rPr>
              <a:t>目录</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
                                        <p:tgtEl>
                                          <p:spTgt spid="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
                                        <p:tgtEl>
                                          <p:spTgt spid="1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
                                        <p:tgtEl>
                                          <p:spTgt spid="1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
                                        <p:tgtEl>
                                          <p:spTgt spid="1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
                                        <p:tgtEl>
                                          <p:spTgt spid="14"/>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 fill="hold"/>
                                        <p:tgtEl>
                                          <p:spTgt spid="12"/>
                                        </p:tgtEl>
                                        <p:attrNameLst>
                                          <p:attrName>ppt_w</p:attrName>
                                        </p:attrNameLst>
                                      </p:cBhvr>
                                      <p:tavLst>
                                        <p:tav tm="0">
                                          <p:val>
                                            <p:fltVal val="0"/>
                                          </p:val>
                                        </p:tav>
                                        <p:tav tm="100000">
                                          <p:val>
                                            <p:strVal val="#ppt_w"/>
                                          </p:val>
                                        </p:tav>
                                      </p:tavLst>
                                    </p:anim>
                                    <p:anim calcmode="lin" valueType="num">
                                      <p:cBhvr>
                                        <p:cTn id="52" dur="100" fill="hold"/>
                                        <p:tgtEl>
                                          <p:spTgt spid="12"/>
                                        </p:tgtEl>
                                        <p:attrNameLst>
                                          <p:attrName>ppt_h</p:attrName>
                                        </p:attrNameLst>
                                      </p:cBhvr>
                                      <p:tavLst>
                                        <p:tav tm="0">
                                          <p:val>
                                            <p:fltVal val="0"/>
                                          </p:val>
                                        </p:tav>
                                        <p:tav tm="100000">
                                          <p:val>
                                            <p:strVal val="#ppt_h"/>
                                          </p:val>
                                        </p:tav>
                                      </p:tavLst>
                                    </p:anim>
                                    <p:animEffect transition="in" filter="fade">
                                      <p:cBhvr>
                                        <p:cTn id="53" dur="100"/>
                                        <p:tgtEl>
                                          <p:spTgt spid="12"/>
                                        </p:tgtEl>
                                      </p:cBhvr>
                                    </p:animEffect>
                                  </p:childTnLst>
                                </p:cTn>
                              </p:par>
                            </p:childTnLst>
                          </p:cTn>
                        </p:par>
                        <p:par>
                          <p:cTn id="54" fill="hold">
                            <p:stCondLst>
                              <p:cond delay="6000"/>
                            </p:stCondLst>
                            <p:childTnLst>
                              <p:par>
                                <p:cTn id="55" presetID="53" presetClass="entr" presetSubtype="16"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100" fill="hold"/>
                                        <p:tgtEl>
                                          <p:spTgt spid="11"/>
                                        </p:tgtEl>
                                        <p:attrNameLst>
                                          <p:attrName>ppt_w</p:attrName>
                                        </p:attrNameLst>
                                      </p:cBhvr>
                                      <p:tavLst>
                                        <p:tav tm="0">
                                          <p:val>
                                            <p:fltVal val="0"/>
                                          </p:val>
                                        </p:tav>
                                        <p:tav tm="100000">
                                          <p:val>
                                            <p:strVal val="#ppt_w"/>
                                          </p:val>
                                        </p:tav>
                                      </p:tavLst>
                                    </p:anim>
                                    <p:anim calcmode="lin" valueType="num">
                                      <p:cBhvr>
                                        <p:cTn id="58" dur="100" fill="hold"/>
                                        <p:tgtEl>
                                          <p:spTgt spid="11"/>
                                        </p:tgtEl>
                                        <p:attrNameLst>
                                          <p:attrName>ppt_h</p:attrName>
                                        </p:attrNameLst>
                                      </p:cBhvr>
                                      <p:tavLst>
                                        <p:tav tm="0">
                                          <p:val>
                                            <p:fltVal val="0"/>
                                          </p:val>
                                        </p:tav>
                                        <p:tav tm="100000">
                                          <p:val>
                                            <p:strVal val="#ppt_h"/>
                                          </p:val>
                                        </p:tav>
                                      </p:tavLst>
                                    </p:anim>
                                    <p:animEffect transition="in" filter="fade">
                                      <p:cBhvr>
                                        <p:cTn id="59" dur="100"/>
                                        <p:tgtEl>
                                          <p:spTgt spid="11"/>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100" fill="hold"/>
                                        <p:tgtEl>
                                          <p:spTgt spid="8"/>
                                        </p:tgtEl>
                                        <p:attrNameLst>
                                          <p:attrName>ppt_w</p:attrName>
                                        </p:attrNameLst>
                                      </p:cBhvr>
                                      <p:tavLst>
                                        <p:tav tm="0">
                                          <p:val>
                                            <p:fltVal val="0"/>
                                          </p:val>
                                        </p:tav>
                                        <p:tav tm="100000">
                                          <p:val>
                                            <p:strVal val="#ppt_w"/>
                                          </p:val>
                                        </p:tav>
                                      </p:tavLst>
                                    </p:anim>
                                    <p:anim calcmode="lin" valueType="num">
                                      <p:cBhvr>
                                        <p:cTn id="64" dur="100" fill="hold"/>
                                        <p:tgtEl>
                                          <p:spTgt spid="8"/>
                                        </p:tgtEl>
                                        <p:attrNameLst>
                                          <p:attrName>ppt_h</p:attrName>
                                        </p:attrNameLst>
                                      </p:cBhvr>
                                      <p:tavLst>
                                        <p:tav tm="0">
                                          <p:val>
                                            <p:fltVal val="0"/>
                                          </p:val>
                                        </p:tav>
                                        <p:tav tm="100000">
                                          <p:val>
                                            <p:strVal val="#ppt_h"/>
                                          </p:val>
                                        </p:tav>
                                      </p:tavLst>
                                    </p:anim>
                                    <p:animEffect transition="in" filter="fade">
                                      <p:cBhvr>
                                        <p:cTn id="65" dur="100"/>
                                        <p:tgtEl>
                                          <p:spTgt spid="8"/>
                                        </p:tgtEl>
                                      </p:cBhvr>
                                    </p:animEffect>
                                  </p:childTnLst>
                                </p:cTn>
                              </p:par>
                            </p:childTnLst>
                          </p:cTn>
                        </p:par>
                        <p:par>
                          <p:cTn id="66" fill="hold">
                            <p:stCondLst>
                              <p:cond delay="7000"/>
                            </p:stCondLst>
                            <p:childTnLst>
                              <p:par>
                                <p:cTn id="67" presetID="53" presetClass="entr" presetSubtype="16"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p:cTn id="69" dur="100" fill="hold"/>
                                        <p:tgtEl>
                                          <p:spTgt spid="5"/>
                                        </p:tgtEl>
                                        <p:attrNameLst>
                                          <p:attrName>ppt_w</p:attrName>
                                        </p:attrNameLst>
                                      </p:cBhvr>
                                      <p:tavLst>
                                        <p:tav tm="0">
                                          <p:val>
                                            <p:fltVal val="0"/>
                                          </p:val>
                                        </p:tav>
                                        <p:tav tm="100000">
                                          <p:val>
                                            <p:strVal val="#ppt_w"/>
                                          </p:val>
                                        </p:tav>
                                      </p:tavLst>
                                    </p:anim>
                                    <p:anim calcmode="lin" valueType="num">
                                      <p:cBhvr>
                                        <p:cTn id="70" dur="100" fill="hold"/>
                                        <p:tgtEl>
                                          <p:spTgt spid="5"/>
                                        </p:tgtEl>
                                        <p:attrNameLst>
                                          <p:attrName>ppt_h</p:attrName>
                                        </p:attrNameLst>
                                      </p:cBhvr>
                                      <p:tavLst>
                                        <p:tav tm="0">
                                          <p:val>
                                            <p:fltVal val="0"/>
                                          </p:val>
                                        </p:tav>
                                        <p:tav tm="100000">
                                          <p:val>
                                            <p:strVal val="#ppt_h"/>
                                          </p:val>
                                        </p:tav>
                                      </p:tavLst>
                                    </p:anim>
                                    <p:animEffect transition="in" filter="fade">
                                      <p:cBhvr>
                                        <p:cTn id="71" dur="100"/>
                                        <p:tgtEl>
                                          <p:spTgt spid="5"/>
                                        </p:tgtEl>
                                      </p:cBhvr>
                                    </p:animEffect>
                                  </p:childTnLst>
                                </p:cTn>
                              </p:par>
                            </p:childTnLst>
                          </p:cTn>
                        </p:par>
                        <p:par>
                          <p:cTn id="72" fill="hold">
                            <p:stCondLst>
                              <p:cond delay="7500"/>
                            </p:stCondLst>
                            <p:childTnLst>
                              <p:par>
                                <p:cTn id="73" presetID="53" presetClass="entr" presetSubtype="16"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p:cTn id="75" dur="100" fill="hold"/>
                                        <p:tgtEl>
                                          <p:spTgt spid="6"/>
                                        </p:tgtEl>
                                        <p:attrNameLst>
                                          <p:attrName>ppt_w</p:attrName>
                                        </p:attrNameLst>
                                      </p:cBhvr>
                                      <p:tavLst>
                                        <p:tav tm="0">
                                          <p:val>
                                            <p:fltVal val="0"/>
                                          </p:val>
                                        </p:tav>
                                        <p:tav tm="100000">
                                          <p:val>
                                            <p:strVal val="#ppt_w"/>
                                          </p:val>
                                        </p:tav>
                                      </p:tavLst>
                                    </p:anim>
                                    <p:anim calcmode="lin" valueType="num">
                                      <p:cBhvr>
                                        <p:cTn id="76" dur="100" fill="hold"/>
                                        <p:tgtEl>
                                          <p:spTgt spid="6"/>
                                        </p:tgtEl>
                                        <p:attrNameLst>
                                          <p:attrName>ppt_h</p:attrName>
                                        </p:attrNameLst>
                                      </p:cBhvr>
                                      <p:tavLst>
                                        <p:tav tm="0">
                                          <p:val>
                                            <p:fltVal val="0"/>
                                          </p:val>
                                        </p:tav>
                                        <p:tav tm="100000">
                                          <p:val>
                                            <p:strVal val="#ppt_h"/>
                                          </p:val>
                                        </p:tav>
                                      </p:tavLst>
                                    </p:anim>
                                    <p:animEffect transition="in" filter="fade">
                                      <p:cBhvr>
                                        <p:cTn id="77" dur="100"/>
                                        <p:tgtEl>
                                          <p:spTgt spid="6"/>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p:cTn id="81" dur="100" fill="hold"/>
                                        <p:tgtEl>
                                          <p:spTgt spid="18"/>
                                        </p:tgtEl>
                                        <p:attrNameLst>
                                          <p:attrName>ppt_w</p:attrName>
                                        </p:attrNameLst>
                                      </p:cBhvr>
                                      <p:tavLst>
                                        <p:tav tm="0">
                                          <p:val>
                                            <p:fltVal val="0"/>
                                          </p:val>
                                        </p:tav>
                                        <p:tav tm="100000">
                                          <p:val>
                                            <p:strVal val="#ppt_w"/>
                                          </p:val>
                                        </p:tav>
                                      </p:tavLst>
                                    </p:anim>
                                    <p:anim calcmode="lin" valueType="num">
                                      <p:cBhvr>
                                        <p:cTn id="82" dur="100" fill="hold"/>
                                        <p:tgtEl>
                                          <p:spTgt spid="18"/>
                                        </p:tgtEl>
                                        <p:attrNameLst>
                                          <p:attrName>ppt_h</p:attrName>
                                        </p:attrNameLst>
                                      </p:cBhvr>
                                      <p:tavLst>
                                        <p:tav tm="0">
                                          <p:val>
                                            <p:fltVal val="0"/>
                                          </p:val>
                                        </p:tav>
                                        <p:tav tm="100000">
                                          <p:val>
                                            <p:strVal val="#ppt_h"/>
                                          </p:val>
                                        </p:tav>
                                      </p:tavLst>
                                    </p:anim>
                                    <p:animEffect transition="in" filter="fade">
                                      <p:cBhvr>
                                        <p:cTn id="83" dur="100"/>
                                        <p:tgtEl>
                                          <p:spTgt spid="18"/>
                                        </p:tgtEl>
                                      </p:cBhvr>
                                    </p:animEffect>
                                  </p:childTnLst>
                                </p:cTn>
                              </p:par>
                            </p:childTnLst>
                          </p:cTn>
                        </p:par>
                        <p:par>
                          <p:cTn id="84" fill="hold">
                            <p:stCondLst>
                              <p:cond delay="8500"/>
                            </p:stCondLst>
                            <p:childTnLst>
                              <p:par>
                                <p:cTn id="85" presetID="22" presetClass="entr" presetSubtype="2" fill="hold" grpId="0"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right)">
                                      <p:cBhvr>
                                        <p:cTn id="87" dur="500"/>
                                        <p:tgtEl>
                                          <p:spTgt spid="20"/>
                                        </p:tgtEl>
                                      </p:cBhvr>
                                    </p:animEffect>
                                  </p:childTnLst>
                                </p:cTn>
                              </p:par>
                            </p:childTnLst>
                          </p:cTn>
                        </p:par>
                        <p:par>
                          <p:cTn id="88" fill="hold">
                            <p:stCondLst>
                              <p:cond delay="9000"/>
                            </p:stCondLst>
                            <p:childTnLst>
                              <p:par>
                                <p:cTn id="89" presetID="42" presetClass="entr" presetSubtype="0"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1000"/>
                                        <p:tgtEl>
                                          <p:spTgt spid="19"/>
                                        </p:tgtEl>
                                      </p:cBhvr>
                                    </p:animEffect>
                                    <p:anim calcmode="lin" valueType="num">
                                      <p:cBhvr>
                                        <p:cTn id="92" dur="1000" fill="hold"/>
                                        <p:tgtEl>
                                          <p:spTgt spid="19"/>
                                        </p:tgtEl>
                                        <p:attrNameLst>
                                          <p:attrName>ppt_x</p:attrName>
                                        </p:attrNameLst>
                                      </p:cBhvr>
                                      <p:tavLst>
                                        <p:tav tm="0">
                                          <p:val>
                                            <p:strVal val="#ppt_x"/>
                                          </p:val>
                                        </p:tav>
                                        <p:tav tm="100000">
                                          <p:val>
                                            <p:strVal val="#ppt_x"/>
                                          </p:val>
                                        </p:tav>
                                      </p:tavLst>
                                    </p:anim>
                                    <p:anim calcmode="lin" valueType="num">
                                      <p:cBhvr>
                                        <p:cTn id="93" dur="1000" fill="hold"/>
                                        <p:tgtEl>
                                          <p:spTgt spid="19"/>
                                        </p:tgtEl>
                                        <p:attrNameLst>
                                          <p:attrName>ppt_y</p:attrName>
                                        </p:attrNameLst>
                                      </p:cBhvr>
                                      <p:tavLst>
                                        <p:tav tm="0">
                                          <p:val>
                                            <p:strVal val="#ppt_y+.1"/>
                                          </p:val>
                                        </p:tav>
                                        <p:tav tm="100000">
                                          <p:val>
                                            <p:strVal val="#ppt_y"/>
                                          </p:val>
                                        </p:tav>
                                      </p:tavLst>
                                    </p:anim>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100"/>
                                        <p:tgtEl>
                                          <p:spTgt spid="21"/>
                                        </p:tgtEl>
                                      </p:cBhvr>
                                    </p:animEffect>
                                  </p:childTnLst>
                                </p:cTn>
                              </p:par>
                            </p:childTnLst>
                          </p:cTn>
                        </p:par>
                        <p:par>
                          <p:cTn id="98" fill="hold">
                            <p:stCondLst>
                              <p:cond delay="10500"/>
                            </p:stCondLst>
                            <p:childTnLst>
                              <p:par>
                                <p:cTn id="99" presetID="10" presetClass="entr" presetSubtype="0" fill="hold" grpId="0" nodeType="after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fade">
                                      <p:cBhvr>
                                        <p:cTn id="101" dur="100"/>
                                        <p:tgtEl>
                                          <p:spTgt spid="23"/>
                                        </p:tgtEl>
                                      </p:cBhvr>
                                    </p:animEffect>
                                  </p:childTnLst>
                                </p:cTn>
                              </p:par>
                            </p:childTnLst>
                          </p:cTn>
                        </p:par>
                        <p:par>
                          <p:cTn id="102" fill="hold">
                            <p:stCondLst>
                              <p:cond delay="11000"/>
                            </p:stCondLst>
                            <p:childTnLst>
                              <p:par>
                                <p:cTn id="103" presetID="10" presetClass="entr" presetSubtype="0" fill="hold" grpId="0" nodeType="after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fade">
                                      <p:cBhvr>
                                        <p:cTn id="105" dur="100"/>
                                        <p:tgtEl>
                                          <p:spTgt spid="24"/>
                                        </p:tgtEl>
                                      </p:cBhvr>
                                    </p:animEffect>
                                  </p:childTnLst>
                                </p:cTn>
                              </p:par>
                            </p:childTnLst>
                          </p:cTn>
                        </p:par>
                        <p:par>
                          <p:cTn id="106" fill="hold">
                            <p:stCondLst>
                              <p:cond delay="11500"/>
                            </p:stCondLst>
                            <p:childTnLst>
                              <p:par>
                                <p:cTn id="107" presetID="10" presetClass="entr" presetSubtype="0" fill="hold" grpId="0" nodeType="after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100"/>
                                        <p:tgtEl>
                                          <p:spTgt spid="29"/>
                                        </p:tgtEl>
                                      </p:cBhvr>
                                    </p:animEffect>
                                  </p:childTnLst>
                                </p:cTn>
                              </p:par>
                            </p:childTnLst>
                          </p:cTn>
                        </p:par>
                        <p:par>
                          <p:cTn id="110" fill="hold">
                            <p:stCondLst>
                              <p:cond delay="12000"/>
                            </p:stCondLst>
                            <p:childTnLst>
                              <p:par>
                                <p:cTn id="111" presetID="2" presetClass="entr" presetSubtype="2" fill="hold" grpId="0" nodeType="afterEffect">
                                  <p:stCondLst>
                                    <p:cond delay="0"/>
                                  </p:stCondLst>
                                  <p:childTnLst>
                                    <p:set>
                                      <p:cBhvr>
                                        <p:cTn id="112" dur="1" fill="hold">
                                          <p:stCondLst>
                                            <p:cond delay="0"/>
                                          </p:stCondLst>
                                        </p:cTn>
                                        <p:tgtEl>
                                          <p:spTgt spid="25"/>
                                        </p:tgtEl>
                                        <p:attrNameLst>
                                          <p:attrName>style.visibility</p:attrName>
                                        </p:attrNameLst>
                                      </p:cBhvr>
                                      <p:to>
                                        <p:strVal val="visible"/>
                                      </p:to>
                                    </p:set>
                                    <p:anim calcmode="lin" valueType="num">
                                      <p:cBhvr additive="base">
                                        <p:cTn id="113" dur="500" fill="hold"/>
                                        <p:tgtEl>
                                          <p:spTgt spid="25"/>
                                        </p:tgtEl>
                                        <p:attrNameLst>
                                          <p:attrName>ppt_x</p:attrName>
                                        </p:attrNameLst>
                                      </p:cBhvr>
                                      <p:tavLst>
                                        <p:tav tm="0">
                                          <p:val>
                                            <p:strVal val="1+#ppt_w/2"/>
                                          </p:val>
                                        </p:tav>
                                        <p:tav tm="100000">
                                          <p:val>
                                            <p:strVal val="#ppt_x"/>
                                          </p:val>
                                        </p:tav>
                                      </p:tavLst>
                                    </p:anim>
                                    <p:anim calcmode="lin" valueType="num">
                                      <p:cBhvr additive="base">
                                        <p:cTn id="114" dur="500" fill="hold"/>
                                        <p:tgtEl>
                                          <p:spTgt spid="25"/>
                                        </p:tgtEl>
                                        <p:attrNameLst>
                                          <p:attrName>ppt_y</p:attrName>
                                        </p:attrNameLst>
                                      </p:cBhvr>
                                      <p:tavLst>
                                        <p:tav tm="0">
                                          <p:val>
                                            <p:strVal val="#ppt_y"/>
                                          </p:val>
                                        </p:tav>
                                        <p:tav tm="100000">
                                          <p:val>
                                            <p:strVal val="#ppt_y"/>
                                          </p:val>
                                        </p:tav>
                                      </p:tavLst>
                                    </p:anim>
                                  </p:childTnLst>
                                </p:cTn>
                              </p:par>
                            </p:childTnLst>
                          </p:cTn>
                        </p:par>
                        <p:par>
                          <p:cTn id="115" fill="hold">
                            <p:stCondLst>
                              <p:cond delay="12500"/>
                            </p:stCondLst>
                            <p:childTnLst>
                              <p:par>
                                <p:cTn id="116" presetID="2" presetClass="entr" presetSubtype="2" fill="hold" grpId="0" nodeType="afterEffect">
                                  <p:stCondLst>
                                    <p:cond delay="0"/>
                                  </p:stCondLst>
                                  <p:childTnLst>
                                    <p:set>
                                      <p:cBhvr>
                                        <p:cTn id="117" dur="1" fill="hold">
                                          <p:stCondLst>
                                            <p:cond delay="0"/>
                                          </p:stCondLst>
                                        </p:cTn>
                                        <p:tgtEl>
                                          <p:spTgt spid="27"/>
                                        </p:tgtEl>
                                        <p:attrNameLst>
                                          <p:attrName>style.visibility</p:attrName>
                                        </p:attrNameLst>
                                      </p:cBhvr>
                                      <p:to>
                                        <p:strVal val="visible"/>
                                      </p:to>
                                    </p:set>
                                    <p:anim calcmode="lin" valueType="num">
                                      <p:cBhvr additive="base">
                                        <p:cTn id="118" dur="500" fill="hold"/>
                                        <p:tgtEl>
                                          <p:spTgt spid="27"/>
                                        </p:tgtEl>
                                        <p:attrNameLst>
                                          <p:attrName>ppt_x</p:attrName>
                                        </p:attrNameLst>
                                      </p:cBhvr>
                                      <p:tavLst>
                                        <p:tav tm="0">
                                          <p:val>
                                            <p:strVal val="1+#ppt_w/2"/>
                                          </p:val>
                                        </p:tav>
                                        <p:tav tm="100000">
                                          <p:val>
                                            <p:strVal val="#ppt_x"/>
                                          </p:val>
                                        </p:tav>
                                      </p:tavLst>
                                    </p:anim>
                                    <p:anim calcmode="lin" valueType="num">
                                      <p:cBhvr additive="base">
                                        <p:cTn id="119" dur="500" fill="hold"/>
                                        <p:tgtEl>
                                          <p:spTgt spid="27"/>
                                        </p:tgtEl>
                                        <p:attrNameLst>
                                          <p:attrName>ppt_y</p:attrName>
                                        </p:attrNameLst>
                                      </p:cBhvr>
                                      <p:tavLst>
                                        <p:tav tm="0">
                                          <p:val>
                                            <p:strVal val="#ppt_y"/>
                                          </p:val>
                                        </p:tav>
                                        <p:tav tm="100000">
                                          <p:val>
                                            <p:strVal val="#ppt_y"/>
                                          </p:val>
                                        </p:tav>
                                      </p:tavLst>
                                    </p:anim>
                                  </p:childTnLst>
                                </p:cTn>
                              </p:par>
                            </p:childTnLst>
                          </p:cTn>
                        </p:par>
                        <p:par>
                          <p:cTn id="120" fill="hold">
                            <p:stCondLst>
                              <p:cond delay="13000"/>
                            </p:stCondLst>
                            <p:childTnLst>
                              <p:par>
                                <p:cTn id="121" presetID="2" presetClass="entr" presetSubtype="2" fill="hold" grpId="0" nodeType="afterEffect">
                                  <p:stCondLst>
                                    <p:cond delay="0"/>
                                  </p:stCondLst>
                                  <p:childTnLst>
                                    <p:set>
                                      <p:cBhvr>
                                        <p:cTn id="122" dur="1" fill="hold">
                                          <p:stCondLst>
                                            <p:cond delay="0"/>
                                          </p:stCondLst>
                                        </p:cTn>
                                        <p:tgtEl>
                                          <p:spTgt spid="28"/>
                                        </p:tgtEl>
                                        <p:attrNameLst>
                                          <p:attrName>style.visibility</p:attrName>
                                        </p:attrNameLst>
                                      </p:cBhvr>
                                      <p:to>
                                        <p:strVal val="visible"/>
                                      </p:to>
                                    </p:set>
                                    <p:anim calcmode="lin" valueType="num">
                                      <p:cBhvr additive="base">
                                        <p:cTn id="123" dur="500" fill="hold"/>
                                        <p:tgtEl>
                                          <p:spTgt spid="28"/>
                                        </p:tgtEl>
                                        <p:attrNameLst>
                                          <p:attrName>ppt_x</p:attrName>
                                        </p:attrNameLst>
                                      </p:cBhvr>
                                      <p:tavLst>
                                        <p:tav tm="0">
                                          <p:val>
                                            <p:strVal val="1+#ppt_w/2"/>
                                          </p:val>
                                        </p:tav>
                                        <p:tav tm="100000">
                                          <p:val>
                                            <p:strVal val="#ppt_x"/>
                                          </p:val>
                                        </p:tav>
                                      </p:tavLst>
                                    </p:anim>
                                    <p:anim calcmode="lin" valueType="num">
                                      <p:cBhvr additive="base">
                                        <p:cTn id="124" dur="500" fill="hold"/>
                                        <p:tgtEl>
                                          <p:spTgt spid="28"/>
                                        </p:tgtEl>
                                        <p:attrNameLst>
                                          <p:attrName>ppt_y</p:attrName>
                                        </p:attrNameLst>
                                      </p:cBhvr>
                                      <p:tavLst>
                                        <p:tav tm="0">
                                          <p:val>
                                            <p:strVal val="#ppt_y"/>
                                          </p:val>
                                        </p:tav>
                                        <p:tav tm="100000">
                                          <p:val>
                                            <p:strVal val="#ppt_y"/>
                                          </p:val>
                                        </p:tav>
                                      </p:tavLst>
                                    </p:anim>
                                  </p:childTnLst>
                                </p:cTn>
                              </p:par>
                            </p:childTnLst>
                          </p:cTn>
                        </p:par>
                        <p:par>
                          <p:cTn id="125" fill="hold">
                            <p:stCondLst>
                              <p:cond delay="13500"/>
                            </p:stCondLst>
                            <p:childTnLst>
                              <p:par>
                                <p:cTn id="126" presetID="2" presetClass="entr" presetSubtype="2" fill="hold" grpId="0" nodeType="afterEffect">
                                  <p:stCondLst>
                                    <p:cond delay="0"/>
                                  </p:stCondLst>
                                  <p:childTnLst>
                                    <p:set>
                                      <p:cBhvr>
                                        <p:cTn id="127" dur="1" fill="hold">
                                          <p:stCondLst>
                                            <p:cond delay="0"/>
                                          </p:stCondLst>
                                        </p:cTn>
                                        <p:tgtEl>
                                          <p:spTgt spid="30"/>
                                        </p:tgtEl>
                                        <p:attrNameLst>
                                          <p:attrName>style.visibility</p:attrName>
                                        </p:attrNameLst>
                                      </p:cBhvr>
                                      <p:to>
                                        <p:strVal val="visible"/>
                                      </p:to>
                                    </p:set>
                                    <p:anim calcmode="lin" valueType="num">
                                      <p:cBhvr additive="base">
                                        <p:cTn id="128" dur="500" fill="hold"/>
                                        <p:tgtEl>
                                          <p:spTgt spid="30"/>
                                        </p:tgtEl>
                                        <p:attrNameLst>
                                          <p:attrName>ppt_x</p:attrName>
                                        </p:attrNameLst>
                                      </p:cBhvr>
                                      <p:tavLst>
                                        <p:tav tm="0">
                                          <p:val>
                                            <p:strVal val="1+#ppt_w/2"/>
                                          </p:val>
                                        </p:tav>
                                        <p:tav tm="100000">
                                          <p:val>
                                            <p:strVal val="#ppt_x"/>
                                          </p:val>
                                        </p:tav>
                                      </p:tavLst>
                                    </p:anim>
                                    <p:anim calcmode="lin" valueType="num">
                                      <p:cBhvr additive="base">
                                        <p:cTn id="129"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bldLvl="0" animBg="1"/>
      <p:bldP spid="13" grpId="0" animBg="1"/>
      <p:bldP spid="14" grpId="0" animBg="1"/>
      <p:bldP spid="15" grpId="0" animBg="1"/>
      <p:bldP spid="16" grpId="0" animBg="1"/>
      <p:bldP spid="17" grpId="0" animBg="1"/>
      <p:bldP spid="18" grpId="0" animBg="1"/>
      <p:bldP spid="20" grpId="0" animBg="1"/>
      <p:bldP spid="21" grpId="0" bldLvl="0" animBg="1"/>
      <p:bldP spid="23" grpId="0" bldLvl="0" animBg="1"/>
      <p:bldP spid="24" grpId="0" animBg="1"/>
      <p:bldP spid="25" grpId="0"/>
      <p:bldP spid="27" grpId="0"/>
      <p:bldP spid="28" grpId="0"/>
      <p:bldP spid="29" grpId="0" animBg="1"/>
      <p:bldP spid="30"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600" b="1" dirty="0">
                <a:latin typeface="微软雅黑" panose="020B0503020204020204" charset="-122"/>
                <a:ea typeface="微软雅黑" panose="020B0503020204020204" charset="-122"/>
              </a:rPr>
              <a:t>1</a:t>
            </a:r>
            <a:endParaRPr lang="zh-CN" altLang="en-US" sz="16600" b="1" dirty="0">
              <a:latin typeface="微软雅黑" panose="020B0503020204020204" charset="-122"/>
              <a:ea typeface="微软雅黑" panose="020B0503020204020204" charset="-122"/>
            </a:endParaRPr>
          </a:p>
        </p:txBody>
      </p:sp>
      <p:sp>
        <p:nvSpPr>
          <p:cNvPr id="24" name="矩形 23"/>
          <p:cNvSpPr/>
          <p:nvPr/>
        </p:nvSpPr>
        <p:spPr>
          <a:xfrm>
            <a:off x="3341229" y="4954389"/>
            <a:ext cx="5509551" cy="583565"/>
          </a:xfrm>
          <a:prstGeom prst="rect">
            <a:avLst/>
          </a:prstGeom>
        </p:spPr>
        <p:txBody>
          <a:bodyPr wrap="square">
            <a:spAutoFit/>
          </a:bodyPr>
          <a:lstStyle/>
          <a:p>
            <a:pPr algn="ctr"/>
            <a:r>
              <a:rPr lang="zh-CN" altLang="en-US" sz="3200" b="1" dirty="0">
                <a:solidFill>
                  <a:schemeClr val="tx1">
                    <a:lumMod val="75000"/>
                    <a:lumOff val="25000"/>
                  </a:schemeClr>
                </a:solidFill>
                <a:latin typeface="微软雅黑" panose="020B0503020204020204" charset="-122"/>
                <a:ea typeface="微软雅黑" panose="020B0503020204020204" charset="-122"/>
              </a:rPr>
              <a:t>项目原理</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7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110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10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3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7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20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110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120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11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par>
                                <p:cTn id="59" presetID="10" presetClass="entr" presetSubtype="0" fill="hold" grpId="0" nodeType="withEffect">
                                  <p:stCondLst>
                                    <p:cond delay="110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130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grpId="0" nodeType="withEffect">
                                  <p:stCondLst>
                                    <p:cond delay="150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500"/>
                                        <p:tgtEl>
                                          <p:spTgt spid="4"/>
                                        </p:tgtEl>
                                      </p:cBhvr>
                                    </p:animEffect>
                                  </p:childTnLst>
                                </p:cTn>
                              </p:par>
                            </p:childTnLst>
                          </p:cTn>
                        </p:par>
                        <p:par>
                          <p:cTn id="72" fill="hold">
                            <p:stCondLst>
                              <p:cond delay="1000"/>
                            </p:stCondLst>
                            <p:childTnLst>
                              <p:par>
                                <p:cTn id="73" presetID="2" presetClass="entr" presetSubtype="4"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4"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315711" y="7461449"/>
            <a:ext cx="707659" cy="400134"/>
          </a:xfrm>
          <a:prstGeom prst="rect">
            <a:avLst/>
          </a:prstGeom>
          <a:noFill/>
        </p:spPr>
        <p:txBody>
          <a:bodyPr wrap="none" lIns="121944" tIns="60972" rIns="121944" bIns="60972" rtlCol="0">
            <a:spAutoFit/>
          </a:bodyPr>
          <a:lstStyle/>
          <a:p>
            <a:r>
              <a:rPr lang="zh-CN" altLang="en-US">
                <a:solidFill>
                  <a:schemeClr val="accent2"/>
                </a:solidFill>
                <a:ea typeface="微软雅黑" panose="020B0503020204020204" charset="-122"/>
              </a:rPr>
              <a:t>延时</a:t>
            </a:r>
          </a:p>
        </p:txBody>
      </p:sp>
      <p:grpSp>
        <p:nvGrpSpPr>
          <p:cNvPr id="20" name="组合 19"/>
          <p:cNvGrpSpPr/>
          <p:nvPr/>
        </p:nvGrpSpPr>
        <p:grpSpPr>
          <a:xfrm>
            <a:off x="-397123" y="-538250"/>
            <a:ext cx="2555690" cy="2296167"/>
            <a:chOff x="-1344978" y="-685187"/>
            <a:chExt cx="6781080" cy="6092478"/>
          </a:xfrm>
        </p:grpSpPr>
        <p:sp>
          <p:nvSpPr>
            <p:cNvPr id="21" name="椭圆 20"/>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2" name="椭圆 21"/>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3" name="椭圆 22"/>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4" name="椭圆 23"/>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5" name="椭圆 24"/>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7" name="椭圆 2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9" name="椭圆 2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0" name="椭圆 2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4" name="椭圆 3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cxnSp>
        <p:nvCxnSpPr>
          <p:cNvPr id="35" name="直接连接符 34"/>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平行四边形 35"/>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tx1">
                    <a:lumMod val="75000"/>
                    <a:lumOff val="25000"/>
                  </a:schemeClr>
                </a:solidFill>
                <a:ea typeface="微软雅黑" panose="020B0503020204020204" charset="-122"/>
              </a:rPr>
              <a:t>1</a:t>
            </a:r>
            <a:endParaRPr lang="zh-CN" altLang="en-US" sz="3600">
              <a:solidFill>
                <a:schemeClr val="tx1">
                  <a:lumMod val="75000"/>
                  <a:lumOff val="25000"/>
                </a:schemeClr>
              </a:solidFill>
              <a:ea typeface="微软雅黑" panose="020B0503020204020204" charset="-122"/>
            </a:endParaRPr>
          </a:p>
        </p:txBody>
      </p:sp>
      <p:sp>
        <p:nvSpPr>
          <p:cNvPr id="37" name="矩形 36"/>
          <p:cNvSpPr/>
          <p:nvPr/>
        </p:nvSpPr>
        <p:spPr>
          <a:xfrm>
            <a:off x="3114262" y="351653"/>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项目原理</a:t>
            </a:r>
            <a:r>
              <a:rPr lang="en-US" altLang="zh-CN" sz="2400" b="1" dirty="0">
                <a:solidFill>
                  <a:schemeClr val="tx1">
                    <a:lumMod val="75000"/>
                    <a:lumOff val="25000"/>
                  </a:schemeClr>
                </a:solidFill>
                <a:latin typeface="微软雅黑" panose="020B0503020204020204" charset="-122"/>
                <a:ea typeface="微软雅黑" panose="020B0503020204020204" charset="-122"/>
              </a:rPr>
              <a:t>——LED</a:t>
            </a:r>
            <a:endParaRPr lang="zh-CN" altLang="en-US" sz="2400" b="1" dirty="0">
              <a:solidFill>
                <a:schemeClr val="tx1">
                  <a:lumMod val="75000"/>
                  <a:lumOff val="25000"/>
                </a:schemeClr>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6003290" y="1435735"/>
            <a:ext cx="3246755" cy="2929255"/>
          </a:xfrm>
          <a:prstGeom prst="rect">
            <a:avLst/>
          </a:prstGeom>
        </p:spPr>
      </p:pic>
      <p:pic>
        <p:nvPicPr>
          <p:cNvPr id="5" name="图片 4"/>
          <p:cNvPicPr>
            <a:picLocks noChangeAspect="1"/>
          </p:cNvPicPr>
          <p:nvPr/>
        </p:nvPicPr>
        <p:blipFill>
          <a:blip r:embed="rId4"/>
          <a:stretch>
            <a:fillRect/>
          </a:stretch>
        </p:blipFill>
        <p:spPr>
          <a:xfrm>
            <a:off x="9515475" y="1435735"/>
            <a:ext cx="2170430" cy="2790825"/>
          </a:xfrm>
          <a:prstGeom prst="rect">
            <a:avLst/>
          </a:prstGeom>
        </p:spPr>
      </p:pic>
      <p:sp>
        <p:nvSpPr>
          <p:cNvPr id="6" name="文本框 5"/>
          <p:cNvSpPr txBox="1"/>
          <p:nvPr/>
        </p:nvSpPr>
        <p:spPr>
          <a:xfrm>
            <a:off x="834390" y="1950720"/>
            <a:ext cx="4935220" cy="2584450"/>
          </a:xfrm>
          <a:prstGeom prst="rect">
            <a:avLst/>
          </a:prstGeom>
          <a:noFill/>
        </p:spPr>
        <p:txBody>
          <a:bodyPr wrap="square" rtlCol="0">
            <a:spAutoFit/>
          </a:bodyPr>
          <a:lstStyle/>
          <a:p>
            <a:r>
              <a:rPr lang="en-US"/>
              <a:t>        </a:t>
            </a:r>
            <a:r>
              <a:rPr>
                <a:latin typeface="宋体" panose="02010600030101010101" pitchFamily="2" charset="-122"/>
                <a:ea typeface="宋体" panose="02010600030101010101" pitchFamily="2" charset="-122"/>
                <a:cs typeface="宋体" panose="02010600030101010101" pitchFamily="2" charset="-122"/>
              </a:rPr>
              <a:t>LED是共阳极的，它的阴极如果是低电平就</a:t>
            </a:r>
            <a:r>
              <a:rPr lang="zh-CN">
                <a:latin typeface="宋体" panose="02010600030101010101" pitchFamily="2" charset="-122"/>
                <a:ea typeface="宋体" panose="02010600030101010101" pitchFamily="2" charset="-122"/>
                <a:cs typeface="宋体" panose="02010600030101010101" pitchFamily="2" charset="-122"/>
              </a:rPr>
              <a:t>就会点</a:t>
            </a:r>
            <a:r>
              <a:rPr>
                <a:latin typeface="宋体" panose="02010600030101010101" pitchFamily="2" charset="-122"/>
                <a:ea typeface="宋体" panose="02010600030101010101" pitchFamily="2" charset="-122"/>
                <a:cs typeface="宋体" panose="02010600030101010101" pitchFamily="2" charset="-122"/>
              </a:rPr>
              <a:t>亮，高电平就</a:t>
            </a:r>
            <a:r>
              <a:rPr lang="zh-CN">
                <a:latin typeface="宋体" panose="02010600030101010101" pitchFamily="2" charset="-122"/>
                <a:ea typeface="宋体" panose="02010600030101010101" pitchFamily="2" charset="-122"/>
                <a:cs typeface="宋体" panose="02010600030101010101" pitchFamily="2" charset="-122"/>
              </a:rPr>
              <a:t>熄灭</a:t>
            </a:r>
            <a:r>
              <a:rPr>
                <a:latin typeface="宋体" panose="02010600030101010101" pitchFamily="2" charset="-122"/>
                <a:ea typeface="宋体" panose="02010600030101010101" pitchFamily="2" charset="-122"/>
                <a:cs typeface="宋体" panose="02010600030101010101" pitchFamily="2" charset="-122"/>
              </a:rPr>
              <a:t>。</a:t>
            </a:r>
            <a:r>
              <a:rPr lang="zh-CN">
                <a:latin typeface="宋体" panose="02010600030101010101" pitchFamily="2" charset="-122"/>
                <a:ea typeface="宋体" panose="02010600030101010101" pitchFamily="2" charset="-122"/>
                <a:cs typeface="宋体" panose="02010600030101010101" pitchFamily="2" charset="-122"/>
              </a:rPr>
              <a:t>将</a:t>
            </a:r>
            <a:r>
              <a:rPr>
                <a:latin typeface="宋体" panose="02010600030101010101" pitchFamily="2" charset="-122"/>
                <a:ea typeface="宋体" panose="02010600030101010101" pitchFamily="2" charset="-122"/>
                <a:cs typeface="宋体" panose="02010600030101010101" pitchFamily="2" charset="-122"/>
              </a:rPr>
              <a:t>STM32引脚</a:t>
            </a:r>
            <a:r>
              <a:rPr lang="zh-CN">
                <a:latin typeface="宋体" panose="02010600030101010101" pitchFamily="2" charset="-122"/>
                <a:ea typeface="宋体" panose="02010600030101010101" pitchFamily="2" charset="-122"/>
                <a:cs typeface="宋体" panose="02010600030101010101" pitchFamily="2" charset="-122"/>
              </a:rPr>
              <a:t>设置</a:t>
            </a:r>
            <a:r>
              <a:rPr>
                <a:latin typeface="宋体" panose="02010600030101010101" pitchFamily="2" charset="-122"/>
                <a:ea typeface="宋体" panose="02010600030101010101" pitchFamily="2" charset="-122"/>
                <a:cs typeface="宋体" panose="02010600030101010101" pitchFamily="2" charset="-122"/>
              </a:rPr>
              <a:t>为输出状态，其输出的高低电平就可以控制LED的亮灭。若STM32输出低电平，LED就亮；反之LED熄灭。</a:t>
            </a:r>
          </a:p>
          <a:p>
            <a:r>
              <a:rPr>
                <a:latin typeface="宋体" panose="02010600030101010101" pitchFamily="2" charset="-122"/>
                <a:ea typeface="宋体" panose="02010600030101010101" pitchFamily="2" charset="-122"/>
                <a:cs typeface="宋体" panose="02010600030101010101" pitchFamily="2" charset="-122"/>
              </a:rPr>
              <a:t>    通过CubeMX可以设置STM32的引脚为输出状态，引脚的高低电平控制是通过HAL库函数实现的。HAL_GPIO_WritePin函数可以将指定的引脚置位或复位。</a:t>
            </a:r>
          </a:p>
        </p:txBody>
      </p:sp>
      <p:sp>
        <p:nvSpPr>
          <p:cNvPr id="13" name="椭圆 12"/>
          <p:cNvSpPr/>
          <p:nvPr/>
        </p:nvSpPr>
        <p:spPr>
          <a:xfrm rot="16200000">
            <a:off x="9796895" y="5695778"/>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rot="16200000">
            <a:off x="11401853" y="46049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rot="16200000">
            <a:off x="10770991" y="485017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rot="16200000">
            <a:off x="9551645" y="581060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rot="16200000">
            <a:off x="9640795" y="4680669"/>
            <a:ext cx="1130239" cy="1130239"/>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a:off x="10558326" y="528254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
                                        <p:tgtEl>
                                          <p:spTgt spid="13"/>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
                                        <p:tgtEl>
                                          <p:spTgt spid="16"/>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
                                        <p:tgtEl>
                                          <p:spTgt spid="15"/>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
                                        <p:tgtEl>
                                          <p:spTgt spid="14"/>
                                        </p:tgtEl>
                                      </p:cBhvr>
                                    </p:animEffect>
                                  </p:childTnLst>
                                </p:cTn>
                              </p:par>
                            </p:childTnLst>
                          </p:cTn>
                        </p:par>
                        <p:par>
                          <p:cTn id="31" fill="hold">
                            <p:stCondLst>
                              <p:cond delay="3500"/>
                            </p:stCondLst>
                            <p:childTnLst>
                              <p:par>
                                <p:cTn id="32" presetID="53" presetClass="entr" presetSubtype="16"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100" fill="hold"/>
                                        <p:tgtEl>
                                          <p:spTgt spid="8"/>
                                        </p:tgtEl>
                                        <p:attrNameLst>
                                          <p:attrName>ppt_w</p:attrName>
                                        </p:attrNameLst>
                                      </p:cBhvr>
                                      <p:tavLst>
                                        <p:tav tm="0">
                                          <p:val>
                                            <p:fltVal val="0"/>
                                          </p:val>
                                        </p:tav>
                                        <p:tav tm="100000">
                                          <p:val>
                                            <p:strVal val="#ppt_w"/>
                                          </p:val>
                                        </p:tav>
                                      </p:tavLst>
                                    </p:anim>
                                    <p:anim calcmode="lin" valueType="num">
                                      <p:cBhvr>
                                        <p:cTn id="35" dur="100" fill="hold"/>
                                        <p:tgtEl>
                                          <p:spTgt spid="8"/>
                                        </p:tgtEl>
                                        <p:attrNameLst>
                                          <p:attrName>ppt_h</p:attrName>
                                        </p:attrNameLst>
                                      </p:cBhvr>
                                      <p:tavLst>
                                        <p:tav tm="0">
                                          <p:val>
                                            <p:fltVal val="0"/>
                                          </p:val>
                                        </p:tav>
                                        <p:tav tm="100000">
                                          <p:val>
                                            <p:strVal val="#ppt_h"/>
                                          </p:val>
                                        </p:tav>
                                      </p:tavLst>
                                    </p:anim>
                                    <p:animEffect transition="in" filter="fade">
                                      <p:cBhvr>
                                        <p:cTn id="36" dur="100"/>
                                        <p:tgtEl>
                                          <p:spTgt spid="8"/>
                                        </p:tgtEl>
                                      </p:cBhvr>
                                    </p:animEffect>
                                  </p:childTnLst>
                                </p:cTn>
                              </p:par>
                              <p:par>
                                <p:cTn id="37" presetID="10" presetClass="entr" presetSubtype="0" fill="hold" grpId="0" nodeType="withEffect">
                                  <p:stCondLst>
                                    <p:cond delay="20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1"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 calcmode="lin" valueType="num">
                                      <p:cBhvr additive="base">
                                        <p:cTn id="4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1" nodeType="withEffect">
                                  <p:stCondLst>
                                    <p:cond delay="0"/>
                                  </p:stCondLst>
                                  <p:childTnLst>
                                    <p:set>
                                      <p:cBhvr>
                                        <p:cTn id="47" dur="1" fill="hold">
                                          <p:stCondLst>
                                            <p:cond delay="0"/>
                                          </p:stCondLst>
                                        </p:cTn>
                                        <p:tgtEl>
                                          <p:spTgt spid="6">
                                            <p:txEl>
                                              <p:pRg st="1" end="1"/>
                                            </p:txEl>
                                          </p:spTgt>
                                        </p:tgtEl>
                                        <p:attrNameLst>
                                          <p:attrName>style.visibility</p:attrName>
                                        </p:attrNameLst>
                                      </p:cBhvr>
                                      <p:to>
                                        <p:strVal val="visible"/>
                                      </p:to>
                                    </p:set>
                                    <p:anim calcmode="lin" valueType="num">
                                      <p:cBhvr additive="base">
                                        <p:cTn id="4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blinds(horizontal)">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7" grpId="0"/>
      <p:bldP spid="6" grpId="1" uiExpand="1" build="allAtOnce" bldLvl="0"/>
      <p:bldP spid="13" grpId="0" bldLvl="0" animBg="1"/>
      <p:bldP spid="14" grpId="0" bldLvl="0" animBg="1"/>
      <p:bldP spid="15" grpId="0" bldLvl="0" animBg="1"/>
      <p:bldP spid="16" grpId="0" bldLvl="0" animBg="1"/>
      <p:bldP spid="8" grpId="0" bldLvl="0" animBg="1"/>
      <p:bldP spid="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315711" y="7461449"/>
            <a:ext cx="707659" cy="400134"/>
          </a:xfrm>
          <a:prstGeom prst="rect">
            <a:avLst/>
          </a:prstGeom>
          <a:noFill/>
        </p:spPr>
        <p:txBody>
          <a:bodyPr wrap="none" lIns="121944" tIns="60972" rIns="121944" bIns="60972" rtlCol="0">
            <a:spAutoFit/>
          </a:bodyPr>
          <a:lstStyle/>
          <a:p>
            <a:r>
              <a:rPr lang="zh-CN" altLang="en-US">
                <a:solidFill>
                  <a:schemeClr val="accent2"/>
                </a:solidFill>
                <a:ea typeface="微软雅黑" panose="020B0503020204020204" charset="-122"/>
              </a:rPr>
              <a:t>延时</a:t>
            </a:r>
          </a:p>
        </p:txBody>
      </p:sp>
      <p:grpSp>
        <p:nvGrpSpPr>
          <p:cNvPr id="20" name="组合 19"/>
          <p:cNvGrpSpPr/>
          <p:nvPr/>
        </p:nvGrpSpPr>
        <p:grpSpPr>
          <a:xfrm>
            <a:off x="-397123" y="-538250"/>
            <a:ext cx="2555690" cy="2296167"/>
            <a:chOff x="-1344978" y="-685187"/>
            <a:chExt cx="6781080" cy="6092478"/>
          </a:xfrm>
        </p:grpSpPr>
        <p:sp>
          <p:nvSpPr>
            <p:cNvPr id="21" name="椭圆 20"/>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2" name="椭圆 21"/>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3" name="椭圆 22"/>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4" name="椭圆 23"/>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5" name="椭圆 24"/>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7" name="椭圆 2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9" name="椭圆 2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0" name="椭圆 2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4" name="椭圆 3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cxnSp>
        <p:nvCxnSpPr>
          <p:cNvPr id="35" name="直接连接符 34"/>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平行四边形 35"/>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tx1">
                    <a:lumMod val="75000"/>
                    <a:lumOff val="25000"/>
                  </a:schemeClr>
                </a:solidFill>
                <a:ea typeface="微软雅黑" panose="020B0503020204020204" charset="-122"/>
              </a:rPr>
              <a:t>1</a:t>
            </a:r>
            <a:endParaRPr lang="zh-CN" altLang="en-US" sz="3600">
              <a:solidFill>
                <a:schemeClr val="tx1">
                  <a:lumMod val="75000"/>
                  <a:lumOff val="25000"/>
                </a:schemeClr>
              </a:solidFill>
              <a:ea typeface="微软雅黑" panose="020B0503020204020204" charset="-122"/>
            </a:endParaRPr>
          </a:p>
        </p:txBody>
      </p:sp>
      <p:sp>
        <p:nvSpPr>
          <p:cNvPr id="37" name="矩形 36"/>
          <p:cNvSpPr/>
          <p:nvPr/>
        </p:nvSpPr>
        <p:spPr>
          <a:xfrm>
            <a:off x="3125057" y="342763"/>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项目原理</a:t>
            </a:r>
            <a:r>
              <a:rPr lang="en-US" altLang="zh-CN"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b="1" dirty="0">
                <a:solidFill>
                  <a:schemeClr val="tx1">
                    <a:lumMod val="75000"/>
                    <a:lumOff val="25000"/>
                  </a:schemeClr>
                </a:solidFill>
                <a:latin typeface="微软雅黑" panose="020B0503020204020204" charset="-122"/>
                <a:ea typeface="微软雅黑" panose="020B0503020204020204" charset="-122"/>
              </a:rPr>
              <a:t>火焰传感器</a:t>
            </a:r>
          </a:p>
        </p:txBody>
      </p:sp>
      <p:pic>
        <p:nvPicPr>
          <p:cNvPr id="3" name="图片 1"/>
          <p:cNvPicPr>
            <a:picLocks noChangeAspect="1"/>
          </p:cNvPicPr>
          <p:nvPr/>
        </p:nvPicPr>
        <p:blipFill>
          <a:blip r:embed="rId3"/>
          <a:stretch>
            <a:fillRect/>
          </a:stretch>
        </p:blipFill>
        <p:spPr>
          <a:xfrm>
            <a:off x="6548120" y="1343025"/>
            <a:ext cx="4488180" cy="3806825"/>
          </a:xfrm>
          <a:prstGeom prst="rect">
            <a:avLst/>
          </a:prstGeom>
          <a:noFill/>
          <a:ln>
            <a:noFill/>
          </a:ln>
        </p:spPr>
      </p:pic>
      <p:sp>
        <p:nvSpPr>
          <p:cNvPr id="2" name="文本框 1"/>
          <p:cNvSpPr txBox="1"/>
          <p:nvPr/>
        </p:nvSpPr>
        <p:spPr>
          <a:xfrm>
            <a:off x="1759585" y="1389380"/>
            <a:ext cx="4358005" cy="4246245"/>
          </a:xfrm>
          <a:prstGeom prst="rect">
            <a:avLst/>
          </a:prstGeom>
          <a:noFill/>
        </p:spPr>
        <p:txBody>
          <a:bodyPr wrap="square" rtlCol="0">
            <a:spAutoFit/>
          </a:bodyPr>
          <a:lstStyle/>
          <a:p>
            <a:r>
              <a:rPr lang="en-US" altLang="zh-CN" dirty="0"/>
              <a:t>     </a:t>
            </a:r>
            <a:r>
              <a:rPr lang="zh-CN" altLang="en-US" dirty="0"/>
              <a:t>由于火焰的热辐射具有离散光谱的气体辐射和连续光谱的固体辐射。不同燃烧物的火焰辐射强度、波长分布有所差异，但总体来说，其对应火焰温度的近红外波长域及紫外光域有很大的辐射强度，火焰传感器就是根据这种特性制作而成。火焰传感器利用红外线对对火焰非常敏感的特点，使用特制的红外线接收管检测火焰，然后把火焰的亮度转化为高低变化的电平信号，输入到中央处理器中，中央处理器根据信号的变化做出相应的程序处理</a:t>
            </a:r>
            <a:r>
              <a:rPr lang="zh-CN" altLang="en-US" dirty="0"/>
              <a:t>。远红外火焰探头将外界红外光的强弱变化转化为电流的变化，通过</a:t>
            </a:r>
            <a:r>
              <a:rPr lang="en-US" altLang="zh-CN" dirty="0"/>
              <a:t>A/D</a:t>
            </a:r>
            <a:r>
              <a:rPr lang="zh-CN" altLang="en-US" dirty="0"/>
              <a:t>转换器反映为数值的变化。外界</a:t>
            </a:r>
            <a:r>
              <a:rPr lang="zh-CN" altLang="en-US" dirty="0"/>
              <a:t>红外光越强，数值越小；红外光越弱，数值越大。</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strips(down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7"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9315711" y="7461449"/>
            <a:ext cx="707659" cy="400134"/>
          </a:xfrm>
          <a:prstGeom prst="rect">
            <a:avLst/>
          </a:prstGeom>
          <a:noFill/>
        </p:spPr>
        <p:txBody>
          <a:bodyPr wrap="none" lIns="121944" tIns="60972" rIns="121944" bIns="60972" rtlCol="0">
            <a:spAutoFit/>
          </a:bodyPr>
          <a:lstStyle/>
          <a:p>
            <a:r>
              <a:rPr lang="zh-CN" altLang="en-US">
                <a:solidFill>
                  <a:schemeClr val="accent2"/>
                </a:solidFill>
                <a:ea typeface="微软雅黑" panose="020B0503020204020204" charset="-122"/>
              </a:rPr>
              <a:t>延时</a:t>
            </a:r>
          </a:p>
        </p:txBody>
      </p:sp>
      <p:grpSp>
        <p:nvGrpSpPr>
          <p:cNvPr id="20" name="组合 19"/>
          <p:cNvGrpSpPr/>
          <p:nvPr/>
        </p:nvGrpSpPr>
        <p:grpSpPr>
          <a:xfrm>
            <a:off x="-397123" y="-538250"/>
            <a:ext cx="2555690" cy="2296167"/>
            <a:chOff x="-1344978" y="-685187"/>
            <a:chExt cx="6781080" cy="6092478"/>
          </a:xfrm>
        </p:grpSpPr>
        <p:sp>
          <p:nvSpPr>
            <p:cNvPr id="21" name="椭圆 20"/>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2" name="椭圆 21"/>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3" name="椭圆 22"/>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4" name="椭圆 23"/>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5" name="椭圆 24"/>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7" name="椭圆 2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9" name="椭圆 2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0" name="椭圆 2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4" name="椭圆 3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cxnSp>
        <p:nvCxnSpPr>
          <p:cNvPr id="35" name="直接连接符 34"/>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6" name="平行四边形 35"/>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a:solidFill>
                  <a:schemeClr val="tx1">
                    <a:lumMod val="75000"/>
                    <a:lumOff val="25000"/>
                  </a:schemeClr>
                </a:solidFill>
                <a:ea typeface="微软雅黑" panose="020B0503020204020204" charset="-122"/>
              </a:rPr>
              <a:t>1</a:t>
            </a:r>
            <a:endParaRPr lang="zh-CN" altLang="en-US" sz="3600">
              <a:solidFill>
                <a:schemeClr val="tx1">
                  <a:lumMod val="75000"/>
                  <a:lumOff val="25000"/>
                </a:schemeClr>
              </a:solidFill>
              <a:ea typeface="微软雅黑" panose="020B0503020204020204" charset="-122"/>
            </a:endParaRPr>
          </a:p>
        </p:txBody>
      </p:sp>
      <p:sp>
        <p:nvSpPr>
          <p:cNvPr id="37" name="矩形 36"/>
          <p:cNvSpPr/>
          <p:nvPr/>
        </p:nvSpPr>
        <p:spPr>
          <a:xfrm>
            <a:off x="3125057" y="342763"/>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项目原理</a:t>
            </a:r>
            <a:r>
              <a:rPr lang="en-US" altLang="zh-CN"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b="1" dirty="0">
                <a:solidFill>
                  <a:schemeClr val="tx1">
                    <a:lumMod val="75000"/>
                    <a:lumOff val="25000"/>
                  </a:schemeClr>
                </a:solidFill>
                <a:latin typeface="微软雅黑" panose="020B0503020204020204" charset="-122"/>
                <a:ea typeface="微软雅黑" panose="020B0503020204020204" charset="-122"/>
              </a:rPr>
              <a:t>电池电量检测</a:t>
            </a:r>
          </a:p>
        </p:txBody>
      </p:sp>
      <p:pic>
        <p:nvPicPr>
          <p:cNvPr id="3" name="图片 2"/>
          <p:cNvPicPr>
            <a:picLocks noChangeAspect="1"/>
          </p:cNvPicPr>
          <p:nvPr/>
        </p:nvPicPr>
        <p:blipFill>
          <a:blip r:embed="rId3"/>
          <a:stretch>
            <a:fillRect/>
          </a:stretch>
        </p:blipFill>
        <p:spPr>
          <a:xfrm>
            <a:off x="5732780" y="1739900"/>
            <a:ext cx="6015355" cy="2457450"/>
          </a:xfrm>
          <a:prstGeom prst="rect">
            <a:avLst/>
          </a:prstGeom>
        </p:spPr>
      </p:pic>
      <p:sp>
        <p:nvSpPr>
          <p:cNvPr id="5" name="文本框 4"/>
          <p:cNvSpPr txBox="1"/>
          <p:nvPr/>
        </p:nvSpPr>
        <p:spPr>
          <a:xfrm>
            <a:off x="1534160" y="1435735"/>
            <a:ext cx="4074795" cy="3692525"/>
          </a:xfrm>
          <a:prstGeom prst="rect">
            <a:avLst/>
          </a:prstGeom>
          <a:noFill/>
        </p:spPr>
        <p:txBody>
          <a:bodyPr wrap="square" rtlCol="0">
            <a:spAutoFit/>
          </a:bodyPr>
          <a:lstStyle/>
          <a:p>
            <a:r>
              <a:rPr lang="en-US" altLang="zh-CN"/>
              <a:t>      </a:t>
            </a:r>
            <a:r>
              <a:rPr lang="zh-CN" altLang="en-US"/>
              <a:t>本套设备使用了电池和USB两种供电方式，我们可以利用ADC检测电池的电压。在充电电路中，电池的电压VBAT经过电阻分压后，在BAT_ADC端口上分得3.3V电压。在主控板上BAT_ADC引脚是PA0端口，我们通过检测PA0引脚的模拟数值，并通过ADC转换成数字量，从而得到电压的数值。</a:t>
            </a:r>
          </a:p>
          <a:p>
            <a:r>
              <a:rPr lang="en-US" altLang="zh-CN"/>
              <a:t>    </a:t>
            </a:r>
            <a:r>
              <a:rPr lang="zh-CN" altLang="en-US"/>
              <a:t>读入的数据长度是</a:t>
            </a:r>
            <a:r>
              <a:rPr lang="en-US" altLang="zh-CN"/>
              <a:t>12</a:t>
            </a:r>
            <a:r>
              <a:rPr lang="zh-CN" altLang="en-US"/>
              <a:t>位，存储在一个</a:t>
            </a:r>
            <a:r>
              <a:rPr lang="en-US" altLang="zh-CN"/>
              <a:t>16</a:t>
            </a:r>
            <a:r>
              <a:rPr lang="zh-CN" altLang="en-US"/>
              <a:t>位的数据寄存器中，这</a:t>
            </a:r>
            <a:r>
              <a:rPr lang="en-US" altLang="zh-CN"/>
              <a:t>12</a:t>
            </a:r>
            <a:r>
              <a:rPr lang="zh-CN" altLang="en-US"/>
              <a:t>位的数据的最大值是</a:t>
            </a:r>
            <a:r>
              <a:rPr lang="en-US" altLang="zh-CN"/>
              <a:t>2^12</a:t>
            </a:r>
            <a:r>
              <a:rPr lang="zh-CN" altLang="en-US"/>
              <a:t>即</a:t>
            </a:r>
            <a:r>
              <a:rPr lang="en-US" altLang="zh-CN"/>
              <a:t>4096</a:t>
            </a:r>
            <a:r>
              <a:rPr lang="zh-CN" altLang="en-US"/>
              <a:t>，电压的最大数值是</a:t>
            </a:r>
            <a:r>
              <a:rPr lang="en-US" altLang="zh-CN"/>
              <a:t>3.3v</a:t>
            </a:r>
            <a:r>
              <a:rPr lang="zh-CN" altLang="en-US"/>
              <a:t>。那么，检测到的电压</a:t>
            </a:r>
            <a:r>
              <a:rPr lang="en-US" altLang="zh-CN"/>
              <a:t>BAT_ADC=(</a:t>
            </a:r>
            <a:r>
              <a:rPr lang="zh-CN" altLang="en-US">
                <a:sym typeface="+mn-ea"/>
              </a:rPr>
              <a:t>读取的数据</a:t>
            </a:r>
            <a:r>
              <a:rPr lang="en-US" altLang="zh-CN">
                <a:sym typeface="+mn-ea"/>
              </a:rPr>
              <a:t>/4096</a:t>
            </a:r>
            <a:r>
              <a:rPr lang="en-US" altLang="zh-CN"/>
              <a:t>)*3.3</a:t>
            </a:r>
          </a:p>
        </p:txBody>
      </p:sp>
      <p:sp>
        <p:nvSpPr>
          <p:cNvPr id="6" name="文本框 5"/>
          <p:cNvSpPr txBox="1"/>
          <p:nvPr/>
        </p:nvSpPr>
        <p:spPr>
          <a:xfrm>
            <a:off x="1407160" y="5128260"/>
            <a:ext cx="9871710" cy="1198880"/>
          </a:xfrm>
          <a:prstGeom prst="rect">
            <a:avLst/>
          </a:prstGeom>
          <a:noFill/>
        </p:spPr>
        <p:txBody>
          <a:bodyPr wrap="square" rtlCol="0">
            <a:spAutoFit/>
          </a:bodyPr>
          <a:lstStyle/>
          <a:p>
            <a:r>
              <a:rPr lang="en-US" altLang="zh-CN"/>
              <a:t>    </a:t>
            </a:r>
            <a:r>
              <a:rPr lang="zh-CN" altLang="en-US"/>
              <a:t>12 位 ADC 是一种逐次逼近型模拟数字转换器。它有多达 19 个通道，可测量 16 个外部和３个内部信号源。各通道的 A/D 转换可以单次、连续、扫描或间断模式执行。 ADC 的结果可以左对齐或右对齐方式存储在 16 位数据寄存器中。</a:t>
            </a:r>
          </a:p>
          <a:p>
            <a:r>
              <a:rPr lang="zh-CN" altLang="en-US"/>
              <a:t>  </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000" fill="hold">
                                          <p:stCondLst>
                                            <p:cond delay="0"/>
                                          </p:stCondLst>
                                        </p:cTn>
                                        <p:tgtEl>
                                          <p:spTgt spid="3"/>
                                        </p:tgtEl>
                                        <p:attrNameLst>
                                          <p:attrName>style.visibility</p:attrName>
                                        </p:attrNameLst>
                                      </p:cBhvr>
                                      <p:to>
                                        <p:strVal val="visible"/>
                                      </p:to>
                                    </p:set>
                                    <p:animEffect transition="in" filter="wheel(1)">
                                      <p:cBhvr>
                                        <p:cTn id="2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7"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710691" y="44719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 name="椭圆 2"/>
          <p:cNvSpPr/>
          <p:nvPr/>
        </p:nvSpPr>
        <p:spPr>
          <a:xfrm rot="16200000">
            <a:off x="2078817" y="640389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 name="椭圆 3"/>
          <p:cNvSpPr/>
          <p:nvPr/>
        </p:nvSpPr>
        <p:spPr>
          <a:xfrm rot="16200000">
            <a:off x="3883296" y="5152991"/>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5" name="椭圆 4"/>
          <p:cNvSpPr/>
          <p:nvPr/>
        </p:nvSpPr>
        <p:spPr>
          <a:xfrm rot="16200000">
            <a:off x="4925647" y="6645920"/>
            <a:ext cx="1947513" cy="19475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6" name="椭圆 5"/>
          <p:cNvSpPr/>
          <p:nvPr/>
        </p:nvSpPr>
        <p:spPr>
          <a:xfrm rot="16200000">
            <a:off x="1746036" y="3977999"/>
            <a:ext cx="2606873" cy="260687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rot="16200000">
            <a:off x="-208096" y="4762428"/>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rot="16200000">
            <a:off x="6701380" y="5461084"/>
            <a:ext cx="1130239" cy="1130239"/>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9" name="椭圆 8"/>
          <p:cNvSpPr/>
          <p:nvPr/>
        </p:nvSpPr>
        <p:spPr>
          <a:xfrm rot="16200000">
            <a:off x="7423939" y="4742388"/>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0" name="椭圆 9"/>
          <p:cNvSpPr/>
          <p:nvPr/>
        </p:nvSpPr>
        <p:spPr>
          <a:xfrm rot="16200000">
            <a:off x="8057746" y="5800559"/>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1" name="椭圆 10"/>
          <p:cNvSpPr/>
          <p:nvPr/>
        </p:nvSpPr>
        <p:spPr>
          <a:xfrm rot="16200000">
            <a:off x="9191965" y="4079705"/>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2" name="椭圆 11"/>
          <p:cNvSpPr/>
          <p:nvPr/>
        </p:nvSpPr>
        <p:spPr>
          <a:xfrm rot="16200000">
            <a:off x="10510752" y="5474419"/>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椭圆 12"/>
          <p:cNvSpPr/>
          <p:nvPr/>
        </p:nvSpPr>
        <p:spPr>
          <a:xfrm rot="16200000">
            <a:off x="5974195" y="488869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rot="16200000">
            <a:off x="6546643" y="571493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rot="16200000">
            <a:off x="5904986" y="607572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rot="16200000">
            <a:off x="5777205" y="4307558"/>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椭圆 16"/>
          <p:cNvSpPr/>
          <p:nvPr/>
        </p:nvSpPr>
        <p:spPr>
          <a:xfrm rot="16200000">
            <a:off x="7156679" y="4307557"/>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8" name="椭圆 17"/>
          <p:cNvSpPr/>
          <p:nvPr/>
        </p:nvSpPr>
        <p:spPr>
          <a:xfrm rot="16200000">
            <a:off x="1294480" y="3601826"/>
            <a:ext cx="1656813" cy="16568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9" name="TextBox 18"/>
          <p:cNvSpPr txBox="1"/>
          <p:nvPr/>
        </p:nvSpPr>
        <p:spPr>
          <a:xfrm>
            <a:off x="1865740" y="2818022"/>
            <a:ext cx="9229725" cy="922020"/>
          </a:xfrm>
          <a:prstGeom prst="rect">
            <a:avLst/>
          </a:prstGeom>
          <a:noFill/>
        </p:spPr>
        <p:txBody>
          <a:bodyPr wrap="square" rtlCol="0">
            <a:spAutoFit/>
          </a:bodyPr>
          <a:lstStyle/>
          <a:p>
            <a:r>
              <a:rPr lang="zh-CN" altLang="en-US" sz="3200" b="1" dirty="0">
                <a:solidFill>
                  <a:schemeClr val="tx1">
                    <a:lumMod val="85000"/>
                    <a:lumOff val="15000"/>
                  </a:schemeClr>
                </a:solidFill>
                <a:ea typeface="微软雅黑" panose="020B0503020204020204" charset="-122"/>
              </a:rPr>
              <a:t>                                  </a:t>
            </a:r>
            <a:r>
              <a:rPr lang="zh-CN" altLang="en-US" sz="5400" b="1" dirty="0">
                <a:solidFill>
                  <a:schemeClr val="tx1">
                    <a:lumMod val="85000"/>
                    <a:lumOff val="15000"/>
                  </a:schemeClr>
                </a:solidFill>
                <a:ea typeface="微软雅黑" panose="020B0503020204020204" charset="-122"/>
              </a:rPr>
              <a:t>项目实现</a:t>
            </a:r>
          </a:p>
        </p:txBody>
      </p:sp>
      <p:sp>
        <p:nvSpPr>
          <p:cNvPr id="31" name="TextBox 30"/>
          <p:cNvSpPr txBox="1"/>
          <p:nvPr/>
        </p:nvSpPr>
        <p:spPr>
          <a:xfrm>
            <a:off x="1702226" y="1019303"/>
            <a:ext cx="9229725" cy="1569660"/>
          </a:xfrm>
          <a:prstGeom prst="rect">
            <a:avLst/>
          </a:prstGeom>
          <a:noFill/>
        </p:spPr>
        <p:txBody>
          <a:bodyPr wrap="square" rtlCol="0">
            <a:spAutoFit/>
          </a:bodyPr>
          <a:lstStyle/>
          <a:p>
            <a:pPr algn="ctr"/>
            <a:r>
              <a:rPr lang="en-US" altLang="zh-CN" sz="9600" b="1" dirty="0">
                <a:latin typeface="微软雅黑" panose="020B0503020204020204" charset="-122"/>
                <a:ea typeface="微软雅黑" panose="020B0503020204020204" charset="-122"/>
              </a:rPr>
              <a:t>2</a:t>
            </a:r>
            <a:endParaRPr lang="zh-CN" altLang="en-US" sz="9600" b="1" dirty="0">
              <a:latin typeface="微软雅黑" panose="020B0503020204020204" charset="-122"/>
              <a:ea typeface="微软雅黑" panose="020B050302020402020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
                                        <p:tgtEl>
                                          <p:spTgt spid="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
                                        <p:tgtEl>
                                          <p:spTgt spid="13"/>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
                                        <p:tgtEl>
                                          <p:spTgt spid="10"/>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
                                        <p:tgtEl>
                                          <p:spTgt spid="1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
                                        <p:tgtEl>
                                          <p:spTgt spid="1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
                                        <p:tgtEl>
                                          <p:spTgt spid="14"/>
                                        </p:tgtEl>
                                      </p:cBhvr>
                                    </p:animEffect>
                                  </p:childTnLst>
                                </p:cTn>
                              </p:par>
                            </p:childTnLst>
                          </p:cTn>
                        </p:par>
                        <p:par>
                          <p:cTn id="48" fill="hold">
                            <p:stCondLst>
                              <p:cond delay="5500"/>
                            </p:stCondLst>
                            <p:childTnLst>
                              <p:par>
                                <p:cTn id="49" presetID="53" presetClass="entr" presetSubtype="16"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 fill="hold"/>
                                        <p:tgtEl>
                                          <p:spTgt spid="12"/>
                                        </p:tgtEl>
                                        <p:attrNameLst>
                                          <p:attrName>ppt_w</p:attrName>
                                        </p:attrNameLst>
                                      </p:cBhvr>
                                      <p:tavLst>
                                        <p:tav tm="0">
                                          <p:val>
                                            <p:fltVal val="0"/>
                                          </p:val>
                                        </p:tav>
                                        <p:tav tm="100000">
                                          <p:val>
                                            <p:strVal val="#ppt_w"/>
                                          </p:val>
                                        </p:tav>
                                      </p:tavLst>
                                    </p:anim>
                                    <p:anim calcmode="lin" valueType="num">
                                      <p:cBhvr>
                                        <p:cTn id="52" dur="100" fill="hold"/>
                                        <p:tgtEl>
                                          <p:spTgt spid="12"/>
                                        </p:tgtEl>
                                        <p:attrNameLst>
                                          <p:attrName>ppt_h</p:attrName>
                                        </p:attrNameLst>
                                      </p:cBhvr>
                                      <p:tavLst>
                                        <p:tav tm="0">
                                          <p:val>
                                            <p:fltVal val="0"/>
                                          </p:val>
                                        </p:tav>
                                        <p:tav tm="100000">
                                          <p:val>
                                            <p:strVal val="#ppt_h"/>
                                          </p:val>
                                        </p:tav>
                                      </p:tavLst>
                                    </p:anim>
                                    <p:animEffect transition="in" filter="fade">
                                      <p:cBhvr>
                                        <p:cTn id="53" dur="100"/>
                                        <p:tgtEl>
                                          <p:spTgt spid="12"/>
                                        </p:tgtEl>
                                      </p:cBhvr>
                                    </p:animEffect>
                                  </p:childTnLst>
                                </p:cTn>
                              </p:par>
                            </p:childTnLst>
                          </p:cTn>
                        </p:par>
                        <p:par>
                          <p:cTn id="54" fill="hold">
                            <p:stCondLst>
                              <p:cond delay="6000"/>
                            </p:stCondLst>
                            <p:childTnLst>
                              <p:par>
                                <p:cTn id="55" presetID="53" presetClass="entr" presetSubtype="16"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100" fill="hold"/>
                                        <p:tgtEl>
                                          <p:spTgt spid="11"/>
                                        </p:tgtEl>
                                        <p:attrNameLst>
                                          <p:attrName>ppt_w</p:attrName>
                                        </p:attrNameLst>
                                      </p:cBhvr>
                                      <p:tavLst>
                                        <p:tav tm="0">
                                          <p:val>
                                            <p:fltVal val="0"/>
                                          </p:val>
                                        </p:tav>
                                        <p:tav tm="100000">
                                          <p:val>
                                            <p:strVal val="#ppt_w"/>
                                          </p:val>
                                        </p:tav>
                                      </p:tavLst>
                                    </p:anim>
                                    <p:anim calcmode="lin" valueType="num">
                                      <p:cBhvr>
                                        <p:cTn id="58" dur="100" fill="hold"/>
                                        <p:tgtEl>
                                          <p:spTgt spid="11"/>
                                        </p:tgtEl>
                                        <p:attrNameLst>
                                          <p:attrName>ppt_h</p:attrName>
                                        </p:attrNameLst>
                                      </p:cBhvr>
                                      <p:tavLst>
                                        <p:tav tm="0">
                                          <p:val>
                                            <p:fltVal val="0"/>
                                          </p:val>
                                        </p:tav>
                                        <p:tav tm="100000">
                                          <p:val>
                                            <p:strVal val="#ppt_h"/>
                                          </p:val>
                                        </p:tav>
                                      </p:tavLst>
                                    </p:anim>
                                    <p:animEffect transition="in" filter="fade">
                                      <p:cBhvr>
                                        <p:cTn id="59" dur="100"/>
                                        <p:tgtEl>
                                          <p:spTgt spid="11"/>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100" fill="hold"/>
                                        <p:tgtEl>
                                          <p:spTgt spid="8"/>
                                        </p:tgtEl>
                                        <p:attrNameLst>
                                          <p:attrName>ppt_w</p:attrName>
                                        </p:attrNameLst>
                                      </p:cBhvr>
                                      <p:tavLst>
                                        <p:tav tm="0">
                                          <p:val>
                                            <p:fltVal val="0"/>
                                          </p:val>
                                        </p:tav>
                                        <p:tav tm="100000">
                                          <p:val>
                                            <p:strVal val="#ppt_w"/>
                                          </p:val>
                                        </p:tav>
                                      </p:tavLst>
                                    </p:anim>
                                    <p:anim calcmode="lin" valueType="num">
                                      <p:cBhvr>
                                        <p:cTn id="64" dur="100" fill="hold"/>
                                        <p:tgtEl>
                                          <p:spTgt spid="8"/>
                                        </p:tgtEl>
                                        <p:attrNameLst>
                                          <p:attrName>ppt_h</p:attrName>
                                        </p:attrNameLst>
                                      </p:cBhvr>
                                      <p:tavLst>
                                        <p:tav tm="0">
                                          <p:val>
                                            <p:fltVal val="0"/>
                                          </p:val>
                                        </p:tav>
                                        <p:tav tm="100000">
                                          <p:val>
                                            <p:strVal val="#ppt_h"/>
                                          </p:val>
                                        </p:tav>
                                      </p:tavLst>
                                    </p:anim>
                                    <p:animEffect transition="in" filter="fade">
                                      <p:cBhvr>
                                        <p:cTn id="65" dur="100"/>
                                        <p:tgtEl>
                                          <p:spTgt spid="8"/>
                                        </p:tgtEl>
                                      </p:cBhvr>
                                    </p:animEffect>
                                  </p:childTnLst>
                                </p:cTn>
                              </p:par>
                            </p:childTnLst>
                          </p:cTn>
                        </p:par>
                        <p:par>
                          <p:cTn id="66" fill="hold">
                            <p:stCondLst>
                              <p:cond delay="7000"/>
                            </p:stCondLst>
                            <p:childTnLst>
                              <p:par>
                                <p:cTn id="67" presetID="53" presetClass="entr" presetSubtype="16"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p:cTn id="69" dur="100" fill="hold"/>
                                        <p:tgtEl>
                                          <p:spTgt spid="5"/>
                                        </p:tgtEl>
                                        <p:attrNameLst>
                                          <p:attrName>ppt_w</p:attrName>
                                        </p:attrNameLst>
                                      </p:cBhvr>
                                      <p:tavLst>
                                        <p:tav tm="0">
                                          <p:val>
                                            <p:fltVal val="0"/>
                                          </p:val>
                                        </p:tav>
                                        <p:tav tm="100000">
                                          <p:val>
                                            <p:strVal val="#ppt_w"/>
                                          </p:val>
                                        </p:tav>
                                      </p:tavLst>
                                    </p:anim>
                                    <p:anim calcmode="lin" valueType="num">
                                      <p:cBhvr>
                                        <p:cTn id="70" dur="100" fill="hold"/>
                                        <p:tgtEl>
                                          <p:spTgt spid="5"/>
                                        </p:tgtEl>
                                        <p:attrNameLst>
                                          <p:attrName>ppt_h</p:attrName>
                                        </p:attrNameLst>
                                      </p:cBhvr>
                                      <p:tavLst>
                                        <p:tav tm="0">
                                          <p:val>
                                            <p:fltVal val="0"/>
                                          </p:val>
                                        </p:tav>
                                        <p:tav tm="100000">
                                          <p:val>
                                            <p:strVal val="#ppt_h"/>
                                          </p:val>
                                        </p:tav>
                                      </p:tavLst>
                                    </p:anim>
                                    <p:animEffect transition="in" filter="fade">
                                      <p:cBhvr>
                                        <p:cTn id="71" dur="100"/>
                                        <p:tgtEl>
                                          <p:spTgt spid="5"/>
                                        </p:tgtEl>
                                      </p:cBhvr>
                                    </p:animEffect>
                                  </p:childTnLst>
                                </p:cTn>
                              </p:par>
                            </p:childTnLst>
                          </p:cTn>
                        </p:par>
                        <p:par>
                          <p:cTn id="72" fill="hold">
                            <p:stCondLst>
                              <p:cond delay="7500"/>
                            </p:stCondLst>
                            <p:childTnLst>
                              <p:par>
                                <p:cTn id="73" presetID="53" presetClass="entr" presetSubtype="16"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p:cTn id="75" dur="100" fill="hold"/>
                                        <p:tgtEl>
                                          <p:spTgt spid="6"/>
                                        </p:tgtEl>
                                        <p:attrNameLst>
                                          <p:attrName>ppt_w</p:attrName>
                                        </p:attrNameLst>
                                      </p:cBhvr>
                                      <p:tavLst>
                                        <p:tav tm="0">
                                          <p:val>
                                            <p:fltVal val="0"/>
                                          </p:val>
                                        </p:tav>
                                        <p:tav tm="100000">
                                          <p:val>
                                            <p:strVal val="#ppt_w"/>
                                          </p:val>
                                        </p:tav>
                                      </p:tavLst>
                                    </p:anim>
                                    <p:anim calcmode="lin" valueType="num">
                                      <p:cBhvr>
                                        <p:cTn id="76" dur="100" fill="hold"/>
                                        <p:tgtEl>
                                          <p:spTgt spid="6"/>
                                        </p:tgtEl>
                                        <p:attrNameLst>
                                          <p:attrName>ppt_h</p:attrName>
                                        </p:attrNameLst>
                                      </p:cBhvr>
                                      <p:tavLst>
                                        <p:tav tm="0">
                                          <p:val>
                                            <p:fltVal val="0"/>
                                          </p:val>
                                        </p:tav>
                                        <p:tav tm="100000">
                                          <p:val>
                                            <p:strVal val="#ppt_h"/>
                                          </p:val>
                                        </p:tav>
                                      </p:tavLst>
                                    </p:anim>
                                    <p:animEffect transition="in" filter="fade">
                                      <p:cBhvr>
                                        <p:cTn id="77" dur="100"/>
                                        <p:tgtEl>
                                          <p:spTgt spid="6"/>
                                        </p:tgtEl>
                                      </p:cBhvr>
                                    </p:animEffect>
                                  </p:childTnLst>
                                </p:cTn>
                              </p:par>
                            </p:childTnLst>
                          </p:cTn>
                        </p:par>
                        <p:par>
                          <p:cTn id="78" fill="hold">
                            <p:stCondLst>
                              <p:cond delay="8000"/>
                            </p:stCondLst>
                            <p:childTnLst>
                              <p:par>
                                <p:cTn id="79" presetID="53" presetClass="entr" presetSubtype="16" fill="hold" grpId="0" nodeType="after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p:cTn id="81" dur="100" fill="hold"/>
                                        <p:tgtEl>
                                          <p:spTgt spid="18"/>
                                        </p:tgtEl>
                                        <p:attrNameLst>
                                          <p:attrName>ppt_w</p:attrName>
                                        </p:attrNameLst>
                                      </p:cBhvr>
                                      <p:tavLst>
                                        <p:tav tm="0">
                                          <p:val>
                                            <p:fltVal val="0"/>
                                          </p:val>
                                        </p:tav>
                                        <p:tav tm="100000">
                                          <p:val>
                                            <p:strVal val="#ppt_w"/>
                                          </p:val>
                                        </p:tav>
                                      </p:tavLst>
                                    </p:anim>
                                    <p:anim calcmode="lin" valueType="num">
                                      <p:cBhvr>
                                        <p:cTn id="82" dur="100" fill="hold"/>
                                        <p:tgtEl>
                                          <p:spTgt spid="18"/>
                                        </p:tgtEl>
                                        <p:attrNameLst>
                                          <p:attrName>ppt_h</p:attrName>
                                        </p:attrNameLst>
                                      </p:cBhvr>
                                      <p:tavLst>
                                        <p:tav tm="0">
                                          <p:val>
                                            <p:fltVal val="0"/>
                                          </p:val>
                                        </p:tav>
                                        <p:tav tm="100000">
                                          <p:val>
                                            <p:strVal val="#ppt_h"/>
                                          </p:val>
                                        </p:tav>
                                      </p:tavLst>
                                    </p:anim>
                                    <p:animEffect transition="in" filter="fade">
                                      <p:cBhvr>
                                        <p:cTn id="83" dur="100"/>
                                        <p:tgtEl>
                                          <p:spTgt spid="18"/>
                                        </p:tgtEl>
                                      </p:cBhvr>
                                    </p:animEffect>
                                  </p:childTnLst>
                                </p:cTn>
                              </p:par>
                            </p:childTnLst>
                          </p:cTn>
                        </p:par>
                        <p:par>
                          <p:cTn id="84" fill="hold">
                            <p:stCondLst>
                              <p:cond delay="8500"/>
                            </p:stCondLst>
                            <p:childTnLst>
                              <p:par>
                                <p:cTn id="85" presetID="22" presetClass="entr" presetSubtype="4"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wipe(down)">
                                      <p:cBhvr>
                                        <p:cTn id="87" dur="500"/>
                                        <p:tgtEl>
                                          <p:spTgt spid="31"/>
                                        </p:tgtEl>
                                      </p:cBhvr>
                                    </p:animEffect>
                                  </p:childTnLst>
                                </p:cTn>
                              </p:par>
                            </p:childTnLst>
                          </p:cTn>
                        </p:par>
                        <p:par>
                          <p:cTn id="88" fill="hold">
                            <p:stCondLst>
                              <p:cond delay="9000"/>
                            </p:stCondLst>
                            <p:childTnLst>
                              <p:par>
                                <p:cTn id="89" presetID="49" presetClass="entr" presetSubtype="0" decel="100000"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p:cTn id="91" dur="500" fill="hold"/>
                                        <p:tgtEl>
                                          <p:spTgt spid="19"/>
                                        </p:tgtEl>
                                        <p:attrNameLst>
                                          <p:attrName>ppt_w</p:attrName>
                                        </p:attrNameLst>
                                      </p:cBhvr>
                                      <p:tavLst>
                                        <p:tav tm="0">
                                          <p:val>
                                            <p:fltVal val="0"/>
                                          </p:val>
                                        </p:tav>
                                        <p:tav tm="100000">
                                          <p:val>
                                            <p:strVal val="#ppt_w"/>
                                          </p:val>
                                        </p:tav>
                                      </p:tavLst>
                                    </p:anim>
                                    <p:anim calcmode="lin" valueType="num">
                                      <p:cBhvr>
                                        <p:cTn id="92" dur="500" fill="hold"/>
                                        <p:tgtEl>
                                          <p:spTgt spid="19"/>
                                        </p:tgtEl>
                                        <p:attrNameLst>
                                          <p:attrName>ppt_h</p:attrName>
                                        </p:attrNameLst>
                                      </p:cBhvr>
                                      <p:tavLst>
                                        <p:tav tm="0">
                                          <p:val>
                                            <p:fltVal val="0"/>
                                          </p:val>
                                        </p:tav>
                                        <p:tav tm="100000">
                                          <p:val>
                                            <p:strVal val="#ppt_h"/>
                                          </p:val>
                                        </p:tav>
                                      </p:tavLst>
                                    </p:anim>
                                    <p:anim calcmode="lin" valueType="num">
                                      <p:cBhvr>
                                        <p:cTn id="93" dur="500" fill="hold"/>
                                        <p:tgtEl>
                                          <p:spTgt spid="19"/>
                                        </p:tgtEl>
                                        <p:attrNameLst>
                                          <p:attrName>style.rotation</p:attrName>
                                        </p:attrNameLst>
                                      </p:cBhvr>
                                      <p:tavLst>
                                        <p:tav tm="0">
                                          <p:val>
                                            <p:fltVal val="360"/>
                                          </p:val>
                                        </p:tav>
                                        <p:tav tm="100000">
                                          <p:val>
                                            <p:fltVal val="0"/>
                                          </p:val>
                                        </p:tav>
                                      </p:tavLst>
                                    </p:anim>
                                    <p:animEffect transition="in" filter="fade">
                                      <p:cBhvr>
                                        <p:cTn id="9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animBg="1"/>
      <p:bldP spid="4" grpId="0" bldLvl="0" animBg="1"/>
      <p:bldP spid="5" grpId="0" animBg="1"/>
      <p:bldP spid="6" grpId="0" animBg="1"/>
      <p:bldP spid="7" grpId="0" animBg="1"/>
      <p:bldP spid="8" grpId="0" bldLvl="0" animBg="1"/>
      <p:bldP spid="9" grpId="0" bldLvl="0" animBg="1"/>
      <p:bldP spid="10" grpId="0" bldLvl="0" animBg="1"/>
      <p:bldP spid="11" grpId="0" bldLvl="0" animBg="1"/>
      <p:bldP spid="12" grpId="0" animBg="1"/>
      <p:bldP spid="13" grpId="0" bldLvl="0" animBg="1"/>
      <p:bldP spid="14" grpId="0" bldLvl="0" animBg="1"/>
      <p:bldP spid="15" grpId="0" bldLvl="0" animBg="1"/>
      <p:bldP spid="16" grpId="0" bldLvl="0" animBg="1"/>
      <p:bldP spid="17" grpId="0" bldLvl="0" animBg="1"/>
      <p:bldP spid="18" grpId="0" animBg="1"/>
      <p:bldP spid="19"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97123" y="-538250"/>
            <a:ext cx="2555690" cy="2277867"/>
            <a:chOff x="-1344978" y="-685187"/>
            <a:chExt cx="6781080" cy="6043921"/>
          </a:xfrm>
        </p:grpSpPr>
        <p:sp>
          <p:nvSpPr>
            <p:cNvPr id="26" name="椭圆 25"/>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7" name="椭圆 26"/>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9" name="椭圆 28"/>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0" name="椭圆 29"/>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4" name="椭圆 3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5" name="椭圆 3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6" name="椭圆 3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cxnSp>
        <p:nvCxnSpPr>
          <p:cNvPr id="39" name="直接连接符 38"/>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平行四边形 39"/>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ea typeface="微软雅黑" panose="020B0503020204020204" charset="-122"/>
              </a:rPr>
              <a:t>2</a:t>
            </a:r>
            <a:endParaRPr lang="zh-CN" altLang="en-US" sz="3600" dirty="0">
              <a:solidFill>
                <a:schemeClr val="tx1">
                  <a:lumMod val="75000"/>
                  <a:lumOff val="25000"/>
                </a:schemeClr>
              </a:solidFill>
              <a:ea typeface="微软雅黑" panose="020B0503020204020204" charset="-122"/>
            </a:endParaRPr>
          </a:p>
        </p:txBody>
      </p:sp>
      <p:sp>
        <p:nvSpPr>
          <p:cNvPr id="41" name="矩形 40"/>
          <p:cNvSpPr/>
          <p:nvPr/>
        </p:nvSpPr>
        <p:spPr>
          <a:xfrm>
            <a:off x="3206158" y="351898"/>
            <a:ext cx="4690556"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项目实现</a:t>
            </a:r>
            <a:r>
              <a:rPr lang="en-US" altLang="zh-CN" sz="2400" b="1" dirty="0">
                <a:solidFill>
                  <a:schemeClr val="tx1">
                    <a:lumMod val="75000"/>
                    <a:lumOff val="25000"/>
                  </a:schemeClr>
                </a:solidFill>
                <a:latin typeface="微软雅黑" panose="020B0503020204020204" charset="-122"/>
                <a:ea typeface="微软雅黑" panose="020B0503020204020204" charset="-122"/>
              </a:rPr>
              <a:t>——LED</a:t>
            </a:r>
            <a:r>
              <a:rPr lang="zh-CN" altLang="en-US" sz="2400" b="1" dirty="0">
                <a:solidFill>
                  <a:schemeClr val="tx1">
                    <a:lumMod val="75000"/>
                    <a:lumOff val="25000"/>
                  </a:schemeClr>
                </a:solidFill>
                <a:latin typeface="微软雅黑" panose="020B0503020204020204" charset="-122"/>
                <a:ea typeface="微软雅黑" panose="020B0503020204020204" charset="-122"/>
              </a:rPr>
              <a:t>点亮</a:t>
            </a:r>
          </a:p>
        </p:txBody>
      </p:sp>
      <p:sp>
        <p:nvSpPr>
          <p:cNvPr id="13" name="椭圆 12"/>
          <p:cNvSpPr/>
          <p:nvPr/>
        </p:nvSpPr>
        <p:spPr>
          <a:xfrm rot="16200000">
            <a:off x="9796895" y="5695778"/>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4" name="椭圆 13"/>
          <p:cNvSpPr/>
          <p:nvPr/>
        </p:nvSpPr>
        <p:spPr>
          <a:xfrm rot="16200000">
            <a:off x="11401853" y="46049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椭圆 14"/>
          <p:cNvSpPr/>
          <p:nvPr/>
        </p:nvSpPr>
        <p:spPr>
          <a:xfrm rot="16200000">
            <a:off x="10770991" y="485017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6" name="椭圆 15"/>
          <p:cNvSpPr/>
          <p:nvPr/>
        </p:nvSpPr>
        <p:spPr>
          <a:xfrm rot="16200000">
            <a:off x="9551645" y="581060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8" name="椭圆 7"/>
          <p:cNvSpPr/>
          <p:nvPr/>
        </p:nvSpPr>
        <p:spPr>
          <a:xfrm rot="16200000">
            <a:off x="9640795" y="4680669"/>
            <a:ext cx="1130239" cy="1130239"/>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7" name="椭圆 6"/>
          <p:cNvSpPr/>
          <p:nvPr/>
        </p:nvSpPr>
        <p:spPr>
          <a:xfrm>
            <a:off x="10558326" y="528254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4" name="文本框 3"/>
          <p:cNvSpPr txBox="1"/>
          <p:nvPr/>
        </p:nvSpPr>
        <p:spPr>
          <a:xfrm>
            <a:off x="1236345" y="1586230"/>
            <a:ext cx="4882515" cy="3415030"/>
          </a:xfrm>
          <a:prstGeom prst="rect">
            <a:avLst/>
          </a:prstGeom>
          <a:noFill/>
        </p:spPr>
        <p:txBody>
          <a:bodyPr wrap="square" rtlCol="0">
            <a:spAutoFit/>
          </a:bodyPr>
          <a:lstStyle/>
          <a:p>
            <a:r>
              <a:rPr lang="en-US" altLang="zh-CN"/>
              <a:t>        </a:t>
            </a:r>
            <a:r>
              <a:rPr lang="zh-CN" altLang="en-US"/>
              <a:t>编写了三个函数，分别用来控制LED全灭、单个LED亮和单个LED灭。LED的亮灭是通过调用HAL_GPIO_WritePin库函数实现的。HAL_GPIO_WritePin的第一个参数是第几组GPIO，      第二个参数是要控制的哪个引脚，第三个参数是控制高低电平。</a:t>
            </a:r>
          </a:p>
          <a:p>
            <a:r>
              <a:rPr lang="zh-CN" altLang="en-US"/>
              <a:t>        以控制单个LED亮的LED_On函数为例，该函数的参数Color是将颜色宏定义为LED对应的引脚。要控制的三个LED是GPIOB组的0、1、2三个引脚，调用HAL_GPIO_WritePin(GPIOB, Color, GPIO_PIN_RESET);即可控制Color对应的引脚为低电平，即点亮对应的LED。</a:t>
            </a:r>
          </a:p>
        </p:txBody>
      </p:sp>
      <p:pic>
        <p:nvPicPr>
          <p:cNvPr id="10" name="图片 9" descr="_M}7@Q)Z[~XP]QU9`F~P`NF"/>
          <p:cNvPicPr>
            <a:picLocks noChangeAspect="1"/>
          </p:cNvPicPr>
          <p:nvPr/>
        </p:nvPicPr>
        <p:blipFill>
          <a:blip r:embed="rId3"/>
          <a:stretch>
            <a:fillRect/>
          </a:stretch>
        </p:blipFill>
        <p:spPr>
          <a:xfrm>
            <a:off x="6479540" y="1957070"/>
            <a:ext cx="5020310" cy="2372360"/>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
                                        <p:tgtEl>
                                          <p:spTgt spid="13"/>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
                                        <p:tgtEl>
                                          <p:spTgt spid="1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
                                        <p:tgtEl>
                                          <p:spTgt spid="1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
                                        <p:tgtEl>
                                          <p:spTgt spid="14"/>
                                        </p:tgtEl>
                                      </p:cBhvr>
                                    </p:animEffect>
                                  </p:childTnLst>
                                </p:cTn>
                              </p:par>
                            </p:childTnLst>
                          </p:cTn>
                        </p:par>
                        <p:par>
                          <p:cTn id="25" fill="hold">
                            <p:stCondLst>
                              <p:cond delay="2500"/>
                            </p:stCondLst>
                            <p:childTnLst>
                              <p:par>
                                <p:cTn id="26" presetID="5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100" fill="hold"/>
                                        <p:tgtEl>
                                          <p:spTgt spid="8"/>
                                        </p:tgtEl>
                                        <p:attrNameLst>
                                          <p:attrName>ppt_w</p:attrName>
                                        </p:attrNameLst>
                                      </p:cBhvr>
                                      <p:tavLst>
                                        <p:tav tm="0">
                                          <p:val>
                                            <p:fltVal val="0"/>
                                          </p:val>
                                        </p:tav>
                                        <p:tav tm="100000">
                                          <p:val>
                                            <p:strVal val="#ppt_w"/>
                                          </p:val>
                                        </p:tav>
                                      </p:tavLst>
                                    </p:anim>
                                    <p:anim calcmode="lin" valueType="num">
                                      <p:cBhvr>
                                        <p:cTn id="29" dur="100" fill="hold"/>
                                        <p:tgtEl>
                                          <p:spTgt spid="8"/>
                                        </p:tgtEl>
                                        <p:attrNameLst>
                                          <p:attrName>ppt_h</p:attrName>
                                        </p:attrNameLst>
                                      </p:cBhvr>
                                      <p:tavLst>
                                        <p:tav tm="0">
                                          <p:val>
                                            <p:fltVal val="0"/>
                                          </p:val>
                                        </p:tav>
                                        <p:tav tm="100000">
                                          <p:val>
                                            <p:strVal val="#ppt_h"/>
                                          </p:val>
                                        </p:tav>
                                      </p:tavLst>
                                    </p:anim>
                                    <p:animEffect transition="in" filter="fade">
                                      <p:cBhvr>
                                        <p:cTn id="30" dur="100"/>
                                        <p:tgtEl>
                                          <p:spTgt spid="8"/>
                                        </p:tgtEl>
                                      </p:cBhvr>
                                    </p:animEffect>
                                  </p:childTnLst>
                                </p:cTn>
                              </p:par>
                              <p:par>
                                <p:cTn id="31" presetID="10" presetClass="entr" presetSubtype="0" fill="hold" grpId="0" nodeType="withEffect">
                                  <p:stCondLst>
                                    <p:cond delay="20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8" presetClass="entr" presetSubtype="12"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strips(down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3" grpId="0" bldLvl="0" animBg="1"/>
      <p:bldP spid="14" grpId="0" bldLvl="0" animBg="1"/>
      <p:bldP spid="15" grpId="0" bldLvl="0" animBg="1"/>
      <p:bldP spid="16" grpId="0" bldLvl="0" animBg="1"/>
      <p:bldP spid="8" grpId="0" bldLvl="0" animBg="1"/>
      <p:bldP spid="7" grpId="0" bldLvl="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97123" y="-538250"/>
            <a:ext cx="2555690" cy="2277867"/>
            <a:chOff x="-1344978" y="-685187"/>
            <a:chExt cx="6781080" cy="6043921"/>
          </a:xfrm>
        </p:grpSpPr>
        <p:sp>
          <p:nvSpPr>
            <p:cNvPr id="26" name="椭圆 25"/>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7" name="椭圆 26"/>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8" name="椭圆 27"/>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29" name="椭圆 28"/>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0" name="椭圆 29"/>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1" name="椭圆 30"/>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2" name="椭圆 31"/>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3" name="椭圆 3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4" name="椭圆 3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5" name="椭圆 3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6" name="椭圆 3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38" name="椭圆 3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cxnSp>
        <p:nvCxnSpPr>
          <p:cNvPr id="39" name="直接连接符 38"/>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平行四边形 39"/>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ea typeface="微软雅黑" panose="020B0503020204020204" charset="-122"/>
              </a:rPr>
              <a:t>2</a:t>
            </a:r>
            <a:endParaRPr lang="zh-CN" altLang="en-US" sz="3600" dirty="0">
              <a:solidFill>
                <a:schemeClr val="tx1">
                  <a:lumMod val="75000"/>
                  <a:lumOff val="25000"/>
                </a:schemeClr>
              </a:solidFill>
              <a:ea typeface="微软雅黑" panose="020B0503020204020204" charset="-122"/>
            </a:endParaRPr>
          </a:p>
        </p:txBody>
      </p:sp>
      <p:sp>
        <p:nvSpPr>
          <p:cNvPr id="41" name="矩形 40"/>
          <p:cNvSpPr/>
          <p:nvPr/>
        </p:nvSpPr>
        <p:spPr>
          <a:xfrm>
            <a:off x="3206115" y="351790"/>
            <a:ext cx="6024880" cy="460375"/>
          </a:xfrm>
          <a:prstGeom prst="rect">
            <a:avLst/>
          </a:prstGeom>
        </p:spPr>
        <p:txBody>
          <a:bodyPr wrap="square">
            <a:spAutoFit/>
          </a:bodyPr>
          <a:lstStyle/>
          <a:p>
            <a:r>
              <a:rPr lang="zh-CN" altLang="en-US" sz="2400" b="1" dirty="0">
                <a:solidFill>
                  <a:schemeClr val="tx1">
                    <a:lumMod val="75000"/>
                    <a:lumOff val="25000"/>
                  </a:schemeClr>
                </a:solidFill>
                <a:latin typeface="微软雅黑" panose="020B0503020204020204" charset="-122"/>
                <a:ea typeface="微软雅黑" panose="020B0503020204020204" charset="-122"/>
              </a:rPr>
              <a:t>项目实现</a:t>
            </a:r>
            <a:r>
              <a:rPr lang="en-US" altLang="zh-CN" sz="2400" b="1" dirty="0">
                <a:solidFill>
                  <a:schemeClr val="tx1">
                    <a:lumMod val="75000"/>
                    <a:lumOff val="25000"/>
                  </a:schemeClr>
                </a:solidFill>
                <a:latin typeface="微软雅黑" panose="020B0503020204020204" charset="-122"/>
                <a:ea typeface="微软雅黑" panose="020B0503020204020204" charset="-122"/>
              </a:rPr>
              <a:t>——</a:t>
            </a:r>
            <a:r>
              <a:rPr lang="zh-CN" altLang="en-US" sz="2400" b="1" dirty="0">
                <a:solidFill>
                  <a:schemeClr val="tx1">
                    <a:lumMod val="75000"/>
                    <a:lumOff val="25000"/>
                  </a:schemeClr>
                </a:solidFill>
                <a:latin typeface="微软雅黑" panose="020B0503020204020204" charset="-122"/>
                <a:ea typeface="微软雅黑" panose="020B0503020204020204" charset="-122"/>
              </a:rPr>
              <a:t>火焰传感器、电池电量检测</a:t>
            </a:r>
          </a:p>
        </p:txBody>
      </p:sp>
      <p:pic>
        <p:nvPicPr>
          <p:cNvPr id="3" name="图片 2" descr="(5{}FM(0GIJ`~_Q%$H9KTLH"/>
          <p:cNvPicPr>
            <a:picLocks noChangeAspect="1"/>
          </p:cNvPicPr>
          <p:nvPr/>
        </p:nvPicPr>
        <p:blipFill>
          <a:blip r:embed="rId3"/>
          <a:stretch>
            <a:fillRect/>
          </a:stretch>
        </p:blipFill>
        <p:spPr>
          <a:xfrm>
            <a:off x="8216900" y="804545"/>
            <a:ext cx="3108960" cy="5784215"/>
          </a:xfrm>
          <a:prstGeom prst="rect">
            <a:avLst/>
          </a:prstGeom>
        </p:spPr>
      </p:pic>
      <p:sp>
        <p:nvSpPr>
          <p:cNvPr id="6" name="文本框 5"/>
          <p:cNvSpPr txBox="1"/>
          <p:nvPr/>
        </p:nvSpPr>
        <p:spPr>
          <a:xfrm>
            <a:off x="1670117" y="1389380"/>
            <a:ext cx="5231063" cy="3416320"/>
          </a:xfrm>
          <a:prstGeom prst="rect">
            <a:avLst/>
          </a:prstGeom>
          <a:noFill/>
        </p:spPr>
        <p:txBody>
          <a:bodyPr wrap="square" rtlCol="0">
            <a:spAutoFit/>
          </a:bodyPr>
          <a:lstStyle/>
          <a:p>
            <a:r>
              <a:rPr lang="en-US" altLang="zh-CN" dirty="0"/>
              <a:t>         </a:t>
            </a:r>
            <a:r>
              <a:rPr lang="zh-CN" altLang="en-US" dirty="0"/>
              <a:t>实验中需要对火焰传感器和电池电压分别进行检测，这两部分都需要使用ADC转换方式。ADC检测过程使用了四个库函数，分别表示开始ADC转换、轮询等待ADC转换完成、获取转换后的数值和结束ADC转换</a:t>
            </a:r>
            <a:r>
              <a:rPr lang="zh-CN" altLang="en-US" dirty="0" smtClean="0"/>
              <a:t>。ADC</a:t>
            </a:r>
            <a:r>
              <a:rPr lang="zh-CN" altLang="en-US" dirty="0"/>
              <a:t>采集过程使用轮询方式，利用for循环，逐个采集了PA0和PA4的数值。两次转换之后，停止本轮转换过程。</a:t>
            </a:r>
          </a:p>
          <a:p>
            <a:r>
              <a:rPr lang="en-US" altLang="zh-CN" dirty="0" smtClean="0"/>
              <a:t>         </a:t>
            </a:r>
            <a:r>
              <a:rPr lang="zh-CN" altLang="en-US" dirty="0" smtClean="0"/>
              <a:t>采集</a:t>
            </a:r>
            <a:r>
              <a:rPr lang="zh-CN" altLang="en-US" dirty="0"/>
              <a:t>到的PA0和PA4数值，分别对应电池电压和火焰传感器的数值</a:t>
            </a:r>
            <a:r>
              <a:rPr lang="zh-CN" altLang="en-US" dirty="0" smtClean="0"/>
              <a:t>。采集</a:t>
            </a:r>
            <a:r>
              <a:rPr lang="zh-CN" altLang="en-US" dirty="0"/>
              <a:t>到的电池数值经过转换，可以得到BAT_ADC的电压值；采集到的火焰数值，经过条件判断语句，分别执行相应的输出语句，点亮对应的LED灯。</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1+#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6" grpId="0"/>
    </p:bldLst>
  </p:timing>
</p:sld>
</file>

<file path=ppt/theme/theme1.xml><?xml version="1.0" encoding="utf-8"?>
<a:theme xmlns:a="http://schemas.openxmlformats.org/drawingml/2006/main" name="主题1">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886</Words>
  <Application>Microsoft Office PowerPoint</Application>
  <PresentationFormat>宽屏</PresentationFormat>
  <Paragraphs>63</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宋体</vt:lpstr>
      <vt:lpstr>微软雅黑</vt:lpstr>
      <vt:lpstr>Arial</vt:lpstr>
      <vt:lpstr>Calibri</vt:lpstr>
      <vt:lpstr>Calibri Light</vt:lpstr>
      <vt:lpstr>Times New Roman</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张厚今</cp:lastModifiedBy>
  <cp:revision>137</cp:revision>
  <dcterms:created xsi:type="dcterms:W3CDTF">2015-01-07T12:23:00Z</dcterms:created>
  <dcterms:modified xsi:type="dcterms:W3CDTF">2021-01-06T09:14:37Z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y fmtid="{D5CDD505-2E9C-101B-9397-08002B2CF9AE}" pid="3" name="KSORubyTemplateID">
    <vt:lpwstr>8</vt:lpwstr>
  </property>
</Properties>
</file>