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Manrope" pitchFamily="2" charset="0"/>
      <p:regular r:id="rId12"/>
      <p:bold r:id="rId13"/>
    </p:embeddedFont>
    <p:embeddedFont>
      <p:font typeface="Montserrat" pitchFamily="2" charset="77"/>
      <p:regular r:id="rId14"/>
      <p:bold r:id="rId15"/>
      <p:italic r:id="rId16"/>
      <p:boldItalic r:id="rId17"/>
    </p:embeddedFont>
    <p:embeddedFont>
      <p:font typeface="Poppins SemiBold" panose="020B0604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619">
          <p15:clr>
            <a:srgbClr val="A4A3A4"/>
          </p15:clr>
        </p15:guide>
        <p15:guide id="4" pos="7061">
          <p15:clr>
            <a:srgbClr val="A4A3A4"/>
          </p15:clr>
        </p15:guide>
        <p15:guide id="5" orient="horz" pos="754">
          <p15:clr>
            <a:srgbClr val="A4A3A4"/>
          </p15:clr>
        </p15:guide>
        <p15:guide id="6" orient="horz" pos="5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92C259-6580-4B2E-9AEF-7851D7073898}">
  <a:tblStyle styleId="{BA92C259-6580-4B2E-9AEF-7851D70738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4635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>
        <p:guide orient="horz" pos="2160"/>
        <p:guide pos="3840"/>
        <p:guide pos="619"/>
        <p:guide pos="7061"/>
        <p:guide orient="horz" pos="754"/>
        <p:guide orient="horz" pos="5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e7a84099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g33e7a84099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eeebaad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33eeebaad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efc0a765e_1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efc0a765e_1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efc0a765e_18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efc0a765e_18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efc0a765e_18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efc0a765e_18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>
  <p:cSld name="9_Title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>
            <a:spLocks noGrp="1"/>
          </p:cNvSpPr>
          <p:nvPr>
            <p:ph type="pic" idx="2"/>
          </p:nvPr>
        </p:nvSpPr>
        <p:spPr>
          <a:xfrm>
            <a:off x="7976060" y="717458"/>
            <a:ext cx="3233279" cy="1816716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3"/>
          <p:cNvSpPr>
            <a:spLocks noGrp="1"/>
          </p:cNvSpPr>
          <p:nvPr>
            <p:ph type="pic" idx="3"/>
          </p:nvPr>
        </p:nvSpPr>
        <p:spPr>
          <a:xfrm>
            <a:off x="7976060" y="2721353"/>
            <a:ext cx="3233279" cy="1816716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3"/>
          <p:cNvSpPr>
            <a:spLocks noGrp="1"/>
          </p:cNvSpPr>
          <p:nvPr>
            <p:ph type="pic" idx="4"/>
          </p:nvPr>
        </p:nvSpPr>
        <p:spPr>
          <a:xfrm>
            <a:off x="7976059" y="4725248"/>
            <a:ext cx="3233279" cy="1816716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Title Slide">
  <p:cSld name="12_Title Slid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>
            <a:spLocks noGrp="1"/>
          </p:cNvSpPr>
          <p:nvPr>
            <p:ph type="pic" idx="2"/>
          </p:nvPr>
        </p:nvSpPr>
        <p:spPr>
          <a:xfrm>
            <a:off x="524341" y="1196974"/>
            <a:ext cx="2493931" cy="2232026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4"/>
          <p:cNvSpPr>
            <a:spLocks noGrp="1"/>
          </p:cNvSpPr>
          <p:nvPr>
            <p:ph type="pic" idx="3"/>
          </p:nvPr>
        </p:nvSpPr>
        <p:spPr>
          <a:xfrm>
            <a:off x="524342" y="3723431"/>
            <a:ext cx="2493931" cy="2305851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4"/>
          <p:cNvSpPr>
            <a:spLocks noGrp="1"/>
          </p:cNvSpPr>
          <p:nvPr>
            <p:ph type="pic" idx="4"/>
          </p:nvPr>
        </p:nvSpPr>
        <p:spPr>
          <a:xfrm>
            <a:off x="3344565" y="2578100"/>
            <a:ext cx="2599303" cy="3451181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4"/>
          <p:cNvSpPr>
            <a:spLocks noGrp="1"/>
          </p:cNvSpPr>
          <p:nvPr>
            <p:ph type="pic" idx="5"/>
          </p:nvPr>
        </p:nvSpPr>
        <p:spPr>
          <a:xfrm>
            <a:off x="6286500" y="2578101"/>
            <a:ext cx="2387686" cy="3451181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4"/>
          <p:cNvSpPr>
            <a:spLocks noGrp="1"/>
          </p:cNvSpPr>
          <p:nvPr>
            <p:ph type="pic" idx="6"/>
          </p:nvPr>
        </p:nvSpPr>
        <p:spPr>
          <a:xfrm>
            <a:off x="9016819" y="1196974"/>
            <a:ext cx="2709954" cy="2260557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4"/>
          <p:cNvSpPr>
            <a:spLocks noGrp="1"/>
          </p:cNvSpPr>
          <p:nvPr>
            <p:ph type="pic" idx="7"/>
          </p:nvPr>
        </p:nvSpPr>
        <p:spPr>
          <a:xfrm>
            <a:off x="9016819" y="3723431"/>
            <a:ext cx="2709954" cy="230585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Slide">
  <p:cSld name="13_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>
            <a:spLocks noGrp="1"/>
          </p:cNvSpPr>
          <p:nvPr>
            <p:ph type="pic" idx="2"/>
          </p:nvPr>
        </p:nvSpPr>
        <p:spPr>
          <a:xfrm>
            <a:off x="6731226" y="2644170"/>
            <a:ext cx="3927995" cy="317281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Slide">
  <p:cSld name="14_Title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/>
        </p:nvSpPr>
        <p:spPr>
          <a:xfrm>
            <a:off x="2314575" y="0"/>
            <a:ext cx="779145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>
            <a:spLocks noGrp="1"/>
          </p:cNvSpPr>
          <p:nvPr>
            <p:ph type="pic" idx="2"/>
          </p:nvPr>
        </p:nvSpPr>
        <p:spPr>
          <a:xfrm>
            <a:off x="990600" y="3776863"/>
            <a:ext cx="2325472" cy="2271513"/>
          </a:xfrm>
          <a:prstGeom prst="rect">
            <a:avLst/>
          </a:prstGeom>
          <a:noFill/>
          <a:ln>
            <a:noFill/>
          </a:ln>
        </p:spPr>
      </p:sp>
      <p:sp>
        <p:nvSpPr>
          <p:cNvPr id="12" name="Google Shape;12;p3"/>
          <p:cNvSpPr>
            <a:spLocks noGrp="1"/>
          </p:cNvSpPr>
          <p:nvPr>
            <p:ph type="pic" idx="3"/>
          </p:nvPr>
        </p:nvSpPr>
        <p:spPr>
          <a:xfrm>
            <a:off x="3619043" y="3776863"/>
            <a:ext cx="2325472" cy="2271513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3"/>
          <p:cNvSpPr>
            <a:spLocks noGrp="1"/>
          </p:cNvSpPr>
          <p:nvPr>
            <p:ph type="pic" idx="4"/>
          </p:nvPr>
        </p:nvSpPr>
        <p:spPr>
          <a:xfrm>
            <a:off x="6247486" y="3776863"/>
            <a:ext cx="2325472" cy="2271513"/>
          </a:xfrm>
          <a:prstGeom prst="rect">
            <a:avLst/>
          </a:prstGeom>
          <a:noFill/>
          <a:ln>
            <a:noFill/>
          </a:ln>
        </p:spPr>
      </p:sp>
      <p:sp>
        <p:nvSpPr>
          <p:cNvPr id="14" name="Google Shape;14;p3"/>
          <p:cNvSpPr>
            <a:spLocks noGrp="1"/>
          </p:cNvSpPr>
          <p:nvPr>
            <p:ph type="pic" idx="5"/>
          </p:nvPr>
        </p:nvSpPr>
        <p:spPr>
          <a:xfrm>
            <a:off x="8875928" y="3776863"/>
            <a:ext cx="2325472" cy="2271513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>
            <a:spLocks noGrp="1"/>
          </p:cNvSpPr>
          <p:nvPr>
            <p:ph type="pic" idx="2"/>
          </p:nvPr>
        </p:nvSpPr>
        <p:spPr>
          <a:xfrm>
            <a:off x="6955980" y="1107483"/>
            <a:ext cx="1979613" cy="2353517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6"/>
          <p:cNvSpPr>
            <a:spLocks noGrp="1"/>
          </p:cNvSpPr>
          <p:nvPr>
            <p:ph type="pic" idx="3"/>
          </p:nvPr>
        </p:nvSpPr>
        <p:spPr>
          <a:xfrm>
            <a:off x="9104888" y="1107483"/>
            <a:ext cx="1979613" cy="2353517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6"/>
          <p:cNvSpPr>
            <a:spLocks noGrp="1"/>
          </p:cNvSpPr>
          <p:nvPr>
            <p:ph type="pic" idx="4"/>
          </p:nvPr>
        </p:nvSpPr>
        <p:spPr>
          <a:xfrm>
            <a:off x="6955980" y="3621842"/>
            <a:ext cx="1979613" cy="2353517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6"/>
          <p:cNvSpPr>
            <a:spLocks noGrp="1"/>
          </p:cNvSpPr>
          <p:nvPr>
            <p:ph type="pic" idx="5"/>
          </p:nvPr>
        </p:nvSpPr>
        <p:spPr>
          <a:xfrm>
            <a:off x="9104889" y="3621842"/>
            <a:ext cx="1979613" cy="2353517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>
            <a:spLocks noGrp="1"/>
          </p:cNvSpPr>
          <p:nvPr>
            <p:ph type="pic" idx="2"/>
          </p:nvPr>
        </p:nvSpPr>
        <p:spPr>
          <a:xfrm>
            <a:off x="1546069" y="2161677"/>
            <a:ext cx="2654575" cy="3155964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8"/>
          <p:cNvSpPr>
            <a:spLocks noGrp="1"/>
          </p:cNvSpPr>
          <p:nvPr>
            <p:ph type="pic" idx="3"/>
          </p:nvPr>
        </p:nvSpPr>
        <p:spPr>
          <a:xfrm>
            <a:off x="4778140" y="2161677"/>
            <a:ext cx="2654575" cy="3155964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8"/>
          <p:cNvSpPr>
            <a:spLocks noGrp="1"/>
          </p:cNvSpPr>
          <p:nvPr>
            <p:ph type="pic" idx="4"/>
          </p:nvPr>
        </p:nvSpPr>
        <p:spPr>
          <a:xfrm>
            <a:off x="8010211" y="2161677"/>
            <a:ext cx="2654575" cy="3155964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 amt="11000"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A red text on a black background&#10;&#10;Description automatically generated"/>
          <p:cNvPicPr preferRelativeResize="0"/>
          <p:nvPr/>
        </p:nvPicPr>
        <p:blipFill rotWithShape="1">
          <a:blip r:embed="rId20">
            <a:alphaModFix amt="5000"/>
          </a:blip>
          <a:srcRect r="70791"/>
          <a:stretch/>
        </p:blipFill>
        <p:spPr>
          <a:xfrm>
            <a:off x="3018691" y="136689"/>
            <a:ext cx="6154618" cy="6584622"/>
          </a:xfrm>
          <a:custGeom>
            <a:avLst/>
            <a:gdLst/>
            <a:ahLst/>
            <a:cxnLst/>
            <a:rect l="l" t="t" r="r" b="b"/>
            <a:pathLst>
              <a:path w="1837407" h="1965783" extrusionOk="0">
                <a:moveTo>
                  <a:pt x="0" y="0"/>
                </a:moveTo>
                <a:lnTo>
                  <a:pt x="1837407" y="0"/>
                </a:lnTo>
                <a:lnTo>
                  <a:pt x="1837407" y="1965783"/>
                </a:lnTo>
                <a:lnTo>
                  <a:pt x="0" y="196578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1000"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9" descr="A red text on a black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4850" y="1595762"/>
            <a:ext cx="6882298" cy="215074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9"/>
          <p:cNvSpPr/>
          <p:nvPr/>
        </p:nvSpPr>
        <p:spPr>
          <a:xfrm>
            <a:off x="2794550" y="4476000"/>
            <a:ext cx="6882300" cy="849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90500" dist="38100" dir="5400000" algn="t" rotWithShape="0">
              <a:srgbClr val="000000">
                <a:alpha val="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9"/>
          <p:cNvSpPr txBox="1"/>
          <p:nvPr/>
        </p:nvSpPr>
        <p:spPr>
          <a:xfrm>
            <a:off x="2941825" y="4723625"/>
            <a:ext cx="585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Unlocking Airbnb Success: A Data-Driven Analysis</a:t>
            </a:r>
            <a:endParaRPr sz="1900"/>
          </a:p>
        </p:txBody>
      </p:sp>
      <p:sp>
        <p:nvSpPr>
          <p:cNvPr id="71" name="Google Shape;71;p19"/>
          <p:cNvSpPr/>
          <p:nvPr/>
        </p:nvSpPr>
        <p:spPr>
          <a:xfrm>
            <a:off x="8940800" y="4566125"/>
            <a:ext cx="661500" cy="669000"/>
          </a:xfrm>
          <a:prstGeom prst="roundRect">
            <a:avLst>
              <a:gd name="adj" fmla="val 50000"/>
            </a:avLst>
          </a:prstGeom>
          <a:solidFill>
            <a:srgbClr val="FF5A5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31039" y="4760119"/>
            <a:ext cx="281012" cy="28101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9"/>
          <p:cNvSpPr txBox="1"/>
          <p:nvPr/>
        </p:nvSpPr>
        <p:spPr>
          <a:xfrm>
            <a:off x="236700" y="6054800"/>
            <a:ext cx="9711972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dirty="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Team 3A </a:t>
            </a:r>
            <a:endParaRPr sz="1700" b="1" dirty="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Sophia Park | Pratiksha Gund | </a:t>
            </a:r>
            <a:r>
              <a:rPr lang="en-IN" sz="17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Saisreevenkat</a:t>
            </a:r>
            <a:r>
              <a:rPr lang="en-IN" sz="1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N" sz="17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Pedarla</a:t>
            </a:r>
            <a:r>
              <a:rPr lang="en-IN" sz="1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-IN" sz="17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Mengwei</a:t>
            </a:r>
            <a:r>
              <a:rPr lang="en-IN" sz="1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Zhang | Zihao Li </a:t>
            </a:r>
            <a:endParaRPr sz="17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/>
        </p:nvSpPr>
        <p:spPr>
          <a:xfrm>
            <a:off x="916650" y="1518375"/>
            <a:ext cx="10358700" cy="51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 Objective</a:t>
            </a:r>
            <a:r>
              <a:rPr lang="en-IN" sz="2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2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699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100" dirty="0" err="1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Analyze</a:t>
            </a:r>
            <a:r>
              <a:rPr lang="en-IN" sz="2100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Airbnb listing data to identify success factors</a:t>
            </a:r>
          </a:p>
          <a:p>
            <a:pPr marL="4699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Examine key elements such as pricing, reviews, and amenities</a:t>
            </a:r>
            <a:endParaRPr sz="2100" dirty="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1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Significance</a:t>
            </a:r>
            <a:r>
              <a:rPr lang="en-IN" sz="2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2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3815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What factors (e.g., price, location, amenities, host reputation) are most associated with successful listings?</a:t>
            </a:r>
          </a:p>
          <a:p>
            <a:pPr marL="43815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How do customer reviews and ratings impact booking rates?</a:t>
            </a:r>
          </a:p>
          <a:p>
            <a:pPr marL="43815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Are there specific amenities that increase booking success? How does seasonality affect pricing and booking rates?</a:t>
            </a:r>
            <a:br>
              <a:rPr lang="en-IN" sz="1700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700" dirty="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20"/>
          <p:cNvSpPr/>
          <p:nvPr/>
        </p:nvSpPr>
        <p:spPr>
          <a:xfrm>
            <a:off x="2292300" y="464959"/>
            <a:ext cx="7607400" cy="886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90500" dist="38100" dir="5400000" algn="t" rotWithShape="0">
              <a:srgbClr val="000000">
                <a:alpha val="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20"/>
          <p:cNvSpPr txBox="1"/>
          <p:nvPr/>
        </p:nvSpPr>
        <p:spPr>
          <a:xfrm>
            <a:off x="2813439" y="584826"/>
            <a:ext cx="430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3600"/>
              <a:buFont typeface="Poppins SemiBold"/>
              <a:buAutoNum type="arabicPeriod"/>
            </a:pPr>
            <a:r>
              <a:rPr lang="en-IN" sz="3600" b="1">
                <a:solidFill>
                  <a:srgbClr val="FF5A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Introduction </a:t>
            </a:r>
            <a:endParaRPr/>
          </a:p>
        </p:txBody>
      </p:sp>
      <p:grpSp>
        <p:nvGrpSpPr>
          <p:cNvPr id="82" name="Google Shape;82;p20"/>
          <p:cNvGrpSpPr/>
          <p:nvPr/>
        </p:nvGrpSpPr>
        <p:grpSpPr>
          <a:xfrm>
            <a:off x="9048698" y="536563"/>
            <a:ext cx="734902" cy="742974"/>
            <a:chOff x="7211466" y="1719600"/>
            <a:chExt cx="444130" cy="449008"/>
          </a:xfrm>
        </p:grpSpPr>
        <p:sp>
          <p:nvSpPr>
            <p:cNvPr id="83" name="Google Shape;83;p20"/>
            <p:cNvSpPr/>
            <p:nvPr/>
          </p:nvSpPr>
          <p:spPr>
            <a:xfrm>
              <a:off x="7211466" y="1719600"/>
              <a:ext cx="444130" cy="449008"/>
            </a:xfrm>
            <a:prstGeom prst="roundRect">
              <a:avLst>
                <a:gd name="adj" fmla="val 50000"/>
              </a:avLst>
            </a:prstGeom>
            <a:solidFill>
              <a:srgbClr val="FF5A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84" name="Google Shape;84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339243" y="1849816"/>
              <a:ext cx="188577" cy="1885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2292300" y="230211"/>
            <a:ext cx="7607400" cy="886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90500" dist="38100" dir="5400000" algn="t" rotWithShape="0">
              <a:srgbClr val="000000">
                <a:alpha val="78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1"/>
          <p:cNvSpPr txBox="1"/>
          <p:nvPr/>
        </p:nvSpPr>
        <p:spPr>
          <a:xfrm>
            <a:off x="3165572" y="350077"/>
            <a:ext cx="5660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>
                <a:solidFill>
                  <a:srgbClr val="FF5A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3. Visualizations</a:t>
            </a:r>
            <a:endParaRPr/>
          </a:p>
        </p:txBody>
      </p:sp>
      <p:grpSp>
        <p:nvGrpSpPr>
          <p:cNvPr id="92" name="Google Shape;92;p21"/>
          <p:cNvGrpSpPr/>
          <p:nvPr/>
        </p:nvGrpSpPr>
        <p:grpSpPr>
          <a:xfrm>
            <a:off x="9048698" y="285047"/>
            <a:ext cx="734687" cy="743126"/>
            <a:chOff x="7211466" y="1567599"/>
            <a:chExt cx="444000" cy="449100"/>
          </a:xfrm>
        </p:grpSpPr>
        <p:sp>
          <p:nvSpPr>
            <p:cNvPr id="93" name="Google Shape;93;p21"/>
            <p:cNvSpPr/>
            <p:nvPr/>
          </p:nvSpPr>
          <p:spPr>
            <a:xfrm>
              <a:off x="7211466" y="1567599"/>
              <a:ext cx="444000" cy="449100"/>
            </a:xfrm>
            <a:prstGeom prst="roundRect">
              <a:avLst>
                <a:gd name="adj" fmla="val 50000"/>
              </a:avLst>
            </a:prstGeom>
            <a:solidFill>
              <a:srgbClr val="FF5A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94" name="Google Shape;94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339243" y="1707949"/>
              <a:ext cx="188578" cy="18857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5" name="Google Shape;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7485" y="1171247"/>
            <a:ext cx="3146857" cy="26941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2F2F2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90500" dist="38100" dir="5400000" algn="t" rotWithShape="0">
              <a:srgbClr val="000000">
                <a:alpha val="7840"/>
              </a:srgbClr>
            </a:outerShdw>
          </a:effectLst>
        </p:spPr>
      </p:pic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sp>
        <p:nvSpPr>
          <p:cNvPr id="97" name="Google Shape;97;p21"/>
          <p:cNvSpPr txBox="1"/>
          <p:nvPr/>
        </p:nvSpPr>
        <p:spPr>
          <a:xfrm>
            <a:off x="524256" y="1116411"/>
            <a:ext cx="6790944" cy="609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 b="1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Insights from the map</a:t>
            </a:r>
            <a:r>
              <a:rPr lang="en-IN" sz="1500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: </a:t>
            </a:r>
            <a:endParaRPr sz="1500" dirty="0">
              <a:solidFill>
                <a:schemeClr val="dk1"/>
              </a:solidFill>
              <a:latin typeface="Montserrat" pitchFamily="2" charset="77"/>
              <a:ea typeface="Manrope"/>
              <a:cs typeface="Manrope"/>
              <a:sym typeface="Manrope"/>
            </a:endParaRPr>
          </a:p>
          <a:p>
            <a:pPr marL="39370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dk1"/>
                </a:solidFill>
                <a:latin typeface="Montserrat" pitchFamily="2" charset="77"/>
              </a:rPr>
              <a:t>Prime Location Advantage</a:t>
            </a:r>
            <a:r>
              <a:rPr lang="en-IN" sz="1500" dirty="0">
                <a:solidFill>
                  <a:schemeClr val="dk1"/>
                </a:solidFill>
                <a:latin typeface="Montserrat" pitchFamily="2" charset="77"/>
              </a:rPr>
              <a:t>: High-demand for listings near downtown, airports, and attractions.</a:t>
            </a:r>
            <a:endParaRPr sz="1500" dirty="0">
              <a:solidFill>
                <a:schemeClr val="dk1"/>
              </a:solidFill>
              <a:latin typeface="Montserrat" pitchFamily="2" charset="77"/>
            </a:endParaRPr>
          </a:p>
          <a:p>
            <a:pPr marL="3937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dk1"/>
                </a:solidFill>
                <a:latin typeface="Montserrat" pitchFamily="2" charset="77"/>
              </a:rPr>
              <a:t>Booking &amp; Pricing Trends</a:t>
            </a:r>
            <a:r>
              <a:rPr lang="en-IN" sz="1500" dirty="0">
                <a:solidFill>
                  <a:schemeClr val="dk1"/>
                </a:solidFill>
                <a:latin typeface="Montserrat" pitchFamily="2" charset="77"/>
              </a:rPr>
              <a:t>: High-density areas attract more bookings, higher prices, and better ratings.</a:t>
            </a:r>
          </a:p>
          <a:p>
            <a:pPr marL="1079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</a:pPr>
            <a:endParaRPr sz="1500" dirty="0">
              <a:solidFill>
                <a:schemeClr val="dk1"/>
              </a:solidFill>
              <a:latin typeface="Montserrat" pitchFamily="2" charset="77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 b="1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Insights From the Pie Chart </a:t>
            </a:r>
            <a:r>
              <a:rPr lang="en-IN" sz="1500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: </a:t>
            </a:r>
            <a:endParaRPr sz="1500" dirty="0">
              <a:solidFill>
                <a:schemeClr val="dk1"/>
              </a:solidFill>
              <a:latin typeface="Montserrat" pitchFamily="2" charset="77"/>
              <a:ea typeface="Manrope"/>
              <a:cs typeface="Manrope"/>
              <a:sym typeface="Manrope"/>
            </a:endParaRPr>
          </a:p>
          <a:p>
            <a:pPr marL="39370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dk1"/>
                </a:solidFill>
                <a:latin typeface="Montserrat" pitchFamily="2" charset="77"/>
              </a:rPr>
              <a:t>Entire Homes/Apartments (66.55%)</a:t>
            </a:r>
            <a:r>
              <a:rPr lang="en-IN" sz="1500" dirty="0">
                <a:solidFill>
                  <a:schemeClr val="dk1"/>
                </a:solidFill>
                <a:latin typeface="Montserrat" pitchFamily="2" charset="77"/>
              </a:rPr>
              <a:t>: Most listings offer full privacy, ideal for families and long-term stays.</a:t>
            </a:r>
            <a:endParaRPr sz="1500" dirty="0">
              <a:solidFill>
                <a:schemeClr val="dk1"/>
              </a:solidFill>
              <a:latin typeface="Montserrat" pitchFamily="2" charset="77"/>
            </a:endParaRPr>
          </a:p>
          <a:p>
            <a:pPr marL="3937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dk1"/>
                </a:solidFill>
                <a:latin typeface="Montserrat" pitchFamily="2" charset="77"/>
              </a:rPr>
              <a:t>Private Rooms (30.38%)</a:t>
            </a:r>
            <a:r>
              <a:rPr lang="en-IN" sz="1500" dirty="0">
                <a:solidFill>
                  <a:schemeClr val="dk1"/>
                </a:solidFill>
                <a:latin typeface="Montserrat" pitchFamily="2" charset="77"/>
              </a:rPr>
              <a:t>: Popular among budget </a:t>
            </a:r>
            <a:r>
              <a:rPr lang="en-IN" sz="1500" dirty="0" err="1">
                <a:solidFill>
                  <a:schemeClr val="dk1"/>
                </a:solidFill>
                <a:latin typeface="Montserrat" pitchFamily="2" charset="77"/>
              </a:rPr>
              <a:t>travelers</a:t>
            </a:r>
            <a:r>
              <a:rPr lang="en-IN" sz="1500" dirty="0">
                <a:solidFill>
                  <a:schemeClr val="dk1"/>
                </a:solidFill>
                <a:latin typeface="Montserrat" pitchFamily="2" charset="77"/>
              </a:rPr>
              <a:t> seeking affordability with some privacy.</a:t>
            </a:r>
            <a:endParaRPr sz="1500" dirty="0">
              <a:solidFill>
                <a:schemeClr val="dk1"/>
              </a:solidFill>
              <a:latin typeface="Montserrat" pitchFamily="2" charset="77"/>
            </a:endParaRPr>
          </a:p>
          <a:p>
            <a:pPr marL="3937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dk1"/>
                </a:solidFill>
                <a:latin typeface="Montserrat" pitchFamily="2" charset="77"/>
              </a:rPr>
              <a:t>Shared Rooms (3.06%)</a:t>
            </a:r>
            <a:r>
              <a:rPr lang="en-IN" sz="1500" dirty="0">
                <a:solidFill>
                  <a:schemeClr val="dk1"/>
                </a:solidFill>
                <a:latin typeface="Montserrat" pitchFamily="2" charset="77"/>
              </a:rPr>
              <a:t>: Least preferred due to limited privacy and lower demand</a:t>
            </a:r>
            <a:endParaRPr sz="1500" dirty="0">
              <a:solidFill>
                <a:schemeClr val="dk1"/>
              </a:solidFill>
              <a:latin typeface="Montserrat" pitchFamily="2" charset="77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100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98" name="Google Shape;9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7485" y="3953601"/>
            <a:ext cx="3146857" cy="2782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97" y="225494"/>
            <a:ext cx="5596103" cy="3026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097" y="3429000"/>
            <a:ext cx="5596103" cy="3147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2"/>
          <p:cNvSpPr txBox="1"/>
          <p:nvPr/>
        </p:nvSpPr>
        <p:spPr>
          <a:xfrm>
            <a:off x="5956405" y="225494"/>
            <a:ext cx="6207600" cy="307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Insights From the Line Chart </a:t>
            </a:r>
            <a:r>
              <a:rPr lang="en-IN" sz="1600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: </a:t>
            </a:r>
            <a:endParaRPr sz="1600" dirty="0">
              <a:solidFill>
                <a:schemeClr val="dk1"/>
              </a:solidFill>
              <a:latin typeface="Montserrat" pitchFamily="2" charset="77"/>
              <a:ea typeface="Manrope"/>
              <a:cs typeface="Manrope"/>
              <a:sym typeface="Manrope"/>
            </a:endParaRPr>
          </a:p>
          <a:p>
            <a:pPr marL="412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Peak Months:</a:t>
            </a:r>
            <a:r>
              <a:rPr lang="en-IN" sz="1600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 March, May, July-August, and December see the highest bookings.</a:t>
            </a:r>
            <a:endParaRPr sz="1600" dirty="0">
              <a:solidFill>
                <a:schemeClr val="dk1"/>
              </a:solidFill>
              <a:latin typeface="Montserrat" pitchFamily="2" charset="77"/>
              <a:ea typeface="Manrope"/>
              <a:cs typeface="Manrope"/>
              <a:sym typeface="Manrope"/>
            </a:endParaRPr>
          </a:p>
          <a:p>
            <a:pPr marL="412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Low Demand:</a:t>
            </a:r>
            <a:r>
              <a:rPr lang="en-IN" sz="1600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 February, April, June, and September have noticeable drops.</a:t>
            </a:r>
            <a:endParaRPr sz="1600" dirty="0">
              <a:solidFill>
                <a:schemeClr val="dk1"/>
              </a:solidFill>
              <a:latin typeface="Montserrat" pitchFamily="2" charset="77"/>
              <a:ea typeface="Manrope"/>
              <a:cs typeface="Manrope"/>
              <a:sym typeface="Manrope"/>
            </a:endParaRPr>
          </a:p>
          <a:p>
            <a:pPr marL="412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Seasonal Cycle:</a:t>
            </a:r>
            <a:r>
              <a:rPr lang="en-IN" sz="1600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 Bookings align with holidays and vacation trends.</a:t>
            </a:r>
            <a:endParaRPr sz="1600" b="1" dirty="0">
              <a:solidFill>
                <a:schemeClr val="dk1"/>
              </a:solidFill>
              <a:latin typeface="Montserrat" pitchFamily="2" charset="77"/>
              <a:ea typeface="Manrope"/>
              <a:cs typeface="Manrope"/>
              <a:sym typeface="Manrope"/>
            </a:endParaRPr>
          </a:p>
        </p:txBody>
      </p:sp>
      <p:sp>
        <p:nvSpPr>
          <p:cNvPr id="106" name="Google Shape;106;p22"/>
          <p:cNvSpPr txBox="1"/>
          <p:nvPr/>
        </p:nvSpPr>
        <p:spPr>
          <a:xfrm>
            <a:off x="5956405" y="3534715"/>
            <a:ext cx="6207600" cy="307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Insights From the Line Chart </a:t>
            </a:r>
            <a:r>
              <a:rPr lang="en-IN" sz="1600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: </a:t>
            </a:r>
            <a:endParaRPr sz="1600" dirty="0">
              <a:solidFill>
                <a:schemeClr val="dk1"/>
              </a:solidFill>
              <a:latin typeface="Montserrat" pitchFamily="2" charset="77"/>
              <a:ea typeface="Manrope"/>
              <a:cs typeface="Manrope"/>
              <a:sym typeface="Manrope"/>
            </a:endParaRPr>
          </a:p>
          <a:p>
            <a:pPr marL="412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Price Increases with Bedrooms:</a:t>
            </a:r>
            <a:r>
              <a:rPr lang="en-IN" sz="1600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 More bedrooms generally lead to higher prices.</a:t>
            </a:r>
            <a:endParaRPr sz="1600" dirty="0">
              <a:solidFill>
                <a:schemeClr val="dk1"/>
              </a:solidFill>
              <a:latin typeface="Montserrat" pitchFamily="2" charset="77"/>
              <a:ea typeface="Manrope"/>
              <a:cs typeface="Manrope"/>
              <a:sym typeface="Manrope"/>
            </a:endParaRPr>
          </a:p>
          <a:p>
            <a:pPr marL="412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Peak at 6 Bedrooms:</a:t>
            </a:r>
            <a:r>
              <a:rPr lang="en-IN" sz="1600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 The highest average price is at 6 bedrooms.</a:t>
            </a:r>
            <a:endParaRPr sz="1600" dirty="0">
              <a:solidFill>
                <a:schemeClr val="dk1"/>
              </a:solidFill>
              <a:latin typeface="Montserrat" pitchFamily="2" charset="77"/>
              <a:ea typeface="Manrope"/>
              <a:cs typeface="Manrope"/>
              <a:sym typeface="Manrope"/>
            </a:endParaRPr>
          </a:p>
          <a:p>
            <a:pPr marL="412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Drop at 7 Bedrooms:</a:t>
            </a:r>
            <a:r>
              <a:rPr lang="en-IN" sz="1600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 A decline in price after 6 bedrooms suggests lower demand or fewer listings.</a:t>
            </a:r>
            <a:endParaRPr sz="1600" b="1" dirty="0">
              <a:solidFill>
                <a:schemeClr val="dk1"/>
              </a:solidFill>
              <a:latin typeface="Montserrat" pitchFamily="2" charset="77"/>
              <a:ea typeface="Manrope"/>
              <a:cs typeface="Manrope"/>
              <a:sym typeface="Manrope"/>
            </a:endParaRPr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/>
        </p:nvSpPr>
        <p:spPr>
          <a:xfrm>
            <a:off x="2292300" y="129605"/>
            <a:ext cx="7607400" cy="886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90500" dist="38100" dir="5400000" algn="t" rotWithShape="0">
              <a:srgbClr val="000000">
                <a:alpha val="78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3"/>
          <p:cNvSpPr txBox="1"/>
          <p:nvPr/>
        </p:nvSpPr>
        <p:spPr>
          <a:xfrm>
            <a:off x="2543150" y="266213"/>
            <a:ext cx="6557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>
                <a:solidFill>
                  <a:srgbClr val="FF5A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4. Sentimental Analysis</a:t>
            </a:r>
            <a:endParaRPr/>
          </a:p>
        </p:txBody>
      </p:sp>
      <p:grpSp>
        <p:nvGrpSpPr>
          <p:cNvPr id="114" name="Google Shape;114;p23"/>
          <p:cNvGrpSpPr/>
          <p:nvPr/>
        </p:nvGrpSpPr>
        <p:grpSpPr>
          <a:xfrm>
            <a:off x="9048698" y="201208"/>
            <a:ext cx="734687" cy="743126"/>
            <a:chOff x="7211466" y="1719600"/>
            <a:chExt cx="444000" cy="449100"/>
          </a:xfrm>
        </p:grpSpPr>
        <p:sp>
          <p:nvSpPr>
            <p:cNvPr id="115" name="Google Shape;115;p23"/>
            <p:cNvSpPr/>
            <p:nvPr/>
          </p:nvSpPr>
          <p:spPr>
            <a:xfrm>
              <a:off x="7211466" y="1719600"/>
              <a:ext cx="444000" cy="449100"/>
            </a:xfrm>
            <a:prstGeom prst="roundRect">
              <a:avLst>
                <a:gd name="adj" fmla="val 50000"/>
              </a:avLst>
            </a:prstGeom>
            <a:solidFill>
              <a:srgbClr val="FF5A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16" name="Google Shape;116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339243" y="1849816"/>
              <a:ext cx="188578" cy="188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23"/>
          <p:cNvSpPr txBox="1"/>
          <p:nvPr/>
        </p:nvSpPr>
        <p:spPr>
          <a:xfrm>
            <a:off x="5682150" y="1655400"/>
            <a:ext cx="52227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-IN" sz="17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7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3"/>
          <p:cNvSpPr txBox="1"/>
          <p:nvPr/>
        </p:nvSpPr>
        <p:spPr>
          <a:xfrm>
            <a:off x="6109749" y="926089"/>
            <a:ext cx="6100800" cy="56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Insights from the map</a:t>
            </a:r>
            <a:r>
              <a:rPr lang="en-IN" sz="1800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: </a:t>
            </a:r>
            <a:endParaRPr sz="1800" dirty="0">
              <a:solidFill>
                <a:schemeClr val="dk1"/>
              </a:solidFill>
              <a:latin typeface="Montserrat" pitchFamily="2" charset="77"/>
              <a:ea typeface="Manrope"/>
              <a:cs typeface="Manrope"/>
              <a:sym typeface="Manrope"/>
            </a:endParaRPr>
          </a:p>
          <a:p>
            <a:pPr marL="43180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After loading the "reviews" sheet and applying NLTK’s VADER, each review was assigned a compound sentiment score (ranging from –1 for extremely negative to +1 for extremely positive).</a:t>
            </a:r>
            <a:endParaRPr sz="1500" dirty="0">
              <a:solidFill>
                <a:schemeClr val="dk1"/>
              </a:solidFill>
              <a:latin typeface="Montserrat" pitchFamily="2" charset="77"/>
              <a:ea typeface="Manrope"/>
              <a:cs typeface="Manrope"/>
              <a:sym typeface="Manrop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Montserrat" pitchFamily="2" charset="77"/>
              <a:ea typeface="Manrope"/>
              <a:cs typeface="Manrope"/>
              <a:sym typeface="Manrope"/>
            </a:endParaRP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dk1"/>
                </a:solidFill>
                <a:latin typeface="Montserrat" pitchFamily="2" charset="77"/>
                <a:sym typeface="Manrope"/>
              </a:rPr>
              <a:t>T</a:t>
            </a:r>
            <a:r>
              <a:rPr lang="en-IN" sz="1500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he histogram shows a concentration of reviews with scores above 0.0. This indicates that, overall, customers tend to leave positive reviews. A noticeable peak around 0.6–0.8 suggests that many reviews are strongly positive.</a:t>
            </a:r>
            <a:endParaRPr sz="1500" dirty="0">
              <a:solidFill>
                <a:schemeClr val="dk1"/>
              </a:solidFill>
              <a:latin typeface="Montserrat" pitchFamily="2" charset="77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We filtered the reviews into two groups based on their sentiment:</a:t>
            </a:r>
            <a:endParaRPr dirty="0">
              <a:solidFill>
                <a:schemeClr val="dk1"/>
              </a:solidFill>
              <a:latin typeface="Montserrat" pitchFamily="2" charset="77"/>
              <a:ea typeface="Manrope"/>
              <a:cs typeface="Manrope"/>
              <a:sym typeface="Manrope"/>
            </a:endParaRPr>
          </a:p>
          <a:p>
            <a:pPr marL="4254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Positive Reviews:</a:t>
            </a:r>
            <a:r>
              <a:rPr lang="en-IN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 Reviews with a sentiment score greater than 0.3,Words like “great,” “clean,” “friendly,” and “comfortable” reflect a positive customer experience, </a:t>
            </a:r>
            <a:endParaRPr dirty="0">
              <a:solidFill>
                <a:schemeClr val="dk1"/>
              </a:solidFill>
              <a:latin typeface="Montserrat" pitchFamily="2" charset="77"/>
              <a:ea typeface="Manrope"/>
              <a:cs typeface="Manrope"/>
              <a:sym typeface="Manrope"/>
            </a:endParaRPr>
          </a:p>
          <a:p>
            <a:pPr marL="412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Negative Reviews:</a:t>
            </a:r>
            <a:r>
              <a:rPr lang="en-IN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 Reviews with a sentiment score less than –0.3,</a:t>
            </a:r>
            <a:r>
              <a:rPr lang="en-IN" sz="1500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 In contrast, negative reviews often mention “dirty,” “noisy,” “small,” and “expensive.”</a:t>
            </a:r>
            <a:endParaRPr sz="700" dirty="0">
              <a:solidFill>
                <a:schemeClr val="dk1"/>
              </a:solidFill>
              <a:latin typeface="Montserrat" pitchFamily="2" charset="77"/>
              <a:ea typeface="Manrope"/>
              <a:cs typeface="Manrope"/>
              <a:sym typeface="Manrope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Montserrat" pitchFamily="2" charset="77"/>
              <a:ea typeface="Manrope"/>
              <a:cs typeface="Manrope"/>
              <a:sym typeface="Manrop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Montserrat" pitchFamily="2" charset="77"/>
              <a:ea typeface="Manrope"/>
              <a:cs typeface="Manrope"/>
              <a:sym typeface="Manrope"/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 rotWithShape="1">
          <a:blip r:embed="rId4">
            <a:alphaModFix/>
          </a:blip>
          <a:srcRect r="7715"/>
          <a:stretch/>
        </p:blipFill>
        <p:spPr>
          <a:xfrm>
            <a:off x="92225" y="1127726"/>
            <a:ext cx="6017524" cy="474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062" y="6034156"/>
            <a:ext cx="9314575" cy="7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11409049" y="6333125"/>
            <a:ext cx="6519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 rotWithShape="1">
          <a:blip r:embed="rId3">
            <a:alphaModFix/>
          </a:blip>
          <a:srcRect l="-1569" r="1569"/>
          <a:stretch/>
        </p:blipFill>
        <p:spPr>
          <a:xfrm>
            <a:off x="6551036" y="1224220"/>
            <a:ext cx="5515945" cy="498110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/>
        </p:nvSpPr>
        <p:spPr>
          <a:xfrm>
            <a:off x="8783875" y="2458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1363675" y="129596"/>
            <a:ext cx="9385800" cy="886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90500" dist="38100" dir="5400000" algn="t" rotWithShape="0">
              <a:srgbClr val="000000">
                <a:alpha val="78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1026100" y="232678"/>
            <a:ext cx="11382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>
                <a:solidFill>
                  <a:srgbClr val="FF5A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5. Key Factors for Airbnb Success</a:t>
            </a:r>
            <a:endParaRPr/>
          </a:p>
        </p:txBody>
      </p:sp>
      <p:grpSp>
        <p:nvGrpSpPr>
          <p:cNvPr id="131" name="Google Shape;131;p24"/>
          <p:cNvGrpSpPr/>
          <p:nvPr/>
        </p:nvGrpSpPr>
        <p:grpSpPr>
          <a:xfrm>
            <a:off x="9873120" y="184353"/>
            <a:ext cx="734687" cy="743126"/>
            <a:chOff x="7211466" y="1719600"/>
            <a:chExt cx="444000" cy="449100"/>
          </a:xfrm>
        </p:grpSpPr>
        <p:sp>
          <p:nvSpPr>
            <p:cNvPr id="132" name="Google Shape;132;p24"/>
            <p:cNvSpPr/>
            <p:nvPr/>
          </p:nvSpPr>
          <p:spPr>
            <a:xfrm>
              <a:off x="7211466" y="1719600"/>
              <a:ext cx="444000" cy="449100"/>
            </a:xfrm>
            <a:prstGeom prst="roundRect">
              <a:avLst>
                <a:gd name="adj" fmla="val 50000"/>
              </a:avLst>
            </a:prstGeom>
            <a:solidFill>
              <a:srgbClr val="FF5A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33" name="Google Shape;133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39243" y="1849816"/>
              <a:ext cx="188578" cy="188578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35" name="Google Shape;135;p24"/>
          <p:cNvGraphicFramePr/>
          <p:nvPr>
            <p:extLst>
              <p:ext uri="{D42A27DB-BD31-4B8C-83A1-F6EECF244321}">
                <p14:modId xmlns:p14="http://schemas.microsoft.com/office/powerpoint/2010/main" val="3965690206"/>
              </p:ext>
            </p:extLst>
          </p:nvPr>
        </p:nvGraphicFramePr>
        <p:xfrm>
          <a:off x="83488" y="1472000"/>
          <a:ext cx="6437925" cy="1700995"/>
        </p:xfrm>
        <a:graphic>
          <a:graphicData uri="http://schemas.openxmlformats.org/drawingml/2006/table">
            <a:tbl>
              <a:tblPr>
                <a:noFill/>
                <a:tableStyleId>{BA92C259-6580-4B2E-9AEF-7851D7073898}</a:tableStyleId>
              </a:tblPr>
              <a:tblGrid>
                <a:gridCol w="232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b="1">
                          <a:solidFill>
                            <a:schemeClr val="dk1"/>
                          </a:solidFill>
                          <a:latin typeface="Montserrat" pitchFamily="2" charset="77"/>
                          <a:ea typeface="Manrope"/>
                          <a:cs typeface="Manrope"/>
                          <a:sym typeface="Manrope"/>
                        </a:rPr>
                        <a:t>Factor</a:t>
                      </a:r>
                      <a:endParaRPr b="1">
                        <a:latin typeface="Montserrat" pitchFamily="2" charset="77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b="1">
                          <a:solidFill>
                            <a:schemeClr val="dk1"/>
                          </a:solidFill>
                          <a:latin typeface="Montserrat" pitchFamily="2" charset="77"/>
                          <a:ea typeface="Manrope"/>
                          <a:cs typeface="Manrope"/>
                          <a:sym typeface="Manrope"/>
                        </a:rPr>
                        <a:t>Impact</a:t>
                      </a:r>
                      <a:endParaRPr b="1">
                        <a:latin typeface="Montserrat" pitchFamily="2" charset="77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Montserrat" pitchFamily="2" charset="77"/>
                          <a:ea typeface="Manrope"/>
                          <a:cs typeface="Manrope"/>
                          <a:sym typeface="Manrope"/>
                        </a:rPr>
                        <a:t>Booking Rate</a:t>
                      </a:r>
                      <a:endParaRPr dirty="0">
                        <a:latin typeface="Montserrat" pitchFamily="2" charset="77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Montserrat" pitchFamily="2" charset="77"/>
                          <a:ea typeface="Manrope"/>
                          <a:cs typeface="Manrope"/>
                          <a:sym typeface="Manrope"/>
                        </a:rPr>
                        <a:t>0.33, Higher booking rates boost success.</a:t>
                      </a:r>
                      <a:endParaRPr>
                        <a:latin typeface="Montserrat" pitchFamily="2" charset="77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Montserrat" pitchFamily="2" charset="77"/>
                          <a:ea typeface="Manrope"/>
                          <a:cs typeface="Manrope"/>
                          <a:sym typeface="Manrope"/>
                        </a:rPr>
                        <a:t>Number of Reviews</a:t>
                      </a:r>
                      <a:endParaRPr dirty="0">
                        <a:latin typeface="Montserrat" pitchFamily="2" charset="77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Montserrat" pitchFamily="2" charset="77"/>
                          <a:ea typeface="Manrope"/>
                          <a:cs typeface="Manrope"/>
                          <a:sym typeface="Manrope"/>
                        </a:rPr>
                        <a:t>0.18, More reviews increase credibility.</a:t>
                      </a:r>
                      <a:endParaRPr>
                        <a:latin typeface="Montserrat" pitchFamily="2" charset="77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Montserrat" pitchFamily="2" charset="77"/>
                          <a:ea typeface="Manrope"/>
                          <a:cs typeface="Manrope"/>
                          <a:sym typeface="Manrope"/>
                        </a:rPr>
                        <a:t>Review Scores Rating</a:t>
                      </a:r>
                      <a:endParaRPr dirty="0">
                        <a:latin typeface="Montserrat" pitchFamily="2" charset="77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Montserrat" pitchFamily="2" charset="77"/>
                          <a:ea typeface="Manrope"/>
                          <a:cs typeface="Manrope"/>
                          <a:sym typeface="Manrope"/>
                        </a:rPr>
                        <a:t>0.11, Higher ratings attract guests.</a:t>
                      </a:r>
                      <a:endParaRPr dirty="0">
                        <a:latin typeface="Montserrat" pitchFamily="2" charset="77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6" name="Google Shape;136;p24"/>
          <p:cNvGraphicFramePr/>
          <p:nvPr>
            <p:extLst>
              <p:ext uri="{D42A27DB-BD31-4B8C-83A1-F6EECF244321}">
                <p14:modId xmlns:p14="http://schemas.microsoft.com/office/powerpoint/2010/main" val="3273896854"/>
              </p:ext>
            </p:extLst>
          </p:nvPr>
        </p:nvGraphicFramePr>
        <p:xfrm>
          <a:off x="67108" y="3629175"/>
          <a:ext cx="6437925" cy="1429505"/>
        </p:xfrm>
        <a:graphic>
          <a:graphicData uri="http://schemas.openxmlformats.org/drawingml/2006/table">
            <a:tbl>
              <a:tblPr>
                <a:noFill/>
                <a:tableStyleId>{BA92C259-6580-4B2E-9AEF-7851D7073898}</a:tableStyleId>
              </a:tblPr>
              <a:tblGrid>
                <a:gridCol w="232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>
                          <a:solidFill>
                            <a:schemeClr val="dk1"/>
                          </a:solidFill>
                          <a:latin typeface="Montserrat" pitchFamily="2" charset="77"/>
                          <a:ea typeface="Manrope"/>
                          <a:cs typeface="Manrope"/>
                          <a:sym typeface="Manrope"/>
                        </a:rPr>
                        <a:t>Factor</a:t>
                      </a:r>
                      <a:endParaRPr b="1">
                        <a:latin typeface="Montserrat" pitchFamily="2" charset="77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>
                          <a:solidFill>
                            <a:schemeClr val="dk1"/>
                          </a:solidFill>
                          <a:latin typeface="Montserrat" pitchFamily="2" charset="77"/>
                          <a:ea typeface="Manrope"/>
                          <a:cs typeface="Manrope"/>
                          <a:sym typeface="Manrope"/>
                        </a:rPr>
                        <a:t>Impact</a:t>
                      </a:r>
                      <a:endParaRPr b="1">
                        <a:latin typeface="Montserrat" pitchFamily="2" charset="77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Montserrat" pitchFamily="2" charset="77"/>
                          <a:ea typeface="Manrope"/>
                          <a:cs typeface="Manrope"/>
                          <a:sym typeface="Manrope"/>
                        </a:rPr>
                        <a:t>Price</a:t>
                      </a:r>
                      <a:endParaRPr>
                        <a:latin typeface="Montserrat" pitchFamily="2" charset="77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Montserrat" pitchFamily="2" charset="77"/>
                          <a:ea typeface="Manrope"/>
                          <a:cs typeface="Manrope"/>
                          <a:sym typeface="Manrope"/>
                        </a:rPr>
                        <a:t>-0.05, Pricing alone has little effect.</a:t>
                      </a:r>
                      <a:endParaRPr>
                        <a:latin typeface="Montserrat" pitchFamily="2" charset="77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Montserrat" pitchFamily="2" charset="77"/>
                          <a:ea typeface="Manrope"/>
                          <a:cs typeface="Manrope"/>
                          <a:sym typeface="Manrope"/>
                        </a:rPr>
                        <a:t>Host Listings Count</a:t>
                      </a:r>
                      <a:endParaRPr dirty="0">
                        <a:latin typeface="Montserrat" pitchFamily="2" charset="77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Montserrat" pitchFamily="2" charset="77"/>
                          <a:ea typeface="Manrope"/>
                          <a:cs typeface="Manrope"/>
                          <a:sym typeface="Manrope"/>
                        </a:rPr>
                        <a:t>-0.03, Managing multiple listings doesn’t ensure success.</a:t>
                      </a:r>
                      <a:endParaRPr dirty="0">
                        <a:latin typeface="Montserrat" pitchFamily="2" charset="77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7" name="Google Shape;137;p24"/>
          <p:cNvGraphicFramePr/>
          <p:nvPr>
            <p:extLst>
              <p:ext uri="{D42A27DB-BD31-4B8C-83A1-F6EECF244321}">
                <p14:modId xmlns:p14="http://schemas.microsoft.com/office/powerpoint/2010/main" val="2464721602"/>
              </p:ext>
            </p:extLst>
          </p:nvPr>
        </p:nvGraphicFramePr>
        <p:xfrm>
          <a:off x="83488" y="5546096"/>
          <a:ext cx="6437925" cy="1033295"/>
        </p:xfrm>
        <a:graphic>
          <a:graphicData uri="http://schemas.openxmlformats.org/drawingml/2006/table">
            <a:tbl>
              <a:tblPr>
                <a:noFill/>
                <a:tableStyleId>{BA92C259-6580-4B2E-9AEF-7851D7073898}</a:tableStyleId>
              </a:tblPr>
              <a:tblGrid>
                <a:gridCol w="232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>
                          <a:solidFill>
                            <a:schemeClr val="dk1"/>
                          </a:solidFill>
                          <a:latin typeface="Montserrat" pitchFamily="2" charset="77"/>
                          <a:ea typeface="Manrope"/>
                          <a:cs typeface="Manrope"/>
                          <a:sym typeface="Manrope"/>
                        </a:rPr>
                        <a:t>Factor</a:t>
                      </a:r>
                      <a:endParaRPr b="1" dirty="0">
                        <a:latin typeface="Montserrat" pitchFamily="2" charset="77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>
                          <a:solidFill>
                            <a:schemeClr val="dk1"/>
                          </a:solidFill>
                          <a:latin typeface="Montserrat" pitchFamily="2" charset="77"/>
                          <a:ea typeface="Manrope"/>
                          <a:cs typeface="Manrope"/>
                          <a:sym typeface="Manrope"/>
                        </a:rPr>
                        <a:t>Impact</a:t>
                      </a:r>
                      <a:endParaRPr b="1">
                        <a:latin typeface="Montserrat" pitchFamily="2" charset="77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Montserrat" pitchFamily="2" charset="77"/>
                          <a:ea typeface="Manrope"/>
                          <a:cs typeface="Manrope"/>
                          <a:sym typeface="Manrope"/>
                        </a:rPr>
                        <a:t>Availability_365</a:t>
                      </a:r>
                      <a:endParaRPr>
                        <a:latin typeface="Montserrat" pitchFamily="2" charset="77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Montserrat" pitchFamily="2" charset="77"/>
                          <a:ea typeface="Manrope"/>
                          <a:cs typeface="Manrope"/>
                          <a:sym typeface="Manrope"/>
                        </a:rPr>
                        <a:t>-0.33, Year-round availability may reduce exclusivity.</a:t>
                      </a:r>
                      <a:endParaRPr dirty="0">
                        <a:latin typeface="Montserrat" pitchFamily="2" charset="77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81E4A6A-66A9-69C4-DAC4-15F264708DAD}"/>
              </a:ext>
            </a:extLst>
          </p:cNvPr>
          <p:cNvSpPr txBox="1"/>
          <p:nvPr/>
        </p:nvSpPr>
        <p:spPr>
          <a:xfrm>
            <a:off x="83488" y="1087778"/>
            <a:ext cx="470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Top Positive Correlations with Success</a:t>
            </a:r>
            <a:r>
              <a:rPr lang="en-IN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: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277B27-D059-7E52-8F4B-2DF804F61225}"/>
              </a:ext>
            </a:extLst>
          </p:cNvPr>
          <p:cNvSpPr txBox="1"/>
          <p:nvPr/>
        </p:nvSpPr>
        <p:spPr>
          <a:xfrm>
            <a:off x="83488" y="3289785"/>
            <a:ext cx="470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Factors with Minimal Impact</a:t>
            </a:r>
            <a:r>
              <a:rPr lang="en-IN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C5F41-A3E0-A218-58FD-F3BA0A4A7820}"/>
              </a:ext>
            </a:extLst>
          </p:cNvPr>
          <p:cNvSpPr txBox="1"/>
          <p:nvPr/>
        </p:nvSpPr>
        <p:spPr>
          <a:xfrm>
            <a:off x="37485" y="5191172"/>
            <a:ext cx="470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 </a:t>
            </a:r>
            <a:r>
              <a:rPr lang="en-IN" b="1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Negative Correlation</a:t>
            </a:r>
            <a:r>
              <a:rPr lang="en-IN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6006874" y="1605971"/>
            <a:ext cx="5665500" cy="5330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Top Features Influencing Success:</a:t>
            </a:r>
            <a:endParaRPr sz="1600" b="1" dirty="0">
              <a:solidFill>
                <a:schemeClr val="dk1"/>
              </a:solidFill>
              <a:latin typeface="Montserrat" pitchFamily="2" charset="77"/>
              <a:ea typeface="Manrope"/>
              <a:cs typeface="Manrope"/>
              <a:sym typeface="Manrope"/>
            </a:endParaRPr>
          </a:p>
          <a:p>
            <a:pPr marL="412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Availability (0.33): Year-round listings see a negative trend, but strategic seasonal availability helps.</a:t>
            </a:r>
            <a:endParaRPr sz="1600" dirty="0">
              <a:solidFill>
                <a:schemeClr val="dk1"/>
              </a:solidFill>
              <a:latin typeface="Montserrat" pitchFamily="2" charset="77"/>
              <a:ea typeface="Manrope"/>
              <a:cs typeface="Manrope"/>
              <a:sym typeface="Manrope"/>
            </a:endParaRPr>
          </a:p>
          <a:p>
            <a:pPr marL="412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Booking Rate (0.33): Higher booking rates directly boost success—optimize pricing and appeal.</a:t>
            </a:r>
            <a:endParaRPr sz="1600" dirty="0">
              <a:solidFill>
                <a:schemeClr val="dk1"/>
              </a:solidFill>
              <a:latin typeface="Montserrat" pitchFamily="2" charset="77"/>
              <a:ea typeface="Manrope"/>
              <a:cs typeface="Manrope"/>
              <a:sym typeface="Manrope"/>
            </a:endParaRPr>
          </a:p>
          <a:p>
            <a:pPr marL="412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Reviews (0.18 &amp; 0.19): More and better reviews enhance credibility and visibility. Encourage guest feedback.</a:t>
            </a:r>
            <a:endParaRPr sz="1600" dirty="0">
              <a:solidFill>
                <a:schemeClr val="dk1"/>
              </a:solidFill>
              <a:latin typeface="Montserrat" pitchFamily="2" charset="77"/>
              <a:ea typeface="Manrope"/>
              <a:cs typeface="Manrope"/>
              <a:sym typeface="Manrope"/>
            </a:endParaRPr>
          </a:p>
          <a:p>
            <a:pPr marL="412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Price (0.05): Minimal impact, but competitive pricing with added value can help.</a:t>
            </a:r>
            <a:endParaRPr sz="1600" dirty="0">
              <a:solidFill>
                <a:schemeClr val="dk1"/>
              </a:solidFill>
              <a:latin typeface="Montserrat" pitchFamily="2" charset="77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Amenities &amp; Impact (P-Value Analysis)</a:t>
            </a:r>
            <a:endParaRPr sz="1600" b="1" dirty="0">
              <a:solidFill>
                <a:schemeClr val="dk1"/>
              </a:solidFill>
              <a:latin typeface="Montserrat" pitchFamily="2" charset="77"/>
              <a:ea typeface="Manrope"/>
              <a:cs typeface="Manrope"/>
              <a:sym typeface="Manrope"/>
            </a:endParaRPr>
          </a:p>
          <a:p>
            <a:pPr marL="412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Certain amenities significantly influence bookings.</a:t>
            </a:r>
            <a:endParaRPr sz="1600" dirty="0">
              <a:solidFill>
                <a:schemeClr val="dk1"/>
              </a:solidFill>
              <a:latin typeface="Montserrat" pitchFamily="2" charset="77"/>
              <a:ea typeface="Manrope"/>
              <a:cs typeface="Manrope"/>
              <a:sym typeface="Manrope"/>
            </a:endParaRPr>
          </a:p>
          <a:p>
            <a:pPr marL="412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Hosts should </a:t>
            </a:r>
            <a:r>
              <a:rPr lang="en-IN" sz="1600" dirty="0" err="1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analyze</a:t>
            </a:r>
            <a:r>
              <a:rPr lang="en-IN" sz="1600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 and prioritize impactful features.</a:t>
            </a:r>
            <a:endParaRPr sz="1600" dirty="0">
              <a:solidFill>
                <a:schemeClr val="dk1"/>
              </a:solidFill>
              <a:latin typeface="Montserrat" pitchFamily="2" charset="77"/>
              <a:ea typeface="Manrope"/>
              <a:cs typeface="Manrope"/>
              <a:sym typeface="Manrope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75" y="1758425"/>
            <a:ext cx="5665525" cy="45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/>
          <p:nvPr/>
        </p:nvSpPr>
        <p:spPr>
          <a:xfrm>
            <a:off x="1289050" y="464950"/>
            <a:ext cx="9572700" cy="886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90500" dist="38100" dir="5400000" algn="t" rotWithShape="0">
              <a:srgbClr val="000000">
                <a:alpha val="78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1543050" y="584800"/>
            <a:ext cx="8483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>
                <a:solidFill>
                  <a:srgbClr val="FF5A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6. Key Drivers of Airbnb Success</a:t>
            </a:r>
            <a:endParaRPr/>
          </a:p>
        </p:txBody>
      </p:sp>
      <p:grpSp>
        <p:nvGrpSpPr>
          <p:cNvPr id="147" name="Google Shape;147;p25"/>
          <p:cNvGrpSpPr/>
          <p:nvPr/>
        </p:nvGrpSpPr>
        <p:grpSpPr>
          <a:xfrm>
            <a:off x="10026598" y="536475"/>
            <a:ext cx="734687" cy="743126"/>
            <a:chOff x="7211466" y="1719600"/>
            <a:chExt cx="444000" cy="449100"/>
          </a:xfrm>
        </p:grpSpPr>
        <p:sp>
          <p:nvSpPr>
            <p:cNvPr id="148" name="Google Shape;148;p25"/>
            <p:cNvSpPr/>
            <p:nvPr/>
          </p:nvSpPr>
          <p:spPr>
            <a:xfrm>
              <a:off x="7211466" y="1719600"/>
              <a:ext cx="444000" cy="449100"/>
            </a:xfrm>
            <a:prstGeom prst="roundRect">
              <a:avLst>
                <a:gd name="adj" fmla="val 50000"/>
              </a:avLst>
            </a:prstGeom>
            <a:solidFill>
              <a:srgbClr val="FF5A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49" name="Google Shape;149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39243" y="1849816"/>
              <a:ext cx="188578" cy="18857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149213" y="5082354"/>
            <a:ext cx="5665500" cy="1471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12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Airbnb prices peak in </a:t>
            </a:r>
            <a:r>
              <a:rPr lang="en-IN" sz="1600" b="1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July &amp; August </a:t>
            </a:r>
            <a:r>
              <a:rPr lang="en-IN" sz="1600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due to high summer demand, while </a:t>
            </a:r>
            <a:r>
              <a:rPr lang="en-IN" sz="1600" b="1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March &amp; December</a:t>
            </a:r>
            <a:r>
              <a:rPr lang="en-IN" sz="1600" dirty="0">
                <a:solidFill>
                  <a:schemeClr val="dk1"/>
                </a:solidFill>
                <a:latin typeface="Montserrat" pitchFamily="2" charset="77"/>
                <a:ea typeface="Manrope"/>
                <a:cs typeface="Manrope"/>
                <a:sym typeface="Manrope"/>
              </a:rPr>
              <a:t> see the lowest prices. Hosts can adjust pricing to maximize bookings and revenue.</a:t>
            </a:r>
            <a:endParaRPr sz="1600" dirty="0">
              <a:solidFill>
                <a:schemeClr val="dk1"/>
              </a:solidFill>
              <a:latin typeface="Montserrat" pitchFamily="2" charset="77"/>
              <a:ea typeface="Manrope"/>
              <a:cs typeface="Manrope"/>
              <a:sym typeface="Manrope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1289050" y="179899"/>
            <a:ext cx="9572700" cy="886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90500" dist="38100" dir="5400000" algn="t" rotWithShape="0">
              <a:srgbClr val="000000">
                <a:alpha val="78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1543050" y="299749"/>
            <a:ext cx="8483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>
                <a:solidFill>
                  <a:srgbClr val="FF5A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6. Key Drivers of Airbnb Success</a:t>
            </a:r>
            <a:endParaRPr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10009830" y="251424"/>
            <a:ext cx="734687" cy="743126"/>
            <a:chOff x="7211466" y="1719600"/>
            <a:chExt cx="444000" cy="449100"/>
          </a:xfrm>
        </p:grpSpPr>
        <p:sp>
          <p:nvSpPr>
            <p:cNvPr id="159" name="Google Shape;159;p26"/>
            <p:cNvSpPr/>
            <p:nvPr/>
          </p:nvSpPr>
          <p:spPr>
            <a:xfrm>
              <a:off x="7211466" y="1719600"/>
              <a:ext cx="444000" cy="449100"/>
            </a:xfrm>
            <a:prstGeom prst="roundRect">
              <a:avLst>
                <a:gd name="adj" fmla="val 50000"/>
              </a:avLst>
            </a:prstGeom>
            <a:solidFill>
              <a:srgbClr val="FF5A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60" name="Google Shape;160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339243" y="1849816"/>
              <a:ext cx="188578" cy="188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p26"/>
          <p:cNvSpPr txBox="1"/>
          <p:nvPr/>
        </p:nvSpPr>
        <p:spPr>
          <a:xfrm>
            <a:off x="6307113" y="4962500"/>
            <a:ext cx="5327400" cy="16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73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dk1"/>
                </a:solidFill>
                <a:latin typeface="Montserrat" pitchFamily="2" charset="77"/>
              </a:rPr>
              <a:t>Optimized Pricing Strategy: Using these linear regression values as pricing guidelines can maximize profitability for Airbnb hosts.</a:t>
            </a:r>
            <a:endParaRPr sz="1500" dirty="0">
              <a:solidFill>
                <a:schemeClr val="dk1"/>
              </a:solidFill>
              <a:latin typeface="Montserrat" pitchFamily="2" charset="77"/>
            </a:endParaRPr>
          </a:p>
          <a:p>
            <a:pPr marL="3873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dk1"/>
                </a:solidFill>
                <a:latin typeface="Montserrat" pitchFamily="2" charset="77"/>
              </a:rPr>
              <a:t>Seasonal Price Trends: Adjusting prices according to monthly trends ensures higher occupancy rates and revenue optimization.</a:t>
            </a:r>
            <a:endParaRPr sz="1500" dirty="0">
              <a:solidFill>
                <a:schemeClr val="dk1"/>
              </a:solidFill>
              <a:latin typeface="Montserrat" pitchFamily="2" charset="7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ontserrat" pitchFamily="2" charset="77"/>
              <a:ea typeface="Manrope"/>
              <a:cs typeface="Manrope"/>
              <a:sym typeface="Manrope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18500"/>
            <a:ext cx="5659124" cy="35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0" y="1218500"/>
            <a:ext cx="5881750" cy="359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/>
        </p:nvSpPr>
        <p:spPr>
          <a:xfrm>
            <a:off x="1972940" y="2644205"/>
            <a:ext cx="8246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 b="1" dirty="0">
                <a:solidFill>
                  <a:srgbClr val="FF5A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Thank You!</a:t>
            </a:r>
            <a:endParaRPr dirty="0"/>
          </a:p>
        </p:txBody>
      </p:sp>
      <p:sp>
        <p:nvSpPr>
          <p:cNvPr id="169" name="Google Shape;169;p2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Microsoft Macintosh PowerPoint</Application>
  <PresentationFormat>Widescreen</PresentationFormat>
  <Paragraphs>82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Manrope</vt:lpstr>
      <vt:lpstr>Montserrat</vt:lpstr>
      <vt:lpstr>Arial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Sohee Park</cp:lastModifiedBy>
  <cp:revision>1</cp:revision>
  <dcterms:modified xsi:type="dcterms:W3CDTF">2025-03-11T15:25:36Z</dcterms:modified>
</cp:coreProperties>
</file>