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uckiest Guy" charset="1" panose="02000506000000020004"/>
      <p:regular r:id="rId15"/>
    </p:embeddedFont>
    <p:embeddedFont>
      <p:font typeface="KG Primary Penmanship" charset="1" panose="0200050600000002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jpe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4.jpe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10596026" y="3414640"/>
            <a:ext cx="6663274" cy="8483335"/>
          </a:xfrm>
          <a:custGeom>
            <a:avLst/>
            <a:gdLst/>
            <a:ahLst/>
            <a:cxnLst/>
            <a:rect r="r" b="b" t="t" l="l"/>
            <a:pathLst>
              <a:path h="8483335" w="6663274">
                <a:moveTo>
                  <a:pt x="0" y="0"/>
                </a:moveTo>
                <a:lnTo>
                  <a:pt x="6663274" y="0"/>
                </a:lnTo>
                <a:lnTo>
                  <a:pt x="6663274" y="8483335"/>
                </a:lnTo>
                <a:lnTo>
                  <a:pt x="0" y="8483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842612" y="1903318"/>
            <a:ext cx="12085050" cy="7509119"/>
          </a:xfrm>
          <a:prstGeom prst="rect">
            <a:avLst/>
          </a:prstGeom>
        </p:spPr>
        <p:txBody>
          <a:bodyPr anchor="t" rtlCol="false" tIns="0" lIns="0" bIns="0" rIns="0">
            <a:spAutoFit/>
          </a:bodyPr>
          <a:lstStyle/>
          <a:p>
            <a:pPr algn="l">
              <a:lnSpc>
                <a:spcPts val="13341"/>
              </a:lnSpc>
            </a:pPr>
            <a:r>
              <a:rPr lang="en-US" sz="12952">
                <a:solidFill>
                  <a:srgbClr val="F9D43A"/>
                </a:solidFill>
                <a:latin typeface="Luckiest Guy"/>
                <a:ea typeface="Luckiest Guy"/>
                <a:cs typeface="Luckiest Guy"/>
                <a:sym typeface="Luckiest Guy"/>
              </a:rPr>
              <a:t>CRITIQUE OF VISUALIZATIONS</a:t>
            </a:r>
          </a:p>
          <a:p>
            <a:pPr algn="l">
              <a:lnSpc>
                <a:spcPts val="13341"/>
              </a:lnSpc>
            </a:pPr>
          </a:p>
          <a:p>
            <a:pPr algn="l">
              <a:lnSpc>
                <a:spcPts val="5411"/>
              </a:lnSpc>
            </a:pPr>
          </a:p>
          <a:p>
            <a:pPr algn="l">
              <a:lnSpc>
                <a:spcPts val="13341"/>
              </a:lnSpc>
            </a:pPr>
          </a:p>
        </p:txBody>
      </p:sp>
      <p:sp>
        <p:nvSpPr>
          <p:cNvPr name="TextBox 7" id="7"/>
          <p:cNvSpPr txBox="true"/>
          <p:nvPr/>
        </p:nvSpPr>
        <p:spPr>
          <a:xfrm rot="0">
            <a:off x="2216555" y="5634066"/>
            <a:ext cx="5553670" cy="646557"/>
          </a:xfrm>
          <a:prstGeom prst="rect">
            <a:avLst/>
          </a:prstGeom>
        </p:spPr>
        <p:txBody>
          <a:bodyPr anchor="t" rtlCol="false" tIns="0" lIns="0" bIns="0" rIns="0">
            <a:spAutoFit/>
          </a:bodyPr>
          <a:lstStyle/>
          <a:p>
            <a:pPr algn="ctr">
              <a:lnSpc>
                <a:spcPts val="4944"/>
              </a:lnSpc>
              <a:spcBef>
                <a:spcPct val="0"/>
              </a:spcBef>
            </a:pPr>
            <a:r>
              <a:rPr lang="en-US" sz="4800">
                <a:solidFill>
                  <a:srgbClr val="000000"/>
                </a:solidFill>
                <a:latin typeface="KG Primary Penmanship"/>
                <a:ea typeface="KG Primary Penmanship"/>
                <a:cs typeface="KG Primary Penmanship"/>
                <a:sym typeface="KG Primary Penmanship"/>
              </a:rPr>
              <a:t>BY ZHOU RUOMIAO-1009611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2129646" y="1606927"/>
            <a:ext cx="4781340" cy="6758077"/>
          </a:xfrm>
          <a:custGeom>
            <a:avLst/>
            <a:gdLst/>
            <a:ahLst/>
            <a:cxnLst/>
            <a:rect r="r" b="b" t="t" l="l"/>
            <a:pathLst>
              <a:path h="6758077" w="4781340">
                <a:moveTo>
                  <a:pt x="0" y="0"/>
                </a:moveTo>
                <a:lnTo>
                  <a:pt x="4781340" y="0"/>
                </a:lnTo>
                <a:lnTo>
                  <a:pt x="4781340" y="6758077"/>
                </a:lnTo>
                <a:lnTo>
                  <a:pt x="0" y="6758077"/>
                </a:lnTo>
                <a:lnTo>
                  <a:pt x="0" y="0"/>
                </a:lnTo>
                <a:close/>
              </a:path>
            </a:pathLst>
          </a:custGeom>
          <a:blipFill>
            <a:blip r:embed="rId2"/>
            <a:stretch>
              <a:fillRect l="0" t="0" r="0" b="0"/>
            </a:stretch>
          </a:blipFill>
        </p:spPr>
      </p:sp>
      <p:sp>
        <p:nvSpPr>
          <p:cNvPr name="Freeform 6" id="6"/>
          <p:cNvSpPr/>
          <p:nvPr/>
        </p:nvSpPr>
        <p:spPr>
          <a:xfrm flipH="false" flipV="false" rot="0">
            <a:off x="7691636" y="1361813"/>
            <a:ext cx="8050392" cy="6701566"/>
          </a:xfrm>
          <a:custGeom>
            <a:avLst/>
            <a:gdLst/>
            <a:ahLst/>
            <a:cxnLst/>
            <a:rect r="r" b="b" t="t" l="l"/>
            <a:pathLst>
              <a:path h="6701566" w="8050392">
                <a:moveTo>
                  <a:pt x="0" y="0"/>
                </a:moveTo>
                <a:lnTo>
                  <a:pt x="8050392" y="0"/>
                </a:lnTo>
                <a:lnTo>
                  <a:pt x="8050392" y="6701566"/>
                </a:lnTo>
                <a:lnTo>
                  <a:pt x="0" y="6701566"/>
                </a:lnTo>
                <a:lnTo>
                  <a:pt x="0" y="0"/>
                </a:lnTo>
                <a:close/>
              </a:path>
            </a:pathLst>
          </a:custGeom>
          <a:blipFill>
            <a:blip r:embed="rId3"/>
            <a:stretch>
              <a:fillRect l="0" t="-360" r="0" b="-360"/>
            </a:stretch>
          </a:blipFill>
        </p:spPr>
      </p:sp>
      <p:sp>
        <p:nvSpPr>
          <p:cNvPr name="TextBox 7" id="7"/>
          <p:cNvSpPr txBox="true"/>
          <p:nvPr/>
        </p:nvSpPr>
        <p:spPr>
          <a:xfrm rot="0">
            <a:off x="1408587" y="8715470"/>
            <a:ext cx="15779130" cy="382143"/>
          </a:xfrm>
          <a:prstGeom prst="rect">
            <a:avLst/>
          </a:prstGeom>
        </p:spPr>
        <p:txBody>
          <a:bodyPr anchor="t" rtlCol="false" tIns="0" lIns="0" bIns="0" rIns="0">
            <a:spAutoFit/>
          </a:bodyPr>
          <a:lstStyle/>
          <a:p>
            <a:pPr algn="ctr">
              <a:lnSpc>
                <a:spcPts val="2781"/>
              </a:lnSpc>
              <a:spcBef>
                <a:spcPct val="0"/>
              </a:spcBef>
            </a:pPr>
            <a:r>
              <a:rPr lang="en-US" sz="2700">
                <a:solidFill>
                  <a:srgbClr val="000000"/>
                </a:solidFill>
                <a:latin typeface="KG Primary Penmanship"/>
                <a:ea typeface="KG Primary Penmanship"/>
                <a:cs typeface="KG Primary Penmanship"/>
                <a:sym typeface="KG Primary Penmanship"/>
              </a:rPr>
              <a:t>THIS GRAPHIC WAS CREATED BY AN AGENCY CALLED BLUEBERRY LABS. IT SHOWS THE MOST COMMON COLOURS USED BY BRANDS.</a:t>
            </a:r>
          </a:p>
        </p:txBody>
      </p:sp>
      <p:sp>
        <p:nvSpPr>
          <p:cNvPr name="TextBox 8" id="8"/>
          <p:cNvSpPr txBox="true"/>
          <p:nvPr/>
        </p:nvSpPr>
        <p:spPr>
          <a:xfrm rot="0">
            <a:off x="7437425" y="8015754"/>
            <a:ext cx="9157366" cy="349250"/>
          </a:xfrm>
          <a:prstGeom prst="rect">
            <a:avLst/>
          </a:prstGeom>
        </p:spPr>
        <p:txBody>
          <a:bodyPr anchor="t" rtlCol="false" tIns="0" lIns="0" bIns="0" rIns="0">
            <a:spAutoFit/>
          </a:bodyPr>
          <a:lstStyle/>
          <a:p>
            <a:pPr algn="ctr">
              <a:lnSpc>
                <a:spcPts val="2800"/>
              </a:lnSpc>
            </a:pPr>
            <a:r>
              <a:rPr lang="en-US" sz="2000">
                <a:solidFill>
                  <a:srgbClr val="000000"/>
                </a:solidFill>
                <a:latin typeface="KG Primary Penmanship"/>
                <a:ea typeface="KG Primary Penmanship"/>
                <a:cs typeface="KG Primary Penmanship"/>
                <a:sym typeface="KG Primary Penmanship"/>
              </a:rPr>
              <a:t>From: https://visual.ly/community/Infographics/other/what-your-brand-color-says-about-your-business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8450024" y="592373"/>
            <a:ext cx="9276250" cy="9102254"/>
            <a:chOff x="0" y="0"/>
            <a:chExt cx="3763742" cy="3693145"/>
          </a:xfrm>
        </p:grpSpPr>
        <p:sp>
          <p:nvSpPr>
            <p:cNvPr name="Freeform 3" id="3"/>
            <p:cNvSpPr/>
            <p:nvPr/>
          </p:nvSpPr>
          <p:spPr>
            <a:xfrm flipH="false" flipV="false" rot="0">
              <a:off x="12700" y="12700"/>
              <a:ext cx="3696432" cy="3624565"/>
            </a:xfrm>
            <a:custGeom>
              <a:avLst/>
              <a:gdLst/>
              <a:ahLst/>
              <a:cxnLst/>
              <a:rect r="r" b="b" t="t" l="l"/>
              <a:pathLst>
                <a:path h="3624565" w="3696432">
                  <a:moveTo>
                    <a:pt x="43180" y="3624565"/>
                  </a:moveTo>
                  <a:lnTo>
                    <a:pt x="3653252" y="3624565"/>
                  </a:lnTo>
                  <a:cubicBezTo>
                    <a:pt x="3677382" y="3624565"/>
                    <a:pt x="3696432" y="3605515"/>
                    <a:pt x="3696432" y="3581385"/>
                  </a:cubicBezTo>
                  <a:lnTo>
                    <a:pt x="3696432" y="43180"/>
                  </a:lnTo>
                  <a:cubicBezTo>
                    <a:pt x="3696432" y="19050"/>
                    <a:pt x="3677382" y="0"/>
                    <a:pt x="3653252"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763742" cy="3693145"/>
            </a:xfrm>
            <a:custGeom>
              <a:avLst/>
              <a:gdLst/>
              <a:ahLst/>
              <a:cxnLst/>
              <a:rect r="r" b="b" t="t" l="l"/>
              <a:pathLst>
                <a:path h="3693145" w="3763742">
                  <a:moveTo>
                    <a:pt x="3720562" y="44450"/>
                  </a:moveTo>
                  <a:cubicBezTo>
                    <a:pt x="3715482" y="19050"/>
                    <a:pt x="3692622" y="0"/>
                    <a:pt x="3665951"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707862" y="3693145"/>
                  </a:lnTo>
                  <a:cubicBezTo>
                    <a:pt x="3738342" y="3693145"/>
                    <a:pt x="3763742" y="3667745"/>
                    <a:pt x="3763742" y="3637265"/>
                  </a:cubicBezTo>
                  <a:lnTo>
                    <a:pt x="3763742" y="99060"/>
                  </a:lnTo>
                  <a:cubicBezTo>
                    <a:pt x="3763742" y="72390"/>
                    <a:pt x="3745962" y="50800"/>
                    <a:pt x="3720562" y="44450"/>
                  </a:cubicBezTo>
                  <a:close/>
                  <a:moveTo>
                    <a:pt x="12700" y="3594085"/>
                  </a:moveTo>
                  <a:lnTo>
                    <a:pt x="12700" y="55880"/>
                  </a:lnTo>
                  <a:cubicBezTo>
                    <a:pt x="12700" y="31750"/>
                    <a:pt x="31750" y="12700"/>
                    <a:pt x="55880" y="12700"/>
                  </a:cubicBezTo>
                  <a:lnTo>
                    <a:pt x="3665952" y="12700"/>
                  </a:lnTo>
                  <a:cubicBezTo>
                    <a:pt x="3690082" y="12700"/>
                    <a:pt x="3709132" y="31750"/>
                    <a:pt x="3709132" y="55880"/>
                  </a:cubicBezTo>
                  <a:lnTo>
                    <a:pt x="3709132" y="3594085"/>
                  </a:lnTo>
                  <a:cubicBezTo>
                    <a:pt x="3709132" y="3618215"/>
                    <a:pt x="3690082" y="3637265"/>
                    <a:pt x="3665952" y="3637265"/>
                  </a:cubicBezTo>
                  <a:lnTo>
                    <a:pt x="55880" y="3637265"/>
                  </a:lnTo>
                  <a:cubicBezTo>
                    <a:pt x="31750" y="3637265"/>
                    <a:pt x="12700" y="3618215"/>
                    <a:pt x="12700" y="3594085"/>
                  </a:cubicBezTo>
                  <a:close/>
                </a:path>
              </a:pathLst>
            </a:custGeom>
            <a:solidFill>
              <a:srgbClr val="000000"/>
            </a:solidFill>
          </p:spPr>
        </p:sp>
      </p:grpSp>
      <p:grpSp>
        <p:nvGrpSpPr>
          <p:cNvPr name="Group 5" id="5"/>
          <p:cNvGrpSpPr/>
          <p:nvPr/>
        </p:nvGrpSpPr>
        <p:grpSpPr>
          <a:xfrm rot="0">
            <a:off x="621865" y="592373"/>
            <a:ext cx="7361839" cy="9102254"/>
            <a:chOff x="0" y="0"/>
            <a:chExt cx="2986989" cy="3693145"/>
          </a:xfrm>
        </p:grpSpPr>
        <p:sp>
          <p:nvSpPr>
            <p:cNvPr name="Freeform 6" id="6"/>
            <p:cNvSpPr/>
            <p:nvPr/>
          </p:nvSpPr>
          <p:spPr>
            <a:xfrm flipH="false" flipV="false" rot="0">
              <a:off x="12700" y="12700"/>
              <a:ext cx="2919679" cy="3624565"/>
            </a:xfrm>
            <a:custGeom>
              <a:avLst/>
              <a:gdLst/>
              <a:ahLst/>
              <a:cxnLst/>
              <a:rect r="r" b="b" t="t" l="l"/>
              <a:pathLst>
                <a:path h="3624565" w="2919679">
                  <a:moveTo>
                    <a:pt x="43180" y="3624565"/>
                  </a:moveTo>
                  <a:lnTo>
                    <a:pt x="2876499" y="3624565"/>
                  </a:lnTo>
                  <a:cubicBezTo>
                    <a:pt x="2900629" y="3624565"/>
                    <a:pt x="2919679" y="3605515"/>
                    <a:pt x="2919679" y="3581385"/>
                  </a:cubicBezTo>
                  <a:lnTo>
                    <a:pt x="2919679" y="43180"/>
                  </a:lnTo>
                  <a:cubicBezTo>
                    <a:pt x="2919679" y="19050"/>
                    <a:pt x="2900629" y="0"/>
                    <a:pt x="2876499"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7" id="7"/>
            <p:cNvSpPr/>
            <p:nvPr/>
          </p:nvSpPr>
          <p:spPr>
            <a:xfrm flipH="false" flipV="false" rot="0">
              <a:off x="0" y="0"/>
              <a:ext cx="2986989" cy="3693145"/>
            </a:xfrm>
            <a:custGeom>
              <a:avLst/>
              <a:gdLst/>
              <a:ahLst/>
              <a:cxnLst/>
              <a:rect r="r" b="b" t="t" l="l"/>
              <a:pathLst>
                <a:path h="3693145" w="2986989">
                  <a:moveTo>
                    <a:pt x="2943809" y="44450"/>
                  </a:moveTo>
                  <a:cubicBezTo>
                    <a:pt x="2938729" y="19050"/>
                    <a:pt x="2915869" y="0"/>
                    <a:pt x="2889199"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2931109" y="3693145"/>
                  </a:lnTo>
                  <a:cubicBezTo>
                    <a:pt x="2961589" y="3693145"/>
                    <a:pt x="2986989" y="3667745"/>
                    <a:pt x="2986989" y="3637265"/>
                  </a:cubicBezTo>
                  <a:lnTo>
                    <a:pt x="2986989" y="99060"/>
                  </a:lnTo>
                  <a:cubicBezTo>
                    <a:pt x="2986989" y="72390"/>
                    <a:pt x="2969209" y="50800"/>
                    <a:pt x="2943809" y="44450"/>
                  </a:cubicBezTo>
                  <a:close/>
                  <a:moveTo>
                    <a:pt x="12700" y="3594085"/>
                  </a:moveTo>
                  <a:lnTo>
                    <a:pt x="12700" y="55880"/>
                  </a:lnTo>
                  <a:cubicBezTo>
                    <a:pt x="12700" y="31750"/>
                    <a:pt x="31750" y="12700"/>
                    <a:pt x="55880" y="12700"/>
                  </a:cubicBezTo>
                  <a:lnTo>
                    <a:pt x="2889199" y="12700"/>
                  </a:lnTo>
                  <a:cubicBezTo>
                    <a:pt x="2913329" y="12700"/>
                    <a:pt x="2932379" y="31750"/>
                    <a:pt x="2932379" y="55880"/>
                  </a:cubicBezTo>
                  <a:lnTo>
                    <a:pt x="2932379" y="3594085"/>
                  </a:lnTo>
                  <a:cubicBezTo>
                    <a:pt x="2932379" y="3618215"/>
                    <a:pt x="2913329" y="3637265"/>
                    <a:pt x="2889199" y="3637265"/>
                  </a:cubicBezTo>
                  <a:lnTo>
                    <a:pt x="55880" y="3637265"/>
                  </a:lnTo>
                  <a:cubicBezTo>
                    <a:pt x="31750" y="3637265"/>
                    <a:pt x="12700" y="3618215"/>
                    <a:pt x="12700" y="3594085"/>
                  </a:cubicBezTo>
                  <a:close/>
                </a:path>
              </a:pathLst>
            </a:custGeom>
            <a:solidFill>
              <a:srgbClr val="000000"/>
            </a:solidFill>
          </p:spPr>
        </p:sp>
      </p:grpSp>
      <p:sp>
        <p:nvSpPr>
          <p:cNvPr name="Freeform 8" id="8"/>
          <p:cNvSpPr/>
          <p:nvPr/>
        </p:nvSpPr>
        <p:spPr>
          <a:xfrm flipH="false" flipV="false" rot="0">
            <a:off x="9172095" y="1860039"/>
            <a:ext cx="7832109" cy="6566922"/>
          </a:xfrm>
          <a:custGeom>
            <a:avLst/>
            <a:gdLst/>
            <a:ahLst/>
            <a:cxnLst/>
            <a:rect r="r" b="b" t="t" l="l"/>
            <a:pathLst>
              <a:path h="6566922" w="7832109">
                <a:moveTo>
                  <a:pt x="0" y="0"/>
                </a:moveTo>
                <a:lnTo>
                  <a:pt x="7832108" y="0"/>
                </a:lnTo>
                <a:lnTo>
                  <a:pt x="7832108" y="6566922"/>
                </a:lnTo>
                <a:lnTo>
                  <a:pt x="0" y="6566922"/>
                </a:lnTo>
                <a:lnTo>
                  <a:pt x="0" y="0"/>
                </a:lnTo>
                <a:close/>
              </a:path>
            </a:pathLst>
          </a:custGeom>
          <a:blipFill>
            <a:blip r:embed="rId2"/>
            <a:stretch>
              <a:fillRect l="0" t="0" r="0" b="0"/>
            </a:stretch>
          </a:blipFill>
        </p:spPr>
      </p:sp>
      <p:sp>
        <p:nvSpPr>
          <p:cNvPr name="TextBox 9" id="9"/>
          <p:cNvSpPr txBox="true"/>
          <p:nvPr/>
        </p:nvSpPr>
        <p:spPr>
          <a:xfrm rot="0">
            <a:off x="640915" y="942975"/>
            <a:ext cx="6853336" cy="8315325"/>
          </a:xfrm>
          <a:prstGeom prst="rect">
            <a:avLst/>
          </a:prstGeom>
        </p:spPr>
        <p:txBody>
          <a:bodyPr anchor="t" rtlCol="false" tIns="0" lIns="0" bIns="0" rIns="0">
            <a:spAutoFit/>
          </a:bodyPr>
          <a:lstStyle/>
          <a:p>
            <a:pPr algn="ctr">
              <a:lnSpc>
                <a:spcPts val="4920"/>
              </a:lnSpc>
            </a:pPr>
            <a:r>
              <a:rPr lang="en-US" sz="4100">
                <a:solidFill>
                  <a:srgbClr val="000000"/>
                </a:solidFill>
                <a:latin typeface="KG Primary Penmanship"/>
                <a:ea typeface="KG Primary Penmanship"/>
                <a:cs typeface="KG Primary Penmanship"/>
                <a:sym typeface="KG Primary Penmanship"/>
              </a:rPr>
              <a:t>What’s wrong with it? </a:t>
            </a:r>
          </a:p>
          <a:p>
            <a:pPr algn="l" marL="842012" indent="-421006" lvl="1">
              <a:lnSpc>
                <a:spcPts val="4680"/>
              </a:lnSpc>
              <a:buFont typeface="Arial"/>
              <a:buChar char="•"/>
            </a:pPr>
            <a:r>
              <a:rPr lang="en-US" sz="3900">
                <a:solidFill>
                  <a:srgbClr val="000000"/>
                </a:solidFill>
                <a:latin typeface="KG Primary Penmanship"/>
                <a:ea typeface="KG Primary Penmanship"/>
                <a:cs typeface="KG Primary Penmanship"/>
                <a:sym typeface="KG Primary Penmanship"/>
              </a:rPr>
              <a:t>The </a:t>
            </a:r>
            <a:r>
              <a:rPr lang="en-US" sz="3900">
                <a:solidFill>
                  <a:srgbClr val="FF738E"/>
                </a:solidFill>
                <a:latin typeface="KG Primary Penmanship"/>
                <a:ea typeface="KG Primary Penmanship"/>
                <a:cs typeface="KG Primary Penmanship"/>
                <a:sym typeface="KG Primary Penmanship"/>
              </a:rPr>
              <a:t>size</a:t>
            </a:r>
            <a:r>
              <a:rPr lang="en-US" sz="3900">
                <a:solidFill>
                  <a:srgbClr val="000000"/>
                </a:solidFill>
                <a:latin typeface="KG Primary Penmanship"/>
                <a:ea typeface="KG Primary Penmanship"/>
                <a:cs typeface="KG Primary Penmanship"/>
                <a:sym typeface="KG Primary Penmanship"/>
              </a:rPr>
              <a:t> of the bubbles have no relationship with the values within them (e.g. why is 13% bigger than 28%?). </a:t>
            </a:r>
          </a:p>
          <a:p>
            <a:pPr algn="l" marL="842012" indent="-421006" lvl="1">
              <a:lnSpc>
                <a:spcPts val="4680"/>
              </a:lnSpc>
              <a:buFont typeface="Arial"/>
              <a:buChar char="•"/>
            </a:pPr>
            <a:r>
              <a:rPr lang="en-US" sz="3900">
                <a:solidFill>
                  <a:srgbClr val="000000"/>
                </a:solidFill>
                <a:latin typeface="KG Primary Penmanship"/>
                <a:ea typeface="KG Primary Penmanship"/>
                <a:cs typeface="KG Primary Penmanship"/>
                <a:sym typeface="KG Primary Penmanship"/>
              </a:rPr>
              <a:t>The </a:t>
            </a:r>
            <a:r>
              <a:rPr lang="en-US" sz="3900">
                <a:solidFill>
                  <a:srgbClr val="FF738E"/>
                </a:solidFill>
                <a:latin typeface="KG Primary Penmanship"/>
                <a:ea typeface="KG Primary Penmanship"/>
                <a:cs typeface="KG Primary Penmanship"/>
                <a:sym typeface="KG Primary Penmanship"/>
              </a:rPr>
              <a:t>overlap</a:t>
            </a:r>
            <a:r>
              <a:rPr lang="en-US" sz="3900">
                <a:solidFill>
                  <a:srgbClr val="000000"/>
                </a:solidFill>
                <a:latin typeface="KG Primary Penmanship"/>
                <a:ea typeface="KG Primary Penmanship"/>
                <a:cs typeface="KG Primary Penmanship"/>
                <a:sym typeface="KG Primary Penmanship"/>
              </a:rPr>
              <a:t> of bubbles can be misleading. (Does the overlap show me another relationship?)</a:t>
            </a:r>
          </a:p>
          <a:p>
            <a:pPr algn="l">
              <a:lnSpc>
                <a:spcPts val="4680"/>
              </a:lnSpc>
            </a:pPr>
          </a:p>
          <a:p>
            <a:pPr algn="l">
              <a:lnSpc>
                <a:spcPts val="4680"/>
              </a:lnSpc>
            </a:pPr>
          </a:p>
          <a:p>
            <a:pPr algn="l" marL="842012" indent="-421006" lvl="1">
              <a:lnSpc>
                <a:spcPts val="4680"/>
              </a:lnSpc>
              <a:buFont typeface="Arial"/>
              <a:buChar char="•"/>
            </a:pPr>
            <a:r>
              <a:rPr lang="en-US" sz="3900">
                <a:solidFill>
                  <a:srgbClr val="000000"/>
                </a:solidFill>
                <a:latin typeface="KG Primary Penmanship"/>
                <a:ea typeface="KG Primary Penmanship"/>
                <a:cs typeface="KG Primary Penmanship"/>
                <a:sym typeface="KG Primary Penmanship"/>
              </a:rPr>
              <a:t>The left shows the types of colors used, and the right shows the types of colors. But they use the same expression.</a:t>
            </a:r>
          </a:p>
        </p:txBody>
      </p:sp>
      <p:sp>
        <p:nvSpPr>
          <p:cNvPr name="Freeform 10" id="10"/>
          <p:cNvSpPr/>
          <p:nvPr/>
        </p:nvSpPr>
        <p:spPr>
          <a:xfrm flipH="false" flipV="false" rot="0">
            <a:off x="4692849" y="5915512"/>
            <a:ext cx="800788" cy="800788"/>
          </a:xfrm>
          <a:custGeom>
            <a:avLst/>
            <a:gdLst/>
            <a:ahLst/>
            <a:cxnLst/>
            <a:rect r="r" b="b" t="t" l="l"/>
            <a:pathLst>
              <a:path h="800788" w="800788">
                <a:moveTo>
                  <a:pt x="0" y="0"/>
                </a:moveTo>
                <a:lnTo>
                  <a:pt x="800788" y="0"/>
                </a:lnTo>
                <a:lnTo>
                  <a:pt x="800788" y="800787"/>
                </a:lnTo>
                <a:lnTo>
                  <a:pt x="0" y="8007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059049" y="5915512"/>
            <a:ext cx="1419118" cy="800788"/>
          </a:xfrm>
          <a:custGeom>
            <a:avLst/>
            <a:gdLst/>
            <a:ahLst/>
            <a:cxnLst/>
            <a:rect r="r" b="b" t="t" l="l"/>
            <a:pathLst>
              <a:path h="800788" w="1419118">
                <a:moveTo>
                  <a:pt x="0" y="0"/>
                </a:moveTo>
                <a:lnTo>
                  <a:pt x="1419118" y="0"/>
                </a:lnTo>
                <a:lnTo>
                  <a:pt x="1419118" y="800787"/>
                </a:lnTo>
                <a:lnTo>
                  <a:pt x="0" y="8007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pic>
        <p:nvPicPr>
          <p:cNvPr name="Picture 5" id="5"/>
          <p:cNvPicPr>
            <a:picLocks noChangeAspect="true"/>
          </p:cNvPicPr>
          <p:nvPr/>
        </p:nvPicPr>
        <p:blipFill>
          <a:blip r:embed="rId2"/>
          <a:stretch>
            <a:fillRect/>
          </a:stretch>
        </p:blipFill>
        <p:spPr>
          <a:xfrm rot="0">
            <a:off x="13102149" y="2425004"/>
            <a:ext cx="3124060" cy="4033357"/>
          </a:xfrm>
          <a:prstGeom prst="rect">
            <a:avLst/>
          </a:prstGeom>
        </p:spPr>
      </p:pic>
      <p:sp>
        <p:nvSpPr>
          <p:cNvPr name="Freeform 6" id="6"/>
          <p:cNvSpPr/>
          <p:nvPr/>
        </p:nvSpPr>
        <p:spPr>
          <a:xfrm flipH="false" flipV="false" rot="0">
            <a:off x="1755763" y="1704335"/>
            <a:ext cx="4916259" cy="4122094"/>
          </a:xfrm>
          <a:custGeom>
            <a:avLst/>
            <a:gdLst/>
            <a:ahLst/>
            <a:cxnLst/>
            <a:rect r="r" b="b" t="t" l="l"/>
            <a:pathLst>
              <a:path h="4122094" w="4916259">
                <a:moveTo>
                  <a:pt x="0" y="0"/>
                </a:moveTo>
                <a:lnTo>
                  <a:pt x="4916259" y="0"/>
                </a:lnTo>
                <a:lnTo>
                  <a:pt x="4916259" y="4122094"/>
                </a:lnTo>
                <a:lnTo>
                  <a:pt x="0" y="4122094"/>
                </a:lnTo>
                <a:lnTo>
                  <a:pt x="0" y="0"/>
                </a:lnTo>
                <a:close/>
              </a:path>
            </a:pathLst>
          </a:custGeom>
          <a:blipFill>
            <a:blip r:embed="rId3"/>
            <a:stretch>
              <a:fillRect l="0" t="0" r="0" b="0"/>
            </a:stretch>
          </a:blipFill>
        </p:spPr>
      </p:sp>
      <p:sp>
        <p:nvSpPr>
          <p:cNvPr name="Freeform 7" id="7"/>
          <p:cNvSpPr/>
          <p:nvPr/>
        </p:nvSpPr>
        <p:spPr>
          <a:xfrm flipH="false" flipV="false" rot="0">
            <a:off x="7594646" y="3765382"/>
            <a:ext cx="1041227" cy="742369"/>
          </a:xfrm>
          <a:custGeom>
            <a:avLst/>
            <a:gdLst/>
            <a:ahLst/>
            <a:cxnLst/>
            <a:rect r="r" b="b" t="t" l="l"/>
            <a:pathLst>
              <a:path h="742369" w="1041227">
                <a:moveTo>
                  <a:pt x="0" y="0"/>
                </a:moveTo>
                <a:lnTo>
                  <a:pt x="1041228" y="0"/>
                </a:lnTo>
                <a:lnTo>
                  <a:pt x="1041228" y="742369"/>
                </a:lnTo>
                <a:lnTo>
                  <a:pt x="0" y="7423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755763" y="2668092"/>
            <a:ext cx="2289499" cy="3312403"/>
            <a:chOff x="0" y="0"/>
            <a:chExt cx="602996" cy="872403"/>
          </a:xfrm>
        </p:grpSpPr>
        <p:sp>
          <p:nvSpPr>
            <p:cNvPr name="Freeform 9" id="9"/>
            <p:cNvSpPr/>
            <p:nvPr/>
          </p:nvSpPr>
          <p:spPr>
            <a:xfrm flipH="false" flipV="false" rot="0">
              <a:off x="0" y="0"/>
              <a:ext cx="602996" cy="872402"/>
            </a:xfrm>
            <a:custGeom>
              <a:avLst/>
              <a:gdLst/>
              <a:ahLst/>
              <a:cxnLst/>
              <a:rect r="r" b="b" t="t" l="l"/>
              <a:pathLst>
                <a:path h="872402" w="602996">
                  <a:moveTo>
                    <a:pt x="0" y="0"/>
                  </a:moveTo>
                  <a:lnTo>
                    <a:pt x="602996" y="0"/>
                  </a:lnTo>
                  <a:lnTo>
                    <a:pt x="602996" y="872402"/>
                  </a:lnTo>
                  <a:lnTo>
                    <a:pt x="0" y="872402"/>
                  </a:lnTo>
                  <a:close/>
                </a:path>
              </a:pathLst>
            </a:custGeom>
            <a:solidFill>
              <a:srgbClr val="000000">
                <a:alpha val="0"/>
              </a:srgbClr>
            </a:solidFill>
            <a:ln w="38100" cap="sq">
              <a:solidFill>
                <a:srgbClr val="FF3131"/>
              </a:solidFill>
              <a:prstDash val="sysDot"/>
              <a:miter/>
            </a:ln>
          </p:spPr>
        </p:sp>
        <p:sp>
          <p:nvSpPr>
            <p:cNvPr name="TextBox 10" id="10"/>
            <p:cNvSpPr txBox="true"/>
            <p:nvPr/>
          </p:nvSpPr>
          <p:spPr>
            <a:xfrm>
              <a:off x="0" y="38100"/>
              <a:ext cx="602996" cy="834303"/>
            </a:xfrm>
            <a:prstGeom prst="rect">
              <a:avLst/>
            </a:prstGeom>
          </p:spPr>
          <p:txBody>
            <a:bodyPr anchor="ctr" rtlCol="false" tIns="50800" lIns="50800" bIns="50800" rIns="50800"/>
            <a:lstStyle/>
            <a:p>
              <a:pPr algn="ctr">
                <a:lnSpc>
                  <a:spcPts val="2472"/>
                </a:lnSpc>
              </a:pPr>
            </a:p>
          </p:txBody>
        </p:sp>
      </p:grpSp>
      <p:grpSp>
        <p:nvGrpSpPr>
          <p:cNvPr name="Group 11" id="11"/>
          <p:cNvGrpSpPr/>
          <p:nvPr/>
        </p:nvGrpSpPr>
        <p:grpSpPr>
          <a:xfrm rot="0">
            <a:off x="4213892" y="2668092"/>
            <a:ext cx="2458129" cy="3312403"/>
            <a:chOff x="0" y="0"/>
            <a:chExt cx="647409" cy="872403"/>
          </a:xfrm>
        </p:grpSpPr>
        <p:sp>
          <p:nvSpPr>
            <p:cNvPr name="Freeform 12" id="12"/>
            <p:cNvSpPr/>
            <p:nvPr/>
          </p:nvSpPr>
          <p:spPr>
            <a:xfrm flipH="false" flipV="false" rot="0">
              <a:off x="0" y="0"/>
              <a:ext cx="647409" cy="872402"/>
            </a:xfrm>
            <a:custGeom>
              <a:avLst/>
              <a:gdLst/>
              <a:ahLst/>
              <a:cxnLst/>
              <a:rect r="r" b="b" t="t" l="l"/>
              <a:pathLst>
                <a:path h="872402" w="647409">
                  <a:moveTo>
                    <a:pt x="0" y="0"/>
                  </a:moveTo>
                  <a:lnTo>
                    <a:pt x="647409" y="0"/>
                  </a:lnTo>
                  <a:lnTo>
                    <a:pt x="647409" y="872402"/>
                  </a:lnTo>
                  <a:lnTo>
                    <a:pt x="0" y="872402"/>
                  </a:lnTo>
                  <a:close/>
                </a:path>
              </a:pathLst>
            </a:custGeom>
            <a:solidFill>
              <a:srgbClr val="000000">
                <a:alpha val="0"/>
              </a:srgbClr>
            </a:solidFill>
            <a:ln w="38100" cap="sq">
              <a:solidFill>
                <a:srgbClr val="FF3131"/>
              </a:solidFill>
              <a:prstDash val="sysDot"/>
              <a:miter/>
            </a:ln>
          </p:spPr>
        </p:sp>
        <p:sp>
          <p:nvSpPr>
            <p:cNvPr name="TextBox 13" id="13"/>
            <p:cNvSpPr txBox="true"/>
            <p:nvPr/>
          </p:nvSpPr>
          <p:spPr>
            <a:xfrm>
              <a:off x="0" y="38100"/>
              <a:ext cx="647409" cy="834303"/>
            </a:xfrm>
            <a:prstGeom prst="rect">
              <a:avLst/>
            </a:prstGeom>
          </p:spPr>
          <p:txBody>
            <a:bodyPr anchor="ctr" rtlCol="false" tIns="50800" lIns="50800" bIns="50800" rIns="50800"/>
            <a:lstStyle/>
            <a:p>
              <a:pPr algn="ctr">
                <a:lnSpc>
                  <a:spcPts val="2472"/>
                </a:lnSpc>
              </a:pPr>
            </a:p>
          </p:txBody>
        </p:sp>
      </p:grpSp>
      <p:pic>
        <p:nvPicPr>
          <p:cNvPr name="Picture 14" id="14"/>
          <p:cNvPicPr>
            <a:picLocks noChangeAspect="true"/>
          </p:cNvPicPr>
          <p:nvPr/>
        </p:nvPicPr>
        <p:blipFill>
          <a:blip r:embed="rId6"/>
          <a:stretch>
            <a:fillRect/>
          </a:stretch>
        </p:blipFill>
        <p:spPr>
          <a:xfrm rot="0">
            <a:off x="9232726" y="2538747"/>
            <a:ext cx="3747508" cy="3909274"/>
          </a:xfrm>
          <a:prstGeom prst="rect">
            <a:avLst/>
          </a:prstGeom>
        </p:spPr>
      </p:pic>
      <p:sp>
        <p:nvSpPr>
          <p:cNvPr name="Freeform 15" id="15"/>
          <p:cNvSpPr/>
          <p:nvPr/>
        </p:nvSpPr>
        <p:spPr>
          <a:xfrm flipH="false" flipV="false" rot="0">
            <a:off x="10384093" y="1704335"/>
            <a:ext cx="4280087" cy="855512"/>
          </a:xfrm>
          <a:custGeom>
            <a:avLst/>
            <a:gdLst/>
            <a:ahLst/>
            <a:cxnLst/>
            <a:rect r="r" b="b" t="t" l="l"/>
            <a:pathLst>
              <a:path h="855512" w="4280087">
                <a:moveTo>
                  <a:pt x="0" y="0"/>
                </a:moveTo>
                <a:lnTo>
                  <a:pt x="4280086" y="0"/>
                </a:lnTo>
                <a:lnTo>
                  <a:pt x="4280086" y="855512"/>
                </a:lnTo>
                <a:lnTo>
                  <a:pt x="0" y="855512"/>
                </a:lnTo>
                <a:lnTo>
                  <a:pt x="0" y="0"/>
                </a:lnTo>
                <a:close/>
              </a:path>
            </a:pathLst>
          </a:custGeom>
          <a:blipFill>
            <a:blip r:embed="rId3"/>
            <a:stretch>
              <a:fillRect l="-7870" t="0" r="-9300" b="-391507"/>
            </a:stretch>
          </a:blipFill>
        </p:spPr>
      </p:sp>
      <p:grpSp>
        <p:nvGrpSpPr>
          <p:cNvPr name="Group 16" id="16"/>
          <p:cNvGrpSpPr/>
          <p:nvPr/>
        </p:nvGrpSpPr>
        <p:grpSpPr>
          <a:xfrm rot="0">
            <a:off x="11389984" y="3630911"/>
            <a:ext cx="448026" cy="2349584"/>
            <a:chOff x="0" y="0"/>
            <a:chExt cx="117999" cy="618821"/>
          </a:xfrm>
        </p:grpSpPr>
        <p:sp>
          <p:nvSpPr>
            <p:cNvPr name="Freeform 17" id="17"/>
            <p:cNvSpPr/>
            <p:nvPr/>
          </p:nvSpPr>
          <p:spPr>
            <a:xfrm flipH="false" flipV="false" rot="0">
              <a:off x="0" y="0"/>
              <a:ext cx="117999" cy="618821"/>
            </a:xfrm>
            <a:custGeom>
              <a:avLst/>
              <a:gdLst/>
              <a:ahLst/>
              <a:cxnLst/>
              <a:rect r="r" b="b" t="t" l="l"/>
              <a:pathLst>
                <a:path h="618821" w="117999">
                  <a:moveTo>
                    <a:pt x="0" y="0"/>
                  </a:moveTo>
                  <a:lnTo>
                    <a:pt x="117999" y="0"/>
                  </a:lnTo>
                  <a:lnTo>
                    <a:pt x="117999" y="618821"/>
                  </a:lnTo>
                  <a:lnTo>
                    <a:pt x="0" y="618821"/>
                  </a:lnTo>
                  <a:close/>
                </a:path>
              </a:pathLst>
            </a:custGeom>
            <a:solidFill>
              <a:srgbClr val="FF5757"/>
            </a:solidFill>
          </p:spPr>
        </p:sp>
        <p:sp>
          <p:nvSpPr>
            <p:cNvPr name="TextBox 18" id="18"/>
            <p:cNvSpPr txBox="true"/>
            <p:nvPr/>
          </p:nvSpPr>
          <p:spPr>
            <a:xfrm>
              <a:off x="0" y="38100"/>
              <a:ext cx="117999" cy="580721"/>
            </a:xfrm>
            <a:prstGeom prst="rect">
              <a:avLst/>
            </a:prstGeom>
          </p:spPr>
          <p:txBody>
            <a:bodyPr anchor="ctr" rtlCol="false" tIns="50800" lIns="50800" bIns="50800" rIns="50800"/>
            <a:lstStyle/>
            <a:p>
              <a:pPr algn="ctr">
                <a:lnSpc>
                  <a:spcPts val="2472"/>
                </a:lnSpc>
              </a:pPr>
            </a:p>
          </p:txBody>
        </p:sp>
      </p:grpSp>
      <p:sp>
        <p:nvSpPr>
          <p:cNvPr name="TextBox 19" id="19"/>
          <p:cNvSpPr txBox="true"/>
          <p:nvPr/>
        </p:nvSpPr>
        <p:spPr>
          <a:xfrm rot="0">
            <a:off x="561726" y="7194747"/>
            <a:ext cx="16697574" cy="2686050"/>
          </a:xfrm>
          <a:prstGeom prst="rect">
            <a:avLst/>
          </a:prstGeom>
        </p:spPr>
        <p:txBody>
          <a:bodyPr anchor="t" rtlCol="false" tIns="0" lIns="0" bIns="0" rIns="0">
            <a:spAutoFit/>
          </a:bodyPr>
          <a:lstStyle/>
          <a:p>
            <a:pPr algn="l" marL="755654" indent="-377827" lvl="1">
              <a:lnSpc>
                <a:spcPts val="4200"/>
              </a:lnSpc>
              <a:buFont typeface="Arial"/>
              <a:buChar char="•"/>
            </a:pPr>
            <a:r>
              <a:rPr lang="en-US" sz="3500">
                <a:solidFill>
                  <a:srgbClr val="000000"/>
                </a:solidFill>
                <a:latin typeface="KG Primary Penmanship"/>
                <a:ea typeface="KG Primary Penmanship"/>
                <a:cs typeface="KG Primary Penmanship"/>
                <a:sym typeface="KG Primary Penmanship"/>
              </a:rPr>
              <a:t>For the 4 bubbles on the left, the 4 colors were not mutually exclusive (as in, a brand can use more than 1 color). Because the 4 values don’t equal 100%. This means that the best way to represent this data would be through a bar chart.</a:t>
            </a:r>
          </a:p>
          <a:p>
            <a:pPr algn="l" marL="755654" indent="-377827" lvl="1">
              <a:lnSpc>
                <a:spcPts val="4200"/>
              </a:lnSpc>
              <a:buFont typeface="Arial"/>
              <a:buChar char="•"/>
            </a:pPr>
            <a:r>
              <a:rPr lang="en-US" sz="3500">
                <a:solidFill>
                  <a:srgbClr val="000000"/>
                </a:solidFill>
                <a:latin typeface="KG Primary Penmanship"/>
                <a:ea typeface="KG Primary Penmanship"/>
                <a:cs typeface="KG Primary Penmanship"/>
                <a:sym typeface="KG Primary Penmanship"/>
              </a:rPr>
              <a:t>The data on the right can be displayed using a pie chart.</a:t>
            </a:r>
          </a:p>
          <a:p>
            <a:pPr algn="l">
              <a:lnSpc>
                <a:spcPts val="4200"/>
              </a:lnSpc>
            </a:pPr>
          </a:p>
        </p:txBody>
      </p:sp>
      <p:grpSp>
        <p:nvGrpSpPr>
          <p:cNvPr name="Group 20" id="20"/>
          <p:cNvGrpSpPr/>
          <p:nvPr/>
        </p:nvGrpSpPr>
        <p:grpSpPr>
          <a:xfrm rot="0">
            <a:off x="12209485" y="3308991"/>
            <a:ext cx="458311" cy="2671504"/>
            <a:chOff x="0" y="0"/>
            <a:chExt cx="120707" cy="703606"/>
          </a:xfrm>
        </p:grpSpPr>
        <p:sp>
          <p:nvSpPr>
            <p:cNvPr name="Freeform 21" id="21"/>
            <p:cNvSpPr/>
            <p:nvPr/>
          </p:nvSpPr>
          <p:spPr>
            <a:xfrm flipH="false" flipV="false" rot="0">
              <a:off x="0" y="0"/>
              <a:ext cx="120707" cy="703606"/>
            </a:xfrm>
            <a:custGeom>
              <a:avLst/>
              <a:gdLst/>
              <a:ahLst/>
              <a:cxnLst/>
              <a:rect r="r" b="b" t="t" l="l"/>
              <a:pathLst>
                <a:path h="703606" w="120707">
                  <a:moveTo>
                    <a:pt x="0" y="0"/>
                  </a:moveTo>
                  <a:lnTo>
                    <a:pt x="120707" y="0"/>
                  </a:lnTo>
                  <a:lnTo>
                    <a:pt x="120707" y="703606"/>
                  </a:lnTo>
                  <a:lnTo>
                    <a:pt x="0" y="703606"/>
                  </a:lnTo>
                  <a:close/>
                </a:path>
              </a:pathLst>
            </a:custGeom>
            <a:solidFill>
              <a:srgbClr val="38B6FF"/>
            </a:solidFill>
          </p:spPr>
        </p:sp>
        <p:sp>
          <p:nvSpPr>
            <p:cNvPr name="TextBox 22" id="22"/>
            <p:cNvSpPr txBox="true"/>
            <p:nvPr/>
          </p:nvSpPr>
          <p:spPr>
            <a:xfrm>
              <a:off x="0" y="38100"/>
              <a:ext cx="120707" cy="665506"/>
            </a:xfrm>
            <a:prstGeom prst="rect">
              <a:avLst/>
            </a:prstGeom>
          </p:spPr>
          <p:txBody>
            <a:bodyPr anchor="ctr" rtlCol="false" tIns="50800" lIns="50800" bIns="50800" rIns="50800"/>
            <a:lstStyle/>
            <a:p>
              <a:pPr algn="ctr">
                <a:lnSpc>
                  <a:spcPts val="2472"/>
                </a:lnSpc>
              </a:pPr>
            </a:p>
          </p:txBody>
        </p:sp>
      </p:grpSp>
      <p:grpSp>
        <p:nvGrpSpPr>
          <p:cNvPr name="Group 23" id="23"/>
          <p:cNvGrpSpPr/>
          <p:nvPr/>
        </p:nvGrpSpPr>
        <p:grpSpPr>
          <a:xfrm rot="0">
            <a:off x="10558732" y="3711608"/>
            <a:ext cx="459777" cy="2268888"/>
            <a:chOff x="0" y="0"/>
            <a:chExt cx="121094" cy="597567"/>
          </a:xfrm>
        </p:grpSpPr>
        <p:sp>
          <p:nvSpPr>
            <p:cNvPr name="Freeform 24" id="24"/>
            <p:cNvSpPr/>
            <p:nvPr/>
          </p:nvSpPr>
          <p:spPr>
            <a:xfrm flipH="false" flipV="false" rot="0">
              <a:off x="0" y="0"/>
              <a:ext cx="121094" cy="597567"/>
            </a:xfrm>
            <a:custGeom>
              <a:avLst/>
              <a:gdLst/>
              <a:ahLst/>
              <a:cxnLst/>
              <a:rect r="r" b="b" t="t" l="l"/>
              <a:pathLst>
                <a:path h="597567" w="121094">
                  <a:moveTo>
                    <a:pt x="0" y="0"/>
                  </a:moveTo>
                  <a:lnTo>
                    <a:pt x="121094" y="0"/>
                  </a:lnTo>
                  <a:lnTo>
                    <a:pt x="121094" y="597567"/>
                  </a:lnTo>
                  <a:lnTo>
                    <a:pt x="0" y="597567"/>
                  </a:lnTo>
                  <a:close/>
                </a:path>
              </a:pathLst>
            </a:custGeom>
            <a:solidFill>
              <a:srgbClr val="545454"/>
            </a:solidFill>
          </p:spPr>
        </p:sp>
        <p:sp>
          <p:nvSpPr>
            <p:cNvPr name="TextBox 25" id="25"/>
            <p:cNvSpPr txBox="true"/>
            <p:nvPr/>
          </p:nvSpPr>
          <p:spPr>
            <a:xfrm>
              <a:off x="0" y="38100"/>
              <a:ext cx="121094" cy="559467"/>
            </a:xfrm>
            <a:prstGeom prst="rect">
              <a:avLst/>
            </a:prstGeom>
          </p:spPr>
          <p:txBody>
            <a:bodyPr anchor="ctr" rtlCol="false" tIns="50800" lIns="50800" bIns="50800" rIns="50800"/>
            <a:lstStyle/>
            <a:p>
              <a:pPr algn="ctr">
                <a:lnSpc>
                  <a:spcPts val="2472"/>
                </a:lnSpc>
              </a:pPr>
            </a:p>
          </p:txBody>
        </p:sp>
      </p:grpSp>
      <p:grpSp>
        <p:nvGrpSpPr>
          <p:cNvPr name="Group 26" id="26"/>
          <p:cNvGrpSpPr/>
          <p:nvPr/>
        </p:nvGrpSpPr>
        <p:grpSpPr>
          <a:xfrm rot="0">
            <a:off x="9741296" y="4924018"/>
            <a:ext cx="450092" cy="1056477"/>
            <a:chOff x="0" y="0"/>
            <a:chExt cx="118543" cy="278249"/>
          </a:xfrm>
        </p:grpSpPr>
        <p:sp>
          <p:nvSpPr>
            <p:cNvPr name="Freeform 27" id="27"/>
            <p:cNvSpPr/>
            <p:nvPr/>
          </p:nvSpPr>
          <p:spPr>
            <a:xfrm flipH="false" flipV="false" rot="0">
              <a:off x="0" y="0"/>
              <a:ext cx="118543" cy="278249"/>
            </a:xfrm>
            <a:custGeom>
              <a:avLst/>
              <a:gdLst/>
              <a:ahLst/>
              <a:cxnLst/>
              <a:rect r="r" b="b" t="t" l="l"/>
              <a:pathLst>
                <a:path h="278249" w="118543">
                  <a:moveTo>
                    <a:pt x="0" y="0"/>
                  </a:moveTo>
                  <a:lnTo>
                    <a:pt x="118543" y="0"/>
                  </a:lnTo>
                  <a:lnTo>
                    <a:pt x="118543" y="278249"/>
                  </a:lnTo>
                  <a:lnTo>
                    <a:pt x="0" y="278249"/>
                  </a:lnTo>
                  <a:close/>
                </a:path>
              </a:pathLst>
            </a:custGeom>
            <a:solidFill>
              <a:srgbClr val="F9D43A"/>
            </a:solidFill>
          </p:spPr>
        </p:sp>
        <p:sp>
          <p:nvSpPr>
            <p:cNvPr name="TextBox 28" id="28"/>
            <p:cNvSpPr txBox="true"/>
            <p:nvPr/>
          </p:nvSpPr>
          <p:spPr>
            <a:xfrm>
              <a:off x="0" y="38100"/>
              <a:ext cx="118543" cy="240149"/>
            </a:xfrm>
            <a:prstGeom prst="rect">
              <a:avLst/>
            </a:prstGeom>
          </p:spPr>
          <p:txBody>
            <a:bodyPr anchor="ctr" rtlCol="false" tIns="50800" lIns="50800" bIns="50800" rIns="50800"/>
            <a:lstStyle/>
            <a:p>
              <a:pPr algn="ctr">
                <a:lnSpc>
                  <a:spcPts val="2472"/>
                </a:lnSpc>
              </a:pPr>
            </a:p>
          </p:txBody>
        </p:sp>
      </p:grpSp>
      <p:sp>
        <p:nvSpPr>
          <p:cNvPr name="TextBox 29" id="29"/>
          <p:cNvSpPr txBox="true"/>
          <p:nvPr/>
        </p:nvSpPr>
        <p:spPr>
          <a:xfrm rot="0">
            <a:off x="10005214" y="4778603"/>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
        <p:nvSpPr>
          <p:cNvPr name="TextBox 30" id="30"/>
          <p:cNvSpPr txBox="true"/>
          <p:nvPr/>
        </p:nvSpPr>
        <p:spPr>
          <a:xfrm rot="0">
            <a:off x="10843172" y="3566192"/>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
        <p:nvSpPr>
          <p:cNvPr name="TextBox 31" id="31"/>
          <p:cNvSpPr txBox="true"/>
          <p:nvPr/>
        </p:nvSpPr>
        <p:spPr>
          <a:xfrm rot="0">
            <a:off x="11662663" y="3485495"/>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
        <p:nvSpPr>
          <p:cNvPr name="TextBox 32" id="32"/>
          <p:cNvSpPr txBox="true"/>
          <p:nvPr/>
        </p:nvSpPr>
        <p:spPr>
          <a:xfrm rot="0">
            <a:off x="12480827" y="3163575"/>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
        <p:nvSpPr>
          <p:cNvPr name="TextBox 33" id="33"/>
          <p:cNvSpPr txBox="true"/>
          <p:nvPr/>
        </p:nvSpPr>
        <p:spPr>
          <a:xfrm rot="0">
            <a:off x="9660508" y="3076257"/>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
        <p:nvSpPr>
          <p:cNvPr name="TextBox 34" id="34"/>
          <p:cNvSpPr txBox="true"/>
          <p:nvPr/>
        </p:nvSpPr>
        <p:spPr>
          <a:xfrm rot="0">
            <a:off x="9660508" y="3485495"/>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
        <p:nvSpPr>
          <p:cNvPr name="TextBox 35" id="35"/>
          <p:cNvSpPr txBox="true"/>
          <p:nvPr/>
        </p:nvSpPr>
        <p:spPr>
          <a:xfrm rot="0">
            <a:off x="9660508" y="3885882"/>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
        <p:nvSpPr>
          <p:cNvPr name="TextBox 36" id="36"/>
          <p:cNvSpPr txBox="true"/>
          <p:nvPr/>
        </p:nvSpPr>
        <p:spPr>
          <a:xfrm rot="0">
            <a:off x="9660508" y="4700636"/>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
        <p:nvSpPr>
          <p:cNvPr name="TextBox 37" id="37"/>
          <p:cNvSpPr txBox="true"/>
          <p:nvPr/>
        </p:nvSpPr>
        <p:spPr>
          <a:xfrm rot="0">
            <a:off x="9660508" y="4288473"/>
            <a:ext cx="43309" cy="145416"/>
          </a:xfrm>
          <a:prstGeom prst="rect">
            <a:avLst/>
          </a:prstGeom>
        </p:spPr>
        <p:txBody>
          <a:bodyPr anchor="t" rtlCol="false" tIns="0" lIns="0" bIns="0" rIns="0">
            <a:spAutoFit/>
          </a:bodyPr>
          <a:lstStyle/>
          <a:p>
            <a:pPr algn="ctr">
              <a:lnSpc>
                <a:spcPts val="1030"/>
              </a:lnSpc>
              <a:spcBef>
                <a:spcPct val="0"/>
              </a:spcBef>
            </a:pPr>
            <a:r>
              <a:rPr lang="en-US" sz="1000">
                <a:solidFill>
                  <a:srgbClr val="000000"/>
                </a:solidFill>
                <a:latin typeface="KG Primary Penmanship"/>
                <a:ea typeface="KG Primary Penmanship"/>
                <a:cs typeface="KG Primary Penmanship"/>
                <a:sym typeface="KG Primary Penmanship"/>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9253185" cy="9102254"/>
            <a:chOff x="0" y="0"/>
            <a:chExt cx="3754383" cy="3693145"/>
          </a:xfrm>
        </p:grpSpPr>
        <p:sp>
          <p:nvSpPr>
            <p:cNvPr name="Freeform 3" id="3"/>
            <p:cNvSpPr/>
            <p:nvPr/>
          </p:nvSpPr>
          <p:spPr>
            <a:xfrm flipH="false" flipV="false" rot="0">
              <a:off x="12700" y="12700"/>
              <a:ext cx="3687073" cy="3624565"/>
            </a:xfrm>
            <a:custGeom>
              <a:avLst/>
              <a:gdLst/>
              <a:ahLst/>
              <a:cxnLst/>
              <a:rect r="r" b="b" t="t" l="l"/>
              <a:pathLst>
                <a:path h="3624565" w="3687073">
                  <a:moveTo>
                    <a:pt x="43180" y="3624565"/>
                  </a:moveTo>
                  <a:lnTo>
                    <a:pt x="3643893" y="3624565"/>
                  </a:lnTo>
                  <a:cubicBezTo>
                    <a:pt x="3668023" y="3624565"/>
                    <a:pt x="3687073" y="3605515"/>
                    <a:pt x="3687073" y="3581385"/>
                  </a:cubicBezTo>
                  <a:lnTo>
                    <a:pt x="3687073" y="43180"/>
                  </a:lnTo>
                  <a:cubicBezTo>
                    <a:pt x="3687073" y="19050"/>
                    <a:pt x="3668023" y="0"/>
                    <a:pt x="364389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754383" cy="3693145"/>
            </a:xfrm>
            <a:custGeom>
              <a:avLst/>
              <a:gdLst/>
              <a:ahLst/>
              <a:cxnLst/>
              <a:rect r="r" b="b" t="t" l="l"/>
              <a:pathLst>
                <a:path h="3693145" w="3754383">
                  <a:moveTo>
                    <a:pt x="3711203" y="44450"/>
                  </a:moveTo>
                  <a:cubicBezTo>
                    <a:pt x="3706123" y="19050"/>
                    <a:pt x="3683263" y="0"/>
                    <a:pt x="365659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698503" y="3693145"/>
                  </a:lnTo>
                  <a:cubicBezTo>
                    <a:pt x="3728983" y="3693145"/>
                    <a:pt x="3754383" y="3667745"/>
                    <a:pt x="3754383" y="3637265"/>
                  </a:cubicBezTo>
                  <a:lnTo>
                    <a:pt x="3754383" y="99060"/>
                  </a:lnTo>
                  <a:cubicBezTo>
                    <a:pt x="3754383" y="72390"/>
                    <a:pt x="3736603" y="50800"/>
                    <a:pt x="3711203" y="44450"/>
                  </a:cubicBezTo>
                  <a:close/>
                  <a:moveTo>
                    <a:pt x="12700" y="3594085"/>
                  </a:moveTo>
                  <a:lnTo>
                    <a:pt x="12700" y="55880"/>
                  </a:lnTo>
                  <a:cubicBezTo>
                    <a:pt x="12700" y="31750"/>
                    <a:pt x="31750" y="12700"/>
                    <a:pt x="55880" y="12700"/>
                  </a:cubicBezTo>
                  <a:lnTo>
                    <a:pt x="3656593" y="12700"/>
                  </a:lnTo>
                  <a:cubicBezTo>
                    <a:pt x="3680723" y="12700"/>
                    <a:pt x="3699773" y="31750"/>
                    <a:pt x="3699773" y="55880"/>
                  </a:cubicBezTo>
                  <a:lnTo>
                    <a:pt x="3699773" y="3594085"/>
                  </a:lnTo>
                  <a:cubicBezTo>
                    <a:pt x="3699773" y="3618215"/>
                    <a:pt x="3680723" y="3637265"/>
                    <a:pt x="3656593" y="3637265"/>
                  </a:cubicBezTo>
                  <a:lnTo>
                    <a:pt x="55880" y="3637265"/>
                  </a:lnTo>
                  <a:cubicBezTo>
                    <a:pt x="31750" y="3637265"/>
                    <a:pt x="12700" y="3618215"/>
                    <a:pt x="12700" y="3594085"/>
                  </a:cubicBezTo>
                  <a:close/>
                </a:path>
              </a:pathLst>
            </a:custGeom>
            <a:solidFill>
              <a:srgbClr val="000000"/>
            </a:solidFill>
          </p:spPr>
        </p:sp>
      </p:grpSp>
      <p:grpSp>
        <p:nvGrpSpPr>
          <p:cNvPr name="Group 5" id="5"/>
          <p:cNvGrpSpPr/>
          <p:nvPr/>
        </p:nvGrpSpPr>
        <p:grpSpPr>
          <a:xfrm rot="0">
            <a:off x="10286183" y="592373"/>
            <a:ext cx="7454100" cy="9102254"/>
            <a:chOff x="0" y="0"/>
            <a:chExt cx="3024423" cy="3693145"/>
          </a:xfrm>
        </p:grpSpPr>
        <p:sp>
          <p:nvSpPr>
            <p:cNvPr name="Freeform 6" id="6"/>
            <p:cNvSpPr/>
            <p:nvPr/>
          </p:nvSpPr>
          <p:spPr>
            <a:xfrm flipH="false" flipV="false" rot="0">
              <a:off x="12700" y="12700"/>
              <a:ext cx="2957113" cy="3624565"/>
            </a:xfrm>
            <a:custGeom>
              <a:avLst/>
              <a:gdLst/>
              <a:ahLst/>
              <a:cxnLst/>
              <a:rect r="r" b="b" t="t" l="l"/>
              <a:pathLst>
                <a:path h="3624565" w="2957113">
                  <a:moveTo>
                    <a:pt x="43180" y="3624565"/>
                  </a:moveTo>
                  <a:lnTo>
                    <a:pt x="2913933" y="3624565"/>
                  </a:lnTo>
                  <a:cubicBezTo>
                    <a:pt x="2938063" y="3624565"/>
                    <a:pt x="2957113" y="3605515"/>
                    <a:pt x="2957113" y="3581385"/>
                  </a:cubicBezTo>
                  <a:lnTo>
                    <a:pt x="2957113" y="43180"/>
                  </a:lnTo>
                  <a:cubicBezTo>
                    <a:pt x="2957113" y="19050"/>
                    <a:pt x="2938063" y="0"/>
                    <a:pt x="291393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7" id="7"/>
            <p:cNvSpPr/>
            <p:nvPr/>
          </p:nvSpPr>
          <p:spPr>
            <a:xfrm flipH="false" flipV="false" rot="0">
              <a:off x="0" y="0"/>
              <a:ext cx="3024423" cy="3693145"/>
            </a:xfrm>
            <a:custGeom>
              <a:avLst/>
              <a:gdLst/>
              <a:ahLst/>
              <a:cxnLst/>
              <a:rect r="r" b="b" t="t" l="l"/>
              <a:pathLst>
                <a:path h="3693145" w="3024423">
                  <a:moveTo>
                    <a:pt x="2981243" y="44450"/>
                  </a:moveTo>
                  <a:cubicBezTo>
                    <a:pt x="2976163" y="19050"/>
                    <a:pt x="2953303" y="0"/>
                    <a:pt x="292663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2968543" y="3693145"/>
                  </a:lnTo>
                  <a:cubicBezTo>
                    <a:pt x="2999023" y="3693145"/>
                    <a:pt x="3024423" y="3667745"/>
                    <a:pt x="3024423" y="3637265"/>
                  </a:cubicBezTo>
                  <a:lnTo>
                    <a:pt x="3024423" y="99060"/>
                  </a:lnTo>
                  <a:cubicBezTo>
                    <a:pt x="3024423" y="72390"/>
                    <a:pt x="3006643" y="50800"/>
                    <a:pt x="2981243" y="44450"/>
                  </a:cubicBezTo>
                  <a:close/>
                  <a:moveTo>
                    <a:pt x="12700" y="3594085"/>
                  </a:moveTo>
                  <a:lnTo>
                    <a:pt x="12700" y="55880"/>
                  </a:lnTo>
                  <a:cubicBezTo>
                    <a:pt x="12700" y="31750"/>
                    <a:pt x="31750" y="12700"/>
                    <a:pt x="55880" y="12700"/>
                  </a:cubicBezTo>
                  <a:lnTo>
                    <a:pt x="2926633" y="12700"/>
                  </a:lnTo>
                  <a:cubicBezTo>
                    <a:pt x="2950763" y="12700"/>
                    <a:pt x="2969813" y="31750"/>
                    <a:pt x="2969813" y="55880"/>
                  </a:cubicBezTo>
                  <a:lnTo>
                    <a:pt x="2969813" y="3594085"/>
                  </a:lnTo>
                  <a:cubicBezTo>
                    <a:pt x="2969813" y="3618215"/>
                    <a:pt x="2950763" y="3637265"/>
                    <a:pt x="2926633" y="3637265"/>
                  </a:cubicBezTo>
                  <a:lnTo>
                    <a:pt x="55880" y="3637265"/>
                  </a:lnTo>
                  <a:cubicBezTo>
                    <a:pt x="31750" y="3637265"/>
                    <a:pt x="12700" y="3618215"/>
                    <a:pt x="12700" y="3594085"/>
                  </a:cubicBezTo>
                  <a:close/>
                </a:path>
              </a:pathLst>
            </a:custGeom>
            <a:solidFill>
              <a:srgbClr val="000000"/>
            </a:solidFill>
          </p:spPr>
        </p:sp>
      </p:grpSp>
      <p:sp>
        <p:nvSpPr>
          <p:cNvPr name="Freeform 8" id="8"/>
          <p:cNvSpPr/>
          <p:nvPr/>
        </p:nvSpPr>
        <p:spPr>
          <a:xfrm flipH="false" flipV="false" rot="0">
            <a:off x="1272409" y="1028700"/>
            <a:ext cx="7575710" cy="2945057"/>
          </a:xfrm>
          <a:custGeom>
            <a:avLst/>
            <a:gdLst/>
            <a:ahLst/>
            <a:cxnLst/>
            <a:rect r="r" b="b" t="t" l="l"/>
            <a:pathLst>
              <a:path h="2945057" w="7575710">
                <a:moveTo>
                  <a:pt x="0" y="0"/>
                </a:moveTo>
                <a:lnTo>
                  <a:pt x="7575710" y="0"/>
                </a:lnTo>
                <a:lnTo>
                  <a:pt x="7575710" y="2945057"/>
                </a:lnTo>
                <a:lnTo>
                  <a:pt x="0" y="2945057"/>
                </a:lnTo>
                <a:lnTo>
                  <a:pt x="0" y="0"/>
                </a:lnTo>
                <a:close/>
              </a:path>
            </a:pathLst>
          </a:custGeom>
          <a:blipFill>
            <a:blip r:embed="rId2"/>
            <a:stretch>
              <a:fillRect l="0" t="0" r="0" b="0"/>
            </a:stretch>
          </a:blipFill>
        </p:spPr>
      </p:sp>
      <p:sp>
        <p:nvSpPr>
          <p:cNvPr name="Freeform 9" id="9"/>
          <p:cNvSpPr/>
          <p:nvPr/>
        </p:nvSpPr>
        <p:spPr>
          <a:xfrm flipH="false" flipV="false" rot="0">
            <a:off x="1272409" y="4217380"/>
            <a:ext cx="7575710" cy="5189361"/>
          </a:xfrm>
          <a:custGeom>
            <a:avLst/>
            <a:gdLst/>
            <a:ahLst/>
            <a:cxnLst/>
            <a:rect r="r" b="b" t="t" l="l"/>
            <a:pathLst>
              <a:path h="5189361" w="7575710">
                <a:moveTo>
                  <a:pt x="0" y="0"/>
                </a:moveTo>
                <a:lnTo>
                  <a:pt x="7575710" y="0"/>
                </a:lnTo>
                <a:lnTo>
                  <a:pt x="7575710" y="5189362"/>
                </a:lnTo>
                <a:lnTo>
                  <a:pt x="0" y="5189362"/>
                </a:lnTo>
                <a:lnTo>
                  <a:pt x="0" y="0"/>
                </a:lnTo>
                <a:close/>
              </a:path>
            </a:pathLst>
          </a:custGeom>
          <a:blipFill>
            <a:blip r:embed="rId3"/>
            <a:stretch>
              <a:fillRect l="0" t="0" r="0" b="0"/>
            </a:stretch>
          </a:blipFill>
        </p:spPr>
      </p:sp>
      <p:sp>
        <p:nvSpPr>
          <p:cNvPr name="TextBox 10" id="10"/>
          <p:cNvSpPr txBox="true"/>
          <p:nvPr/>
        </p:nvSpPr>
        <p:spPr>
          <a:xfrm rot="0">
            <a:off x="11042711" y="1215354"/>
            <a:ext cx="5941045" cy="7667625"/>
          </a:xfrm>
          <a:prstGeom prst="rect">
            <a:avLst/>
          </a:prstGeom>
        </p:spPr>
        <p:txBody>
          <a:bodyPr anchor="t" rtlCol="false" tIns="0" lIns="0" bIns="0" rIns="0">
            <a:spAutoFit/>
          </a:bodyPr>
          <a:lstStyle/>
          <a:p>
            <a:pPr algn="l">
              <a:lnSpc>
                <a:spcPts val="5040"/>
              </a:lnSpc>
            </a:pPr>
            <a:r>
              <a:rPr lang="en-US" sz="4200">
                <a:solidFill>
                  <a:srgbClr val="000000"/>
                </a:solidFill>
                <a:latin typeface="KG Primary Penmanship"/>
                <a:ea typeface="KG Primary Penmanship"/>
                <a:cs typeface="KG Primary Penmanship"/>
                <a:sym typeface="KG Primary Penmanship"/>
              </a:rPr>
              <a:t>The graphic is meant to visualize the frequency of consumers doing gardening work. </a:t>
            </a:r>
          </a:p>
          <a:p>
            <a:pPr algn="l" marL="906780" indent="-453390" lvl="1">
              <a:lnSpc>
                <a:spcPts val="5040"/>
              </a:lnSpc>
              <a:buFont typeface="Arial"/>
              <a:buChar char="•"/>
            </a:pPr>
            <a:r>
              <a:rPr lang="en-US" sz="4200">
                <a:solidFill>
                  <a:srgbClr val="000000"/>
                </a:solidFill>
                <a:latin typeface="KG Primary Penmanship"/>
                <a:ea typeface="KG Primary Penmanship"/>
                <a:cs typeface="KG Primary Penmanship"/>
                <a:sym typeface="KG Primary Penmanship"/>
              </a:rPr>
              <a:t>Use a unique graphic for no good reason. </a:t>
            </a:r>
          </a:p>
          <a:p>
            <a:pPr algn="l" marL="906780" indent="-453390" lvl="1">
              <a:lnSpc>
                <a:spcPts val="5040"/>
              </a:lnSpc>
              <a:buFont typeface="Arial"/>
              <a:buChar char="•"/>
            </a:pPr>
            <a:r>
              <a:rPr lang="en-US" sz="4200">
                <a:solidFill>
                  <a:srgbClr val="000000"/>
                </a:solidFill>
                <a:latin typeface="KG Primary Penmanship"/>
                <a:ea typeface="KG Primary Penmanship"/>
                <a:cs typeface="KG Primary Penmanship"/>
                <a:sym typeface="KG Primary Penmanship"/>
              </a:rPr>
              <a:t>The header "less often." Less often than what? </a:t>
            </a:r>
          </a:p>
          <a:p>
            <a:pPr algn="l" marL="906780" indent="-453390" lvl="1">
              <a:lnSpc>
                <a:spcPts val="5040"/>
              </a:lnSpc>
              <a:buFont typeface="Arial"/>
              <a:buChar char="•"/>
            </a:pPr>
            <a:r>
              <a:rPr lang="en-US" sz="4200">
                <a:solidFill>
                  <a:srgbClr val="000000"/>
                </a:solidFill>
                <a:latin typeface="KG Primary Penmanship"/>
                <a:ea typeface="KG Primary Penmanship"/>
                <a:cs typeface="KG Primary Penmanship"/>
                <a:sym typeface="KG Primary Penmanship"/>
              </a:rPr>
              <a:t>The shape and size ratio is not clear, and it is impossible to see which proportion is more and which is less.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9255959" y="7349376"/>
            <a:ext cx="8104383" cy="1466850"/>
          </a:xfrm>
          <a:prstGeom prst="rect">
            <a:avLst/>
          </a:prstGeom>
        </p:spPr>
        <p:txBody>
          <a:bodyPr anchor="t" rtlCol="false" tIns="0" lIns="0" bIns="0" rIns="0">
            <a:spAutoFit/>
          </a:bodyPr>
          <a:lstStyle/>
          <a:p>
            <a:pPr algn="l">
              <a:lnSpc>
                <a:spcPts val="3840"/>
              </a:lnSpc>
            </a:pPr>
            <a:r>
              <a:rPr lang="en-US" sz="3200">
                <a:solidFill>
                  <a:srgbClr val="000000"/>
                </a:solidFill>
                <a:latin typeface="KG Primary Penmanship"/>
                <a:ea typeface="KG Primary Penmanship"/>
                <a:cs typeface="KG Primary Penmanship"/>
                <a:sym typeface="KG Primary Penmanship"/>
              </a:rPr>
              <a:t>Apart from using a crystal-clear bar chart, the label "less often" is also replaced with "less than once a month." This eliminates any ambiguity from the visualization's message.</a:t>
            </a:r>
          </a:p>
        </p:txBody>
      </p:sp>
      <p:sp>
        <p:nvSpPr>
          <p:cNvPr name="Freeform 6" id="6"/>
          <p:cNvSpPr/>
          <p:nvPr/>
        </p:nvSpPr>
        <p:spPr>
          <a:xfrm flipH="false" flipV="false" rot="0">
            <a:off x="9124220" y="1825941"/>
            <a:ext cx="8367862" cy="5201644"/>
          </a:xfrm>
          <a:custGeom>
            <a:avLst/>
            <a:gdLst/>
            <a:ahLst/>
            <a:cxnLst/>
            <a:rect r="r" b="b" t="t" l="l"/>
            <a:pathLst>
              <a:path h="5201644" w="8367862">
                <a:moveTo>
                  <a:pt x="0" y="0"/>
                </a:moveTo>
                <a:lnTo>
                  <a:pt x="8367862" y="0"/>
                </a:lnTo>
                <a:lnTo>
                  <a:pt x="8367862" y="5201644"/>
                </a:lnTo>
                <a:lnTo>
                  <a:pt x="0" y="5201644"/>
                </a:lnTo>
                <a:lnTo>
                  <a:pt x="0" y="0"/>
                </a:lnTo>
                <a:close/>
              </a:path>
            </a:pathLst>
          </a:custGeom>
          <a:blipFill>
            <a:blip r:embed="rId2"/>
            <a:stretch>
              <a:fillRect l="-4146" t="-4313" r="-2672" b="-3086"/>
            </a:stretch>
          </a:blipFill>
        </p:spPr>
      </p:sp>
      <p:sp>
        <p:nvSpPr>
          <p:cNvPr name="Freeform 7" id="7"/>
          <p:cNvSpPr/>
          <p:nvPr/>
        </p:nvSpPr>
        <p:spPr>
          <a:xfrm flipH="false" flipV="false" rot="0">
            <a:off x="836218" y="1902711"/>
            <a:ext cx="7369495" cy="5048104"/>
          </a:xfrm>
          <a:custGeom>
            <a:avLst/>
            <a:gdLst/>
            <a:ahLst/>
            <a:cxnLst/>
            <a:rect r="r" b="b" t="t" l="l"/>
            <a:pathLst>
              <a:path h="5048104" w="7369495">
                <a:moveTo>
                  <a:pt x="0" y="0"/>
                </a:moveTo>
                <a:lnTo>
                  <a:pt x="7369495" y="0"/>
                </a:lnTo>
                <a:lnTo>
                  <a:pt x="7369495" y="5048104"/>
                </a:lnTo>
                <a:lnTo>
                  <a:pt x="0" y="5048104"/>
                </a:lnTo>
                <a:lnTo>
                  <a:pt x="0" y="0"/>
                </a:lnTo>
                <a:close/>
              </a:path>
            </a:pathLst>
          </a:custGeom>
          <a:blipFill>
            <a:blip r:embed="rId3"/>
            <a:stretch>
              <a:fillRect l="0" t="0" r="0" b="0"/>
            </a:stretch>
          </a:blipFill>
        </p:spPr>
      </p:sp>
      <p:sp>
        <p:nvSpPr>
          <p:cNvPr name="Freeform 8" id="8"/>
          <p:cNvSpPr/>
          <p:nvPr/>
        </p:nvSpPr>
        <p:spPr>
          <a:xfrm flipH="false" flipV="false" rot="0">
            <a:off x="8205713" y="4274129"/>
            <a:ext cx="918507" cy="654872"/>
          </a:xfrm>
          <a:custGeom>
            <a:avLst/>
            <a:gdLst/>
            <a:ahLst/>
            <a:cxnLst/>
            <a:rect r="r" b="b" t="t" l="l"/>
            <a:pathLst>
              <a:path h="654872" w="918507">
                <a:moveTo>
                  <a:pt x="0" y="0"/>
                </a:moveTo>
                <a:lnTo>
                  <a:pt x="918507" y="0"/>
                </a:lnTo>
                <a:lnTo>
                  <a:pt x="918507" y="654873"/>
                </a:lnTo>
                <a:lnTo>
                  <a:pt x="0" y="654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9448174" y="592373"/>
            <a:ext cx="8278100" cy="9102254"/>
            <a:chOff x="0" y="0"/>
            <a:chExt cx="3358753" cy="3693145"/>
          </a:xfrm>
        </p:grpSpPr>
        <p:sp>
          <p:nvSpPr>
            <p:cNvPr name="Freeform 3" id="3"/>
            <p:cNvSpPr/>
            <p:nvPr/>
          </p:nvSpPr>
          <p:spPr>
            <a:xfrm flipH="false" flipV="false" rot="0">
              <a:off x="12700" y="12700"/>
              <a:ext cx="3291443" cy="3624565"/>
            </a:xfrm>
            <a:custGeom>
              <a:avLst/>
              <a:gdLst/>
              <a:ahLst/>
              <a:cxnLst/>
              <a:rect r="r" b="b" t="t" l="l"/>
              <a:pathLst>
                <a:path h="3624565" w="3291443">
                  <a:moveTo>
                    <a:pt x="43180" y="3624565"/>
                  </a:moveTo>
                  <a:lnTo>
                    <a:pt x="3248263" y="3624565"/>
                  </a:lnTo>
                  <a:cubicBezTo>
                    <a:pt x="3272393" y="3624565"/>
                    <a:pt x="3291443" y="3605515"/>
                    <a:pt x="3291443" y="3581385"/>
                  </a:cubicBezTo>
                  <a:lnTo>
                    <a:pt x="3291443" y="43180"/>
                  </a:lnTo>
                  <a:cubicBezTo>
                    <a:pt x="3291443" y="19050"/>
                    <a:pt x="3272393" y="0"/>
                    <a:pt x="324826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358753" cy="3693145"/>
            </a:xfrm>
            <a:custGeom>
              <a:avLst/>
              <a:gdLst/>
              <a:ahLst/>
              <a:cxnLst/>
              <a:rect r="r" b="b" t="t" l="l"/>
              <a:pathLst>
                <a:path h="3693145" w="3358753">
                  <a:moveTo>
                    <a:pt x="3315572" y="44450"/>
                  </a:moveTo>
                  <a:cubicBezTo>
                    <a:pt x="3310493" y="19050"/>
                    <a:pt x="3287633" y="0"/>
                    <a:pt x="326096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302872" y="3693145"/>
                  </a:lnTo>
                  <a:cubicBezTo>
                    <a:pt x="3333353" y="3693145"/>
                    <a:pt x="3358753" y="3667745"/>
                    <a:pt x="3358753" y="3637265"/>
                  </a:cubicBezTo>
                  <a:lnTo>
                    <a:pt x="3358753" y="99060"/>
                  </a:lnTo>
                  <a:cubicBezTo>
                    <a:pt x="3358753" y="72390"/>
                    <a:pt x="3340972" y="50800"/>
                    <a:pt x="3315572" y="44450"/>
                  </a:cubicBezTo>
                  <a:close/>
                  <a:moveTo>
                    <a:pt x="12700" y="3594085"/>
                  </a:moveTo>
                  <a:lnTo>
                    <a:pt x="12700" y="55880"/>
                  </a:lnTo>
                  <a:cubicBezTo>
                    <a:pt x="12700" y="31750"/>
                    <a:pt x="31750" y="12700"/>
                    <a:pt x="55880" y="12700"/>
                  </a:cubicBezTo>
                  <a:lnTo>
                    <a:pt x="3260963" y="12700"/>
                  </a:lnTo>
                  <a:cubicBezTo>
                    <a:pt x="3285093" y="12700"/>
                    <a:pt x="3304143" y="31750"/>
                    <a:pt x="3304143" y="55880"/>
                  </a:cubicBezTo>
                  <a:lnTo>
                    <a:pt x="3304143" y="3594085"/>
                  </a:lnTo>
                  <a:cubicBezTo>
                    <a:pt x="3304143" y="3618215"/>
                    <a:pt x="3285093" y="3637265"/>
                    <a:pt x="3260963" y="3637265"/>
                  </a:cubicBezTo>
                  <a:lnTo>
                    <a:pt x="55880" y="3637265"/>
                  </a:lnTo>
                  <a:cubicBezTo>
                    <a:pt x="31750" y="3637265"/>
                    <a:pt x="12700" y="3618215"/>
                    <a:pt x="12700" y="3594085"/>
                  </a:cubicBezTo>
                  <a:close/>
                </a:path>
              </a:pathLst>
            </a:custGeom>
            <a:solidFill>
              <a:srgbClr val="000000"/>
            </a:solidFill>
          </p:spPr>
        </p:sp>
      </p:grpSp>
      <p:grpSp>
        <p:nvGrpSpPr>
          <p:cNvPr name="Group 5" id="5"/>
          <p:cNvGrpSpPr/>
          <p:nvPr/>
        </p:nvGrpSpPr>
        <p:grpSpPr>
          <a:xfrm rot="0">
            <a:off x="621865" y="592373"/>
            <a:ext cx="8245462" cy="9102254"/>
            <a:chOff x="0" y="0"/>
            <a:chExt cx="3345510" cy="3693145"/>
          </a:xfrm>
        </p:grpSpPr>
        <p:sp>
          <p:nvSpPr>
            <p:cNvPr name="Freeform 6" id="6"/>
            <p:cNvSpPr/>
            <p:nvPr/>
          </p:nvSpPr>
          <p:spPr>
            <a:xfrm flipH="false" flipV="false" rot="0">
              <a:off x="12700" y="12700"/>
              <a:ext cx="3278200" cy="3624565"/>
            </a:xfrm>
            <a:custGeom>
              <a:avLst/>
              <a:gdLst/>
              <a:ahLst/>
              <a:cxnLst/>
              <a:rect r="r" b="b" t="t" l="l"/>
              <a:pathLst>
                <a:path h="3624565" w="3278200">
                  <a:moveTo>
                    <a:pt x="43180" y="3624565"/>
                  </a:moveTo>
                  <a:lnTo>
                    <a:pt x="3235020" y="3624565"/>
                  </a:lnTo>
                  <a:cubicBezTo>
                    <a:pt x="3259150" y="3624565"/>
                    <a:pt x="3278200" y="3605515"/>
                    <a:pt x="3278200" y="3581385"/>
                  </a:cubicBezTo>
                  <a:lnTo>
                    <a:pt x="3278200" y="43180"/>
                  </a:lnTo>
                  <a:cubicBezTo>
                    <a:pt x="3278200" y="19050"/>
                    <a:pt x="3259150" y="0"/>
                    <a:pt x="3235020"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7" id="7"/>
            <p:cNvSpPr/>
            <p:nvPr/>
          </p:nvSpPr>
          <p:spPr>
            <a:xfrm flipH="false" flipV="false" rot="0">
              <a:off x="0" y="0"/>
              <a:ext cx="3345510" cy="3693145"/>
            </a:xfrm>
            <a:custGeom>
              <a:avLst/>
              <a:gdLst/>
              <a:ahLst/>
              <a:cxnLst/>
              <a:rect r="r" b="b" t="t" l="l"/>
              <a:pathLst>
                <a:path h="3693145" w="3345510">
                  <a:moveTo>
                    <a:pt x="3302330" y="44450"/>
                  </a:moveTo>
                  <a:cubicBezTo>
                    <a:pt x="3297250" y="19050"/>
                    <a:pt x="3274390" y="0"/>
                    <a:pt x="3247720"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289630" y="3693145"/>
                  </a:lnTo>
                  <a:cubicBezTo>
                    <a:pt x="3320110" y="3693145"/>
                    <a:pt x="3345510" y="3667745"/>
                    <a:pt x="3345510" y="3637265"/>
                  </a:cubicBezTo>
                  <a:lnTo>
                    <a:pt x="3345510" y="99060"/>
                  </a:lnTo>
                  <a:cubicBezTo>
                    <a:pt x="3345510" y="72390"/>
                    <a:pt x="3327730" y="50800"/>
                    <a:pt x="3302330" y="44450"/>
                  </a:cubicBezTo>
                  <a:close/>
                  <a:moveTo>
                    <a:pt x="12700" y="3594085"/>
                  </a:moveTo>
                  <a:lnTo>
                    <a:pt x="12700" y="55880"/>
                  </a:lnTo>
                  <a:cubicBezTo>
                    <a:pt x="12700" y="31750"/>
                    <a:pt x="31750" y="12700"/>
                    <a:pt x="55880" y="12700"/>
                  </a:cubicBezTo>
                  <a:lnTo>
                    <a:pt x="3247720" y="12700"/>
                  </a:lnTo>
                  <a:cubicBezTo>
                    <a:pt x="3271850" y="12700"/>
                    <a:pt x="3290900" y="31750"/>
                    <a:pt x="3290900" y="55880"/>
                  </a:cubicBezTo>
                  <a:lnTo>
                    <a:pt x="3290900" y="3594085"/>
                  </a:lnTo>
                  <a:cubicBezTo>
                    <a:pt x="3290900" y="3618215"/>
                    <a:pt x="3271850" y="3637265"/>
                    <a:pt x="3247720" y="3637265"/>
                  </a:cubicBezTo>
                  <a:lnTo>
                    <a:pt x="55880" y="3637265"/>
                  </a:lnTo>
                  <a:cubicBezTo>
                    <a:pt x="31750" y="3637265"/>
                    <a:pt x="12700" y="3618215"/>
                    <a:pt x="12700" y="3594085"/>
                  </a:cubicBezTo>
                  <a:close/>
                </a:path>
              </a:pathLst>
            </a:custGeom>
            <a:solidFill>
              <a:srgbClr val="000000"/>
            </a:solidFill>
          </p:spPr>
        </p:sp>
      </p:grpSp>
      <p:sp>
        <p:nvSpPr>
          <p:cNvPr name="Freeform 8" id="8"/>
          <p:cNvSpPr/>
          <p:nvPr/>
        </p:nvSpPr>
        <p:spPr>
          <a:xfrm flipH="false" flipV="false" rot="0">
            <a:off x="1908508" y="1241524"/>
            <a:ext cx="5672176" cy="8016776"/>
          </a:xfrm>
          <a:custGeom>
            <a:avLst/>
            <a:gdLst/>
            <a:ahLst/>
            <a:cxnLst/>
            <a:rect r="r" b="b" t="t" l="l"/>
            <a:pathLst>
              <a:path h="8016776" w="5672176">
                <a:moveTo>
                  <a:pt x="0" y="0"/>
                </a:moveTo>
                <a:lnTo>
                  <a:pt x="5672176" y="0"/>
                </a:lnTo>
                <a:lnTo>
                  <a:pt x="5672176" y="8016776"/>
                </a:lnTo>
                <a:lnTo>
                  <a:pt x="0" y="8016776"/>
                </a:lnTo>
                <a:lnTo>
                  <a:pt x="0" y="0"/>
                </a:lnTo>
                <a:close/>
              </a:path>
            </a:pathLst>
          </a:custGeom>
          <a:blipFill>
            <a:blip r:embed="rId2"/>
            <a:stretch>
              <a:fillRect l="0" t="-11204" r="0" b="0"/>
            </a:stretch>
          </a:blipFill>
        </p:spPr>
      </p:sp>
      <p:sp>
        <p:nvSpPr>
          <p:cNvPr name="Freeform 9" id="9"/>
          <p:cNvSpPr/>
          <p:nvPr/>
        </p:nvSpPr>
        <p:spPr>
          <a:xfrm flipH="false" flipV="false" rot="0">
            <a:off x="744069" y="807237"/>
            <a:ext cx="4000527" cy="634472"/>
          </a:xfrm>
          <a:custGeom>
            <a:avLst/>
            <a:gdLst/>
            <a:ahLst/>
            <a:cxnLst/>
            <a:rect r="r" b="b" t="t" l="l"/>
            <a:pathLst>
              <a:path h="634472" w="4000527">
                <a:moveTo>
                  <a:pt x="0" y="0"/>
                </a:moveTo>
                <a:lnTo>
                  <a:pt x="4000527" y="0"/>
                </a:lnTo>
                <a:lnTo>
                  <a:pt x="4000527" y="634471"/>
                </a:lnTo>
                <a:lnTo>
                  <a:pt x="0" y="634471"/>
                </a:lnTo>
                <a:lnTo>
                  <a:pt x="0" y="0"/>
                </a:lnTo>
                <a:close/>
              </a:path>
            </a:pathLst>
          </a:custGeom>
          <a:blipFill>
            <a:blip r:embed="rId2"/>
            <a:stretch>
              <a:fillRect l="0" t="0" r="0" b="-891007"/>
            </a:stretch>
          </a:blipFill>
        </p:spPr>
      </p:sp>
      <p:sp>
        <p:nvSpPr>
          <p:cNvPr name="TextBox 10" id="10"/>
          <p:cNvSpPr txBox="true"/>
          <p:nvPr/>
        </p:nvSpPr>
        <p:spPr>
          <a:xfrm rot="0">
            <a:off x="9956446" y="1066800"/>
            <a:ext cx="6916818" cy="8548116"/>
          </a:xfrm>
          <a:prstGeom prst="rect">
            <a:avLst/>
          </a:prstGeom>
        </p:spPr>
        <p:txBody>
          <a:bodyPr anchor="t" rtlCol="false" tIns="0" lIns="0" bIns="0" rIns="0">
            <a:spAutoFit/>
          </a:bodyPr>
          <a:lstStyle/>
          <a:p>
            <a:pPr algn="l">
              <a:lnSpc>
                <a:spcPts val="2472"/>
              </a:lnSpc>
            </a:pPr>
            <a:r>
              <a:rPr lang="en-US" sz="2400">
                <a:solidFill>
                  <a:srgbClr val="000000"/>
                </a:solidFill>
                <a:latin typeface="KG Primary Penmanship"/>
                <a:ea typeface="KG Primary Penmanship"/>
                <a:cs typeface="KG Primary Penmanship"/>
                <a:sym typeface="KG Primary Penmanship"/>
              </a:rPr>
              <a:t>Insights:</a:t>
            </a:r>
          </a:p>
          <a:p>
            <a:pPr algn="l" marL="518160" indent="-259080" lvl="1">
              <a:lnSpc>
                <a:spcPts val="2472"/>
              </a:lnSpc>
              <a:buFont typeface="Arial"/>
              <a:buChar char="•"/>
            </a:pPr>
            <a:r>
              <a:rPr lang="en-US" sz="2400">
                <a:solidFill>
                  <a:srgbClr val="000000"/>
                </a:solidFill>
                <a:latin typeface="KG Primary Penmanship"/>
                <a:ea typeface="KG Primary Penmanship"/>
                <a:cs typeface="KG Primary Penmanship"/>
                <a:sym typeface="KG Primary Penmanship"/>
              </a:rPr>
              <a:t>the goal of the visualization above is to compare the public's expectations with the actual performance of businesses when it comes to specific issues.</a:t>
            </a:r>
            <a:r>
              <a:rPr lang="en-US" sz="2400">
                <a:solidFill>
                  <a:srgbClr val="000000"/>
                </a:solidFill>
                <a:latin typeface="KG Primary Penmanship"/>
                <a:ea typeface="KG Primary Penmanship"/>
                <a:cs typeface="KG Primary Penmanship"/>
                <a:sym typeface="KG Primary Penmanship"/>
              </a:rPr>
              <a:t> </a:t>
            </a:r>
          </a:p>
          <a:p>
            <a:pPr algn="l" marL="518160" indent="-259080" lvl="1">
              <a:lnSpc>
                <a:spcPts val="2472"/>
              </a:lnSpc>
              <a:buAutoNum type="arabicPeriod" startAt="1"/>
            </a:pPr>
            <a:r>
              <a:rPr lang="en-US" sz="2400">
                <a:solidFill>
                  <a:srgbClr val="000000"/>
                </a:solidFill>
                <a:latin typeface="KG Primary Penmanship"/>
                <a:ea typeface="KG Primary Penmanship"/>
                <a:cs typeface="KG Primary Penmanship"/>
                <a:sym typeface="KG Primary Penmanship"/>
              </a:rPr>
              <a:t>The full green bar visualizes the "business should take responsibility" value. That's the percentage of respondents who believe the companies should be responsible for the items listed on the left (create jobs, drive innovation, support local communities, etc.).  </a:t>
            </a:r>
          </a:p>
          <a:p>
            <a:pPr algn="l" marL="518160" indent="-259080" lvl="1">
              <a:lnSpc>
                <a:spcPts val="2472"/>
              </a:lnSpc>
              <a:buAutoNum type="arabicPeriod" startAt="1"/>
            </a:pPr>
            <a:r>
              <a:rPr lang="en-US" sz="2400">
                <a:solidFill>
                  <a:srgbClr val="000000"/>
                </a:solidFill>
                <a:latin typeface="KG Primary Penmanship"/>
                <a:ea typeface="KG Primary Penmanship"/>
                <a:cs typeface="KG Primary Penmanship"/>
                <a:sym typeface="KG Primary Penmanship"/>
              </a:rPr>
              <a:t>The blue line in the middle marks the actual performance of the business in each expected responsibility. For example, when it comes to creating jobs, 50% of businesses are actually doing well. </a:t>
            </a:r>
          </a:p>
          <a:p>
            <a:pPr algn="l" marL="518160" indent="-259080" lvl="1">
              <a:lnSpc>
                <a:spcPts val="2472"/>
              </a:lnSpc>
              <a:buAutoNum type="arabicPeriod" startAt="1"/>
            </a:pPr>
            <a:r>
              <a:rPr lang="en-US" sz="2400">
                <a:solidFill>
                  <a:srgbClr val="000000"/>
                </a:solidFill>
                <a:latin typeface="KG Primary Penmanship"/>
                <a:ea typeface="KG Primary Penmanship"/>
                <a:cs typeface="KG Primary Penmanship"/>
                <a:sym typeface="KG Primary Penmanship"/>
              </a:rPr>
              <a:t>the shaded part of the bar to the right is the performance gap. In simple terms, that's the difference between the performance of businesses and the expectations of the respondents. </a:t>
            </a:r>
          </a:p>
          <a:p>
            <a:pPr algn="l">
              <a:lnSpc>
                <a:spcPts val="2472"/>
              </a:lnSpc>
            </a:pPr>
          </a:p>
          <a:p>
            <a:pPr algn="l">
              <a:lnSpc>
                <a:spcPts val="2472"/>
              </a:lnSpc>
            </a:pPr>
            <a:r>
              <a:rPr lang="en-US" sz="2400">
                <a:solidFill>
                  <a:srgbClr val="000000"/>
                </a:solidFill>
                <a:latin typeface="KG Primary Penmanship"/>
                <a:ea typeface="KG Primary Penmanship"/>
                <a:cs typeface="KG Primary Penmanship"/>
                <a:sym typeface="KG Primary Penmanship"/>
              </a:rPr>
              <a:t>Suggestions:</a:t>
            </a:r>
          </a:p>
          <a:p>
            <a:pPr algn="l" marL="518160" indent="-259080" lvl="1">
              <a:lnSpc>
                <a:spcPts val="2472"/>
              </a:lnSpc>
              <a:buFont typeface="Arial"/>
              <a:buChar char="•"/>
            </a:pPr>
            <a:r>
              <a:rPr lang="en-US" sz="2400">
                <a:solidFill>
                  <a:srgbClr val="000000"/>
                </a:solidFill>
                <a:latin typeface="KG Primary Penmanship"/>
                <a:ea typeface="KG Primary Penmanship"/>
                <a:cs typeface="KG Primary Penmanship"/>
                <a:sym typeface="KG Primary Penmanship"/>
              </a:rPr>
              <a:t>Rather than stacking both metrics in one bar, just create two bars for each. Otherwise, it will look a bit messy.</a:t>
            </a:r>
          </a:p>
          <a:p>
            <a:pPr algn="l" marL="518160" indent="-259080" lvl="1">
              <a:lnSpc>
                <a:spcPts val="2472"/>
              </a:lnSpc>
              <a:buFont typeface="Arial"/>
              <a:buChar char="•"/>
            </a:pPr>
            <a:r>
              <a:rPr lang="en-US" sz="2400">
                <a:solidFill>
                  <a:srgbClr val="000000"/>
                </a:solidFill>
                <a:latin typeface="KG Primary Penmanship"/>
                <a:ea typeface="KG Primary Penmanship"/>
                <a:cs typeface="KG Primary Penmanship"/>
                <a:sym typeface="KG Primary Penmanship"/>
              </a:rPr>
              <a:t>The left and right colors don't distinguish the data, they look the same. It would be better to distinguish them with different colors.</a:t>
            </a:r>
          </a:p>
          <a:p>
            <a:pPr algn="l">
              <a:lnSpc>
                <a:spcPts val="2472"/>
              </a:lnSpc>
            </a:pPr>
          </a:p>
          <a:p>
            <a:pPr algn="l">
              <a:lnSpc>
                <a:spcPts val="2472"/>
              </a:lnSpc>
            </a:pPr>
          </a:p>
          <a:p>
            <a:pPr algn="l">
              <a:lnSpc>
                <a:spcPts val="2472"/>
              </a:lnSpc>
            </a:pPr>
          </a:p>
          <a:p>
            <a:pPr algn="l">
              <a:lnSpc>
                <a:spcPts val="247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9917474" y="592373"/>
            <a:ext cx="7808801" cy="9102254"/>
            <a:chOff x="0" y="0"/>
            <a:chExt cx="3168339" cy="3693145"/>
          </a:xfrm>
        </p:grpSpPr>
        <p:sp>
          <p:nvSpPr>
            <p:cNvPr name="Freeform 3" id="3"/>
            <p:cNvSpPr/>
            <p:nvPr/>
          </p:nvSpPr>
          <p:spPr>
            <a:xfrm flipH="false" flipV="false" rot="0">
              <a:off x="12700" y="12700"/>
              <a:ext cx="3101029" cy="3624565"/>
            </a:xfrm>
            <a:custGeom>
              <a:avLst/>
              <a:gdLst/>
              <a:ahLst/>
              <a:cxnLst/>
              <a:rect r="r" b="b" t="t" l="l"/>
              <a:pathLst>
                <a:path h="3624565" w="3101029">
                  <a:moveTo>
                    <a:pt x="43180" y="3624565"/>
                  </a:moveTo>
                  <a:lnTo>
                    <a:pt x="3057849" y="3624565"/>
                  </a:lnTo>
                  <a:cubicBezTo>
                    <a:pt x="3081979" y="3624565"/>
                    <a:pt x="3101029" y="3605515"/>
                    <a:pt x="3101029" y="3581385"/>
                  </a:cubicBezTo>
                  <a:lnTo>
                    <a:pt x="3101029" y="43180"/>
                  </a:lnTo>
                  <a:cubicBezTo>
                    <a:pt x="3101029" y="19050"/>
                    <a:pt x="3081979" y="0"/>
                    <a:pt x="3057849"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168339" cy="3693145"/>
            </a:xfrm>
            <a:custGeom>
              <a:avLst/>
              <a:gdLst/>
              <a:ahLst/>
              <a:cxnLst/>
              <a:rect r="r" b="b" t="t" l="l"/>
              <a:pathLst>
                <a:path h="3693145" w="3168339">
                  <a:moveTo>
                    <a:pt x="3125159" y="44450"/>
                  </a:moveTo>
                  <a:cubicBezTo>
                    <a:pt x="3120079" y="19050"/>
                    <a:pt x="3097219" y="0"/>
                    <a:pt x="3070549"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112459" y="3693145"/>
                  </a:lnTo>
                  <a:cubicBezTo>
                    <a:pt x="3142939" y="3693145"/>
                    <a:pt x="3168339" y="3667745"/>
                    <a:pt x="3168339" y="3637265"/>
                  </a:cubicBezTo>
                  <a:lnTo>
                    <a:pt x="3168339" y="99060"/>
                  </a:lnTo>
                  <a:cubicBezTo>
                    <a:pt x="3168339" y="72390"/>
                    <a:pt x="3150559" y="50800"/>
                    <a:pt x="3125159" y="44450"/>
                  </a:cubicBezTo>
                  <a:close/>
                  <a:moveTo>
                    <a:pt x="12700" y="3594085"/>
                  </a:moveTo>
                  <a:lnTo>
                    <a:pt x="12700" y="55880"/>
                  </a:lnTo>
                  <a:cubicBezTo>
                    <a:pt x="12700" y="31750"/>
                    <a:pt x="31750" y="12700"/>
                    <a:pt x="55880" y="12700"/>
                  </a:cubicBezTo>
                  <a:lnTo>
                    <a:pt x="3070549" y="12700"/>
                  </a:lnTo>
                  <a:cubicBezTo>
                    <a:pt x="3094679" y="12700"/>
                    <a:pt x="3113729" y="31750"/>
                    <a:pt x="3113729" y="55880"/>
                  </a:cubicBezTo>
                  <a:lnTo>
                    <a:pt x="3113729" y="3594085"/>
                  </a:lnTo>
                  <a:cubicBezTo>
                    <a:pt x="3113729" y="3618215"/>
                    <a:pt x="3094679" y="3637265"/>
                    <a:pt x="3070549" y="3637265"/>
                  </a:cubicBezTo>
                  <a:lnTo>
                    <a:pt x="55880" y="3637265"/>
                  </a:lnTo>
                  <a:cubicBezTo>
                    <a:pt x="31750" y="3637265"/>
                    <a:pt x="12700" y="3618215"/>
                    <a:pt x="12700" y="3594085"/>
                  </a:cubicBezTo>
                  <a:close/>
                </a:path>
              </a:pathLst>
            </a:custGeom>
            <a:solidFill>
              <a:srgbClr val="000000"/>
            </a:solidFill>
          </p:spPr>
        </p:sp>
      </p:grpSp>
      <p:grpSp>
        <p:nvGrpSpPr>
          <p:cNvPr name="Group 5" id="5"/>
          <p:cNvGrpSpPr/>
          <p:nvPr/>
        </p:nvGrpSpPr>
        <p:grpSpPr>
          <a:xfrm rot="0">
            <a:off x="621865" y="592373"/>
            <a:ext cx="7813707" cy="9102254"/>
            <a:chOff x="0" y="0"/>
            <a:chExt cx="3170330" cy="3693145"/>
          </a:xfrm>
        </p:grpSpPr>
        <p:sp>
          <p:nvSpPr>
            <p:cNvPr name="Freeform 6" id="6"/>
            <p:cNvSpPr/>
            <p:nvPr/>
          </p:nvSpPr>
          <p:spPr>
            <a:xfrm flipH="false" flipV="false" rot="0">
              <a:off x="12700" y="12700"/>
              <a:ext cx="3103020" cy="3624565"/>
            </a:xfrm>
            <a:custGeom>
              <a:avLst/>
              <a:gdLst/>
              <a:ahLst/>
              <a:cxnLst/>
              <a:rect r="r" b="b" t="t" l="l"/>
              <a:pathLst>
                <a:path h="3624565" w="3103020">
                  <a:moveTo>
                    <a:pt x="43180" y="3624565"/>
                  </a:moveTo>
                  <a:lnTo>
                    <a:pt x="3059840" y="3624565"/>
                  </a:lnTo>
                  <a:cubicBezTo>
                    <a:pt x="3083970" y="3624565"/>
                    <a:pt x="3103020" y="3605515"/>
                    <a:pt x="3103020" y="3581385"/>
                  </a:cubicBezTo>
                  <a:lnTo>
                    <a:pt x="3103020" y="43180"/>
                  </a:lnTo>
                  <a:cubicBezTo>
                    <a:pt x="3103020" y="19050"/>
                    <a:pt x="3083970" y="0"/>
                    <a:pt x="3059840"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7" id="7"/>
            <p:cNvSpPr/>
            <p:nvPr/>
          </p:nvSpPr>
          <p:spPr>
            <a:xfrm flipH="false" flipV="false" rot="0">
              <a:off x="0" y="0"/>
              <a:ext cx="3170330" cy="3693145"/>
            </a:xfrm>
            <a:custGeom>
              <a:avLst/>
              <a:gdLst/>
              <a:ahLst/>
              <a:cxnLst/>
              <a:rect r="r" b="b" t="t" l="l"/>
              <a:pathLst>
                <a:path h="3693145" w="3170330">
                  <a:moveTo>
                    <a:pt x="3127150" y="44450"/>
                  </a:moveTo>
                  <a:cubicBezTo>
                    <a:pt x="3122070" y="19050"/>
                    <a:pt x="3099210" y="0"/>
                    <a:pt x="3072540"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114450" y="3693145"/>
                  </a:lnTo>
                  <a:cubicBezTo>
                    <a:pt x="3144930" y="3693145"/>
                    <a:pt x="3170330" y="3667745"/>
                    <a:pt x="3170330" y="3637265"/>
                  </a:cubicBezTo>
                  <a:lnTo>
                    <a:pt x="3170330" y="99060"/>
                  </a:lnTo>
                  <a:cubicBezTo>
                    <a:pt x="3170330" y="72390"/>
                    <a:pt x="3152550" y="50800"/>
                    <a:pt x="3127150" y="44450"/>
                  </a:cubicBezTo>
                  <a:close/>
                  <a:moveTo>
                    <a:pt x="12700" y="3594085"/>
                  </a:moveTo>
                  <a:lnTo>
                    <a:pt x="12700" y="55880"/>
                  </a:lnTo>
                  <a:cubicBezTo>
                    <a:pt x="12700" y="31750"/>
                    <a:pt x="31750" y="12700"/>
                    <a:pt x="55880" y="12700"/>
                  </a:cubicBezTo>
                  <a:lnTo>
                    <a:pt x="3072540" y="12700"/>
                  </a:lnTo>
                  <a:cubicBezTo>
                    <a:pt x="3096670" y="12700"/>
                    <a:pt x="3115720" y="31750"/>
                    <a:pt x="3115720" y="55880"/>
                  </a:cubicBezTo>
                  <a:lnTo>
                    <a:pt x="3115720" y="3594085"/>
                  </a:lnTo>
                  <a:cubicBezTo>
                    <a:pt x="3115720" y="3618215"/>
                    <a:pt x="3096670" y="3637265"/>
                    <a:pt x="3072540" y="3637265"/>
                  </a:cubicBezTo>
                  <a:lnTo>
                    <a:pt x="55880" y="3637265"/>
                  </a:lnTo>
                  <a:cubicBezTo>
                    <a:pt x="31750" y="3637265"/>
                    <a:pt x="12700" y="3618215"/>
                    <a:pt x="12700" y="3594085"/>
                  </a:cubicBezTo>
                  <a:close/>
                </a:path>
              </a:pathLst>
            </a:custGeom>
            <a:solidFill>
              <a:srgbClr val="000000"/>
            </a:solidFill>
          </p:spPr>
        </p:sp>
      </p:grpSp>
      <p:sp>
        <p:nvSpPr>
          <p:cNvPr name="Freeform 8" id="8"/>
          <p:cNvSpPr/>
          <p:nvPr/>
        </p:nvSpPr>
        <p:spPr>
          <a:xfrm flipH="false" flipV="false" rot="0">
            <a:off x="10192503" y="1135112"/>
            <a:ext cx="6789443" cy="8016776"/>
          </a:xfrm>
          <a:custGeom>
            <a:avLst/>
            <a:gdLst/>
            <a:ahLst/>
            <a:cxnLst/>
            <a:rect r="r" b="b" t="t" l="l"/>
            <a:pathLst>
              <a:path h="8016776" w="6789443">
                <a:moveTo>
                  <a:pt x="0" y="0"/>
                </a:moveTo>
                <a:lnTo>
                  <a:pt x="6789443" y="0"/>
                </a:lnTo>
                <a:lnTo>
                  <a:pt x="6789443" y="8016776"/>
                </a:lnTo>
                <a:lnTo>
                  <a:pt x="0" y="8016776"/>
                </a:lnTo>
                <a:lnTo>
                  <a:pt x="0" y="0"/>
                </a:lnTo>
                <a:close/>
              </a:path>
            </a:pathLst>
          </a:custGeom>
          <a:blipFill>
            <a:blip r:embed="rId2"/>
            <a:stretch>
              <a:fillRect l="-5826" t="-14439" r="-5127" b="-4506"/>
            </a:stretch>
          </a:blipFill>
        </p:spPr>
      </p:sp>
      <p:sp>
        <p:nvSpPr>
          <p:cNvPr name="Freeform 9" id="9"/>
          <p:cNvSpPr/>
          <p:nvPr/>
        </p:nvSpPr>
        <p:spPr>
          <a:xfrm flipH="false" flipV="false" rot="0">
            <a:off x="1908508" y="1241524"/>
            <a:ext cx="5672176" cy="8016776"/>
          </a:xfrm>
          <a:custGeom>
            <a:avLst/>
            <a:gdLst/>
            <a:ahLst/>
            <a:cxnLst/>
            <a:rect r="r" b="b" t="t" l="l"/>
            <a:pathLst>
              <a:path h="8016776" w="5672176">
                <a:moveTo>
                  <a:pt x="0" y="0"/>
                </a:moveTo>
                <a:lnTo>
                  <a:pt x="5672176" y="0"/>
                </a:lnTo>
                <a:lnTo>
                  <a:pt x="5672176" y="8016776"/>
                </a:lnTo>
                <a:lnTo>
                  <a:pt x="0" y="8016776"/>
                </a:lnTo>
                <a:lnTo>
                  <a:pt x="0" y="0"/>
                </a:lnTo>
                <a:close/>
              </a:path>
            </a:pathLst>
          </a:custGeom>
          <a:blipFill>
            <a:blip r:embed="rId3"/>
            <a:stretch>
              <a:fillRect l="0" t="-11204" r="0" b="0"/>
            </a:stretch>
          </a:blipFill>
        </p:spPr>
      </p:sp>
      <p:sp>
        <p:nvSpPr>
          <p:cNvPr name="Freeform 10" id="10"/>
          <p:cNvSpPr/>
          <p:nvPr/>
        </p:nvSpPr>
        <p:spPr>
          <a:xfrm flipH="false" flipV="false" rot="0">
            <a:off x="744069" y="807237"/>
            <a:ext cx="4000527" cy="634472"/>
          </a:xfrm>
          <a:custGeom>
            <a:avLst/>
            <a:gdLst/>
            <a:ahLst/>
            <a:cxnLst/>
            <a:rect r="r" b="b" t="t" l="l"/>
            <a:pathLst>
              <a:path h="634472" w="4000527">
                <a:moveTo>
                  <a:pt x="0" y="0"/>
                </a:moveTo>
                <a:lnTo>
                  <a:pt x="4000527" y="0"/>
                </a:lnTo>
                <a:lnTo>
                  <a:pt x="4000527" y="634471"/>
                </a:lnTo>
                <a:lnTo>
                  <a:pt x="0" y="634471"/>
                </a:lnTo>
                <a:lnTo>
                  <a:pt x="0" y="0"/>
                </a:lnTo>
                <a:close/>
              </a:path>
            </a:pathLst>
          </a:custGeom>
          <a:blipFill>
            <a:blip r:embed="rId3"/>
            <a:stretch>
              <a:fillRect l="0" t="0" r="0" b="-891007"/>
            </a:stretch>
          </a:blipFill>
        </p:spPr>
      </p:sp>
      <p:grpSp>
        <p:nvGrpSpPr>
          <p:cNvPr name="Group 11" id="11"/>
          <p:cNvGrpSpPr/>
          <p:nvPr/>
        </p:nvGrpSpPr>
        <p:grpSpPr>
          <a:xfrm rot="0">
            <a:off x="8515755" y="4482732"/>
            <a:ext cx="1321535" cy="946096"/>
            <a:chOff x="0" y="0"/>
            <a:chExt cx="812800" cy="581889"/>
          </a:xfrm>
        </p:grpSpPr>
        <p:sp>
          <p:nvSpPr>
            <p:cNvPr name="Freeform 12" id="12"/>
            <p:cNvSpPr/>
            <p:nvPr/>
          </p:nvSpPr>
          <p:spPr>
            <a:xfrm flipH="false" flipV="false" rot="0">
              <a:off x="0" y="0"/>
              <a:ext cx="812800" cy="581889"/>
            </a:xfrm>
            <a:custGeom>
              <a:avLst/>
              <a:gdLst/>
              <a:ahLst/>
              <a:cxnLst/>
              <a:rect r="r" b="b" t="t" l="l"/>
              <a:pathLst>
                <a:path h="581889" w="812800">
                  <a:moveTo>
                    <a:pt x="812800" y="290944"/>
                  </a:moveTo>
                  <a:lnTo>
                    <a:pt x="406400" y="0"/>
                  </a:lnTo>
                  <a:lnTo>
                    <a:pt x="406400" y="203200"/>
                  </a:lnTo>
                  <a:lnTo>
                    <a:pt x="0" y="203200"/>
                  </a:lnTo>
                  <a:lnTo>
                    <a:pt x="0" y="378689"/>
                  </a:lnTo>
                  <a:lnTo>
                    <a:pt x="406400" y="378689"/>
                  </a:lnTo>
                  <a:lnTo>
                    <a:pt x="406400" y="581889"/>
                  </a:lnTo>
                  <a:lnTo>
                    <a:pt x="812800" y="290944"/>
                  </a:lnTo>
                  <a:close/>
                </a:path>
              </a:pathLst>
            </a:custGeom>
            <a:solidFill>
              <a:srgbClr val="CCE4D2"/>
            </a:solidFill>
          </p:spPr>
        </p:sp>
        <p:sp>
          <p:nvSpPr>
            <p:cNvPr name="TextBox 13" id="13"/>
            <p:cNvSpPr txBox="true"/>
            <p:nvPr/>
          </p:nvSpPr>
          <p:spPr>
            <a:xfrm>
              <a:off x="0" y="241300"/>
              <a:ext cx="711200" cy="137389"/>
            </a:xfrm>
            <a:prstGeom prst="rect">
              <a:avLst/>
            </a:prstGeom>
          </p:spPr>
          <p:txBody>
            <a:bodyPr anchor="ctr" rtlCol="false" tIns="50800" lIns="50800" bIns="50800" rIns="50800"/>
            <a:lstStyle/>
            <a:p>
              <a:pPr algn="ctr">
                <a:lnSpc>
                  <a:spcPts val="2472"/>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11044708" y="4044010"/>
            <a:ext cx="5546736" cy="5546736"/>
          </a:xfrm>
          <a:custGeom>
            <a:avLst/>
            <a:gdLst/>
            <a:ahLst/>
            <a:cxnLst/>
            <a:rect r="r" b="b" t="t" l="l"/>
            <a:pathLst>
              <a:path h="5546736" w="5546736">
                <a:moveTo>
                  <a:pt x="0" y="0"/>
                </a:moveTo>
                <a:lnTo>
                  <a:pt x="5546736" y="0"/>
                </a:lnTo>
                <a:lnTo>
                  <a:pt x="5546736" y="5546736"/>
                </a:lnTo>
                <a:lnTo>
                  <a:pt x="0" y="55467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842612" y="1903318"/>
            <a:ext cx="12085050" cy="1765544"/>
          </a:xfrm>
          <a:prstGeom prst="rect">
            <a:avLst/>
          </a:prstGeom>
        </p:spPr>
        <p:txBody>
          <a:bodyPr anchor="t" rtlCol="false" tIns="0" lIns="0" bIns="0" rIns="0">
            <a:spAutoFit/>
          </a:bodyPr>
          <a:lstStyle/>
          <a:p>
            <a:pPr algn="l">
              <a:lnSpc>
                <a:spcPts val="13341"/>
              </a:lnSpc>
            </a:pPr>
            <a:r>
              <a:rPr lang="en-US" sz="12952">
                <a:solidFill>
                  <a:srgbClr val="F9D43A"/>
                </a:solidFill>
                <a:latin typeface="Luckiest Guy"/>
                <a:ea typeface="Luckiest Guy"/>
                <a:cs typeface="Luckiest Guy"/>
                <a:sym typeface="Luckiest Guy"/>
              </a:rPr>
              <a:t>THANK YOU!</a:t>
            </a:r>
          </a:p>
        </p:txBody>
      </p:sp>
      <p:sp>
        <p:nvSpPr>
          <p:cNvPr name="TextBox 7" id="7"/>
          <p:cNvSpPr txBox="true"/>
          <p:nvPr/>
        </p:nvSpPr>
        <p:spPr>
          <a:xfrm rot="0">
            <a:off x="2216555" y="5634066"/>
            <a:ext cx="5553670" cy="646557"/>
          </a:xfrm>
          <a:prstGeom prst="rect">
            <a:avLst/>
          </a:prstGeom>
        </p:spPr>
        <p:txBody>
          <a:bodyPr anchor="t" rtlCol="false" tIns="0" lIns="0" bIns="0" rIns="0">
            <a:spAutoFit/>
          </a:bodyPr>
          <a:lstStyle/>
          <a:p>
            <a:pPr algn="ctr">
              <a:lnSpc>
                <a:spcPts val="4944"/>
              </a:lnSpc>
              <a:spcBef>
                <a:spcPct val="0"/>
              </a:spcBef>
            </a:pPr>
            <a:r>
              <a:rPr lang="en-US" sz="4800">
                <a:solidFill>
                  <a:srgbClr val="000000"/>
                </a:solidFill>
                <a:latin typeface="KG Primary Penmanship"/>
                <a:ea typeface="KG Primary Penmanship"/>
                <a:cs typeface="KG Primary Penmanship"/>
                <a:sym typeface="KG Primary Penmanship"/>
              </a:rPr>
              <a:t>BY ZHOU RUOMIAO-1009611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DAGWFfGypJY</dc:identifier>
  <dcterms:modified xsi:type="dcterms:W3CDTF">2011-08-01T06:04:30Z</dcterms:modified>
  <cp:revision>1</cp:revision>
  <dc:title>Critique of visualizations</dc:title>
</cp:coreProperties>
</file>