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9"/>
  </p:notesMasterIdLst>
  <p:handoutMasterIdLst>
    <p:handoutMasterId r:id="rId240"/>
  </p:handoutMasterIdLst>
  <p:sldIdLst>
    <p:sldId id="1785" r:id="rId2"/>
    <p:sldId id="1786" r:id="rId3"/>
    <p:sldId id="1787" r:id="rId4"/>
    <p:sldId id="1788" r:id="rId5"/>
    <p:sldId id="1789" r:id="rId6"/>
    <p:sldId id="1790" r:id="rId7"/>
    <p:sldId id="1791" r:id="rId8"/>
    <p:sldId id="1792" r:id="rId9"/>
    <p:sldId id="1793" r:id="rId10"/>
    <p:sldId id="1794" r:id="rId11"/>
    <p:sldId id="1795" r:id="rId12"/>
    <p:sldId id="1796" r:id="rId13"/>
    <p:sldId id="1797" r:id="rId14"/>
    <p:sldId id="1798" r:id="rId15"/>
    <p:sldId id="1799" r:id="rId16"/>
    <p:sldId id="1800" r:id="rId17"/>
    <p:sldId id="1801" r:id="rId18"/>
    <p:sldId id="1802" r:id="rId19"/>
    <p:sldId id="1803" r:id="rId20"/>
    <p:sldId id="1805" r:id="rId21"/>
    <p:sldId id="1806" r:id="rId22"/>
    <p:sldId id="1807" r:id="rId23"/>
    <p:sldId id="1808" r:id="rId24"/>
    <p:sldId id="1809" r:id="rId25"/>
    <p:sldId id="1810" r:id="rId26"/>
    <p:sldId id="1812" r:id="rId27"/>
    <p:sldId id="1813" r:id="rId28"/>
    <p:sldId id="1815" r:id="rId29"/>
    <p:sldId id="1816" r:id="rId30"/>
    <p:sldId id="1818" r:id="rId31"/>
    <p:sldId id="1819" r:id="rId32"/>
    <p:sldId id="1820" r:id="rId33"/>
    <p:sldId id="1821" r:id="rId34"/>
    <p:sldId id="1824" r:id="rId35"/>
    <p:sldId id="1826" r:id="rId36"/>
    <p:sldId id="1827" r:id="rId37"/>
    <p:sldId id="1829" r:id="rId38"/>
    <p:sldId id="1830" r:id="rId39"/>
    <p:sldId id="1831" r:id="rId40"/>
    <p:sldId id="1832" r:id="rId41"/>
    <p:sldId id="1833" r:id="rId42"/>
    <p:sldId id="1834" r:id="rId43"/>
    <p:sldId id="1835" r:id="rId44"/>
    <p:sldId id="1837" r:id="rId45"/>
    <p:sldId id="1838" r:id="rId46"/>
    <p:sldId id="1839" r:id="rId47"/>
    <p:sldId id="1840" r:id="rId48"/>
    <p:sldId id="1841" r:id="rId49"/>
    <p:sldId id="1842" r:id="rId50"/>
    <p:sldId id="1843" r:id="rId51"/>
    <p:sldId id="1844" r:id="rId52"/>
    <p:sldId id="1845" r:id="rId53"/>
    <p:sldId id="1860" r:id="rId54"/>
    <p:sldId id="1861" r:id="rId55"/>
    <p:sldId id="1862" r:id="rId56"/>
    <p:sldId id="1872" r:id="rId57"/>
    <p:sldId id="1873" r:id="rId58"/>
    <p:sldId id="1874" r:id="rId59"/>
    <p:sldId id="1876" r:id="rId60"/>
    <p:sldId id="1877" r:id="rId61"/>
    <p:sldId id="1885" r:id="rId62"/>
    <p:sldId id="1891" r:id="rId63"/>
    <p:sldId id="1892" r:id="rId64"/>
    <p:sldId id="1893" r:id="rId65"/>
    <p:sldId id="1896" r:id="rId66"/>
    <p:sldId id="1897" r:id="rId67"/>
    <p:sldId id="1898" r:id="rId68"/>
    <p:sldId id="1899" r:id="rId69"/>
    <p:sldId id="1906" r:id="rId70"/>
    <p:sldId id="1907" r:id="rId71"/>
    <p:sldId id="1908" r:id="rId72"/>
    <p:sldId id="1909" r:id="rId73"/>
    <p:sldId id="1910" r:id="rId74"/>
    <p:sldId id="1911" r:id="rId75"/>
    <p:sldId id="1912" r:id="rId76"/>
    <p:sldId id="1913" r:id="rId77"/>
    <p:sldId id="1914" r:id="rId78"/>
    <p:sldId id="1915" r:id="rId79"/>
    <p:sldId id="1916" r:id="rId80"/>
    <p:sldId id="1917" r:id="rId81"/>
    <p:sldId id="2108" r:id="rId82"/>
    <p:sldId id="2109" r:id="rId83"/>
    <p:sldId id="2110" r:id="rId84"/>
    <p:sldId id="2111" r:id="rId85"/>
    <p:sldId id="2112" r:id="rId86"/>
    <p:sldId id="2113" r:id="rId87"/>
    <p:sldId id="2114" r:id="rId88"/>
    <p:sldId id="2115" r:id="rId89"/>
    <p:sldId id="2116" r:id="rId90"/>
    <p:sldId id="2117" r:id="rId91"/>
    <p:sldId id="2118" r:id="rId92"/>
    <p:sldId id="2119" r:id="rId93"/>
    <p:sldId id="2120" r:id="rId94"/>
    <p:sldId id="2121" r:id="rId95"/>
    <p:sldId id="2122" r:id="rId96"/>
    <p:sldId id="2123" r:id="rId97"/>
    <p:sldId id="2124" r:id="rId98"/>
    <p:sldId id="2126" r:id="rId99"/>
    <p:sldId id="2131" r:id="rId100"/>
    <p:sldId id="2132" r:id="rId101"/>
    <p:sldId id="2136" r:id="rId102"/>
    <p:sldId id="2137" r:id="rId103"/>
    <p:sldId id="2138" r:id="rId104"/>
    <p:sldId id="2139" r:id="rId105"/>
    <p:sldId id="2140" r:id="rId106"/>
    <p:sldId id="2141" r:id="rId107"/>
    <p:sldId id="2142" r:id="rId108"/>
    <p:sldId id="2143" r:id="rId109"/>
    <p:sldId id="2144" r:id="rId110"/>
    <p:sldId id="2145" r:id="rId111"/>
    <p:sldId id="2146" r:id="rId112"/>
    <p:sldId id="2147" r:id="rId113"/>
    <p:sldId id="2148" r:id="rId114"/>
    <p:sldId id="2149" r:id="rId115"/>
    <p:sldId id="2150" r:id="rId116"/>
    <p:sldId id="2151" r:id="rId117"/>
    <p:sldId id="2152" r:id="rId118"/>
    <p:sldId id="2153" r:id="rId119"/>
    <p:sldId id="2154" r:id="rId120"/>
    <p:sldId id="2155" r:id="rId121"/>
    <p:sldId id="2156" r:id="rId122"/>
    <p:sldId id="2157" r:id="rId123"/>
    <p:sldId id="2158" r:id="rId124"/>
    <p:sldId id="2159" r:id="rId125"/>
    <p:sldId id="2160" r:id="rId126"/>
    <p:sldId id="2161" r:id="rId127"/>
    <p:sldId id="2163" r:id="rId128"/>
    <p:sldId id="2164" r:id="rId129"/>
    <p:sldId id="2165" r:id="rId130"/>
    <p:sldId id="2167" r:id="rId131"/>
    <p:sldId id="2168" r:id="rId132"/>
    <p:sldId id="2169" r:id="rId133"/>
    <p:sldId id="2170" r:id="rId134"/>
    <p:sldId id="2171" r:id="rId135"/>
    <p:sldId id="2172" r:id="rId136"/>
    <p:sldId id="2174" r:id="rId137"/>
    <p:sldId id="2175" r:id="rId138"/>
    <p:sldId id="2176" r:id="rId139"/>
    <p:sldId id="2180" r:id="rId140"/>
    <p:sldId id="2181" r:id="rId141"/>
    <p:sldId id="2183" r:id="rId142"/>
    <p:sldId id="2184" r:id="rId143"/>
    <p:sldId id="2185" r:id="rId144"/>
    <p:sldId id="2186" r:id="rId145"/>
    <p:sldId id="2187" r:id="rId146"/>
    <p:sldId id="2188" r:id="rId147"/>
    <p:sldId id="2189" r:id="rId148"/>
    <p:sldId id="2190" r:id="rId149"/>
    <p:sldId id="2191" r:id="rId150"/>
    <p:sldId id="2192" r:id="rId151"/>
    <p:sldId id="2193" r:id="rId152"/>
    <p:sldId id="2194" r:id="rId153"/>
    <p:sldId id="2195" r:id="rId154"/>
    <p:sldId id="2196" r:id="rId155"/>
    <p:sldId id="2197" r:id="rId156"/>
    <p:sldId id="2198" r:id="rId157"/>
    <p:sldId id="2199" r:id="rId158"/>
    <p:sldId id="2200" r:id="rId159"/>
    <p:sldId id="2201" r:id="rId160"/>
    <p:sldId id="2202" r:id="rId161"/>
    <p:sldId id="2203" r:id="rId162"/>
    <p:sldId id="2270" r:id="rId163"/>
    <p:sldId id="2271" r:id="rId164"/>
    <p:sldId id="2272" r:id="rId165"/>
    <p:sldId id="2273" r:id="rId166"/>
    <p:sldId id="2274" r:id="rId167"/>
    <p:sldId id="2275" r:id="rId168"/>
    <p:sldId id="2276" r:id="rId169"/>
    <p:sldId id="2277" r:id="rId170"/>
    <p:sldId id="2278" r:id="rId171"/>
    <p:sldId id="2279" r:id="rId172"/>
    <p:sldId id="2280" r:id="rId173"/>
    <p:sldId id="2281" r:id="rId174"/>
    <p:sldId id="2204" r:id="rId175"/>
    <p:sldId id="2205" r:id="rId176"/>
    <p:sldId id="2206" r:id="rId177"/>
    <p:sldId id="2207" r:id="rId178"/>
    <p:sldId id="2208" r:id="rId179"/>
    <p:sldId id="2209" r:id="rId180"/>
    <p:sldId id="2210" r:id="rId181"/>
    <p:sldId id="2211" r:id="rId182"/>
    <p:sldId id="1934" r:id="rId183"/>
    <p:sldId id="1935" r:id="rId184"/>
    <p:sldId id="1936" r:id="rId185"/>
    <p:sldId id="1937" r:id="rId186"/>
    <p:sldId id="1938" r:id="rId187"/>
    <p:sldId id="1939" r:id="rId188"/>
    <p:sldId id="1940" r:id="rId189"/>
    <p:sldId id="1941" r:id="rId190"/>
    <p:sldId id="1942" r:id="rId191"/>
    <p:sldId id="1943" r:id="rId192"/>
    <p:sldId id="1944" r:id="rId193"/>
    <p:sldId id="1945" r:id="rId194"/>
    <p:sldId id="1946" r:id="rId195"/>
    <p:sldId id="1947" r:id="rId196"/>
    <p:sldId id="1948" r:id="rId197"/>
    <p:sldId id="1949" r:id="rId198"/>
    <p:sldId id="1950" r:id="rId199"/>
    <p:sldId id="1951" r:id="rId200"/>
    <p:sldId id="1952" r:id="rId201"/>
    <p:sldId id="1953" r:id="rId202"/>
    <p:sldId id="1954" r:id="rId203"/>
    <p:sldId id="1955" r:id="rId204"/>
    <p:sldId id="2068" r:id="rId205"/>
    <p:sldId id="2069" r:id="rId206"/>
    <p:sldId id="2072" r:id="rId207"/>
    <p:sldId id="2073" r:id="rId208"/>
    <p:sldId id="2074" r:id="rId209"/>
    <p:sldId id="2075" r:id="rId210"/>
    <p:sldId id="2076" r:id="rId211"/>
    <p:sldId id="2077" r:id="rId212"/>
    <p:sldId id="2078" r:id="rId213"/>
    <p:sldId id="2079" r:id="rId214"/>
    <p:sldId id="2080" r:id="rId215"/>
    <p:sldId id="2081" r:id="rId216"/>
    <p:sldId id="2082" r:id="rId217"/>
    <p:sldId id="2083" r:id="rId218"/>
    <p:sldId id="2084" r:id="rId219"/>
    <p:sldId id="2085" r:id="rId220"/>
    <p:sldId id="2086" r:id="rId221"/>
    <p:sldId id="2087" r:id="rId222"/>
    <p:sldId id="2088" r:id="rId223"/>
    <p:sldId id="2089" r:id="rId224"/>
    <p:sldId id="2090" r:id="rId225"/>
    <p:sldId id="2091" r:id="rId226"/>
    <p:sldId id="2092" r:id="rId227"/>
    <p:sldId id="2093" r:id="rId228"/>
    <p:sldId id="2094" r:id="rId229"/>
    <p:sldId id="2099" r:id="rId230"/>
    <p:sldId id="2100" r:id="rId231"/>
    <p:sldId id="2101" r:id="rId232"/>
    <p:sldId id="2102" r:id="rId233"/>
    <p:sldId id="2103" r:id="rId234"/>
    <p:sldId id="2104" r:id="rId235"/>
    <p:sldId id="2105" r:id="rId236"/>
    <p:sldId id="2106" r:id="rId237"/>
    <p:sldId id="2107" r:id="rId2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6" d="100"/>
          <a:sy n="106" d="100"/>
        </p:scale>
        <p:origin x="1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notesMaster" Target="notesMasters/notesMaster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handoutMaster" Target="handoutMasters/handoutMaster1.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viewProps" Target="view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tableStyles" Target="tableStyle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2019/12/2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dotDmnd">
          <a:fgClr>
            <a:srgbClr val="00B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905" y="4445"/>
            <a:ext cx="12157075" cy="1002030"/>
          </a:xfrm>
          <a:gradFill>
            <a:gsLst>
              <a:gs pos="100000">
                <a:srgbClr val="0070C0"/>
              </a:gs>
              <a:gs pos="53000">
                <a:schemeClr val="accent1">
                  <a:lumMod val="45000"/>
                  <a:lumOff val="55000"/>
                </a:schemeClr>
              </a:gs>
              <a:gs pos="29000">
                <a:schemeClr val="accent1">
                  <a:lumMod val="45000"/>
                  <a:lumOff val="55000"/>
                </a:schemeClr>
              </a:gs>
              <a:gs pos="1000">
                <a:schemeClr val="accent1">
                  <a:lumMod val="30000"/>
                  <a:lumOff val="70000"/>
                </a:schemeClr>
              </a:gs>
            </a:gsLst>
            <a:lin ang="8100000" scaled="0"/>
          </a:gradFill>
        </p:spPr>
        <p:txBody>
          <a:bodyPr/>
          <a:lstStyle/>
          <a:p>
            <a:r>
              <a:rPr lang="zh-CN" altLang="en-US"/>
              <a:t>单击此处编辑母版标题样式</a:t>
            </a:r>
          </a:p>
        </p:txBody>
      </p:sp>
      <p:sp>
        <p:nvSpPr>
          <p:cNvPr id="3" name="内容占位符 2"/>
          <p:cNvSpPr>
            <a:spLocks noGrp="1"/>
          </p:cNvSpPr>
          <p:nvPr>
            <p:ph idx="1"/>
          </p:nvPr>
        </p:nvSpPr>
        <p:spPr>
          <a:xfrm>
            <a:off x="838200" y="1321435"/>
            <a:ext cx="10515600" cy="463994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cxnSp>
        <p:nvCxnSpPr>
          <p:cNvPr id="7" name="直接连接符 6"/>
          <p:cNvCxnSpPr/>
          <p:nvPr userDrawn="1"/>
        </p:nvCxnSpPr>
        <p:spPr>
          <a:xfrm>
            <a:off x="1905" y="1040765"/>
            <a:ext cx="12157075" cy="0"/>
          </a:xfrm>
          <a:prstGeom prst="line">
            <a:avLst/>
          </a:prstGeom>
          <a:ln w="66675"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589915" y="1062990"/>
            <a:ext cx="0" cy="5121275"/>
          </a:xfrm>
          <a:prstGeom prst="line">
            <a:avLst/>
          </a:prstGeom>
          <a:ln w="47625">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2019/12/2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2019/12/2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2019/12/2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2019/12/2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5121"/>
          <p:cNvSpPr>
            <a:spLocks noGrp="1"/>
          </p:cNvSpPr>
          <p:nvPr>
            <p:ph type="ctrTitle"/>
          </p:nvPr>
        </p:nvSpPr>
        <p:spPr>
          <a:xfrm>
            <a:off x="346710" y="2573655"/>
            <a:ext cx="11600180" cy="2387600"/>
          </a:xfrm>
        </p:spPr>
        <p:txBody>
          <a:bodyPr anchor="ctr">
            <a:normAutofit/>
          </a:bodyPr>
          <a:lstStyle/>
          <a:p>
            <a:pPr defTabSz="914400">
              <a:buNone/>
            </a:pPr>
            <a:r>
              <a:rPr lang="zh-CN" altLang="en-US" sz="4400" kern="1200" baseline="0" dirty="0">
                <a:latin typeface="+mj-lt"/>
                <a:ea typeface="+mj-ea"/>
                <a:cs typeface="+mj-cs"/>
              </a:rPr>
              <a:t>第</a:t>
            </a:r>
            <a:r>
              <a:rPr lang="en-US" altLang="x-none" sz="4400" kern="1200" baseline="0" dirty="0">
                <a:latin typeface="+mj-lt"/>
                <a:ea typeface="+mj-ea"/>
                <a:cs typeface="+mj-cs"/>
              </a:rPr>
              <a:t>13</a:t>
            </a:r>
            <a:r>
              <a:rPr lang="zh-CN" altLang="en-US" sz="4400" kern="1200" baseline="0" dirty="0">
                <a:latin typeface="+mj-lt"/>
                <a:ea typeface="+mj-ea"/>
                <a:cs typeface="+mj-cs"/>
              </a:rPr>
              <a:t>章 数据分析、科学计算、数据可视化</a:t>
            </a:r>
            <a:endParaRPr lang="zh-CN" altLang="en-US" sz="2800" kern="1200" baseline="0" dirty="0">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321435"/>
            <a:ext cx="11125835" cy="5277485"/>
          </a:xfrm>
        </p:spPr>
        <p:txBody>
          <a:bodyPr>
            <a:noAutofit/>
          </a:bodyPr>
          <a:lstStyle/>
          <a:p>
            <a:pPr defTabSz="914400" fontAlgn="base">
              <a:lnSpc>
                <a:spcPct val="100000"/>
              </a:lnSpc>
              <a:spcBef>
                <a:spcPts val="0"/>
              </a:spcBef>
              <a:buFont typeface="Wingdings" panose="05000000000000000000" charset="0"/>
              <a:buNone/>
            </a:pPr>
            <a:r>
              <a:rPr lang="zh-CN" altLang="en-US" sz="2000" strike="noStrike" noProof="1">
                <a:latin typeface="Consolas" panose="020B0609020204030204" charset="0"/>
                <a:sym typeface="+mn-ea"/>
              </a:rPr>
              <a:t>&gt;&gt;&gt; np.linspace(0, 10, 11)         # 等差数组，包含</a:t>
            </a:r>
            <a:r>
              <a:rPr lang="en-US" altLang="zh-CN" sz="2000" strike="noStrike" noProof="1">
                <a:latin typeface="Consolas" panose="020B0609020204030204" charset="0"/>
                <a:sym typeface="+mn-ea"/>
              </a:rPr>
              <a:t>11</a:t>
            </a:r>
            <a:r>
              <a:rPr lang="zh-CN" altLang="en-US" sz="2000" strike="noStrike" noProof="1">
                <a:latin typeface="Consolas" panose="020B0609020204030204" charset="0"/>
                <a:sym typeface="+mn-ea"/>
              </a:rPr>
              <a:t>个数</a:t>
            </a:r>
            <a:endParaRPr lang="zh-CN" altLang="en-US" sz="2000" strike="noStrike" kern="1200" baseline="0" noProof="1">
              <a:latin typeface="Consolas" panose="020B0609020204030204" charset="0"/>
              <a:ea typeface="+mn-ea"/>
              <a:cs typeface="+mn-cs"/>
              <a:sym typeface="+mn-ea"/>
            </a:endParaRPr>
          </a:p>
          <a:p>
            <a:pPr defTabSz="914400" fontAlgn="base">
              <a:lnSpc>
                <a:spcPct val="100000"/>
              </a:lnSpc>
              <a:spcBef>
                <a:spcPts val="0"/>
              </a:spcBef>
              <a:buFont typeface="Wingdings" panose="05000000000000000000" charset="0"/>
              <a:buNone/>
            </a:pPr>
            <a:r>
              <a:rPr lang="zh-CN" altLang="en-US" sz="2000" strike="noStrike" noProof="1">
                <a:solidFill>
                  <a:srgbClr val="00B0F0"/>
                </a:solidFill>
                <a:latin typeface="Consolas" panose="020B0609020204030204" charset="0"/>
                <a:sym typeface="+mn-ea"/>
              </a:rPr>
              <a:t>array([  0.,   1.,   2.,   3.,   4.,   5.,   6.,   7.,   8.,   9.,  10.])</a:t>
            </a:r>
            <a:endParaRPr lang="zh-CN" altLang="en-US" sz="2000" strike="noStrike" kern="1200" baseline="0" noProof="1">
              <a:solidFill>
                <a:srgbClr val="00B0F0"/>
              </a:solidFill>
              <a:latin typeface="Consolas" panose="020B0609020204030204" charset="0"/>
              <a:ea typeface="+mn-ea"/>
              <a:cs typeface="+mn-cs"/>
              <a:sym typeface="+mn-ea"/>
            </a:endParaRPr>
          </a:p>
          <a:p>
            <a:pPr defTabSz="914400" fontAlgn="base">
              <a:lnSpc>
                <a:spcPct val="100000"/>
              </a:lnSpc>
              <a:spcBef>
                <a:spcPts val="0"/>
              </a:spcBef>
              <a:buFont typeface="Wingdings" panose="05000000000000000000" charset="0"/>
              <a:buNone/>
            </a:pPr>
            <a:r>
              <a:rPr lang="zh-CN" altLang="en-US" sz="2000" strike="noStrike" noProof="1">
                <a:latin typeface="Consolas" panose="020B0609020204030204" charset="0"/>
                <a:sym typeface="+mn-ea"/>
              </a:rPr>
              <a:t>&gt;&gt;&gt; np.linspace(0, 10, 11, endpoint=False) </a:t>
            </a:r>
            <a:r>
              <a:rPr lang="en-US" altLang="zh-CN" sz="2000" strike="noStrike" noProof="1">
                <a:latin typeface="Consolas" panose="020B0609020204030204" charset="0"/>
                <a:sym typeface="+mn-ea"/>
              </a:rPr>
              <a:t># </a:t>
            </a:r>
            <a:r>
              <a:rPr lang="zh-CN" altLang="en-US" sz="2000" strike="noStrike" noProof="1">
                <a:latin typeface="Consolas" panose="020B0609020204030204" charset="0"/>
                <a:sym typeface="+mn-ea"/>
              </a:rPr>
              <a:t>不包含终点</a:t>
            </a:r>
          </a:p>
          <a:p>
            <a:pPr defTabSz="914400" fontAlgn="base">
              <a:lnSpc>
                <a:spcPct val="100000"/>
              </a:lnSpc>
              <a:spcBef>
                <a:spcPts val="0"/>
              </a:spcBef>
              <a:buFont typeface="Wingdings" panose="05000000000000000000" charset="0"/>
              <a:buNone/>
            </a:pPr>
            <a:r>
              <a:rPr lang="zh-CN" altLang="en-US" sz="2000" strike="noStrike" noProof="1">
                <a:solidFill>
                  <a:srgbClr val="00B0F0"/>
                </a:solidFill>
                <a:latin typeface="Consolas" panose="020B0609020204030204" charset="0"/>
                <a:sym typeface="+mn-ea"/>
              </a:rPr>
              <a:t>array([ 0.        ,  0.90909091,  1.81818182,  2.72727273,  3.63636364,</a:t>
            </a:r>
          </a:p>
          <a:p>
            <a:pPr defTabSz="914400" fontAlgn="base">
              <a:lnSpc>
                <a:spcPct val="100000"/>
              </a:lnSpc>
              <a:spcBef>
                <a:spcPts val="0"/>
              </a:spcBef>
              <a:buFont typeface="Wingdings" panose="05000000000000000000" charset="0"/>
              <a:buNone/>
            </a:pPr>
            <a:r>
              <a:rPr lang="zh-CN" altLang="en-US" sz="2000" strike="noStrike" noProof="1">
                <a:solidFill>
                  <a:srgbClr val="00B0F0"/>
                </a:solidFill>
                <a:latin typeface="Consolas" panose="020B0609020204030204" charset="0"/>
                <a:sym typeface="+mn-ea"/>
              </a:rPr>
              <a:t>        4.54545455,  5.45454545,  6.36363636,  7.27272727,  8.18181818,</a:t>
            </a:r>
          </a:p>
          <a:p>
            <a:pPr defTabSz="914400" fontAlgn="base">
              <a:lnSpc>
                <a:spcPct val="100000"/>
              </a:lnSpc>
              <a:spcBef>
                <a:spcPts val="0"/>
              </a:spcBef>
              <a:buFont typeface="Wingdings" panose="05000000000000000000" charset="0"/>
              <a:buNone/>
            </a:pPr>
            <a:r>
              <a:rPr lang="zh-CN" altLang="en-US" sz="2000" strike="noStrike" noProof="1">
                <a:solidFill>
                  <a:srgbClr val="00B0F0"/>
                </a:solidFill>
                <a:latin typeface="Consolas" panose="020B0609020204030204" charset="0"/>
                <a:sym typeface="+mn-ea"/>
              </a:rPr>
              <a:t>        9.09090909])</a:t>
            </a:r>
          </a:p>
          <a:p>
            <a:pPr defTabSz="914400" fontAlgn="base">
              <a:lnSpc>
                <a:spcPct val="100000"/>
              </a:lnSpc>
              <a:spcBef>
                <a:spcPts val="0"/>
              </a:spcBef>
              <a:buFont typeface="Wingdings" panose="05000000000000000000" charset="0"/>
              <a:buNone/>
            </a:pPr>
            <a:r>
              <a:rPr lang="zh-CN" altLang="en-US" sz="2000" strike="noStrike" noProof="1">
                <a:latin typeface="Consolas" panose="020B0609020204030204" charset="0"/>
                <a:sym typeface="+mn-ea"/>
              </a:rPr>
              <a:t>&gt;&gt;&gt; np.logspace(0, 100, 10)        # 对数数组</a:t>
            </a:r>
            <a:endParaRPr lang="zh-CN" altLang="en-US" sz="2000" strike="noStrike" kern="1200" baseline="0" noProof="1">
              <a:latin typeface="Consolas" panose="020B0609020204030204" charset="0"/>
              <a:ea typeface="+mn-ea"/>
              <a:cs typeface="+mn-cs"/>
              <a:sym typeface="+mn-ea"/>
            </a:endParaRPr>
          </a:p>
          <a:p>
            <a:pPr defTabSz="914400" fontAlgn="base">
              <a:lnSpc>
                <a:spcPct val="100000"/>
              </a:lnSpc>
              <a:spcBef>
                <a:spcPts val="0"/>
              </a:spcBef>
              <a:buFont typeface="Wingdings" panose="05000000000000000000" charset="0"/>
              <a:buNone/>
            </a:pPr>
            <a:r>
              <a:rPr lang="zh-CN" altLang="en-US" sz="2000" strike="noStrike" noProof="1">
                <a:solidFill>
                  <a:srgbClr val="00B0F0"/>
                </a:solidFill>
                <a:latin typeface="Consolas" panose="020B0609020204030204" charset="0"/>
                <a:sym typeface="+mn-ea"/>
              </a:rPr>
              <a:t>array([ 1.00000000e+000,   1.29154967e+011,   1.66810054e+022,</a:t>
            </a:r>
            <a:endParaRPr lang="zh-CN" altLang="en-US" sz="2000" strike="noStrike" kern="1200" baseline="0" noProof="1">
              <a:solidFill>
                <a:srgbClr val="00B0F0"/>
              </a:solidFill>
              <a:latin typeface="Consolas" panose="020B0609020204030204" charset="0"/>
              <a:ea typeface="+mn-ea"/>
              <a:cs typeface="+mn-cs"/>
              <a:sym typeface="+mn-ea"/>
            </a:endParaRPr>
          </a:p>
          <a:p>
            <a:pPr defTabSz="914400" fontAlgn="base">
              <a:lnSpc>
                <a:spcPct val="100000"/>
              </a:lnSpc>
              <a:spcBef>
                <a:spcPts val="0"/>
              </a:spcBef>
              <a:buFont typeface="Wingdings" panose="05000000000000000000" charset="0"/>
              <a:buNone/>
            </a:pPr>
            <a:r>
              <a:rPr lang="zh-CN" altLang="en-US" sz="2000" strike="noStrike" noProof="1">
                <a:solidFill>
                  <a:srgbClr val="00B0F0"/>
                </a:solidFill>
                <a:latin typeface="Consolas" panose="020B0609020204030204" charset="0"/>
                <a:sym typeface="+mn-ea"/>
              </a:rPr>
              <a:t>        2.15443469e+033,   2.78255940e+044,   3.59381366e+055,</a:t>
            </a:r>
            <a:endParaRPr lang="zh-CN" altLang="en-US" sz="2000" strike="noStrike" kern="1200" baseline="0" noProof="1">
              <a:solidFill>
                <a:srgbClr val="00B0F0"/>
              </a:solidFill>
              <a:latin typeface="Consolas" panose="020B0609020204030204" charset="0"/>
              <a:ea typeface="+mn-ea"/>
              <a:cs typeface="+mn-cs"/>
              <a:sym typeface="+mn-ea"/>
            </a:endParaRPr>
          </a:p>
          <a:p>
            <a:pPr defTabSz="914400" fontAlgn="base">
              <a:lnSpc>
                <a:spcPct val="100000"/>
              </a:lnSpc>
              <a:spcBef>
                <a:spcPts val="0"/>
              </a:spcBef>
              <a:buFont typeface="Wingdings" panose="05000000000000000000" charset="0"/>
              <a:buNone/>
            </a:pPr>
            <a:r>
              <a:rPr lang="zh-CN" altLang="en-US" sz="2000" strike="noStrike" noProof="1">
                <a:solidFill>
                  <a:srgbClr val="00B0F0"/>
                </a:solidFill>
                <a:latin typeface="Consolas" panose="020B0609020204030204" charset="0"/>
                <a:sym typeface="+mn-ea"/>
              </a:rPr>
              <a:t>        4.64158883e+066,   5.99484250e+077,   7.74263683e+088,</a:t>
            </a:r>
            <a:endParaRPr lang="zh-CN" altLang="en-US" sz="2000" strike="noStrike" kern="1200" baseline="0" noProof="1">
              <a:solidFill>
                <a:srgbClr val="00B0F0"/>
              </a:solidFill>
              <a:latin typeface="Consolas" panose="020B0609020204030204" charset="0"/>
              <a:ea typeface="+mn-ea"/>
              <a:cs typeface="+mn-cs"/>
              <a:sym typeface="+mn-ea"/>
            </a:endParaRPr>
          </a:p>
          <a:p>
            <a:pPr defTabSz="914400" fontAlgn="base">
              <a:lnSpc>
                <a:spcPct val="100000"/>
              </a:lnSpc>
              <a:spcBef>
                <a:spcPts val="0"/>
              </a:spcBef>
              <a:buFont typeface="Wingdings" panose="05000000000000000000" charset="0"/>
              <a:buNone/>
            </a:pPr>
            <a:r>
              <a:rPr lang="zh-CN" altLang="en-US" sz="2000" strike="noStrike" noProof="1">
                <a:solidFill>
                  <a:srgbClr val="00B0F0"/>
                </a:solidFill>
                <a:latin typeface="Consolas" panose="020B0609020204030204" charset="0"/>
                <a:sym typeface="+mn-ea"/>
              </a:rPr>
              <a:t>        1.00000000e+100])</a:t>
            </a:r>
          </a:p>
          <a:p>
            <a:pPr defTabSz="914400" fontAlgn="base">
              <a:lnSpc>
                <a:spcPct val="100000"/>
              </a:lnSpc>
              <a:spcBef>
                <a:spcPts val="0"/>
              </a:spcBef>
              <a:buFont typeface="Wingdings" panose="05000000000000000000" charset="0"/>
              <a:buNone/>
            </a:pPr>
            <a:r>
              <a:rPr lang="zh-CN" altLang="en-US" sz="2000" strike="noStrike" noProof="1">
                <a:latin typeface="Consolas" panose="020B0609020204030204" charset="0"/>
                <a:sym typeface="+mn-ea"/>
              </a:rPr>
              <a:t>&gt;&gt;&gt; np.logspace(1,6,5, base=2)     </a:t>
            </a:r>
            <a:r>
              <a:rPr lang="en-US" altLang="zh-CN" sz="2000" strike="noStrike" noProof="1">
                <a:latin typeface="Consolas" panose="020B0609020204030204" charset="0"/>
                <a:sym typeface="+mn-ea"/>
              </a:rPr>
              <a:t># </a:t>
            </a:r>
            <a:r>
              <a:rPr lang="zh-CN" altLang="en-US" sz="2000" strike="noStrike" noProof="1">
                <a:latin typeface="Consolas" panose="020B0609020204030204" charset="0"/>
                <a:sym typeface="+mn-ea"/>
              </a:rPr>
              <a:t>对数数组，相当于2 ** np.linspace(1,6,5)</a:t>
            </a:r>
          </a:p>
          <a:p>
            <a:pPr defTabSz="914400" fontAlgn="base">
              <a:lnSpc>
                <a:spcPct val="100000"/>
              </a:lnSpc>
              <a:spcBef>
                <a:spcPts val="0"/>
              </a:spcBef>
              <a:buFont typeface="Wingdings" panose="05000000000000000000" charset="0"/>
              <a:buNone/>
            </a:pPr>
            <a:r>
              <a:rPr lang="zh-CN" altLang="en-US" sz="2000" strike="noStrike" noProof="1">
                <a:solidFill>
                  <a:srgbClr val="00B0F0"/>
                </a:solidFill>
                <a:latin typeface="Consolas" panose="020B0609020204030204" charset="0"/>
                <a:sym typeface="+mn-ea"/>
              </a:rPr>
              <a:t>array([  2.        ,   4.75682846,  11.3137085 ,  26.90868529,  64.        ])</a:t>
            </a:r>
          </a:p>
          <a:p>
            <a:pPr defTabSz="914400" fontAlgn="base">
              <a:lnSpc>
                <a:spcPct val="100000"/>
              </a:lnSpc>
              <a:spcBef>
                <a:spcPts val="0"/>
              </a:spcBef>
              <a:buFont typeface="Wingdings" panose="05000000000000000000" charset="0"/>
              <a:buNone/>
            </a:pPr>
            <a:r>
              <a:rPr lang="zh-CN" altLang="en-US" sz="2000" strike="noStrike" kern="1200" baseline="0" noProof="1">
                <a:latin typeface="Consolas" panose="020B0609020204030204" charset="0"/>
                <a:ea typeface="+mn-ea"/>
                <a:cs typeface="+mn-cs"/>
              </a:rPr>
              <a:t>&gt;&gt;&gt; np.zeros(3)                    </a:t>
            </a:r>
            <a:r>
              <a:rPr lang="en-US" altLang="zh-CN" sz="2000" strike="noStrike" kern="1200" baseline="0" noProof="1">
                <a:latin typeface="Consolas" panose="020B0609020204030204" charset="0"/>
                <a:ea typeface="+mn-ea"/>
                <a:cs typeface="+mn-cs"/>
              </a:rPr>
              <a:t># </a:t>
            </a:r>
            <a:r>
              <a:rPr lang="zh-CN" altLang="en-US" sz="2000" strike="noStrike" kern="1200" baseline="0" noProof="1">
                <a:latin typeface="Consolas" panose="020B0609020204030204" charset="0"/>
                <a:ea typeface="+mn-ea"/>
                <a:cs typeface="+mn-cs"/>
              </a:rPr>
              <a:t>全</a:t>
            </a:r>
            <a:r>
              <a:rPr lang="en-US" altLang="zh-CN" sz="2000" strike="noStrike" kern="1200" baseline="0" noProof="1">
                <a:latin typeface="Consolas" panose="020B0609020204030204" charset="0"/>
                <a:ea typeface="+mn-ea"/>
                <a:cs typeface="+mn-cs"/>
              </a:rPr>
              <a:t>0</a:t>
            </a:r>
            <a:r>
              <a:rPr lang="zh-CN" altLang="en-US" sz="2000" strike="noStrike" kern="1200" baseline="0" noProof="1">
                <a:latin typeface="Consolas" panose="020B0609020204030204" charset="0"/>
                <a:ea typeface="+mn-ea"/>
                <a:cs typeface="+mn-cs"/>
              </a:rPr>
              <a:t>一维数组</a:t>
            </a:r>
          </a:p>
          <a:p>
            <a:pPr defTabSz="914400" fontAlgn="base">
              <a:lnSpc>
                <a:spcPct val="100000"/>
              </a:lnSpc>
              <a:spcBef>
                <a:spcPts val="0"/>
              </a:spcBef>
              <a:buFont typeface="Wingdings" panose="05000000000000000000" charset="0"/>
              <a:buNone/>
            </a:pPr>
            <a:r>
              <a:rPr lang="zh-CN" altLang="en-US" sz="2000" strike="noStrike" kern="1200" baseline="0" noProof="1">
                <a:solidFill>
                  <a:srgbClr val="00B0F0"/>
                </a:solidFill>
                <a:latin typeface="Consolas" panose="020B0609020204030204" charset="0"/>
                <a:ea typeface="+mn-ea"/>
                <a:cs typeface="+mn-cs"/>
              </a:rPr>
              <a:t>array([ 0.,  0.,  0.])</a:t>
            </a:r>
          </a:p>
          <a:p>
            <a:pPr defTabSz="914400" fontAlgn="base">
              <a:lnSpc>
                <a:spcPct val="100000"/>
              </a:lnSpc>
              <a:spcBef>
                <a:spcPts val="0"/>
              </a:spcBef>
              <a:buFont typeface="Wingdings" panose="05000000000000000000" charset="0"/>
              <a:buNone/>
            </a:pPr>
            <a:r>
              <a:rPr lang="zh-CN" altLang="en-US" sz="2000" strike="noStrike" kern="1200" baseline="0" noProof="1">
                <a:latin typeface="Consolas" panose="020B0609020204030204" charset="0"/>
                <a:ea typeface="+mn-ea"/>
                <a:cs typeface="+mn-cs"/>
              </a:rPr>
              <a:t>&gt;&gt;&gt; np.ones(3)                     </a:t>
            </a:r>
            <a:r>
              <a:rPr lang="en-US" altLang="zh-CN" sz="2000" strike="noStrike" kern="1200" baseline="0" noProof="1">
                <a:latin typeface="Consolas" panose="020B0609020204030204" charset="0"/>
                <a:ea typeface="+mn-ea"/>
                <a:cs typeface="+mn-cs"/>
              </a:rPr>
              <a:t># </a:t>
            </a:r>
            <a:r>
              <a:rPr lang="zh-CN" altLang="en-US" sz="2000" strike="noStrike" kern="1200" baseline="0" noProof="1">
                <a:latin typeface="Consolas" panose="020B0609020204030204" charset="0"/>
                <a:ea typeface="+mn-ea"/>
                <a:cs typeface="+mn-cs"/>
              </a:rPr>
              <a:t>全</a:t>
            </a:r>
            <a:r>
              <a:rPr lang="en-US" altLang="zh-CN" sz="2000" strike="noStrike" kern="1200" baseline="0" noProof="1">
                <a:latin typeface="Consolas" panose="020B0609020204030204" charset="0"/>
                <a:ea typeface="+mn-ea"/>
                <a:cs typeface="+mn-cs"/>
              </a:rPr>
              <a:t>1</a:t>
            </a:r>
            <a:r>
              <a:rPr lang="zh-CN" altLang="en-US" sz="2000" strike="noStrike" kern="1200" baseline="0" noProof="1">
                <a:latin typeface="Consolas" panose="020B0609020204030204" charset="0"/>
                <a:ea typeface="+mn-ea"/>
                <a:cs typeface="+mn-cs"/>
              </a:rPr>
              <a:t>一维数组</a:t>
            </a:r>
          </a:p>
          <a:p>
            <a:pPr defTabSz="914400" fontAlgn="base">
              <a:lnSpc>
                <a:spcPct val="100000"/>
              </a:lnSpc>
              <a:spcBef>
                <a:spcPts val="0"/>
              </a:spcBef>
              <a:buFont typeface="Wingdings" panose="05000000000000000000" charset="0"/>
              <a:buNone/>
            </a:pPr>
            <a:r>
              <a:rPr lang="zh-CN" altLang="en-US" sz="2000" strike="noStrike" kern="1200" baseline="0" noProof="1">
                <a:solidFill>
                  <a:srgbClr val="00B0F0"/>
                </a:solidFill>
                <a:latin typeface="Consolas" panose="020B0609020204030204" charset="0"/>
                <a:ea typeface="+mn-ea"/>
                <a:cs typeface="+mn-cs"/>
              </a:rPr>
              <a:t>array([ 1.,  1.,  1.])</a:t>
            </a:r>
          </a:p>
        </p:txBody>
      </p:sp>
      <p:sp>
        <p:nvSpPr>
          <p:cNvPr id="14338"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1 </a:t>
            </a:r>
            <a:r>
              <a:rPr dirty="0" err="1"/>
              <a:t>numpy简单应用</a:t>
            </a:r>
            <a:endParaRPr lang="zh-CN" altLang="en-US" kern="1200" baseline="0" dirty="0">
              <a:latin typeface="+mj-lt"/>
              <a:ea typeface="+mj-ea"/>
              <a:cs typeface="+mj-cs"/>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内容占位符 2"/>
          <p:cNvSpPr>
            <a:spLocks noGrp="1"/>
          </p:cNvSpPr>
          <p:nvPr>
            <p:ph idx="1"/>
          </p:nvPr>
        </p:nvSpPr>
        <p:spPr/>
        <p:txBody>
          <a:bodyPr anchor="t"/>
          <a:lstStyle/>
          <a:p>
            <a:pPr marL="0" indent="0" defTabSz="914400">
              <a:buFont typeface="Wingdings" panose="05000000000000000000" charset="0"/>
              <a:buNone/>
            </a:pPr>
            <a:r>
              <a:rPr lang="zh-CN" altLang="en-US" sz="2000" kern="1200" baseline="0">
                <a:latin typeface="Consolas" panose="020B0609020204030204" charset="0"/>
                <a:ea typeface="+mn-ea"/>
                <a:cs typeface="+mn-cs"/>
              </a:rPr>
              <a:t>&gt;&gt;&gt; df.nlargest(3, ['C'])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返回指定列最大的前</a:t>
            </a:r>
            <a:r>
              <a:rPr lang="en-US" altLang="zh-CN" sz="2000" kern="1200" baseline="0">
                <a:latin typeface="Consolas" panose="020B0609020204030204" charset="0"/>
                <a:ea typeface="+mn-ea"/>
                <a:cs typeface="+mn-cs"/>
              </a:rPr>
              <a:t>3</a:t>
            </a:r>
            <a:r>
              <a:rPr lang="zh-CN" altLang="en-US" sz="2000" kern="1200" baseline="0">
                <a:latin typeface="Consolas" panose="020B0609020204030204" charset="0"/>
                <a:ea typeface="+mn-ea"/>
                <a:cs typeface="+mn-cs"/>
              </a:rPr>
              <a:t>行</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      E    F</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wang  69 2013-01-04  4.0  3  train  foo</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zhou  63 2013-01-03  3.0  3   test  foo</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li    26 2013-01-02  2.0  3  train  foo</a:t>
            </a:r>
          </a:p>
          <a:p>
            <a:pPr marL="0" indent="0" defTabSz="914400">
              <a:buFont typeface="Wingdings" panose="05000000000000000000" charset="0"/>
              <a:buNone/>
            </a:pPr>
            <a:r>
              <a:rPr lang="zh-CN" altLang="en-US" sz="2000" kern="1200" baseline="0">
                <a:latin typeface="Consolas" panose="020B0609020204030204" charset="0"/>
                <a:ea typeface="+mn-ea"/>
                <a:cs typeface="+mn-cs"/>
              </a:rPr>
              <a:t>&gt;&gt;&gt; df.nlargest(3, ['A'])</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      E    F</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wang  69 2013-01-04  4.0  3  train  foo</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zhou  63 2013-01-03  3.0  3   test  foo</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li    26 2013-01-02  2.0  3  train  foo</a:t>
            </a:r>
          </a:p>
        </p:txBody>
      </p:sp>
      <p:sp>
        <p:nvSpPr>
          <p:cNvPr id="212994"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
        <p:nvSpPr>
          <p:cNvPr id="217090" name="内容占位符 2"/>
          <p:cNvSpPr>
            <a:spLocks noGrp="1"/>
          </p:cNvSpPr>
          <p:nvPr>
            <p:ph idx="1"/>
          </p:nvPr>
        </p:nvSpPr>
        <p:spPr/>
        <p:txBody>
          <a:bodyPr anchor="t">
            <a:normAutofit fontScale="92500"/>
          </a:bodyPr>
          <a:lstStyle/>
          <a:p>
            <a:pPr marL="0" indent="0" defTabSz="914400">
              <a:buFont typeface="Wingdings" panose="05000000000000000000" charset="0"/>
              <a:buNone/>
            </a:pPr>
            <a:r>
              <a:rPr lang="zh-CN" altLang="en-US" sz="2400" kern="1200" baseline="0">
                <a:latin typeface="+mn-lt"/>
                <a:ea typeface="+mn-ea"/>
                <a:cs typeface="+mn-cs"/>
              </a:rPr>
              <a:t>（9）数据修改</a:t>
            </a:r>
          </a:p>
          <a:p>
            <a:pPr marL="0" indent="0" defTabSz="914400">
              <a:spcBef>
                <a:spcPts val="600"/>
              </a:spcBef>
              <a:spcAft>
                <a:spcPts val="600"/>
              </a:spcAft>
              <a:buFont typeface="Wingdings" panose="05000000000000000000" charset="0"/>
              <a:buNone/>
            </a:pPr>
            <a:endParaRPr lang="zh-CN" altLang="en-US" sz="2000" kern="1200" baseline="0">
              <a:latin typeface="Consolas" panose="020B0609020204030204" charset="0"/>
              <a:ea typeface="+mn-ea"/>
              <a:cs typeface="+mn-cs"/>
            </a:endParaRPr>
          </a:p>
          <a:p>
            <a:pPr marL="0" indent="0" defTabSz="914400">
              <a:spcBef>
                <a:spcPts val="600"/>
              </a:spcBef>
              <a:spcAft>
                <a:spcPts val="600"/>
              </a:spcAft>
              <a:buFont typeface="Wingdings" panose="05000000000000000000" charset="0"/>
              <a:buNone/>
            </a:pPr>
            <a:r>
              <a:rPr lang="zh-CN" altLang="en-US" sz="2000" kern="1200" baseline="0">
                <a:latin typeface="Consolas" panose="020B0609020204030204" charset="0"/>
                <a:ea typeface="+mn-ea"/>
                <a:cs typeface="+mn-cs"/>
              </a:rPr>
              <a:t>&gt;&gt;&gt; df.iat[0, 2] = 3                 # 修改指定行、列位置的数据值</a:t>
            </a:r>
          </a:p>
          <a:p>
            <a:pPr marL="0" indent="0" defTabSz="914400">
              <a:spcBef>
                <a:spcPts val="600"/>
              </a:spcBef>
              <a:spcAft>
                <a:spcPts val="600"/>
              </a:spcAft>
              <a:buFont typeface="Wingdings" panose="05000000000000000000" charset="0"/>
              <a:buNone/>
            </a:pPr>
            <a:r>
              <a:rPr lang="zh-CN" altLang="en-US" sz="2000" kern="1200" baseline="0">
                <a:latin typeface="Consolas" panose="020B0609020204030204" charset="0"/>
                <a:ea typeface="+mn-ea"/>
                <a:cs typeface="+mn-cs"/>
              </a:rPr>
              <a:t>&gt;&gt;&gt; df.loc[:, 'D'] = np.random.randint(50, 60</a:t>
            </a:r>
            <a:r>
              <a:rPr lang="en-US" altLang="zh-CN" sz="2000" kern="1200" baseline="0">
                <a:latin typeface="Consolas" panose="020B0609020204030204" charset="0"/>
                <a:ea typeface="+mn-ea"/>
                <a:cs typeface="+mn-cs"/>
              </a:rPr>
              <a:t>, 4</a:t>
            </a:r>
            <a:r>
              <a:rPr lang="zh-CN" altLang="en-US" sz="2000" kern="1200" baseline="0">
                <a:latin typeface="Consolas" panose="020B0609020204030204" charset="0"/>
                <a:ea typeface="+mn-ea"/>
                <a:cs typeface="+mn-cs"/>
              </a:rPr>
              <a:t>)</a:t>
            </a:r>
          </a:p>
          <a:p>
            <a:pPr marL="0" indent="0" defTabSz="914400">
              <a:spcBef>
                <a:spcPts val="600"/>
              </a:spcBef>
              <a:spcAft>
                <a:spcPts val="600"/>
              </a:spcAft>
              <a:buFont typeface="Wingdings" panose="05000000000000000000" charset="0"/>
              <a:buNone/>
            </a:pPr>
            <a:r>
              <a:rPr lang="zh-CN" altLang="en-US" sz="2000" kern="1200" baseline="0">
                <a:latin typeface="Consolas" panose="020B0609020204030204" charset="0"/>
                <a:ea typeface="+mn-ea"/>
                <a:cs typeface="+mn-cs"/>
              </a:rPr>
              <a:t>                                     # 修改某列的值</a:t>
            </a:r>
          </a:p>
          <a:p>
            <a:pPr marL="0" indent="0" defTabSz="914400">
              <a:spcBef>
                <a:spcPts val="600"/>
              </a:spcBef>
              <a:spcAft>
                <a:spcPts val="600"/>
              </a:spcAft>
              <a:buFont typeface="Wingdings" panose="05000000000000000000" charset="0"/>
              <a:buNone/>
            </a:pPr>
            <a:r>
              <a:rPr lang="zh-CN" altLang="en-US" sz="2000" kern="1200" baseline="0">
                <a:latin typeface="Consolas" panose="020B0609020204030204" charset="0"/>
                <a:ea typeface="+mn-ea"/>
                <a:cs typeface="+mn-cs"/>
              </a:rPr>
              <a:t>&gt;&gt;&gt; df['C'] = -df['C']               # 对指定列数据取反</a:t>
            </a:r>
          </a:p>
          <a:p>
            <a:pPr marL="0" indent="0" defTabSz="914400">
              <a:spcBef>
                <a:spcPts val="600"/>
              </a:spcBef>
              <a:spcAft>
                <a:spcPts val="600"/>
              </a:spcAft>
              <a:buFont typeface="Wingdings" panose="05000000000000000000" charset="0"/>
              <a:buNone/>
            </a:pPr>
            <a:r>
              <a:rPr lang="zh-CN" altLang="en-US" sz="2000" kern="1200" baseline="0">
                <a:latin typeface="Consolas" panose="020B0609020204030204" charset="0"/>
                <a:ea typeface="+mn-ea"/>
                <a:cs typeface="+mn-cs"/>
              </a:rPr>
              <a:t>&gt;&gt;&gt; df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查看修改结果</a:t>
            </a: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      E    F</a:t>
            </a: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zhang  20 2013-01-01 -3.0  53   test  foo</a:t>
            </a: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li     26 2013-01-02 -2.0  59  train  foo</a:t>
            </a: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zhou   63 2013-01-03 -3.0  59   test  foo</a:t>
            </a: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wang   69 2013-01-04 -4.0  50  train  foo</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内容占位符 2"/>
          <p:cNvSpPr>
            <a:spLocks noGrp="1"/>
          </p:cNvSpPr>
          <p:nvPr>
            <p:ph idx="1"/>
          </p:nvPr>
        </p:nvSpPr>
        <p:spPr/>
        <p:txBody>
          <a:bodyPr anchor="t">
            <a:noAutofit/>
          </a:bodyPr>
          <a:lstStyle/>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dff = df[:]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切片</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dff</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      E    F</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zhang  20 2013-01-01 -3.0  53   test  foo</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li     26 2013-01-02 -2.0  59  train  foo</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zhou   63 2013-01-03 -3.0  59   test  foo</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wang   69 2013-01-04 -4.0  50  train  foo</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dff['C'] = dff['C'] ** 2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替换列数据</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dff</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      E    F</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zhang  20 2013-01-01   9.0  53   test  foo</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li     26 2013-01-02   4.0  59  train  foo</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zhou   63 2013-01-03   9.0  59   test  foo</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wang   69 2013-01-04  16.0  50  train  foo</a:t>
            </a:r>
          </a:p>
        </p:txBody>
      </p:sp>
      <p:sp>
        <p:nvSpPr>
          <p:cNvPr id="218114"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7"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
        <p:nvSpPr>
          <p:cNvPr id="219138" name="内容占位符 2"/>
          <p:cNvSpPr>
            <a:spLocks noGrp="1"/>
          </p:cNvSpPr>
          <p:nvPr>
            <p:ph idx="1"/>
          </p:nvPr>
        </p:nvSpPr>
        <p:spPr/>
        <p:txBody>
          <a:bodyPr anchor="t">
            <a:noAutofit/>
          </a:bodyPr>
          <a:lstStyle/>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dff = df[:]</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dff</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      E    F</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zhang  20 2013-01-01 -3.0  53   test  foo</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li     26 2013-01-02 -2.0  59  train  foo</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zhou   63 2013-01-03 -3.0  59   test  foo</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wang   69 2013-01-04 -4.0  50  train  foo</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dff.loc[dff['C']==-3.0, 'D'] = 100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修改特定行的指定列</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dff</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      E    F</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zhang  20 2013-01-01 -3.0  100   test  foo</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li     26 2013-01-02 -2.0   59  train  foo</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zhou   63 2013-01-03 -3.0  100   test  foo</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wang   69 2013-01-04 -4.0   50  train  foo</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内容占位符 2"/>
          <p:cNvSpPr>
            <a:spLocks noGrp="1"/>
          </p:cNvSpPr>
          <p:nvPr>
            <p:ph idx="1"/>
          </p:nvPr>
        </p:nvSpPr>
        <p:spPr/>
        <p:txBody>
          <a:bodyPr anchor="t"/>
          <a:lstStyle/>
          <a:p>
            <a:pPr marL="0" indent="0" defTabSz="914400">
              <a:buFont typeface="Wingdings" panose="05000000000000000000" charset="0"/>
              <a:buNone/>
            </a:pPr>
            <a:r>
              <a:rPr lang="zh-CN" altLang="en-US" sz="2000" kern="1200" baseline="0">
                <a:latin typeface="Consolas" panose="020B0609020204030204" charset="0"/>
                <a:ea typeface="+mn-ea"/>
                <a:cs typeface="+mn-cs"/>
              </a:rPr>
              <a:t>&gt;&gt;&gt; data = pd.DataFrame({'k1':['one'] * 3 + ['two'] * 4,</a:t>
            </a:r>
          </a:p>
          <a:p>
            <a:pPr marL="0" indent="0" defTabSz="914400">
              <a:buFont typeface="Wingdings" panose="05000000000000000000" charset="0"/>
              <a:buNone/>
            </a:pPr>
            <a:r>
              <a:rPr lang="zh-CN" altLang="en-US" sz="2000" kern="1200" baseline="0">
                <a:latin typeface="Consolas" panose="020B0609020204030204" charset="0"/>
                <a:ea typeface="+mn-ea"/>
                <a:cs typeface="+mn-cs"/>
              </a:rPr>
              <a:t>		            'k2':[1, 1, 2, 3, 3, 4, 4]})</a:t>
            </a:r>
          </a:p>
          <a:p>
            <a:pPr marL="0" indent="0" defTabSz="914400">
              <a:buFont typeface="Wingdings" panose="05000000000000000000" charset="0"/>
              <a:buNone/>
            </a:pPr>
            <a:r>
              <a:rPr lang="zh-CN" altLang="en-US" sz="2000" kern="1200" baseline="0">
                <a:latin typeface="Consolas" panose="020B0609020204030204" charset="0"/>
                <a:ea typeface="+mn-ea"/>
                <a:cs typeface="+mn-cs"/>
              </a:rPr>
              <a:t>&gt;&gt;&gt; data.replace(1, 5)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把所有</a:t>
            </a:r>
            <a:r>
              <a:rPr lang="en-US" altLang="zh-CN" sz="2000" kern="1200" baseline="0">
                <a:latin typeface="Consolas" panose="020B0609020204030204" charset="0"/>
                <a:ea typeface="+mn-ea"/>
                <a:cs typeface="+mn-cs"/>
              </a:rPr>
              <a:t>1</a:t>
            </a:r>
            <a:r>
              <a:rPr lang="zh-CN" altLang="en-US" sz="2000" kern="1200" baseline="0">
                <a:latin typeface="Consolas" panose="020B0609020204030204" charset="0"/>
                <a:ea typeface="+mn-ea"/>
                <a:cs typeface="+mn-cs"/>
              </a:rPr>
              <a:t>替换为</a:t>
            </a:r>
            <a:r>
              <a:rPr lang="en-US" altLang="zh-CN" sz="2000" kern="1200" baseline="0">
                <a:latin typeface="Consolas" panose="020B0609020204030204" charset="0"/>
                <a:ea typeface="+mn-ea"/>
                <a:cs typeface="+mn-cs"/>
              </a:rPr>
              <a:t>5</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k1  k2</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0  one   5</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1  one   5</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2  one   2</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3  two   3</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4  two   3</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5  two   4</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6  two   4</a:t>
            </a:r>
          </a:p>
        </p:txBody>
      </p:sp>
      <p:sp>
        <p:nvSpPr>
          <p:cNvPr id="220162"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5" name="内容占位符 2"/>
          <p:cNvSpPr>
            <a:spLocks noGrp="1"/>
          </p:cNvSpPr>
          <p:nvPr>
            <p:ph idx="1"/>
          </p:nvPr>
        </p:nvSpPr>
        <p:spPr/>
        <p:txBody>
          <a:bodyPr anchor="t"/>
          <a:lstStyle/>
          <a:p>
            <a:pPr marL="0" indent="0" defTabSz="914400">
              <a:buFont typeface="Wingdings" panose="05000000000000000000" charset="0"/>
              <a:buNone/>
            </a:pPr>
            <a:r>
              <a:rPr lang="zh-CN" altLang="en-US" sz="2000" kern="1200" baseline="0">
                <a:latin typeface="Consolas" panose="020B0609020204030204" charset="0"/>
                <a:ea typeface="+mn-ea"/>
                <a:cs typeface="+mn-cs"/>
              </a:rPr>
              <a:t>&gt;&gt;&gt; data.replace([1,2],[5,6])     </a:t>
            </a:r>
            <a:r>
              <a:rPr lang="en-US" altLang="zh-CN" sz="2000" kern="1200" baseline="0">
                <a:latin typeface="Consolas" panose="020B0609020204030204" charset="0"/>
                <a:ea typeface="+mn-ea"/>
                <a:cs typeface="+mn-cs"/>
              </a:rPr>
              <a:t># 1-&gt;5</a:t>
            </a:r>
            <a:r>
              <a:rPr lang="zh-CN" altLang="en-US" sz="2000" kern="1200" baseline="0">
                <a:latin typeface="Consolas" panose="020B0609020204030204" charset="0"/>
                <a:ea typeface="+mn-ea"/>
                <a:cs typeface="+mn-cs"/>
              </a:rPr>
              <a:t>，</a:t>
            </a:r>
            <a:r>
              <a:rPr lang="en-US" altLang="zh-CN" sz="2000" kern="1200" baseline="0">
                <a:latin typeface="Consolas" panose="020B0609020204030204" charset="0"/>
                <a:ea typeface="+mn-ea"/>
                <a:cs typeface="+mn-cs"/>
              </a:rPr>
              <a:t>2-&gt;6</a:t>
            </a: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k1  k2</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0  one   5</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1  one   5</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2  one   6</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3  two   3</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4  two   3</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5  two   4</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6  two   4</a:t>
            </a:r>
          </a:p>
        </p:txBody>
      </p:sp>
      <p:sp>
        <p:nvSpPr>
          <p:cNvPr id="221186"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09" name="内容占位符 2"/>
          <p:cNvSpPr>
            <a:spLocks noGrp="1"/>
          </p:cNvSpPr>
          <p:nvPr>
            <p:ph idx="1"/>
          </p:nvPr>
        </p:nvSpPr>
        <p:spPr/>
        <p:txBody>
          <a:bodyPr anchor="t"/>
          <a:lstStyle/>
          <a:p>
            <a:pPr marL="0" indent="0" defTabSz="914400">
              <a:buFont typeface="Wingdings" panose="05000000000000000000" charset="0"/>
              <a:buNone/>
            </a:pPr>
            <a:r>
              <a:rPr lang="zh-CN" altLang="en-US" sz="2000" kern="1200" baseline="0">
                <a:latin typeface="Consolas" panose="020B0609020204030204" charset="0"/>
                <a:ea typeface="+mn-ea"/>
                <a:cs typeface="+mn-cs"/>
              </a:rPr>
              <a:t>&gt;&gt;&gt; data.replace({1:5, 'one':'ONE'})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使用字典指定替换关系</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k1  k2</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0  ONE   5</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1  ONE   5</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2  ONE   2</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3  two   3</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4  two   3</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5  two   4</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6  two   4</a:t>
            </a:r>
          </a:p>
        </p:txBody>
      </p:sp>
      <p:sp>
        <p:nvSpPr>
          <p:cNvPr id="222210"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3"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
        <p:nvSpPr>
          <p:cNvPr id="223234" name="内容占位符 2"/>
          <p:cNvSpPr>
            <a:spLocks noGrp="1"/>
          </p:cNvSpPr>
          <p:nvPr>
            <p:ph idx="1"/>
          </p:nvPr>
        </p:nvSpPr>
        <p:spPr/>
        <p:txBody>
          <a:bodyPr anchor="t"/>
          <a:lstStyle/>
          <a:p>
            <a:pPr marL="0" indent="0" defTabSz="914400">
              <a:buFont typeface="Wingdings" panose="05000000000000000000" charset="0"/>
              <a:buNone/>
            </a:pPr>
            <a:r>
              <a:rPr lang="zh-CN" altLang="en-US" sz="2000" kern="1200" baseline="0">
                <a:latin typeface="Consolas" panose="020B0609020204030204" charset="0"/>
                <a:ea typeface="+mn-ea"/>
                <a:cs typeface="+mn-cs"/>
              </a:rPr>
              <a:t>&gt;&gt;&gt; data = pd.DataFrame({'k1':['one'] * 3 + ['two'] * 4,</a:t>
            </a:r>
          </a:p>
          <a:p>
            <a:pPr marL="0" indent="0" defTabSz="914400">
              <a:buFont typeface="Wingdings" panose="05000000000000000000" charset="0"/>
              <a:buNone/>
            </a:pPr>
            <a:r>
              <a:rPr lang="zh-CN" altLang="en-US" sz="2000" kern="1200" baseline="0">
                <a:latin typeface="Consolas" panose="020B0609020204030204" charset="0"/>
                <a:ea typeface="+mn-ea"/>
                <a:cs typeface="+mn-cs"/>
              </a:rPr>
              <a:t>		            'k2':[1, 1, 2, 3, 3, 4, 4]})</a:t>
            </a:r>
          </a:p>
          <a:p>
            <a:pPr marL="0" indent="0" defTabSz="914400">
              <a:buFont typeface="Wingdings" panose="05000000000000000000" charset="0"/>
              <a:buNone/>
            </a:pPr>
            <a:r>
              <a:rPr lang="zh-CN" altLang="en-US" sz="2000" kern="1200" baseline="0">
                <a:latin typeface="Consolas" panose="020B0609020204030204" charset="0"/>
                <a:ea typeface="+mn-ea"/>
                <a:cs typeface="+mn-cs"/>
              </a:rPr>
              <a:t>&gt;&gt;&gt; data</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k1  k2</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0  one   1</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1  one   1</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2  one   2</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3  two   3</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4  two   3</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5  two   4</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6  two   4</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7"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
        <p:nvSpPr>
          <p:cNvPr id="224258" name="内容占位符 2"/>
          <p:cNvSpPr>
            <a:spLocks noGrp="1"/>
          </p:cNvSpPr>
          <p:nvPr>
            <p:ph idx="1"/>
          </p:nvPr>
        </p:nvSpPr>
        <p:spPr/>
        <p:txBody>
          <a:bodyPr anchor="t"/>
          <a:lstStyle/>
          <a:p>
            <a:pPr marL="0" indent="0" defTabSz="914400">
              <a:buFont typeface="Wingdings" panose="05000000000000000000" charset="0"/>
              <a:buNone/>
            </a:pPr>
            <a:r>
              <a:rPr lang="zh-CN" altLang="en-US" sz="2000" kern="1200" baseline="0">
                <a:latin typeface="Consolas" panose="020B0609020204030204" charset="0"/>
                <a:ea typeface="+mn-ea"/>
                <a:cs typeface="+mn-cs"/>
              </a:rPr>
              <a:t>&gt;&gt;&gt; data.drop(5, axis=0)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删除指定行</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k1  k2</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0  one   1</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1  one   1</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2  one   2</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3  two   3</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4  two   3</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6  two   4</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1"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
        <p:nvSpPr>
          <p:cNvPr id="225282" name="内容占位符 2"/>
          <p:cNvSpPr>
            <a:spLocks noGrp="1"/>
          </p:cNvSpPr>
          <p:nvPr>
            <p:ph idx="1"/>
          </p:nvPr>
        </p:nvSpPr>
        <p:spPr/>
        <p:txBody>
          <a:bodyPr anchor="t"/>
          <a:lstStyle/>
          <a:p>
            <a:pPr marL="0" indent="0" defTabSz="914400">
              <a:buFont typeface="Wingdings" panose="05000000000000000000" charset="0"/>
              <a:buNone/>
            </a:pPr>
            <a:r>
              <a:rPr lang="zh-CN" altLang="en-US" sz="2000" kern="1200" baseline="0">
                <a:latin typeface="Consolas" panose="020B0609020204030204" charset="0"/>
                <a:ea typeface="+mn-ea"/>
                <a:cs typeface="+mn-cs"/>
              </a:rPr>
              <a:t>&gt;&gt;&gt; data.drop(3, inplace=True)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原地删除</a:t>
            </a:r>
          </a:p>
          <a:p>
            <a:pPr marL="0" indent="0" defTabSz="914400">
              <a:buFont typeface="Wingdings" panose="05000000000000000000" charset="0"/>
              <a:buNone/>
            </a:pPr>
            <a:r>
              <a:rPr lang="zh-CN" altLang="en-US" sz="2000" kern="1200" baseline="0">
                <a:latin typeface="Consolas" panose="020B0609020204030204" charset="0"/>
                <a:ea typeface="+mn-ea"/>
                <a:cs typeface="+mn-cs"/>
              </a:rPr>
              <a:t>&gt;&gt;&gt; data</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k1  k2</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0  one   1</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1  one   1</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2  one   2</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4  two   3</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5  two   4</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6  two   4</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Content Placeholder 2"/>
          <p:cNvSpPr>
            <a:spLocks noGrp="1"/>
          </p:cNvSpPr>
          <p:nvPr>
            <p:ph idx="1"/>
          </p:nvPr>
        </p:nvSpPr>
        <p:spPr/>
        <p:txBody>
          <a:bodyPr anchor="t">
            <a:noAutofit/>
          </a:bodyPr>
          <a:lstStyle/>
          <a:p>
            <a:pPr marL="0" indent="0" defTabSz="914400" fontAlgn="auto">
              <a:spcBef>
                <a:spcPts val="0"/>
              </a:spcBef>
              <a:buFont typeface="Wingdings" panose="05000000000000000000" charset="0"/>
              <a:buNone/>
            </a:pPr>
            <a:r>
              <a:rPr lang="en-US" altLang="en-US" sz="2000" kern="1200" baseline="0">
                <a:latin typeface="Consolas" panose="020B0609020204030204" charset="0"/>
                <a:ea typeface="+mn-ea"/>
                <a:cs typeface="+mn-cs"/>
              </a:rPr>
              <a:t>&gt;&gt;&gt; np.zeros((3,3))              # 全0二维数组</a:t>
            </a:r>
            <a:r>
              <a:rPr lang="zh-CN" altLang="en-US" sz="2000" kern="1200" baseline="0">
                <a:latin typeface="Consolas" panose="020B0609020204030204" charset="0"/>
                <a:ea typeface="+mn-ea"/>
                <a:cs typeface="+mn-cs"/>
              </a:rPr>
              <a:t>，</a:t>
            </a:r>
            <a:r>
              <a:rPr lang="en-US" altLang="zh-CN" sz="2000" kern="1200" baseline="0">
                <a:latin typeface="Consolas" panose="020B0609020204030204" charset="0"/>
                <a:ea typeface="+mn-ea"/>
                <a:cs typeface="+mn-cs"/>
              </a:rPr>
              <a:t>3</a:t>
            </a:r>
            <a:r>
              <a:rPr lang="zh-CN" altLang="en-US" sz="2000" kern="1200" baseline="0">
                <a:latin typeface="Consolas" panose="020B0609020204030204" charset="0"/>
                <a:ea typeface="+mn-ea"/>
                <a:cs typeface="+mn-cs"/>
              </a:rPr>
              <a:t>行</a:t>
            </a:r>
            <a:r>
              <a:rPr lang="en-US" altLang="zh-CN" sz="2000" kern="1200" baseline="0">
                <a:latin typeface="Consolas" panose="020B0609020204030204" charset="0"/>
                <a:ea typeface="+mn-ea"/>
                <a:cs typeface="+mn-cs"/>
              </a:rPr>
              <a:t>3</a:t>
            </a:r>
            <a:r>
              <a:rPr lang="zh-CN" altLang="en-US" sz="2000" kern="1200" baseline="0">
                <a:latin typeface="Consolas" panose="020B0609020204030204" charset="0"/>
                <a:ea typeface="+mn-ea"/>
                <a:cs typeface="+mn-cs"/>
              </a:rPr>
              <a:t>列</a:t>
            </a:r>
          </a:p>
          <a:p>
            <a:pPr marL="0" indent="0" defTabSz="914400" fontAlgn="auto">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[[ 0.  0.  0.]</a:t>
            </a:r>
          </a:p>
          <a:p>
            <a:pPr marL="0" indent="0" defTabSz="914400" fontAlgn="auto">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[ 0.  0.  0.]</a:t>
            </a:r>
          </a:p>
          <a:p>
            <a:pPr marL="0" indent="0" defTabSz="914400" fontAlgn="auto">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[ 0.  0.  0.]]</a:t>
            </a:r>
          </a:p>
          <a:p>
            <a:pPr marL="0" indent="0" defTabSz="914400" fontAlgn="auto">
              <a:spcBef>
                <a:spcPts val="0"/>
              </a:spcBef>
              <a:buFont typeface="Wingdings" panose="05000000000000000000" charset="0"/>
              <a:buNone/>
            </a:pPr>
            <a:r>
              <a:rPr lang="en-US" altLang="en-US" sz="2000" kern="1200" baseline="0">
                <a:latin typeface="Consolas" panose="020B0609020204030204" charset="0"/>
                <a:ea typeface="+mn-ea"/>
                <a:cs typeface="+mn-cs"/>
              </a:rPr>
              <a:t>&gt;&gt;&gt; np.zeros((3,1))              # 全0</a:t>
            </a:r>
            <a:r>
              <a:rPr lang="zh-CN" altLang="en-US" sz="2000" kern="1200" baseline="0">
                <a:latin typeface="Consolas" panose="020B0609020204030204" charset="0"/>
                <a:ea typeface="+mn-ea"/>
                <a:cs typeface="+mn-cs"/>
              </a:rPr>
              <a:t>二</a:t>
            </a:r>
            <a:r>
              <a:rPr lang="en-US" altLang="en-US" sz="2000" kern="1200" baseline="0">
                <a:latin typeface="Consolas" panose="020B0609020204030204" charset="0"/>
                <a:ea typeface="+mn-ea"/>
                <a:cs typeface="+mn-cs"/>
              </a:rPr>
              <a:t>维数组</a:t>
            </a:r>
            <a:r>
              <a:rPr lang="zh-CN" altLang="en-US" sz="2000" kern="1200" baseline="0">
                <a:latin typeface="Consolas" panose="020B0609020204030204" charset="0"/>
                <a:ea typeface="+mn-ea"/>
                <a:cs typeface="+mn-cs"/>
              </a:rPr>
              <a:t>，</a:t>
            </a:r>
            <a:r>
              <a:rPr lang="en-US" altLang="zh-CN" sz="2000" kern="1200" baseline="0">
                <a:latin typeface="Consolas" panose="020B0609020204030204" charset="0"/>
                <a:ea typeface="+mn-ea"/>
                <a:cs typeface="+mn-cs"/>
              </a:rPr>
              <a:t>3</a:t>
            </a:r>
            <a:r>
              <a:rPr lang="zh-CN" altLang="en-US" sz="2000" kern="1200" baseline="0">
                <a:latin typeface="Consolas" panose="020B0609020204030204" charset="0"/>
                <a:ea typeface="+mn-ea"/>
                <a:cs typeface="+mn-cs"/>
              </a:rPr>
              <a:t>行</a:t>
            </a:r>
            <a:r>
              <a:rPr lang="en-US" altLang="zh-CN" sz="2000" kern="1200" baseline="0">
                <a:latin typeface="Consolas" panose="020B0609020204030204" charset="0"/>
                <a:ea typeface="+mn-ea"/>
                <a:cs typeface="+mn-cs"/>
              </a:rPr>
              <a:t>1</a:t>
            </a:r>
            <a:r>
              <a:rPr lang="zh-CN" altLang="en-US" sz="2000" kern="1200" baseline="0">
                <a:latin typeface="Consolas" panose="020B0609020204030204" charset="0"/>
                <a:ea typeface="+mn-ea"/>
                <a:cs typeface="+mn-cs"/>
              </a:rPr>
              <a:t>列</a:t>
            </a:r>
          </a:p>
          <a:p>
            <a:pPr marL="0" indent="0" defTabSz="914400" fontAlgn="auto">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array([[ 0.],</a:t>
            </a:r>
          </a:p>
          <a:p>
            <a:pPr marL="0" indent="0" defTabSz="914400" fontAlgn="auto">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[ 0.],</a:t>
            </a:r>
          </a:p>
          <a:p>
            <a:pPr marL="0" indent="0" defTabSz="914400" fontAlgn="auto">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[ 0.]])</a:t>
            </a:r>
          </a:p>
          <a:p>
            <a:pPr marL="0" indent="0" defTabSz="914400" fontAlgn="auto">
              <a:spcBef>
                <a:spcPts val="0"/>
              </a:spcBef>
              <a:buFont typeface="Wingdings" panose="05000000000000000000" charset="0"/>
              <a:buNone/>
            </a:pPr>
            <a:r>
              <a:rPr lang="en-US" altLang="en-US" sz="2000" kern="1200" baseline="0">
                <a:latin typeface="Consolas" panose="020B0609020204030204" charset="0"/>
                <a:ea typeface="+mn-ea"/>
                <a:cs typeface="+mn-cs"/>
              </a:rPr>
              <a:t>&gt;&gt;&gt; np.zeros((1,3))              # </a:t>
            </a:r>
            <a:r>
              <a:rPr lang="zh-CN" altLang="en-US" sz="2000" kern="1200" baseline="0">
                <a:latin typeface="Consolas" panose="020B0609020204030204" charset="0"/>
                <a:ea typeface="+mn-ea"/>
                <a:cs typeface="+mn-cs"/>
              </a:rPr>
              <a:t>全</a:t>
            </a:r>
            <a:r>
              <a:rPr lang="en-US" altLang="zh-CN" sz="2000" kern="1200" baseline="0">
                <a:latin typeface="Consolas" panose="020B0609020204030204" charset="0"/>
                <a:ea typeface="+mn-ea"/>
                <a:cs typeface="+mn-cs"/>
              </a:rPr>
              <a:t>0</a:t>
            </a:r>
            <a:r>
              <a:rPr lang="zh-CN" altLang="en-US" sz="2000" kern="1200" baseline="0">
                <a:latin typeface="Consolas" panose="020B0609020204030204" charset="0"/>
                <a:ea typeface="+mn-ea"/>
                <a:cs typeface="+mn-cs"/>
              </a:rPr>
              <a:t>二维数组，</a:t>
            </a:r>
            <a:r>
              <a:rPr lang="en-US" altLang="zh-CN" sz="2000" kern="1200" baseline="0">
                <a:latin typeface="Consolas" panose="020B0609020204030204" charset="0"/>
                <a:ea typeface="+mn-ea"/>
                <a:cs typeface="+mn-cs"/>
              </a:rPr>
              <a:t>1</a:t>
            </a:r>
            <a:r>
              <a:rPr lang="zh-CN" altLang="en-US" sz="2000" kern="1200" baseline="0">
                <a:latin typeface="Consolas" panose="020B0609020204030204" charset="0"/>
                <a:ea typeface="+mn-ea"/>
                <a:cs typeface="+mn-cs"/>
              </a:rPr>
              <a:t>行</a:t>
            </a:r>
            <a:r>
              <a:rPr lang="en-US" altLang="zh-CN" sz="2000" kern="1200" baseline="0">
                <a:latin typeface="Consolas" panose="020B0609020204030204" charset="0"/>
                <a:ea typeface="+mn-ea"/>
                <a:cs typeface="+mn-cs"/>
              </a:rPr>
              <a:t>3</a:t>
            </a:r>
            <a:r>
              <a:rPr lang="zh-CN" altLang="en-US" sz="2000" kern="1200" baseline="0">
                <a:latin typeface="Consolas" panose="020B0609020204030204" charset="0"/>
                <a:ea typeface="+mn-ea"/>
                <a:cs typeface="+mn-cs"/>
              </a:rPr>
              <a:t>列</a:t>
            </a:r>
          </a:p>
          <a:p>
            <a:pPr marL="0" indent="0" defTabSz="914400" fontAlgn="auto">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array([[ 0.,  0.,  0.]])</a:t>
            </a:r>
          </a:p>
          <a:p>
            <a:pPr marL="0" indent="0" defTabSz="914400" fontAlgn="auto">
              <a:lnSpc>
                <a:spcPct val="100000"/>
              </a:lnSpc>
              <a:spcBef>
                <a:spcPts val="0"/>
              </a:spcBef>
              <a:buFont typeface="Wingdings" panose="05000000000000000000" charset="0"/>
              <a:buNone/>
            </a:pPr>
            <a:r>
              <a:rPr lang="en-US" altLang="en-US" sz="2000">
                <a:latin typeface="Consolas" panose="020B0609020204030204" charset="0"/>
                <a:sym typeface="+mn-ea"/>
              </a:rPr>
              <a:t>&gt;&gt;&gt; np.ones((1,3))               # 全1</a:t>
            </a:r>
            <a:r>
              <a:rPr lang="zh-CN" altLang="en-US" sz="2000">
                <a:latin typeface="Consolas" panose="020B0609020204030204" charset="0"/>
                <a:sym typeface="+mn-ea"/>
              </a:rPr>
              <a:t>二</a:t>
            </a:r>
            <a:r>
              <a:rPr lang="en-US" altLang="en-US" sz="2000">
                <a:latin typeface="Consolas" panose="020B0609020204030204" charset="0"/>
                <a:sym typeface="+mn-ea"/>
              </a:rPr>
              <a:t>维数组</a:t>
            </a:r>
            <a:endParaRPr lang="en-US"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a:solidFill>
                  <a:srgbClr val="00B0F0"/>
                </a:solidFill>
                <a:latin typeface="Consolas" panose="020B0609020204030204" charset="0"/>
                <a:sym typeface="+mn-ea"/>
              </a:rPr>
              <a:t>array([[ 1.,  1.,  1.]])</a:t>
            </a:r>
            <a:endParaRPr lang="en-US" altLang="en-US" sz="2000" kern="1200" baseline="0">
              <a:solidFill>
                <a:srgbClr val="00B0F0"/>
              </a:solidFill>
              <a:latin typeface="Consolas" panose="020B0609020204030204" charset="0"/>
              <a:ea typeface="+mn-ea"/>
              <a:cs typeface="+mn-cs"/>
            </a:endParaRPr>
          </a:p>
          <a:p>
            <a:pPr marL="0" indent="0" defTabSz="914400" fontAlgn="auto">
              <a:spcBef>
                <a:spcPts val="0"/>
              </a:spcBef>
              <a:buFont typeface="Wingdings" panose="05000000000000000000" charset="0"/>
              <a:buNone/>
            </a:pPr>
            <a:r>
              <a:rPr lang="en-US" altLang="en-US" sz="2000" kern="1200" baseline="0">
                <a:latin typeface="Consolas" panose="020B0609020204030204" charset="0"/>
                <a:ea typeface="+mn-ea"/>
                <a:cs typeface="+mn-cs"/>
              </a:rPr>
              <a:t>&gt;&gt;&gt; np.ones((3,3))               # 全1二维数组</a:t>
            </a:r>
          </a:p>
          <a:p>
            <a:pPr marL="0" indent="0" defTabSz="914400" fontAlgn="auto">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array([[ 1.,  1.,  1.],</a:t>
            </a:r>
          </a:p>
          <a:p>
            <a:pPr marL="0" indent="0" defTabSz="914400" fontAlgn="auto">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[ 1.,  1.,  1.],</a:t>
            </a:r>
          </a:p>
          <a:p>
            <a:pPr marL="0" indent="0" defTabSz="914400" fontAlgn="auto">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[ 1.,  1.,  1.]])</a:t>
            </a:r>
          </a:p>
          <a:p>
            <a:pPr marL="0" indent="0" defTabSz="914400" fontAlgn="auto">
              <a:lnSpc>
                <a:spcPct val="100000"/>
              </a:lnSpc>
              <a:spcBef>
                <a:spcPts val="0"/>
              </a:spcBef>
              <a:buFont typeface="Wingdings" panose="05000000000000000000" charset="0"/>
              <a:buNone/>
            </a:pPr>
            <a:endParaRPr lang="en-US" altLang="en-US" sz="2000" kern="1200" baseline="0">
              <a:solidFill>
                <a:srgbClr val="00B0F0"/>
              </a:solidFill>
              <a:latin typeface="Consolas" panose="020B0609020204030204" charset="0"/>
              <a:ea typeface="+mn-ea"/>
              <a:cs typeface="+mn-cs"/>
            </a:endParaRPr>
          </a:p>
        </p:txBody>
      </p:sp>
      <p:sp>
        <p:nvSpPr>
          <p:cNvPr id="15362"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1 </a:t>
            </a:r>
            <a:r>
              <a:rPr dirty="0" err="1"/>
              <a:t>numpy简单应用</a:t>
            </a:r>
            <a:endParaRPr lang="zh-CN" altLang="en-US" kern="1200" baseline="0" dirty="0">
              <a:latin typeface="+mj-lt"/>
              <a:ea typeface="+mj-ea"/>
              <a:cs typeface="+mj-cs"/>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5"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
        <p:nvSpPr>
          <p:cNvPr id="226306" name="内容占位符 2"/>
          <p:cNvSpPr>
            <a:spLocks noGrp="1"/>
          </p:cNvSpPr>
          <p:nvPr>
            <p:ph idx="1"/>
          </p:nvPr>
        </p:nvSpPr>
        <p:spPr/>
        <p:txBody>
          <a:bodyPr anchor="t"/>
          <a:lstStyle/>
          <a:p>
            <a:pPr marL="0" indent="0" defTabSz="914400">
              <a:buFont typeface="Wingdings" panose="05000000000000000000" charset="0"/>
              <a:buNone/>
            </a:pPr>
            <a:r>
              <a:rPr lang="zh-CN" altLang="en-US" sz="2000" kern="1200" baseline="0">
                <a:latin typeface="Consolas" panose="020B0609020204030204" charset="0"/>
                <a:ea typeface="+mn-ea"/>
                <a:cs typeface="+mn-cs"/>
              </a:rPr>
              <a:t>&gt;&gt;&gt; data.drop('k1', axis=1)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删除指定列</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k2</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0   1</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1   1</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2   2</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4   3</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5   4</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6   4</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29"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
        <p:nvSpPr>
          <p:cNvPr id="227330" name="内容占位符 2"/>
          <p:cNvSpPr>
            <a:spLocks noGrp="1"/>
          </p:cNvSpPr>
          <p:nvPr>
            <p:ph idx="1"/>
          </p:nvPr>
        </p:nvSpPr>
        <p:spPr>
          <a:xfrm>
            <a:off x="838200" y="1321435"/>
            <a:ext cx="10515600" cy="5222875"/>
          </a:xfrm>
        </p:spPr>
        <p:txBody>
          <a:bodyPr anchor="t"/>
          <a:lstStyle/>
          <a:p>
            <a:pPr marL="0" indent="0" defTabSz="914400">
              <a:spcBef>
                <a:spcPct val="0"/>
              </a:spcBef>
              <a:buFont typeface="Wingdings" panose="05000000000000000000" charset="0"/>
              <a:buNone/>
            </a:pPr>
            <a:r>
              <a:rPr lang="zh-CN" altLang="en-US" sz="2400" kern="1200" baseline="0">
                <a:latin typeface="+mn-lt"/>
                <a:ea typeface="+mn-ea"/>
                <a:cs typeface="+mn-cs"/>
              </a:rPr>
              <a:t>（10）缺失值处理</a:t>
            </a:r>
          </a:p>
          <a:p>
            <a:pPr marL="0" indent="0" defTabSz="914400">
              <a:buFont typeface="Wingdings" panose="05000000000000000000" charset="0"/>
              <a:buNone/>
            </a:pP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&gt;&gt;&gt; df</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      E    F</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zhang  20 2013-01-01   9.0  53   test  foo</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li     26 2013-01-02   4.0  59  train  foo</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zhou   63 2013-01-03   9.0  59   test  foo</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wang   69 2013-01-04  16.0  50  train  foo</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df1 = df.reindex(columns=list(df.columns) + ['G'])</a:t>
            </a: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df1</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      E    F   G</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zhang  20 2013-01-01   9.0  53   test  foo NaN</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li     26 2013-01-02   4.0  59  train  foo NaN</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zhou   63 2013-01-03   9.0  59   test  foo NaN</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wang   69 2013-01-04  16.0  50  train  foo NaN</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3" name="内容占位符 2"/>
          <p:cNvSpPr>
            <a:spLocks noGrp="1"/>
          </p:cNvSpPr>
          <p:nvPr>
            <p:ph idx="1"/>
          </p:nvPr>
        </p:nvSpPr>
        <p:spPr/>
        <p:txBody>
          <a:bodyPr anchor="t"/>
          <a:lstStyle/>
          <a:p>
            <a:pPr marL="0" indent="0" defTabSz="914400">
              <a:spcBef>
                <a:spcPts val="1200"/>
              </a:spcBef>
              <a:spcAft>
                <a:spcPts val="600"/>
              </a:spcAft>
              <a:buFont typeface="Wingdings" panose="05000000000000000000" charset="0"/>
              <a:buNone/>
            </a:pPr>
            <a:r>
              <a:rPr lang="zh-CN" altLang="en-US" sz="2000" kern="1200" baseline="0">
                <a:latin typeface="Consolas" panose="020B0609020204030204" charset="0"/>
                <a:ea typeface="+mn-ea"/>
                <a:cs typeface="+mn-cs"/>
              </a:rPr>
              <a:t>&gt;&gt;&gt; df1.iat[0, 6] = 3       # 修改指定位置元素值，该列其他元素为缺失值NaN</a:t>
            </a:r>
          </a:p>
          <a:p>
            <a:pPr marL="0" indent="0" defTabSz="914400">
              <a:buFont typeface="Wingdings" panose="05000000000000000000" charset="0"/>
              <a:buNone/>
            </a:pPr>
            <a:r>
              <a:rPr lang="zh-CN" altLang="en-US" sz="2000" kern="1200" baseline="0">
                <a:latin typeface="Consolas" panose="020B0609020204030204" charset="0"/>
                <a:ea typeface="+mn-ea"/>
                <a:cs typeface="+mn-cs"/>
              </a:rPr>
              <a:t>&gt;&gt;&gt; df1</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      E    F    G</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zhang  20 2013-01-01   9.0  53   test  foo  3.0</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li     26 2013-01-02   4.0  59  train  foo  NaN</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zhou   63 2013-01-03   9.0  59   test  foo  NaN</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wang   69 2013-01-04  16.0  50  train  foo  NaN</a:t>
            </a:r>
          </a:p>
        </p:txBody>
      </p:sp>
      <p:sp>
        <p:nvSpPr>
          <p:cNvPr id="228354"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7" name="内容占位符 2"/>
          <p:cNvSpPr>
            <a:spLocks noGrp="1"/>
          </p:cNvSpPr>
          <p:nvPr>
            <p:ph idx="1"/>
          </p:nvPr>
        </p:nvSpPr>
        <p:spPr/>
        <p:txBody>
          <a:bodyPr anchor="t"/>
          <a:lstStyle/>
          <a:p>
            <a:pPr marL="0" indent="0" defTabSz="914400">
              <a:spcBef>
                <a:spcPts val="1200"/>
              </a:spcBef>
              <a:spcAft>
                <a:spcPts val="600"/>
              </a:spcAft>
              <a:buFont typeface="Wingdings" panose="05000000000000000000" charset="0"/>
              <a:buNone/>
            </a:pPr>
            <a:r>
              <a:rPr lang="zh-CN" altLang="en-US" sz="2000" kern="1200" baseline="0">
                <a:latin typeface="Consolas" panose="020B0609020204030204" charset="0"/>
                <a:ea typeface="+mn-ea"/>
                <a:cs typeface="+mn-cs"/>
                <a:sym typeface="宋体" panose="02010600030101010101" pitchFamily="2" charset="-122"/>
              </a:rPr>
              <a:t>&gt;&gt;&gt; pd.isnull(df1)     # 测试缺失值，返回值为True/False阵列</a:t>
            </a:r>
          </a:p>
          <a:p>
            <a:pPr marL="0" indent="0" defTabSz="914400">
              <a:spcBef>
                <a:spcPts val="12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      E      F      G</a:t>
            </a:r>
          </a:p>
          <a:p>
            <a:pPr marL="0" indent="0" defTabSz="914400">
              <a:spcBef>
                <a:spcPts val="12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zhang  False  False  False  False  False  False  False</a:t>
            </a:r>
          </a:p>
          <a:p>
            <a:pPr marL="0" indent="0" defTabSz="914400">
              <a:spcBef>
                <a:spcPts val="12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li     False  False  False  False  False  False   True</a:t>
            </a:r>
          </a:p>
          <a:p>
            <a:pPr marL="0" indent="0" defTabSz="914400">
              <a:spcBef>
                <a:spcPts val="12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zhou   False  False  False  False  False  False   True</a:t>
            </a:r>
          </a:p>
          <a:p>
            <a:pPr marL="0" indent="0" defTabSz="914400">
              <a:spcBef>
                <a:spcPts val="12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wang   False  False  False  False  False  False   True</a:t>
            </a:r>
          </a:p>
          <a:p>
            <a:pPr marL="0" indent="0" defTabSz="914400">
              <a:buFont typeface="Wingdings" panose="05000000000000000000" charset="0"/>
              <a:buNone/>
            </a:pPr>
            <a:endParaRPr lang="zh-CN" altLang="en-US" sz="1800" kern="1200" baseline="0">
              <a:latin typeface="Consolas" panose="020B0609020204030204" charset="0"/>
              <a:ea typeface="+mn-ea"/>
              <a:cs typeface="+mn-cs"/>
            </a:endParaRPr>
          </a:p>
        </p:txBody>
      </p:sp>
      <p:sp>
        <p:nvSpPr>
          <p:cNvPr id="229378"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1" name="内容占位符 2"/>
          <p:cNvSpPr>
            <a:spLocks noGrp="1"/>
          </p:cNvSpPr>
          <p:nvPr>
            <p:ph idx="1"/>
          </p:nvPr>
        </p:nvSpPr>
        <p:spPr/>
        <p:txBody>
          <a:bodyPr anchor="t"/>
          <a:lstStyle/>
          <a:p>
            <a:pPr marL="0" indent="0" defTabSz="914400">
              <a:spcBef>
                <a:spcPts val="600"/>
              </a:spcBef>
              <a:spcAft>
                <a:spcPts val="600"/>
              </a:spcAft>
              <a:buFont typeface="Wingdings" panose="05000000000000000000" charset="0"/>
              <a:buNone/>
            </a:pPr>
            <a:r>
              <a:rPr lang="zh-CN" altLang="en-US" sz="2000" kern="1200" baseline="0">
                <a:latin typeface="Consolas" panose="020B0609020204030204" charset="0"/>
                <a:ea typeface="+mn-ea"/>
                <a:cs typeface="+mn-cs"/>
                <a:sym typeface="宋体" panose="02010600030101010101" pitchFamily="2" charset="-122"/>
              </a:rPr>
              <a:t>&gt;&gt;&gt; df1.dropna()                        # 返回不包含缺失值的行</a:t>
            </a: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     E    F    G</a:t>
            </a: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zhang  20 2013-01-01  9.0  53  test  foo  3.0</a:t>
            </a:r>
          </a:p>
          <a:p>
            <a:pPr marL="0" indent="0" defTabSz="914400">
              <a:spcBef>
                <a:spcPts val="600"/>
              </a:spcBef>
              <a:spcAft>
                <a:spcPts val="600"/>
              </a:spcAft>
              <a:buFont typeface="Wingdings" panose="05000000000000000000" charset="0"/>
              <a:buNone/>
            </a:pPr>
            <a:r>
              <a:rPr lang="zh-CN" altLang="en-US" sz="2000" kern="1200" baseline="0">
                <a:latin typeface="Consolas" panose="020B0609020204030204" charset="0"/>
                <a:ea typeface="+mn-ea"/>
                <a:cs typeface="+mn-cs"/>
                <a:sym typeface="宋体" panose="02010600030101010101" pitchFamily="2" charset="-122"/>
              </a:rPr>
              <a:t>&gt;&gt;&gt; df1['G'].fillna(5, inplace=True)    # 使用指定值填充缺失值</a:t>
            </a:r>
          </a:p>
          <a:p>
            <a:pPr marL="0" indent="0" defTabSz="914400">
              <a:spcBef>
                <a:spcPts val="600"/>
              </a:spcBef>
              <a:spcAft>
                <a:spcPts val="600"/>
              </a:spcAft>
              <a:buFont typeface="Wingdings" panose="05000000000000000000" charset="0"/>
              <a:buNone/>
            </a:pPr>
            <a:r>
              <a:rPr lang="zh-CN" altLang="en-US" sz="2000" kern="1200" baseline="0">
                <a:latin typeface="Consolas" panose="020B0609020204030204" charset="0"/>
                <a:ea typeface="+mn-ea"/>
                <a:cs typeface="+mn-cs"/>
              </a:rPr>
              <a:t>&gt;&gt;&gt; df1</a:t>
            </a: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      E    F    G</a:t>
            </a: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zhang  20 2013-01-01   9.0  53   test  foo  3.0</a:t>
            </a: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li     26 2013-01-02   4.0  59  train  foo  5.0</a:t>
            </a: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zhou   63 2013-01-03   9.0  59   test  foo  5.0</a:t>
            </a: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wang   69 2013-01-04  16.0  50  train  foo  5.0</a:t>
            </a:r>
          </a:p>
        </p:txBody>
      </p:sp>
      <p:sp>
        <p:nvSpPr>
          <p:cNvPr id="230402"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5" name="内容占位符 2"/>
          <p:cNvSpPr>
            <a:spLocks noGrp="1"/>
          </p:cNvSpPr>
          <p:nvPr>
            <p:ph idx="1"/>
          </p:nvPr>
        </p:nvSpPr>
        <p:spPr>
          <a:xfrm>
            <a:off x="838200" y="1321435"/>
            <a:ext cx="10515600" cy="5139055"/>
          </a:xfrm>
        </p:spPr>
        <p:txBody>
          <a:bodyPr anchor="t">
            <a:normAutofit lnSpcReduction="10000"/>
          </a:bodyPr>
          <a:lstStyle/>
          <a:p>
            <a:pPr marL="0" indent="0" defTabSz="914400">
              <a:buFont typeface="Wingdings" panose="05000000000000000000" charset="0"/>
              <a:buNone/>
            </a:pPr>
            <a:r>
              <a:rPr lang="zh-CN" altLang="en-US" sz="2400" kern="1200" baseline="0">
                <a:latin typeface="Consolas" panose="020B0609020204030204" charset="0"/>
                <a:ea typeface="+mn-ea"/>
                <a:cs typeface="+mn-cs"/>
              </a:rPr>
              <a:t>（</a:t>
            </a:r>
            <a:r>
              <a:rPr lang="en-US" altLang="zh-CN" sz="2400" kern="1200" baseline="0">
                <a:latin typeface="Consolas" panose="020B0609020204030204" charset="0"/>
                <a:ea typeface="+mn-ea"/>
                <a:cs typeface="+mn-cs"/>
              </a:rPr>
              <a:t>11</a:t>
            </a:r>
            <a:r>
              <a:rPr lang="zh-CN" altLang="en-US" sz="2400" kern="1200" baseline="0">
                <a:latin typeface="Consolas" panose="020B0609020204030204" charset="0"/>
                <a:ea typeface="+mn-ea"/>
                <a:cs typeface="+mn-cs"/>
              </a:rPr>
              <a:t>）重复值处理</a:t>
            </a:r>
          </a:p>
          <a:p>
            <a:pPr marL="0" indent="0" defTabSz="914400">
              <a:buFont typeface="Wingdings" panose="05000000000000000000" charset="0"/>
              <a:buNone/>
            </a:pP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&gt;&gt;&gt; data = pd.DataFrame({'k1':['one'] * 3 + ['two'] * 4,</a:t>
            </a:r>
          </a:p>
          <a:p>
            <a:pPr marL="0" indent="0" defTabSz="914400">
              <a:buFont typeface="Wingdings" panose="05000000000000000000" charset="0"/>
              <a:buNone/>
            </a:pPr>
            <a:r>
              <a:rPr lang="zh-CN" altLang="en-US" sz="2000" kern="1200" baseline="0">
                <a:latin typeface="Consolas" panose="020B0609020204030204" charset="0"/>
                <a:ea typeface="+mn-ea"/>
                <a:cs typeface="+mn-cs"/>
              </a:rPr>
              <a:t>		            'k2':[1, 1, 2, 3, 3, 4, 4]})</a:t>
            </a:r>
          </a:p>
          <a:p>
            <a:pPr marL="0" indent="0" defTabSz="914400">
              <a:buFont typeface="Wingdings" panose="05000000000000000000" charset="0"/>
              <a:buNone/>
            </a:pPr>
            <a:r>
              <a:rPr lang="zh-CN" altLang="en-US" sz="2000" kern="1200" baseline="0">
                <a:latin typeface="Consolas" panose="020B0609020204030204" charset="0"/>
                <a:ea typeface="+mn-ea"/>
                <a:cs typeface="+mn-cs"/>
              </a:rPr>
              <a:t>&gt;&gt;&gt; data</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k1  k2</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0  one   1</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1  one   1</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2  one   2</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3  two   3</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4  two   3</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5  two   4</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6  two   4</a:t>
            </a:r>
          </a:p>
        </p:txBody>
      </p:sp>
      <p:sp>
        <p:nvSpPr>
          <p:cNvPr id="231426"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49" name="内容占位符 2"/>
          <p:cNvSpPr>
            <a:spLocks noGrp="1"/>
          </p:cNvSpPr>
          <p:nvPr>
            <p:ph idx="1"/>
          </p:nvPr>
        </p:nvSpPr>
        <p:spPr/>
        <p:txBody>
          <a:bodyPr anchor="t"/>
          <a:lstStyle/>
          <a:p>
            <a:pPr marL="0" indent="0" defTabSz="914400">
              <a:buFont typeface="Wingdings" panose="05000000000000000000" charset="0"/>
              <a:buNone/>
            </a:pPr>
            <a:r>
              <a:rPr lang="zh-CN" altLang="en-US" sz="2000" kern="1200" baseline="0">
                <a:latin typeface="Consolas" panose="020B0609020204030204" charset="0"/>
                <a:ea typeface="+mn-ea"/>
                <a:cs typeface="+mn-cs"/>
              </a:rPr>
              <a:t>&gt;&gt;&gt; data.duplicated()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检查重复行</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0    False</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1     True</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2    False</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3    False</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4     True</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5    False</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6     True</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dtype: bool</a:t>
            </a:r>
          </a:p>
        </p:txBody>
      </p:sp>
      <p:sp>
        <p:nvSpPr>
          <p:cNvPr id="232450"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内容占位符 2"/>
          <p:cNvSpPr>
            <a:spLocks noGrp="1"/>
          </p:cNvSpPr>
          <p:nvPr>
            <p:ph idx="1"/>
          </p:nvPr>
        </p:nvSpPr>
        <p:spPr/>
        <p:txBody>
          <a:bodyPr anchor="t">
            <a:noAutofit/>
          </a:bodyPr>
          <a:lstStyle/>
          <a:p>
            <a:pPr marL="0" indent="0" defTabSz="914400" fontAlgn="auto">
              <a:lnSpc>
                <a:spcPct val="100000"/>
              </a:lnSpc>
              <a:spcBef>
                <a:spcPts val="400"/>
              </a:spcBef>
              <a:buFont typeface="Wingdings" panose="05000000000000000000" charset="0"/>
              <a:buNone/>
            </a:pPr>
            <a:r>
              <a:rPr lang="zh-CN" altLang="en-US" sz="2000" kern="1200" baseline="0">
                <a:latin typeface="Consolas" panose="020B0609020204030204" charset="0"/>
                <a:ea typeface="+mn-ea"/>
                <a:cs typeface="+mn-cs"/>
              </a:rPr>
              <a:t>&gt;&gt;&gt; data.drop_duplicates()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返回新数组，删除重复行</a:t>
            </a:r>
          </a:p>
          <a:p>
            <a:pPr marL="0" indent="0" defTabSz="914400" fontAlgn="auto">
              <a:lnSpc>
                <a:spcPct val="100000"/>
              </a:lnSpc>
              <a:spcBef>
                <a:spcPts val="40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k1  k2</a:t>
            </a:r>
          </a:p>
          <a:p>
            <a:pPr marL="0" indent="0" defTabSz="914400" fontAlgn="auto">
              <a:lnSpc>
                <a:spcPct val="100000"/>
              </a:lnSpc>
              <a:spcBef>
                <a:spcPts val="40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0  one   1</a:t>
            </a:r>
          </a:p>
          <a:p>
            <a:pPr marL="0" indent="0" defTabSz="914400" fontAlgn="auto">
              <a:lnSpc>
                <a:spcPct val="100000"/>
              </a:lnSpc>
              <a:spcBef>
                <a:spcPts val="40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  one   2</a:t>
            </a:r>
          </a:p>
          <a:p>
            <a:pPr marL="0" indent="0" defTabSz="914400" fontAlgn="auto">
              <a:lnSpc>
                <a:spcPct val="100000"/>
              </a:lnSpc>
              <a:spcBef>
                <a:spcPts val="40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3  two   3</a:t>
            </a:r>
          </a:p>
          <a:p>
            <a:pPr marL="0" indent="0" defTabSz="914400" fontAlgn="auto">
              <a:lnSpc>
                <a:spcPct val="100000"/>
              </a:lnSpc>
              <a:spcBef>
                <a:spcPts val="40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5  two   4</a:t>
            </a:r>
          </a:p>
          <a:p>
            <a:pPr marL="0" indent="0" defTabSz="914400" fontAlgn="auto">
              <a:lnSpc>
                <a:spcPct val="100000"/>
              </a:lnSpc>
              <a:spcBef>
                <a:spcPts val="400"/>
              </a:spcBef>
              <a:buFont typeface="Wingdings" panose="05000000000000000000" charset="0"/>
              <a:buNone/>
            </a:pPr>
            <a:r>
              <a:rPr lang="zh-CN" altLang="en-US" sz="2000" kern="1200" baseline="0">
                <a:latin typeface="Consolas" panose="020B0609020204030204" charset="0"/>
                <a:ea typeface="+mn-ea"/>
                <a:cs typeface="+mn-cs"/>
              </a:rPr>
              <a:t>&gt;&gt;&gt; data.drop_duplicates(['k1'])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删除</a:t>
            </a:r>
            <a:r>
              <a:rPr lang="en-US" altLang="zh-CN" sz="2000" kern="1200" baseline="0">
                <a:latin typeface="Consolas" panose="020B0609020204030204" charset="0"/>
                <a:ea typeface="+mn-ea"/>
                <a:cs typeface="+mn-cs"/>
              </a:rPr>
              <a:t>k1</a:t>
            </a:r>
            <a:r>
              <a:rPr lang="zh-CN" altLang="en-US" sz="2000" kern="1200" baseline="0">
                <a:latin typeface="Consolas" panose="020B0609020204030204" charset="0"/>
                <a:ea typeface="+mn-ea"/>
                <a:cs typeface="+mn-cs"/>
              </a:rPr>
              <a:t>列的重复数据</a:t>
            </a:r>
          </a:p>
          <a:p>
            <a:pPr marL="0" indent="0" defTabSz="914400" fontAlgn="auto">
              <a:lnSpc>
                <a:spcPct val="100000"/>
              </a:lnSpc>
              <a:spcBef>
                <a:spcPts val="40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k1  k2</a:t>
            </a:r>
          </a:p>
          <a:p>
            <a:pPr marL="0" indent="0" defTabSz="914400" fontAlgn="auto">
              <a:lnSpc>
                <a:spcPct val="100000"/>
              </a:lnSpc>
              <a:spcBef>
                <a:spcPts val="40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0  one   1</a:t>
            </a:r>
          </a:p>
          <a:p>
            <a:pPr marL="0" indent="0" defTabSz="914400" fontAlgn="auto">
              <a:lnSpc>
                <a:spcPct val="100000"/>
              </a:lnSpc>
              <a:spcBef>
                <a:spcPts val="40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3  two   3</a:t>
            </a:r>
          </a:p>
          <a:p>
            <a:pPr marL="0" indent="0" defTabSz="914400" fontAlgn="auto">
              <a:lnSpc>
                <a:spcPct val="100000"/>
              </a:lnSpc>
              <a:spcBef>
                <a:spcPts val="400"/>
              </a:spcBef>
              <a:buFont typeface="Wingdings" panose="05000000000000000000" charset="0"/>
              <a:buNone/>
            </a:pPr>
            <a:r>
              <a:rPr lang="zh-CN" altLang="en-US" sz="2000" kern="1200" baseline="0">
                <a:latin typeface="Consolas" panose="020B0609020204030204" charset="0"/>
                <a:ea typeface="+mn-ea"/>
                <a:cs typeface="+mn-cs"/>
              </a:rPr>
              <a:t>&gt;&gt;&gt; data.drop_duplicates(['k1'], keep='last')</a:t>
            </a:r>
          </a:p>
          <a:p>
            <a:pPr marL="0" indent="0" defTabSz="914400" fontAlgn="auto">
              <a:lnSpc>
                <a:spcPct val="100000"/>
              </a:lnSpc>
              <a:spcBef>
                <a:spcPts val="40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k1  k2</a:t>
            </a:r>
          </a:p>
          <a:p>
            <a:pPr marL="0" indent="0" defTabSz="914400" fontAlgn="auto">
              <a:lnSpc>
                <a:spcPct val="100000"/>
              </a:lnSpc>
              <a:spcBef>
                <a:spcPts val="40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  one   2</a:t>
            </a:r>
          </a:p>
          <a:p>
            <a:pPr marL="0" indent="0" defTabSz="914400" fontAlgn="auto">
              <a:lnSpc>
                <a:spcPct val="100000"/>
              </a:lnSpc>
              <a:spcBef>
                <a:spcPts val="40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6  two   4</a:t>
            </a:r>
          </a:p>
        </p:txBody>
      </p:sp>
      <p:sp>
        <p:nvSpPr>
          <p:cNvPr id="233474"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7" name="内容占位符 2"/>
          <p:cNvSpPr>
            <a:spLocks noGrp="1"/>
          </p:cNvSpPr>
          <p:nvPr>
            <p:ph idx="1"/>
          </p:nvPr>
        </p:nvSpPr>
        <p:spPr>
          <a:xfrm>
            <a:off x="838200" y="1321435"/>
            <a:ext cx="10515600" cy="5000625"/>
          </a:xfrm>
        </p:spPr>
        <p:txBody>
          <a:bodyPr anchor="t">
            <a:normAutofit/>
          </a:bodyPr>
          <a:lstStyle/>
          <a:p>
            <a:pPr marL="0" indent="0" defTabSz="914400">
              <a:buFont typeface="Wingdings" panose="05000000000000000000" charset="0"/>
              <a:buNone/>
            </a:pPr>
            <a:r>
              <a:rPr lang="zh-CN" altLang="en-US" sz="2400" kern="1200" baseline="0">
                <a:latin typeface="+mn-lt"/>
                <a:ea typeface="+mn-ea"/>
                <a:cs typeface="+mn-cs"/>
              </a:rPr>
              <a:t>（</a:t>
            </a:r>
            <a:r>
              <a:rPr lang="en-US" altLang="zh-CN" sz="2400" kern="1200" baseline="0">
                <a:latin typeface="+mn-lt"/>
                <a:ea typeface="+mn-ea"/>
                <a:cs typeface="+mn-cs"/>
              </a:rPr>
              <a:t>12</a:t>
            </a:r>
            <a:r>
              <a:rPr lang="zh-CN" altLang="en-US" sz="2400" kern="1200" baseline="0">
                <a:latin typeface="+mn-lt"/>
                <a:ea typeface="+mn-ea"/>
                <a:cs typeface="+mn-cs"/>
              </a:rPr>
              <a:t>）异常值处理</a:t>
            </a:r>
          </a:p>
          <a:p>
            <a:pPr marL="0" indent="0" defTabSz="914400" fontAlgn="auto">
              <a:lnSpc>
                <a:spcPct val="100000"/>
              </a:lnSpc>
              <a:spcBef>
                <a:spcPts val="0"/>
              </a:spcBef>
              <a:buFont typeface="Wingdings" panose="05000000000000000000" charset="0"/>
              <a:buNone/>
            </a:pP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import numpy as np</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import pandas as pd</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data = pd.DataFrame(np.random.randn(500, 4))</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data.describe()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查看数据的统计信息</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0           1           2           3</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count  500.000000  500.000000  500.000000  500.000000</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mean    -0.077138    0.052644   -0.045360    0.024275</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std      0.983532    1.027400    1.009228    1.000710</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min     -2.810694   -2.974330   -2.640951   -2.762731</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25%     -0.746102   -0.695053   -0.808262   -0.620448</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50%     -0.096517   -0.008122   -0.113366   -0.074785</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75%      0.590671    0.793665    0.634192    0.711785</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max      2.763723    3.762775    3.986027    3.539378</a:t>
            </a:r>
          </a:p>
        </p:txBody>
      </p:sp>
      <p:sp>
        <p:nvSpPr>
          <p:cNvPr id="234498"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1" name="内容占位符 2"/>
          <p:cNvSpPr>
            <a:spLocks noGrp="1"/>
          </p:cNvSpPr>
          <p:nvPr>
            <p:ph idx="1"/>
          </p:nvPr>
        </p:nvSpPr>
        <p:spPr/>
        <p:txBody>
          <a:bodyPr anchor="t">
            <a:noAutofit/>
          </a:bodyPr>
          <a:lstStyle/>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col2 = data[2]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第</a:t>
            </a:r>
            <a:r>
              <a:rPr lang="en-US" altLang="zh-CN" sz="2000" kern="1200" baseline="0">
                <a:latin typeface="Consolas" panose="020B0609020204030204" charset="0"/>
                <a:ea typeface="+mn-ea"/>
                <a:cs typeface="+mn-cs"/>
              </a:rPr>
              <a:t>2</a:t>
            </a:r>
            <a:r>
              <a:rPr lang="zh-CN" altLang="en-US" sz="2000" kern="1200" baseline="0">
                <a:latin typeface="Consolas" panose="020B0609020204030204" charset="0"/>
                <a:ea typeface="+mn-ea"/>
                <a:cs typeface="+mn-cs"/>
              </a:rPr>
              <a:t>列</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col2[col2&gt;3.5]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该列中大于</a:t>
            </a:r>
            <a:r>
              <a:rPr lang="en-US" altLang="zh-CN" sz="2000" kern="1200" baseline="0">
                <a:latin typeface="Consolas" panose="020B0609020204030204" charset="0"/>
                <a:ea typeface="+mn-ea"/>
                <a:cs typeface="+mn-cs"/>
              </a:rPr>
              <a:t>3.5</a:t>
            </a:r>
            <a:r>
              <a:rPr lang="zh-CN" altLang="en-US" sz="2000" kern="1200" baseline="0">
                <a:latin typeface="Consolas" panose="020B0609020204030204" charset="0"/>
                <a:ea typeface="+mn-ea"/>
                <a:cs typeface="+mn-cs"/>
              </a:rPr>
              <a:t>的数值</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12    3.986027</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Name: 2, dtype: float64</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col2[col2&gt;3.0]</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12    3.986027</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Name: 2, dtype: float64</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col2[col2&gt;2.5]</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11     2.528325</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12     3.986027</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41     2.775205</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157    2.707940</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365    2.558892</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483    2.990861</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Name: 2, dtype: float64</a:t>
            </a:r>
          </a:p>
        </p:txBody>
      </p:sp>
      <p:sp>
        <p:nvSpPr>
          <p:cNvPr id="235522"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Content Placeholder 2"/>
          <p:cNvSpPr>
            <a:spLocks noGrp="1"/>
          </p:cNvSpPr>
          <p:nvPr>
            <p:ph idx="1"/>
          </p:nvPr>
        </p:nvSpPr>
        <p:spPr/>
        <p:txBody>
          <a:bodyPr anchor="t">
            <a:normAutofit/>
          </a:bodyPr>
          <a:lstStyle/>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&gt;&gt;&gt; np.identity(3)      # 单位矩阵</a:t>
            </a: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array([[ 1.,  0.,  0.],</a:t>
            </a: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[ 0.,  1.,  0.],</a:t>
            </a: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[ 0.,  0.,  1.]])</a:t>
            </a:r>
          </a:p>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&gt;&gt;&gt; np.identity(2)</a:t>
            </a: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array([[ 1.,  0.],</a:t>
            </a: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[ 0.,  1.]])</a:t>
            </a:r>
          </a:p>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&gt;&gt;&gt; np.empty((3,3))     # 空数组，只申请空间而不初始化，元素值是不确定的</a:t>
            </a: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array([[ 0.,  0.,  0.],</a:t>
            </a: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[ 0.,  0.,  0.],</a:t>
            </a: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[ 0.,  0.,  0.]])</a:t>
            </a:r>
          </a:p>
        </p:txBody>
      </p:sp>
      <p:sp>
        <p:nvSpPr>
          <p:cNvPr id="16386"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1 </a:t>
            </a:r>
            <a:r>
              <a:rPr dirty="0" err="1"/>
              <a:t>numpy简单应用</a:t>
            </a:r>
            <a:endParaRPr lang="zh-CN" altLang="en-US" kern="1200" baseline="0" dirty="0">
              <a:latin typeface="+mj-lt"/>
              <a:ea typeface="+mj-ea"/>
              <a:cs typeface="+mj-cs"/>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5" name="内容占位符 2"/>
          <p:cNvSpPr>
            <a:spLocks noGrp="1"/>
          </p:cNvSpPr>
          <p:nvPr>
            <p:ph idx="1"/>
          </p:nvPr>
        </p:nvSpPr>
        <p:spPr/>
        <p:txBody>
          <a:bodyPr anchor="t"/>
          <a:lstStyle/>
          <a:p>
            <a:pPr marL="0" indent="0" defTabSz="914400">
              <a:buFont typeface="Wingdings" panose="05000000000000000000" charset="0"/>
              <a:buNone/>
            </a:pPr>
            <a:r>
              <a:rPr lang="zh-CN" altLang="en-US" sz="2000" kern="1200" baseline="0">
                <a:latin typeface="Consolas" panose="020B0609020204030204" charset="0"/>
                <a:ea typeface="+mn-ea"/>
                <a:cs typeface="+mn-cs"/>
              </a:rPr>
              <a:t>&gt;&gt;&gt; data[(data&gt;3).any(1)]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任意一列中有大于</a:t>
            </a:r>
            <a:r>
              <a:rPr lang="en-US" altLang="zh-CN" sz="2000" kern="1200" baseline="0">
                <a:latin typeface="Consolas" panose="020B0609020204030204" charset="0"/>
                <a:ea typeface="+mn-ea"/>
                <a:cs typeface="+mn-cs"/>
              </a:rPr>
              <a:t>3</a:t>
            </a:r>
            <a:r>
              <a:rPr lang="zh-CN" altLang="en-US" sz="2000" kern="1200" baseline="0">
                <a:latin typeface="Consolas" panose="020B0609020204030204" charset="0"/>
                <a:ea typeface="+mn-ea"/>
                <a:cs typeface="+mn-cs"/>
              </a:rPr>
              <a:t>的数值的行</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0         1         2         3</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4    1.008617  3.104177  0.522157  0.148458</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12  -0.099386  0.218586  3.986027  0.997698</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58  -1.553998  3.489834  0.438321 -0.276171</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121 -2.101393  3.762775  1.124320 -0.210449</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312 -0.945021  3.408861  1.143247 -0.005104</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410 -0.279519  1.232496 -0.190450  3.539378</a:t>
            </a:r>
          </a:p>
        </p:txBody>
      </p:sp>
      <p:sp>
        <p:nvSpPr>
          <p:cNvPr id="236546"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69" name="内容占位符 2"/>
          <p:cNvSpPr>
            <a:spLocks noGrp="1"/>
          </p:cNvSpPr>
          <p:nvPr>
            <p:ph idx="1"/>
          </p:nvPr>
        </p:nvSpPr>
        <p:spPr/>
        <p:txBody>
          <a:bodyPr anchor="t">
            <a:noAutofit/>
          </a:bodyPr>
          <a:lstStyle/>
          <a:p>
            <a:pPr marL="0" indent="0" defTabSz="914400">
              <a:buFont typeface="Wingdings" panose="05000000000000000000" charset="0"/>
              <a:buNone/>
            </a:pPr>
            <a:r>
              <a:rPr lang="zh-CN" altLang="en-US" sz="2000" kern="1200" baseline="0">
                <a:latin typeface="Consolas" panose="020B0609020204030204" charset="0"/>
                <a:ea typeface="+mn-ea"/>
                <a:cs typeface="+mn-cs"/>
              </a:rPr>
              <a:t>&gt;&gt;&gt; data[np.abs(data)&gt;2.5] = np.sign(data) * 2.5</a:t>
            </a:r>
          </a:p>
          <a:p>
            <a:pPr marL="0" indent="0" defTabSz="914400">
              <a:buFont typeface="Wingdings" panose="05000000000000000000" charset="0"/>
              <a:buNone/>
            </a:pPr>
            <a:r>
              <a:rPr lang="zh-CN" altLang="en-US" sz="2000" kern="1200" baseline="0">
                <a:latin typeface="Consolas" panose="020B0609020204030204" charset="0"/>
                <a:ea typeface="+mn-ea"/>
                <a:cs typeface="+mn-cs"/>
              </a:rPr>
              <a:t>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把所有数据都限定到</a:t>
            </a:r>
            <a:r>
              <a:rPr lang="en-US" altLang="zh-CN" sz="2000" kern="1200" baseline="0">
                <a:latin typeface="Consolas" panose="020B0609020204030204" charset="0"/>
                <a:ea typeface="+mn-ea"/>
                <a:cs typeface="+mn-cs"/>
              </a:rPr>
              <a:t>[-2.5, 2.5]</a:t>
            </a:r>
            <a:r>
              <a:rPr lang="zh-CN" altLang="en-US" sz="2000" kern="1200" baseline="0">
                <a:latin typeface="Consolas" panose="020B0609020204030204" charset="0"/>
                <a:ea typeface="+mn-ea"/>
                <a:cs typeface="+mn-cs"/>
              </a:rPr>
              <a:t>之间</a:t>
            </a:r>
          </a:p>
          <a:p>
            <a:pPr marL="0" indent="0" defTabSz="914400">
              <a:buFont typeface="Wingdings" panose="05000000000000000000" charset="0"/>
              <a:buNone/>
            </a:pPr>
            <a:r>
              <a:rPr lang="zh-CN" altLang="en-US" sz="2000" kern="1200" baseline="0">
                <a:latin typeface="Consolas" panose="020B0609020204030204" charset="0"/>
                <a:ea typeface="+mn-ea"/>
                <a:cs typeface="+mn-cs"/>
              </a:rPr>
              <a:t>&gt;&gt;&gt; data.describe()</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0           1           2           3</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count  500.000000  500.000000  500.000000  500.000000</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mean    -0.076439    0.046131   -0.049867    0.021888</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std      0.978170    0.998113    0.992184    0.990873</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min     -2.500000   -2.500000   -2.500000   -2.500000</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25%     -0.746102   -0.695053   -0.808262   -0.620448</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50%     -0.096517   -0.008122   -0.113366   -0.074785</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75%      0.590671    0.793665    0.634192    0.711785</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max      2.500000    2.500000    2.500000    2.500000</a:t>
            </a:r>
          </a:p>
        </p:txBody>
      </p:sp>
      <p:sp>
        <p:nvSpPr>
          <p:cNvPr id="237570"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3" name="内容占位符 2"/>
          <p:cNvSpPr>
            <a:spLocks noGrp="1"/>
          </p:cNvSpPr>
          <p:nvPr>
            <p:ph idx="1"/>
          </p:nvPr>
        </p:nvSpPr>
        <p:spPr/>
        <p:txBody>
          <a:bodyPr anchor="t"/>
          <a:lstStyle/>
          <a:p>
            <a:pPr marL="0" indent="0" defTabSz="914400">
              <a:buFont typeface="Wingdings" panose="05000000000000000000" charset="0"/>
              <a:buNone/>
            </a:pPr>
            <a:r>
              <a:rPr lang="zh-CN" altLang="en-US" sz="2400" kern="1200" baseline="0">
                <a:latin typeface="+mn-lt"/>
                <a:ea typeface="+mn-ea"/>
                <a:cs typeface="+mn-cs"/>
              </a:rPr>
              <a:t>（</a:t>
            </a:r>
            <a:r>
              <a:rPr lang="en-US" altLang="zh-CN" sz="2400" kern="1200" baseline="0">
                <a:latin typeface="+mn-lt"/>
                <a:ea typeface="+mn-ea"/>
                <a:cs typeface="+mn-cs"/>
              </a:rPr>
              <a:t>13</a:t>
            </a:r>
            <a:r>
              <a:rPr lang="zh-CN" altLang="en-US" sz="2400" kern="1200" baseline="0">
                <a:latin typeface="+mn-lt"/>
                <a:ea typeface="+mn-ea"/>
                <a:cs typeface="+mn-cs"/>
              </a:rPr>
              <a:t>）映射</a:t>
            </a:r>
          </a:p>
          <a:p>
            <a:pPr marL="0" indent="0" defTabSz="914400" fontAlgn="auto">
              <a:lnSpc>
                <a:spcPct val="100000"/>
              </a:lnSpc>
              <a:spcBef>
                <a:spcPts val="0"/>
              </a:spcBef>
              <a:buFont typeface="Wingdings" panose="05000000000000000000" charset="0"/>
              <a:buNone/>
            </a:pP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data['k1'] = data['k1'].map(str.upper)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使用函数进行映射</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data</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k1  k2</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0  ONE   1</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1  ONE   1</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  ONE   2</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3  TWO   3</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4  TWO   3</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5  TWO   4</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6  TWO   4</a:t>
            </a:r>
          </a:p>
        </p:txBody>
      </p:sp>
      <p:sp>
        <p:nvSpPr>
          <p:cNvPr id="238594"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7" name="内容占位符 2"/>
          <p:cNvSpPr>
            <a:spLocks noGrp="1"/>
          </p:cNvSpPr>
          <p:nvPr>
            <p:ph idx="1"/>
          </p:nvPr>
        </p:nvSpPr>
        <p:spPr/>
        <p:txBody>
          <a:bodyPr anchor="t"/>
          <a:lstStyle/>
          <a:p>
            <a:pPr marL="0" indent="0" defTabSz="914400">
              <a:buFont typeface="Wingdings" panose="05000000000000000000" charset="0"/>
              <a:buNone/>
            </a:pPr>
            <a:r>
              <a:rPr lang="zh-CN" altLang="en-US" sz="2000" kern="1200" baseline="0">
                <a:latin typeface="Consolas" panose="020B0609020204030204" charset="0"/>
                <a:ea typeface="+mn-ea"/>
                <a:cs typeface="+mn-cs"/>
              </a:rPr>
              <a:t>&gt;&gt;&gt; data['k1'] = data['k1'].map({'ONE':'one', 'TWO':'two'})</a:t>
            </a:r>
          </a:p>
          <a:p>
            <a:pPr marL="0" indent="0" defTabSz="914400">
              <a:buFont typeface="Wingdings" panose="05000000000000000000" charset="0"/>
              <a:buNone/>
            </a:pPr>
            <a:r>
              <a:rPr lang="zh-CN" altLang="en-US" sz="2000" kern="1200" baseline="0">
                <a:latin typeface="Consolas" panose="020B0609020204030204" charset="0"/>
                <a:ea typeface="+mn-ea"/>
                <a:cs typeface="+mn-cs"/>
              </a:rPr>
              <a:t>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使用字典表示映射关系</a:t>
            </a:r>
          </a:p>
          <a:p>
            <a:pPr marL="0" indent="0" defTabSz="914400">
              <a:buFont typeface="Wingdings" panose="05000000000000000000" charset="0"/>
              <a:buNone/>
            </a:pPr>
            <a:r>
              <a:rPr lang="zh-CN" altLang="en-US" sz="2000" kern="1200" baseline="0">
                <a:latin typeface="Consolas" panose="020B0609020204030204" charset="0"/>
                <a:ea typeface="+mn-ea"/>
                <a:cs typeface="+mn-cs"/>
              </a:rPr>
              <a:t>&gt;&gt;&gt; data</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k1  k2</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0  one   1</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1  one   1</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2  one   2</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3  two   3</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4  two   3</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5  two   4</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6  two   4</a:t>
            </a:r>
          </a:p>
        </p:txBody>
      </p:sp>
      <p:sp>
        <p:nvSpPr>
          <p:cNvPr id="239618"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1" name="内容占位符 2"/>
          <p:cNvSpPr>
            <a:spLocks noGrp="1"/>
          </p:cNvSpPr>
          <p:nvPr>
            <p:ph idx="1"/>
          </p:nvPr>
        </p:nvSpPr>
        <p:spPr/>
        <p:txBody>
          <a:bodyPr anchor="t"/>
          <a:lstStyle/>
          <a:p>
            <a:pPr marL="0" indent="0" defTabSz="914400">
              <a:buFont typeface="Wingdings" panose="05000000000000000000" charset="0"/>
              <a:buNone/>
            </a:pPr>
            <a:r>
              <a:rPr lang="zh-CN" altLang="en-US" sz="2000" kern="1200" baseline="0">
                <a:latin typeface="Consolas" panose="020B0609020204030204" charset="0"/>
                <a:ea typeface="+mn-ea"/>
                <a:cs typeface="+mn-cs"/>
              </a:rPr>
              <a:t>&gt;&gt;&gt; data['k2'] = data['k2'].map(lambda x:x+5)  </a:t>
            </a:r>
            <a:r>
              <a:rPr lang="en-US" altLang="zh-CN" sz="2000" kern="1200" baseline="0">
                <a:latin typeface="Consolas" panose="020B0609020204030204" charset="0"/>
                <a:ea typeface="+mn-ea"/>
                <a:cs typeface="+mn-cs"/>
              </a:rPr>
              <a:t># lambda</a:t>
            </a:r>
            <a:r>
              <a:rPr lang="zh-CN" altLang="en-US" sz="2000" kern="1200" baseline="0">
                <a:latin typeface="Consolas" panose="020B0609020204030204" charset="0"/>
                <a:ea typeface="+mn-ea"/>
                <a:cs typeface="+mn-cs"/>
              </a:rPr>
              <a:t>表达式</a:t>
            </a:r>
          </a:p>
          <a:p>
            <a:pPr marL="0" indent="0" defTabSz="914400">
              <a:buFont typeface="Wingdings" panose="05000000000000000000" charset="0"/>
              <a:buNone/>
            </a:pPr>
            <a:r>
              <a:rPr lang="zh-CN" altLang="en-US" sz="2000" kern="1200" baseline="0">
                <a:latin typeface="Consolas" panose="020B0609020204030204" charset="0"/>
                <a:ea typeface="+mn-ea"/>
                <a:cs typeface="+mn-cs"/>
              </a:rPr>
              <a:t>&gt;&gt;&gt; data</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k1  k2</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0  one   6</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1  one   6</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2  one   7</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3  two   8</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4  two   8</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5  two   9</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6  two   9</a:t>
            </a:r>
          </a:p>
        </p:txBody>
      </p:sp>
      <p:sp>
        <p:nvSpPr>
          <p:cNvPr id="240642"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5" name="内容占位符 2"/>
          <p:cNvSpPr>
            <a:spLocks noGrp="1"/>
          </p:cNvSpPr>
          <p:nvPr>
            <p:ph idx="1"/>
          </p:nvPr>
        </p:nvSpPr>
        <p:spPr/>
        <p:txBody>
          <a:bodyPr anchor="t"/>
          <a:lstStyle/>
          <a:p>
            <a:pPr marL="0" indent="0" defTabSz="914400">
              <a:buFont typeface="Wingdings" panose="05000000000000000000" charset="0"/>
              <a:buNone/>
            </a:pPr>
            <a:r>
              <a:rPr lang="zh-CN" altLang="en-US" sz="2000" kern="1200" baseline="0">
                <a:latin typeface="Consolas" panose="020B0609020204030204" charset="0"/>
                <a:ea typeface="+mn-ea"/>
                <a:cs typeface="+mn-cs"/>
              </a:rPr>
              <a:t>&gt;&gt;&gt; data.index = data.index.map(lambda x:x+5)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修改索引</a:t>
            </a:r>
          </a:p>
          <a:p>
            <a:pPr marL="0" indent="0" defTabSz="914400">
              <a:buFont typeface="Wingdings" panose="05000000000000000000" charset="0"/>
              <a:buNone/>
            </a:pPr>
            <a:r>
              <a:rPr lang="zh-CN" altLang="en-US" sz="2000" kern="1200" baseline="0">
                <a:latin typeface="Consolas" panose="020B0609020204030204" charset="0"/>
                <a:ea typeface="+mn-ea"/>
                <a:cs typeface="+mn-cs"/>
              </a:rPr>
              <a:t>&gt;&gt;&gt; data</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k1  k2</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5   one   6</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6   one   6</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7   one   7</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8   two   8</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9   two   8</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10  two   9</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11  two   9</a:t>
            </a:r>
          </a:p>
        </p:txBody>
      </p:sp>
      <p:sp>
        <p:nvSpPr>
          <p:cNvPr id="241666"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89" name="内容占位符 2"/>
          <p:cNvSpPr>
            <a:spLocks noGrp="1"/>
          </p:cNvSpPr>
          <p:nvPr>
            <p:ph idx="1"/>
          </p:nvPr>
        </p:nvSpPr>
        <p:spPr/>
        <p:txBody>
          <a:bodyPr anchor="t"/>
          <a:lstStyle/>
          <a:p>
            <a:pPr marL="0" indent="0" defTabSz="914400">
              <a:buFont typeface="Wingdings" panose="05000000000000000000" charset="0"/>
              <a:buNone/>
            </a:pPr>
            <a:r>
              <a:rPr lang="zh-CN" altLang="en-US" sz="2000" kern="1200" baseline="0">
                <a:latin typeface="Consolas" panose="020B0609020204030204" charset="0"/>
                <a:ea typeface="+mn-ea"/>
                <a:cs typeface="+mn-cs"/>
              </a:rPr>
              <a:t>&gt;&gt;&gt; data.columns = data.columns.map(str.upper)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修改列名</a:t>
            </a:r>
          </a:p>
          <a:p>
            <a:pPr marL="0" indent="0" defTabSz="914400">
              <a:buFont typeface="Wingdings" panose="05000000000000000000" charset="0"/>
              <a:buNone/>
            </a:pPr>
            <a:r>
              <a:rPr lang="zh-CN" altLang="en-US" sz="2000" kern="1200" baseline="0">
                <a:latin typeface="Consolas" panose="020B0609020204030204" charset="0"/>
                <a:ea typeface="+mn-ea"/>
                <a:cs typeface="+mn-cs"/>
              </a:rPr>
              <a:t>&gt;&gt;&gt; data</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K1  K2</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5   one   6</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6   one   6</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7   one   7</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8   two   8</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9   two   8</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10  two   9</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11  two   9</a:t>
            </a:r>
          </a:p>
        </p:txBody>
      </p:sp>
      <p:sp>
        <p:nvSpPr>
          <p:cNvPr id="242690"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7" name="内容占位符 2"/>
          <p:cNvSpPr>
            <a:spLocks noGrp="1"/>
          </p:cNvSpPr>
          <p:nvPr>
            <p:ph idx="1"/>
          </p:nvPr>
        </p:nvSpPr>
        <p:spPr/>
        <p:txBody>
          <a:bodyPr anchor="t"/>
          <a:lstStyle/>
          <a:p>
            <a:pPr marL="0" indent="0" defTabSz="914400">
              <a:buFont typeface="Wingdings" panose="05000000000000000000" charset="0"/>
              <a:buNone/>
            </a:pPr>
            <a:r>
              <a:rPr lang="zh-CN" altLang="en-US" sz="2400" kern="1200" baseline="0">
                <a:latin typeface="+mn-lt"/>
                <a:ea typeface="+mn-ea"/>
                <a:cs typeface="+mn-cs"/>
              </a:rPr>
              <a:t>（</a:t>
            </a:r>
            <a:r>
              <a:rPr lang="en-US" altLang="zh-CN" sz="2400" kern="1200" baseline="0">
                <a:latin typeface="+mn-lt"/>
                <a:ea typeface="+mn-ea"/>
                <a:cs typeface="+mn-cs"/>
              </a:rPr>
              <a:t>14</a:t>
            </a:r>
            <a:r>
              <a:rPr lang="zh-CN" altLang="en-US" sz="2400" kern="1200" baseline="0">
                <a:latin typeface="+mn-lt"/>
                <a:ea typeface="+mn-ea"/>
                <a:cs typeface="+mn-cs"/>
              </a:rPr>
              <a:t>）数据离散化</a:t>
            </a:r>
          </a:p>
          <a:p>
            <a:pPr marL="0" indent="0" defTabSz="914400" fontAlgn="auto">
              <a:lnSpc>
                <a:spcPct val="100000"/>
              </a:lnSpc>
              <a:spcBef>
                <a:spcPts val="0"/>
              </a:spcBef>
              <a:buFont typeface="Wingdings" panose="05000000000000000000" charset="0"/>
              <a:buNone/>
            </a:pP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from random import randrange</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data = [randrange(100) for _ in range(10)]</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category = [0,25,50,100]</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pd.cut(data, category)</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[(50, 100], (0, 25], (50, 100], (0, 25], (50, 100], (50, 100], (50, 100], (0, 25], (0, 25], (50, 100]]</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Categories (3, interval[int64]): [(0, 25] &lt; (25, 50] &lt; (50, 100]]</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pd.cut(data, category, right=False)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左闭右开区间</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[[50, 100), [0, 25), [50, 100), [25, 50), [50, 100), [50, 100), [50, 100), [0, 25), [0, 25), [50, 100)]</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Categories (3, interval[int64]): [[0, 25) &lt; [25, 50) &lt; [50, 100)]</a:t>
            </a:r>
          </a:p>
        </p:txBody>
      </p:sp>
      <p:sp>
        <p:nvSpPr>
          <p:cNvPr id="244738"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1" name="内容占位符 2"/>
          <p:cNvSpPr>
            <a:spLocks noGrp="1"/>
          </p:cNvSpPr>
          <p:nvPr>
            <p:ph idx="1"/>
          </p:nvPr>
        </p:nvSpPr>
        <p:spPr>
          <a:xfrm>
            <a:off x="838200" y="1321435"/>
            <a:ext cx="10959465" cy="4639945"/>
          </a:xfrm>
        </p:spPr>
        <p:txBody>
          <a:bodyPr anchor="t"/>
          <a:lstStyle/>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labels = ['low', 'middle', 'high']</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pd.cut(data, category, right=False, labels=labels)</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指定标签</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[high, low, high, middle, high, high, high, low, low, high]</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Categories (3, object): [high &lt; low &lt; middle]</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data</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[74, 19, 59, 25, 53, 60, 54, 22, 24, 55]</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pd.cut(data,4)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四分位</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[(60.25, 74.0], (18.945, 32.75], (46.5, 60.25], (18.945, 32.75], (46.5, 60.25], (46.5, 60.25], (46.5, 60.25], (18.945, 32.75], (18.945, 32.75], (46.5, 60.25]]</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Categories (4, interval[float64]): [(18.945, 32.75] &lt; (32.75, 46.5] &lt; (46.5, 60.25] &lt; (60.25, 74.0]]</a:t>
            </a:r>
          </a:p>
        </p:txBody>
      </p:sp>
      <p:sp>
        <p:nvSpPr>
          <p:cNvPr id="245762"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5" name="内容占位符 2"/>
          <p:cNvSpPr>
            <a:spLocks noGrp="1"/>
          </p:cNvSpPr>
          <p:nvPr>
            <p:ph idx="1"/>
          </p:nvPr>
        </p:nvSpPr>
        <p:spPr>
          <a:xfrm>
            <a:off x="838200" y="1321435"/>
            <a:ext cx="10515600" cy="4903470"/>
          </a:xfrm>
        </p:spPr>
        <p:txBody>
          <a:bodyPr anchor="t"/>
          <a:lstStyle/>
          <a:p>
            <a:pPr marL="0" indent="0" defTabSz="914400">
              <a:buFont typeface="Wingdings" panose="05000000000000000000" charset="0"/>
              <a:buNone/>
            </a:pPr>
            <a:r>
              <a:rPr lang="zh-CN" altLang="en-US" sz="2400" kern="1200" baseline="0">
                <a:latin typeface="+mn-lt"/>
                <a:ea typeface="+mn-ea"/>
                <a:cs typeface="+mn-cs"/>
              </a:rPr>
              <a:t>（</a:t>
            </a:r>
            <a:r>
              <a:rPr lang="en-US" altLang="zh-CN" sz="2400" kern="1200" baseline="0">
                <a:latin typeface="+mn-lt"/>
                <a:ea typeface="+mn-ea"/>
                <a:cs typeface="+mn-cs"/>
              </a:rPr>
              <a:t>15</a:t>
            </a:r>
            <a:r>
              <a:rPr lang="zh-CN" altLang="en-US" sz="2400" kern="1200" baseline="0">
                <a:latin typeface="+mn-lt"/>
                <a:ea typeface="+mn-ea"/>
                <a:cs typeface="+mn-cs"/>
              </a:rPr>
              <a:t>）频次统计与移位</a:t>
            </a:r>
          </a:p>
          <a:p>
            <a:pPr marL="0" indent="0" defTabSz="914400" fontAlgn="auto">
              <a:lnSpc>
                <a:spcPct val="100000"/>
              </a:lnSpc>
              <a:spcBef>
                <a:spcPts val="0"/>
              </a:spcBef>
              <a:buFont typeface="Wingdings" panose="05000000000000000000" charset="0"/>
              <a:buNone/>
            </a:pPr>
            <a:endParaRPr lang="zh-CN" altLang="en-US" sz="2000">
              <a:latin typeface="Consolas" panose="020B0609020204030204" charset="0"/>
              <a:sym typeface="+mn-ea"/>
            </a:endParaRPr>
          </a:p>
          <a:p>
            <a:pPr marL="0" indent="0" defTabSz="914400" fontAlgn="auto">
              <a:lnSpc>
                <a:spcPct val="100000"/>
              </a:lnSpc>
              <a:spcBef>
                <a:spcPts val="0"/>
              </a:spcBef>
              <a:buFont typeface="Wingdings" panose="05000000000000000000" charset="0"/>
              <a:buNone/>
            </a:pPr>
            <a:r>
              <a:rPr lang="zh-CN" altLang="en-US" sz="2000">
                <a:latin typeface="Consolas" panose="020B0609020204030204" charset="0"/>
                <a:sym typeface="+mn-ea"/>
              </a:rPr>
              <a:t>&gt;&gt;&gt; df1.shift(1)                      # 数据下移一行，负数表示上移</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a:solidFill>
                  <a:srgbClr val="00B0F0"/>
                </a:solidFill>
                <a:latin typeface="Consolas" panose="020B0609020204030204" charset="0"/>
                <a:sym typeface="+mn-ea"/>
              </a:rPr>
              <a:t>          A          B    C     D      E    F    G</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a:solidFill>
                  <a:srgbClr val="00B0F0"/>
                </a:solidFill>
                <a:latin typeface="Consolas" panose="020B0609020204030204" charset="0"/>
                <a:sym typeface="+mn-ea"/>
              </a:rPr>
              <a:t>zhang   NaN        NaT  NaN   NaN    NaN  NaN  NaN</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a:solidFill>
                  <a:srgbClr val="00B0F0"/>
                </a:solidFill>
                <a:latin typeface="Consolas" panose="020B0609020204030204" charset="0"/>
                <a:sym typeface="+mn-ea"/>
              </a:rPr>
              <a:t>li     20.0 2013-01-01  9.0  53.0   test  foo  3.0</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a:solidFill>
                  <a:srgbClr val="00B0F0"/>
                </a:solidFill>
                <a:latin typeface="Consolas" panose="020B0609020204030204" charset="0"/>
                <a:sym typeface="+mn-ea"/>
              </a:rPr>
              <a:t>zhou   26.0 2013-01-02  4.0  59.0  train  foo  5.0</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a:solidFill>
                  <a:srgbClr val="00B0F0"/>
                </a:solidFill>
                <a:latin typeface="Consolas" panose="020B0609020204030204" charset="0"/>
                <a:sym typeface="+mn-ea"/>
              </a:rPr>
              <a:t>wang   63.0 2013-01-03  9.0  59.0   test  foo  5.0</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a:latin typeface="Consolas" panose="020B0609020204030204" charset="0"/>
                <a:sym typeface="+mn-ea"/>
              </a:rPr>
              <a:t>&gt;&gt;&gt; df1['D'].value_counts()           # 直方图统计</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a:solidFill>
                  <a:srgbClr val="00B0F0"/>
                </a:solidFill>
                <a:latin typeface="Consolas" panose="020B0609020204030204" charset="0"/>
                <a:sym typeface="+mn-ea"/>
              </a:rPr>
              <a:t>59    2</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a:solidFill>
                  <a:srgbClr val="00B0F0"/>
                </a:solidFill>
                <a:latin typeface="Consolas" panose="020B0609020204030204" charset="0"/>
                <a:sym typeface="+mn-ea"/>
              </a:rPr>
              <a:t>50    1</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a:solidFill>
                  <a:srgbClr val="00B0F0"/>
                </a:solidFill>
                <a:latin typeface="Consolas" panose="020B0609020204030204" charset="0"/>
                <a:sym typeface="+mn-ea"/>
              </a:rPr>
              <a:t>53    1</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a:solidFill>
                  <a:srgbClr val="00B0F0"/>
                </a:solidFill>
                <a:latin typeface="Consolas" panose="020B0609020204030204" charset="0"/>
                <a:sym typeface="+mn-ea"/>
              </a:rPr>
              <a:t>Name: D, dtype: int64</a:t>
            </a:r>
            <a:endParaRPr lang="zh-CN" altLang="en-US" sz="2000" kern="1200" baseline="0">
              <a:solidFill>
                <a:srgbClr val="00B0F0"/>
              </a:solidFill>
              <a:latin typeface="Consolas" panose="020B0609020204030204" charset="0"/>
              <a:ea typeface="+mn-ea"/>
              <a:cs typeface="+mn-cs"/>
            </a:endParaRPr>
          </a:p>
        </p:txBody>
      </p:sp>
      <p:sp>
        <p:nvSpPr>
          <p:cNvPr id="246786"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内容占位符 2"/>
          <p:cNvSpPr>
            <a:spLocks noGrp="1"/>
          </p:cNvSpPr>
          <p:nvPr>
            <p:ph idx="1"/>
          </p:nvPr>
        </p:nvSpPr>
        <p:spPr/>
        <p:txBody>
          <a:bodyPr anchor="t">
            <a:normAutofit/>
          </a:bodyPr>
          <a:lstStyle/>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np.hamming(20)          </a:t>
            </a:r>
            <a:r>
              <a:rPr lang="en-US" altLang="zh-CN" sz="2000" kern="1200" baseline="0">
                <a:latin typeface="Consolas" panose="020B0609020204030204" charset="0"/>
                <a:ea typeface="+mn-ea"/>
                <a:cs typeface="+mn-cs"/>
              </a:rPr>
              <a:t># Hamming</a:t>
            </a:r>
            <a:r>
              <a:rPr lang="zh-CN" altLang="en-US" sz="2000" kern="1200" baseline="0">
                <a:latin typeface="Consolas" panose="020B0609020204030204" charset="0"/>
                <a:ea typeface="+mn-ea"/>
                <a:cs typeface="+mn-cs"/>
              </a:rPr>
              <a:t>窗口</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array([ 0.08      ,  0.10492407,  0.17699537,  0.28840385,  0.42707668,</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0.5779865 ,  0.7247799 ,  0.85154952,  0.94455793,  0.9937262 ,</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0.9937262 ,  0.94455793,  0.85154952,  0.7247799 ,  0.5779865 ,</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0.42707668,  0.28840385,  0.17699537,  0.10492407,  0.08      ])</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np.blackman(10)         </a:t>
            </a:r>
            <a:r>
              <a:rPr lang="en-US" altLang="zh-CN" sz="2000" kern="1200" baseline="0">
                <a:latin typeface="Consolas" panose="020B0609020204030204" charset="0"/>
                <a:ea typeface="+mn-ea"/>
                <a:cs typeface="+mn-cs"/>
              </a:rPr>
              <a:t># Blackman</a:t>
            </a:r>
            <a:r>
              <a:rPr lang="zh-CN" altLang="en-US" sz="2000" kern="1200" baseline="0">
                <a:latin typeface="Consolas" panose="020B0609020204030204" charset="0"/>
                <a:ea typeface="+mn-ea"/>
                <a:cs typeface="+mn-cs"/>
              </a:rPr>
              <a:t>窗口</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array([ -1.38777878e-17,   5.08696327e-02,   2.58000502e-01,</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6.30000000e-01,   9.51129866e-01,   9.51129866e-01,</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6.30000000e-01,   2.58000502e-01,   5.08696327e-02,</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-1.38777878e-17])</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np.kaiser(12, 5)        </a:t>
            </a:r>
            <a:r>
              <a:rPr lang="en-US" altLang="zh-CN" sz="2000" kern="1200" baseline="0">
                <a:latin typeface="Consolas" panose="020B0609020204030204" charset="0"/>
                <a:ea typeface="+mn-ea"/>
                <a:cs typeface="+mn-cs"/>
              </a:rPr>
              <a:t># Kaiser</a:t>
            </a:r>
            <a:r>
              <a:rPr lang="zh-CN" altLang="en-US" sz="2000" kern="1200" baseline="0">
                <a:latin typeface="Consolas" panose="020B0609020204030204" charset="0"/>
                <a:ea typeface="+mn-ea"/>
                <a:cs typeface="+mn-cs"/>
              </a:rPr>
              <a:t>窗口</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array([ 0.03671089,  0.16199525,  0.36683806,  0.61609304,  0.84458838,</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0.98167828,  0.98167828,  0.84458838,  0.61609304,  0.36683806,</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0.16199525,  0.03671089])</a:t>
            </a:r>
          </a:p>
        </p:txBody>
      </p:sp>
      <p:sp>
        <p:nvSpPr>
          <p:cNvPr id="17410"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1 </a:t>
            </a:r>
            <a:r>
              <a:rPr dirty="0" err="1"/>
              <a:t>numpy简单应用</a:t>
            </a:r>
            <a:endParaRPr lang="zh-CN" altLang="en-US" kern="1200" baseline="0" dirty="0">
              <a:latin typeface="+mj-lt"/>
              <a:ea typeface="+mj-ea"/>
              <a:cs typeface="+mj-cs"/>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3"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
        <p:nvSpPr>
          <p:cNvPr id="248834" name="内容占位符 2"/>
          <p:cNvSpPr>
            <a:spLocks noGrp="1"/>
          </p:cNvSpPr>
          <p:nvPr>
            <p:ph idx="1"/>
          </p:nvPr>
        </p:nvSpPr>
        <p:spPr>
          <a:xfrm>
            <a:off x="838200" y="1321435"/>
            <a:ext cx="10515600" cy="5208270"/>
          </a:xfrm>
        </p:spPr>
        <p:txBody>
          <a:bodyPr anchor="t">
            <a:normAutofit fontScale="90000" lnSpcReduction="10000"/>
          </a:bodyPr>
          <a:lstStyle/>
          <a:p>
            <a:pPr marL="0" indent="0" defTabSz="914400">
              <a:spcBef>
                <a:spcPts val="600"/>
              </a:spcBef>
              <a:spcAft>
                <a:spcPts val="600"/>
              </a:spcAft>
              <a:buFont typeface="Wingdings" panose="05000000000000000000" charset="0"/>
              <a:buNone/>
            </a:pPr>
            <a:r>
              <a:rPr lang="zh-CN" altLang="en-US" sz="2400" kern="1200" baseline="0">
                <a:latin typeface="+mn-lt"/>
                <a:ea typeface="+mn-ea"/>
                <a:cs typeface="+mn-cs"/>
              </a:rPr>
              <a:t>（</a:t>
            </a:r>
            <a:r>
              <a:rPr lang="en-US" altLang="zh-CN" sz="2400" kern="1200" baseline="0">
                <a:latin typeface="+mn-lt"/>
                <a:ea typeface="+mn-ea"/>
                <a:cs typeface="+mn-cs"/>
              </a:rPr>
              <a:t>16</a:t>
            </a:r>
            <a:r>
              <a:rPr lang="zh-CN" altLang="en-US" sz="2400" kern="1200" baseline="0">
                <a:latin typeface="+mn-lt"/>
                <a:ea typeface="+mn-ea"/>
                <a:cs typeface="+mn-cs"/>
              </a:rPr>
              <a:t>）拆分与合并</a:t>
            </a:r>
            <a:r>
              <a:rPr lang="en-US" altLang="zh-CN" sz="2400" kern="1200" baseline="0">
                <a:latin typeface="+mn-lt"/>
                <a:ea typeface="+mn-ea"/>
                <a:cs typeface="+mn-cs"/>
              </a:rPr>
              <a:t>/</a:t>
            </a:r>
            <a:r>
              <a:rPr lang="zh-CN" altLang="en-US" sz="2400" kern="1200" baseline="0">
                <a:latin typeface="+mn-lt"/>
                <a:ea typeface="+mn-ea"/>
                <a:cs typeface="+mn-cs"/>
              </a:rPr>
              <a:t>连接</a:t>
            </a:r>
            <a:endParaRPr lang="zh-CN" altLang="en-US" sz="2400" kern="1200" baseline="0">
              <a:latin typeface="Consolas" panose="020B0609020204030204" charset="0"/>
              <a:ea typeface="+mn-ea"/>
              <a:cs typeface="+mn-cs"/>
              <a:sym typeface="宋体" panose="02010600030101010101" pitchFamily="2" charset="-122"/>
            </a:endParaRPr>
          </a:p>
          <a:p>
            <a:pPr marL="0" indent="0" defTabSz="914400" fontAlgn="auto">
              <a:lnSpc>
                <a:spcPct val="100000"/>
              </a:lnSpc>
              <a:spcBef>
                <a:spcPts val="0"/>
              </a:spcBef>
              <a:spcAft>
                <a:spcPts val="600"/>
              </a:spcAft>
              <a:buFont typeface="Wingdings" panose="05000000000000000000" charset="0"/>
              <a:buNone/>
            </a:pPr>
            <a:endParaRPr lang="zh-CN" altLang="en-US" sz="2000" kern="1200" baseline="0">
              <a:latin typeface="Consolas" panose="020B0609020204030204" charset="0"/>
              <a:ea typeface="+mn-ea"/>
              <a:cs typeface="+mn-cs"/>
              <a:sym typeface="宋体" panose="02010600030101010101" pitchFamily="2" charset="-122"/>
            </a:endParaRPr>
          </a:p>
          <a:p>
            <a:pPr marL="0" indent="0" defTabSz="914400" fontAlgn="auto">
              <a:lnSpc>
                <a:spcPct val="100000"/>
              </a:lnSpc>
              <a:spcBef>
                <a:spcPts val="0"/>
              </a:spcBef>
              <a:spcAft>
                <a:spcPts val="600"/>
              </a:spcAft>
              <a:buFont typeface="Wingdings" panose="05000000000000000000" charset="0"/>
              <a:buNone/>
            </a:pPr>
            <a:r>
              <a:rPr lang="zh-CN" altLang="en-US" sz="2000" kern="1200" baseline="0">
                <a:latin typeface="Consolas" panose="020B0609020204030204" charset="0"/>
                <a:ea typeface="+mn-ea"/>
                <a:cs typeface="+mn-cs"/>
                <a:sym typeface="宋体" panose="02010600030101010101" pitchFamily="2" charset="-122"/>
              </a:rPr>
              <a:t>&gt;&gt;&gt; df2 = pd.DataFrame(np.random.randn(10, 4))</a:t>
            </a:r>
          </a:p>
          <a:p>
            <a:pPr marL="0" indent="0" defTabSz="914400" fontAlgn="auto">
              <a:lnSpc>
                <a:spcPct val="100000"/>
              </a:lnSpc>
              <a:spcBef>
                <a:spcPts val="0"/>
              </a:spcBef>
              <a:spcAft>
                <a:spcPts val="600"/>
              </a:spcAft>
              <a:buFont typeface="Wingdings" panose="05000000000000000000" charset="0"/>
              <a:buNone/>
            </a:pPr>
            <a:r>
              <a:rPr lang="zh-CN" altLang="en-US" sz="2000" kern="1200" baseline="0">
                <a:latin typeface="Consolas" panose="020B0609020204030204" charset="0"/>
                <a:ea typeface="+mn-ea"/>
                <a:cs typeface="+mn-cs"/>
              </a:rPr>
              <a:t>&gt;&gt;&gt; df2</a:t>
            </a:r>
          </a:p>
          <a:p>
            <a:pPr marL="0" indent="0" defTabSz="914400" fontAlgn="auto">
              <a:lnSpc>
                <a:spcPct val="100000"/>
              </a:lnSpc>
              <a:spcBef>
                <a:spcPts val="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          0         1         2         3</a:t>
            </a:r>
          </a:p>
          <a:p>
            <a:pPr marL="0" indent="0" defTabSz="914400" fontAlgn="auto">
              <a:lnSpc>
                <a:spcPct val="100000"/>
              </a:lnSpc>
              <a:spcBef>
                <a:spcPts val="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0  2.064867 -0.888018  0.586441 -0.660901</a:t>
            </a:r>
          </a:p>
          <a:p>
            <a:pPr marL="0" indent="0" defTabSz="914400" fontAlgn="auto">
              <a:lnSpc>
                <a:spcPct val="100000"/>
              </a:lnSpc>
              <a:spcBef>
                <a:spcPts val="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1 -0.465664 -0.496101  0.249952  0.627771</a:t>
            </a:r>
          </a:p>
          <a:p>
            <a:pPr marL="0" indent="0" defTabSz="914400" fontAlgn="auto">
              <a:lnSpc>
                <a:spcPct val="100000"/>
              </a:lnSpc>
              <a:spcBef>
                <a:spcPts val="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2  1.974986  1.304449 -0.168889 -0.334622</a:t>
            </a:r>
          </a:p>
          <a:p>
            <a:pPr marL="0" indent="0" defTabSz="914400" fontAlgn="auto">
              <a:lnSpc>
                <a:spcPct val="100000"/>
              </a:lnSpc>
              <a:spcBef>
                <a:spcPts val="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3  0.715677  2.017427  1.750627 -0.787901</a:t>
            </a:r>
          </a:p>
          <a:p>
            <a:pPr marL="0" indent="0" defTabSz="914400" fontAlgn="auto">
              <a:lnSpc>
                <a:spcPct val="100000"/>
              </a:lnSpc>
              <a:spcBef>
                <a:spcPts val="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4 -0.370020 -0.878282  0.499584  0.269102</a:t>
            </a:r>
          </a:p>
          <a:p>
            <a:pPr marL="0" indent="0" defTabSz="914400" fontAlgn="auto">
              <a:lnSpc>
                <a:spcPct val="100000"/>
              </a:lnSpc>
              <a:spcBef>
                <a:spcPts val="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5  0.184308  0.653620  0.117899 -1.186588</a:t>
            </a:r>
          </a:p>
          <a:p>
            <a:pPr marL="0" indent="0" defTabSz="914400" fontAlgn="auto">
              <a:lnSpc>
                <a:spcPct val="100000"/>
              </a:lnSpc>
              <a:spcBef>
                <a:spcPts val="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6 -0.364170  1.652270  0.234833  0.362925</a:t>
            </a:r>
          </a:p>
          <a:p>
            <a:pPr marL="0" indent="0" defTabSz="914400" fontAlgn="auto">
              <a:lnSpc>
                <a:spcPct val="100000"/>
              </a:lnSpc>
              <a:spcBef>
                <a:spcPts val="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7 -0.329063  0.356276  1.158202 -1.063800</a:t>
            </a:r>
          </a:p>
          <a:p>
            <a:pPr marL="0" indent="0" defTabSz="914400" fontAlgn="auto">
              <a:lnSpc>
                <a:spcPct val="100000"/>
              </a:lnSpc>
              <a:spcBef>
                <a:spcPts val="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8 -0.778828 -0.156918 -0.760394 -0.040323</a:t>
            </a:r>
          </a:p>
          <a:p>
            <a:pPr marL="0" indent="0" defTabSz="914400" fontAlgn="auto">
              <a:lnSpc>
                <a:spcPct val="100000"/>
              </a:lnSpc>
              <a:spcBef>
                <a:spcPts val="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9 -0.391045 -0.374825 -1.016456  0.767481</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7" name="内容占位符 2"/>
          <p:cNvSpPr>
            <a:spLocks noGrp="1"/>
          </p:cNvSpPr>
          <p:nvPr>
            <p:ph idx="1"/>
          </p:nvPr>
        </p:nvSpPr>
        <p:spPr/>
        <p:txBody>
          <a:bodyPr anchor="t"/>
          <a:lstStyle/>
          <a:p>
            <a:pPr marL="0" indent="0" defTabSz="914400">
              <a:spcBef>
                <a:spcPts val="600"/>
              </a:spcBef>
              <a:spcAft>
                <a:spcPts val="600"/>
              </a:spcAft>
              <a:buFont typeface="Wingdings" panose="05000000000000000000" charset="0"/>
              <a:buNone/>
            </a:pPr>
            <a:r>
              <a:rPr lang="zh-CN" altLang="en-US" sz="2000" kern="1200" baseline="0">
                <a:latin typeface="Consolas" panose="020B0609020204030204" charset="0"/>
                <a:ea typeface="+mn-ea"/>
                <a:cs typeface="+mn-cs"/>
              </a:rPr>
              <a:t>&gt;&gt;&gt; p1 = df2[:3]                   # 数据行拆分</a:t>
            </a:r>
          </a:p>
          <a:p>
            <a:pPr marL="0" indent="0" defTabSz="914400">
              <a:spcBef>
                <a:spcPts val="600"/>
              </a:spcBef>
              <a:spcAft>
                <a:spcPts val="600"/>
              </a:spcAft>
              <a:buFont typeface="Wingdings" panose="05000000000000000000" charset="0"/>
              <a:buNone/>
            </a:pPr>
            <a:r>
              <a:rPr lang="zh-CN" altLang="en-US" sz="2000" kern="1200" baseline="0">
                <a:latin typeface="Consolas" panose="020B0609020204030204" charset="0"/>
                <a:ea typeface="+mn-ea"/>
                <a:cs typeface="+mn-cs"/>
              </a:rPr>
              <a:t>&gt;&gt;&gt; p1</a:t>
            </a: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          0         1         2         3</a:t>
            </a: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0  2.064867 -0.888018  0.586441 -0.660901</a:t>
            </a: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1 -0.465664 -0.496101  0.249952  0.627771</a:t>
            </a: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2  1.974986  1.304449 -0.168889 -0.334622</a:t>
            </a:r>
          </a:p>
          <a:p>
            <a:pPr marL="0" indent="0" defTabSz="914400">
              <a:spcBef>
                <a:spcPts val="600"/>
              </a:spcBef>
              <a:spcAft>
                <a:spcPts val="600"/>
              </a:spcAft>
              <a:buFont typeface="Wingdings" panose="05000000000000000000" charset="0"/>
              <a:buNone/>
            </a:pPr>
            <a:r>
              <a:rPr lang="zh-CN" altLang="en-US" sz="2000" kern="1200" baseline="0">
                <a:latin typeface="Consolas" panose="020B0609020204030204" charset="0"/>
                <a:ea typeface="+mn-ea"/>
                <a:cs typeface="+mn-cs"/>
              </a:rPr>
              <a:t>&gt;&gt;&gt; p2 = df2[3:7]</a:t>
            </a:r>
          </a:p>
          <a:p>
            <a:pPr marL="0" indent="0" defTabSz="914400">
              <a:spcBef>
                <a:spcPts val="600"/>
              </a:spcBef>
              <a:spcAft>
                <a:spcPts val="600"/>
              </a:spcAft>
              <a:buFont typeface="Wingdings" panose="05000000000000000000" charset="0"/>
              <a:buNone/>
            </a:pPr>
            <a:r>
              <a:rPr lang="zh-CN" altLang="en-US" sz="2000" kern="1200" baseline="0">
                <a:latin typeface="Consolas" panose="020B0609020204030204" charset="0"/>
                <a:ea typeface="+mn-ea"/>
                <a:cs typeface="+mn-cs"/>
              </a:rPr>
              <a:t>&gt;&gt;&gt; p3 = df2[7:]</a:t>
            </a:r>
          </a:p>
          <a:p>
            <a:pPr marL="0" indent="0" defTabSz="914400">
              <a:spcBef>
                <a:spcPts val="600"/>
              </a:spcBef>
              <a:spcAft>
                <a:spcPts val="600"/>
              </a:spcAft>
              <a:buFont typeface="Wingdings" panose="05000000000000000000" charset="0"/>
              <a:buNone/>
            </a:pPr>
            <a:r>
              <a:rPr lang="zh-CN" altLang="en-US" sz="2000" kern="1200" baseline="0">
                <a:latin typeface="Consolas" panose="020B0609020204030204" charset="0"/>
                <a:ea typeface="+mn-ea"/>
                <a:cs typeface="+mn-cs"/>
              </a:rPr>
              <a:t>&gt;&gt;&gt; df3 = pd.concat([p1, p2, p3])  # 数据行合并</a:t>
            </a:r>
          </a:p>
        </p:txBody>
      </p:sp>
      <p:sp>
        <p:nvSpPr>
          <p:cNvPr id="249858"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1" name="内容占位符 2"/>
          <p:cNvSpPr>
            <a:spLocks noGrp="1"/>
          </p:cNvSpPr>
          <p:nvPr>
            <p:ph idx="1"/>
          </p:nvPr>
        </p:nvSpPr>
        <p:spPr/>
        <p:txBody>
          <a:bodyPr anchor="t">
            <a:noAutofit/>
          </a:bodyPr>
          <a:lstStyle/>
          <a:p>
            <a:pPr marL="0" indent="0" defTabSz="914400">
              <a:buFont typeface="Wingdings" panose="05000000000000000000" charset="0"/>
              <a:buNone/>
            </a:pPr>
            <a:r>
              <a:rPr lang="zh-CN" altLang="en-US" sz="2000" kern="1200" baseline="0">
                <a:latin typeface="Consolas" panose="020B0609020204030204" charset="0"/>
                <a:ea typeface="+mn-ea"/>
                <a:cs typeface="+mn-cs"/>
                <a:sym typeface="宋体" panose="02010600030101010101" pitchFamily="2" charset="-122"/>
              </a:rPr>
              <a:t>&gt;&gt;&gt; df2 == df3     # 测试两个二维数据是否相等，返回True/False阵列</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sym typeface="宋体" panose="02010600030101010101" pitchFamily="2" charset="-122"/>
              </a:rPr>
              <a:t>      0     1     2     3</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sym typeface="宋体" panose="02010600030101010101" pitchFamily="2" charset="-122"/>
              </a:rPr>
              <a:t>0  True  True  True  True</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sym typeface="宋体" panose="02010600030101010101" pitchFamily="2" charset="-122"/>
              </a:rPr>
              <a:t>1  True  True  True  True</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sym typeface="宋体" panose="02010600030101010101" pitchFamily="2" charset="-122"/>
              </a:rPr>
              <a:t>2  True  True  True  True</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sym typeface="宋体" panose="02010600030101010101" pitchFamily="2" charset="-122"/>
              </a:rPr>
              <a:t>3  True  True  True  True</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sym typeface="宋体" panose="02010600030101010101" pitchFamily="2" charset="-122"/>
              </a:rPr>
              <a:t>4  True  True  True  True</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sym typeface="宋体" panose="02010600030101010101" pitchFamily="2" charset="-122"/>
              </a:rPr>
              <a:t>5  True  True  True  True</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sym typeface="宋体" panose="02010600030101010101" pitchFamily="2" charset="-122"/>
              </a:rPr>
              <a:t>6  True  True  True  True</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sym typeface="宋体" panose="02010600030101010101" pitchFamily="2" charset="-122"/>
              </a:rPr>
              <a:t>7  True  True  True  True</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sym typeface="宋体" panose="02010600030101010101" pitchFamily="2" charset="-122"/>
              </a:rPr>
              <a:t>8  True  True  True  True</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sym typeface="宋体" panose="02010600030101010101" pitchFamily="2" charset="-122"/>
              </a:rPr>
              <a:t>9  True  True  True  True</a:t>
            </a:r>
          </a:p>
        </p:txBody>
      </p:sp>
      <p:sp>
        <p:nvSpPr>
          <p:cNvPr id="250882"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5" name="内容占位符 2"/>
          <p:cNvSpPr>
            <a:spLocks noGrp="1"/>
          </p:cNvSpPr>
          <p:nvPr>
            <p:ph idx="1"/>
          </p:nvPr>
        </p:nvSpPr>
        <p:spPr/>
        <p:txBody>
          <a:bodyPr anchor="t">
            <a:noAutofit/>
          </a:bodyPr>
          <a:lstStyle/>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df1 = pd.DataFrame({'a':range(5), 'b':range(50,55), c':range(60,65)})</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df3 = pd.DataFrame({'a':range(3,8), 'd':range(30,35)})</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df1</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a   b   c</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0  0  50  60</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1  1  51  61</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2  2  52  62</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3  3  53  63</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4  4  54  64</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df3</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a   d</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0  3  30</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1  4  31</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2  5  32</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3  6  33</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4  7  34</a:t>
            </a:r>
          </a:p>
        </p:txBody>
      </p:sp>
      <p:sp>
        <p:nvSpPr>
          <p:cNvPr id="251906"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29" name="内容占位符 2"/>
          <p:cNvSpPr>
            <a:spLocks noGrp="1"/>
          </p:cNvSpPr>
          <p:nvPr>
            <p:ph idx="1"/>
          </p:nvPr>
        </p:nvSpPr>
        <p:spPr/>
        <p:txBody>
          <a:bodyPr anchor="t">
            <a:noAutofit/>
          </a:bodyPr>
          <a:lstStyle/>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pd.merge(df1, df</a:t>
            </a:r>
            <a:r>
              <a:rPr lang="en-US" altLang="zh-CN" sz="2000" kern="1200" baseline="0">
                <a:latin typeface="Consolas" panose="020B0609020204030204" charset="0"/>
                <a:ea typeface="+mn-ea"/>
                <a:cs typeface="+mn-cs"/>
              </a:rPr>
              <a:t>3</a:t>
            </a:r>
            <a:r>
              <a:rPr lang="zh-CN" altLang="en-US" sz="2000" kern="1200" baseline="0">
                <a:latin typeface="Consolas" panose="020B0609020204030204" charset="0"/>
                <a:ea typeface="+mn-ea"/>
                <a:cs typeface="+mn-cs"/>
              </a:rPr>
              <a:t>)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内连接</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0  3  53  63  30</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1  4  54  64  31</a:t>
            </a: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pd.merge(df1, df</a:t>
            </a:r>
            <a:r>
              <a:rPr lang="en-US" altLang="zh-CN" sz="2000" kern="1200" baseline="0">
                <a:latin typeface="Consolas" panose="020B0609020204030204" charset="0"/>
                <a:ea typeface="+mn-ea"/>
                <a:cs typeface="+mn-cs"/>
              </a:rPr>
              <a:t>3</a:t>
            </a:r>
            <a:r>
              <a:rPr lang="zh-CN" altLang="en-US" sz="2000" kern="1200" baseline="0">
                <a:latin typeface="Consolas" panose="020B0609020204030204" charset="0"/>
                <a:ea typeface="+mn-ea"/>
                <a:cs typeface="+mn-cs"/>
              </a:rPr>
              <a:t>, how='right')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右连接</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0  3  53.0  63.0  30</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1  4  54.0  64.0  31</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  5   NaN   NaN  32</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3  6   NaN   NaN  33</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4  7   NaN   NaN  34</a:t>
            </a: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pd.merge(df1, df</a:t>
            </a:r>
            <a:r>
              <a:rPr lang="en-US" altLang="zh-CN" sz="2000" kern="1200" baseline="0">
                <a:latin typeface="Consolas" panose="020B0609020204030204" charset="0"/>
                <a:ea typeface="+mn-ea"/>
                <a:cs typeface="+mn-cs"/>
              </a:rPr>
              <a:t>3</a:t>
            </a:r>
            <a:r>
              <a:rPr lang="zh-CN" altLang="en-US" sz="2000" kern="1200" baseline="0">
                <a:latin typeface="Consolas" panose="020B0609020204030204" charset="0"/>
                <a:ea typeface="+mn-ea"/>
                <a:cs typeface="+mn-cs"/>
              </a:rPr>
              <a:t>, how='left')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左连接</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0  0  50  60   NaN</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1  1  51  61   NaN</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  2  52  62   NaN</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3  3  53  63  30.0</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4  4  54  64  31.0</a:t>
            </a:r>
          </a:p>
        </p:txBody>
      </p:sp>
      <p:sp>
        <p:nvSpPr>
          <p:cNvPr id="252930"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3" name="内容占位符 2"/>
          <p:cNvSpPr>
            <a:spLocks noGrp="1"/>
          </p:cNvSpPr>
          <p:nvPr>
            <p:ph idx="1"/>
          </p:nvPr>
        </p:nvSpPr>
        <p:spPr/>
        <p:txBody>
          <a:bodyPr anchor="t"/>
          <a:lstStyle/>
          <a:p>
            <a:pPr marL="0" indent="0" defTabSz="914400">
              <a:buFont typeface="Wingdings" panose="05000000000000000000" charset="0"/>
              <a:buNone/>
            </a:pPr>
            <a:r>
              <a:rPr lang="zh-CN" altLang="en-US" sz="2000" kern="1200" baseline="0">
                <a:latin typeface="Consolas" panose="020B0609020204030204" charset="0"/>
                <a:ea typeface="+mn-ea"/>
                <a:cs typeface="+mn-cs"/>
              </a:rPr>
              <a:t>&gt;&gt;&gt; pd.merge(df1, df</a:t>
            </a:r>
            <a:r>
              <a:rPr lang="en-US" altLang="zh-CN" sz="2000" kern="1200" baseline="0">
                <a:latin typeface="Consolas" panose="020B0609020204030204" charset="0"/>
                <a:ea typeface="+mn-ea"/>
                <a:cs typeface="+mn-cs"/>
              </a:rPr>
              <a:t>3</a:t>
            </a:r>
            <a:r>
              <a:rPr lang="zh-CN" altLang="en-US" sz="2000" kern="1200" baseline="0">
                <a:latin typeface="Consolas" panose="020B0609020204030204" charset="0"/>
                <a:ea typeface="+mn-ea"/>
                <a:cs typeface="+mn-cs"/>
              </a:rPr>
              <a:t>, how='outer')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外连接</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0  0  50.0  60.0   NaN</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1  1  51.0  61.0   NaN</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2  2  52.0  62.0   NaN</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3  3  53.0  63.0  30.0</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4  4  54.0  64.0  31.0</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5  5   NaN   NaN  32.0</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6  6   NaN   NaN  33.0</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7  7   NaN   NaN  34.0</a:t>
            </a:r>
          </a:p>
        </p:txBody>
      </p:sp>
      <p:sp>
        <p:nvSpPr>
          <p:cNvPr id="253954"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1" name="内容占位符 2"/>
          <p:cNvSpPr>
            <a:spLocks noGrp="1"/>
          </p:cNvSpPr>
          <p:nvPr>
            <p:ph idx="1"/>
          </p:nvPr>
        </p:nvSpPr>
        <p:spPr/>
        <p:txBody>
          <a:bodyPr anchor="t"/>
          <a:lstStyle/>
          <a:p>
            <a:pPr marL="0" indent="0" defTabSz="914400">
              <a:spcBef>
                <a:spcPts val="600"/>
              </a:spcBef>
              <a:spcAft>
                <a:spcPts val="600"/>
              </a:spcAft>
              <a:buFont typeface="Wingdings" panose="05000000000000000000" charset="0"/>
              <a:buNone/>
            </a:pPr>
            <a:r>
              <a:rPr lang="zh-CN" altLang="en-US" sz="2400" kern="1200" baseline="0">
                <a:latin typeface="Consolas" panose="020B0609020204030204" charset="0"/>
                <a:ea typeface="+mn-ea"/>
                <a:cs typeface="+mn-cs"/>
              </a:rPr>
              <a:t>（</a:t>
            </a:r>
            <a:r>
              <a:rPr lang="en-US" altLang="zh-CN" sz="2400" kern="1200" baseline="0">
                <a:latin typeface="Consolas" panose="020B0609020204030204" charset="0"/>
                <a:ea typeface="+mn-ea"/>
                <a:cs typeface="+mn-cs"/>
              </a:rPr>
              <a:t>17</a:t>
            </a:r>
            <a:r>
              <a:rPr lang="zh-CN" altLang="en-US" sz="2400" kern="1200" baseline="0">
                <a:latin typeface="Consolas" panose="020B0609020204030204" charset="0"/>
                <a:ea typeface="+mn-ea"/>
                <a:cs typeface="+mn-cs"/>
              </a:rPr>
              <a:t>）分组计算</a:t>
            </a:r>
          </a:p>
          <a:p>
            <a:pPr marL="0" indent="0" defTabSz="914400">
              <a:spcBef>
                <a:spcPct val="0"/>
              </a:spcBef>
              <a:buFont typeface="Wingdings" panose="05000000000000000000" charset="0"/>
              <a:buNone/>
            </a:pP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df4 = pd.DataFrame({'A':np.random.randint(1,5</a:t>
            </a:r>
            <a:r>
              <a:rPr lang="en-US" altLang="zh-CN" sz="2000" kern="1200" baseline="0">
                <a:latin typeface="Consolas" panose="020B0609020204030204" charset="0"/>
                <a:ea typeface="+mn-ea"/>
                <a:cs typeface="+mn-cs"/>
              </a:rPr>
              <a:t>,8</a:t>
            </a:r>
            <a:r>
              <a:rPr lang="zh-CN" altLang="en-US" sz="2000" kern="1200" baseline="0">
                <a:latin typeface="Consolas" panose="020B0609020204030204" charset="0"/>
                <a:ea typeface="+mn-ea"/>
                <a:cs typeface="+mn-cs"/>
              </a:rPr>
              <a:t>),</a:t>
            </a: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		           'B':np.random.randint(10,15</a:t>
            </a:r>
            <a:r>
              <a:rPr lang="en-US" altLang="zh-CN" sz="2000" kern="1200" baseline="0">
                <a:latin typeface="Consolas" panose="020B0609020204030204" charset="0"/>
                <a:ea typeface="+mn-ea"/>
                <a:cs typeface="+mn-cs"/>
              </a:rPr>
              <a:t>,8</a:t>
            </a:r>
            <a:r>
              <a:rPr lang="zh-CN" altLang="en-US" sz="2000" kern="1200" baseline="0">
                <a:latin typeface="Consolas" panose="020B0609020204030204" charset="0"/>
                <a:ea typeface="+mn-ea"/>
                <a:cs typeface="+mn-cs"/>
              </a:rPr>
              <a:t>),</a:t>
            </a: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		           'C':np.random.randint(20,30</a:t>
            </a:r>
            <a:r>
              <a:rPr lang="en-US" altLang="zh-CN" sz="2000" kern="1200" baseline="0">
                <a:latin typeface="Consolas" panose="020B0609020204030204" charset="0"/>
                <a:ea typeface="+mn-ea"/>
                <a:cs typeface="+mn-cs"/>
              </a:rPr>
              <a:t>,8</a:t>
            </a:r>
            <a:r>
              <a:rPr lang="zh-CN" altLang="en-US" sz="2000" kern="1200" baseline="0">
                <a:latin typeface="Consolas" panose="020B0609020204030204" charset="0"/>
                <a:ea typeface="+mn-ea"/>
                <a:cs typeface="+mn-cs"/>
              </a:rPr>
              <a:t>),</a:t>
            </a: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		           'D':np.random.randint(80,100</a:t>
            </a:r>
            <a:r>
              <a:rPr lang="en-US" altLang="zh-CN" sz="2000" kern="1200" baseline="0">
                <a:latin typeface="Consolas" panose="020B0609020204030204" charset="0"/>
                <a:ea typeface="+mn-ea"/>
                <a:cs typeface="+mn-cs"/>
              </a:rPr>
              <a:t>,8</a:t>
            </a:r>
            <a:r>
              <a:rPr lang="zh-CN" altLang="en-US" sz="2000" kern="1200" baseline="0">
                <a:latin typeface="Consolas" panose="020B0609020204030204" charset="0"/>
                <a:ea typeface="+mn-ea"/>
                <a:cs typeface="+mn-cs"/>
              </a:rPr>
              <a:t>)})</a:t>
            </a: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df4</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0  1  13  26  81</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1  3  14  29  88</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2  1  13  28  88</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3  2  10  21  90</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4  4  14  28  83</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5  4  11  24  81</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6  2  11  26  99</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7  3  13  25  91</a:t>
            </a:r>
          </a:p>
        </p:txBody>
      </p:sp>
      <p:sp>
        <p:nvSpPr>
          <p:cNvPr id="256002"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5" name="内容占位符 2"/>
          <p:cNvSpPr>
            <a:spLocks noGrp="1"/>
          </p:cNvSpPr>
          <p:nvPr>
            <p:ph idx="1"/>
          </p:nvPr>
        </p:nvSpPr>
        <p:spPr/>
        <p:txBody>
          <a:bodyPr anchor="t"/>
          <a:lstStyle/>
          <a:p>
            <a:pPr marL="0" indent="0" defTabSz="914400">
              <a:spcBef>
                <a:spcPts val="600"/>
              </a:spcBef>
              <a:spcAft>
                <a:spcPts val="600"/>
              </a:spcAft>
              <a:buFont typeface="Wingdings" panose="05000000000000000000" charset="0"/>
              <a:buNone/>
            </a:pPr>
            <a:r>
              <a:rPr lang="zh-CN" altLang="en-US" sz="2000" kern="1200" baseline="0">
                <a:latin typeface="Consolas" panose="020B0609020204030204" charset="0"/>
                <a:ea typeface="+mn-ea"/>
                <a:cs typeface="+mn-cs"/>
                <a:sym typeface="宋体" panose="02010600030101010101" pitchFamily="2" charset="-122"/>
              </a:rPr>
              <a:t>&gt;&gt;&gt; df4.groupby('A').sum()          # 数据分组计算</a:t>
            </a: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    B   C    D</a:t>
            </a: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A             </a:t>
            </a: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1  26  54  169</a:t>
            </a: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2  21  47  189</a:t>
            </a: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3  27  54  179</a:t>
            </a: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4  25  52  164</a:t>
            </a:r>
          </a:p>
        </p:txBody>
      </p:sp>
      <p:sp>
        <p:nvSpPr>
          <p:cNvPr id="257026"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49" name="内容占位符 2"/>
          <p:cNvSpPr>
            <a:spLocks noGrp="1"/>
          </p:cNvSpPr>
          <p:nvPr>
            <p:ph idx="1"/>
          </p:nvPr>
        </p:nvSpPr>
        <p:spPr/>
        <p:txBody>
          <a:bodyPr anchor="t"/>
          <a:lstStyle/>
          <a:p>
            <a:pPr marL="0" indent="0" defTabSz="914400">
              <a:spcBef>
                <a:spcPts val="600"/>
              </a:spcBef>
              <a:spcAft>
                <a:spcPts val="600"/>
              </a:spcAft>
              <a:buFont typeface="Wingdings" panose="05000000000000000000" charset="0"/>
              <a:buNone/>
            </a:pPr>
            <a:r>
              <a:rPr lang="zh-CN" altLang="en-US" sz="2000" kern="1200" baseline="0">
                <a:latin typeface="Consolas" panose="020B0609020204030204" charset="0"/>
                <a:ea typeface="+mn-ea"/>
                <a:cs typeface="+mn-cs"/>
                <a:sym typeface="宋体" panose="02010600030101010101" pitchFamily="2" charset="-122"/>
              </a:rPr>
              <a:t>&gt;&gt;&gt; df4.groupby(['A','B']).mean()</a:t>
            </a: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         C     D</a:t>
            </a: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A  B             </a:t>
            </a: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1 13  27.0  84.5</a:t>
            </a: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2 10  21.0  90.0</a:t>
            </a: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  11  26.0  99.0</a:t>
            </a: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3 13  25.0  91.0</a:t>
            </a: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  14  29.0  88.0</a:t>
            </a: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4 11  24.0  81.0</a:t>
            </a: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  14  28.0  83.0</a:t>
            </a:r>
          </a:p>
        </p:txBody>
      </p:sp>
      <p:sp>
        <p:nvSpPr>
          <p:cNvPr id="258050"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5"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
        <p:nvSpPr>
          <p:cNvPr id="262146" name="内容占位符 2"/>
          <p:cNvSpPr>
            <a:spLocks noGrp="1"/>
          </p:cNvSpPr>
          <p:nvPr>
            <p:ph idx="1"/>
          </p:nvPr>
        </p:nvSpPr>
        <p:spPr/>
        <p:txBody>
          <a:bodyPr anchor="t">
            <a:normAutofit lnSpcReduction="10000"/>
          </a:bodyPr>
          <a:lstStyle/>
          <a:p>
            <a:pPr marL="0" indent="0" defTabSz="914400">
              <a:buFont typeface="Wingdings" panose="05000000000000000000" charset="0"/>
              <a:buNone/>
            </a:pPr>
            <a:r>
              <a:rPr lang="zh-CN" altLang="en-US" sz="2400" kern="1200" baseline="0">
                <a:latin typeface="+mn-lt"/>
                <a:ea typeface="+mn-ea"/>
                <a:cs typeface="+mn-cs"/>
              </a:rPr>
              <a:t>（</a:t>
            </a:r>
            <a:r>
              <a:rPr lang="en-US" altLang="zh-CN" sz="2400" kern="1200" baseline="0">
                <a:latin typeface="+mn-lt"/>
                <a:ea typeface="+mn-ea"/>
                <a:cs typeface="+mn-cs"/>
              </a:rPr>
              <a:t>18</a:t>
            </a:r>
            <a:r>
              <a:rPr lang="zh-CN" altLang="en-US" sz="2400" kern="1200" baseline="0">
                <a:latin typeface="+mn-lt"/>
                <a:ea typeface="+mn-ea"/>
                <a:cs typeface="+mn-cs"/>
              </a:rPr>
              <a:t>）透视转换</a:t>
            </a:r>
          </a:p>
          <a:p>
            <a:pPr marL="0" indent="0" defTabSz="914400">
              <a:buFont typeface="Wingdings" panose="05000000000000000000" charset="0"/>
              <a:buNone/>
            </a:pP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&gt;&gt;&gt; df = pd.DataFrame({'a':[1,2,3,4],</a:t>
            </a:r>
          </a:p>
          <a:p>
            <a:pPr marL="0" indent="0" defTabSz="914400">
              <a:buFont typeface="Wingdings" panose="05000000000000000000" charset="0"/>
              <a:buNone/>
            </a:pPr>
            <a:r>
              <a:rPr lang="zh-CN" altLang="en-US" sz="2000" kern="1200" baseline="0">
                <a:latin typeface="Consolas" panose="020B0609020204030204" charset="0"/>
                <a:ea typeface="+mn-ea"/>
                <a:cs typeface="+mn-cs"/>
              </a:rPr>
              <a:t>		          'b':[2,3,4,5],</a:t>
            </a:r>
          </a:p>
          <a:p>
            <a:pPr marL="0" indent="0" defTabSz="914400">
              <a:buFont typeface="Wingdings" panose="05000000000000000000" charset="0"/>
              <a:buNone/>
            </a:pPr>
            <a:r>
              <a:rPr lang="zh-CN" altLang="en-US" sz="2000" kern="1200" baseline="0">
                <a:latin typeface="Consolas" panose="020B0609020204030204" charset="0"/>
                <a:ea typeface="+mn-ea"/>
                <a:cs typeface="+mn-cs"/>
              </a:rPr>
              <a:t>		          'c':[3,4,5,6],</a:t>
            </a:r>
          </a:p>
          <a:p>
            <a:pPr marL="0" indent="0" defTabSz="914400">
              <a:buFont typeface="Wingdings" panose="05000000000000000000" charset="0"/>
              <a:buNone/>
            </a:pPr>
            <a:r>
              <a:rPr lang="zh-CN" altLang="en-US" sz="2000" kern="1200" baseline="0">
                <a:latin typeface="Consolas" panose="020B0609020204030204" charset="0"/>
                <a:ea typeface="+mn-ea"/>
                <a:cs typeface="+mn-cs"/>
              </a:rPr>
              <a:t>		          'd':[3,3,3,3]})</a:t>
            </a:r>
          </a:p>
          <a:p>
            <a:pPr marL="0" indent="0" defTabSz="914400">
              <a:buFont typeface="Wingdings" panose="05000000000000000000" charset="0"/>
              <a:buNone/>
            </a:pPr>
            <a:r>
              <a:rPr lang="zh-CN" altLang="en-US" sz="2000" kern="1200" baseline="0">
                <a:latin typeface="Consolas" panose="020B0609020204030204" charset="0"/>
                <a:ea typeface="+mn-ea"/>
                <a:cs typeface="+mn-cs"/>
              </a:rPr>
              <a:t>&gt;&gt;&gt; df</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0  1  2  3  3</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1  2  3  4  3</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2  3  4  5  3</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3  4  5  6  3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内容占位符 2"/>
          <p:cNvSpPr>
            <a:spLocks noGrp="1"/>
          </p:cNvSpPr>
          <p:nvPr>
            <p:ph idx="1"/>
          </p:nvPr>
        </p:nvSpPr>
        <p:spPr/>
        <p:txBody>
          <a:bodyPr anchor="t"/>
          <a:lstStyle/>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np.random.randint(0, 50, 5)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随机数组，</a:t>
            </a:r>
            <a:r>
              <a:rPr lang="en-US" altLang="zh-CN" sz="2000" kern="1200" baseline="0">
                <a:latin typeface="Consolas" panose="020B0609020204030204" charset="0"/>
                <a:ea typeface="+mn-ea"/>
                <a:cs typeface="+mn-cs"/>
              </a:rPr>
              <a:t>5</a:t>
            </a:r>
            <a:r>
              <a:rPr lang="zh-CN" altLang="en-US" sz="2000" kern="1200" baseline="0">
                <a:latin typeface="Consolas" panose="020B0609020204030204" charset="0"/>
                <a:ea typeface="+mn-ea"/>
                <a:cs typeface="+mn-cs"/>
              </a:rPr>
              <a:t>个</a:t>
            </a:r>
            <a:r>
              <a:rPr lang="en-US" altLang="zh-CN" sz="2000" kern="1200" baseline="0">
                <a:latin typeface="Consolas" panose="020B0609020204030204" charset="0"/>
                <a:ea typeface="+mn-ea"/>
                <a:cs typeface="+mn-cs"/>
              </a:rPr>
              <a:t>0</a:t>
            </a:r>
            <a:r>
              <a:rPr lang="zh-CN" altLang="en-US" sz="2000" kern="1200" baseline="0">
                <a:latin typeface="Consolas" panose="020B0609020204030204" charset="0"/>
                <a:ea typeface="+mn-ea"/>
                <a:cs typeface="+mn-cs"/>
              </a:rPr>
              <a:t>到</a:t>
            </a:r>
            <a:r>
              <a:rPr lang="en-US" altLang="zh-CN" sz="2000" kern="1200" baseline="0">
                <a:latin typeface="Consolas" panose="020B0609020204030204" charset="0"/>
                <a:ea typeface="+mn-ea"/>
                <a:cs typeface="+mn-cs"/>
              </a:rPr>
              <a:t>50</a:t>
            </a:r>
            <a:r>
              <a:rPr lang="zh-CN" altLang="en-US" sz="2000" kern="1200" baseline="0">
                <a:latin typeface="Consolas" panose="020B0609020204030204" charset="0"/>
                <a:ea typeface="+mn-ea"/>
                <a:cs typeface="+mn-cs"/>
              </a:rPr>
              <a:t>之间的整数</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array([13, 47, 31, 26,  9])</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np.random.randint(0, 50, (3,5))  </a:t>
            </a:r>
            <a:r>
              <a:rPr lang="en-US" altLang="zh-CN" sz="2000" kern="1200" baseline="0">
                <a:latin typeface="Consolas" panose="020B0609020204030204" charset="0"/>
                <a:ea typeface="+mn-ea"/>
                <a:cs typeface="+mn-cs"/>
              </a:rPr>
              <a:t># 3</a:t>
            </a:r>
            <a:r>
              <a:rPr lang="zh-CN" altLang="en-US" sz="2000" kern="1200" baseline="0">
                <a:latin typeface="Consolas" panose="020B0609020204030204" charset="0"/>
                <a:ea typeface="+mn-ea"/>
                <a:cs typeface="+mn-cs"/>
              </a:rPr>
              <a:t>行</a:t>
            </a:r>
            <a:r>
              <a:rPr lang="en-US" altLang="zh-CN" sz="2000" kern="1200" baseline="0">
                <a:latin typeface="Consolas" panose="020B0609020204030204" charset="0"/>
                <a:ea typeface="+mn-ea"/>
                <a:cs typeface="+mn-cs"/>
              </a:rPr>
              <a:t>5</a:t>
            </a:r>
            <a:r>
              <a:rPr lang="zh-CN" altLang="en-US" sz="2000" kern="1200" baseline="0">
                <a:latin typeface="Consolas" panose="020B0609020204030204" charset="0"/>
                <a:ea typeface="+mn-ea"/>
                <a:cs typeface="+mn-cs"/>
              </a:rPr>
              <a:t>列，</a:t>
            </a:r>
            <a:r>
              <a:rPr lang="en-US" altLang="zh-CN" sz="2000" kern="1200" baseline="0">
                <a:latin typeface="Consolas" panose="020B0609020204030204" charset="0"/>
                <a:ea typeface="+mn-ea"/>
                <a:cs typeface="+mn-cs"/>
              </a:rPr>
              <a:t>15</a:t>
            </a:r>
            <a:r>
              <a:rPr lang="zh-CN" altLang="en-US" sz="2000" kern="1200" baseline="0">
                <a:latin typeface="Consolas" panose="020B0609020204030204" charset="0"/>
                <a:ea typeface="+mn-ea"/>
                <a:cs typeface="+mn-cs"/>
              </a:rPr>
              <a:t>个介于</a:t>
            </a:r>
            <a:r>
              <a:rPr lang="en-US" altLang="zh-CN" sz="2000" kern="1200" baseline="0">
                <a:latin typeface="Consolas" panose="020B0609020204030204" charset="0"/>
                <a:ea typeface="+mn-ea"/>
                <a:cs typeface="+mn-cs"/>
              </a:rPr>
              <a:t>0</a:t>
            </a:r>
            <a:r>
              <a:rPr lang="zh-CN" altLang="en-US" sz="2000" kern="1200" baseline="0">
                <a:latin typeface="Consolas" panose="020B0609020204030204" charset="0"/>
                <a:ea typeface="+mn-ea"/>
                <a:cs typeface="+mn-cs"/>
              </a:rPr>
              <a:t>和</a:t>
            </a:r>
            <a:r>
              <a:rPr lang="en-US" altLang="zh-CN" sz="2000" kern="1200" baseline="0">
                <a:latin typeface="Consolas" panose="020B0609020204030204" charset="0"/>
                <a:ea typeface="+mn-ea"/>
                <a:cs typeface="+mn-cs"/>
              </a:rPr>
              <a:t>50</a:t>
            </a:r>
            <a:r>
              <a:rPr lang="zh-CN" altLang="en-US" sz="2000" kern="1200" baseline="0">
                <a:latin typeface="Consolas" panose="020B0609020204030204" charset="0"/>
                <a:ea typeface="+mn-ea"/>
                <a:cs typeface="+mn-cs"/>
              </a:rPr>
              <a:t>之间的整数</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array([[34,  2, 33, 14, 40],</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[ 9,  5, 10, 27, 11],</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[26, 17, 10, 46, 30]])</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np.random.rand(10)               </a:t>
            </a:r>
            <a:r>
              <a:rPr lang="en-US" altLang="zh-CN" sz="2000" kern="1200" baseline="0">
                <a:latin typeface="Consolas" panose="020B0609020204030204" charset="0"/>
                <a:ea typeface="+mn-ea"/>
                <a:cs typeface="+mn-cs"/>
              </a:rPr>
              <a:t># 10</a:t>
            </a:r>
            <a:r>
              <a:rPr lang="zh-CN" altLang="en-US" sz="2000" kern="1200" baseline="0">
                <a:latin typeface="Consolas" panose="020B0609020204030204" charset="0"/>
                <a:ea typeface="+mn-ea"/>
                <a:cs typeface="+mn-cs"/>
              </a:rPr>
              <a:t>个小数</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array([ 0.98139326,  0.35675498,  0.30580776,  0.30379627,  0.19527425,</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0.59159936,  0.31132305,  0.20219211,  0.20073821,  0.02435331])</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np.random.standard_normal(5)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从标准正态分布中随机采样</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array([ 2.82669067,  0.9773194 , -0.72595951, -0.11343254,  0.74813065])</a:t>
            </a:r>
          </a:p>
          <a:p>
            <a:pPr marL="0" indent="0" defTabSz="914400">
              <a:buFont typeface="Wingdings" panose="05000000000000000000" charset="0"/>
              <a:buNone/>
            </a:pPr>
            <a:endParaRPr lang="zh-CN" altLang="en-US" sz="1800" kern="1200" baseline="0">
              <a:latin typeface="Consolas" panose="020B0609020204030204" charset="0"/>
              <a:ea typeface="+mn-ea"/>
              <a:cs typeface="+mn-cs"/>
            </a:endParaRPr>
          </a:p>
          <a:p>
            <a:pPr marL="0" indent="0" defTabSz="914400">
              <a:buFont typeface="Wingdings" panose="05000000000000000000" charset="0"/>
              <a:buNone/>
            </a:pPr>
            <a:endParaRPr lang="zh-CN" altLang="en-US" sz="1800" kern="1200" baseline="0">
              <a:latin typeface="Consolas" panose="020B0609020204030204" charset="0"/>
              <a:ea typeface="+mn-ea"/>
              <a:cs typeface="+mn-cs"/>
            </a:endParaRPr>
          </a:p>
        </p:txBody>
      </p:sp>
      <p:sp>
        <p:nvSpPr>
          <p:cNvPr id="18434"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1 </a:t>
            </a:r>
            <a:r>
              <a:rPr dirty="0" err="1"/>
              <a:t>numpy简单应用</a:t>
            </a:r>
            <a:endParaRPr lang="zh-CN" altLang="en-US" kern="1200" baseline="0" dirty="0">
              <a:latin typeface="+mj-lt"/>
              <a:ea typeface="+mj-ea"/>
              <a:cs typeface="+mj-cs"/>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69"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
        <p:nvSpPr>
          <p:cNvPr id="263170" name="内容占位符 2"/>
          <p:cNvSpPr>
            <a:spLocks noGrp="1"/>
          </p:cNvSpPr>
          <p:nvPr>
            <p:ph idx="1"/>
          </p:nvPr>
        </p:nvSpPr>
        <p:spPr/>
        <p:txBody>
          <a:bodyPr anchor="t">
            <a:noAutofit/>
          </a:bodyPr>
          <a:lstStyle/>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df.pivot(index='a', columns='b', values='c')</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b    2    3    4    5</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a                    </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1  3.0  NaN  NaN  NaN</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  NaN  4.0  NaN  NaN</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3  NaN  NaN  5.0  NaN</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4  NaN  NaN  NaN  6.0</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df.pivot(index='a', columns='b', values='d')</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b    2    3    4    5</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a                    </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1  3.0  NaN  NaN  NaN</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  NaN  3.0  NaN  NaN</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3  NaN  NaN  3.0  NaN</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4  NaN  NaN  NaN  3.0</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7" name="Title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en-US" altLang="zh-CN" kern="1200" baseline="0" dirty="0">
              <a:latin typeface="+mj-lt"/>
              <a:ea typeface="+mj-ea"/>
              <a:cs typeface="+mj-cs"/>
            </a:endParaRPr>
          </a:p>
        </p:txBody>
      </p:sp>
      <p:sp>
        <p:nvSpPr>
          <p:cNvPr id="265218" name="Content Placeholder 2"/>
          <p:cNvSpPr>
            <a:spLocks noGrp="1"/>
          </p:cNvSpPr>
          <p:nvPr>
            <p:ph idx="1"/>
          </p:nvPr>
        </p:nvSpPr>
        <p:spPr/>
        <p:txBody>
          <a:bodyPr anchor="t">
            <a:normAutofit lnSpcReduction="10000"/>
          </a:bodyPr>
          <a:lstStyle/>
          <a:p>
            <a:pPr marL="0" indent="0" defTabSz="914400">
              <a:buFont typeface="Wingdings" panose="05000000000000000000" charset="0"/>
              <a:buNone/>
            </a:pPr>
            <a:r>
              <a:rPr lang="zh-CN" altLang="en-US" sz="2400" kern="1200" baseline="0">
                <a:latin typeface="+mn-lt"/>
                <a:ea typeface="+mn-ea"/>
                <a:cs typeface="+mn-cs"/>
              </a:rPr>
              <a:t>（</a:t>
            </a:r>
            <a:r>
              <a:rPr lang="en-US" altLang="zh-CN" sz="2400" kern="1200" baseline="0">
                <a:latin typeface="+mn-lt"/>
                <a:ea typeface="+mn-ea"/>
                <a:cs typeface="+mn-cs"/>
              </a:rPr>
              <a:t>19</a:t>
            </a:r>
            <a:r>
              <a:rPr lang="zh-CN" altLang="en-US" sz="2400" kern="1200" baseline="0">
                <a:latin typeface="+mn-lt"/>
                <a:ea typeface="+mn-ea"/>
                <a:cs typeface="+mn-cs"/>
              </a:rPr>
              <a:t>）数据差分</a:t>
            </a:r>
          </a:p>
          <a:p>
            <a:pPr marL="0" indent="0" defTabSz="914400">
              <a:spcBef>
                <a:spcPct val="0"/>
              </a:spcBef>
              <a:buFont typeface="Wingdings" panose="05000000000000000000" charset="0"/>
              <a:buNone/>
            </a:pP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df = pd.DataFrame({'a':np.random.randint(1, 100, 10),</a:t>
            </a: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		          'b':np.random.randint(1, 100, 10)},</a:t>
            </a: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		          index=map(str, range(10)))</a:t>
            </a: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df</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a   b</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0  21  54</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1  53  28</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2  18  87</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3  56  40</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4  62  34</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5  74  10</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6   7  78</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7  58  79</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8  66  80</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9  30  21</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1" name="Title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en-US" altLang="zh-CN" kern="1200" baseline="0" dirty="0">
              <a:latin typeface="+mj-lt"/>
              <a:ea typeface="+mj-ea"/>
              <a:cs typeface="+mj-cs"/>
            </a:endParaRPr>
          </a:p>
        </p:txBody>
      </p:sp>
      <p:sp>
        <p:nvSpPr>
          <p:cNvPr id="266242" name="Content Placeholder 2"/>
          <p:cNvSpPr>
            <a:spLocks noGrp="1"/>
          </p:cNvSpPr>
          <p:nvPr>
            <p:ph idx="1"/>
          </p:nvPr>
        </p:nvSpPr>
        <p:spPr/>
        <p:txBody>
          <a:bodyPr anchor="t"/>
          <a:lstStyle/>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&gt;&gt;&gt; df.diff()            # </a:t>
            </a:r>
            <a:r>
              <a:rPr lang="zh-CN" altLang="en-US" sz="2000" kern="1200" baseline="0">
                <a:latin typeface="Consolas" panose="020B0609020204030204" charset="0"/>
                <a:ea typeface="+mn-ea"/>
                <a:cs typeface="+mn-cs"/>
              </a:rPr>
              <a:t>纵向一阶差分</a:t>
            </a:r>
            <a:endParaRPr lang="en-US" altLang="zh-CN"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zh-CN" sz="2000" kern="1200" baseline="0">
                <a:solidFill>
                  <a:srgbClr val="00B0F0"/>
                </a:solidFill>
                <a:latin typeface="Consolas" panose="020B0609020204030204" charset="0"/>
                <a:ea typeface="+mn-ea"/>
                <a:cs typeface="+mn-cs"/>
              </a:rPr>
              <a:t>      a     b</a:t>
            </a:r>
          </a:p>
          <a:p>
            <a:pPr marL="0" indent="0" defTabSz="914400" fontAlgn="auto">
              <a:lnSpc>
                <a:spcPct val="100000"/>
              </a:lnSpc>
              <a:spcBef>
                <a:spcPts val="0"/>
              </a:spcBef>
              <a:buFont typeface="Wingdings" panose="05000000000000000000" charset="0"/>
              <a:buNone/>
            </a:pPr>
            <a:r>
              <a:rPr lang="en-US" altLang="zh-CN" sz="2000" kern="1200" baseline="0">
                <a:solidFill>
                  <a:srgbClr val="00B0F0"/>
                </a:solidFill>
                <a:latin typeface="Consolas" panose="020B0609020204030204" charset="0"/>
                <a:ea typeface="+mn-ea"/>
                <a:cs typeface="+mn-cs"/>
              </a:rPr>
              <a:t>0   NaN   NaN</a:t>
            </a:r>
          </a:p>
          <a:p>
            <a:pPr marL="0" indent="0" defTabSz="914400" fontAlgn="auto">
              <a:lnSpc>
                <a:spcPct val="100000"/>
              </a:lnSpc>
              <a:spcBef>
                <a:spcPts val="0"/>
              </a:spcBef>
              <a:buFont typeface="Wingdings" panose="05000000000000000000" charset="0"/>
              <a:buNone/>
            </a:pPr>
            <a:r>
              <a:rPr lang="en-US" altLang="zh-CN" sz="2000" kern="1200" baseline="0">
                <a:solidFill>
                  <a:srgbClr val="00B0F0"/>
                </a:solidFill>
                <a:latin typeface="Consolas" panose="020B0609020204030204" charset="0"/>
                <a:ea typeface="+mn-ea"/>
                <a:cs typeface="+mn-cs"/>
              </a:rPr>
              <a:t>1  32.0 -26.0</a:t>
            </a:r>
          </a:p>
          <a:p>
            <a:pPr marL="0" indent="0" defTabSz="914400" fontAlgn="auto">
              <a:lnSpc>
                <a:spcPct val="100000"/>
              </a:lnSpc>
              <a:spcBef>
                <a:spcPts val="0"/>
              </a:spcBef>
              <a:buFont typeface="Wingdings" panose="05000000000000000000" charset="0"/>
              <a:buNone/>
            </a:pPr>
            <a:r>
              <a:rPr lang="en-US" altLang="zh-CN" sz="2000" kern="1200" baseline="0">
                <a:solidFill>
                  <a:srgbClr val="00B0F0"/>
                </a:solidFill>
                <a:latin typeface="Consolas" panose="020B0609020204030204" charset="0"/>
                <a:ea typeface="+mn-ea"/>
                <a:cs typeface="+mn-cs"/>
              </a:rPr>
              <a:t>2 -35.0  59.0</a:t>
            </a:r>
          </a:p>
          <a:p>
            <a:pPr marL="0" indent="0" defTabSz="914400" fontAlgn="auto">
              <a:lnSpc>
                <a:spcPct val="100000"/>
              </a:lnSpc>
              <a:spcBef>
                <a:spcPts val="0"/>
              </a:spcBef>
              <a:buFont typeface="Wingdings" panose="05000000000000000000" charset="0"/>
              <a:buNone/>
            </a:pPr>
            <a:r>
              <a:rPr lang="en-US" altLang="zh-CN" sz="2000" kern="1200" baseline="0">
                <a:solidFill>
                  <a:srgbClr val="00B0F0"/>
                </a:solidFill>
                <a:latin typeface="Consolas" panose="020B0609020204030204" charset="0"/>
                <a:ea typeface="+mn-ea"/>
                <a:cs typeface="+mn-cs"/>
              </a:rPr>
              <a:t>3  38.0 -47.0</a:t>
            </a:r>
          </a:p>
          <a:p>
            <a:pPr marL="0" indent="0" defTabSz="914400" fontAlgn="auto">
              <a:lnSpc>
                <a:spcPct val="100000"/>
              </a:lnSpc>
              <a:spcBef>
                <a:spcPts val="0"/>
              </a:spcBef>
              <a:buFont typeface="Wingdings" panose="05000000000000000000" charset="0"/>
              <a:buNone/>
            </a:pPr>
            <a:r>
              <a:rPr lang="en-US" altLang="zh-CN" sz="2000" kern="1200" baseline="0">
                <a:solidFill>
                  <a:srgbClr val="00B0F0"/>
                </a:solidFill>
                <a:latin typeface="Consolas" panose="020B0609020204030204" charset="0"/>
                <a:ea typeface="+mn-ea"/>
                <a:cs typeface="+mn-cs"/>
              </a:rPr>
              <a:t>4   6.0  -6.0</a:t>
            </a:r>
          </a:p>
          <a:p>
            <a:pPr marL="0" indent="0" defTabSz="914400" fontAlgn="auto">
              <a:lnSpc>
                <a:spcPct val="100000"/>
              </a:lnSpc>
              <a:spcBef>
                <a:spcPts val="0"/>
              </a:spcBef>
              <a:buFont typeface="Wingdings" panose="05000000000000000000" charset="0"/>
              <a:buNone/>
            </a:pPr>
            <a:r>
              <a:rPr lang="en-US" altLang="zh-CN" sz="2000" kern="1200" baseline="0">
                <a:solidFill>
                  <a:srgbClr val="00B0F0"/>
                </a:solidFill>
                <a:latin typeface="Consolas" panose="020B0609020204030204" charset="0"/>
                <a:ea typeface="+mn-ea"/>
                <a:cs typeface="+mn-cs"/>
              </a:rPr>
              <a:t>5  12.0 -24.0</a:t>
            </a:r>
          </a:p>
          <a:p>
            <a:pPr marL="0" indent="0" defTabSz="914400" fontAlgn="auto">
              <a:lnSpc>
                <a:spcPct val="100000"/>
              </a:lnSpc>
              <a:spcBef>
                <a:spcPts val="0"/>
              </a:spcBef>
              <a:buFont typeface="Wingdings" panose="05000000000000000000" charset="0"/>
              <a:buNone/>
            </a:pPr>
            <a:r>
              <a:rPr lang="en-US" altLang="zh-CN" sz="2000" kern="1200" baseline="0">
                <a:solidFill>
                  <a:srgbClr val="00B0F0"/>
                </a:solidFill>
                <a:latin typeface="Consolas" panose="020B0609020204030204" charset="0"/>
                <a:ea typeface="+mn-ea"/>
                <a:cs typeface="+mn-cs"/>
              </a:rPr>
              <a:t>6 -67.0  68.0</a:t>
            </a:r>
          </a:p>
          <a:p>
            <a:pPr marL="0" indent="0" defTabSz="914400" fontAlgn="auto">
              <a:lnSpc>
                <a:spcPct val="100000"/>
              </a:lnSpc>
              <a:spcBef>
                <a:spcPts val="0"/>
              </a:spcBef>
              <a:buFont typeface="Wingdings" panose="05000000000000000000" charset="0"/>
              <a:buNone/>
            </a:pPr>
            <a:r>
              <a:rPr lang="en-US" altLang="zh-CN" sz="2000" kern="1200" baseline="0">
                <a:solidFill>
                  <a:srgbClr val="00B0F0"/>
                </a:solidFill>
                <a:latin typeface="Consolas" panose="020B0609020204030204" charset="0"/>
                <a:ea typeface="+mn-ea"/>
                <a:cs typeface="+mn-cs"/>
              </a:rPr>
              <a:t>7  51.0   1.0</a:t>
            </a:r>
          </a:p>
          <a:p>
            <a:pPr marL="0" indent="0" defTabSz="914400" fontAlgn="auto">
              <a:lnSpc>
                <a:spcPct val="100000"/>
              </a:lnSpc>
              <a:spcBef>
                <a:spcPts val="0"/>
              </a:spcBef>
              <a:buFont typeface="Wingdings" panose="05000000000000000000" charset="0"/>
              <a:buNone/>
            </a:pPr>
            <a:r>
              <a:rPr lang="en-US" altLang="zh-CN" sz="2000" kern="1200" baseline="0">
                <a:solidFill>
                  <a:srgbClr val="00B0F0"/>
                </a:solidFill>
                <a:latin typeface="Consolas" panose="020B0609020204030204" charset="0"/>
                <a:ea typeface="+mn-ea"/>
                <a:cs typeface="+mn-cs"/>
              </a:rPr>
              <a:t>8   8.0   1.0</a:t>
            </a:r>
          </a:p>
          <a:p>
            <a:pPr marL="0" indent="0" defTabSz="914400" fontAlgn="auto">
              <a:lnSpc>
                <a:spcPct val="100000"/>
              </a:lnSpc>
              <a:spcBef>
                <a:spcPts val="0"/>
              </a:spcBef>
              <a:buFont typeface="Wingdings" panose="05000000000000000000" charset="0"/>
              <a:buNone/>
            </a:pPr>
            <a:r>
              <a:rPr lang="en-US" altLang="zh-CN" sz="2000" kern="1200" baseline="0">
                <a:solidFill>
                  <a:srgbClr val="00B0F0"/>
                </a:solidFill>
                <a:latin typeface="Consolas" panose="020B0609020204030204" charset="0"/>
                <a:ea typeface="+mn-ea"/>
                <a:cs typeface="+mn-cs"/>
              </a:rPr>
              <a:t>9 -36.0 -59.0</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5" name="Title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en-US" altLang="zh-CN" kern="1200" baseline="0" dirty="0">
              <a:latin typeface="+mj-lt"/>
              <a:ea typeface="+mj-ea"/>
              <a:cs typeface="+mj-cs"/>
            </a:endParaRPr>
          </a:p>
        </p:txBody>
      </p:sp>
      <p:sp>
        <p:nvSpPr>
          <p:cNvPr id="267266" name="Content Placeholder 2"/>
          <p:cNvSpPr>
            <a:spLocks noGrp="1"/>
          </p:cNvSpPr>
          <p:nvPr>
            <p:ph idx="1"/>
          </p:nvPr>
        </p:nvSpPr>
        <p:spPr/>
        <p:txBody>
          <a:bodyPr anchor="t">
            <a:noAutofit/>
          </a:bodyPr>
          <a:lstStyle/>
          <a:p>
            <a:pPr marL="0" indent="0" defTabSz="914400">
              <a:buFont typeface="Wingdings" panose="05000000000000000000" charset="0"/>
              <a:buNone/>
            </a:pPr>
            <a:r>
              <a:rPr lang="en-US" altLang="zh-CN" sz="2000" kern="1200" baseline="0">
                <a:latin typeface="Consolas" panose="020B0609020204030204" charset="0"/>
                <a:ea typeface="+mn-ea"/>
                <a:cs typeface="+mn-cs"/>
              </a:rPr>
              <a:t>&gt;&gt;&gt; df.diff(axis=1)       # </a:t>
            </a:r>
            <a:r>
              <a:rPr lang="zh-CN" altLang="en-US" sz="2000" kern="1200" baseline="0">
                <a:latin typeface="Consolas" panose="020B0609020204030204" charset="0"/>
                <a:ea typeface="+mn-ea"/>
                <a:cs typeface="+mn-cs"/>
              </a:rPr>
              <a:t>横向一阶差分</a:t>
            </a: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    a     b</a:t>
            </a: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0 NaN  33.0</a:t>
            </a: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1 NaN -25.0</a:t>
            </a: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2 NaN  69.0</a:t>
            </a: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3 NaN -16.0</a:t>
            </a: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4 NaN -28.0</a:t>
            </a: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5 NaN -64.0</a:t>
            </a: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6 NaN  71.0</a:t>
            </a: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7 NaN  21.0</a:t>
            </a: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8 NaN  14.0</a:t>
            </a: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9 NaN  -9.0</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89" name="Title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en-US" altLang="zh-CN" kern="1200" baseline="0" dirty="0">
              <a:latin typeface="+mj-lt"/>
              <a:ea typeface="+mj-ea"/>
              <a:cs typeface="+mj-cs"/>
            </a:endParaRPr>
          </a:p>
        </p:txBody>
      </p:sp>
      <p:sp>
        <p:nvSpPr>
          <p:cNvPr id="268290" name="Content Placeholder 2"/>
          <p:cNvSpPr>
            <a:spLocks noGrp="1"/>
          </p:cNvSpPr>
          <p:nvPr>
            <p:ph idx="1"/>
          </p:nvPr>
        </p:nvSpPr>
        <p:spPr/>
        <p:txBody>
          <a:bodyPr anchor="t">
            <a:noAutofit/>
          </a:bodyPr>
          <a:lstStyle/>
          <a:p>
            <a:pPr marL="0" indent="0" defTabSz="914400">
              <a:buFont typeface="Wingdings" panose="05000000000000000000" charset="0"/>
              <a:buNone/>
            </a:pPr>
            <a:r>
              <a:rPr lang="en-US" altLang="zh-CN" sz="2000" kern="1200" baseline="0">
                <a:latin typeface="Consolas" panose="020B0609020204030204" charset="0"/>
                <a:ea typeface="+mn-ea"/>
                <a:cs typeface="+mn-cs"/>
              </a:rPr>
              <a:t>&gt;&gt;&gt; df.diff(periods=2)      # </a:t>
            </a:r>
            <a:r>
              <a:rPr lang="zh-CN" altLang="en-US" sz="2000" kern="1200" baseline="0">
                <a:latin typeface="Consolas" panose="020B0609020204030204" charset="0"/>
                <a:ea typeface="+mn-ea"/>
                <a:cs typeface="+mn-cs"/>
              </a:rPr>
              <a:t>纵向二阶差分</a:t>
            </a: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      a     b</a:t>
            </a: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0   NaN   NaN</a:t>
            </a: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1   NaN   NaN</a:t>
            </a: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2  -3.0  33.0</a:t>
            </a: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3   3.0  12.0</a:t>
            </a: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4  44.0 -53.0</a:t>
            </a: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5  18.0 -30.0</a:t>
            </a: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6 -55.0  44.0</a:t>
            </a: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7 -16.0  69.0</a:t>
            </a: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8  59.0   2.0</a:t>
            </a: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9 -28.0 -58.0</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3" name="Content Placeholder 2"/>
          <p:cNvSpPr>
            <a:spLocks noGrp="1"/>
          </p:cNvSpPr>
          <p:nvPr>
            <p:ph idx="1"/>
          </p:nvPr>
        </p:nvSpPr>
        <p:spPr>
          <a:xfrm>
            <a:off x="838200" y="1321435"/>
            <a:ext cx="10515600" cy="5292725"/>
          </a:xfrm>
        </p:spPr>
        <p:txBody>
          <a:bodyPr anchor="t"/>
          <a:lstStyle/>
          <a:p>
            <a:pPr marL="0" indent="0" defTabSz="914400">
              <a:spcBef>
                <a:spcPct val="0"/>
              </a:spcBef>
              <a:buFont typeface="Wingdings" panose="05000000000000000000" charset="0"/>
              <a:buNone/>
            </a:pPr>
            <a:r>
              <a:rPr lang="zh-CN" altLang="en-US" sz="2400" kern="1200" baseline="0">
                <a:latin typeface="+mn-lt"/>
                <a:ea typeface="+mn-ea"/>
                <a:cs typeface="+mn-cs"/>
              </a:rPr>
              <a:t>（</a:t>
            </a:r>
            <a:r>
              <a:rPr lang="en-US" altLang="zh-CN" sz="2400" kern="1200" baseline="0">
                <a:latin typeface="+mn-lt"/>
                <a:ea typeface="+mn-ea"/>
                <a:cs typeface="+mn-cs"/>
              </a:rPr>
              <a:t>20</a:t>
            </a:r>
            <a:r>
              <a:rPr lang="zh-CN" altLang="en-US" sz="2400" kern="1200" baseline="0">
                <a:latin typeface="+mn-lt"/>
                <a:ea typeface="+mn-ea"/>
                <a:cs typeface="+mn-cs"/>
              </a:rPr>
              <a:t>）计算相关系数</a:t>
            </a:r>
          </a:p>
          <a:p>
            <a:pPr marL="0" indent="0" defTabSz="914400" fontAlgn="auto">
              <a:lnSpc>
                <a:spcPct val="100000"/>
              </a:lnSpc>
              <a:spcBef>
                <a:spcPct val="0"/>
              </a:spcBef>
              <a:buFont typeface="Wingdings" panose="05000000000000000000" charset="0"/>
              <a:buNone/>
            </a:pPr>
            <a:r>
              <a:rPr lang="zh-CN" altLang="en-US" sz="2000" kern="1200" baseline="0">
                <a:latin typeface="Consolas" panose="020B0609020204030204" charset="0"/>
                <a:ea typeface="+mn-ea"/>
                <a:cs typeface="+mn-cs"/>
              </a:rPr>
              <a:t>&gt;&gt;&gt; df = pd.DataFrame({'A':np.random.randint(1, 100, 10),</a:t>
            </a:r>
          </a:p>
          <a:p>
            <a:pPr marL="0" indent="0" defTabSz="914400" fontAlgn="auto">
              <a:lnSpc>
                <a:spcPct val="100000"/>
              </a:lnSpc>
              <a:spcBef>
                <a:spcPct val="0"/>
              </a:spcBef>
              <a:buFont typeface="Wingdings" panose="05000000000000000000" charset="0"/>
              <a:buNone/>
            </a:pPr>
            <a:r>
              <a:rPr lang="zh-CN" altLang="en-US" sz="2000" kern="1200" baseline="0">
                <a:latin typeface="Consolas" panose="020B0609020204030204" charset="0"/>
                <a:ea typeface="+mn-ea"/>
                <a:cs typeface="+mn-cs"/>
              </a:rPr>
              <a:t>		          'B':np.random.randint(1, 100, 10),</a:t>
            </a:r>
          </a:p>
          <a:p>
            <a:pPr marL="0" indent="0" defTabSz="914400" fontAlgn="auto">
              <a:lnSpc>
                <a:spcPct val="100000"/>
              </a:lnSpc>
              <a:spcBef>
                <a:spcPct val="0"/>
              </a:spcBef>
              <a:buFont typeface="Wingdings" panose="05000000000000000000" charset="0"/>
              <a:buNone/>
            </a:pPr>
            <a:r>
              <a:rPr lang="zh-CN" altLang="en-US" sz="2000" kern="1200" baseline="0">
                <a:latin typeface="Consolas" panose="020B0609020204030204" charset="0"/>
                <a:ea typeface="+mn-ea"/>
                <a:cs typeface="+mn-cs"/>
              </a:rPr>
              <a:t>		          'C':np.random.randint(1, 100, 10)})</a:t>
            </a:r>
          </a:p>
          <a:p>
            <a:pPr marL="0" indent="0" defTabSz="914400" fontAlgn="auto">
              <a:lnSpc>
                <a:spcPct val="100000"/>
              </a:lnSpc>
              <a:spcBef>
                <a:spcPct val="0"/>
              </a:spcBef>
              <a:buFont typeface="Wingdings" panose="05000000000000000000" charset="0"/>
              <a:buNone/>
            </a:pPr>
            <a:r>
              <a:rPr lang="zh-CN" altLang="en-US" sz="2000" kern="1200" baseline="0">
                <a:latin typeface="Consolas" panose="020B0609020204030204" charset="0"/>
                <a:ea typeface="+mn-ea"/>
                <a:cs typeface="+mn-cs"/>
              </a:rPr>
              <a:t>&gt;&gt;&gt; df</a:t>
            </a:r>
          </a:p>
          <a:p>
            <a:pPr marL="0" indent="0" defTabSz="914400" fontAlgn="auto">
              <a:lnSpc>
                <a:spcPct val="100000"/>
              </a:lnSpc>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A   B   C</a:t>
            </a:r>
          </a:p>
          <a:p>
            <a:pPr marL="0" indent="0" defTabSz="914400" fontAlgn="auto">
              <a:lnSpc>
                <a:spcPct val="100000"/>
              </a:lnSpc>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0   5  91   3</a:t>
            </a:r>
          </a:p>
          <a:p>
            <a:pPr marL="0" indent="0" defTabSz="914400" fontAlgn="auto">
              <a:lnSpc>
                <a:spcPct val="100000"/>
              </a:lnSpc>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1  90  15  66</a:t>
            </a:r>
          </a:p>
          <a:p>
            <a:pPr marL="0" indent="0" defTabSz="914400" fontAlgn="auto">
              <a:lnSpc>
                <a:spcPct val="100000"/>
              </a:lnSpc>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2  93  27   3</a:t>
            </a:r>
          </a:p>
          <a:p>
            <a:pPr marL="0" indent="0" defTabSz="914400" fontAlgn="auto">
              <a:lnSpc>
                <a:spcPct val="100000"/>
              </a:lnSpc>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3  70  44  66</a:t>
            </a:r>
          </a:p>
          <a:p>
            <a:pPr marL="0" indent="0" defTabSz="914400" fontAlgn="auto">
              <a:lnSpc>
                <a:spcPct val="100000"/>
              </a:lnSpc>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4  27  14  10</a:t>
            </a:r>
          </a:p>
          <a:p>
            <a:pPr marL="0" indent="0" defTabSz="914400" fontAlgn="auto">
              <a:lnSpc>
                <a:spcPct val="100000"/>
              </a:lnSpc>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5  35  46  20</a:t>
            </a:r>
          </a:p>
          <a:p>
            <a:pPr marL="0" indent="0" defTabSz="914400" fontAlgn="auto">
              <a:lnSpc>
                <a:spcPct val="100000"/>
              </a:lnSpc>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6  33  14  69</a:t>
            </a:r>
          </a:p>
          <a:p>
            <a:pPr marL="0" indent="0" defTabSz="914400" fontAlgn="auto">
              <a:lnSpc>
                <a:spcPct val="100000"/>
              </a:lnSpc>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7  12  41  15</a:t>
            </a:r>
          </a:p>
          <a:p>
            <a:pPr marL="0" indent="0" defTabSz="914400" fontAlgn="auto">
              <a:lnSpc>
                <a:spcPct val="100000"/>
              </a:lnSpc>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8  28  62  47</a:t>
            </a:r>
          </a:p>
          <a:p>
            <a:pPr marL="0" indent="0" defTabSz="914400" fontAlgn="auto">
              <a:lnSpc>
                <a:spcPct val="100000"/>
              </a:lnSpc>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9  15  92  77</a:t>
            </a:r>
          </a:p>
        </p:txBody>
      </p:sp>
      <p:sp>
        <p:nvSpPr>
          <p:cNvPr id="269314"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7" name="Content Placeholder 2"/>
          <p:cNvSpPr>
            <a:spLocks noGrp="1"/>
          </p:cNvSpPr>
          <p:nvPr>
            <p:ph idx="1"/>
          </p:nvPr>
        </p:nvSpPr>
        <p:spPr/>
        <p:txBody>
          <a:bodyPr anchor="t"/>
          <a:lstStyle/>
          <a:p>
            <a:pPr marL="0" indent="0" defTabSz="914400">
              <a:spcBef>
                <a:spcPct val="0"/>
              </a:spcBef>
              <a:buFont typeface="Wingdings" panose="05000000000000000000" charset="0"/>
              <a:buNone/>
            </a:pPr>
            <a:r>
              <a:rPr lang="en-US" altLang="zh-CN" sz="2000" kern="1200" baseline="0">
                <a:latin typeface="Consolas" panose="020B0609020204030204" charset="0"/>
                <a:ea typeface="+mn-ea"/>
                <a:cs typeface="+mn-cs"/>
              </a:rPr>
              <a:t>&gt;&gt;&gt; df.corr()                       # pearson</a:t>
            </a:r>
            <a:r>
              <a:rPr lang="zh-CN" altLang="en-US" sz="2000" kern="1200" baseline="0">
                <a:latin typeface="Consolas" panose="020B0609020204030204" charset="0"/>
                <a:ea typeface="+mn-ea"/>
                <a:cs typeface="+mn-cs"/>
              </a:rPr>
              <a:t>相关系数</a:t>
            </a:r>
          </a:p>
          <a:p>
            <a:pPr marL="0" indent="0" defTabSz="914400">
              <a:spcBef>
                <a:spcPct val="0"/>
              </a:spcBef>
              <a:buFont typeface="Wingdings" panose="05000000000000000000" charset="0"/>
              <a:buNone/>
            </a:pPr>
            <a:r>
              <a:rPr lang="en-US" altLang="zh-CN" sz="2000" kern="1200" baseline="0">
                <a:solidFill>
                  <a:srgbClr val="00B0F0"/>
                </a:solidFill>
                <a:latin typeface="Consolas" panose="020B0609020204030204" charset="0"/>
                <a:ea typeface="+mn-ea"/>
                <a:cs typeface="+mn-cs"/>
              </a:rPr>
              <a:t>          A         B         C</a:t>
            </a:r>
          </a:p>
          <a:p>
            <a:pPr marL="0" indent="0" defTabSz="914400">
              <a:spcBef>
                <a:spcPct val="0"/>
              </a:spcBef>
              <a:buFont typeface="Wingdings" panose="05000000000000000000" charset="0"/>
              <a:buNone/>
            </a:pPr>
            <a:r>
              <a:rPr lang="en-US" altLang="zh-CN" sz="2000" kern="1200" baseline="0">
                <a:solidFill>
                  <a:srgbClr val="00B0F0"/>
                </a:solidFill>
                <a:latin typeface="Consolas" panose="020B0609020204030204" charset="0"/>
                <a:ea typeface="+mn-ea"/>
                <a:cs typeface="+mn-cs"/>
              </a:rPr>
              <a:t>A  1.000000 -0.560009  0.162105</a:t>
            </a:r>
          </a:p>
          <a:p>
            <a:pPr marL="0" indent="0" defTabSz="914400">
              <a:spcBef>
                <a:spcPct val="0"/>
              </a:spcBef>
              <a:buFont typeface="Wingdings" panose="05000000000000000000" charset="0"/>
              <a:buNone/>
            </a:pPr>
            <a:r>
              <a:rPr lang="en-US" altLang="zh-CN" sz="2000" kern="1200" baseline="0">
                <a:solidFill>
                  <a:srgbClr val="00B0F0"/>
                </a:solidFill>
                <a:latin typeface="Consolas" panose="020B0609020204030204" charset="0"/>
                <a:ea typeface="+mn-ea"/>
                <a:cs typeface="+mn-cs"/>
              </a:rPr>
              <a:t>B -0.560009  1.000000  0.014687</a:t>
            </a:r>
          </a:p>
          <a:p>
            <a:pPr marL="0" indent="0" defTabSz="914400">
              <a:spcBef>
                <a:spcPct val="0"/>
              </a:spcBef>
              <a:buFont typeface="Wingdings" panose="05000000000000000000" charset="0"/>
              <a:buNone/>
            </a:pPr>
            <a:r>
              <a:rPr lang="en-US" altLang="zh-CN" sz="2000" kern="1200" baseline="0">
                <a:solidFill>
                  <a:srgbClr val="00B0F0"/>
                </a:solidFill>
                <a:latin typeface="Consolas" panose="020B0609020204030204" charset="0"/>
                <a:ea typeface="+mn-ea"/>
                <a:cs typeface="+mn-cs"/>
              </a:rPr>
              <a:t>C  0.162105  0.014687  1.000000</a:t>
            </a:r>
          </a:p>
          <a:p>
            <a:pPr marL="0" indent="0" defTabSz="914400">
              <a:spcBef>
                <a:spcPct val="0"/>
              </a:spcBef>
              <a:buFont typeface="Wingdings" panose="05000000000000000000" charset="0"/>
              <a:buNone/>
            </a:pPr>
            <a:r>
              <a:rPr lang="en-US" altLang="zh-CN" sz="2000" kern="1200" baseline="0">
                <a:latin typeface="Consolas" panose="020B0609020204030204" charset="0"/>
                <a:ea typeface="+mn-ea"/>
                <a:cs typeface="+mn-cs"/>
              </a:rPr>
              <a:t>&gt;&gt;&gt; df.corr('kendall')              # Kendall Tau</a:t>
            </a:r>
            <a:r>
              <a:rPr lang="zh-CN" altLang="en-US" sz="2000" kern="1200" baseline="0">
                <a:latin typeface="Consolas" panose="020B0609020204030204" charset="0"/>
                <a:ea typeface="+mn-ea"/>
                <a:cs typeface="+mn-cs"/>
              </a:rPr>
              <a:t>相关系数</a:t>
            </a:r>
          </a:p>
          <a:p>
            <a:pPr marL="0" indent="0" defTabSz="914400">
              <a:spcBef>
                <a:spcPct val="0"/>
              </a:spcBef>
              <a:buFont typeface="Wingdings" panose="05000000000000000000" charset="0"/>
              <a:buNone/>
            </a:pPr>
            <a:r>
              <a:rPr lang="en-US" altLang="zh-CN" sz="2000" kern="1200" baseline="0">
                <a:solidFill>
                  <a:srgbClr val="00B0F0"/>
                </a:solidFill>
                <a:latin typeface="Consolas" panose="020B0609020204030204" charset="0"/>
                <a:ea typeface="+mn-ea"/>
                <a:cs typeface="+mn-cs"/>
              </a:rPr>
              <a:t>          A         B         C</a:t>
            </a:r>
          </a:p>
          <a:p>
            <a:pPr marL="0" indent="0" defTabSz="914400">
              <a:spcBef>
                <a:spcPct val="0"/>
              </a:spcBef>
              <a:buFont typeface="Wingdings" panose="05000000000000000000" charset="0"/>
              <a:buNone/>
            </a:pPr>
            <a:r>
              <a:rPr lang="en-US" altLang="zh-CN" sz="2000" kern="1200" baseline="0">
                <a:solidFill>
                  <a:srgbClr val="00B0F0"/>
                </a:solidFill>
                <a:latin typeface="Consolas" panose="020B0609020204030204" charset="0"/>
                <a:ea typeface="+mn-ea"/>
                <a:cs typeface="+mn-cs"/>
              </a:rPr>
              <a:t>A  1.000000 -0.314627  0.113666</a:t>
            </a:r>
          </a:p>
          <a:p>
            <a:pPr marL="0" indent="0" defTabSz="914400">
              <a:spcBef>
                <a:spcPct val="0"/>
              </a:spcBef>
              <a:buFont typeface="Wingdings" panose="05000000000000000000" charset="0"/>
              <a:buNone/>
            </a:pPr>
            <a:r>
              <a:rPr lang="en-US" altLang="zh-CN" sz="2000" kern="1200" baseline="0">
                <a:solidFill>
                  <a:srgbClr val="00B0F0"/>
                </a:solidFill>
                <a:latin typeface="Consolas" panose="020B0609020204030204" charset="0"/>
                <a:ea typeface="+mn-ea"/>
                <a:cs typeface="+mn-cs"/>
              </a:rPr>
              <a:t>B -0.314627  1.000000  0.045980</a:t>
            </a:r>
          </a:p>
          <a:p>
            <a:pPr marL="0" indent="0" defTabSz="914400">
              <a:spcBef>
                <a:spcPct val="0"/>
              </a:spcBef>
              <a:buFont typeface="Wingdings" panose="05000000000000000000" charset="0"/>
              <a:buNone/>
            </a:pPr>
            <a:r>
              <a:rPr lang="en-US" altLang="zh-CN" sz="2000" kern="1200" baseline="0">
                <a:solidFill>
                  <a:srgbClr val="00B0F0"/>
                </a:solidFill>
                <a:latin typeface="Consolas" panose="020B0609020204030204" charset="0"/>
                <a:ea typeface="+mn-ea"/>
                <a:cs typeface="+mn-cs"/>
              </a:rPr>
              <a:t>C  0.113666  0.045980  1.000000</a:t>
            </a:r>
          </a:p>
          <a:p>
            <a:pPr marL="0" indent="0" defTabSz="914400">
              <a:spcBef>
                <a:spcPct val="0"/>
              </a:spcBef>
              <a:buFont typeface="Wingdings" panose="05000000000000000000" charset="0"/>
              <a:buNone/>
            </a:pPr>
            <a:r>
              <a:rPr lang="en-US" altLang="zh-CN" sz="2000" kern="1200" baseline="0">
                <a:latin typeface="Consolas" panose="020B0609020204030204" charset="0"/>
                <a:ea typeface="+mn-ea"/>
                <a:cs typeface="+mn-cs"/>
              </a:rPr>
              <a:t>&gt;&gt;&gt; df.corr('spearman')             # spearman秩相关</a:t>
            </a:r>
          </a:p>
          <a:p>
            <a:pPr marL="0" indent="0" defTabSz="914400">
              <a:spcBef>
                <a:spcPct val="0"/>
              </a:spcBef>
              <a:buFont typeface="Wingdings" panose="05000000000000000000" charset="0"/>
              <a:buNone/>
            </a:pPr>
            <a:r>
              <a:rPr lang="en-US" altLang="zh-CN" sz="2000" kern="1200" baseline="0">
                <a:solidFill>
                  <a:srgbClr val="00B0F0"/>
                </a:solidFill>
                <a:latin typeface="Consolas" panose="020B0609020204030204" charset="0"/>
                <a:ea typeface="+mn-ea"/>
                <a:cs typeface="+mn-cs"/>
              </a:rPr>
              <a:t>          A         B         C</a:t>
            </a:r>
          </a:p>
          <a:p>
            <a:pPr marL="0" indent="0" defTabSz="914400">
              <a:spcBef>
                <a:spcPct val="0"/>
              </a:spcBef>
              <a:buFont typeface="Wingdings" panose="05000000000000000000" charset="0"/>
              <a:buNone/>
            </a:pPr>
            <a:r>
              <a:rPr lang="en-US" altLang="zh-CN" sz="2000" kern="1200" baseline="0">
                <a:solidFill>
                  <a:srgbClr val="00B0F0"/>
                </a:solidFill>
                <a:latin typeface="Consolas" panose="020B0609020204030204" charset="0"/>
                <a:ea typeface="+mn-ea"/>
                <a:cs typeface="+mn-cs"/>
              </a:rPr>
              <a:t>A  1.000000 -0.419455  0.128051</a:t>
            </a:r>
          </a:p>
          <a:p>
            <a:pPr marL="0" indent="0" defTabSz="914400">
              <a:spcBef>
                <a:spcPct val="0"/>
              </a:spcBef>
              <a:buFont typeface="Wingdings" panose="05000000000000000000" charset="0"/>
              <a:buNone/>
            </a:pPr>
            <a:r>
              <a:rPr lang="en-US" altLang="zh-CN" sz="2000" kern="1200" baseline="0">
                <a:solidFill>
                  <a:srgbClr val="00B0F0"/>
                </a:solidFill>
                <a:latin typeface="Consolas" panose="020B0609020204030204" charset="0"/>
                <a:ea typeface="+mn-ea"/>
                <a:cs typeface="+mn-cs"/>
              </a:rPr>
              <a:t>B -0.419455  1.000000  0.067279</a:t>
            </a:r>
          </a:p>
          <a:p>
            <a:pPr marL="0" indent="0" defTabSz="914400">
              <a:spcBef>
                <a:spcPct val="0"/>
              </a:spcBef>
              <a:buFont typeface="Wingdings" panose="05000000000000000000" charset="0"/>
              <a:buNone/>
            </a:pPr>
            <a:r>
              <a:rPr lang="en-US" altLang="zh-CN" sz="2000" kern="1200" baseline="0">
                <a:solidFill>
                  <a:srgbClr val="00B0F0"/>
                </a:solidFill>
                <a:latin typeface="Consolas" panose="020B0609020204030204" charset="0"/>
                <a:ea typeface="+mn-ea"/>
                <a:cs typeface="+mn-cs"/>
              </a:rPr>
              <a:t>C  0.128051  0.067279  1.000000</a:t>
            </a:r>
          </a:p>
        </p:txBody>
      </p:sp>
      <p:sp>
        <p:nvSpPr>
          <p:cNvPr id="270338"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1"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
        <p:nvSpPr>
          <p:cNvPr id="271362" name="内容占位符 2"/>
          <p:cNvSpPr>
            <a:spLocks noGrp="1"/>
          </p:cNvSpPr>
          <p:nvPr>
            <p:ph idx="1"/>
          </p:nvPr>
        </p:nvSpPr>
        <p:spPr>
          <a:xfrm>
            <a:off x="838200" y="1321435"/>
            <a:ext cx="11085195" cy="4639945"/>
          </a:xfrm>
        </p:spPr>
        <p:txBody>
          <a:bodyPr anchor="t"/>
          <a:lstStyle/>
          <a:p>
            <a:pPr marL="0" indent="0" defTabSz="914400">
              <a:buFont typeface="Wingdings" panose="05000000000000000000" charset="0"/>
              <a:buNone/>
            </a:pPr>
            <a:r>
              <a:rPr lang="zh-CN" altLang="en-US" sz="2400" kern="1200" baseline="0">
                <a:latin typeface="+mn-lt"/>
                <a:ea typeface="+mn-ea"/>
                <a:cs typeface="+mn-cs"/>
              </a:rPr>
              <a:t>（</a:t>
            </a:r>
            <a:r>
              <a:rPr lang="en-US" altLang="en-US" sz="2400" kern="1200" baseline="0">
                <a:latin typeface="+mn-lt"/>
                <a:ea typeface="+mn-ea"/>
                <a:cs typeface="+mn-cs"/>
              </a:rPr>
              <a:t>21</a:t>
            </a:r>
            <a:r>
              <a:rPr lang="zh-CN" altLang="en-US" sz="2400" kern="1200" baseline="0">
                <a:latin typeface="+mn-lt"/>
                <a:ea typeface="+mn-ea"/>
                <a:cs typeface="+mn-cs"/>
              </a:rPr>
              <a:t>）结合matplotlib绘图</a:t>
            </a:r>
          </a:p>
          <a:p>
            <a:pPr marL="0" indent="0" defTabSz="914400">
              <a:spcBef>
                <a:spcPts val="600"/>
              </a:spcBef>
              <a:spcAft>
                <a:spcPts val="600"/>
              </a:spcAft>
              <a:buFont typeface="Wingdings" panose="05000000000000000000" charset="0"/>
              <a:buNone/>
            </a:pPr>
            <a:endParaRPr lang="zh-CN" altLang="en-US" sz="1600" kern="1200" baseline="0">
              <a:latin typeface="+mn-lt"/>
              <a:ea typeface="+mn-ea"/>
              <a:cs typeface="+mn-cs"/>
            </a:endParaRPr>
          </a:p>
          <a:p>
            <a:pPr marL="0" indent="0" defTabSz="914400" fontAlgn="auto">
              <a:lnSpc>
                <a:spcPct val="100000"/>
              </a:lnSpc>
              <a:spcBef>
                <a:spcPts val="0"/>
              </a:spcBef>
              <a:spcAft>
                <a:spcPts val="0"/>
              </a:spcAft>
              <a:buFont typeface="Wingdings" panose="05000000000000000000" charset="0"/>
              <a:buNone/>
            </a:pPr>
            <a:r>
              <a:rPr lang="zh-CN" altLang="en-US" sz="2000" kern="1200" baseline="0">
                <a:latin typeface="Consolas" panose="020B0609020204030204" charset="0"/>
                <a:ea typeface="+mn-ea"/>
                <a:cs typeface="+mn-cs"/>
              </a:rPr>
              <a:t>&gt;&gt;&gt; import pandas as pd</a:t>
            </a:r>
          </a:p>
          <a:p>
            <a:pPr marL="0" indent="0" defTabSz="914400" fontAlgn="auto">
              <a:lnSpc>
                <a:spcPct val="100000"/>
              </a:lnSpc>
              <a:spcBef>
                <a:spcPts val="0"/>
              </a:spcBef>
              <a:spcAft>
                <a:spcPts val="0"/>
              </a:spcAft>
              <a:buFont typeface="Wingdings" panose="05000000000000000000" charset="0"/>
              <a:buNone/>
            </a:pPr>
            <a:r>
              <a:rPr lang="zh-CN" altLang="en-US" sz="2000" kern="1200" baseline="0">
                <a:latin typeface="Consolas" panose="020B0609020204030204" charset="0"/>
                <a:ea typeface="+mn-ea"/>
                <a:cs typeface="+mn-cs"/>
              </a:rPr>
              <a:t>&gt;&gt;&gt; import numpy as np</a:t>
            </a:r>
          </a:p>
          <a:p>
            <a:pPr marL="0" indent="0" defTabSz="914400" fontAlgn="auto">
              <a:lnSpc>
                <a:spcPct val="100000"/>
              </a:lnSpc>
              <a:spcBef>
                <a:spcPts val="0"/>
              </a:spcBef>
              <a:spcAft>
                <a:spcPts val="0"/>
              </a:spcAft>
              <a:buFont typeface="Wingdings" panose="05000000000000000000" charset="0"/>
              <a:buNone/>
            </a:pPr>
            <a:r>
              <a:rPr lang="zh-CN" altLang="en-US" sz="2000" kern="1200" baseline="0">
                <a:latin typeface="Consolas" panose="020B0609020204030204" charset="0"/>
                <a:ea typeface="+mn-ea"/>
                <a:cs typeface="+mn-cs"/>
              </a:rPr>
              <a:t>&gt;&gt;&gt; import matplotlib.pyplot as plt</a:t>
            </a:r>
          </a:p>
          <a:p>
            <a:pPr marL="0" indent="0" defTabSz="914400" fontAlgn="auto">
              <a:lnSpc>
                <a:spcPct val="100000"/>
              </a:lnSpc>
              <a:spcBef>
                <a:spcPts val="0"/>
              </a:spcBef>
              <a:spcAft>
                <a:spcPts val="0"/>
              </a:spcAft>
              <a:buFont typeface="Wingdings" panose="05000000000000000000" charset="0"/>
              <a:buNone/>
            </a:pPr>
            <a:r>
              <a:rPr lang="zh-CN" altLang="en-US" sz="2000" kern="1200" baseline="0">
                <a:latin typeface="Consolas" panose="020B0609020204030204" charset="0"/>
                <a:ea typeface="+mn-ea"/>
                <a:cs typeface="+mn-cs"/>
              </a:rPr>
              <a:t>&gt;&gt;&gt; df = pd.DataFrame(np.random.randn(1000, 2), columns=['B', 'C']).cumsum()</a:t>
            </a:r>
          </a:p>
          <a:p>
            <a:pPr marL="0" indent="0" defTabSz="914400" fontAlgn="auto">
              <a:lnSpc>
                <a:spcPct val="100000"/>
              </a:lnSpc>
              <a:spcBef>
                <a:spcPts val="0"/>
              </a:spcBef>
              <a:spcAft>
                <a:spcPts val="0"/>
              </a:spcAft>
              <a:buFont typeface="Wingdings" panose="05000000000000000000" charset="0"/>
              <a:buNone/>
            </a:pPr>
            <a:r>
              <a:rPr lang="zh-CN" altLang="en-US" sz="2000" kern="1200" baseline="0">
                <a:latin typeface="Consolas" panose="020B0609020204030204" charset="0"/>
                <a:ea typeface="+mn-ea"/>
                <a:cs typeface="+mn-cs"/>
              </a:rPr>
              <a:t>&gt;&gt;&gt; df['A'] = pd.Series(list(range(len(df))))</a:t>
            </a:r>
          </a:p>
          <a:p>
            <a:pPr marL="0" indent="0" defTabSz="914400" fontAlgn="auto">
              <a:lnSpc>
                <a:spcPct val="100000"/>
              </a:lnSpc>
              <a:spcBef>
                <a:spcPts val="0"/>
              </a:spcBef>
              <a:spcAft>
                <a:spcPts val="0"/>
              </a:spcAft>
              <a:buFont typeface="Wingdings" panose="05000000000000000000" charset="0"/>
              <a:buNone/>
            </a:pPr>
            <a:r>
              <a:rPr lang="zh-CN" altLang="en-US" sz="2000" kern="1200" baseline="0">
                <a:latin typeface="Consolas" panose="020B0609020204030204" charset="0"/>
                <a:ea typeface="+mn-ea"/>
                <a:cs typeface="+mn-cs"/>
              </a:rPr>
              <a:t>&gt;&gt;&gt; plt.figure()</a:t>
            </a:r>
          </a:p>
          <a:p>
            <a:pPr marL="0" indent="0" defTabSz="914400" fontAlgn="auto">
              <a:lnSpc>
                <a:spcPct val="100000"/>
              </a:lnSpc>
              <a:spcBef>
                <a:spcPts val="0"/>
              </a:spcBef>
              <a:spcAft>
                <a:spcPts val="0"/>
              </a:spcAft>
              <a:buFont typeface="Wingdings" panose="05000000000000000000" charset="0"/>
              <a:buNone/>
            </a:pPr>
            <a:r>
              <a:rPr lang="zh-CN" altLang="en-US" sz="2000" kern="1200" baseline="0">
                <a:latin typeface="Consolas" panose="020B0609020204030204" charset="0"/>
                <a:ea typeface="+mn-ea"/>
                <a:cs typeface="+mn-cs"/>
              </a:rPr>
              <a:t>&gt;&gt;&gt; df.plot(x='A')</a:t>
            </a:r>
          </a:p>
          <a:p>
            <a:pPr marL="0" indent="0" defTabSz="914400" fontAlgn="auto">
              <a:lnSpc>
                <a:spcPct val="100000"/>
              </a:lnSpc>
              <a:spcBef>
                <a:spcPts val="0"/>
              </a:spcBef>
              <a:spcAft>
                <a:spcPts val="0"/>
              </a:spcAft>
              <a:buFont typeface="Wingdings" panose="05000000000000000000" charset="0"/>
              <a:buNone/>
            </a:pPr>
            <a:r>
              <a:rPr lang="zh-CN" altLang="en-US" sz="2000" kern="1200" baseline="0">
                <a:latin typeface="Consolas" panose="020B0609020204030204" charset="0"/>
                <a:ea typeface="+mn-ea"/>
                <a:cs typeface="+mn-cs"/>
              </a:rPr>
              <a:t>&gt;&gt;&gt; plt.show()</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5"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pic>
        <p:nvPicPr>
          <p:cNvPr id="272386" name="图片 6" descr="D~MNSL1TOTIJHM))AT$69]H"/>
          <p:cNvPicPr>
            <a:picLocks noChangeAspect="1"/>
          </p:cNvPicPr>
          <p:nvPr/>
        </p:nvPicPr>
        <p:blipFill>
          <a:blip r:embed="rId2"/>
          <a:stretch>
            <a:fillRect/>
          </a:stretch>
        </p:blipFill>
        <p:spPr>
          <a:xfrm>
            <a:off x="1530985" y="1301115"/>
            <a:ext cx="6555105" cy="5057140"/>
          </a:xfrm>
          <a:prstGeom prst="rect">
            <a:avLst/>
          </a:prstGeom>
          <a:noFill/>
          <a:ln w="9525">
            <a:noFill/>
          </a:ln>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09"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
        <p:nvSpPr>
          <p:cNvPr id="273410" name="内容占位符 2"/>
          <p:cNvSpPr>
            <a:spLocks noGrp="1"/>
          </p:cNvSpPr>
          <p:nvPr>
            <p:ph idx="1"/>
          </p:nvPr>
        </p:nvSpPr>
        <p:spPr>
          <a:xfrm>
            <a:off x="1011555" y="1282700"/>
            <a:ext cx="10880090" cy="4639945"/>
          </a:xfrm>
        </p:spPr>
        <p:txBody>
          <a:bodyPr anchor="t"/>
          <a:lstStyle/>
          <a:p>
            <a:pPr marL="0" indent="0" defTabSz="914400">
              <a:lnSpc>
                <a:spcPct val="150000"/>
              </a:lnSpc>
              <a:spcBef>
                <a:spcPct val="0"/>
              </a:spcBef>
              <a:buFont typeface="Wingdings" panose="05000000000000000000" charset="0"/>
              <a:buNone/>
            </a:pPr>
            <a:r>
              <a:rPr lang="zh-CN" altLang="en-US" sz="2000" kern="1200" baseline="0">
                <a:latin typeface="Consolas" panose="020B0609020204030204" charset="0"/>
                <a:ea typeface="+mn-ea"/>
                <a:cs typeface="+mn-cs"/>
              </a:rPr>
              <a:t>&gt;&gt;&gt; df = pd.DataFrame(np.random.rand(10, 4), columns=['a', 'b', 'c', 'd'])</a:t>
            </a:r>
          </a:p>
          <a:p>
            <a:pPr marL="0" indent="0" defTabSz="914400">
              <a:lnSpc>
                <a:spcPct val="150000"/>
              </a:lnSpc>
              <a:spcBef>
                <a:spcPct val="0"/>
              </a:spcBef>
              <a:buFont typeface="Wingdings" panose="05000000000000000000" charset="0"/>
              <a:buNone/>
            </a:pPr>
            <a:r>
              <a:rPr lang="zh-CN" altLang="en-US" sz="2000" kern="1200" baseline="0">
                <a:latin typeface="Consolas" panose="020B0609020204030204" charset="0"/>
                <a:ea typeface="+mn-ea"/>
                <a:cs typeface="+mn-cs"/>
              </a:rPr>
              <a:t>&gt;&gt;&gt; df.plot(kind='bar')</a:t>
            </a:r>
          </a:p>
          <a:p>
            <a:pPr marL="0" indent="0" defTabSz="914400">
              <a:lnSpc>
                <a:spcPct val="150000"/>
              </a:lnSpc>
              <a:spcBef>
                <a:spcPct val="0"/>
              </a:spcBef>
              <a:buFont typeface="Wingdings" panose="05000000000000000000" charset="0"/>
              <a:buNone/>
            </a:pPr>
            <a:r>
              <a:rPr lang="zh-CN" altLang="en-US" sz="2000" kern="1200" baseline="0">
                <a:latin typeface="Consolas" panose="020B0609020204030204" charset="0"/>
                <a:ea typeface="+mn-ea"/>
                <a:cs typeface="+mn-cs"/>
              </a:rPr>
              <a:t>&gt;&gt;&gt; plt.show()</a:t>
            </a:r>
          </a:p>
        </p:txBody>
      </p:sp>
      <p:pic>
        <p:nvPicPr>
          <p:cNvPr id="273411" name="图片 7" descr="YS(JONC5V9AHY0RVL)VB[H6"/>
          <p:cNvPicPr>
            <a:picLocks noChangeAspect="1"/>
          </p:cNvPicPr>
          <p:nvPr/>
        </p:nvPicPr>
        <p:blipFill>
          <a:blip r:embed="rId2"/>
          <a:stretch>
            <a:fillRect/>
          </a:stretch>
        </p:blipFill>
        <p:spPr>
          <a:xfrm>
            <a:off x="4380865" y="1829118"/>
            <a:ext cx="5594350" cy="4351337"/>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内容占位符 2"/>
          <p:cNvSpPr>
            <a:spLocks noGrp="1"/>
          </p:cNvSpPr>
          <p:nvPr>
            <p:ph idx="1"/>
          </p:nvPr>
        </p:nvSpPr>
        <p:spPr/>
        <p:txBody>
          <a:bodyPr anchor="t">
            <a:noAutofit/>
          </a:bodyPr>
          <a:lstStyle/>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x = np.random.standard_normal(size=(3, 4, 2))</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x</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array([[[ 0.5218421 , -1.10892934],</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[ 2.27295689,  0.9598461 ],</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[-0.92229318,  2.25708573],</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[ 0.0070173 , -0.30608704]],</a:t>
            </a:r>
          </a:p>
          <a:p>
            <a:pPr marL="0" indent="0" defTabSz="914400" fontAlgn="auto">
              <a:lnSpc>
                <a:spcPct val="100000"/>
              </a:lnSpc>
              <a:spcBef>
                <a:spcPts val="0"/>
              </a:spcBef>
              <a:buFont typeface="Wingdings" panose="05000000000000000000" charset="0"/>
              <a:buNone/>
            </a:pP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[[ 1.05133704, -0.4094823 ],</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[-0.03457527, -2.3034343 ],</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[-0.45156185, -1.26174441],</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[ 0.59367951, -0.78355627]],</a:t>
            </a:r>
          </a:p>
          <a:p>
            <a:pPr marL="0" indent="0" defTabSz="914400" fontAlgn="auto">
              <a:lnSpc>
                <a:spcPct val="100000"/>
              </a:lnSpc>
              <a:spcBef>
                <a:spcPts val="0"/>
              </a:spcBef>
              <a:buFont typeface="Wingdings" panose="05000000000000000000" charset="0"/>
              <a:buNone/>
            </a:pP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[[ 0.0424474 , -1.75202307],</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[-0.43457619, -0.96445206],</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[ 0.28342028,  1.27303125],</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[-0.15312326,  2.0399687 ]]])</a:t>
            </a:r>
          </a:p>
        </p:txBody>
      </p:sp>
      <p:sp>
        <p:nvSpPr>
          <p:cNvPr id="19458"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1 </a:t>
            </a:r>
            <a:r>
              <a:rPr dirty="0" err="1"/>
              <a:t>numpy简单应用</a:t>
            </a:r>
            <a:endParaRPr lang="zh-CN" altLang="en-US" kern="1200" baseline="0" dirty="0">
              <a:latin typeface="+mj-lt"/>
              <a:ea typeface="+mj-ea"/>
              <a:cs typeface="+mj-cs"/>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3"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
        <p:nvSpPr>
          <p:cNvPr id="274434" name="内容占位符 2"/>
          <p:cNvSpPr>
            <a:spLocks noGrp="1"/>
          </p:cNvSpPr>
          <p:nvPr>
            <p:ph idx="1"/>
          </p:nvPr>
        </p:nvSpPr>
        <p:spPr>
          <a:xfrm>
            <a:off x="838200" y="1321435"/>
            <a:ext cx="10832465" cy="4639945"/>
          </a:xfrm>
        </p:spPr>
        <p:txBody>
          <a:bodyPr anchor="t"/>
          <a:lstStyle/>
          <a:p>
            <a:pPr marL="0" indent="0" defTabSz="914400">
              <a:lnSpc>
                <a:spcPct val="150000"/>
              </a:lnSpc>
              <a:spcBef>
                <a:spcPct val="0"/>
              </a:spcBef>
              <a:buFont typeface="Wingdings" panose="05000000000000000000" charset="0"/>
              <a:buNone/>
            </a:pPr>
            <a:r>
              <a:rPr lang="zh-CN" altLang="en-US" sz="2000" kern="1200" baseline="0">
                <a:latin typeface="Consolas" panose="020B0609020204030204" charset="0"/>
                <a:ea typeface="+mn-ea"/>
                <a:cs typeface="+mn-cs"/>
              </a:rPr>
              <a:t>&gt;&gt;&gt; df = pd.DataFrame(np.random.rand(10, 4), columns=['a', 'b', 'c', 'd'])</a:t>
            </a:r>
          </a:p>
          <a:p>
            <a:pPr marL="0" indent="0" defTabSz="914400">
              <a:lnSpc>
                <a:spcPct val="150000"/>
              </a:lnSpc>
              <a:spcBef>
                <a:spcPct val="0"/>
              </a:spcBef>
              <a:buFont typeface="Wingdings" panose="05000000000000000000" charset="0"/>
              <a:buNone/>
            </a:pPr>
            <a:r>
              <a:rPr lang="zh-CN" altLang="en-US" sz="2000" kern="1200" baseline="0">
                <a:latin typeface="Consolas" panose="020B0609020204030204" charset="0"/>
                <a:ea typeface="+mn-ea"/>
                <a:cs typeface="+mn-cs"/>
              </a:rPr>
              <a:t>&gt;&gt;&gt; df.plot(kind='barh', stacked=True)</a:t>
            </a:r>
          </a:p>
          <a:p>
            <a:pPr marL="0" indent="0" defTabSz="914400">
              <a:lnSpc>
                <a:spcPct val="150000"/>
              </a:lnSpc>
              <a:spcBef>
                <a:spcPct val="0"/>
              </a:spcBef>
              <a:buFont typeface="Wingdings" panose="05000000000000000000" charset="0"/>
              <a:buNone/>
            </a:pPr>
            <a:r>
              <a:rPr lang="zh-CN" altLang="en-US" sz="2000" kern="1200" baseline="0">
                <a:latin typeface="Consolas" panose="020B0609020204030204" charset="0"/>
                <a:ea typeface="+mn-ea"/>
                <a:cs typeface="+mn-cs"/>
              </a:rPr>
              <a:t>&gt;&gt;&gt; plt.show()</a:t>
            </a:r>
          </a:p>
        </p:txBody>
      </p:sp>
      <p:pic>
        <p:nvPicPr>
          <p:cNvPr id="274435" name="图片 8" descr="Z{}64I%UO20{IUGQ3UF@VB7"/>
          <p:cNvPicPr>
            <a:picLocks noChangeAspect="1"/>
          </p:cNvPicPr>
          <p:nvPr/>
        </p:nvPicPr>
        <p:blipFill>
          <a:blip r:embed="rId2"/>
          <a:stretch>
            <a:fillRect/>
          </a:stretch>
        </p:blipFill>
        <p:spPr>
          <a:xfrm>
            <a:off x="4612640" y="2367915"/>
            <a:ext cx="5634355" cy="4394200"/>
          </a:xfrm>
          <a:prstGeom prst="rect">
            <a:avLst/>
          </a:prstGeom>
          <a:noFill/>
          <a:ln w="9525">
            <a:noFill/>
          </a:ln>
        </p:spPr>
      </p:pic>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7"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
        <p:nvSpPr>
          <p:cNvPr id="275458" name="内容占位符 2"/>
          <p:cNvSpPr>
            <a:spLocks noGrp="1"/>
          </p:cNvSpPr>
          <p:nvPr>
            <p:ph idx="1"/>
          </p:nvPr>
        </p:nvSpPr>
        <p:spPr>
          <a:xfrm>
            <a:off x="838200" y="1321435"/>
            <a:ext cx="11322685" cy="4639945"/>
          </a:xfrm>
        </p:spPr>
        <p:txBody>
          <a:bodyPr anchor="t"/>
          <a:lstStyle/>
          <a:p>
            <a:pPr marL="0" indent="0" defTabSz="914400">
              <a:buFont typeface="Wingdings" panose="05000000000000000000" charset="0"/>
              <a:buNone/>
            </a:pPr>
            <a:r>
              <a:rPr lang="zh-CN" altLang="en-US" sz="2400" kern="1200" baseline="0">
                <a:latin typeface="+mn-lt"/>
                <a:ea typeface="+mn-ea"/>
                <a:cs typeface="+mn-cs"/>
              </a:rPr>
              <a:t>（</a:t>
            </a:r>
            <a:r>
              <a:rPr lang="en-US" altLang="en-US" sz="2400" kern="1200" baseline="0">
                <a:latin typeface="+mn-lt"/>
                <a:ea typeface="+mn-ea"/>
                <a:cs typeface="+mn-cs"/>
              </a:rPr>
              <a:t>23</a:t>
            </a:r>
            <a:r>
              <a:rPr lang="zh-CN" altLang="en-US" sz="2400" kern="1200" baseline="0">
                <a:latin typeface="+mn-lt"/>
                <a:ea typeface="+mn-ea"/>
                <a:cs typeface="+mn-cs"/>
              </a:rPr>
              <a:t>）文件读写</a:t>
            </a:r>
          </a:p>
          <a:p>
            <a:pPr marL="0" indent="0" defTabSz="914400">
              <a:spcBef>
                <a:spcPts val="600"/>
              </a:spcBef>
              <a:spcAft>
                <a:spcPts val="1200"/>
              </a:spcAft>
              <a:buFont typeface="Wingdings" panose="05000000000000000000" charset="0"/>
              <a:buNone/>
            </a:pPr>
            <a:endParaRPr lang="zh-CN" altLang="en-US" sz="1800" kern="1200" baseline="0">
              <a:latin typeface="+mn-lt"/>
              <a:ea typeface="+mn-ea"/>
              <a:cs typeface="+mn-cs"/>
            </a:endParaRPr>
          </a:p>
          <a:p>
            <a:pPr marL="0" indent="0" defTabSz="914400">
              <a:spcBef>
                <a:spcPts val="600"/>
              </a:spcBef>
              <a:spcAft>
                <a:spcPts val="1200"/>
              </a:spcAft>
              <a:buFont typeface="Wingdings" panose="05000000000000000000" charset="0"/>
              <a:buNone/>
            </a:pPr>
            <a:r>
              <a:rPr lang="zh-CN" altLang="en-US" sz="2000" kern="1200" baseline="0">
                <a:latin typeface="Consolas" panose="020B0609020204030204" charset="0"/>
                <a:ea typeface="+mn-ea"/>
                <a:cs typeface="+mn-cs"/>
              </a:rPr>
              <a:t>&gt;&gt;&gt; df.to_excel('d:\\test.xlsx', sheet_name='dfg')  # 将数据保存为Excel文件</a:t>
            </a:r>
          </a:p>
          <a:p>
            <a:pPr marL="0" indent="0" defTabSz="914400">
              <a:spcBef>
                <a:spcPts val="600"/>
              </a:spcBef>
              <a:spcAft>
                <a:spcPts val="1200"/>
              </a:spcAft>
              <a:buFont typeface="Wingdings" panose="05000000000000000000" charset="0"/>
              <a:buNone/>
            </a:pPr>
            <a:r>
              <a:rPr lang="zh-CN" altLang="en-US" sz="1800" kern="1200" baseline="0">
                <a:latin typeface="Consolas" panose="020B0609020204030204" charset="0"/>
                <a:ea typeface="+mn-ea"/>
                <a:cs typeface="+mn-cs"/>
              </a:rPr>
              <a:t>&gt;&gt;&gt; df = pd.read_excel('d:\\test.xlsx', 'dfg', index_col=None, na_values=['NA'])</a:t>
            </a:r>
          </a:p>
          <a:p>
            <a:pPr marL="0" indent="0" defTabSz="914400">
              <a:spcBef>
                <a:spcPts val="600"/>
              </a:spcBef>
              <a:spcAft>
                <a:spcPts val="1200"/>
              </a:spcAft>
              <a:buFont typeface="Wingdings" panose="05000000000000000000" charset="0"/>
              <a:buNone/>
            </a:pPr>
            <a:r>
              <a:rPr lang="zh-CN" altLang="en-US" sz="2000" kern="1200" baseline="0">
                <a:latin typeface="Consolas" panose="020B0609020204030204" charset="0"/>
                <a:ea typeface="+mn-ea"/>
                <a:cs typeface="+mn-cs"/>
              </a:rPr>
              <a:t>&gt;&gt;&gt; df.to_csv('d:\\test.csv')                       # 将数据保存为csv文件</a:t>
            </a:r>
          </a:p>
          <a:p>
            <a:pPr marL="0" indent="0" defTabSz="914400">
              <a:spcBef>
                <a:spcPts val="600"/>
              </a:spcBef>
              <a:spcAft>
                <a:spcPts val="1200"/>
              </a:spcAft>
              <a:buFont typeface="Wingdings" panose="05000000000000000000" charset="0"/>
              <a:buNone/>
            </a:pPr>
            <a:r>
              <a:rPr lang="zh-CN" altLang="en-US" sz="2000" kern="1200" baseline="0">
                <a:latin typeface="Consolas" panose="020B0609020204030204" charset="0"/>
                <a:ea typeface="+mn-ea"/>
                <a:cs typeface="+mn-cs"/>
              </a:rPr>
              <a:t>&gt;&gt;&gt; df = pd.read_csv('d:\\test.csv')                # 读取csv文件中的数据</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1" name="内容占位符 2"/>
          <p:cNvSpPr>
            <a:spLocks noGrp="1"/>
          </p:cNvSpPr>
          <p:nvPr>
            <p:ph idx="1"/>
          </p:nvPr>
        </p:nvSpPr>
        <p:spPr/>
        <p:txBody>
          <a:bodyPr anchor="t"/>
          <a:lstStyle/>
          <a:p>
            <a:pPr defTabSz="914400">
              <a:lnSpc>
                <a:spcPct val="150000"/>
              </a:lnSpc>
              <a:spcBef>
                <a:spcPct val="0"/>
              </a:spcBef>
              <a:buFont typeface="Arial" panose="020B0604020202020204" pitchFamily="34" charset="0"/>
              <a:buChar char="•"/>
            </a:pPr>
            <a:r>
              <a:rPr lang="zh-CN" altLang="en-US" sz="2400" b="1" kern="1200" baseline="0">
                <a:latin typeface="+mn-lt"/>
                <a:ea typeface="+mn-ea"/>
                <a:cs typeface="+mn-cs"/>
              </a:rPr>
              <a:t>问题解决：</a:t>
            </a:r>
            <a:r>
              <a:rPr lang="zh-CN" altLang="en-US" sz="2400" kern="1200" baseline="0">
                <a:latin typeface="+mn-lt"/>
                <a:ea typeface="+mn-ea"/>
                <a:cs typeface="+mn-cs"/>
              </a:rPr>
              <a:t>假设有个Excel 2007文件“电影导演演员.xlsx”，其中有三列分别为电影名称、导演和演员列表（同一个电影可能会有多个演员，每个演员姓名之间使用逗号分隔），要求统计每个演员的参演电影数量，并统计最受欢迎的前</a:t>
            </a:r>
            <a:r>
              <a:rPr lang="en-US" altLang="zh-CN" sz="2400" kern="1200" baseline="0">
                <a:latin typeface="+mn-lt"/>
                <a:ea typeface="+mn-ea"/>
                <a:cs typeface="+mn-cs"/>
              </a:rPr>
              <a:t>3</a:t>
            </a:r>
            <a:r>
              <a:rPr lang="zh-CN" altLang="en-US" sz="2400" kern="1200" baseline="0">
                <a:latin typeface="+mn-lt"/>
                <a:ea typeface="+mn-ea"/>
                <a:cs typeface="+mn-cs"/>
              </a:rPr>
              <a:t>个演员。</a:t>
            </a:r>
          </a:p>
        </p:txBody>
      </p:sp>
      <p:sp>
        <p:nvSpPr>
          <p:cNvPr id="276482"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5"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pic>
        <p:nvPicPr>
          <p:cNvPr id="277506" name="图片 2"/>
          <p:cNvPicPr>
            <a:picLocks noChangeAspect="1"/>
          </p:cNvPicPr>
          <p:nvPr/>
        </p:nvPicPr>
        <p:blipFill>
          <a:blip r:embed="rId2"/>
          <a:stretch>
            <a:fillRect/>
          </a:stretch>
        </p:blipFill>
        <p:spPr>
          <a:xfrm>
            <a:off x="1265555" y="1218565"/>
            <a:ext cx="5941060" cy="5285105"/>
          </a:xfrm>
          <a:prstGeom prst="rect">
            <a:avLst/>
          </a:prstGeom>
          <a:noFill/>
          <a:ln w="9525">
            <a:noFill/>
          </a:ln>
        </p:spPr>
      </p:pic>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29" name="内容占位符 2"/>
          <p:cNvSpPr>
            <a:spLocks noGrp="1"/>
          </p:cNvSpPr>
          <p:nvPr>
            <p:ph idx="1"/>
          </p:nvPr>
        </p:nvSpPr>
        <p:spPr>
          <a:xfrm>
            <a:off x="881698" y="1233488"/>
            <a:ext cx="8229600" cy="4525962"/>
          </a:xfrm>
        </p:spPr>
        <p:txBody>
          <a:bodyPr anchor="t">
            <a:noAutofit/>
          </a:bodyPr>
          <a:lstStyle/>
          <a:p>
            <a:pPr marL="0" indent="0" defTabSz="914400" fontAlgn="auto">
              <a:lnSpc>
                <a:spcPct val="100000"/>
              </a:lnSpc>
              <a:spcBef>
                <a:spcPts val="0"/>
              </a:spcBef>
              <a:buFont typeface="Wingdings" panose="05000000000000000000" charset="0"/>
              <a:buNone/>
            </a:pPr>
            <a:r>
              <a:rPr lang="zh-CN" altLang="en-US" sz="1600" kern="1200" baseline="0">
                <a:latin typeface="Consolas" panose="020B0609020204030204" charset="0"/>
                <a:ea typeface="+mn-ea"/>
                <a:cs typeface="+mn-cs"/>
              </a:rPr>
              <a:t>&gt;&gt;&gt; import pandas as pd</a:t>
            </a:r>
          </a:p>
          <a:p>
            <a:pPr marL="0" indent="0" defTabSz="914400" fontAlgn="auto">
              <a:lnSpc>
                <a:spcPct val="100000"/>
              </a:lnSpc>
              <a:spcBef>
                <a:spcPts val="0"/>
              </a:spcBef>
              <a:buFont typeface="Wingdings" panose="05000000000000000000" charset="0"/>
              <a:buNone/>
            </a:pPr>
            <a:r>
              <a:rPr lang="zh-CN" altLang="en-US" sz="1600" kern="1200" baseline="0">
                <a:latin typeface="Consolas" panose="020B0609020204030204" charset="0"/>
                <a:ea typeface="+mn-ea"/>
                <a:cs typeface="+mn-cs"/>
              </a:rPr>
              <a:t>&gt;&gt;&gt; df = pd.read_excel('电影导演演员.xlsx')</a:t>
            </a:r>
          </a:p>
          <a:p>
            <a:pPr marL="0" indent="0" defTabSz="914400" fontAlgn="auto">
              <a:lnSpc>
                <a:spcPct val="100000"/>
              </a:lnSpc>
              <a:spcBef>
                <a:spcPts val="0"/>
              </a:spcBef>
              <a:buFont typeface="Wingdings" panose="05000000000000000000" charset="0"/>
              <a:buNone/>
            </a:pPr>
            <a:r>
              <a:rPr lang="zh-CN" altLang="en-US" sz="1600" kern="1200" baseline="0">
                <a:latin typeface="Consolas" panose="020B0609020204030204" charset="0"/>
                <a:ea typeface="+mn-ea"/>
                <a:cs typeface="+mn-cs"/>
              </a:rPr>
              <a:t>&gt;&gt;&gt; df</a:t>
            </a:r>
          </a:p>
          <a:p>
            <a:pPr marL="0" indent="0" defTabSz="914400" fontAlgn="auto">
              <a:lnSpc>
                <a:spcPct val="100000"/>
              </a:lnSpc>
              <a:spcBef>
                <a:spcPts val="0"/>
              </a:spcBef>
              <a:buFont typeface="Wingdings" panose="05000000000000000000" charset="0"/>
              <a:buNone/>
            </a:pPr>
            <a:r>
              <a:rPr lang="zh-CN" altLang="en-US" sz="1600" kern="1200" baseline="0">
                <a:solidFill>
                  <a:srgbClr val="00B0F0"/>
                </a:solidFill>
                <a:latin typeface="Consolas" panose="020B0609020204030204" charset="0"/>
                <a:ea typeface="+mn-ea"/>
                <a:cs typeface="+mn-cs"/>
              </a:rPr>
              <a:t>    电影名称   导演                  演员</a:t>
            </a:r>
          </a:p>
          <a:p>
            <a:pPr marL="0" indent="0" defTabSz="914400" fontAlgn="auto">
              <a:lnSpc>
                <a:spcPct val="100000"/>
              </a:lnSpc>
              <a:spcBef>
                <a:spcPts val="0"/>
              </a:spcBef>
              <a:buFont typeface="Wingdings" panose="05000000000000000000" charset="0"/>
              <a:buNone/>
            </a:pPr>
            <a:r>
              <a:rPr lang="zh-CN" altLang="en-US" sz="1600" kern="1200" baseline="0">
                <a:solidFill>
                  <a:srgbClr val="00B0F0"/>
                </a:solidFill>
                <a:latin typeface="Consolas" panose="020B0609020204030204" charset="0"/>
                <a:ea typeface="+mn-ea"/>
                <a:cs typeface="+mn-cs"/>
              </a:rPr>
              <a:t>0    电影1  导演1     演员1，演员2，演员3，演员4</a:t>
            </a:r>
          </a:p>
          <a:p>
            <a:pPr marL="0" indent="0" defTabSz="914400" fontAlgn="auto">
              <a:lnSpc>
                <a:spcPct val="100000"/>
              </a:lnSpc>
              <a:spcBef>
                <a:spcPts val="0"/>
              </a:spcBef>
              <a:buFont typeface="Wingdings" panose="05000000000000000000" charset="0"/>
              <a:buNone/>
            </a:pPr>
            <a:r>
              <a:rPr lang="zh-CN" altLang="en-US" sz="1600" kern="1200" baseline="0">
                <a:solidFill>
                  <a:srgbClr val="00B0F0"/>
                </a:solidFill>
                <a:latin typeface="Consolas" panose="020B0609020204030204" charset="0"/>
                <a:ea typeface="+mn-ea"/>
                <a:cs typeface="+mn-cs"/>
              </a:rPr>
              <a:t>1    电影2  导演2     演员3，演员2，演员4，演员5</a:t>
            </a:r>
          </a:p>
          <a:p>
            <a:pPr marL="0" indent="0" defTabSz="914400" fontAlgn="auto">
              <a:lnSpc>
                <a:spcPct val="100000"/>
              </a:lnSpc>
              <a:spcBef>
                <a:spcPts val="0"/>
              </a:spcBef>
              <a:buFont typeface="Wingdings" panose="05000000000000000000" charset="0"/>
              <a:buNone/>
            </a:pPr>
            <a:r>
              <a:rPr lang="zh-CN" altLang="en-US" sz="1600" kern="1200" baseline="0">
                <a:solidFill>
                  <a:srgbClr val="00B0F0"/>
                </a:solidFill>
                <a:latin typeface="Consolas" panose="020B0609020204030204" charset="0"/>
                <a:ea typeface="+mn-ea"/>
                <a:cs typeface="+mn-cs"/>
              </a:rPr>
              <a:t>2    电影3  导演3     演员1，演员5，演员3，演员6</a:t>
            </a:r>
          </a:p>
          <a:p>
            <a:pPr marL="0" indent="0" defTabSz="914400" fontAlgn="auto">
              <a:lnSpc>
                <a:spcPct val="100000"/>
              </a:lnSpc>
              <a:spcBef>
                <a:spcPts val="0"/>
              </a:spcBef>
              <a:buFont typeface="Wingdings" panose="05000000000000000000" charset="0"/>
              <a:buNone/>
            </a:pPr>
            <a:r>
              <a:rPr lang="zh-CN" altLang="en-US" sz="1600" kern="1200" baseline="0">
                <a:solidFill>
                  <a:srgbClr val="00B0F0"/>
                </a:solidFill>
                <a:latin typeface="Consolas" panose="020B0609020204030204" charset="0"/>
                <a:ea typeface="+mn-ea"/>
                <a:cs typeface="+mn-cs"/>
              </a:rPr>
              <a:t>3    电影4  导演1     演员1，演员4，演员3，演员7</a:t>
            </a:r>
          </a:p>
          <a:p>
            <a:pPr marL="0" indent="0" defTabSz="914400" fontAlgn="auto">
              <a:lnSpc>
                <a:spcPct val="100000"/>
              </a:lnSpc>
              <a:spcBef>
                <a:spcPts val="0"/>
              </a:spcBef>
              <a:buFont typeface="Wingdings" panose="05000000000000000000" charset="0"/>
              <a:buNone/>
            </a:pPr>
            <a:r>
              <a:rPr lang="zh-CN" altLang="en-US" sz="1600" kern="1200" baseline="0">
                <a:solidFill>
                  <a:srgbClr val="00B0F0"/>
                </a:solidFill>
                <a:latin typeface="Consolas" panose="020B0609020204030204" charset="0"/>
                <a:ea typeface="+mn-ea"/>
                <a:cs typeface="+mn-cs"/>
              </a:rPr>
              <a:t>4    电影5  导演2     演员1，演员2，演员3，演员8</a:t>
            </a:r>
          </a:p>
          <a:p>
            <a:pPr marL="0" indent="0" defTabSz="914400" fontAlgn="auto">
              <a:lnSpc>
                <a:spcPct val="100000"/>
              </a:lnSpc>
              <a:spcBef>
                <a:spcPts val="0"/>
              </a:spcBef>
              <a:buFont typeface="Wingdings" panose="05000000000000000000" charset="0"/>
              <a:buNone/>
            </a:pPr>
            <a:r>
              <a:rPr lang="zh-CN" altLang="en-US" sz="1600" kern="1200" baseline="0">
                <a:solidFill>
                  <a:srgbClr val="00B0F0"/>
                </a:solidFill>
                <a:latin typeface="Consolas" panose="020B0609020204030204" charset="0"/>
                <a:ea typeface="+mn-ea"/>
                <a:cs typeface="+mn-cs"/>
              </a:rPr>
              <a:t>5    电影6  导演3     演员5，演员7，演员3，演员9</a:t>
            </a:r>
          </a:p>
          <a:p>
            <a:pPr marL="0" indent="0" defTabSz="914400" fontAlgn="auto">
              <a:lnSpc>
                <a:spcPct val="100000"/>
              </a:lnSpc>
              <a:spcBef>
                <a:spcPts val="0"/>
              </a:spcBef>
              <a:buFont typeface="Wingdings" panose="05000000000000000000" charset="0"/>
              <a:buNone/>
            </a:pPr>
            <a:r>
              <a:rPr lang="zh-CN" altLang="en-US" sz="1600" kern="1200" baseline="0">
                <a:solidFill>
                  <a:srgbClr val="00B0F0"/>
                </a:solidFill>
                <a:latin typeface="Consolas" panose="020B0609020204030204" charset="0"/>
                <a:ea typeface="+mn-ea"/>
                <a:cs typeface="+mn-cs"/>
              </a:rPr>
              <a:t>6    电影7  导演4     演员1，演员4，演员6，演员7</a:t>
            </a:r>
          </a:p>
          <a:p>
            <a:pPr marL="0" indent="0" defTabSz="914400" fontAlgn="auto">
              <a:lnSpc>
                <a:spcPct val="100000"/>
              </a:lnSpc>
              <a:spcBef>
                <a:spcPts val="0"/>
              </a:spcBef>
              <a:buFont typeface="Wingdings" panose="05000000000000000000" charset="0"/>
              <a:buNone/>
            </a:pPr>
            <a:r>
              <a:rPr lang="zh-CN" altLang="en-US" sz="1600" kern="1200" baseline="0">
                <a:solidFill>
                  <a:srgbClr val="00B0F0"/>
                </a:solidFill>
                <a:latin typeface="Consolas" panose="020B0609020204030204" charset="0"/>
                <a:ea typeface="+mn-ea"/>
                <a:cs typeface="+mn-cs"/>
              </a:rPr>
              <a:t>7    电影8  导演1     演员1，演员4，演员3，演员8</a:t>
            </a:r>
          </a:p>
          <a:p>
            <a:pPr marL="0" indent="0" defTabSz="914400" fontAlgn="auto">
              <a:lnSpc>
                <a:spcPct val="100000"/>
              </a:lnSpc>
              <a:spcBef>
                <a:spcPts val="0"/>
              </a:spcBef>
              <a:buFont typeface="Wingdings" panose="05000000000000000000" charset="0"/>
              <a:buNone/>
            </a:pPr>
            <a:r>
              <a:rPr lang="zh-CN" altLang="en-US" sz="1600" kern="1200" baseline="0">
                <a:solidFill>
                  <a:srgbClr val="00B0F0"/>
                </a:solidFill>
                <a:latin typeface="Consolas" panose="020B0609020204030204" charset="0"/>
                <a:ea typeface="+mn-ea"/>
                <a:cs typeface="+mn-cs"/>
              </a:rPr>
              <a:t>8    电影9  导演2     演员5，演员4，演员3，演员9</a:t>
            </a:r>
          </a:p>
          <a:p>
            <a:pPr marL="0" indent="0" defTabSz="914400" fontAlgn="auto">
              <a:lnSpc>
                <a:spcPct val="100000"/>
              </a:lnSpc>
              <a:spcBef>
                <a:spcPts val="0"/>
              </a:spcBef>
              <a:buFont typeface="Wingdings" panose="05000000000000000000" charset="0"/>
              <a:buNone/>
            </a:pPr>
            <a:r>
              <a:rPr lang="zh-CN" altLang="en-US" sz="1600" kern="1200" baseline="0">
                <a:solidFill>
                  <a:srgbClr val="00B0F0"/>
                </a:solidFill>
                <a:latin typeface="Consolas" panose="020B0609020204030204" charset="0"/>
                <a:ea typeface="+mn-ea"/>
                <a:cs typeface="+mn-cs"/>
              </a:rPr>
              <a:t>9   电影10  导演3    演员1，演员4，演员5，演员10</a:t>
            </a:r>
          </a:p>
          <a:p>
            <a:pPr marL="0" indent="0" defTabSz="914400" fontAlgn="auto">
              <a:lnSpc>
                <a:spcPct val="100000"/>
              </a:lnSpc>
              <a:spcBef>
                <a:spcPts val="0"/>
              </a:spcBef>
              <a:buFont typeface="Wingdings" panose="05000000000000000000" charset="0"/>
              <a:buNone/>
            </a:pPr>
            <a:r>
              <a:rPr lang="zh-CN" altLang="en-US" sz="1600" kern="1200" baseline="0">
                <a:solidFill>
                  <a:srgbClr val="00B0F0"/>
                </a:solidFill>
                <a:latin typeface="Consolas" panose="020B0609020204030204" charset="0"/>
                <a:ea typeface="+mn-ea"/>
                <a:cs typeface="+mn-cs"/>
              </a:rPr>
              <a:t>10  电影11  导演1    演员1，演员4，演员3，演员11</a:t>
            </a:r>
          </a:p>
          <a:p>
            <a:pPr marL="0" indent="0" defTabSz="914400" fontAlgn="auto">
              <a:lnSpc>
                <a:spcPct val="100000"/>
              </a:lnSpc>
              <a:spcBef>
                <a:spcPts val="0"/>
              </a:spcBef>
              <a:buFont typeface="Wingdings" panose="05000000000000000000" charset="0"/>
              <a:buNone/>
            </a:pPr>
            <a:r>
              <a:rPr lang="zh-CN" altLang="en-US" sz="1600" kern="1200" baseline="0">
                <a:solidFill>
                  <a:srgbClr val="00B0F0"/>
                </a:solidFill>
                <a:latin typeface="Consolas" panose="020B0609020204030204" charset="0"/>
                <a:ea typeface="+mn-ea"/>
                <a:cs typeface="+mn-cs"/>
              </a:rPr>
              <a:t>11  电影12  导演2    演员7，演员4，演员9，演员12</a:t>
            </a:r>
          </a:p>
          <a:p>
            <a:pPr marL="0" indent="0" defTabSz="914400" fontAlgn="auto">
              <a:lnSpc>
                <a:spcPct val="100000"/>
              </a:lnSpc>
              <a:spcBef>
                <a:spcPts val="0"/>
              </a:spcBef>
              <a:buFont typeface="Wingdings" panose="05000000000000000000" charset="0"/>
              <a:buNone/>
            </a:pPr>
            <a:r>
              <a:rPr lang="zh-CN" altLang="en-US" sz="1600" kern="1200" baseline="0">
                <a:solidFill>
                  <a:srgbClr val="00B0F0"/>
                </a:solidFill>
                <a:latin typeface="Consolas" panose="020B0609020204030204" charset="0"/>
                <a:ea typeface="+mn-ea"/>
                <a:cs typeface="+mn-cs"/>
              </a:rPr>
              <a:t>12  电影13  导演3    演员1，演员7，演员3，演员13</a:t>
            </a:r>
          </a:p>
          <a:p>
            <a:pPr marL="0" indent="0" defTabSz="914400" fontAlgn="auto">
              <a:lnSpc>
                <a:spcPct val="100000"/>
              </a:lnSpc>
              <a:spcBef>
                <a:spcPts val="0"/>
              </a:spcBef>
              <a:buFont typeface="Wingdings" panose="05000000000000000000" charset="0"/>
              <a:buNone/>
            </a:pPr>
            <a:r>
              <a:rPr lang="zh-CN" altLang="en-US" sz="1600" kern="1200" baseline="0">
                <a:solidFill>
                  <a:srgbClr val="00B0F0"/>
                </a:solidFill>
                <a:latin typeface="Consolas" panose="020B0609020204030204" charset="0"/>
                <a:ea typeface="+mn-ea"/>
                <a:cs typeface="+mn-cs"/>
              </a:rPr>
              <a:t>13  电影14  导演4   演员10，演员4，演员9，演员14</a:t>
            </a:r>
          </a:p>
          <a:p>
            <a:pPr marL="0" indent="0" defTabSz="914400" fontAlgn="auto">
              <a:lnSpc>
                <a:spcPct val="100000"/>
              </a:lnSpc>
              <a:spcBef>
                <a:spcPts val="0"/>
              </a:spcBef>
              <a:buFont typeface="Wingdings" panose="05000000000000000000" charset="0"/>
              <a:buNone/>
            </a:pPr>
            <a:r>
              <a:rPr lang="zh-CN" altLang="en-US" sz="1600" kern="1200" baseline="0">
                <a:solidFill>
                  <a:srgbClr val="00B0F0"/>
                </a:solidFill>
                <a:latin typeface="Consolas" panose="020B0609020204030204" charset="0"/>
                <a:ea typeface="+mn-ea"/>
                <a:cs typeface="+mn-cs"/>
              </a:rPr>
              <a:t>14  电影15  导演5   演员1，演员8，演员11，演员15</a:t>
            </a:r>
          </a:p>
          <a:p>
            <a:pPr marL="0" indent="0" defTabSz="914400" fontAlgn="auto">
              <a:lnSpc>
                <a:spcPct val="100000"/>
              </a:lnSpc>
              <a:spcBef>
                <a:spcPts val="0"/>
              </a:spcBef>
              <a:buFont typeface="Wingdings" panose="05000000000000000000" charset="0"/>
              <a:buNone/>
            </a:pPr>
            <a:r>
              <a:rPr lang="zh-CN" altLang="en-US" sz="1600" kern="1200" baseline="0">
                <a:solidFill>
                  <a:srgbClr val="00B0F0"/>
                </a:solidFill>
                <a:latin typeface="Consolas" panose="020B0609020204030204" charset="0"/>
                <a:ea typeface="+mn-ea"/>
                <a:cs typeface="+mn-cs"/>
              </a:rPr>
              <a:t>15  电影16  导演6  演员14，演员4，演员13，演员16</a:t>
            </a:r>
          </a:p>
          <a:p>
            <a:pPr marL="0" indent="0" defTabSz="914400" fontAlgn="auto">
              <a:lnSpc>
                <a:spcPct val="100000"/>
              </a:lnSpc>
              <a:spcBef>
                <a:spcPts val="0"/>
              </a:spcBef>
              <a:buFont typeface="Wingdings" panose="05000000000000000000" charset="0"/>
              <a:buNone/>
            </a:pPr>
            <a:r>
              <a:rPr lang="zh-CN" altLang="en-US" sz="1600" kern="1200" baseline="0">
                <a:solidFill>
                  <a:srgbClr val="00B0F0"/>
                </a:solidFill>
                <a:latin typeface="Consolas" panose="020B0609020204030204" charset="0"/>
                <a:ea typeface="+mn-ea"/>
                <a:cs typeface="+mn-cs"/>
              </a:rPr>
              <a:t>16  电影17  导演7         演员3，演员4，演员9</a:t>
            </a:r>
          </a:p>
          <a:p>
            <a:pPr marL="0" indent="0" defTabSz="914400" fontAlgn="auto">
              <a:lnSpc>
                <a:spcPct val="100000"/>
              </a:lnSpc>
              <a:spcBef>
                <a:spcPts val="0"/>
              </a:spcBef>
              <a:buFont typeface="Wingdings" panose="05000000000000000000" charset="0"/>
              <a:buNone/>
            </a:pPr>
            <a:r>
              <a:rPr lang="zh-CN" altLang="en-US" sz="1600" kern="1200" baseline="0">
                <a:solidFill>
                  <a:srgbClr val="00B0F0"/>
                </a:solidFill>
                <a:latin typeface="Consolas" panose="020B0609020204030204" charset="0"/>
                <a:ea typeface="+mn-ea"/>
                <a:cs typeface="+mn-cs"/>
              </a:rPr>
              <a:t>17  电影18  导演8        演员3，演员4，演员10</a:t>
            </a:r>
          </a:p>
        </p:txBody>
      </p:sp>
      <p:sp>
        <p:nvSpPr>
          <p:cNvPr id="278530"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3" name="内容占位符 2"/>
          <p:cNvSpPr>
            <a:spLocks noGrp="1"/>
          </p:cNvSpPr>
          <p:nvPr>
            <p:ph idx="1"/>
          </p:nvPr>
        </p:nvSpPr>
        <p:spPr/>
        <p:txBody>
          <a:bodyPr anchor="t"/>
          <a:lstStyle/>
          <a:p>
            <a:pPr marL="0" indent="0" defTabSz="914400">
              <a:buFont typeface="Wingdings" panose="05000000000000000000" charset="0"/>
              <a:buNone/>
            </a:pPr>
            <a:r>
              <a:rPr lang="zh-CN" altLang="en-US" sz="2000" kern="1200" baseline="0">
                <a:latin typeface="Consolas" panose="020B0609020204030204" charset="0"/>
                <a:ea typeface="+mn-ea"/>
                <a:cs typeface="+mn-cs"/>
              </a:rPr>
              <a:t>&gt;&gt;&gt; pairs = []</a:t>
            </a:r>
          </a:p>
          <a:p>
            <a:pPr marL="0" indent="0" defTabSz="914400">
              <a:buFont typeface="Wingdings" panose="05000000000000000000" charset="0"/>
              <a:buNone/>
            </a:pPr>
            <a:r>
              <a:rPr lang="zh-CN" altLang="en-US" sz="2000" kern="1200" baseline="0">
                <a:latin typeface="Consolas" panose="020B0609020204030204" charset="0"/>
                <a:ea typeface="+mn-ea"/>
                <a:cs typeface="+mn-cs"/>
              </a:rPr>
              <a:t>&gt;&gt;&gt; for i in range(len(df)):</a:t>
            </a:r>
          </a:p>
          <a:p>
            <a:pPr marL="0" indent="0" defTabSz="914400">
              <a:buFont typeface="Wingdings" panose="05000000000000000000" charset="0"/>
              <a:buNone/>
            </a:pPr>
            <a:r>
              <a:rPr lang="zh-CN" altLang="en-US" sz="2000" kern="1200" baseline="0">
                <a:latin typeface="Consolas" panose="020B0609020204030204" charset="0"/>
                <a:ea typeface="+mn-ea"/>
                <a:cs typeface="+mn-cs"/>
              </a:rPr>
              <a:t>    actors = df.at[i, '演员'].split('，')</a:t>
            </a:r>
          </a:p>
          <a:p>
            <a:pPr marL="0" indent="0" defTabSz="914400">
              <a:buFont typeface="Wingdings" panose="05000000000000000000" charset="0"/>
              <a:buNone/>
            </a:pPr>
            <a:r>
              <a:rPr lang="zh-CN" altLang="en-US" sz="2000" kern="1200" baseline="0">
                <a:latin typeface="Consolas" panose="020B0609020204030204" charset="0"/>
                <a:ea typeface="+mn-ea"/>
                <a:cs typeface="+mn-cs"/>
              </a:rPr>
              <a:t>    for actor in actors:</a:t>
            </a:r>
          </a:p>
          <a:p>
            <a:pPr marL="0" indent="0" defTabSz="914400">
              <a:buFont typeface="Wingdings" panose="05000000000000000000" charset="0"/>
              <a:buNone/>
            </a:pPr>
            <a:r>
              <a:rPr lang="zh-CN" altLang="en-US" sz="2000">
                <a:latin typeface="Consolas" panose="020B0609020204030204" charset="0"/>
                <a:sym typeface="+mn-ea"/>
              </a:rPr>
              <a:t>        </a:t>
            </a:r>
            <a:r>
              <a:rPr lang="zh-CN" altLang="en-US" sz="2000" kern="1200" baseline="0">
                <a:latin typeface="Consolas" panose="020B0609020204030204" charset="0"/>
                <a:ea typeface="+mn-ea"/>
                <a:cs typeface="+mn-cs"/>
              </a:rPr>
              <a:t>pair = (actor, df.at[i, '电影名称'])</a:t>
            </a:r>
          </a:p>
          <a:p>
            <a:pPr marL="0" indent="0" defTabSz="914400">
              <a:buFont typeface="Wingdings" panose="05000000000000000000" charset="0"/>
              <a:buNone/>
            </a:pPr>
            <a:r>
              <a:rPr lang="zh-CN" altLang="en-US" sz="2000">
                <a:latin typeface="Consolas" panose="020B0609020204030204" charset="0"/>
                <a:sym typeface="+mn-ea"/>
              </a:rPr>
              <a:t>        </a:t>
            </a:r>
            <a:r>
              <a:rPr lang="zh-CN" altLang="en-US" sz="2000" kern="1200" baseline="0">
                <a:latin typeface="Consolas" panose="020B0609020204030204" charset="0"/>
                <a:ea typeface="+mn-ea"/>
                <a:cs typeface="+mn-cs"/>
              </a:rPr>
              <a:t>pairs.append(pair)</a:t>
            </a:r>
          </a:p>
          <a:p>
            <a:pPr marL="0" indent="0" defTabSz="914400">
              <a:buFont typeface="Wingdings" panose="05000000000000000000" charset="0"/>
              <a:buNone/>
            </a:pPr>
            <a:r>
              <a:rPr lang="zh-CN" altLang="en-US" sz="2000" kern="1200" baseline="0">
                <a:latin typeface="Consolas" panose="020B0609020204030204" charset="0"/>
                <a:ea typeface="+mn-ea"/>
                <a:cs typeface="+mn-cs"/>
              </a:rPr>
              <a:t>&gt;&gt;&gt; pairs = sorted(pairs, key=lambda item:int(item[0][2:]))</a:t>
            </a:r>
          </a:p>
        </p:txBody>
      </p:sp>
      <p:sp>
        <p:nvSpPr>
          <p:cNvPr id="279554"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7" name="内容占位符 2"/>
          <p:cNvSpPr>
            <a:spLocks noGrp="1"/>
          </p:cNvSpPr>
          <p:nvPr>
            <p:ph idx="1"/>
          </p:nvPr>
        </p:nvSpPr>
        <p:spPr/>
        <p:txBody>
          <a:bodyPr anchor="t"/>
          <a:lstStyle/>
          <a:p>
            <a:pPr marL="0" indent="0" defTabSz="914400">
              <a:buFont typeface="Wingdings" panose="05000000000000000000" charset="0"/>
              <a:buNone/>
            </a:pPr>
            <a:r>
              <a:rPr lang="zh-CN" altLang="en-US" sz="2000" kern="1200" baseline="0">
                <a:latin typeface="+mn-lt"/>
                <a:ea typeface="+mn-ea"/>
                <a:cs typeface="+mn-cs"/>
              </a:rPr>
              <a:t>&gt;&gt;&gt; pairs</a:t>
            </a:r>
          </a:p>
          <a:p>
            <a:pPr marL="0" indent="0" defTabSz="914400">
              <a:buFont typeface="Wingdings" panose="05000000000000000000" charset="0"/>
              <a:buNone/>
            </a:pPr>
            <a:r>
              <a:rPr lang="zh-CN" altLang="en-US" sz="2000" kern="1200" baseline="0">
                <a:solidFill>
                  <a:srgbClr val="00B0F0"/>
                </a:solidFill>
                <a:latin typeface="+mn-lt"/>
                <a:ea typeface="+mn-ea"/>
                <a:cs typeface="+mn-cs"/>
              </a:rPr>
              <a:t>[('演员1', '电影1'), ('演员1', '电影3'), ('演员1', '电影4'), ('演员1', '电影5'), ('演员1', '电影7'), ('演员1', '电影8'), ('演员1', '电影10'), ('演员1', '电影11'), ('演员1', '电影13'), ('演员1', '电影15'), ('演员2', '电影1'), ('演员2', '电影2'), ('演员2', '电影5'), ('演员3', '电影1'), ('演员3', '电影2'), ('演员3', '电影3'), ('演员3', '电影4'), ('演员3', '电影5'), ('演员3', '电影6'), ('演员3', '电影8'), ('演员3', '电影9'), ('演员3', '电影11'), ('演员3', '电影13'), ('演员3', '电影17'), ('演员3', '电影18'), ('演员4', '电影1'), ('演员4', '电影2'), ('演员4', '电影4'), ('演员4', '电影7'), ('演员4', '电影8'), ('演员4', '电影9'), ('演员4', '电影10'), ('演员4', '电影11'), ('演员4', '电影12'), ('演员4', '电影14'), ('演员4', '电影16'), ('演员4', '电影17'), ('演员4', '电影18'), ('演员5', '电影2'), ('演员5', '电影3'), ('演员5', '电影6'), ('演员5', '电影9'), ('演员5', '电影10'), ('演员6', '电影3'), ('演员6', '电影7'), ('演员7', '电影4'), ('演员7', '电影6'), ('演员7', '电影7'), ('演员7', '电影12'), ('演员7', '电影13'), ('演员8', '电影5'), ('演员8', '电影8'), ('演员8', '电影15'), ('演员9', '电影6'), ('演员9', '电影9'), ('演员9', '电影12'), ('演员9', '电影14'), ('演员9', '电影17'), ('演员10', '电影10'), ('演员10', '电影14'), ('演员10', '电影18'), ('演员11', '电影11'), ('演员11', '电影15'), ('演员12', '电影12'), ('演员13', '电影13'), ('演员13', '电影16'), ('演员14', '电影14'), ('演员14', '电影16'), ('演员15', '电影15'), ('演员16', '电影16')]</a:t>
            </a:r>
          </a:p>
        </p:txBody>
      </p:sp>
      <p:sp>
        <p:nvSpPr>
          <p:cNvPr id="280578"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1" name="内容占位符 2"/>
          <p:cNvSpPr>
            <a:spLocks noGrp="1"/>
          </p:cNvSpPr>
          <p:nvPr>
            <p:ph idx="1"/>
          </p:nvPr>
        </p:nvSpPr>
        <p:spPr/>
        <p:txBody>
          <a:bodyPr anchor="t"/>
          <a:lstStyle/>
          <a:p>
            <a:pPr marL="0" indent="0" defTabSz="914400">
              <a:buFont typeface="Wingdings" panose="05000000000000000000" charset="0"/>
              <a:buNone/>
            </a:pPr>
            <a:r>
              <a:rPr lang="zh-CN" altLang="en-US" sz="2000" kern="1200" baseline="0">
                <a:latin typeface="Consolas" panose="020B0609020204030204" charset="0"/>
                <a:ea typeface="+mn-ea"/>
                <a:cs typeface="+mn-cs"/>
              </a:rPr>
              <a:t>&gt;&gt;&gt; index = [item[0] for item in pairs]</a:t>
            </a:r>
          </a:p>
          <a:p>
            <a:pPr marL="0" indent="0" defTabSz="914400">
              <a:buFont typeface="Wingdings" panose="05000000000000000000" charset="0"/>
              <a:buNone/>
            </a:pPr>
            <a:r>
              <a:rPr lang="zh-CN" altLang="en-US" sz="2000" kern="1200" baseline="0">
                <a:latin typeface="Consolas" panose="020B0609020204030204" charset="0"/>
                <a:ea typeface="+mn-ea"/>
                <a:cs typeface="+mn-cs"/>
              </a:rPr>
              <a:t>&gt;&gt;&gt; data = [item[1] for item in pairs]</a:t>
            </a:r>
          </a:p>
          <a:p>
            <a:pPr marL="0" indent="0" defTabSz="914400">
              <a:buFont typeface="Wingdings" panose="05000000000000000000" charset="0"/>
              <a:buNone/>
            </a:pPr>
            <a:r>
              <a:rPr lang="zh-CN" altLang="en-US" sz="2000" kern="1200" baseline="0">
                <a:latin typeface="Consolas" panose="020B0609020204030204" charset="0"/>
                <a:ea typeface="+mn-ea"/>
                <a:cs typeface="+mn-cs"/>
              </a:rPr>
              <a:t>&gt;&gt;&gt; df1 = pd.DataFrame({'演员':index, '电影名称':data})</a:t>
            </a:r>
          </a:p>
          <a:p>
            <a:pPr marL="0" indent="0" defTabSz="914400">
              <a:buFont typeface="Wingdings" panose="05000000000000000000" charset="0"/>
              <a:buNone/>
            </a:pPr>
            <a:r>
              <a:rPr lang="zh-CN" altLang="en-US" sz="2000" kern="1200" baseline="0">
                <a:latin typeface="Consolas" panose="020B0609020204030204" charset="0"/>
                <a:ea typeface="+mn-ea"/>
                <a:cs typeface="+mn-cs"/>
              </a:rPr>
              <a:t>&gt;&gt;&gt; result = df1.groupby('演员', as_index=False).count()</a:t>
            </a:r>
          </a:p>
        </p:txBody>
      </p:sp>
      <p:sp>
        <p:nvSpPr>
          <p:cNvPr id="281602"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5" name="内容占位符 2"/>
          <p:cNvSpPr>
            <a:spLocks noGrp="1"/>
          </p:cNvSpPr>
          <p:nvPr>
            <p:ph idx="1"/>
          </p:nvPr>
        </p:nvSpPr>
        <p:spPr/>
        <p:txBody>
          <a:bodyPr anchor="t">
            <a:noAutofit/>
          </a:bodyPr>
          <a:lstStyle/>
          <a:p>
            <a:pPr marL="0" indent="0" defTabSz="914400" fontAlgn="auto">
              <a:lnSpc>
                <a:spcPct val="100000"/>
              </a:lnSpc>
              <a:spcBef>
                <a:spcPts val="0"/>
              </a:spcBef>
              <a:buFont typeface="Wingdings" panose="05000000000000000000" charset="0"/>
              <a:buNone/>
            </a:pPr>
            <a:r>
              <a:rPr lang="zh-CN" altLang="en-US" sz="1800" kern="1200" baseline="0">
                <a:latin typeface="Consolas" panose="020B0609020204030204" charset="0"/>
                <a:ea typeface="+mn-ea"/>
                <a:cs typeface="+mn-cs"/>
              </a:rPr>
              <a:t>&gt;&gt;&gt; result</a:t>
            </a: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      演员  电影名称</a:t>
            </a: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0    演员1    10</a:t>
            </a: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1   演员10     3</a:t>
            </a: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2   演员11     2</a:t>
            </a: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3   演员12     1</a:t>
            </a: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4   演员13     2</a:t>
            </a: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5   演员14     2</a:t>
            </a: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6   演员15     1</a:t>
            </a: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7   演员16     1</a:t>
            </a: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8    演员2     3</a:t>
            </a: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9    演员3    12</a:t>
            </a: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10   演员4    13</a:t>
            </a: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11   演员5     5</a:t>
            </a: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12   演员6     2</a:t>
            </a: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13   演员7     5</a:t>
            </a: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14   演员8     3</a:t>
            </a: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15   演员9     5</a:t>
            </a:r>
          </a:p>
        </p:txBody>
      </p:sp>
      <p:sp>
        <p:nvSpPr>
          <p:cNvPr id="282626"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49" name="内容占位符 2"/>
          <p:cNvSpPr>
            <a:spLocks noGrp="1"/>
          </p:cNvSpPr>
          <p:nvPr>
            <p:ph idx="1"/>
          </p:nvPr>
        </p:nvSpPr>
        <p:spPr/>
        <p:txBody>
          <a:bodyPr anchor="t">
            <a:noAutofit/>
          </a:bodyPr>
          <a:lstStyle/>
          <a:p>
            <a:pPr marL="0" indent="0" defTabSz="914400" fontAlgn="auto">
              <a:lnSpc>
                <a:spcPct val="100000"/>
              </a:lnSpc>
              <a:spcBef>
                <a:spcPts val="0"/>
              </a:spcBef>
              <a:buFont typeface="Wingdings" panose="05000000000000000000" charset="0"/>
              <a:buNone/>
            </a:pPr>
            <a:r>
              <a:rPr lang="zh-CN" altLang="en-US" sz="1800" kern="1200" baseline="0">
                <a:latin typeface="Consolas" panose="020B0609020204030204" charset="0"/>
                <a:ea typeface="+mn-ea"/>
                <a:cs typeface="+mn-cs"/>
              </a:rPr>
              <a:t>&gt;&gt;&gt; result.columns = ['演员', '参演电影数量']</a:t>
            </a:r>
          </a:p>
          <a:p>
            <a:pPr marL="0" indent="0" defTabSz="914400" fontAlgn="auto">
              <a:lnSpc>
                <a:spcPct val="100000"/>
              </a:lnSpc>
              <a:spcBef>
                <a:spcPts val="0"/>
              </a:spcBef>
              <a:buFont typeface="Wingdings" panose="05000000000000000000" charset="0"/>
              <a:buNone/>
            </a:pPr>
            <a:r>
              <a:rPr lang="zh-CN" altLang="en-US" sz="1800" kern="1200" baseline="0">
                <a:latin typeface="Consolas" panose="020B0609020204030204" charset="0"/>
                <a:ea typeface="+mn-ea"/>
                <a:cs typeface="+mn-cs"/>
              </a:rPr>
              <a:t>&gt;&gt;&gt; result</a:t>
            </a: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      演员  参演电影数量</a:t>
            </a: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0    演员1      10</a:t>
            </a: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1   演员10       3</a:t>
            </a: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2   演员11       2</a:t>
            </a: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3   演员12       1</a:t>
            </a: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4   演员13       2</a:t>
            </a: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5   演员14       2</a:t>
            </a: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6   演员15       1</a:t>
            </a: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7   演员16       1</a:t>
            </a: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8    演员2       3</a:t>
            </a: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9    演员3      12</a:t>
            </a: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10   演员4      13</a:t>
            </a: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11   演员5       5</a:t>
            </a: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12   演员6       2</a:t>
            </a: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13   演员7       5</a:t>
            </a: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14   演员8       3</a:t>
            </a: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15   演员9       5</a:t>
            </a:r>
          </a:p>
        </p:txBody>
      </p:sp>
      <p:sp>
        <p:nvSpPr>
          <p:cNvPr id="283650"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内容占位符 2"/>
          <p:cNvSpPr>
            <a:spLocks noGrp="1"/>
          </p:cNvSpPr>
          <p:nvPr>
            <p:ph idx="1"/>
          </p:nvPr>
        </p:nvSpPr>
        <p:spPr/>
        <p:txBody>
          <a:bodyPr anchor="t"/>
          <a:lstStyle/>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np.diag([1,2,3])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对角矩阵</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array([[1, 0, 0],</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[0, 2, 0],</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[0, 0, 3]])</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np.diag([1,2,3,4])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对角矩阵</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array([[1, 0, 0, 0],</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[0, 2, 0, 0],</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[0, 0, 3, 0],</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[0, 0, 0, 4]])</a:t>
            </a:r>
            <a:endParaRPr lang="zh-CN" altLang="en-US" sz="2000" kern="1200" baseline="0">
              <a:latin typeface="Consolas" panose="020B0609020204030204" charset="0"/>
              <a:ea typeface="+mn-ea"/>
              <a:cs typeface="+mn-cs"/>
            </a:endParaRPr>
          </a:p>
        </p:txBody>
      </p:sp>
      <p:sp>
        <p:nvSpPr>
          <p:cNvPr id="20482"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1 </a:t>
            </a:r>
            <a:r>
              <a:rPr dirty="0" err="1"/>
              <a:t>numpy简单应用</a:t>
            </a:r>
            <a:endParaRPr lang="zh-CN" altLang="en-US" kern="1200" baseline="0" dirty="0">
              <a:latin typeface="+mj-lt"/>
              <a:ea typeface="+mj-ea"/>
              <a:cs typeface="+mj-cs"/>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3" name="内容占位符 2"/>
          <p:cNvSpPr>
            <a:spLocks noGrp="1"/>
          </p:cNvSpPr>
          <p:nvPr>
            <p:ph idx="1"/>
          </p:nvPr>
        </p:nvSpPr>
        <p:spPr/>
        <p:txBody>
          <a:bodyPr anchor="t">
            <a:noAutofit/>
          </a:bodyPr>
          <a:lstStyle/>
          <a:p>
            <a:pPr marL="0" indent="0" defTabSz="914400" fontAlgn="auto">
              <a:lnSpc>
                <a:spcPct val="100000"/>
              </a:lnSpc>
              <a:spcBef>
                <a:spcPts val="0"/>
              </a:spcBef>
              <a:buFont typeface="Wingdings" panose="05000000000000000000" charset="0"/>
              <a:buNone/>
            </a:pPr>
            <a:r>
              <a:rPr lang="zh-CN" altLang="en-US" sz="1800" kern="1200" baseline="0">
                <a:latin typeface="Consolas" panose="020B0609020204030204" charset="0"/>
                <a:ea typeface="+mn-ea"/>
                <a:cs typeface="+mn-cs"/>
              </a:rPr>
              <a:t>&gt;&gt;&gt; result.sort_values('参演电影数量')</a:t>
            </a: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      演员  参演电影数量</a:t>
            </a: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3   演员12       1</a:t>
            </a: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6   演员15       1</a:t>
            </a: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7   演员16       1</a:t>
            </a: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2   演员11       2</a:t>
            </a: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4   演员13       2</a:t>
            </a: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5   演员14       2</a:t>
            </a: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12   演员6       2</a:t>
            </a: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1   演员10       3</a:t>
            </a: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8    演员2       3</a:t>
            </a: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14   演员8       3</a:t>
            </a: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11   演员5       5</a:t>
            </a: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13   演员7       5</a:t>
            </a: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15   演员9       5</a:t>
            </a: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0    演员1      10</a:t>
            </a: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9    演员3      12</a:t>
            </a:r>
          </a:p>
          <a:p>
            <a:pPr marL="0" indent="0" defTabSz="914400" fontAlgn="auto">
              <a:lnSpc>
                <a:spcPct val="100000"/>
              </a:lnSpc>
              <a:spcBef>
                <a:spcPts val="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10   演员4      13</a:t>
            </a:r>
          </a:p>
        </p:txBody>
      </p:sp>
      <p:sp>
        <p:nvSpPr>
          <p:cNvPr id="284674"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7" name="内容占位符 2"/>
          <p:cNvSpPr>
            <a:spLocks noGrp="1"/>
          </p:cNvSpPr>
          <p:nvPr>
            <p:ph idx="1"/>
          </p:nvPr>
        </p:nvSpPr>
        <p:spPr/>
        <p:txBody>
          <a:bodyPr anchor="t"/>
          <a:lstStyle/>
          <a:p>
            <a:pPr marL="0" indent="0" defTabSz="914400">
              <a:buFont typeface="Wingdings" panose="05000000000000000000" charset="0"/>
              <a:buNone/>
            </a:pPr>
            <a:r>
              <a:rPr lang="zh-CN" altLang="en-US" sz="2000" kern="1200" baseline="0">
                <a:latin typeface="Consolas" panose="020B0609020204030204" charset="0"/>
                <a:ea typeface="+mn-ea"/>
                <a:cs typeface="+mn-cs"/>
              </a:rPr>
              <a:t>&gt;&gt;&gt; result.nlargest(3, '参演电影数量')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参演电影数量最多的</a:t>
            </a:r>
            <a:r>
              <a:rPr lang="en-US" altLang="zh-CN" sz="2000" kern="1200" baseline="0">
                <a:latin typeface="Consolas" panose="020B0609020204030204" charset="0"/>
                <a:ea typeface="+mn-ea"/>
                <a:cs typeface="+mn-cs"/>
              </a:rPr>
              <a:t>3</a:t>
            </a:r>
            <a:r>
              <a:rPr lang="zh-CN" altLang="en-US" sz="2000" kern="1200" baseline="0">
                <a:latin typeface="Consolas" panose="020B0609020204030204" charset="0"/>
                <a:ea typeface="+mn-ea"/>
                <a:cs typeface="+mn-cs"/>
              </a:rPr>
              <a:t>个演员</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演员  参演电影数量</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10  演员4      13</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9   演员3      12</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0   演员1      10</a:t>
            </a:r>
          </a:p>
        </p:txBody>
      </p:sp>
      <p:sp>
        <p:nvSpPr>
          <p:cNvPr id="285698"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1" name="Content Placeholder 2"/>
          <p:cNvSpPr>
            <a:spLocks noGrp="1"/>
          </p:cNvSpPr>
          <p:nvPr>
            <p:ph idx="1"/>
          </p:nvPr>
        </p:nvSpPr>
        <p:spPr/>
        <p:txBody>
          <a:bodyPr anchor="t"/>
          <a:lstStyle/>
          <a:p>
            <a:pPr defTabSz="914400">
              <a:lnSpc>
                <a:spcPct val="150000"/>
              </a:lnSpc>
              <a:spcBef>
                <a:spcPct val="0"/>
              </a:spcBef>
              <a:buFont typeface="Arial" panose="020B0604020202020204" pitchFamily="34" charset="0"/>
              <a:buChar char="•"/>
            </a:pPr>
            <a:r>
              <a:rPr lang="zh-CN" altLang="en-US" sz="2400" b="1" kern="1200" baseline="0">
                <a:latin typeface="+mn-lt"/>
                <a:ea typeface="+mn-ea"/>
                <a:cs typeface="+mn-cs"/>
              </a:rPr>
              <a:t>问题解决：</a:t>
            </a:r>
            <a:r>
              <a:rPr lang="zh-CN" altLang="en-US" sz="2400" kern="1200" baseline="0">
                <a:latin typeface="+mn-lt"/>
                <a:ea typeface="+mn-ea"/>
                <a:cs typeface="+mn-cs"/>
              </a:rPr>
              <a:t>运行下面的程序，在当前文件夹中生成饭店营业额模拟数据文件data.csv。</a:t>
            </a:r>
            <a:endParaRPr lang="zh-CN" altLang="en-US" sz="2000" kern="1200" baseline="0">
              <a:latin typeface="+mn-lt"/>
              <a:ea typeface="+mn-ea"/>
              <a:cs typeface="+mn-cs"/>
            </a:endParaRPr>
          </a:p>
        </p:txBody>
      </p:sp>
      <p:sp>
        <p:nvSpPr>
          <p:cNvPr id="285698"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5" name="Content Placeholder 2"/>
          <p:cNvSpPr>
            <a:spLocks noGrp="1"/>
          </p:cNvSpPr>
          <p:nvPr>
            <p:ph idx="1"/>
          </p:nvPr>
        </p:nvSpPr>
        <p:spPr>
          <a:xfrm>
            <a:off x="838200" y="1321435"/>
            <a:ext cx="10515600" cy="5180965"/>
          </a:xfrm>
        </p:spPr>
        <p:txBody>
          <a:bodyPr anchor="t">
            <a:noAutofit/>
          </a:bodyPr>
          <a:lstStyle/>
          <a:p>
            <a:pPr marL="0" indent="0" defTabSz="914400" fontAlgn="auto">
              <a:lnSpc>
                <a:spcPct val="100000"/>
              </a:lnSpc>
              <a:spcBef>
                <a:spcPct val="0"/>
              </a:spcBef>
              <a:buFont typeface="Wingdings" panose="05000000000000000000" charset="0"/>
              <a:buNone/>
            </a:pPr>
            <a:r>
              <a:rPr lang="en-US" altLang="zh-CN" sz="1800" kern="1200" baseline="0">
                <a:latin typeface="Consolas" panose="020B0609020204030204" charset="0"/>
                <a:ea typeface="+mn-ea"/>
                <a:cs typeface="+mn-cs"/>
              </a:rPr>
              <a:t>import csv</a:t>
            </a:r>
          </a:p>
          <a:p>
            <a:pPr marL="0" indent="0" defTabSz="914400" fontAlgn="auto">
              <a:lnSpc>
                <a:spcPct val="100000"/>
              </a:lnSpc>
              <a:spcBef>
                <a:spcPct val="0"/>
              </a:spcBef>
              <a:buFont typeface="Wingdings" panose="05000000000000000000" charset="0"/>
              <a:buNone/>
            </a:pPr>
            <a:r>
              <a:rPr lang="en-US" altLang="zh-CN" sz="1800" kern="1200" baseline="0">
                <a:latin typeface="Consolas" panose="020B0609020204030204" charset="0"/>
                <a:ea typeface="+mn-ea"/>
                <a:cs typeface="+mn-cs"/>
              </a:rPr>
              <a:t>import random</a:t>
            </a:r>
          </a:p>
          <a:p>
            <a:pPr marL="0" indent="0" defTabSz="914400" fontAlgn="auto">
              <a:lnSpc>
                <a:spcPct val="100000"/>
              </a:lnSpc>
              <a:spcBef>
                <a:spcPct val="0"/>
              </a:spcBef>
              <a:buFont typeface="Wingdings" panose="05000000000000000000" charset="0"/>
              <a:buNone/>
            </a:pPr>
            <a:r>
              <a:rPr lang="en-US" altLang="zh-CN" sz="1800" kern="1200" baseline="0">
                <a:latin typeface="Consolas" panose="020B0609020204030204" charset="0"/>
                <a:ea typeface="+mn-ea"/>
                <a:cs typeface="+mn-cs"/>
              </a:rPr>
              <a:t>import datetime</a:t>
            </a:r>
          </a:p>
          <a:p>
            <a:pPr marL="0" indent="0" defTabSz="914400" fontAlgn="auto">
              <a:lnSpc>
                <a:spcPct val="100000"/>
              </a:lnSpc>
              <a:spcBef>
                <a:spcPct val="0"/>
              </a:spcBef>
              <a:buFont typeface="Wingdings" panose="05000000000000000000" charset="0"/>
              <a:buNone/>
            </a:pPr>
            <a:endParaRPr lang="en-US" altLang="zh-CN" sz="1800" kern="1200" baseline="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en-US" altLang="zh-CN" sz="1800" kern="1200" baseline="0">
                <a:latin typeface="Consolas" panose="020B0609020204030204" charset="0"/>
                <a:ea typeface="+mn-ea"/>
                <a:cs typeface="+mn-cs"/>
              </a:rPr>
              <a:t>fn = 'data.csv'</a:t>
            </a:r>
          </a:p>
          <a:p>
            <a:pPr marL="0" indent="0" defTabSz="914400" fontAlgn="auto">
              <a:lnSpc>
                <a:spcPct val="100000"/>
              </a:lnSpc>
              <a:spcBef>
                <a:spcPct val="0"/>
              </a:spcBef>
              <a:buFont typeface="Wingdings" panose="05000000000000000000" charset="0"/>
              <a:buNone/>
            </a:pPr>
            <a:endParaRPr lang="en-US" altLang="zh-CN" sz="1800" kern="1200" baseline="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en-US" altLang="zh-CN" sz="1800" kern="1200" baseline="0">
                <a:latin typeface="Consolas" panose="020B0609020204030204" charset="0"/>
                <a:ea typeface="+mn-ea"/>
                <a:cs typeface="+mn-cs"/>
              </a:rPr>
              <a:t>with open(fn, 'w') as fp:</a:t>
            </a:r>
          </a:p>
          <a:p>
            <a:pPr marL="0" indent="0" defTabSz="914400" fontAlgn="auto">
              <a:lnSpc>
                <a:spcPct val="100000"/>
              </a:lnSpc>
              <a:spcBef>
                <a:spcPct val="0"/>
              </a:spcBef>
              <a:buFont typeface="Wingdings" panose="05000000000000000000" charset="0"/>
              <a:buNone/>
            </a:pPr>
            <a:r>
              <a:rPr lang="en-US" altLang="zh-CN" sz="1800" kern="1200" baseline="0">
                <a:latin typeface="Consolas" panose="020B0609020204030204" charset="0"/>
                <a:ea typeface="+mn-ea"/>
                <a:cs typeface="+mn-cs"/>
              </a:rPr>
              <a:t>    wr = csv.writer(fp)</a:t>
            </a:r>
            <a:r>
              <a:rPr lang="en-US" altLang="zh-CN" sz="1800">
                <a:latin typeface="Consolas" panose="020B0609020204030204" charset="0"/>
                <a:sym typeface="+mn-ea"/>
              </a:rPr>
              <a:t>                      # 创建csv文件写入对象</a:t>
            </a:r>
            <a:endParaRPr lang="en-US" altLang="zh-CN" sz="1800" kern="1200" baseline="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en-US" altLang="zh-CN" sz="1800" kern="1200" baseline="0">
                <a:latin typeface="Consolas" panose="020B0609020204030204" charset="0"/>
                <a:ea typeface="+mn-ea"/>
                <a:cs typeface="+mn-cs"/>
              </a:rPr>
              <a:t>    wr.writerow(['日期', '销量'])</a:t>
            </a:r>
            <a:r>
              <a:rPr lang="en-US" altLang="zh-CN" sz="1800">
                <a:latin typeface="Consolas" panose="020B0609020204030204" charset="0"/>
                <a:sym typeface="+mn-ea"/>
              </a:rPr>
              <a:t>             # 写入表头</a:t>
            </a:r>
            <a:endParaRPr lang="en-US" altLang="zh-CN" sz="1800" kern="1200" baseline="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en-US" altLang="zh-CN" sz="1800" kern="1200" baseline="0">
                <a:latin typeface="Consolas" panose="020B0609020204030204" charset="0"/>
                <a:ea typeface="+mn-ea"/>
                <a:cs typeface="+mn-cs"/>
              </a:rPr>
              <a:t>    startDate = datetime.date(2017, 1, 1)</a:t>
            </a:r>
            <a:r>
              <a:rPr lang="en-US" altLang="zh-CN" sz="1800">
                <a:latin typeface="Consolas" panose="020B0609020204030204" charset="0"/>
                <a:sym typeface="+mn-ea"/>
              </a:rPr>
              <a:t>    # </a:t>
            </a:r>
            <a:r>
              <a:rPr lang="zh-CN" altLang="en-US" sz="1800">
                <a:latin typeface="Consolas" panose="020B0609020204030204" charset="0"/>
                <a:sym typeface="+mn-ea"/>
              </a:rPr>
              <a:t>起始日期</a:t>
            </a:r>
            <a:endParaRPr lang="zh-CN" altLang="en-US" sz="1800" kern="1200" baseline="0">
              <a:latin typeface="Consolas" panose="020B0609020204030204" charset="0"/>
              <a:ea typeface="+mn-ea"/>
              <a:cs typeface="+mn-cs"/>
              <a:sym typeface="+mn-ea"/>
            </a:endParaRPr>
          </a:p>
          <a:p>
            <a:pPr marL="0" indent="0" defTabSz="914400" fontAlgn="auto">
              <a:lnSpc>
                <a:spcPct val="100000"/>
              </a:lnSpc>
              <a:spcBef>
                <a:spcPct val="0"/>
              </a:spcBef>
              <a:buFont typeface="Wingdings" panose="05000000000000000000" charset="0"/>
              <a:buNone/>
            </a:pPr>
            <a:endParaRPr lang="en-US" altLang="zh-CN" sz="1800" kern="1200" baseline="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en-US" altLang="zh-CN" sz="1800" kern="1200" baseline="0">
                <a:latin typeface="Consolas" panose="020B0609020204030204" charset="0"/>
                <a:ea typeface="+mn-ea"/>
                <a:cs typeface="+mn-cs"/>
              </a:rPr>
              <a:t>    # 生成365个模拟数据，可以根据需要进行调整</a:t>
            </a:r>
          </a:p>
          <a:p>
            <a:pPr marL="0" indent="0" defTabSz="914400" fontAlgn="auto">
              <a:lnSpc>
                <a:spcPct val="100000"/>
              </a:lnSpc>
              <a:spcBef>
                <a:spcPct val="0"/>
              </a:spcBef>
              <a:buFont typeface="Wingdings" panose="05000000000000000000" charset="0"/>
              <a:buNone/>
            </a:pPr>
            <a:r>
              <a:rPr lang="en-US" altLang="zh-CN" sz="1800" kern="1200" baseline="0">
                <a:latin typeface="Consolas" panose="020B0609020204030204" charset="0"/>
                <a:ea typeface="+mn-ea"/>
                <a:cs typeface="+mn-cs"/>
              </a:rPr>
              <a:t>    for i in range(365):</a:t>
            </a:r>
          </a:p>
          <a:p>
            <a:pPr marL="0" indent="0" defTabSz="914400" fontAlgn="auto">
              <a:lnSpc>
                <a:spcPct val="100000"/>
              </a:lnSpc>
              <a:spcBef>
                <a:spcPct val="0"/>
              </a:spcBef>
              <a:buFont typeface="Wingdings" panose="05000000000000000000" charset="0"/>
              <a:buNone/>
            </a:pPr>
            <a:r>
              <a:rPr lang="en-US" altLang="zh-CN" sz="1800" kern="1200" baseline="0">
                <a:latin typeface="Consolas" panose="020B0609020204030204" charset="0"/>
                <a:ea typeface="+mn-ea"/>
                <a:cs typeface="+mn-cs"/>
              </a:rPr>
              <a:t>        # 生成一个模拟数据，写入csv文件</a:t>
            </a:r>
          </a:p>
          <a:p>
            <a:pPr marL="0" indent="0" defTabSz="914400" fontAlgn="auto">
              <a:lnSpc>
                <a:spcPct val="100000"/>
              </a:lnSpc>
              <a:spcBef>
                <a:spcPct val="0"/>
              </a:spcBef>
              <a:buFont typeface="Wingdings" panose="05000000000000000000" charset="0"/>
              <a:buNone/>
            </a:pPr>
            <a:r>
              <a:rPr lang="en-US" altLang="zh-CN" sz="1800" kern="1200" baseline="0">
                <a:latin typeface="Consolas" panose="020B0609020204030204" charset="0"/>
                <a:ea typeface="+mn-ea"/>
                <a:cs typeface="+mn-cs"/>
              </a:rPr>
              <a:t>        amount = 300 + i*5 + random.randrange(100)</a:t>
            </a:r>
          </a:p>
          <a:p>
            <a:pPr marL="0" indent="0" defTabSz="914400" fontAlgn="auto">
              <a:lnSpc>
                <a:spcPct val="100000"/>
              </a:lnSpc>
              <a:spcBef>
                <a:spcPct val="0"/>
              </a:spcBef>
              <a:buFont typeface="Wingdings" panose="05000000000000000000" charset="0"/>
              <a:buNone/>
            </a:pPr>
            <a:r>
              <a:rPr lang="en-US" altLang="zh-CN" sz="1800" kern="1200" baseline="0">
                <a:latin typeface="Consolas" panose="020B0609020204030204" charset="0"/>
                <a:ea typeface="+mn-ea"/>
                <a:cs typeface="+mn-cs"/>
              </a:rPr>
              <a:t>        wr.writerow([str(startDate), amount])</a:t>
            </a:r>
          </a:p>
          <a:p>
            <a:pPr marL="0" indent="0" defTabSz="914400" fontAlgn="auto">
              <a:lnSpc>
                <a:spcPct val="100000"/>
              </a:lnSpc>
              <a:spcBef>
                <a:spcPct val="0"/>
              </a:spcBef>
              <a:buFont typeface="Wingdings" panose="05000000000000000000" charset="0"/>
              <a:buNone/>
            </a:pPr>
            <a:r>
              <a:rPr lang="en-US" altLang="zh-CN" sz="1800" kern="1200" baseline="0">
                <a:latin typeface="Consolas" panose="020B0609020204030204" charset="0"/>
                <a:ea typeface="+mn-ea"/>
                <a:cs typeface="+mn-cs"/>
              </a:rPr>
              <a:t>        # 下一天</a:t>
            </a:r>
          </a:p>
          <a:p>
            <a:pPr marL="0" indent="0" defTabSz="914400" fontAlgn="auto">
              <a:lnSpc>
                <a:spcPct val="100000"/>
              </a:lnSpc>
              <a:spcBef>
                <a:spcPct val="0"/>
              </a:spcBef>
              <a:buFont typeface="Wingdings" panose="05000000000000000000" charset="0"/>
              <a:buNone/>
            </a:pPr>
            <a:r>
              <a:rPr lang="en-US" altLang="zh-CN" sz="1800" kern="1200" baseline="0">
                <a:latin typeface="Consolas" panose="020B0609020204030204" charset="0"/>
                <a:ea typeface="+mn-ea"/>
                <a:cs typeface="+mn-cs"/>
              </a:rPr>
              <a:t>        startDate = startDate + datetime.timedelta(days=1)</a:t>
            </a:r>
          </a:p>
        </p:txBody>
      </p:sp>
      <p:sp>
        <p:nvSpPr>
          <p:cNvPr id="285698"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buFont typeface="Wingdings" panose="05000000000000000000" charset="0"/>
              <a:buChar char=""/>
            </a:pPr>
            <a:r>
              <a:rPr lang="zh-CN" altLang="en-US" sz="2400" strike="noStrike" noProof="1">
                <a:sym typeface="+mn-ea"/>
              </a:rPr>
              <a:t>然后完成下面的任务：</a:t>
            </a:r>
            <a:endParaRPr lang="zh-CN" altLang="en-US" sz="2400" strike="noStrike" noProof="1"/>
          </a:p>
          <a:p>
            <a:pPr marL="0" indent="0" fontAlgn="base">
              <a:buNone/>
            </a:pPr>
            <a:r>
              <a:rPr lang="zh-CN" altLang="en-US" sz="2000" strike="noStrike" noProof="1">
                <a:sym typeface="+mn-ea"/>
              </a:rPr>
              <a:t>1）使用pandas读取文件data.csv中的数据，创建DataFrame对象，并删除其中所有缺失值；</a:t>
            </a:r>
            <a:endParaRPr lang="zh-CN" altLang="en-US" sz="2000" strike="noStrike" noProof="1"/>
          </a:p>
          <a:p>
            <a:pPr marL="0" indent="0" fontAlgn="base">
              <a:buNone/>
            </a:pPr>
            <a:r>
              <a:rPr lang="zh-CN" altLang="en-US" sz="2000" strike="noStrike" noProof="1">
                <a:sym typeface="+mn-ea"/>
              </a:rPr>
              <a:t>2）使用matplotlib生成折线图，反应该饭店每天的营业额情况，并把图形保存为本地文件first.jpg；</a:t>
            </a:r>
            <a:endParaRPr lang="zh-CN" altLang="en-US" sz="2000" strike="noStrike" noProof="1"/>
          </a:p>
          <a:p>
            <a:pPr marL="0" indent="0" fontAlgn="base">
              <a:buNone/>
            </a:pPr>
            <a:r>
              <a:rPr lang="zh-CN" altLang="en-US" sz="2000" strike="noStrike" noProof="1">
                <a:sym typeface="+mn-ea"/>
              </a:rPr>
              <a:t>3）按月份进行统计，使用matplotlib绘制柱状图显示每个月份的营业额，并把图形保存为本地文件second.jpg；</a:t>
            </a:r>
            <a:endParaRPr lang="zh-CN" altLang="en-US" sz="2000" strike="noStrike" noProof="1"/>
          </a:p>
          <a:p>
            <a:pPr marL="0" indent="0" fontAlgn="base">
              <a:buNone/>
            </a:pPr>
            <a:r>
              <a:rPr lang="zh-CN" altLang="en-US" sz="2000" strike="noStrike" noProof="1">
                <a:sym typeface="+mn-ea"/>
              </a:rPr>
              <a:t>4）按月份进行统计，找出相邻两个月最大涨幅，并把涨幅最大的月份写入文件maxMonth.txt；</a:t>
            </a:r>
            <a:endParaRPr lang="zh-CN" altLang="en-US" sz="2000" strike="noStrike" noProof="1"/>
          </a:p>
          <a:p>
            <a:pPr marL="0" indent="0" fontAlgn="base">
              <a:buNone/>
            </a:pPr>
            <a:r>
              <a:rPr lang="zh-CN" altLang="en-US" sz="2000" strike="noStrike" noProof="1">
                <a:sym typeface="+mn-ea"/>
              </a:rPr>
              <a:t>5）按季度统计该饭店2018年的营业额数据，使用matplotlib生成饼状图显示2018年4个季度的营业额分布情况，并把图形保存为本地文件third.jpg。</a:t>
            </a:r>
            <a:endParaRPr lang="en-US" sz="2000" strike="noStrike" noProof="1"/>
          </a:p>
        </p:txBody>
      </p:sp>
      <p:sp>
        <p:nvSpPr>
          <p:cNvPr id="285698"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3" name="Content Placeholder 2"/>
          <p:cNvSpPr>
            <a:spLocks noGrp="1"/>
          </p:cNvSpPr>
          <p:nvPr>
            <p:ph idx="1"/>
          </p:nvPr>
        </p:nvSpPr>
        <p:spPr/>
        <p:txBody>
          <a:bodyPr anchor="t"/>
          <a:lstStyle/>
          <a:p>
            <a:pPr marL="0" indent="0" defTabSz="914400">
              <a:buFont typeface="Wingdings" panose="05000000000000000000" charset="0"/>
              <a:buNone/>
            </a:pPr>
            <a:r>
              <a:rPr lang="en-US" altLang="zh-CN" sz="2000" kern="1200" baseline="0">
                <a:latin typeface="Consolas" panose="020B0609020204030204" charset="0"/>
                <a:ea typeface="+mn-ea"/>
                <a:cs typeface="+mn-cs"/>
              </a:rPr>
              <a:t>import pandas as pd</a:t>
            </a:r>
          </a:p>
          <a:p>
            <a:pPr marL="0" indent="0" defTabSz="914400">
              <a:buFont typeface="Wingdings" panose="05000000000000000000" charset="0"/>
              <a:buNone/>
            </a:pPr>
            <a:r>
              <a:rPr lang="en-US" altLang="zh-CN" sz="2000" kern="1200" baseline="0">
                <a:latin typeface="Consolas" panose="020B0609020204030204" charset="0"/>
                <a:ea typeface="+mn-ea"/>
                <a:cs typeface="+mn-cs"/>
              </a:rPr>
              <a:t>import matplotlib.pyplot as plt</a:t>
            </a:r>
          </a:p>
          <a:p>
            <a:pPr marL="0" indent="0" defTabSz="914400">
              <a:buFont typeface="Wingdings" panose="05000000000000000000" charset="0"/>
              <a:buNone/>
            </a:pP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 读取数据，丢弃缺失值</a:t>
            </a:r>
          </a:p>
          <a:p>
            <a:pPr marL="0" indent="0" defTabSz="914400">
              <a:buFont typeface="Wingdings" panose="05000000000000000000" charset="0"/>
              <a:buNone/>
            </a:pPr>
            <a:r>
              <a:rPr lang="en-US" altLang="zh-CN" sz="2000" kern="1200" baseline="0">
                <a:latin typeface="Consolas" panose="020B0609020204030204" charset="0"/>
                <a:ea typeface="+mn-ea"/>
                <a:cs typeface="+mn-cs"/>
              </a:rPr>
              <a:t>df = pd.read_csv('data.csv', encoding='cp936')</a:t>
            </a:r>
          </a:p>
          <a:p>
            <a:pPr marL="0" indent="0" defTabSz="914400">
              <a:buFont typeface="Wingdings" panose="05000000000000000000" charset="0"/>
              <a:buNone/>
            </a:pPr>
            <a:r>
              <a:rPr lang="en-US" altLang="zh-CN" sz="2000" kern="1200" baseline="0">
                <a:latin typeface="Consolas" panose="020B0609020204030204" charset="0"/>
                <a:ea typeface="+mn-ea"/>
                <a:cs typeface="+mn-cs"/>
              </a:rPr>
              <a:t>df = df.dropna()</a:t>
            </a:r>
          </a:p>
          <a:p>
            <a:pPr marL="0" indent="0" defTabSz="914400">
              <a:buFont typeface="Wingdings" panose="05000000000000000000" charset="0"/>
              <a:buNone/>
            </a:pP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 生成营业额折线图</a:t>
            </a:r>
          </a:p>
          <a:p>
            <a:pPr marL="0" indent="0" defTabSz="914400">
              <a:buFont typeface="Wingdings" panose="05000000000000000000" charset="0"/>
              <a:buNone/>
            </a:pPr>
            <a:r>
              <a:rPr lang="en-US" altLang="zh-CN" sz="2000" kern="1200" baseline="0">
                <a:latin typeface="Consolas" panose="020B0609020204030204" charset="0"/>
                <a:ea typeface="+mn-ea"/>
                <a:cs typeface="+mn-cs"/>
              </a:rPr>
              <a:t>plt.figure()</a:t>
            </a:r>
          </a:p>
          <a:p>
            <a:pPr marL="0" indent="0" defTabSz="914400">
              <a:buFont typeface="Wingdings" panose="05000000000000000000" charset="0"/>
              <a:buNone/>
            </a:pPr>
            <a:r>
              <a:rPr lang="en-US" altLang="zh-CN" sz="2000" kern="1200" baseline="0">
                <a:latin typeface="Consolas" panose="020B0609020204030204" charset="0"/>
                <a:ea typeface="+mn-ea"/>
                <a:cs typeface="+mn-cs"/>
              </a:rPr>
              <a:t>df.plot(x=df['日期'])</a:t>
            </a:r>
          </a:p>
          <a:p>
            <a:pPr marL="0" indent="0" defTabSz="914400">
              <a:buFont typeface="Wingdings" panose="05000000000000000000" charset="0"/>
              <a:buNone/>
            </a:pPr>
            <a:r>
              <a:rPr lang="en-US" altLang="zh-CN" sz="2000" kern="1200" baseline="0">
                <a:latin typeface="Consolas" panose="020B0609020204030204" charset="0"/>
                <a:ea typeface="+mn-ea"/>
                <a:cs typeface="+mn-cs"/>
              </a:rPr>
              <a:t>plt.savefig('first.jpg')</a:t>
            </a:r>
          </a:p>
        </p:txBody>
      </p:sp>
      <p:sp>
        <p:nvSpPr>
          <p:cNvPr id="285698"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7" name="Content Placeholder 2"/>
          <p:cNvSpPr>
            <a:spLocks noGrp="1"/>
          </p:cNvSpPr>
          <p:nvPr>
            <p:ph idx="1"/>
          </p:nvPr>
        </p:nvSpPr>
        <p:spPr/>
        <p:txBody>
          <a:bodyPr anchor="t">
            <a:noAutofit/>
          </a:bodyPr>
          <a:lstStyle/>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 按月统计，生成柱状图</a:t>
            </a: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plt.figure()</a:t>
            </a: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df1 = df[:]</a:t>
            </a: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df1['month'] = df1['日期'].map(lambda x: x[:x.rindex('-')])</a:t>
            </a: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df1 = df1.groupby(by='month', as_index=False).sum()</a:t>
            </a: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df1.plot(x=df1['month'], kind='bar')</a:t>
            </a: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plt.savefig('second.jpg')</a:t>
            </a:r>
          </a:p>
          <a:p>
            <a:pPr marL="0" indent="0" defTabSz="914400" fontAlgn="auto">
              <a:lnSpc>
                <a:spcPct val="100000"/>
              </a:lnSpc>
              <a:spcBef>
                <a:spcPts val="0"/>
              </a:spcBef>
              <a:buFont typeface="Wingdings" panose="05000000000000000000" charset="0"/>
              <a:buNone/>
            </a:pPr>
            <a:endParaRPr lang="en-US" altLang="zh-CN"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 查找涨幅最大的月份，写入文件</a:t>
            </a: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plt.figure()</a:t>
            </a: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df2 = df1.drop('month', axis=1).diff()</a:t>
            </a: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m = df2['销量'].nlargest(1).keys()[0]</a:t>
            </a: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with open('maxMonth.txt', 'w') as fp:</a:t>
            </a: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    fp.write(df1.loc[m, 'month'])</a:t>
            </a:r>
          </a:p>
        </p:txBody>
      </p:sp>
      <p:sp>
        <p:nvSpPr>
          <p:cNvPr id="285698"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1" name="Content Placeholder 2"/>
          <p:cNvSpPr>
            <a:spLocks noGrp="1"/>
          </p:cNvSpPr>
          <p:nvPr>
            <p:ph idx="1"/>
          </p:nvPr>
        </p:nvSpPr>
        <p:spPr/>
        <p:txBody>
          <a:bodyPr anchor="t"/>
          <a:lstStyle/>
          <a:p>
            <a:pPr marL="0" indent="0" defTabSz="914400">
              <a:buFont typeface="Wingdings" panose="05000000000000000000" charset="0"/>
              <a:buNone/>
            </a:pPr>
            <a:r>
              <a:rPr lang="en-US" altLang="zh-CN" sz="2000" kern="1200" baseline="0">
                <a:latin typeface="Consolas" panose="020B0609020204030204" charset="0"/>
                <a:ea typeface="+mn-ea"/>
                <a:cs typeface="+mn-cs"/>
              </a:rPr>
              <a:t># 按季度统计，生成饼状图</a:t>
            </a:r>
          </a:p>
          <a:p>
            <a:pPr marL="0" indent="0" defTabSz="914400">
              <a:buFont typeface="Wingdings" panose="05000000000000000000" charset="0"/>
              <a:buNone/>
            </a:pPr>
            <a:r>
              <a:rPr lang="en-US" altLang="zh-CN" sz="2000" kern="1200" baseline="0">
                <a:latin typeface="Consolas" panose="020B0609020204030204" charset="0"/>
                <a:ea typeface="+mn-ea"/>
                <a:cs typeface="+mn-cs"/>
              </a:rPr>
              <a:t>plt.figure()</a:t>
            </a:r>
          </a:p>
          <a:p>
            <a:pPr marL="0" indent="0" defTabSz="914400">
              <a:buFont typeface="Wingdings" panose="05000000000000000000" charset="0"/>
              <a:buNone/>
            </a:pPr>
            <a:r>
              <a:rPr lang="en-US" altLang="zh-CN" sz="2000" kern="1200" baseline="0">
                <a:latin typeface="Consolas" panose="020B0609020204030204" charset="0"/>
                <a:ea typeface="+mn-ea"/>
                <a:cs typeface="+mn-cs"/>
              </a:rPr>
              <a:t>one = df1[:3]['销量'].sum()</a:t>
            </a:r>
          </a:p>
          <a:p>
            <a:pPr marL="0" indent="0" defTabSz="914400">
              <a:buFont typeface="Wingdings" panose="05000000000000000000" charset="0"/>
              <a:buNone/>
            </a:pPr>
            <a:r>
              <a:rPr lang="en-US" altLang="zh-CN" sz="2000" kern="1200" baseline="0">
                <a:latin typeface="Consolas" panose="020B0609020204030204" charset="0"/>
                <a:ea typeface="+mn-ea"/>
                <a:cs typeface="+mn-cs"/>
              </a:rPr>
              <a:t>two = df1[3:6]['销量'].sum()</a:t>
            </a:r>
          </a:p>
          <a:p>
            <a:pPr marL="0" indent="0" defTabSz="914400">
              <a:buFont typeface="Wingdings" panose="05000000000000000000" charset="0"/>
              <a:buNone/>
            </a:pPr>
            <a:r>
              <a:rPr lang="en-US" altLang="zh-CN" sz="2000" kern="1200" baseline="0">
                <a:latin typeface="Consolas" panose="020B0609020204030204" charset="0"/>
                <a:ea typeface="+mn-ea"/>
                <a:cs typeface="+mn-cs"/>
              </a:rPr>
              <a:t>three = df1[6:9]['销量'].sum()</a:t>
            </a:r>
          </a:p>
          <a:p>
            <a:pPr marL="0" indent="0" defTabSz="914400">
              <a:buFont typeface="Wingdings" panose="05000000000000000000" charset="0"/>
              <a:buNone/>
            </a:pPr>
            <a:r>
              <a:rPr lang="en-US" altLang="zh-CN" sz="2000" kern="1200" baseline="0">
                <a:latin typeface="Consolas" panose="020B0609020204030204" charset="0"/>
                <a:ea typeface="+mn-ea"/>
                <a:cs typeface="+mn-cs"/>
              </a:rPr>
              <a:t>four = df1[9:12]['销量'].sum()</a:t>
            </a:r>
          </a:p>
          <a:p>
            <a:pPr marL="0" indent="0" defTabSz="914400">
              <a:buFont typeface="Wingdings" panose="05000000000000000000" charset="0"/>
              <a:buNone/>
            </a:pPr>
            <a:r>
              <a:rPr lang="en-US" altLang="zh-CN" sz="2000" kern="1200" baseline="0">
                <a:latin typeface="Consolas" panose="020B0609020204030204" charset="0"/>
                <a:ea typeface="+mn-ea"/>
                <a:cs typeface="+mn-cs"/>
              </a:rPr>
              <a:t>plt.pie([one, two, three, four],labels=['one', 'two', 'three', 'four'])</a:t>
            </a:r>
          </a:p>
          <a:p>
            <a:pPr marL="0" indent="0" defTabSz="914400">
              <a:buFont typeface="Wingdings" panose="05000000000000000000" charset="0"/>
              <a:buNone/>
            </a:pPr>
            <a:r>
              <a:rPr lang="en-US" altLang="zh-CN" sz="2000" kern="1200" baseline="0">
                <a:latin typeface="Consolas" panose="020B0609020204030204" charset="0"/>
                <a:ea typeface="+mn-ea"/>
                <a:cs typeface="+mn-cs"/>
              </a:rPr>
              <a:t>plt.savefig('third.jpg')</a:t>
            </a:r>
          </a:p>
        </p:txBody>
      </p:sp>
      <p:sp>
        <p:nvSpPr>
          <p:cNvPr id="285698"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5" name="Content Placeholder 2"/>
          <p:cNvSpPr>
            <a:spLocks noGrp="1"/>
          </p:cNvSpPr>
          <p:nvPr>
            <p:ph idx="1"/>
          </p:nvPr>
        </p:nvSpPr>
        <p:spPr/>
        <p:txBody>
          <a:bodyPr anchor="t"/>
          <a:lstStyle/>
          <a:p>
            <a:pPr defTabSz="914400">
              <a:buFont typeface="Arial" panose="020B0604020202020204" pitchFamily="34" charset="0"/>
              <a:buChar char="•"/>
            </a:pPr>
            <a:r>
              <a:rPr lang="en-US" altLang="zh-CN" sz="2400" kern="1200" baseline="0">
                <a:latin typeface="+mn-lt"/>
                <a:ea typeface="+mn-ea"/>
                <a:cs typeface="+mn-cs"/>
              </a:rPr>
              <a:t>first.jpg</a:t>
            </a:r>
          </a:p>
        </p:txBody>
      </p:sp>
      <p:pic>
        <p:nvPicPr>
          <p:cNvPr id="292867" name="Picture 3"/>
          <p:cNvPicPr>
            <a:picLocks noChangeAspect="1"/>
          </p:cNvPicPr>
          <p:nvPr/>
        </p:nvPicPr>
        <p:blipFill>
          <a:blip r:embed="rId2"/>
          <a:stretch>
            <a:fillRect/>
          </a:stretch>
        </p:blipFill>
        <p:spPr>
          <a:xfrm>
            <a:off x="2304415" y="1524000"/>
            <a:ext cx="6679565" cy="5010150"/>
          </a:xfrm>
          <a:prstGeom prst="rect">
            <a:avLst/>
          </a:prstGeom>
          <a:noFill/>
          <a:ln w="9525">
            <a:noFill/>
          </a:ln>
        </p:spPr>
      </p:pic>
      <p:sp>
        <p:nvSpPr>
          <p:cNvPr id="285698"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89" name="Content Placeholder 2"/>
          <p:cNvSpPr>
            <a:spLocks noGrp="1"/>
          </p:cNvSpPr>
          <p:nvPr>
            <p:ph idx="1"/>
          </p:nvPr>
        </p:nvSpPr>
        <p:spPr/>
        <p:txBody>
          <a:bodyPr anchor="t"/>
          <a:lstStyle/>
          <a:p>
            <a:pPr defTabSz="914400">
              <a:buFont typeface="Arial" panose="020B0604020202020204" pitchFamily="34" charset="0"/>
              <a:buChar char="•"/>
            </a:pPr>
            <a:r>
              <a:rPr lang="en-US" altLang="zh-CN" sz="2400" kern="1200" baseline="0">
                <a:latin typeface="+mn-lt"/>
                <a:ea typeface="+mn-ea"/>
                <a:cs typeface="+mn-cs"/>
              </a:rPr>
              <a:t>second.jpg</a:t>
            </a:r>
          </a:p>
        </p:txBody>
      </p:sp>
      <p:pic>
        <p:nvPicPr>
          <p:cNvPr id="293891" name="Picture 3"/>
          <p:cNvPicPr>
            <a:picLocks noChangeAspect="1"/>
          </p:cNvPicPr>
          <p:nvPr/>
        </p:nvPicPr>
        <p:blipFill>
          <a:blip r:embed="rId2"/>
          <a:stretch>
            <a:fillRect/>
          </a:stretch>
        </p:blipFill>
        <p:spPr>
          <a:xfrm>
            <a:off x="2635885" y="1534795"/>
            <a:ext cx="6670040" cy="5001260"/>
          </a:xfrm>
          <a:prstGeom prst="rect">
            <a:avLst/>
          </a:prstGeom>
          <a:noFill/>
          <a:ln w="9525">
            <a:noFill/>
          </a:ln>
        </p:spPr>
      </p:pic>
      <p:sp>
        <p:nvSpPr>
          <p:cNvPr id="285698"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zh-CN" altLang="en-US" sz="2400" strike="noStrike" noProof="1"/>
              <a:t>测试两个数组是否足够接近</a:t>
            </a:r>
          </a:p>
          <a:p>
            <a:pPr marL="0" indent="0" fontAlgn="base">
              <a:buNone/>
            </a:pPr>
            <a:endParaRPr lang="zh-CN" altLang="en-US" sz="2000" strike="noStrike" noProof="1">
              <a:latin typeface="Consolas" panose="020B0609020204030204" charset="0"/>
            </a:endParaRPr>
          </a:p>
          <a:p>
            <a:pPr marL="0" indent="0" fontAlgn="base">
              <a:buNone/>
            </a:pPr>
            <a:r>
              <a:rPr lang="zh-CN" altLang="en-US" sz="2000" strike="noStrike" noProof="1">
                <a:latin typeface="Consolas" panose="020B0609020204030204" charset="0"/>
              </a:rPr>
              <a:t>&gt;&gt;&gt; x = np.array([1, 2, 3, 4.001, 5])</a:t>
            </a:r>
          </a:p>
          <a:p>
            <a:pPr marL="0" indent="0" fontAlgn="base">
              <a:buNone/>
            </a:pPr>
            <a:r>
              <a:rPr lang="zh-CN" altLang="en-US" sz="2000" strike="noStrike" noProof="1">
                <a:latin typeface="Consolas" panose="020B0609020204030204" charset="0"/>
              </a:rPr>
              <a:t>&gt;&gt;&gt; y = np.array([1, 1.999, 3, 4.01, 5.1])</a:t>
            </a:r>
          </a:p>
          <a:p>
            <a:pPr marL="0" indent="0" fontAlgn="base">
              <a:buNone/>
            </a:pPr>
            <a:r>
              <a:rPr lang="zh-CN" altLang="en-US" sz="2000" strike="noStrike" noProof="1">
                <a:latin typeface="Consolas" panose="020B0609020204030204" charset="0"/>
              </a:rPr>
              <a:t>&gt;&gt;&gt; np.allclose(x, y)</a:t>
            </a:r>
          </a:p>
          <a:p>
            <a:pPr marL="0" indent="0" fontAlgn="base">
              <a:buNone/>
            </a:pPr>
            <a:r>
              <a:rPr lang="zh-CN" altLang="en-US" sz="2000" strike="noStrike" noProof="1">
                <a:solidFill>
                  <a:srgbClr val="00B0F0"/>
                </a:solidFill>
                <a:latin typeface="Consolas" panose="020B0609020204030204" charset="0"/>
              </a:rPr>
              <a:t>False</a:t>
            </a:r>
          </a:p>
          <a:p>
            <a:pPr marL="0" indent="0" fontAlgn="base">
              <a:buNone/>
            </a:pPr>
            <a:r>
              <a:rPr lang="zh-CN" altLang="en-US" sz="2000" strike="noStrike" noProof="1">
                <a:latin typeface="Consolas" panose="020B0609020204030204" charset="0"/>
              </a:rPr>
              <a:t>&gt;&gt;&gt; np.allclose(x, y, rtol=0.2)       </a:t>
            </a:r>
            <a:r>
              <a:rPr lang="en-US" altLang="zh-CN" sz="2000" strike="noStrike" noProof="1">
                <a:latin typeface="Consolas" panose="020B0609020204030204" charset="0"/>
              </a:rPr>
              <a:t># </a:t>
            </a:r>
            <a:r>
              <a:rPr lang="zh-CN" altLang="en-US" sz="2000" strike="noStrike" noProof="1">
                <a:latin typeface="Consolas" panose="020B0609020204030204" charset="0"/>
              </a:rPr>
              <a:t>设置相对误差参数</a:t>
            </a:r>
          </a:p>
          <a:p>
            <a:pPr marL="0" indent="0" fontAlgn="base">
              <a:buNone/>
            </a:pPr>
            <a:r>
              <a:rPr lang="zh-CN" altLang="en-US" sz="2000" strike="noStrike" noProof="1">
                <a:solidFill>
                  <a:srgbClr val="00B0F0"/>
                </a:solidFill>
                <a:latin typeface="Consolas" panose="020B0609020204030204" charset="0"/>
              </a:rPr>
              <a:t>True</a:t>
            </a:r>
          </a:p>
          <a:p>
            <a:pPr marL="0" indent="0" fontAlgn="base">
              <a:buNone/>
            </a:pPr>
            <a:r>
              <a:rPr lang="zh-CN" altLang="en-US" sz="2000" strike="noStrike" noProof="1">
                <a:latin typeface="Consolas" panose="020B0609020204030204" charset="0"/>
              </a:rPr>
              <a:t>&gt;&gt;&gt; np.allclose(x, y, atol=0.2)       </a:t>
            </a:r>
            <a:r>
              <a:rPr lang="en-US" altLang="zh-CN" sz="2000" strike="noStrike" noProof="1">
                <a:latin typeface="Consolas" panose="020B0609020204030204" charset="0"/>
              </a:rPr>
              <a:t># </a:t>
            </a:r>
            <a:r>
              <a:rPr lang="zh-CN" altLang="en-US" sz="2000" strike="noStrike" noProof="1">
                <a:latin typeface="Consolas" panose="020B0609020204030204" charset="0"/>
              </a:rPr>
              <a:t>设置绝对误差参数</a:t>
            </a:r>
          </a:p>
          <a:p>
            <a:pPr marL="0" indent="0" fontAlgn="base">
              <a:buNone/>
            </a:pPr>
            <a:r>
              <a:rPr lang="zh-CN" altLang="en-US" sz="2000" strike="noStrike" noProof="1">
                <a:solidFill>
                  <a:srgbClr val="00B0F0"/>
                </a:solidFill>
                <a:latin typeface="Consolas" panose="020B0609020204030204" charset="0"/>
              </a:rPr>
              <a:t>True</a:t>
            </a:r>
          </a:p>
        </p:txBody>
      </p:sp>
      <p:sp>
        <p:nvSpPr>
          <p:cNvPr id="21506"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1 </a:t>
            </a:r>
            <a:r>
              <a:rPr dirty="0" err="1"/>
              <a:t>numpy简单应用</a:t>
            </a:r>
            <a:endParaRPr lang="zh-CN" altLang="en-US" kern="1200" baseline="0" dirty="0">
              <a:latin typeface="+mj-lt"/>
              <a:ea typeface="+mj-ea"/>
              <a:cs typeface="+mj-cs"/>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3" name="Content Placeholder 2"/>
          <p:cNvSpPr>
            <a:spLocks noGrp="1"/>
          </p:cNvSpPr>
          <p:nvPr>
            <p:ph idx="1"/>
          </p:nvPr>
        </p:nvSpPr>
        <p:spPr/>
        <p:txBody>
          <a:bodyPr anchor="t"/>
          <a:lstStyle/>
          <a:p>
            <a:pPr defTabSz="914400">
              <a:buFont typeface="Arial" panose="020B0604020202020204" pitchFamily="34" charset="0"/>
              <a:buChar char="•"/>
            </a:pPr>
            <a:r>
              <a:rPr lang="en-US" altLang="zh-CN" sz="2400" kern="1200" baseline="0">
                <a:latin typeface="+mn-lt"/>
                <a:ea typeface="+mn-ea"/>
                <a:cs typeface="+mn-cs"/>
              </a:rPr>
              <a:t>third.jpg</a:t>
            </a:r>
          </a:p>
        </p:txBody>
      </p:sp>
      <p:pic>
        <p:nvPicPr>
          <p:cNvPr id="294915" name="Picture 3"/>
          <p:cNvPicPr>
            <a:picLocks noChangeAspect="1"/>
          </p:cNvPicPr>
          <p:nvPr/>
        </p:nvPicPr>
        <p:blipFill>
          <a:blip r:embed="rId2"/>
          <a:stretch>
            <a:fillRect/>
          </a:stretch>
        </p:blipFill>
        <p:spPr>
          <a:xfrm>
            <a:off x="2624455" y="1485900"/>
            <a:ext cx="5878195" cy="5028565"/>
          </a:xfrm>
          <a:prstGeom prst="rect">
            <a:avLst/>
          </a:prstGeom>
          <a:noFill/>
          <a:ln w="9525">
            <a:noFill/>
          </a:ln>
        </p:spPr>
      </p:pic>
      <p:sp>
        <p:nvSpPr>
          <p:cNvPr id="285698"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7" name="Content Placeholder 2"/>
          <p:cNvSpPr>
            <a:spLocks noGrp="1"/>
          </p:cNvSpPr>
          <p:nvPr>
            <p:ph idx="1"/>
          </p:nvPr>
        </p:nvSpPr>
        <p:spPr/>
        <p:txBody>
          <a:bodyPr anchor="t"/>
          <a:lstStyle/>
          <a:p>
            <a:pPr defTabSz="914400">
              <a:lnSpc>
                <a:spcPct val="150000"/>
              </a:lnSpc>
              <a:spcBef>
                <a:spcPct val="0"/>
              </a:spcBef>
              <a:buFont typeface="Arial" panose="020B0604020202020204" pitchFamily="34" charset="0"/>
              <a:buChar char="•"/>
            </a:pPr>
            <a:r>
              <a:rPr lang="zh-CN" altLang="en-US" sz="2400" b="1" kern="1200" baseline="0">
                <a:latin typeface="+mn-lt"/>
                <a:ea typeface="+mn-ea"/>
                <a:cs typeface="+mn-cs"/>
              </a:rPr>
              <a:t>问题解决：</a:t>
            </a:r>
            <a:r>
              <a:rPr lang="zh-CN" altLang="en-US" sz="2400" kern="1200" baseline="0">
                <a:latin typeface="+mn-lt"/>
                <a:ea typeface="+mn-ea"/>
                <a:cs typeface="+mn-cs"/>
              </a:rPr>
              <a:t>在分析时序数据的有些场合下，可能每个月只能拿到一个数据，然而实际处理时，需要把这个数据扩展到该月的每天，且每天的数据相同。</a:t>
            </a:r>
          </a:p>
        </p:txBody>
      </p:sp>
      <p:sp>
        <p:nvSpPr>
          <p:cNvPr id="285698"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1" name="Content Placeholder 2"/>
          <p:cNvSpPr>
            <a:spLocks noGrp="1"/>
          </p:cNvSpPr>
          <p:nvPr>
            <p:ph idx="1"/>
          </p:nvPr>
        </p:nvSpPr>
        <p:spPr/>
        <p:txBody>
          <a:bodyPr anchor="t">
            <a:normAutofit/>
          </a:bodyPr>
          <a:lstStyle/>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import calendar</a:t>
            </a: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import numpy as np</a:t>
            </a: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import pandas as pd</a:t>
            </a:r>
          </a:p>
          <a:p>
            <a:pPr marL="0" indent="0" defTabSz="914400" fontAlgn="auto">
              <a:lnSpc>
                <a:spcPct val="100000"/>
              </a:lnSpc>
              <a:spcBef>
                <a:spcPts val="0"/>
              </a:spcBef>
              <a:buFont typeface="Wingdings" panose="05000000000000000000" charset="0"/>
              <a:buNone/>
            </a:pPr>
            <a:endParaRPr lang="en-US" altLang="zh-CN"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endParaRPr lang="en-US" altLang="zh-CN"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df = pd.DataFrame({'日期':pd.date_range(start='20170101',</a:t>
            </a: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                                        end='20171231',</a:t>
            </a: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                                        freq='M'),</a:t>
            </a: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                   '数量':np.random.randint(100, 1000, 12)})</a:t>
            </a:r>
          </a:p>
          <a:p>
            <a:pPr marL="0" indent="0" defTabSz="914400" fontAlgn="auto">
              <a:lnSpc>
                <a:spcPct val="100000"/>
              </a:lnSpc>
              <a:spcBef>
                <a:spcPts val="0"/>
              </a:spcBef>
              <a:buFont typeface="Wingdings" panose="05000000000000000000" charset="0"/>
              <a:buNone/>
            </a:pPr>
            <a:endParaRPr lang="en-US" altLang="zh-CN"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 每个月的天数</a:t>
            </a: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daysEveryMonth = [None, 31, 28, 31, 30, 31, 30, 31, 31, 30, 31, 30, 31]</a:t>
            </a: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newDf = []</a:t>
            </a:r>
          </a:p>
        </p:txBody>
      </p:sp>
      <p:sp>
        <p:nvSpPr>
          <p:cNvPr id="285698"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5" name="Content Placeholder 2"/>
          <p:cNvSpPr>
            <a:spLocks noGrp="1"/>
          </p:cNvSpPr>
          <p:nvPr>
            <p:ph idx="1"/>
          </p:nvPr>
        </p:nvSpPr>
        <p:spPr>
          <a:xfrm>
            <a:off x="842645" y="1273175"/>
            <a:ext cx="10714355" cy="5151120"/>
          </a:xfrm>
        </p:spPr>
        <p:txBody>
          <a:bodyPr anchor="t">
            <a:normAutofit lnSpcReduction="10000"/>
          </a:bodyPr>
          <a:lstStyle/>
          <a:p>
            <a:pPr marL="0" indent="0" defTabSz="914400">
              <a:spcBef>
                <a:spcPct val="0"/>
              </a:spcBef>
              <a:buFont typeface="Wingdings" panose="05000000000000000000" charset="0"/>
              <a:buNone/>
            </a:pPr>
            <a:r>
              <a:rPr lang="en-US" altLang="zh-CN" sz="1800" kern="1200" baseline="0">
                <a:latin typeface="Consolas" panose="020B0609020204030204" charset="0"/>
                <a:ea typeface="+mn-ea"/>
                <a:cs typeface="+mn-cs"/>
              </a:rPr>
              <a:t># 把每个月扩展到该月每一天</a:t>
            </a:r>
          </a:p>
          <a:p>
            <a:pPr marL="0" indent="0" defTabSz="914400">
              <a:spcBef>
                <a:spcPct val="0"/>
              </a:spcBef>
              <a:buFont typeface="Wingdings" panose="05000000000000000000" charset="0"/>
              <a:buNone/>
            </a:pPr>
            <a:r>
              <a:rPr lang="en-US" altLang="zh-CN" sz="1800" kern="1200" baseline="0">
                <a:latin typeface="Consolas" panose="020B0609020204030204" charset="0"/>
                <a:ea typeface="+mn-ea"/>
                <a:cs typeface="+mn-cs"/>
              </a:rPr>
              <a:t>for i in range(len(df)):</a:t>
            </a:r>
          </a:p>
          <a:p>
            <a:pPr marL="0" indent="0" defTabSz="914400">
              <a:spcBef>
                <a:spcPct val="0"/>
              </a:spcBef>
              <a:buFont typeface="Wingdings" panose="05000000000000000000" charset="0"/>
              <a:buNone/>
            </a:pPr>
            <a:r>
              <a:rPr lang="en-US" altLang="zh-CN" sz="1800" kern="1200" baseline="0">
                <a:latin typeface="Consolas" panose="020B0609020204030204" charset="0"/>
                <a:ea typeface="+mn-ea"/>
                <a:cs typeface="+mn-cs"/>
              </a:rPr>
              <a:t>    # 获取年份和月份，适当修改2月天数</a:t>
            </a:r>
          </a:p>
          <a:p>
            <a:pPr marL="0" indent="0" defTabSz="914400">
              <a:spcBef>
                <a:spcPct val="0"/>
              </a:spcBef>
              <a:buFont typeface="Wingdings" panose="05000000000000000000" charset="0"/>
              <a:buNone/>
            </a:pPr>
            <a:r>
              <a:rPr lang="en-US" altLang="zh-CN" sz="1800" kern="1200" baseline="0">
                <a:latin typeface="Consolas" panose="020B0609020204030204" charset="0"/>
                <a:ea typeface="+mn-ea"/>
                <a:cs typeface="+mn-cs"/>
              </a:rPr>
              <a:t>    year, month = str(df.iloc[i]['日期'])[:7].split('-')</a:t>
            </a:r>
          </a:p>
          <a:p>
            <a:pPr marL="0" indent="0" defTabSz="914400">
              <a:spcBef>
                <a:spcPct val="0"/>
              </a:spcBef>
              <a:buFont typeface="Wingdings" panose="05000000000000000000" charset="0"/>
              <a:buNone/>
            </a:pPr>
            <a:r>
              <a:rPr lang="en-US" altLang="zh-CN" sz="1800" kern="1200" baseline="0">
                <a:latin typeface="Consolas" panose="020B0609020204030204" charset="0"/>
                <a:ea typeface="+mn-ea"/>
                <a:cs typeface="+mn-cs"/>
              </a:rPr>
              <a:t>    y = int(year)</a:t>
            </a:r>
          </a:p>
          <a:p>
            <a:pPr marL="0" indent="0" defTabSz="914400">
              <a:spcBef>
                <a:spcPct val="0"/>
              </a:spcBef>
              <a:buFont typeface="Wingdings" panose="05000000000000000000" charset="0"/>
              <a:buNone/>
            </a:pPr>
            <a:r>
              <a:rPr lang="en-US" altLang="zh-CN" sz="1800" kern="1200" baseline="0">
                <a:latin typeface="Consolas" panose="020B0609020204030204" charset="0"/>
                <a:ea typeface="+mn-ea"/>
                <a:cs typeface="+mn-cs"/>
              </a:rPr>
              <a:t>    m = int(month)</a:t>
            </a:r>
          </a:p>
          <a:p>
            <a:pPr marL="0" indent="0" defTabSz="914400">
              <a:spcBef>
                <a:spcPct val="0"/>
              </a:spcBef>
              <a:buFont typeface="Wingdings" panose="05000000000000000000" charset="0"/>
              <a:buNone/>
            </a:pPr>
            <a:r>
              <a:rPr lang="en-US" altLang="zh-CN" sz="1800" kern="1200" baseline="0">
                <a:latin typeface="Consolas" panose="020B0609020204030204" charset="0"/>
                <a:ea typeface="+mn-ea"/>
                <a:cs typeface="+mn-cs"/>
              </a:rPr>
              <a:t>    if calendar.isleap(y):</a:t>
            </a:r>
          </a:p>
          <a:p>
            <a:pPr marL="0" indent="0" defTabSz="914400">
              <a:spcBef>
                <a:spcPct val="0"/>
              </a:spcBef>
              <a:buFont typeface="Wingdings" panose="05000000000000000000" charset="0"/>
              <a:buNone/>
            </a:pPr>
            <a:r>
              <a:rPr lang="en-US" altLang="zh-CN" sz="1800" kern="1200" baseline="0">
                <a:latin typeface="Consolas" panose="020B0609020204030204" charset="0"/>
                <a:ea typeface="+mn-ea"/>
                <a:cs typeface="+mn-cs"/>
              </a:rPr>
              <a:t>        daysEveryMonth[2] = 29</a:t>
            </a:r>
          </a:p>
          <a:p>
            <a:pPr marL="0" indent="0" defTabSz="914400">
              <a:spcBef>
                <a:spcPct val="0"/>
              </a:spcBef>
              <a:buFont typeface="Wingdings" panose="05000000000000000000" charset="0"/>
              <a:buNone/>
            </a:pPr>
            <a:r>
              <a:rPr lang="en-US" altLang="zh-CN" sz="1800" kern="1200" baseline="0">
                <a:latin typeface="Consolas" panose="020B0609020204030204" charset="0"/>
                <a:ea typeface="+mn-ea"/>
                <a:cs typeface="+mn-cs"/>
              </a:rPr>
              <a:t>    else:</a:t>
            </a:r>
          </a:p>
          <a:p>
            <a:pPr marL="0" indent="0" defTabSz="914400">
              <a:spcBef>
                <a:spcPct val="0"/>
              </a:spcBef>
              <a:buFont typeface="Wingdings" panose="05000000000000000000" charset="0"/>
              <a:buNone/>
            </a:pPr>
            <a:r>
              <a:rPr lang="en-US" altLang="zh-CN" sz="1800" kern="1200" baseline="0">
                <a:latin typeface="Consolas" panose="020B0609020204030204" charset="0"/>
                <a:ea typeface="+mn-ea"/>
                <a:cs typeface="+mn-cs"/>
              </a:rPr>
              <a:t>        daysEveryMonth[2] = 28</a:t>
            </a:r>
          </a:p>
          <a:p>
            <a:pPr marL="0" indent="0" defTabSz="914400">
              <a:spcBef>
                <a:spcPct val="0"/>
              </a:spcBef>
              <a:buFont typeface="Wingdings" panose="05000000000000000000" charset="0"/>
              <a:buNone/>
            </a:pPr>
            <a:r>
              <a:rPr lang="en-US" altLang="zh-CN" sz="1800" kern="1200" baseline="0">
                <a:latin typeface="Consolas" panose="020B0609020204030204" charset="0"/>
                <a:ea typeface="+mn-ea"/>
                <a:cs typeface="+mn-cs"/>
              </a:rPr>
              <a:t>    # 该月数量</a:t>
            </a:r>
          </a:p>
          <a:p>
            <a:pPr marL="0" indent="0" defTabSz="914400">
              <a:spcBef>
                <a:spcPct val="0"/>
              </a:spcBef>
              <a:buFont typeface="Wingdings" panose="05000000000000000000" charset="0"/>
              <a:buNone/>
            </a:pPr>
            <a:r>
              <a:rPr lang="en-US" altLang="zh-CN" sz="1800" kern="1200" baseline="0">
                <a:latin typeface="Consolas" panose="020B0609020204030204" charset="0"/>
                <a:ea typeface="+mn-ea"/>
                <a:cs typeface="+mn-cs"/>
              </a:rPr>
              <a:t>    data = df.iloc[i]['数量']</a:t>
            </a:r>
          </a:p>
          <a:p>
            <a:pPr marL="0" indent="0" defTabSz="914400">
              <a:spcBef>
                <a:spcPct val="0"/>
              </a:spcBef>
              <a:buFont typeface="Wingdings" panose="05000000000000000000" charset="0"/>
              <a:buNone/>
            </a:pPr>
            <a:r>
              <a:rPr lang="en-US" altLang="zh-CN" sz="1800" kern="1200" baseline="0">
                <a:latin typeface="Consolas" panose="020B0609020204030204" charset="0"/>
                <a:ea typeface="+mn-ea"/>
                <a:cs typeface="+mn-cs"/>
              </a:rPr>
              <a:t>    # 生成每个月的DataFrame，每天数量都相同</a:t>
            </a:r>
          </a:p>
          <a:p>
            <a:pPr marL="0" indent="0" defTabSz="914400">
              <a:spcBef>
                <a:spcPct val="0"/>
              </a:spcBef>
              <a:buFont typeface="Wingdings" panose="05000000000000000000" charset="0"/>
              <a:buNone/>
            </a:pPr>
            <a:r>
              <a:rPr lang="en-US" altLang="zh-CN" sz="1800" kern="1200" baseline="0">
                <a:latin typeface="Consolas" panose="020B0609020204030204" charset="0"/>
                <a:ea typeface="+mn-ea"/>
                <a:cs typeface="+mn-cs"/>
              </a:rPr>
              <a:t>    tempDf = pd.DataFrame({'日期':pd.date_range(start=year+month+'01',</a:t>
            </a:r>
          </a:p>
          <a:p>
            <a:pPr marL="0" indent="0" defTabSz="914400">
              <a:spcBef>
                <a:spcPct val="0"/>
              </a:spcBef>
              <a:buFont typeface="Wingdings" panose="05000000000000000000" charset="0"/>
              <a:buNone/>
            </a:pPr>
            <a:r>
              <a:rPr lang="en-US" altLang="zh-CN" sz="1800" kern="1200" baseline="0">
                <a:latin typeface="Consolas" panose="020B0609020204030204" charset="0"/>
                <a:ea typeface="+mn-ea"/>
                <a:cs typeface="+mn-cs"/>
              </a:rPr>
              <a:t>                                                periods=daysEveryMonth[m],</a:t>
            </a:r>
          </a:p>
          <a:p>
            <a:pPr marL="0" indent="0" defTabSz="914400">
              <a:spcBef>
                <a:spcPct val="0"/>
              </a:spcBef>
              <a:buFont typeface="Wingdings" panose="05000000000000000000" charset="0"/>
              <a:buNone/>
            </a:pPr>
            <a:r>
              <a:rPr lang="en-US" altLang="zh-CN" sz="1800" kern="1200" baseline="0">
                <a:latin typeface="Consolas" panose="020B0609020204030204" charset="0"/>
                <a:ea typeface="+mn-ea"/>
                <a:cs typeface="+mn-cs"/>
              </a:rPr>
              <a:t>                                                freq='D'),</a:t>
            </a:r>
          </a:p>
          <a:p>
            <a:pPr marL="0" indent="0" defTabSz="914400">
              <a:spcBef>
                <a:spcPct val="0"/>
              </a:spcBef>
              <a:buFont typeface="Wingdings" panose="05000000000000000000" charset="0"/>
              <a:buNone/>
            </a:pPr>
            <a:r>
              <a:rPr lang="en-US" altLang="zh-CN" sz="1800" kern="1200" baseline="0">
                <a:latin typeface="Consolas" panose="020B0609020204030204" charset="0"/>
                <a:ea typeface="+mn-ea"/>
                <a:cs typeface="+mn-cs"/>
              </a:rPr>
              <a:t>                           '数量':data})</a:t>
            </a:r>
          </a:p>
          <a:p>
            <a:pPr marL="0" indent="0" defTabSz="914400">
              <a:spcBef>
                <a:spcPct val="0"/>
              </a:spcBef>
              <a:buFont typeface="Wingdings" panose="05000000000000000000" charset="0"/>
              <a:buNone/>
            </a:pPr>
            <a:r>
              <a:rPr lang="en-US" altLang="zh-CN" sz="1800" kern="1200" baseline="0">
                <a:latin typeface="Consolas" panose="020B0609020204030204" charset="0"/>
                <a:ea typeface="+mn-ea"/>
                <a:cs typeface="+mn-cs"/>
              </a:rPr>
              <a:t>    newDf.append(tempDf)</a:t>
            </a:r>
          </a:p>
          <a:p>
            <a:pPr marL="0" indent="0" defTabSz="914400">
              <a:spcBef>
                <a:spcPct val="0"/>
              </a:spcBef>
              <a:buFont typeface="Wingdings" panose="05000000000000000000" charset="0"/>
              <a:buNone/>
            </a:pPr>
            <a:endParaRPr lang="en-US" altLang="zh-CN" sz="18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en-US" altLang="zh-CN" sz="1800" kern="1200" baseline="0">
                <a:latin typeface="Consolas" panose="020B0609020204030204" charset="0"/>
                <a:ea typeface="+mn-ea"/>
                <a:cs typeface="+mn-cs"/>
              </a:rPr>
              <a:t># 合并多个DataFrame</a:t>
            </a:r>
          </a:p>
          <a:p>
            <a:pPr marL="0" indent="0" defTabSz="914400">
              <a:spcBef>
                <a:spcPct val="0"/>
              </a:spcBef>
              <a:buFont typeface="Wingdings" panose="05000000000000000000" charset="0"/>
              <a:buNone/>
            </a:pPr>
            <a:r>
              <a:rPr lang="en-US" altLang="zh-CN" sz="1800" kern="1200" baseline="0">
                <a:latin typeface="Consolas" panose="020B0609020204030204" charset="0"/>
                <a:ea typeface="+mn-ea"/>
                <a:cs typeface="+mn-cs"/>
              </a:rPr>
              <a:t>resultDf = pd.concat(newDf, ignore_index=True)</a:t>
            </a:r>
          </a:p>
          <a:p>
            <a:pPr marL="0" indent="0" defTabSz="914400">
              <a:spcBef>
                <a:spcPct val="0"/>
              </a:spcBef>
              <a:buFont typeface="Wingdings" panose="05000000000000000000" charset="0"/>
              <a:buNone/>
            </a:pPr>
            <a:r>
              <a:rPr lang="en-US" altLang="zh-CN" sz="1800" kern="1200" baseline="0">
                <a:latin typeface="Consolas" panose="020B0609020204030204" charset="0"/>
                <a:ea typeface="+mn-ea"/>
                <a:cs typeface="+mn-cs"/>
              </a:rPr>
              <a:t>print(resultDf)</a:t>
            </a:r>
          </a:p>
        </p:txBody>
      </p:sp>
      <p:sp>
        <p:nvSpPr>
          <p:cNvPr id="285698"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1"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4</a:t>
            </a:r>
            <a:r>
              <a:rPr dirty="0"/>
              <a:t>  </a:t>
            </a:r>
            <a:r>
              <a:rPr dirty="0" err="1"/>
              <a:t>统计分析模块statistics</a:t>
            </a:r>
            <a:endParaRPr lang="zh-CN" altLang="en-US" kern="1200" baseline="0" dirty="0">
              <a:latin typeface="+mj-lt"/>
              <a:ea typeface="+mj-ea"/>
              <a:cs typeface="+mj-cs"/>
            </a:endParaRPr>
          </a:p>
        </p:txBody>
      </p:sp>
      <p:sp>
        <p:nvSpPr>
          <p:cNvPr id="286722" name="内容占位符 2"/>
          <p:cNvSpPr>
            <a:spLocks noGrp="1"/>
          </p:cNvSpPr>
          <p:nvPr>
            <p:ph idx="1"/>
          </p:nvPr>
        </p:nvSpPr>
        <p:spPr/>
        <p:txBody>
          <a:bodyPr anchor="t"/>
          <a:lstStyle/>
          <a:p>
            <a:pPr marL="0" indent="0" defTabSz="914400">
              <a:spcBef>
                <a:spcPct val="0"/>
              </a:spcBef>
              <a:buFont typeface="Wingdings" panose="05000000000000000000" charset="0"/>
              <a:buNone/>
            </a:pPr>
            <a:r>
              <a:rPr lang="zh-CN" altLang="en-US" sz="2400" kern="1200" baseline="0">
                <a:latin typeface="+mn-lt"/>
                <a:ea typeface="+mn-ea"/>
                <a:cs typeface="+mn-cs"/>
              </a:rPr>
              <a:t>（1）计算平均数函数mean()</a:t>
            </a:r>
          </a:p>
          <a:p>
            <a:pPr marL="0" indent="0" defTabSz="914400">
              <a:lnSpc>
                <a:spcPct val="150000"/>
              </a:lnSpc>
              <a:spcBef>
                <a:spcPct val="0"/>
              </a:spcBef>
              <a:buFont typeface="Wingdings" panose="05000000000000000000" charset="0"/>
              <a:buNone/>
            </a:pPr>
            <a:endParaRPr lang="zh-CN" altLang="en-US" sz="1800" kern="1200" baseline="0">
              <a:latin typeface="+mn-lt"/>
              <a:ea typeface="+mn-ea"/>
              <a:cs typeface="+mn-cs"/>
            </a:endParaRPr>
          </a:p>
          <a:p>
            <a:pPr marL="0" indent="0" defTabSz="914400">
              <a:lnSpc>
                <a:spcPct val="150000"/>
              </a:lnSpc>
              <a:spcBef>
                <a:spcPct val="0"/>
              </a:spcBef>
              <a:buFont typeface="Wingdings" panose="05000000000000000000" charset="0"/>
              <a:buNone/>
            </a:pPr>
            <a:r>
              <a:rPr lang="zh-CN" altLang="en-US" sz="2000" kern="1200" baseline="0">
                <a:latin typeface="Consolas" panose="020B0609020204030204" charset="0"/>
                <a:ea typeface="+mn-ea"/>
                <a:cs typeface="+mn-cs"/>
              </a:rPr>
              <a:t>&gt;&gt;&gt; import statistics</a:t>
            </a:r>
          </a:p>
          <a:p>
            <a:pPr marL="0" indent="0" defTabSz="914400">
              <a:lnSpc>
                <a:spcPct val="150000"/>
              </a:lnSpc>
              <a:spcBef>
                <a:spcPct val="0"/>
              </a:spcBef>
              <a:buFont typeface="Wingdings" panose="05000000000000000000" charset="0"/>
              <a:buNone/>
            </a:pPr>
            <a:r>
              <a:rPr lang="zh-CN" altLang="en-US" sz="2000" kern="1200" baseline="0">
                <a:latin typeface="Consolas" panose="020B0609020204030204" charset="0"/>
                <a:ea typeface="+mn-ea"/>
                <a:cs typeface="+mn-cs"/>
              </a:rPr>
              <a:t>&gt;&gt;&gt; statistics.mean([1, 2, 3, 4, 5, 6, 7, 8, 9])</a:t>
            </a:r>
          </a:p>
          <a:p>
            <a:pPr marL="0" indent="0" defTabSz="914400">
              <a:lnSpc>
                <a:spcPct val="150000"/>
              </a:lnSpc>
              <a:spcBef>
                <a:spcPct val="0"/>
              </a:spcBef>
              <a:buFont typeface="Wingdings" panose="05000000000000000000" charset="0"/>
              <a:buNone/>
            </a:pPr>
            <a:r>
              <a:rPr lang="zh-CN" altLang="en-US" sz="2000" kern="1200" baseline="0">
                <a:latin typeface="Consolas" panose="020B0609020204030204" charset="0"/>
                <a:ea typeface="+mn-ea"/>
                <a:cs typeface="+mn-cs"/>
              </a:rPr>
              <a:t>                                         # 使用整数列表做参数</a:t>
            </a:r>
          </a:p>
          <a:p>
            <a:pPr marL="0" indent="0" defTabSz="914400">
              <a:lnSpc>
                <a:spcPct val="150000"/>
              </a:lnSpc>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5.0</a:t>
            </a:r>
          </a:p>
          <a:p>
            <a:pPr marL="0" indent="0" defTabSz="914400">
              <a:lnSpc>
                <a:spcPct val="150000"/>
              </a:lnSpc>
              <a:spcBef>
                <a:spcPct val="0"/>
              </a:spcBef>
              <a:buFont typeface="Wingdings" panose="05000000000000000000" charset="0"/>
              <a:buNone/>
            </a:pPr>
            <a:r>
              <a:rPr lang="zh-CN" altLang="en-US" sz="2000" kern="1200" baseline="0">
                <a:latin typeface="Consolas" panose="020B0609020204030204" charset="0"/>
                <a:ea typeface="+mn-ea"/>
                <a:cs typeface="+mn-cs"/>
              </a:rPr>
              <a:t>&gt;&gt;&gt; statistics.mean(range(1,10))         # 使用range对象做参数</a:t>
            </a:r>
          </a:p>
          <a:p>
            <a:pPr marL="0" indent="0" defTabSz="914400">
              <a:lnSpc>
                <a:spcPct val="150000"/>
              </a:lnSpc>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5.0</a:t>
            </a: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5"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4</a:t>
            </a:r>
            <a:r>
              <a:rPr dirty="0"/>
              <a:t>  </a:t>
            </a:r>
            <a:r>
              <a:rPr dirty="0" err="1"/>
              <a:t>统计分析模块statistics</a:t>
            </a:r>
            <a:endParaRPr lang="zh-CN" altLang="en-US" kern="1200" baseline="0" dirty="0">
              <a:latin typeface="+mj-lt"/>
              <a:ea typeface="+mj-ea"/>
              <a:cs typeface="+mj-cs"/>
            </a:endParaRPr>
          </a:p>
        </p:txBody>
      </p:sp>
      <p:sp>
        <p:nvSpPr>
          <p:cNvPr id="287746" name="内容占位符 2"/>
          <p:cNvSpPr>
            <a:spLocks noGrp="1"/>
          </p:cNvSpPr>
          <p:nvPr>
            <p:ph idx="1"/>
          </p:nvPr>
        </p:nvSpPr>
        <p:spPr/>
        <p:txBody>
          <a:bodyPr anchor="t"/>
          <a:lstStyle/>
          <a:p>
            <a:pPr marL="0" indent="0" defTabSz="914400">
              <a:spcBef>
                <a:spcPts val="600"/>
              </a:spcBef>
              <a:buFont typeface="Wingdings" panose="05000000000000000000" charset="0"/>
              <a:buNone/>
            </a:pPr>
            <a:r>
              <a:rPr lang="zh-CN" altLang="en-US" sz="2000" kern="1200" baseline="0">
                <a:latin typeface="Consolas" panose="020B0609020204030204" charset="0"/>
                <a:ea typeface="+mn-ea"/>
                <a:cs typeface="+mn-cs"/>
              </a:rPr>
              <a:t>&gt;&gt;&gt; import fractions</a:t>
            </a:r>
          </a:p>
          <a:p>
            <a:pPr marL="0" indent="0" defTabSz="914400">
              <a:spcBef>
                <a:spcPts val="600"/>
              </a:spcBef>
              <a:buFont typeface="Wingdings" panose="05000000000000000000" charset="0"/>
              <a:buNone/>
            </a:pPr>
            <a:r>
              <a:rPr lang="zh-CN" altLang="en-US" sz="2000" kern="1200" baseline="0">
                <a:latin typeface="Consolas" panose="020B0609020204030204" charset="0"/>
                <a:ea typeface="+mn-ea"/>
                <a:cs typeface="+mn-cs"/>
              </a:rPr>
              <a:t>&gt;&gt;&gt; x = [(3, 7), (1, 21), (5, 3), (1, 3)]</a:t>
            </a:r>
          </a:p>
          <a:p>
            <a:pPr marL="0" indent="0" defTabSz="914400">
              <a:spcBef>
                <a:spcPts val="600"/>
              </a:spcBef>
              <a:buFont typeface="Wingdings" panose="05000000000000000000" charset="0"/>
              <a:buNone/>
            </a:pPr>
            <a:r>
              <a:rPr lang="zh-CN" altLang="en-US" sz="2000" kern="1200" baseline="0">
                <a:latin typeface="Consolas" panose="020B0609020204030204" charset="0"/>
                <a:ea typeface="+mn-ea"/>
                <a:cs typeface="+mn-cs"/>
              </a:rPr>
              <a:t>&gt;&gt;&gt; y = [fractions.Fraction(*item) for item in x]</a:t>
            </a:r>
          </a:p>
          <a:p>
            <a:pPr marL="0" indent="0" defTabSz="914400">
              <a:spcBef>
                <a:spcPts val="600"/>
              </a:spcBef>
              <a:buFont typeface="Wingdings" panose="05000000000000000000" charset="0"/>
              <a:buNone/>
            </a:pPr>
            <a:r>
              <a:rPr lang="zh-CN" altLang="en-US" sz="2000" kern="1200" baseline="0">
                <a:latin typeface="Consolas" panose="020B0609020204030204" charset="0"/>
                <a:ea typeface="+mn-ea"/>
                <a:cs typeface="+mn-cs"/>
              </a:rPr>
              <a:t>&gt;&gt;&gt; y</a:t>
            </a:r>
          </a:p>
          <a:p>
            <a:pPr marL="0" indent="0" defTabSz="914400">
              <a:spcBef>
                <a:spcPts val="60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[Fraction(3, 7), Fraction(1, 21), Fraction(5, 3), Fraction(1, 3)]</a:t>
            </a:r>
          </a:p>
          <a:p>
            <a:pPr marL="0" indent="0" defTabSz="914400">
              <a:spcBef>
                <a:spcPts val="600"/>
              </a:spcBef>
              <a:buFont typeface="Wingdings" panose="05000000000000000000" charset="0"/>
              <a:buNone/>
            </a:pPr>
            <a:r>
              <a:rPr lang="zh-CN" altLang="en-US" sz="2000" kern="1200" baseline="0">
                <a:latin typeface="Consolas" panose="020B0609020204030204" charset="0"/>
                <a:ea typeface="+mn-ea"/>
                <a:cs typeface="+mn-cs"/>
              </a:rPr>
              <a:t>&gt;&gt;&gt; statistics.mean(y)         # 使用包含分数的列表做参数</a:t>
            </a:r>
          </a:p>
          <a:p>
            <a:pPr marL="0" indent="0" defTabSz="914400">
              <a:spcBef>
                <a:spcPts val="60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Fraction(13, 21)</a:t>
            </a:r>
          </a:p>
          <a:p>
            <a:pPr marL="0" indent="0" defTabSz="914400">
              <a:spcBef>
                <a:spcPts val="600"/>
              </a:spcBef>
              <a:buFont typeface="Wingdings" panose="05000000000000000000" charset="0"/>
              <a:buNone/>
            </a:pPr>
            <a:r>
              <a:rPr lang="zh-CN" altLang="en-US" sz="2000" kern="1200" baseline="0">
                <a:latin typeface="Consolas" panose="020B0609020204030204" charset="0"/>
                <a:ea typeface="+mn-ea"/>
                <a:cs typeface="+mn-cs"/>
              </a:rPr>
              <a:t>&gt;&gt;&gt; import decimal</a:t>
            </a:r>
          </a:p>
          <a:p>
            <a:pPr marL="0" indent="0" defTabSz="914400">
              <a:spcBef>
                <a:spcPts val="600"/>
              </a:spcBef>
              <a:buFont typeface="Wingdings" panose="05000000000000000000" charset="0"/>
              <a:buNone/>
            </a:pPr>
            <a:r>
              <a:rPr lang="zh-CN" altLang="en-US" sz="2000" kern="1200" baseline="0">
                <a:latin typeface="Consolas" panose="020B0609020204030204" charset="0"/>
                <a:ea typeface="+mn-ea"/>
                <a:cs typeface="+mn-cs"/>
              </a:rPr>
              <a:t>&gt;&gt;&gt; x = ('0.5', '0.75', '0.625', '0.375')</a:t>
            </a:r>
          </a:p>
          <a:p>
            <a:pPr marL="0" indent="0" defTabSz="914400">
              <a:spcBef>
                <a:spcPts val="600"/>
              </a:spcBef>
              <a:buFont typeface="Wingdings" panose="05000000000000000000" charset="0"/>
              <a:buNone/>
            </a:pPr>
            <a:r>
              <a:rPr lang="zh-CN" altLang="en-US" sz="2000" kern="1200" baseline="0">
                <a:latin typeface="Consolas" panose="020B0609020204030204" charset="0"/>
                <a:ea typeface="+mn-ea"/>
                <a:cs typeface="+mn-cs"/>
              </a:rPr>
              <a:t>&gt;&gt;&gt; y = map(decimal.Decimal, x)</a:t>
            </a:r>
          </a:p>
          <a:p>
            <a:pPr marL="0" indent="0" defTabSz="914400">
              <a:spcBef>
                <a:spcPts val="600"/>
              </a:spcBef>
              <a:buFont typeface="Wingdings" panose="05000000000000000000" charset="0"/>
              <a:buNone/>
            </a:pPr>
            <a:r>
              <a:rPr lang="zh-CN" altLang="en-US" sz="2000" kern="1200" baseline="0">
                <a:latin typeface="Consolas" panose="020B0609020204030204" charset="0"/>
                <a:ea typeface="+mn-ea"/>
                <a:cs typeface="+mn-cs"/>
              </a:rPr>
              <a:t>&gt;&gt;&gt; statistics.mean(y)         # 使用包含高精度实数的</a:t>
            </a:r>
            <a:r>
              <a:rPr lang="en-US" altLang="zh-CN" sz="2000" kern="1200" baseline="0">
                <a:latin typeface="Consolas" panose="020B0609020204030204" charset="0"/>
                <a:ea typeface="+mn-ea"/>
                <a:cs typeface="+mn-cs"/>
              </a:rPr>
              <a:t>map</a:t>
            </a:r>
            <a:r>
              <a:rPr lang="zh-CN" altLang="en-US" sz="2000" kern="1200" baseline="0">
                <a:latin typeface="Consolas" panose="020B0609020204030204" charset="0"/>
                <a:ea typeface="+mn-ea"/>
                <a:cs typeface="+mn-cs"/>
              </a:rPr>
              <a:t>对象做参数</a:t>
            </a:r>
          </a:p>
          <a:p>
            <a:pPr marL="0" indent="0" defTabSz="914400">
              <a:spcBef>
                <a:spcPts val="60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Decimal('0.5625')</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69"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4</a:t>
            </a:r>
            <a:r>
              <a:rPr dirty="0"/>
              <a:t>  </a:t>
            </a:r>
            <a:r>
              <a:rPr dirty="0" err="1"/>
              <a:t>统计分析模块statistics</a:t>
            </a:r>
            <a:endParaRPr lang="zh-CN" altLang="en-US" kern="1200" baseline="0" dirty="0">
              <a:latin typeface="+mj-lt"/>
              <a:ea typeface="+mj-ea"/>
              <a:cs typeface="+mj-cs"/>
            </a:endParaRPr>
          </a:p>
        </p:txBody>
      </p:sp>
      <p:sp>
        <p:nvSpPr>
          <p:cNvPr id="288770" name="内容占位符 2"/>
          <p:cNvSpPr>
            <a:spLocks noGrp="1"/>
          </p:cNvSpPr>
          <p:nvPr>
            <p:ph idx="1"/>
          </p:nvPr>
        </p:nvSpPr>
        <p:spPr>
          <a:xfrm>
            <a:off x="800100" y="1227455"/>
            <a:ext cx="10991850" cy="5177790"/>
          </a:xfrm>
        </p:spPr>
        <p:txBody>
          <a:bodyPr anchor="t">
            <a:normAutofit/>
          </a:bodyPr>
          <a:lstStyle/>
          <a:p>
            <a:pPr marL="0" indent="0" defTabSz="914400">
              <a:lnSpc>
                <a:spcPct val="150000"/>
              </a:lnSpc>
              <a:spcBef>
                <a:spcPct val="0"/>
              </a:spcBef>
              <a:buFont typeface="Wingdings" panose="05000000000000000000" charset="0"/>
              <a:buNone/>
            </a:pPr>
            <a:r>
              <a:rPr lang="zh-CN" altLang="en-US" sz="2400" kern="1200" baseline="0">
                <a:latin typeface="+mn-lt"/>
                <a:ea typeface="+mn-ea"/>
                <a:cs typeface="+mn-cs"/>
              </a:rPr>
              <a:t>（2）中位数函数median()、median_low()、median_high()、median_grouped()</a:t>
            </a:r>
          </a:p>
          <a:p>
            <a:pPr marL="0" indent="0" defTabSz="914400">
              <a:lnSpc>
                <a:spcPct val="150000"/>
              </a:lnSpc>
              <a:spcBef>
                <a:spcPct val="0"/>
              </a:spcBef>
              <a:buFont typeface="Wingdings" panose="05000000000000000000" charset="0"/>
              <a:buNone/>
            </a:pPr>
            <a:endParaRPr lang="zh-CN" altLang="en-US" sz="1800" kern="1200" baseline="0">
              <a:latin typeface="+mn-lt"/>
              <a:ea typeface="+mn-ea"/>
              <a:cs typeface="+mn-cs"/>
            </a:endParaRPr>
          </a:p>
          <a:p>
            <a:pPr marL="0" indent="0" defTabSz="914400">
              <a:lnSpc>
                <a:spcPct val="150000"/>
              </a:lnSpc>
              <a:spcBef>
                <a:spcPct val="0"/>
              </a:spcBef>
              <a:buFont typeface="Wingdings" panose="05000000000000000000" charset="0"/>
              <a:buNone/>
            </a:pPr>
            <a:r>
              <a:rPr lang="zh-CN" altLang="en-US" sz="2000" kern="1200" baseline="0">
                <a:latin typeface="Consolas" panose="020B0609020204030204" charset="0"/>
                <a:ea typeface="+mn-ea"/>
                <a:cs typeface="+mn-cs"/>
              </a:rPr>
              <a:t>&gt;&gt;&gt; statistics.median([1, 3, 5, 7])       # 偶数个样本时取中间两个数的平均数</a:t>
            </a:r>
          </a:p>
          <a:p>
            <a:pPr marL="0" indent="0" defTabSz="914400">
              <a:lnSpc>
                <a:spcPct val="150000"/>
              </a:lnSpc>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4.0</a:t>
            </a:r>
          </a:p>
          <a:p>
            <a:pPr marL="0" indent="0" defTabSz="914400">
              <a:lnSpc>
                <a:spcPct val="150000"/>
              </a:lnSpc>
              <a:spcBef>
                <a:spcPct val="0"/>
              </a:spcBef>
              <a:buFont typeface="Wingdings" panose="05000000000000000000" charset="0"/>
              <a:buNone/>
            </a:pPr>
            <a:r>
              <a:rPr lang="zh-CN" altLang="en-US" sz="2000" kern="1200" baseline="0">
                <a:latin typeface="Consolas" panose="020B0609020204030204" charset="0"/>
                <a:ea typeface="+mn-ea"/>
                <a:cs typeface="+mn-cs"/>
              </a:rPr>
              <a:t>&gt;&gt;&gt; statistics.median_low([1, 3, 5, 7])   # 偶数个样本时取中间两个数的较小者</a:t>
            </a:r>
          </a:p>
          <a:p>
            <a:pPr marL="0" indent="0" defTabSz="914400">
              <a:lnSpc>
                <a:spcPct val="150000"/>
              </a:lnSpc>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3</a:t>
            </a:r>
          </a:p>
          <a:p>
            <a:pPr marL="0" indent="0" defTabSz="914400">
              <a:lnSpc>
                <a:spcPct val="150000"/>
              </a:lnSpc>
              <a:spcBef>
                <a:spcPct val="0"/>
              </a:spcBef>
              <a:buFont typeface="Wingdings" panose="05000000000000000000" charset="0"/>
              <a:buNone/>
            </a:pPr>
            <a:r>
              <a:rPr lang="zh-CN" altLang="en-US" sz="2000" kern="1200" baseline="0">
                <a:latin typeface="Consolas" panose="020B0609020204030204" charset="0"/>
                <a:ea typeface="+mn-ea"/>
                <a:cs typeface="+mn-cs"/>
              </a:rPr>
              <a:t>&gt;&gt;&gt; statistics.median_high([1, 3, 5, 7])  # 偶数个样本时取中间两个数的较大者</a:t>
            </a:r>
          </a:p>
          <a:p>
            <a:pPr marL="0" indent="0" defTabSz="914400">
              <a:lnSpc>
                <a:spcPct val="150000"/>
              </a:lnSpc>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5</a:t>
            </a:r>
          </a:p>
          <a:p>
            <a:pPr marL="0" indent="0" defTabSz="914400">
              <a:lnSpc>
                <a:spcPct val="150000"/>
              </a:lnSpc>
              <a:spcBef>
                <a:spcPct val="0"/>
              </a:spcBef>
              <a:buFont typeface="Wingdings" panose="05000000000000000000" charset="0"/>
              <a:buNone/>
            </a:pPr>
            <a:r>
              <a:rPr lang="zh-CN" altLang="en-US" sz="2000" kern="1200" baseline="0">
                <a:latin typeface="Consolas" panose="020B0609020204030204" charset="0"/>
                <a:ea typeface="+mn-ea"/>
                <a:cs typeface="+mn-cs"/>
              </a:rPr>
              <a:t>&gt;&gt;&gt; statistics.median(range(1,10))</a:t>
            </a:r>
          </a:p>
          <a:p>
            <a:pPr marL="0" indent="0" defTabSz="914400">
              <a:lnSpc>
                <a:spcPct val="150000"/>
              </a:lnSpc>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5</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3"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4</a:t>
            </a:r>
            <a:r>
              <a:rPr dirty="0"/>
              <a:t>  </a:t>
            </a:r>
            <a:r>
              <a:rPr dirty="0" err="1"/>
              <a:t>统计分析模块statistics</a:t>
            </a:r>
            <a:endParaRPr lang="zh-CN" altLang="en-US" kern="1200" baseline="0" dirty="0">
              <a:latin typeface="+mj-lt"/>
              <a:ea typeface="+mj-ea"/>
              <a:cs typeface="+mj-cs"/>
            </a:endParaRPr>
          </a:p>
        </p:txBody>
      </p:sp>
      <p:sp>
        <p:nvSpPr>
          <p:cNvPr id="289794" name="内容占位符 2"/>
          <p:cNvSpPr>
            <a:spLocks noGrp="1"/>
          </p:cNvSpPr>
          <p:nvPr>
            <p:ph idx="1"/>
          </p:nvPr>
        </p:nvSpPr>
        <p:spPr/>
        <p:txBody>
          <a:bodyPr anchor="t"/>
          <a:lstStyle/>
          <a:p>
            <a:pPr marL="0" indent="0" defTabSz="914400">
              <a:spcBef>
                <a:spcPts val="600"/>
              </a:spcBef>
              <a:buFont typeface="Wingdings" panose="05000000000000000000" charset="0"/>
              <a:buNone/>
            </a:pPr>
            <a:r>
              <a:rPr lang="zh-CN" altLang="en-US" sz="2000" kern="1200" baseline="0">
                <a:latin typeface="Consolas" panose="020B0609020204030204" charset="0"/>
                <a:ea typeface="+mn-ea"/>
                <a:cs typeface="+mn-cs"/>
              </a:rPr>
              <a:t>&gt;&gt;&gt; statistics.median_low([5, 3, 7]), statistics.median_high([5, 3, 7])</a:t>
            </a:r>
          </a:p>
          <a:p>
            <a:pPr marL="0" indent="0" defTabSz="914400">
              <a:spcBef>
                <a:spcPts val="60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(5, 5)</a:t>
            </a:r>
          </a:p>
          <a:p>
            <a:pPr marL="0" indent="0" defTabSz="914400">
              <a:spcBef>
                <a:spcPts val="600"/>
              </a:spcBef>
              <a:buFont typeface="Wingdings" panose="05000000000000000000" charset="0"/>
              <a:buNone/>
            </a:pPr>
            <a:r>
              <a:rPr lang="zh-CN" altLang="en-US" sz="2000" kern="1200" baseline="0">
                <a:latin typeface="Consolas" panose="020B0609020204030204" charset="0"/>
                <a:ea typeface="+mn-ea"/>
                <a:cs typeface="+mn-cs"/>
              </a:rPr>
              <a:t>&gt;&gt;&gt; statistics.median_grouped([5, 3, 7])</a:t>
            </a:r>
          </a:p>
          <a:p>
            <a:pPr marL="0" indent="0" defTabSz="914400">
              <a:spcBef>
                <a:spcPts val="60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5.0</a:t>
            </a:r>
          </a:p>
          <a:p>
            <a:pPr marL="0" indent="0" defTabSz="914400">
              <a:spcBef>
                <a:spcPts val="600"/>
              </a:spcBef>
              <a:buFont typeface="Wingdings" panose="05000000000000000000" charset="0"/>
              <a:buNone/>
            </a:pPr>
            <a:r>
              <a:rPr lang="zh-CN" altLang="en-US" sz="2000" kern="1200" baseline="0">
                <a:latin typeface="Consolas" panose="020B0609020204030204" charset="0"/>
                <a:ea typeface="+mn-ea"/>
                <a:cs typeface="+mn-cs"/>
              </a:rPr>
              <a:t>&gt;&gt;&gt; statistics.median_grouped([52, 52, 53, 54])</a:t>
            </a:r>
          </a:p>
          <a:p>
            <a:pPr marL="0" indent="0" defTabSz="914400">
              <a:spcBef>
                <a:spcPts val="60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52.5</a:t>
            </a:r>
          </a:p>
          <a:p>
            <a:pPr marL="0" indent="0" defTabSz="914400">
              <a:spcBef>
                <a:spcPts val="600"/>
              </a:spcBef>
              <a:buFont typeface="Wingdings" panose="05000000000000000000" charset="0"/>
              <a:buNone/>
            </a:pPr>
            <a:r>
              <a:rPr lang="zh-CN" altLang="en-US" sz="2000" kern="1200" baseline="0">
                <a:latin typeface="Consolas" panose="020B0609020204030204" charset="0"/>
                <a:ea typeface="+mn-ea"/>
                <a:cs typeface="+mn-cs"/>
              </a:rPr>
              <a:t>&gt;&gt;&gt; statistics.median_grouped([1, 3, 3, 5, 7])</a:t>
            </a:r>
          </a:p>
          <a:p>
            <a:pPr marL="0" indent="0" defTabSz="914400">
              <a:spcBef>
                <a:spcPts val="60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3.25</a:t>
            </a:r>
          </a:p>
          <a:p>
            <a:pPr marL="0" indent="0" defTabSz="914400">
              <a:spcBef>
                <a:spcPts val="600"/>
              </a:spcBef>
              <a:buFont typeface="Wingdings" panose="05000000000000000000" charset="0"/>
              <a:buNone/>
            </a:pPr>
            <a:r>
              <a:rPr lang="zh-CN" altLang="en-US" sz="2000" kern="1200" baseline="0">
                <a:latin typeface="Consolas" panose="020B0609020204030204" charset="0"/>
                <a:ea typeface="+mn-ea"/>
                <a:cs typeface="+mn-cs"/>
              </a:rPr>
              <a:t>&gt;&gt;&gt; statistics.median_grouped([1, 2, 2, 3, 4, 4, 4, 4, 4, 5])</a:t>
            </a:r>
          </a:p>
          <a:p>
            <a:pPr marL="0" indent="0" defTabSz="914400">
              <a:spcBef>
                <a:spcPts val="60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3.7</a:t>
            </a:r>
          </a:p>
          <a:p>
            <a:pPr marL="0" indent="0" defTabSz="914400">
              <a:spcBef>
                <a:spcPts val="600"/>
              </a:spcBef>
              <a:buFont typeface="Wingdings" panose="05000000000000000000" charset="0"/>
              <a:buNone/>
            </a:pPr>
            <a:r>
              <a:rPr lang="zh-CN" altLang="en-US" sz="2000" kern="1200" baseline="0">
                <a:latin typeface="Consolas" panose="020B0609020204030204" charset="0"/>
                <a:ea typeface="+mn-ea"/>
                <a:cs typeface="+mn-cs"/>
              </a:rPr>
              <a:t>&gt;&gt;&gt; statistics.median_grouped([1, 2, 2, 3, 4, 4, 4, 4, 4, 5], interval=2)</a:t>
            </a:r>
          </a:p>
          <a:p>
            <a:pPr marL="0" indent="0" defTabSz="914400">
              <a:spcBef>
                <a:spcPts val="60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3.4</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7"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4</a:t>
            </a:r>
            <a:r>
              <a:rPr dirty="0"/>
              <a:t>  </a:t>
            </a:r>
            <a:r>
              <a:rPr dirty="0" err="1"/>
              <a:t>统计分析模块statistics</a:t>
            </a:r>
            <a:endParaRPr lang="zh-CN" altLang="en-US" kern="1200" baseline="0" dirty="0">
              <a:latin typeface="+mj-lt"/>
              <a:ea typeface="+mj-ea"/>
              <a:cs typeface="+mj-cs"/>
            </a:endParaRPr>
          </a:p>
        </p:txBody>
      </p:sp>
      <p:sp>
        <p:nvSpPr>
          <p:cNvPr id="290818" name="内容占位符 2"/>
          <p:cNvSpPr>
            <a:spLocks noGrp="1"/>
          </p:cNvSpPr>
          <p:nvPr>
            <p:ph idx="1"/>
          </p:nvPr>
        </p:nvSpPr>
        <p:spPr>
          <a:xfrm>
            <a:off x="906145" y="1275080"/>
            <a:ext cx="10908030" cy="5179060"/>
          </a:xfrm>
        </p:spPr>
        <p:txBody>
          <a:bodyPr anchor="t"/>
          <a:lstStyle/>
          <a:p>
            <a:pPr marL="0" indent="0" defTabSz="914400">
              <a:lnSpc>
                <a:spcPct val="150000"/>
              </a:lnSpc>
              <a:spcBef>
                <a:spcPct val="0"/>
              </a:spcBef>
              <a:buFont typeface="Wingdings" panose="05000000000000000000" charset="0"/>
              <a:buNone/>
            </a:pPr>
            <a:r>
              <a:rPr lang="zh-CN" altLang="en-US" sz="2400" kern="1200" baseline="0">
                <a:latin typeface="+mn-lt"/>
                <a:ea typeface="+mn-ea"/>
                <a:cs typeface="+mn-cs"/>
              </a:rPr>
              <a:t>（3）返回最常见数据或出现次数最多的数据（most common data）的函数mode()</a:t>
            </a:r>
          </a:p>
          <a:p>
            <a:pPr marL="0" indent="0" defTabSz="914400">
              <a:spcBef>
                <a:spcPts val="600"/>
              </a:spcBef>
              <a:spcAft>
                <a:spcPts val="600"/>
              </a:spcAft>
              <a:buFont typeface="Wingdings" panose="05000000000000000000" charset="0"/>
              <a:buNone/>
            </a:pPr>
            <a:endParaRPr lang="zh-CN" altLang="en-US" sz="1800" kern="1200" baseline="0">
              <a:latin typeface="+mn-lt"/>
              <a:ea typeface="+mn-ea"/>
              <a:cs typeface="+mn-cs"/>
            </a:endParaRPr>
          </a:p>
          <a:p>
            <a:pPr marL="0" indent="0" defTabSz="914400">
              <a:spcBef>
                <a:spcPts val="600"/>
              </a:spcBef>
              <a:spcAft>
                <a:spcPts val="600"/>
              </a:spcAft>
              <a:buFont typeface="Wingdings" panose="05000000000000000000" charset="0"/>
              <a:buNone/>
            </a:pPr>
            <a:r>
              <a:rPr lang="zh-CN" altLang="en-US" sz="2000" kern="1200" baseline="0">
                <a:latin typeface="Consolas" panose="020B0609020204030204" charset="0"/>
                <a:ea typeface="+mn-ea"/>
                <a:cs typeface="+mn-cs"/>
              </a:rPr>
              <a:t>&gt;&gt;&gt; statistics.mode([1, 3, 5, 7]) # 无法确定出现次数最多的唯一元素</a:t>
            </a:r>
          </a:p>
          <a:p>
            <a:pPr marL="0" indent="0" defTabSz="914400">
              <a:spcBef>
                <a:spcPts val="600"/>
              </a:spcBef>
              <a:spcAft>
                <a:spcPts val="600"/>
              </a:spcAft>
              <a:buFont typeface="Wingdings" panose="05000000000000000000" charset="0"/>
              <a:buNone/>
            </a:pPr>
            <a:r>
              <a:rPr lang="zh-CN" altLang="en-US" sz="2000" kern="1200" baseline="0">
                <a:solidFill>
                  <a:srgbClr val="FF0000"/>
                </a:solidFill>
                <a:latin typeface="Consolas" panose="020B0609020204030204" charset="0"/>
                <a:ea typeface="+mn-ea"/>
                <a:cs typeface="+mn-cs"/>
              </a:rPr>
              <a:t>statistics.StatisticsError: no unique mode; found 4 equally common values</a:t>
            </a:r>
          </a:p>
          <a:p>
            <a:pPr marL="0" indent="0" defTabSz="914400">
              <a:spcBef>
                <a:spcPts val="600"/>
              </a:spcBef>
              <a:spcAft>
                <a:spcPts val="600"/>
              </a:spcAft>
              <a:buFont typeface="Wingdings" panose="05000000000000000000" charset="0"/>
              <a:buNone/>
            </a:pPr>
            <a:r>
              <a:rPr lang="zh-CN" altLang="en-US" sz="2000" kern="1200" baseline="0">
                <a:latin typeface="Consolas" panose="020B0609020204030204" charset="0"/>
                <a:ea typeface="+mn-ea"/>
                <a:cs typeface="+mn-cs"/>
              </a:rPr>
              <a:t>&gt;&gt;&gt; statistics.mode([1, 3, 5, 7, 3])</a:t>
            </a: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3</a:t>
            </a:r>
          </a:p>
          <a:p>
            <a:pPr marL="0" indent="0" defTabSz="914400">
              <a:spcBef>
                <a:spcPts val="600"/>
              </a:spcBef>
              <a:spcAft>
                <a:spcPts val="600"/>
              </a:spcAft>
              <a:buFont typeface="Wingdings" panose="05000000000000000000" charset="0"/>
              <a:buNone/>
            </a:pPr>
            <a:r>
              <a:rPr lang="zh-CN" altLang="en-US" sz="2000" kern="1200" baseline="0">
                <a:latin typeface="Consolas" panose="020B0609020204030204" charset="0"/>
                <a:ea typeface="+mn-ea"/>
                <a:cs typeface="+mn-cs"/>
              </a:rPr>
              <a:t>&gt;&gt;&gt; statistics.mode(["red", "blue", "blue", "red", "green", "red", "red"])</a:t>
            </a: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'red'</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1"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4</a:t>
            </a:r>
            <a:r>
              <a:rPr dirty="0"/>
              <a:t>  </a:t>
            </a:r>
            <a:r>
              <a:rPr dirty="0" err="1"/>
              <a:t>统计分析模块statistics</a:t>
            </a:r>
            <a:endParaRPr lang="zh-CN" altLang="en-US" kern="1200" baseline="0" dirty="0">
              <a:latin typeface="+mj-lt"/>
              <a:ea typeface="+mj-ea"/>
              <a:cs typeface="+mj-cs"/>
            </a:endParaRPr>
          </a:p>
        </p:txBody>
      </p:sp>
      <p:sp>
        <p:nvSpPr>
          <p:cNvPr id="291842" name="内容占位符 2"/>
          <p:cNvSpPr>
            <a:spLocks noGrp="1"/>
          </p:cNvSpPr>
          <p:nvPr>
            <p:ph idx="1"/>
          </p:nvPr>
        </p:nvSpPr>
        <p:spPr>
          <a:xfrm>
            <a:off x="848360" y="1236980"/>
            <a:ext cx="10936605" cy="5274945"/>
          </a:xfrm>
        </p:spPr>
        <p:txBody>
          <a:bodyPr anchor="t"/>
          <a:lstStyle/>
          <a:p>
            <a:pPr marL="0" indent="0" defTabSz="914400">
              <a:lnSpc>
                <a:spcPct val="150000"/>
              </a:lnSpc>
              <a:spcBef>
                <a:spcPts val="600"/>
              </a:spcBef>
              <a:spcAft>
                <a:spcPts val="600"/>
              </a:spcAft>
              <a:buFont typeface="Wingdings" panose="05000000000000000000" charset="0"/>
              <a:buNone/>
            </a:pPr>
            <a:r>
              <a:rPr lang="zh-CN" altLang="en-US" sz="2400" kern="1200" baseline="0">
                <a:latin typeface="+mn-lt"/>
                <a:ea typeface="+mn-ea"/>
                <a:cs typeface="+mn-cs"/>
              </a:rPr>
              <a:t>（4）pstdev()，返回总体标准差（population standard deviation ，the square root of the population variance)。</a:t>
            </a:r>
          </a:p>
          <a:p>
            <a:pPr marL="0" indent="0" defTabSz="914400">
              <a:spcBef>
                <a:spcPts val="600"/>
              </a:spcBef>
              <a:spcAft>
                <a:spcPts val="600"/>
              </a:spcAft>
              <a:buFont typeface="Wingdings" panose="05000000000000000000" charset="0"/>
              <a:buNone/>
            </a:pPr>
            <a:endParaRPr lang="zh-CN" altLang="en-US" sz="1800" kern="1200" baseline="0">
              <a:latin typeface="+mn-lt"/>
              <a:ea typeface="+mn-ea"/>
              <a:cs typeface="+mn-cs"/>
            </a:endParaRPr>
          </a:p>
          <a:p>
            <a:pPr marL="0" indent="0" defTabSz="914400">
              <a:spcBef>
                <a:spcPts val="600"/>
              </a:spcBef>
              <a:spcAft>
                <a:spcPts val="600"/>
              </a:spcAft>
              <a:buFont typeface="Wingdings" panose="05000000000000000000" charset="0"/>
              <a:buNone/>
            </a:pPr>
            <a:r>
              <a:rPr lang="zh-CN" altLang="en-US" sz="2000" kern="1200" baseline="0">
                <a:latin typeface="Consolas" panose="020B0609020204030204" charset="0"/>
                <a:ea typeface="+mn-ea"/>
                <a:cs typeface="+mn-cs"/>
              </a:rPr>
              <a:t>&gt;&gt;&gt; statistics.pstdev([1.5, 2.5, 2.5, 2.75, 3.25, 4.75])</a:t>
            </a: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0.986893273527251</a:t>
            </a:r>
          </a:p>
          <a:p>
            <a:pPr marL="0" indent="0" defTabSz="914400">
              <a:spcBef>
                <a:spcPts val="600"/>
              </a:spcBef>
              <a:spcAft>
                <a:spcPts val="600"/>
              </a:spcAft>
              <a:buFont typeface="Wingdings" panose="05000000000000000000" charset="0"/>
              <a:buNone/>
            </a:pPr>
            <a:r>
              <a:rPr lang="zh-CN" altLang="en-US" sz="2000" kern="1200" baseline="0">
                <a:latin typeface="Consolas" panose="020B0609020204030204" charset="0"/>
                <a:ea typeface="+mn-ea"/>
                <a:cs typeface="+mn-cs"/>
              </a:rPr>
              <a:t>&gt;&gt;&gt; statistics.pstdev(range(20))</a:t>
            </a:r>
          </a:p>
          <a:p>
            <a:pPr marL="0" indent="0" defTabSz="914400">
              <a:spcBef>
                <a:spcPts val="600"/>
              </a:spcBef>
              <a:spcAft>
                <a:spcPts val="600"/>
              </a:spcAft>
              <a:buFont typeface="Wingdings" panose="05000000000000000000" charset="0"/>
              <a:buNone/>
            </a:pPr>
            <a:r>
              <a:rPr lang="zh-CN" altLang="en-US" sz="2000" kern="1200" baseline="0">
                <a:solidFill>
                  <a:srgbClr val="00B0F0"/>
                </a:solidFill>
                <a:latin typeface="Consolas" panose="020B0609020204030204" charset="0"/>
                <a:ea typeface="+mn-ea"/>
                <a:cs typeface="+mn-cs"/>
              </a:rPr>
              <a:t>5.766281297335398</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fontAlgn="base"/>
            <a:r>
              <a:rPr lang="zh-CN" altLang="en-US" sz="2400" strike="noStrike" noProof="1"/>
              <a:t>改变数组元素值</a:t>
            </a:r>
          </a:p>
          <a:p>
            <a:pPr marL="0" indent="0" fontAlgn="base">
              <a:spcBef>
                <a:spcPts val="0"/>
              </a:spcBef>
              <a:buNone/>
            </a:pPr>
            <a:endParaRPr lang="zh-CN" altLang="en-US" sz="2000" strike="noStrike" noProof="1">
              <a:latin typeface="Consolas" panose="020B0609020204030204" charset="0"/>
            </a:endParaRPr>
          </a:p>
          <a:p>
            <a:pPr marL="0" indent="0" fontAlgn="base">
              <a:spcBef>
                <a:spcPts val="0"/>
              </a:spcBef>
              <a:buNone/>
            </a:pPr>
            <a:r>
              <a:rPr lang="zh-CN" altLang="en-US" sz="2000" strike="noStrike" noProof="1">
                <a:latin typeface="Consolas" panose="020B0609020204030204" charset="0"/>
              </a:rPr>
              <a:t>&gt;&gt;&gt; x = np.arange(8)</a:t>
            </a:r>
          </a:p>
          <a:p>
            <a:pPr marL="0" indent="0" fontAlgn="base">
              <a:spcBef>
                <a:spcPts val="0"/>
              </a:spcBef>
              <a:buNone/>
            </a:pPr>
            <a:r>
              <a:rPr lang="zh-CN" altLang="en-US" sz="2000" strike="noStrike" noProof="1">
                <a:latin typeface="Consolas" panose="020B0609020204030204" charset="0"/>
              </a:rPr>
              <a:t>&gt;&gt;&gt; x</a:t>
            </a:r>
          </a:p>
          <a:p>
            <a:pPr marL="0" indent="0" fontAlgn="base">
              <a:spcBef>
                <a:spcPts val="0"/>
              </a:spcBef>
              <a:buNone/>
            </a:pPr>
            <a:r>
              <a:rPr lang="zh-CN" altLang="en-US" sz="2000" strike="noStrike" noProof="1">
                <a:solidFill>
                  <a:srgbClr val="00B0F0"/>
                </a:solidFill>
                <a:latin typeface="Consolas" panose="020B0609020204030204" charset="0"/>
              </a:rPr>
              <a:t>array([0, 1, 2, 3, 4, 5, 6, 7])</a:t>
            </a:r>
          </a:p>
          <a:p>
            <a:pPr marL="0" indent="0" fontAlgn="base">
              <a:spcBef>
                <a:spcPts val="0"/>
              </a:spcBef>
              <a:buNone/>
            </a:pPr>
            <a:r>
              <a:rPr lang="zh-CN" altLang="en-US" sz="2000" strike="noStrike" noProof="1">
                <a:latin typeface="Consolas" panose="020B0609020204030204" charset="0"/>
              </a:rPr>
              <a:t>&gt;&gt;&gt; np.append(x, 8)               </a:t>
            </a:r>
            <a:r>
              <a:rPr lang="en-US" altLang="zh-CN" sz="2000" strike="noStrike" noProof="1">
                <a:latin typeface="Consolas" panose="020B0609020204030204" charset="0"/>
              </a:rPr>
              <a:t># </a:t>
            </a:r>
            <a:r>
              <a:rPr lang="zh-CN" altLang="en-US" sz="2000" strike="noStrike" noProof="1">
                <a:latin typeface="Consolas" panose="020B0609020204030204" charset="0"/>
              </a:rPr>
              <a:t>返回新数组，增加元素</a:t>
            </a:r>
          </a:p>
          <a:p>
            <a:pPr marL="0" indent="0" fontAlgn="base">
              <a:spcBef>
                <a:spcPts val="0"/>
              </a:spcBef>
              <a:buNone/>
            </a:pPr>
            <a:r>
              <a:rPr lang="zh-CN" altLang="en-US" sz="2000" strike="noStrike" noProof="1">
                <a:solidFill>
                  <a:srgbClr val="00B0F0"/>
                </a:solidFill>
                <a:latin typeface="Consolas" panose="020B0609020204030204" charset="0"/>
              </a:rPr>
              <a:t>array([0, 1, 2, 3, 4, 5, 6, 7, 8])</a:t>
            </a:r>
          </a:p>
          <a:p>
            <a:pPr marL="0" indent="0" fontAlgn="base">
              <a:spcBef>
                <a:spcPts val="0"/>
              </a:spcBef>
              <a:buNone/>
            </a:pPr>
            <a:r>
              <a:rPr lang="zh-CN" altLang="en-US" sz="2000" strike="noStrike" noProof="1">
                <a:latin typeface="Consolas" panose="020B0609020204030204" charset="0"/>
              </a:rPr>
              <a:t>&gt;&gt;&gt; np.append(x, [9,10])</a:t>
            </a:r>
          </a:p>
          <a:p>
            <a:pPr marL="0" indent="0" fontAlgn="base">
              <a:spcBef>
                <a:spcPts val="0"/>
              </a:spcBef>
              <a:buNone/>
            </a:pPr>
            <a:r>
              <a:rPr lang="zh-CN" altLang="en-US" sz="2000" strike="noStrike" noProof="1">
                <a:solidFill>
                  <a:srgbClr val="00B0F0"/>
                </a:solidFill>
                <a:latin typeface="Consolas" panose="020B0609020204030204" charset="0"/>
              </a:rPr>
              <a:t>array([0, 1, 2, 3, 4, 5, 6, 7, 9, 10])</a:t>
            </a:r>
          </a:p>
          <a:p>
            <a:pPr marL="0" indent="0" fontAlgn="base">
              <a:spcBef>
                <a:spcPts val="0"/>
              </a:spcBef>
              <a:buNone/>
            </a:pPr>
            <a:r>
              <a:rPr lang="zh-CN" altLang="en-US" sz="2000" strike="noStrike" noProof="1">
                <a:latin typeface="Consolas" panose="020B0609020204030204" charset="0"/>
              </a:rPr>
              <a:t>&gt;&gt;&gt; x                             </a:t>
            </a:r>
            <a:r>
              <a:rPr lang="en-US" altLang="zh-CN" sz="2000" strike="noStrike" noProof="1">
                <a:latin typeface="Consolas" panose="020B0609020204030204" charset="0"/>
              </a:rPr>
              <a:t># </a:t>
            </a:r>
            <a:r>
              <a:rPr lang="zh-CN" altLang="en-US" sz="2000" strike="noStrike" noProof="1">
                <a:latin typeface="Consolas" panose="020B0609020204030204" charset="0"/>
              </a:rPr>
              <a:t>不影响原来的数组</a:t>
            </a:r>
          </a:p>
          <a:p>
            <a:pPr marL="0" indent="0" fontAlgn="base">
              <a:spcBef>
                <a:spcPts val="0"/>
              </a:spcBef>
              <a:buNone/>
            </a:pPr>
            <a:r>
              <a:rPr lang="zh-CN" altLang="en-US" sz="2000" strike="noStrike" noProof="1">
                <a:solidFill>
                  <a:srgbClr val="00B0F0"/>
                </a:solidFill>
                <a:latin typeface="Consolas" panose="020B0609020204030204" charset="0"/>
              </a:rPr>
              <a:t>array([0, 1, 2, 3, 4, 5, 6, 7])</a:t>
            </a:r>
          </a:p>
          <a:p>
            <a:pPr marL="0" indent="0" fontAlgn="base">
              <a:spcBef>
                <a:spcPts val="0"/>
              </a:spcBef>
              <a:buNone/>
            </a:pPr>
            <a:r>
              <a:rPr lang="zh-CN" altLang="en-US" sz="2000" strike="noStrike" noProof="1">
                <a:latin typeface="Consolas" panose="020B0609020204030204" charset="0"/>
              </a:rPr>
              <a:t>&gt;&gt;&gt; x[3] = 8                      </a:t>
            </a:r>
            <a:r>
              <a:rPr lang="en-US" altLang="zh-CN" sz="2000" strike="noStrike" noProof="1">
                <a:latin typeface="Consolas" panose="020B0609020204030204" charset="0"/>
              </a:rPr>
              <a:t># </a:t>
            </a:r>
            <a:r>
              <a:rPr lang="zh-CN" altLang="en-US" sz="2000" strike="noStrike" noProof="1">
                <a:latin typeface="Consolas" panose="020B0609020204030204" charset="0"/>
              </a:rPr>
              <a:t>原地修改元素值</a:t>
            </a:r>
          </a:p>
          <a:p>
            <a:pPr marL="0" indent="0" fontAlgn="base">
              <a:spcBef>
                <a:spcPts val="0"/>
              </a:spcBef>
              <a:buNone/>
            </a:pPr>
            <a:r>
              <a:rPr lang="zh-CN" altLang="en-US" sz="2000" strike="noStrike" noProof="1">
                <a:latin typeface="Consolas" panose="020B0609020204030204" charset="0"/>
              </a:rPr>
              <a:t>&gt;&gt;&gt; x</a:t>
            </a:r>
          </a:p>
          <a:p>
            <a:pPr marL="0" indent="0" fontAlgn="base">
              <a:spcBef>
                <a:spcPts val="0"/>
              </a:spcBef>
              <a:buNone/>
            </a:pPr>
            <a:r>
              <a:rPr lang="zh-CN" altLang="en-US" sz="2000" strike="noStrike" noProof="1">
                <a:solidFill>
                  <a:srgbClr val="00B0F0"/>
                </a:solidFill>
                <a:latin typeface="Consolas" panose="020B0609020204030204" charset="0"/>
              </a:rPr>
              <a:t>array([0, 1, 2, 8, 4, 5, 6, 7])</a:t>
            </a:r>
          </a:p>
          <a:p>
            <a:pPr marL="0" indent="0" fontAlgn="base">
              <a:spcBef>
                <a:spcPts val="0"/>
              </a:spcBef>
              <a:buNone/>
            </a:pPr>
            <a:r>
              <a:rPr lang="zh-CN" altLang="en-US" sz="2000" strike="noStrike" noProof="1">
                <a:latin typeface="Consolas" panose="020B0609020204030204" charset="0"/>
              </a:rPr>
              <a:t>&gt;&gt;&gt; np.insert(x, 1, 8)            </a:t>
            </a:r>
            <a:r>
              <a:rPr lang="en-US" altLang="zh-CN" sz="2000" strike="noStrike" noProof="1">
                <a:latin typeface="Consolas" panose="020B0609020204030204" charset="0"/>
              </a:rPr>
              <a:t># </a:t>
            </a:r>
            <a:r>
              <a:rPr lang="zh-CN" altLang="en-US" sz="2000" strike="noStrike" noProof="1">
                <a:latin typeface="Consolas" panose="020B0609020204030204" charset="0"/>
              </a:rPr>
              <a:t>返回新数组，插入元素</a:t>
            </a:r>
          </a:p>
          <a:p>
            <a:pPr marL="0" indent="0" fontAlgn="base">
              <a:spcBef>
                <a:spcPts val="0"/>
              </a:spcBef>
              <a:buNone/>
            </a:pPr>
            <a:r>
              <a:rPr lang="zh-CN" altLang="en-US" sz="2000" strike="noStrike" noProof="1">
                <a:solidFill>
                  <a:srgbClr val="00B0F0"/>
                </a:solidFill>
                <a:latin typeface="Consolas" panose="020B0609020204030204" charset="0"/>
              </a:rPr>
              <a:t>array([0, 8, 1, 2, 8, 4, 5, 6, 7])</a:t>
            </a:r>
          </a:p>
        </p:txBody>
      </p:sp>
      <p:sp>
        <p:nvSpPr>
          <p:cNvPr id="22530"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1 </a:t>
            </a:r>
            <a:r>
              <a:rPr dirty="0" err="1"/>
              <a:t>numpy简单应用</a:t>
            </a:r>
            <a:endParaRPr lang="zh-CN" altLang="en-US" kern="1200" baseline="0" dirty="0">
              <a:latin typeface="+mj-lt"/>
              <a:ea typeface="+mj-ea"/>
              <a:cs typeface="+mj-cs"/>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5"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4</a:t>
            </a:r>
            <a:r>
              <a:rPr dirty="0"/>
              <a:t>  </a:t>
            </a:r>
            <a:r>
              <a:rPr dirty="0" err="1"/>
              <a:t>统计分析模块statistics</a:t>
            </a:r>
            <a:endParaRPr lang="zh-CN" altLang="en-US" kern="1200" baseline="0" dirty="0">
              <a:latin typeface="+mj-lt"/>
              <a:ea typeface="+mj-ea"/>
              <a:cs typeface="+mj-cs"/>
            </a:endParaRPr>
          </a:p>
        </p:txBody>
      </p:sp>
      <p:sp>
        <p:nvSpPr>
          <p:cNvPr id="292866" name="内容占位符 2"/>
          <p:cNvSpPr>
            <a:spLocks noGrp="1"/>
          </p:cNvSpPr>
          <p:nvPr>
            <p:ph idx="1"/>
          </p:nvPr>
        </p:nvSpPr>
        <p:spPr>
          <a:xfrm>
            <a:off x="867410" y="1256030"/>
            <a:ext cx="10728325" cy="5067300"/>
          </a:xfrm>
        </p:spPr>
        <p:txBody>
          <a:bodyPr anchor="t"/>
          <a:lstStyle/>
          <a:p>
            <a:pPr marL="0" indent="0" defTabSz="914400">
              <a:lnSpc>
                <a:spcPct val="150000"/>
              </a:lnSpc>
              <a:spcBef>
                <a:spcPct val="0"/>
              </a:spcBef>
              <a:buFont typeface="Wingdings" panose="05000000000000000000" charset="0"/>
              <a:buNone/>
            </a:pPr>
            <a:r>
              <a:rPr lang="zh-CN" altLang="en-US" sz="2400" kern="1200" baseline="0">
                <a:latin typeface="+mn-lt"/>
                <a:ea typeface="+mn-ea"/>
                <a:cs typeface="+mn-cs"/>
              </a:rPr>
              <a:t>（5）pvariance()，返回总体方差（population variance）或二次矩（second moment）。</a:t>
            </a:r>
          </a:p>
          <a:p>
            <a:pPr marL="0" indent="0" defTabSz="914400">
              <a:spcBef>
                <a:spcPts val="300"/>
              </a:spcBef>
              <a:buFont typeface="Wingdings" panose="05000000000000000000" charset="0"/>
              <a:buNone/>
            </a:pPr>
            <a:r>
              <a:rPr lang="zh-CN" altLang="en-US" sz="1800" kern="1200" baseline="0">
                <a:latin typeface="Consolas" panose="020B0609020204030204" charset="0"/>
                <a:ea typeface="+mn-ea"/>
                <a:cs typeface="+mn-cs"/>
              </a:rPr>
              <a:t>&gt;&gt;&gt; statistics.pvariance([1.5, 2.5, 2.5, 2.75, 3.25, 4.75])</a:t>
            </a:r>
          </a:p>
          <a:p>
            <a:pPr marL="0" indent="0" defTabSz="914400">
              <a:spcBef>
                <a:spcPts val="30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0.9739583333333334</a:t>
            </a:r>
          </a:p>
          <a:p>
            <a:pPr marL="0" indent="0" defTabSz="914400">
              <a:spcBef>
                <a:spcPts val="300"/>
              </a:spcBef>
              <a:buFont typeface="Wingdings" panose="05000000000000000000" charset="0"/>
              <a:buNone/>
            </a:pPr>
            <a:r>
              <a:rPr lang="zh-CN" altLang="en-US" sz="1800" kern="1200" baseline="0">
                <a:latin typeface="Consolas" panose="020B0609020204030204" charset="0"/>
                <a:ea typeface="+mn-ea"/>
                <a:cs typeface="+mn-cs"/>
              </a:rPr>
              <a:t>&gt;&gt;&gt; x = [1, 2, 3, 4, 5, 10, 9, 8, 7, 6]</a:t>
            </a:r>
          </a:p>
          <a:p>
            <a:pPr marL="0" indent="0" defTabSz="914400">
              <a:spcBef>
                <a:spcPts val="300"/>
              </a:spcBef>
              <a:buFont typeface="Wingdings" panose="05000000000000000000" charset="0"/>
              <a:buNone/>
            </a:pPr>
            <a:r>
              <a:rPr lang="zh-CN" altLang="en-US" sz="1800" kern="1200" baseline="0">
                <a:latin typeface="Consolas" panose="020B0609020204030204" charset="0"/>
                <a:ea typeface="+mn-ea"/>
                <a:cs typeface="+mn-cs"/>
              </a:rPr>
              <a:t>&gt;&gt;&gt; mu = statistics.mean(x)</a:t>
            </a:r>
          </a:p>
          <a:p>
            <a:pPr marL="0" indent="0" defTabSz="914400">
              <a:spcBef>
                <a:spcPts val="300"/>
              </a:spcBef>
              <a:buFont typeface="Wingdings" panose="05000000000000000000" charset="0"/>
              <a:buNone/>
            </a:pPr>
            <a:r>
              <a:rPr lang="zh-CN" altLang="en-US" sz="1800" kern="1200" baseline="0">
                <a:latin typeface="Consolas" panose="020B0609020204030204" charset="0"/>
                <a:ea typeface="+mn-ea"/>
                <a:cs typeface="+mn-cs"/>
              </a:rPr>
              <a:t>&gt;&gt;&gt; mu</a:t>
            </a:r>
          </a:p>
          <a:p>
            <a:pPr marL="0" indent="0" defTabSz="914400">
              <a:spcBef>
                <a:spcPts val="30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5.5</a:t>
            </a:r>
          </a:p>
          <a:p>
            <a:pPr marL="0" indent="0" defTabSz="914400">
              <a:spcBef>
                <a:spcPts val="300"/>
              </a:spcBef>
              <a:buFont typeface="Wingdings" panose="05000000000000000000" charset="0"/>
              <a:buNone/>
            </a:pPr>
            <a:r>
              <a:rPr lang="zh-CN" altLang="en-US" sz="1800" kern="1200" baseline="0">
                <a:latin typeface="Consolas" panose="020B0609020204030204" charset="0"/>
                <a:ea typeface="+mn-ea"/>
                <a:cs typeface="+mn-cs"/>
              </a:rPr>
              <a:t>&gt;&gt;&gt; statistics.pvariance([1, 2, 3, 4, 5, 10, 9, 8, 7, 6], mu)</a:t>
            </a:r>
          </a:p>
          <a:p>
            <a:pPr marL="0" indent="0" defTabSz="914400">
              <a:spcBef>
                <a:spcPts val="30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8.25</a:t>
            </a:r>
          </a:p>
          <a:p>
            <a:pPr marL="0" indent="0" defTabSz="914400">
              <a:spcBef>
                <a:spcPts val="300"/>
              </a:spcBef>
              <a:buFont typeface="Wingdings" panose="05000000000000000000" charset="0"/>
              <a:buNone/>
            </a:pPr>
            <a:r>
              <a:rPr lang="zh-CN" altLang="en-US" sz="1800" kern="1200" baseline="0">
                <a:latin typeface="Consolas" panose="020B0609020204030204" charset="0"/>
                <a:ea typeface="+mn-ea"/>
                <a:cs typeface="+mn-cs"/>
              </a:rPr>
              <a:t>&gt;&gt;&gt; statistics.pvariance(range(20))</a:t>
            </a:r>
          </a:p>
          <a:p>
            <a:pPr marL="0" indent="0" defTabSz="914400">
              <a:spcBef>
                <a:spcPts val="30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33.25</a:t>
            </a:r>
          </a:p>
          <a:p>
            <a:pPr marL="0" indent="0" defTabSz="914400">
              <a:spcBef>
                <a:spcPts val="300"/>
              </a:spcBef>
              <a:buFont typeface="Wingdings" panose="05000000000000000000" charset="0"/>
              <a:buNone/>
            </a:pPr>
            <a:r>
              <a:rPr lang="zh-CN" altLang="en-US" sz="1800" kern="1200" baseline="0">
                <a:latin typeface="Consolas" panose="020B0609020204030204" charset="0"/>
                <a:ea typeface="+mn-ea"/>
                <a:cs typeface="+mn-cs"/>
              </a:rPr>
              <a:t>&gt;&gt;&gt; statistics.pvariance((random.randint(1,10000) for i in range(30)))</a:t>
            </a:r>
          </a:p>
          <a:p>
            <a:pPr marL="0" indent="0" defTabSz="914400">
              <a:spcBef>
                <a:spcPts val="30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10903549.933333334</a:t>
            </a: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89"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4</a:t>
            </a:r>
            <a:r>
              <a:rPr dirty="0"/>
              <a:t>  </a:t>
            </a:r>
            <a:r>
              <a:rPr dirty="0" err="1"/>
              <a:t>统计分析模块statistics</a:t>
            </a:r>
            <a:endParaRPr lang="zh-CN" altLang="en-US" kern="1200" baseline="0" dirty="0">
              <a:latin typeface="+mj-lt"/>
              <a:ea typeface="+mj-ea"/>
              <a:cs typeface="+mj-cs"/>
            </a:endParaRPr>
          </a:p>
        </p:txBody>
      </p:sp>
      <p:sp>
        <p:nvSpPr>
          <p:cNvPr id="293890" name="内容占位符 2"/>
          <p:cNvSpPr>
            <a:spLocks noGrp="1"/>
          </p:cNvSpPr>
          <p:nvPr>
            <p:ph idx="1"/>
          </p:nvPr>
        </p:nvSpPr>
        <p:spPr>
          <a:xfrm>
            <a:off x="771525" y="1165860"/>
            <a:ext cx="11116310" cy="5288915"/>
          </a:xfrm>
        </p:spPr>
        <p:txBody>
          <a:bodyPr anchor="t"/>
          <a:lstStyle/>
          <a:p>
            <a:pPr marL="0" indent="0" defTabSz="914400">
              <a:lnSpc>
                <a:spcPct val="150000"/>
              </a:lnSpc>
              <a:spcBef>
                <a:spcPct val="0"/>
              </a:spcBef>
              <a:buFont typeface="Wingdings" panose="05000000000000000000" charset="0"/>
              <a:buNone/>
            </a:pPr>
            <a:r>
              <a:rPr lang="zh-CN" altLang="en-US" sz="2400" kern="1200" baseline="0">
                <a:latin typeface="+mn-lt"/>
                <a:ea typeface="+mn-ea"/>
                <a:cs typeface="+mn-cs"/>
              </a:rPr>
              <a:t>（6）variance()、stdev()，计算样本方差（sample variance）和样本标准差（sample standard deviation，the square root of the sample variance，也叫均方差）。</a:t>
            </a:r>
          </a:p>
          <a:p>
            <a:pPr marL="0" indent="0" defTabSz="914400">
              <a:spcBef>
                <a:spcPts val="600"/>
              </a:spcBef>
              <a:buFont typeface="Wingdings" panose="05000000000000000000" charset="0"/>
              <a:buNone/>
            </a:pPr>
            <a:endParaRPr lang="zh-CN" altLang="en-US" sz="2000" kern="1200" baseline="0">
              <a:latin typeface="Consolas" panose="020B0609020204030204" charset="0"/>
              <a:ea typeface="+mn-ea"/>
              <a:cs typeface="+mn-cs"/>
            </a:endParaRPr>
          </a:p>
          <a:p>
            <a:pPr marL="0" indent="0" defTabSz="914400">
              <a:spcBef>
                <a:spcPts val="600"/>
              </a:spcBef>
              <a:buFont typeface="Wingdings" panose="05000000000000000000" charset="0"/>
              <a:buNone/>
            </a:pPr>
            <a:r>
              <a:rPr lang="zh-CN" altLang="en-US" sz="2000" kern="1200" baseline="0">
                <a:latin typeface="Consolas" panose="020B0609020204030204" charset="0"/>
                <a:ea typeface="+mn-ea"/>
                <a:cs typeface="+mn-cs"/>
              </a:rPr>
              <a:t>&gt;&gt;&gt; statistics.variance(range(20))</a:t>
            </a:r>
          </a:p>
          <a:p>
            <a:pPr marL="0" indent="0" defTabSz="914400">
              <a:spcBef>
                <a:spcPts val="60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35.0</a:t>
            </a:r>
          </a:p>
          <a:p>
            <a:pPr marL="0" indent="0" defTabSz="914400">
              <a:spcBef>
                <a:spcPts val="600"/>
              </a:spcBef>
              <a:buFont typeface="Wingdings" panose="05000000000000000000" charset="0"/>
              <a:buNone/>
            </a:pPr>
            <a:r>
              <a:rPr lang="zh-CN" altLang="en-US" sz="2000" kern="1200" baseline="0">
                <a:latin typeface="Consolas" panose="020B0609020204030204" charset="0"/>
                <a:ea typeface="+mn-ea"/>
                <a:cs typeface="+mn-cs"/>
              </a:rPr>
              <a:t>&gt;&gt;&gt; statistics.stdev(range(20))</a:t>
            </a:r>
          </a:p>
          <a:p>
            <a:pPr marL="0" indent="0" defTabSz="914400">
              <a:spcBef>
                <a:spcPts val="60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5.916079783099616</a:t>
            </a:r>
          </a:p>
          <a:p>
            <a:pPr marL="0" indent="0" defTabSz="914400">
              <a:spcBef>
                <a:spcPts val="600"/>
              </a:spcBef>
              <a:buFont typeface="Wingdings" panose="05000000000000000000" charset="0"/>
              <a:buNone/>
            </a:pPr>
            <a:r>
              <a:rPr lang="zh-CN" altLang="en-US" sz="2000" kern="1200" baseline="0">
                <a:latin typeface="Consolas" panose="020B0609020204030204" charset="0"/>
                <a:ea typeface="+mn-ea"/>
                <a:cs typeface="+mn-cs"/>
              </a:rPr>
              <a:t>&gt;&gt;&gt; _ * _</a:t>
            </a:r>
          </a:p>
          <a:p>
            <a:pPr marL="0" indent="0" defTabSz="914400">
              <a:spcBef>
                <a:spcPts val="60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35.0</a:t>
            </a:r>
          </a:p>
          <a:p>
            <a:pPr marL="0" indent="0" defTabSz="914400">
              <a:spcBef>
                <a:spcPts val="600"/>
              </a:spcBef>
              <a:buFont typeface="Wingdings" panose="05000000000000000000" charset="0"/>
              <a:buNone/>
            </a:pPr>
            <a:r>
              <a:rPr lang="zh-CN" altLang="en-US" sz="2000" kern="1200" baseline="0">
                <a:latin typeface="Consolas" panose="020B0609020204030204" charset="0"/>
                <a:ea typeface="+mn-ea"/>
                <a:cs typeface="+mn-cs"/>
              </a:rPr>
              <a:t>&gt;&gt;&gt; lst = [3, 3, 3, 3, 3, 3]</a:t>
            </a:r>
          </a:p>
          <a:p>
            <a:pPr marL="0" indent="0" defTabSz="914400">
              <a:spcBef>
                <a:spcPts val="600"/>
              </a:spcBef>
              <a:buFont typeface="Wingdings" panose="05000000000000000000" charset="0"/>
              <a:buNone/>
            </a:pPr>
            <a:r>
              <a:rPr lang="zh-CN" altLang="en-US" sz="2000" kern="1200" baseline="0">
                <a:latin typeface="Consolas" panose="020B0609020204030204" charset="0"/>
                <a:ea typeface="+mn-ea"/>
                <a:cs typeface="+mn-cs"/>
              </a:rPr>
              <a:t>&gt;&gt;&gt; statistics.variance(lst), statistics.stdev(lst)</a:t>
            </a:r>
          </a:p>
          <a:p>
            <a:pPr marL="0" indent="0" defTabSz="914400">
              <a:spcBef>
                <a:spcPts val="60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(0, 0.0) </a:t>
            </a: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标题 32769"/>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5</a:t>
            </a:r>
            <a:r>
              <a:rPr dirty="0"/>
              <a:t> </a:t>
            </a:r>
            <a:r>
              <a:rPr dirty="0" err="1"/>
              <a:t>matplotlib简单应用</a:t>
            </a:r>
            <a:endParaRPr lang="zh-CN" altLang="en-US" kern="1200" baseline="0" dirty="0">
              <a:latin typeface="+mj-lt"/>
              <a:ea typeface="+mj-ea"/>
              <a:cs typeface="+mj-cs"/>
            </a:endParaRPr>
          </a:p>
        </p:txBody>
      </p:sp>
      <p:sp>
        <p:nvSpPr>
          <p:cNvPr id="157698" name="文本占位符 32770"/>
          <p:cNvSpPr>
            <a:spLocks noGrp="1"/>
          </p:cNvSpPr>
          <p:nvPr>
            <p:ph idx="1"/>
          </p:nvPr>
        </p:nvSpPr>
        <p:spPr/>
        <p:txBody>
          <a:bodyPr anchor="t"/>
          <a:lstStyle/>
          <a:p>
            <a:pPr defTabSz="914400">
              <a:lnSpc>
                <a:spcPct val="150000"/>
              </a:lnSpc>
              <a:spcBef>
                <a:spcPct val="0"/>
              </a:spcBef>
              <a:buFont typeface="Arial" panose="020B0604020202020204" pitchFamily="34" charset="0"/>
              <a:buChar char="•"/>
            </a:pPr>
            <a:r>
              <a:rPr lang="en-US" altLang="x-none" sz="2400" kern="1200" baseline="0" dirty="0">
                <a:latin typeface="+mn-lt"/>
                <a:ea typeface="+mn-ea"/>
                <a:cs typeface="+mn-cs"/>
              </a:rPr>
              <a:t>matplotlib</a:t>
            </a:r>
            <a:r>
              <a:rPr lang="zh-CN" altLang="en-US" sz="2400" kern="1200" baseline="0" dirty="0">
                <a:latin typeface="+mn-lt"/>
                <a:ea typeface="+mn-ea"/>
                <a:cs typeface="+mn-cs"/>
              </a:rPr>
              <a:t>模块依赖于</a:t>
            </a:r>
            <a:r>
              <a:rPr lang="en-US" altLang="x-none" sz="2400" kern="1200" baseline="0" dirty="0">
                <a:latin typeface="+mn-lt"/>
                <a:ea typeface="+mn-ea"/>
                <a:cs typeface="+mn-cs"/>
              </a:rPr>
              <a:t>numpy</a:t>
            </a:r>
            <a:r>
              <a:rPr lang="zh-CN" altLang="en-US" sz="2400" kern="1200" baseline="0" dirty="0">
                <a:latin typeface="+mn-lt"/>
                <a:ea typeface="+mn-ea"/>
                <a:cs typeface="+mn-cs"/>
              </a:rPr>
              <a:t>模块和</a:t>
            </a:r>
            <a:r>
              <a:rPr lang="en-US" altLang="x-none" sz="2400" kern="1200" baseline="0" dirty="0">
                <a:latin typeface="+mn-lt"/>
                <a:ea typeface="+mn-ea"/>
                <a:cs typeface="+mn-cs"/>
              </a:rPr>
              <a:t>tkinter</a:t>
            </a:r>
            <a:r>
              <a:rPr lang="zh-CN" altLang="en-US" sz="2400" kern="1200" baseline="0" dirty="0">
                <a:latin typeface="+mn-lt"/>
                <a:ea typeface="+mn-ea"/>
                <a:cs typeface="+mn-cs"/>
              </a:rPr>
              <a:t>模块，可以绘制多种形式的图形，包括线图、直方图、饼状图、散点图、误差线图等等。</a:t>
            </a: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标题 3379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5</a:t>
            </a:r>
            <a:r>
              <a:rPr dirty="0"/>
              <a:t>.1  </a:t>
            </a:r>
            <a:r>
              <a:rPr dirty="0" err="1"/>
              <a:t>绘制带有中文标签和图例的图</a:t>
            </a:r>
            <a:endParaRPr lang="en-US" altLang="en-US" sz="3600" kern="1200" baseline="0" dirty="0">
              <a:latin typeface="+mj-lt"/>
              <a:ea typeface="+mj-ea"/>
              <a:cs typeface="+mj-cs"/>
            </a:endParaRPr>
          </a:p>
        </p:txBody>
      </p:sp>
      <p:sp>
        <p:nvSpPr>
          <p:cNvPr id="158722" name="文本占位符 33794"/>
          <p:cNvSpPr>
            <a:spLocks noGrp="1"/>
          </p:cNvSpPr>
          <p:nvPr>
            <p:ph idx="1"/>
          </p:nvPr>
        </p:nvSpPr>
        <p:spPr>
          <a:xfrm>
            <a:off x="838200" y="1321435"/>
            <a:ext cx="11084560" cy="4639945"/>
          </a:xfrm>
        </p:spPr>
        <p:txBody>
          <a:bodyPr anchor="t">
            <a:noAutofit/>
          </a:bodyPr>
          <a:lstStyle/>
          <a:p>
            <a:pPr marL="0" indent="0" defTabSz="914400">
              <a:spcBef>
                <a:spcPts val="400"/>
              </a:spcBef>
              <a:buFont typeface="Wingdings" panose="05000000000000000000" charset="0"/>
              <a:buNone/>
            </a:pPr>
            <a:r>
              <a:rPr lang="zh-CN" altLang="en-US" sz="2000" kern="1200" baseline="0" dirty="0">
                <a:latin typeface="Consolas" panose="020B0609020204030204" charset="0"/>
                <a:ea typeface="+mn-ea"/>
                <a:cs typeface="+mn-cs"/>
              </a:rPr>
              <a:t>import numpy as np</a:t>
            </a:r>
          </a:p>
          <a:p>
            <a:pPr marL="0" indent="0" defTabSz="914400">
              <a:spcBef>
                <a:spcPts val="400"/>
              </a:spcBef>
              <a:buFont typeface="Wingdings" panose="05000000000000000000" charset="0"/>
              <a:buNone/>
            </a:pPr>
            <a:r>
              <a:rPr lang="zh-CN" altLang="en-US" sz="2000" kern="1200" baseline="0" dirty="0">
                <a:latin typeface="Consolas" panose="020B0609020204030204" charset="0"/>
                <a:ea typeface="+mn-ea"/>
                <a:cs typeface="+mn-cs"/>
              </a:rPr>
              <a:t>import pylab as pl</a:t>
            </a:r>
          </a:p>
          <a:p>
            <a:pPr marL="0" indent="0" defTabSz="914400">
              <a:spcBef>
                <a:spcPts val="400"/>
              </a:spcBef>
              <a:buFont typeface="Wingdings" panose="05000000000000000000" charset="0"/>
              <a:buNone/>
            </a:pPr>
            <a:r>
              <a:rPr lang="zh-CN" altLang="en-US" sz="2000" kern="1200" baseline="0" dirty="0">
                <a:latin typeface="Consolas" panose="020B0609020204030204" charset="0"/>
                <a:ea typeface="+mn-ea"/>
                <a:cs typeface="+mn-cs"/>
              </a:rPr>
              <a:t>import matplotlib.font_manager as fm</a:t>
            </a:r>
          </a:p>
          <a:p>
            <a:pPr marL="0" indent="0" defTabSz="914400">
              <a:spcBef>
                <a:spcPts val="400"/>
              </a:spcBef>
              <a:buFont typeface="Wingdings" panose="05000000000000000000" charset="0"/>
              <a:buNone/>
            </a:pPr>
            <a:endParaRPr lang="zh-CN" altLang="en-US" sz="2000" kern="1200" baseline="0" dirty="0">
              <a:latin typeface="Consolas" panose="020B0609020204030204" charset="0"/>
              <a:ea typeface="+mn-ea"/>
              <a:cs typeface="+mn-cs"/>
            </a:endParaRPr>
          </a:p>
          <a:p>
            <a:pPr marL="0" indent="0" defTabSz="914400">
              <a:spcBef>
                <a:spcPts val="400"/>
              </a:spcBef>
              <a:buFont typeface="Wingdings" panose="05000000000000000000" charset="0"/>
              <a:buNone/>
            </a:pPr>
            <a:r>
              <a:rPr lang="zh-CN" altLang="en-US" sz="2000" kern="1200" baseline="0" dirty="0">
                <a:latin typeface="Consolas" panose="020B0609020204030204" charset="0"/>
                <a:ea typeface="+mn-ea"/>
                <a:cs typeface="+mn-cs"/>
              </a:rPr>
              <a:t>myfont = fm.FontProperties(fname=r'C:\Windows\Fonts\STKAITI.ttf') #设置字体</a:t>
            </a:r>
          </a:p>
          <a:p>
            <a:pPr marL="0" indent="0" defTabSz="914400">
              <a:spcBef>
                <a:spcPts val="400"/>
              </a:spcBef>
              <a:buFont typeface="Wingdings" panose="05000000000000000000" charset="0"/>
              <a:buNone/>
            </a:pPr>
            <a:r>
              <a:rPr lang="zh-CN" altLang="en-US" sz="2000" kern="1200" baseline="0" dirty="0">
                <a:latin typeface="Consolas" panose="020B0609020204030204" charset="0"/>
                <a:ea typeface="+mn-ea"/>
                <a:cs typeface="+mn-cs"/>
              </a:rPr>
              <a:t>t = np.arange(0.0, 2.0*np.pi, 0.01)                       # 自变量取值范围</a:t>
            </a:r>
          </a:p>
          <a:p>
            <a:pPr marL="0" indent="0" defTabSz="914400">
              <a:spcBef>
                <a:spcPts val="400"/>
              </a:spcBef>
              <a:buFont typeface="Wingdings" panose="05000000000000000000" charset="0"/>
              <a:buNone/>
            </a:pPr>
            <a:r>
              <a:rPr lang="zh-CN" altLang="en-US" sz="2000" kern="1200" baseline="0" dirty="0">
                <a:latin typeface="Consolas" panose="020B0609020204030204" charset="0"/>
                <a:ea typeface="+mn-ea"/>
                <a:cs typeface="+mn-cs"/>
              </a:rPr>
              <a:t>s = np.sin(t)                                             # 计算正弦函数值</a:t>
            </a:r>
          </a:p>
          <a:p>
            <a:pPr marL="0" indent="0" defTabSz="914400">
              <a:spcBef>
                <a:spcPts val="400"/>
              </a:spcBef>
              <a:buFont typeface="Wingdings" panose="05000000000000000000" charset="0"/>
              <a:buNone/>
            </a:pPr>
            <a:r>
              <a:rPr lang="zh-CN" altLang="en-US" sz="2000" kern="1200" baseline="0" dirty="0">
                <a:latin typeface="Consolas" panose="020B0609020204030204" charset="0"/>
                <a:ea typeface="+mn-ea"/>
                <a:cs typeface="+mn-cs"/>
              </a:rPr>
              <a:t>z = np.cos(t)                                             # 计算余弦函数值</a:t>
            </a:r>
          </a:p>
          <a:p>
            <a:pPr marL="0" indent="0" defTabSz="914400">
              <a:spcBef>
                <a:spcPts val="400"/>
              </a:spcBef>
              <a:buFont typeface="Wingdings" panose="05000000000000000000" charset="0"/>
              <a:buNone/>
            </a:pPr>
            <a:r>
              <a:rPr lang="zh-CN" altLang="en-US" sz="2000" kern="1200" baseline="0" dirty="0">
                <a:latin typeface="Consolas" panose="020B0609020204030204" charset="0"/>
                <a:ea typeface="+mn-ea"/>
                <a:cs typeface="+mn-cs"/>
              </a:rPr>
              <a:t>pl.plot(t, s, label='正弦')</a:t>
            </a:r>
          </a:p>
          <a:p>
            <a:pPr marL="0" indent="0" defTabSz="914400">
              <a:spcBef>
                <a:spcPts val="400"/>
              </a:spcBef>
              <a:buFont typeface="Wingdings" panose="05000000000000000000" charset="0"/>
              <a:buNone/>
            </a:pPr>
            <a:r>
              <a:rPr lang="zh-CN" altLang="en-US" sz="2000" kern="1200" baseline="0" dirty="0">
                <a:latin typeface="Consolas" panose="020B0609020204030204" charset="0"/>
                <a:ea typeface="+mn-ea"/>
                <a:cs typeface="+mn-cs"/>
              </a:rPr>
              <a:t>pl.plot(t, z, label='余弦')</a:t>
            </a:r>
          </a:p>
          <a:p>
            <a:pPr marL="0" indent="0" defTabSz="914400">
              <a:spcBef>
                <a:spcPts val="400"/>
              </a:spcBef>
              <a:buFont typeface="Wingdings" panose="05000000000000000000" charset="0"/>
              <a:buNone/>
            </a:pPr>
            <a:r>
              <a:rPr lang="zh-CN" altLang="en-US" sz="2000" kern="1200" baseline="0" dirty="0">
                <a:latin typeface="Consolas" panose="020B0609020204030204" charset="0"/>
                <a:ea typeface="+mn-ea"/>
                <a:cs typeface="+mn-cs"/>
              </a:rPr>
              <a:t>pl.xlabel('x-变量', fontproperties='STKAITI', fontsize=18) # 设置x标签</a:t>
            </a:r>
          </a:p>
          <a:p>
            <a:pPr marL="0" indent="0" defTabSz="914400">
              <a:spcBef>
                <a:spcPts val="400"/>
              </a:spcBef>
              <a:buFont typeface="Wingdings" panose="05000000000000000000" charset="0"/>
              <a:buNone/>
            </a:pPr>
            <a:r>
              <a:rPr lang="zh-CN" altLang="en-US" sz="2000" kern="1200" baseline="0" dirty="0">
                <a:latin typeface="Consolas" panose="020B0609020204030204" charset="0"/>
                <a:ea typeface="+mn-ea"/>
                <a:cs typeface="+mn-cs"/>
              </a:rPr>
              <a:t>pl.ylabel('y-正弦余弦函数值', fontproperties='simhei', fontsize=18)</a:t>
            </a:r>
          </a:p>
          <a:p>
            <a:pPr marL="0" indent="0" defTabSz="914400">
              <a:spcBef>
                <a:spcPts val="400"/>
              </a:spcBef>
              <a:buFont typeface="Wingdings" panose="05000000000000000000" charset="0"/>
              <a:buNone/>
            </a:pPr>
            <a:r>
              <a:rPr lang="zh-CN" altLang="en-US" sz="2000" kern="1200" baseline="0" dirty="0">
                <a:latin typeface="Consolas" panose="020B0609020204030204" charset="0"/>
                <a:ea typeface="+mn-ea"/>
                <a:cs typeface="+mn-cs"/>
              </a:rPr>
              <a:t>pl.title('sin-cos函数图像', fontproperties='STLITI', fontsize=24)</a:t>
            </a:r>
          </a:p>
          <a:p>
            <a:pPr marL="0" indent="0" defTabSz="914400">
              <a:spcBef>
                <a:spcPts val="400"/>
              </a:spcBef>
              <a:buFont typeface="Wingdings" panose="05000000000000000000" charset="0"/>
              <a:buNone/>
            </a:pPr>
            <a:r>
              <a:rPr lang="zh-CN" altLang="en-US" sz="2000" kern="1200" baseline="0" dirty="0">
                <a:latin typeface="Consolas" panose="020B0609020204030204" charset="0"/>
                <a:ea typeface="+mn-ea"/>
                <a:cs typeface="+mn-cs"/>
              </a:rPr>
              <a:t>pl.legend(prop=myfont)                                                          # 设置图例</a:t>
            </a:r>
          </a:p>
          <a:p>
            <a:pPr marL="0" indent="0" defTabSz="914400">
              <a:spcBef>
                <a:spcPts val="400"/>
              </a:spcBef>
              <a:buFont typeface="Wingdings" panose="05000000000000000000" charset="0"/>
              <a:buNone/>
            </a:pPr>
            <a:r>
              <a:rPr lang="zh-CN" altLang="en-US" sz="2000" kern="1200" baseline="0" dirty="0">
                <a:latin typeface="Consolas" panose="020B0609020204030204" charset="0"/>
                <a:ea typeface="+mn-ea"/>
                <a:cs typeface="+mn-cs"/>
              </a:rPr>
              <a:t>pl.show()</a:t>
            </a: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标题 3379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5</a:t>
            </a:r>
            <a:r>
              <a:rPr dirty="0"/>
              <a:t>.1  </a:t>
            </a:r>
            <a:r>
              <a:rPr dirty="0" err="1"/>
              <a:t>绘制带有中文标签和图例的图</a:t>
            </a:r>
            <a:endParaRPr lang="en-US" altLang="en-US" sz="3600" kern="1200" baseline="0" dirty="0">
              <a:latin typeface="+mj-lt"/>
              <a:ea typeface="+mj-ea"/>
              <a:cs typeface="+mj-cs"/>
            </a:endParaRPr>
          </a:p>
        </p:txBody>
      </p:sp>
      <p:pic>
        <p:nvPicPr>
          <p:cNvPr id="159746" name="图片 1"/>
          <p:cNvPicPr>
            <a:picLocks noChangeAspect="1"/>
          </p:cNvPicPr>
          <p:nvPr/>
        </p:nvPicPr>
        <p:blipFill>
          <a:blip r:embed="rId2"/>
          <a:stretch>
            <a:fillRect/>
          </a:stretch>
        </p:blipFill>
        <p:spPr>
          <a:xfrm>
            <a:off x="1150303" y="1258570"/>
            <a:ext cx="8780462" cy="4879975"/>
          </a:xfrm>
          <a:prstGeom prst="rect">
            <a:avLst/>
          </a:prstGeom>
          <a:noFill/>
          <a:ln w="9525">
            <a:noFill/>
          </a:ln>
        </p:spPr>
      </p:pic>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标题 3584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5</a:t>
            </a:r>
            <a:r>
              <a:rPr dirty="0"/>
              <a:t>.2  </a:t>
            </a:r>
            <a:r>
              <a:rPr dirty="0" err="1"/>
              <a:t>绘制散点图</a:t>
            </a:r>
            <a:endParaRPr lang="zh-CN" altLang="en-US" kern="1200" baseline="0" dirty="0">
              <a:latin typeface="+mj-lt"/>
              <a:ea typeface="+mj-ea"/>
              <a:cs typeface="+mj-cs"/>
            </a:endParaRPr>
          </a:p>
        </p:txBody>
      </p:sp>
      <p:sp>
        <p:nvSpPr>
          <p:cNvPr id="36866" name="文本占位符 35842"/>
          <p:cNvSpPr>
            <a:spLocks noGrp="1"/>
          </p:cNvSpPr>
          <p:nvPr>
            <p:ph idx="1"/>
          </p:nvPr>
        </p:nvSpPr>
        <p:spPr/>
        <p:txBody>
          <a:bodyPr anchor="t"/>
          <a:lstStyle/>
          <a:p>
            <a:pPr marL="0" indent="0" fontAlgn="base">
              <a:lnSpc>
                <a:spcPct val="90000"/>
              </a:lnSpc>
              <a:buNone/>
            </a:pPr>
            <a:r>
              <a:rPr lang="en-US" altLang="x-none" sz="2000" strike="noStrike" noProof="1">
                <a:latin typeface="Consolas" panose="020B0609020204030204" charset="0"/>
              </a:rPr>
              <a:t>&gt;&gt;&gt; a = np.arange(0, 2.0*np.pi, 0.1)</a:t>
            </a:r>
          </a:p>
          <a:p>
            <a:pPr fontAlgn="base">
              <a:lnSpc>
                <a:spcPct val="100000"/>
              </a:lnSpc>
              <a:spcBef>
                <a:spcPts val="600"/>
              </a:spcBef>
              <a:buNone/>
            </a:pPr>
            <a:r>
              <a:rPr lang="en-US" altLang="x-none" sz="2000" strike="noStrike" noProof="1">
                <a:latin typeface="Consolas" panose="020B0609020204030204" charset="0"/>
              </a:rPr>
              <a:t>&gt;&gt;&gt; b = np.cos(a)</a:t>
            </a:r>
          </a:p>
          <a:p>
            <a:pPr fontAlgn="base">
              <a:lnSpc>
                <a:spcPct val="100000"/>
              </a:lnSpc>
              <a:spcBef>
                <a:spcPts val="600"/>
              </a:spcBef>
              <a:buNone/>
            </a:pPr>
            <a:r>
              <a:rPr lang="en-US" altLang="x-none" sz="2000" strike="noStrike" noProof="1">
                <a:latin typeface="Consolas" panose="020B0609020204030204" charset="0"/>
              </a:rPr>
              <a:t>&gt;&gt;&gt; pl.scatter(a,b)</a:t>
            </a:r>
          </a:p>
          <a:p>
            <a:pPr fontAlgn="base">
              <a:lnSpc>
                <a:spcPct val="100000"/>
              </a:lnSpc>
              <a:spcBef>
                <a:spcPts val="600"/>
              </a:spcBef>
              <a:buNone/>
            </a:pPr>
            <a:r>
              <a:rPr lang="en-US" altLang="x-none" sz="2000" strike="noStrike" noProof="1">
                <a:latin typeface="Consolas" panose="020B0609020204030204" charset="0"/>
              </a:rPr>
              <a:t>&gt;&gt;&gt; pl.show()</a:t>
            </a:r>
          </a:p>
        </p:txBody>
      </p:sp>
      <p:pic>
        <p:nvPicPr>
          <p:cNvPr id="160771" name="图片 163" descr="3RTIBQXGHYXE@9S1I}(C4~U"/>
          <p:cNvPicPr>
            <a:picLocks noChangeAspect="1"/>
          </p:cNvPicPr>
          <p:nvPr/>
        </p:nvPicPr>
        <p:blipFill>
          <a:blip r:embed="rId2"/>
          <a:stretch>
            <a:fillRect/>
          </a:stretch>
        </p:blipFill>
        <p:spPr>
          <a:xfrm>
            <a:off x="3782060" y="1666240"/>
            <a:ext cx="6402070" cy="4923155"/>
          </a:xfrm>
          <a:prstGeom prst="rect">
            <a:avLst/>
          </a:prstGeom>
          <a:noFill/>
          <a:ln w="9525">
            <a:noFill/>
          </a:ln>
        </p:spPr>
      </p:pic>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fontAlgn="base"/>
            <a:r>
              <a:rPr lang="zh-CN" altLang="en-US" sz="2400" strike="noStrike" noProof="1">
                <a:latin typeface="Consolas" panose="020B0609020204030204" charset="0"/>
              </a:rPr>
              <a:t>修改散点符号与大小</a:t>
            </a:r>
          </a:p>
          <a:p>
            <a:pPr marL="0" indent="0" fontAlgn="base">
              <a:buNone/>
            </a:pPr>
            <a:r>
              <a:rPr lang="zh-CN" altLang="en-US" sz="2000" strike="noStrike" noProof="1">
                <a:latin typeface="Consolas" panose="020B0609020204030204" charset="0"/>
              </a:rPr>
              <a:t>&gt;&gt;&gt; pl.scatter(a,b,s=20,marker='+')</a:t>
            </a:r>
          </a:p>
          <a:p>
            <a:pPr marL="0" indent="0" fontAlgn="base">
              <a:buNone/>
            </a:pPr>
            <a:r>
              <a:rPr lang="zh-CN" altLang="en-US" sz="2000" strike="noStrike" noProof="1">
                <a:latin typeface="Consolas" panose="020B0609020204030204" charset="0"/>
              </a:rPr>
              <a:t>&gt;&gt;&gt; pl.show()</a:t>
            </a:r>
          </a:p>
        </p:txBody>
      </p:sp>
      <p:pic>
        <p:nvPicPr>
          <p:cNvPr id="161794" name="图片 3"/>
          <p:cNvPicPr>
            <a:picLocks noChangeAspect="1"/>
          </p:cNvPicPr>
          <p:nvPr/>
        </p:nvPicPr>
        <p:blipFill>
          <a:blip r:embed="rId2"/>
          <a:stretch>
            <a:fillRect/>
          </a:stretch>
        </p:blipFill>
        <p:spPr>
          <a:xfrm>
            <a:off x="3431540" y="2277110"/>
            <a:ext cx="5879465" cy="4222750"/>
          </a:xfrm>
          <a:prstGeom prst="rect">
            <a:avLst/>
          </a:prstGeom>
          <a:noFill/>
          <a:ln w="9525">
            <a:noFill/>
          </a:ln>
        </p:spPr>
      </p:pic>
      <p:sp>
        <p:nvSpPr>
          <p:cNvPr id="161795" name="标题 3584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5</a:t>
            </a:r>
            <a:r>
              <a:rPr dirty="0"/>
              <a:t>.2  </a:t>
            </a:r>
            <a:r>
              <a:rPr dirty="0" err="1"/>
              <a:t>绘制散点图</a:t>
            </a:r>
            <a:endParaRPr lang="zh-CN" altLang="en-US" kern="1200" baseline="0" dirty="0">
              <a:latin typeface="+mj-lt"/>
              <a:ea typeface="+mj-ea"/>
              <a:cs typeface="+mj-cs"/>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fontAlgn="base"/>
            <a:r>
              <a:rPr lang="zh-CN" altLang="en-US" sz="2400" strike="noStrike" noProof="1"/>
              <a:t>修改线宽</a:t>
            </a:r>
          </a:p>
          <a:p>
            <a:pPr marL="0" indent="0" fontAlgn="base">
              <a:buNone/>
            </a:pPr>
            <a:r>
              <a:rPr lang="zh-CN" altLang="en-US" sz="2000" strike="noStrike" noProof="1">
                <a:latin typeface="Consolas" panose="020B0609020204030204" charset="0"/>
              </a:rPr>
              <a:t>&gt;&gt;&gt; pl.scatter(a,b,</a:t>
            </a:r>
            <a:r>
              <a:rPr lang="en-US" altLang="zh-CN" sz="2000" strike="noStrike" noProof="1">
                <a:latin typeface="Consolas" panose="020B0609020204030204" charset="0"/>
              </a:rPr>
              <a:t>s=20,</a:t>
            </a:r>
            <a:r>
              <a:rPr lang="zh-CN" altLang="en-US" sz="2000" strike="noStrike" noProof="1">
                <a:latin typeface="Consolas" panose="020B0609020204030204" charset="0"/>
              </a:rPr>
              <a:t>linewidths=5,marker='+')</a:t>
            </a:r>
          </a:p>
          <a:p>
            <a:pPr marL="0" indent="0" fontAlgn="base">
              <a:buNone/>
            </a:pPr>
            <a:r>
              <a:rPr lang="zh-CN" altLang="en-US" sz="2000" strike="noStrike" noProof="1">
                <a:latin typeface="Consolas" panose="020B0609020204030204" charset="0"/>
              </a:rPr>
              <a:t>&gt;&gt;&gt; pl.show()</a:t>
            </a:r>
          </a:p>
        </p:txBody>
      </p:sp>
      <p:pic>
        <p:nvPicPr>
          <p:cNvPr id="162818" name="图片 4"/>
          <p:cNvPicPr>
            <a:picLocks noChangeAspect="1"/>
          </p:cNvPicPr>
          <p:nvPr/>
        </p:nvPicPr>
        <p:blipFill>
          <a:blip r:embed="rId2"/>
          <a:stretch>
            <a:fillRect/>
          </a:stretch>
        </p:blipFill>
        <p:spPr>
          <a:xfrm>
            <a:off x="3324860" y="2310765"/>
            <a:ext cx="5782945" cy="4197985"/>
          </a:xfrm>
          <a:prstGeom prst="rect">
            <a:avLst/>
          </a:prstGeom>
          <a:noFill/>
          <a:ln w="9525">
            <a:noFill/>
          </a:ln>
        </p:spPr>
      </p:pic>
      <p:sp>
        <p:nvSpPr>
          <p:cNvPr id="162819" name="标题 3584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5</a:t>
            </a:r>
            <a:r>
              <a:rPr dirty="0"/>
              <a:t>.2  </a:t>
            </a:r>
            <a:r>
              <a:rPr dirty="0" err="1"/>
              <a:t>绘制散点图</a:t>
            </a:r>
            <a:endParaRPr lang="zh-CN" altLang="en-US" kern="1200" baseline="0" dirty="0">
              <a:latin typeface="+mj-lt"/>
              <a:ea typeface="+mj-ea"/>
              <a:cs typeface="+mj-cs"/>
            </a:endParaRP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标题 37889"/>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5</a:t>
            </a:r>
            <a:r>
              <a:rPr dirty="0"/>
              <a:t>.2  </a:t>
            </a:r>
            <a:r>
              <a:rPr dirty="0" err="1"/>
              <a:t>绘制散点图</a:t>
            </a:r>
            <a:endParaRPr lang="zh-CN" altLang="en-US" kern="1200" baseline="0" dirty="0">
              <a:latin typeface="+mj-lt"/>
              <a:ea typeface="+mj-ea"/>
              <a:cs typeface="+mj-cs"/>
            </a:endParaRPr>
          </a:p>
        </p:txBody>
      </p:sp>
      <p:sp>
        <p:nvSpPr>
          <p:cNvPr id="155650" name="文本占位符 37890"/>
          <p:cNvSpPr>
            <a:spLocks noGrp="1"/>
          </p:cNvSpPr>
          <p:nvPr>
            <p:ph idx="1"/>
          </p:nvPr>
        </p:nvSpPr>
        <p:spPr>
          <a:xfrm>
            <a:off x="886460" y="1256030"/>
            <a:ext cx="10331450" cy="4977130"/>
          </a:xfrm>
        </p:spPr>
        <p:txBody>
          <a:bodyPr anchor="t"/>
          <a:lstStyle/>
          <a:p>
            <a:pPr defTabSz="914400" fontAlgn="base">
              <a:lnSpc>
                <a:spcPct val="150000"/>
              </a:lnSpc>
              <a:spcBef>
                <a:spcPct val="0"/>
              </a:spcBef>
              <a:buFont typeface="Arial" panose="020B0604020202020204" pitchFamily="34" charset="0"/>
              <a:buChar char="•"/>
            </a:pPr>
            <a:r>
              <a:rPr lang="zh-CN" altLang="en-US" sz="2400" strike="noStrike" kern="1200" baseline="0" noProof="1">
                <a:latin typeface="Consolas" panose="020B0609020204030204" charset="0"/>
                <a:ea typeface="+mn-ea"/>
                <a:cs typeface="+mn-cs"/>
              </a:rPr>
              <a:t>修改颜色</a:t>
            </a:r>
          </a:p>
          <a:p>
            <a:pPr marL="0" indent="0" defTabSz="914400" fontAlgn="base">
              <a:lnSpc>
                <a:spcPct val="150000"/>
              </a:lnSpc>
              <a:spcBef>
                <a:spcPct val="0"/>
              </a:spcBef>
              <a:buFont typeface="Wingdings" panose="05000000000000000000" charset="0"/>
              <a:buNone/>
            </a:pPr>
            <a:r>
              <a:rPr lang="en-US" altLang="x-none" sz="2000" strike="noStrike" kern="1200" baseline="0" noProof="1">
                <a:latin typeface="Consolas" panose="020B0609020204030204" charset="0"/>
                <a:ea typeface="+mn-ea"/>
                <a:cs typeface="+mn-cs"/>
              </a:rPr>
              <a:t>&gt;&gt;&gt; import matplotlib.pylab as pl</a:t>
            </a:r>
          </a:p>
          <a:p>
            <a:pPr marL="0" indent="0" defTabSz="914400" fontAlgn="base">
              <a:lnSpc>
                <a:spcPct val="150000"/>
              </a:lnSpc>
              <a:spcBef>
                <a:spcPct val="0"/>
              </a:spcBef>
              <a:buFont typeface="Wingdings" panose="05000000000000000000" charset="0"/>
              <a:buNone/>
            </a:pPr>
            <a:r>
              <a:rPr lang="en-US" altLang="x-none" sz="2000" strike="noStrike" kern="1200" baseline="0" noProof="1">
                <a:latin typeface="Consolas" panose="020B0609020204030204" charset="0"/>
                <a:ea typeface="+mn-ea"/>
                <a:cs typeface="+mn-cs"/>
              </a:rPr>
              <a:t>&gt;&gt;&gt; import numpy as np</a:t>
            </a:r>
          </a:p>
          <a:p>
            <a:pPr marL="0" indent="0" defTabSz="914400" fontAlgn="base">
              <a:lnSpc>
                <a:spcPct val="150000"/>
              </a:lnSpc>
              <a:spcBef>
                <a:spcPct val="0"/>
              </a:spcBef>
              <a:buFont typeface="Wingdings" panose="05000000000000000000" charset="0"/>
              <a:buNone/>
            </a:pPr>
            <a:r>
              <a:rPr lang="en-US" altLang="x-none" sz="2000" strike="noStrike" kern="1200" baseline="0" noProof="1">
                <a:latin typeface="Consolas" panose="020B0609020204030204" charset="0"/>
                <a:ea typeface="+mn-ea"/>
                <a:cs typeface="+mn-cs"/>
              </a:rPr>
              <a:t>&gt;&gt;&gt; x = np.random.random(100)</a:t>
            </a:r>
          </a:p>
          <a:p>
            <a:pPr marL="0" indent="0" defTabSz="914400" fontAlgn="base">
              <a:lnSpc>
                <a:spcPct val="150000"/>
              </a:lnSpc>
              <a:spcBef>
                <a:spcPct val="0"/>
              </a:spcBef>
              <a:buFont typeface="Wingdings" panose="05000000000000000000" charset="0"/>
              <a:buNone/>
            </a:pPr>
            <a:r>
              <a:rPr lang="en-US" altLang="x-none" sz="2000" strike="noStrike" kern="1200" baseline="0" noProof="1">
                <a:latin typeface="Consolas" panose="020B0609020204030204" charset="0"/>
                <a:ea typeface="+mn-ea"/>
                <a:cs typeface="+mn-cs"/>
              </a:rPr>
              <a:t>&gt;&gt;&gt; y = np.random.random(100)</a:t>
            </a:r>
          </a:p>
          <a:p>
            <a:pPr marL="0" indent="0" defTabSz="914400" fontAlgn="base">
              <a:lnSpc>
                <a:spcPct val="150000"/>
              </a:lnSpc>
              <a:spcBef>
                <a:spcPct val="0"/>
              </a:spcBef>
              <a:buFont typeface="Wingdings" panose="05000000000000000000" charset="0"/>
              <a:buNone/>
            </a:pPr>
            <a:r>
              <a:rPr lang="en-US" altLang="x-none" sz="2000" strike="noStrike" kern="1200" baseline="0" noProof="1">
                <a:latin typeface="Consolas" panose="020B0609020204030204" charset="0"/>
                <a:ea typeface="+mn-ea"/>
                <a:cs typeface="+mn-cs"/>
              </a:rPr>
              <a:t>&gt;&gt;&gt; pl.scatter(x,y,s=x*500,c=u'r',marker=u'*')</a:t>
            </a:r>
          </a:p>
          <a:p>
            <a:pPr marL="0" indent="0" defTabSz="914400" fontAlgn="base">
              <a:lnSpc>
                <a:spcPct val="150000"/>
              </a:lnSpc>
              <a:spcBef>
                <a:spcPct val="0"/>
              </a:spcBef>
              <a:buFont typeface="Wingdings" panose="05000000000000000000" charset="0"/>
              <a:buNone/>
            </a:pPr>
            <a:r>
              <a:rPr lang="en-US" altLang="x-none" sz="2000" strike="noStrike" kern="1200" baseline="0" noProof="1">
                <a:latin typeface="Consolas" panose="020B0609020204030204" charset="0"/>
                <a:ea typeface="+mn-ea"/>
                <a:cs typeface="+mn-cs"/>
              </a:rPr>
              <a:t># s</a:t>
            </a:r>
            <a:r>
              <a:rPr lang="zh-CN" altLang="en-US" sz="2000" strike="noStrike" kern="1200" baseline="0" noProof="1">
                <a:latin typeface="Consolas" panose="020B0609020204030204" charset="0"/>
                <a:ea typeface="+mn-ea"/>
                <a:cs typeface="+mn-cs"/>
              </a:rPr>
              <a:t>指大小，</a:t>
            </a:r>
            <a:r>
              <a:rPr lang="en-US" altLang="x-none" sz="2000" strike="noStrike" kern="1200" baseline="0" noProof="1">
                <a:latin typeface="Consolas" panose="020B0609020204030204" charset="0"/>
                <a:ea typeface="+mn-ea"/>
                <a:cs typeface="+mn-cs"/>
              </a:rPr>
              <a:t>c</a:t>
            </a:r>
            <a:r>
              <a:rPr lang="zh-CN" altLang="en-US" sz="2000" strike="noStrike" kern="1200" baseline="0" noProof="1">
                <a:latin typeface="Consolas" panose="020B0609020204030204" charset="0"/>
                <a:ea typeface="+mn-ea"/>
                <a:cs typeface="+mn-cs"/>
              </a:rPr>
              <a:t>指颜色，</a:t>
            </a:r>
            <a:r>
              <a:rPr lang="en-US" altLang="x-none" sz="2000" strike="noStrike" kern="1200" baseline="0" noProof="1">
                <a:latin typeface="Consolas" panose="020B0609020204030204" charset="0"/>
                <a:ea typeface="+mn-ea"/>
                <a:cs typeface="+mn-cs"/>
              </a:rPr>
              <a:t>marker</a:t>
            </a:r>
            <a:r>
              <a:rPr lang="zh-CN" altLang="en-US" sz="2000" strike="noStrike" kern="1200" baseline="0" noProof="1">
                <a:latin typeface="Consolas" panose="020B0609020204030204" charset="0"/>
                <a:ea typeface="+mn-ea"/>
                <a:cs typeface="+mn-cs"/>
              </a:rPr>
              <a:t>指符号形状</a:t>
            </a:r>
          </a:p>
          <a:p>
            <a:pPr marL="0" indent="0" defTabSz="914400" fontAlgn="base">
              <a:lnSpc>
                <a:spcPct val="150000"/>
              </a:lnSpc>
              <a:spcBef>
                <a:spcPct val="0"/>
              </a:spcBef>
              <a:buFont typeface="Wingdings" panose="05000000000000000000" charset="0"/>
              <a:buNone/>
            </a:pPr>
            <a:r>
              <a:rPr lang="en-US" altLang="x-none" sz="2000" strike="noStrike" kern="1200" baseline="0" noProof="1">
                <a:latin typeface="Consolas" panose="020B0609020204030204" charset="0"/>
                <a:ea typeface="+mn-ea"/>
                <a:cs typeface="+mn-cs"/>
              </a:rPr>
              <a:t>&gt;&gt;&gt; pl.show()</a:t>
            </a: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标题 3584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5</a:t>
            </a:r>
            <a:r>
              <a:rPr dirty="0"/>
              <a:t>.2  </a:t>
            </a:r>
            <a:r>
              <a:rPr dirty="0" err="1"/>
              <a:t>绘制散点图</a:t>
            </a:r>
            <a:endParaRPr lang="zh-CN" altLang="en-US" kern="1200" baseline="0" dirty="0">
              <a:latin typeface="+mj-lt"/>
              <a:ea typeface="+mj-ea"/>
              <a:cs typeface="+mj-cs"/>
            </a:endParaRPr>
          </a:p>
        </p:txBody>
      </p:sp>
      <p:pic>
        <p:nvPicPr>
          <p:cNvPr id="164866" name="图片 164" descr="%%EBQA)0ZWH8]4K5SK2%G}H"/>
          <p:cNvPicPr>
            <a:picLocks noGrp="1" noChangeAspect="1"/>
          </p:cNvPicPr>
          <p:nvPr>
            <p:ph idx="1"/>
          </p:nvPr>
        </p:nvPicPr>
        <p:blipFill>
          <a:blip r:embed="rId2"/>
          <a:stretch>
            <a:fillRect/>
          </a:stretch>
        </p:blipFill>
        <p:spPr>
          <a:xfrm>
            <a:off x="1793875" y="1245235"/>
            <a:ext cx="6892290" cy="5283835"/>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内容占位符 2"/>
          <p:cNvSpPr>
            <a:spLocks noGrp="1"/>
          </p:cNvSpPr>
          <p:nvPr>
            <p:ph idx="1"/>
          </p:nvPr>
        </p:nvSpPr>
        <p:spPr/>
        <p:txBody>
          <a:bodyPr anchor="t"/>
          <a:lstStyle/>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x.repeat(3)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元素重复，返回新数组</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array([0, 0, 0, 1, 1, 1, 2, 2, 2, 8, 8, 8, 4, 4, 4, 5, 5, 5, 6, 6, 6, 7, 7, 7])</a:t>
            </a: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x.put(0, 9)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修改指定位置上的元素值</a:t>
            </a: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x</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array([9, 1, 2, 8, 4, 5, 6, 7])</a:t>
            </a: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x = np.array([[1,2,3], [4,5,6], [7,8,9]])</a:t>
            </a: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x[0, 2] = 4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修改第</a:t>
            </a:r>
            <a:r>
              <a:rPr lang="en-US" altLang="zh-CN" sz="2000" kern="1200" baseline="0">
                <a:latin typeface="Consolas" panose="020B0609020204030204" charset="0"/>
                <a:ea typeface="+mn-ea"/>
                <a:cs typeface="+mn-cs"/>
              </a:rPr>
              <a:t>0</a:t>
            </a:r>
            <a:r>
              <a:rPr lang="zh-CN" altLang="en-US" sz="2000" kern="1200" baseline="0">
                <a:latin typeface="Consolas" panose="020B0609020204030204" charset="0"/>
                <a:ea typeface="+mn-ea"/>
                <a:cs typeface="+mn-cs"/>
              </a:rPr>
              <a:t>行第</a:t>
            </a:r>
            <a:r>
              <a:rPr lang="en-US" altLang="zh-CN" sz="2000" kern="1200" baseline="0">
                <a:latin typeface="Consolas" panose="020B0609020204030204" charset="0"/>
                <a:ea typeface="+mn-ea"/>
                <a:cs typeface="+mn-cs"/>
              </a:rPr>
              <a:t>2</a:t>
            </a:r>
            <a:r>
              <a:rPr lang="zh-CN" altLang="en-US" sz="2000" kern="1200" baseline="0">
                <a:latin typeface="Consolas" panose="020B0609020204030204" charset="0"/>
                <a:ea typeface="+mn-ea"/>
                <a:cs typeface="+mn-cs"/>
              </a:rPr>
              <a:t>列的元素值</a:t>
            </a: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x</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array([[1, 2, 4],</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[4, 5, 6],</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[7, 8, 9]])</a:t>
            </a:r>
          </a:p>
        </p:txBody>
      </p:sp>
      <p:sp>
        <p:nvSpPr>
          <p:cNvPr id="23554"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1 </a:t>
            </a:r>
            <a:r>
              <a:rPr dirty="0" err="1"/>
              <a:t>numpy简单应用</a:t>
            </a:r>
            <a:endParaRPr lang="zh-CN" altLang="en-US" kern="1200" baseline="0" dirty="0">
              <a:latin typeface="+mj-lt"/>
              <a:ea typeface="+mj-ea"/>
              <a:cs typeface="+mj-cs"/>
            </a:endParaRP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5</a:t>
            </a:r>
            <a:r>
              <a:rPr dirty="0"/>
              <a:t>.3  </a:t>
            </a:r>
            <a:r>
              <a:rPr dirty="0" err="1"/>
              <a:t>绘制饼状图</a:t>
            </a:r>
            <a:endParaRPr lang="zh-CN" altLang="en-US" kern="1200" baseline="0" dirty="0">
              <a:latin typeface="+mj-lt"/>
              <a:ea typeface="+mj-ea"/>
              <a:cs typeface="+mj-cs"/>
              <a:sym typeface="Arial" panose="020B0604020202020204" pitchFamily="34" charset="0"/>
            </a:endParaRPr>
          </a:p>
        </p:txBody>
      </p:sp>
      <p:sp>
        <p:nvSpPr>
          <p:cNvPr id="165890" name="内容占位符 2"/>
          <p:cNvSpPr>
            <a:spLocks noGrp="1"/>
          </p:cNvSpPr>
          <p:nvPr>
            <p:ph idx="1"/>
          </p:nvPr>
        </p:nvSpPr>
        <p:spPr/>
        <p:txBody>
          <a:bodyPr anchor="t">
            <a:noAutofit/>
          </a:bodyPr>
          <a:lstStyle/>
          <a:p>
            <a:pPr marL="0" indent="0" defTabSz="914400">
              <a:lnSpc>
                <a:spcPct val="150000"/>
              </a:lnSpc>
              <a:spcBef>
                <a:spcPct val="0"/>
              </a:spcBef>
              <a:buFont typeface="Wingdings" panose="05000000000000000000" charset="0"/>
              <a:buNone/>
            </a:pPr>
            <a:r>
              <a:rPr lang="zh-CN" altLang="en-US" sz="2000" kern="1200" baseline="0">
                <a:latin typeface="Consolas" panose="020B0609020204030204" charset="0"/>
                <a:ea typeface="+mn-ea"/>
                <a:cs typeface="+mn-cs"/>
              </a:rPr>
              <a:t>import numpy as np</a:t>
            </a:r>
          </a:p>
          <a:p>
            <a:pPr marL="0" indent="0" defTabSz="914400">
              <a:lnSpc>
                <a:spcPct val="150000"/>
              </a:lnSpc>
              <a:spcBef>
                <a:spcPct val="0"/>
              </a:spcBef>
              <a:buFont typeface="Wingdings" panose="05000000000000000000" charset="0"/>
              <a:buNone/>
            </a:pPr>
            <a:r>
              <a:rPr lang="zh-CN" altLang="en-US" sz="2000" kern="1200" baseline="0">
                <a:latin typeface="Consolas" panose="020B0609020204030204" charset="0"/>
                <a:ea typeface="+mn-ea"/>
                <a:cs typeface="+mn-cs"/>
              </a:rPr>
              <a:t>import matplotlib.pyplot as plt</a:t>
            </a:r>
          </a:p>
          <a:p>
            <a:pPr marL="0" indent="0" defTabSz="914400">
              <a:lnSpc>
                <a:spcPct val="150000"/>
              </a:lnSpc>
              <a:spcBef>
                <a:spcPct val="0"/>
              </a:spcBef>
              <a:buFont typeface="Wingdings" panose="05000000000000000000" charset="0"/>
              <a:buNone/>
            </a:pPr>
            <a:endParaRPr lang="zh-CN" altLang="en-US" sz="2000" kern="1200" baseline="0">
              <a:latin typeface="Consolas" panose="020B0609020204030204" charset="0"/>
              <a:ea typeface="+mn-ea"/>
              <a:cs typeface="+mn-cs"/>
            </a:endParaRPr>
          </a:p>
          <a:p>
            <a:pPr marL="0" indent="0" defTabSz="914400">
              <a:lnSpc>
                <a:spcPct val="150000"/>
              </a:lnSpc>
              <a:spcBef>
                <a:spcPct val="0"/>
              </a:spcBef>
              <a:buFont typeface="Wingdings" panose="05000000000000000000" charset="0"/>
              <a:buNone/>
            </a:pPr>
            <a:r>
              <a:rPr lang="zh-CN" altLang="en-US" sz="2000" kern="1200" baseline="0">
                <a:latin typeface="Consolas" panose="020B0609020204030204" charset="0"/>
                <a:ea typeface="+mn-ea"/>
                <a:cs typeface="+mn-cs"/>
              </a:rPr>
              <a:t>#The slices will be ordered and plotted counter-clockwise.</a:t>
            </a:r>
          </a:p>
          <a:p>
            <a:pPr marL="0" indent="0" defTabSz="914400">
              <a:lnSpc>
                <a:spcPct val="150000"/>
              </a:lnSpc>
              <a:spcBef>
                <a:spcPct val="0"/>
              </a:spcBef>
              <a:buFont typeface="Wingdings" panose="05000000000000000000" charset="0"/>
              <a:buNone/>
            </a:pPr>
            <a:r>
              <a:rPr lang="zh-CN" altLang="en-US" sz="2000" kern="1200" baseline="0">
                <a:latin typeface="Consolas" panose="020B0609020204030204" charset="0"/>
                <a:ea typeface="+mn-ea"/>
                <a:cs typeface="+mn-cs"/>
              </a:rPr>
              <a:t>labels = 'Frogs', 'Hogs', 'Dogs', 'Logs'</a:t>
            </a:r>
          </a:p>
          <a:p>
            <a:pPr marL="0" indent="0" defTabSz="914400">
              <a:lnSpc>
                <a:spcPct val="150000"/>
              </a:lnSpc>
              <a:spcBef>
                <a:spcPct val="0"/>
              </a:spcBef>
              <a:buFont typeface="Wingdings" panose="05000000000000000000" charset="0"/>
              <a:buNone/>
            </a:pPr>
            <a:r>
              <a:rPr lang="zh-CN" altLang="en-US" sz="2000" kern="1200" baseline="0">
                <a:latin typeface="Consolas" panose="020B0609020204030204" charset="0"/>
                <a:ea typeface="+mn-ea"/>
                <a:cs typeface="+mn-cs"/>
              </a:rPr>
              <a:t>colors = ['yellowgreen', 'gold', '#FF0000', 'lightcoral']</a:t>
            </a:r>
          </a:p>
          <a:p>
            <a:pPr marL="0" indent="0" defTabSz="914400">
              <a:lnSpc>
                <a:spcPct val="150000"/>
              </a:lnSpc>
              <a:spcBef>
                <a:spcPct val="0"/>
              </a:spcBef>
              <a:buFont typeface="Wingdings" panose="05000000000000000000" charset="0"/>
              <a:buNone/>
            </a:pPr>
            <a:r>
              <a:rPr lang="zh-CN" altLang="en-US" sz="2000" kern="1200" baseline="0">
                <a:latin typeface="Consolas" panose="020B0609020204030204" charset="0"/>
                <a:ea typeface="+mn-ea"/>
                <a:cs typeface="+mn-cs"/>
              </a:rPr>
              <a:t>explode = (0, 0.1, 0, 0.1)              # 使饼状图中第2片和第4片裂开</a:t>
            </a:r>
          </a:p>
          <a:p>
            <a:pPr marL="0" indent="0" defTabSz="914400">
              <a:lnSpc>
                <a:spcPct val="150000"/>
              </a:lnSpc>
              <a:spcBef>
                <a:spcPct val="0"/>
              </a:spcBef>
              <a:buFont typeface="Wingdings" panose="05000000000000000000" charset="0"/>
              <a:buNone/>
            </a:pPr>
            <a:endParaRPr lang="zh-CN" altLang="en-US" sz="2000" kern="1200" baseline="0">
              <a:latin typeface="Consolas" panose="020B0609020204030204" charset="0"/>
              <a:ea typeface="+mn-ea"/>
              <a:cs typeface="+mn-cs"/>
            </a:endParaRPr>
          </a:p>
          <a:p>
            <a:pPr marL="0" indent="0" defTabSz="914400">
              <a:lnSpc>
                <a:spcPct val="150000"/>
              </a:lnSpc>
              <a:spcBef>
                <a:spcPct val="0"/>
              </a:spcBef>
              <a:buFont typeface="Wingdings" panose="05000000000000000000" charset="0"/>
              <a:buNone/>
            </a:pPr>
            <a:r>
              <a:rPr lang="zh-CN" altLang="en-US" sz="2000" kern="1200" baseline="0">
                <a:latin typeface="Consolas" panose="020B0609020204030204" charset="0"/>
                <a:ea typeface="+mn-ea"/>
                <a:cs typeface="+mn-cs"/>
              </a:rPr>
              <a:t>fig = plt.figure()</a:t>
            </a:r>
          </a:p>
          <a:p>
            <a:pPr marL="0" indent="0" defTabSz="914400">
              <a:lnSpc>
                <a:spcPct val="150000"/>
              </a:lnSpc>
              <a:spcBef>
                <a:spcPct val="0"/>
              </a:spcBef>
              <a:buFont typeface="Wingdings" panose="05000000000000000000" charset="0"/>
              <a:buNone/>
            </a:pPr>
            <a:r>
              <a:rPr lang="zh-CN" altLang="en-US" sz="2000" kern="1200" baseline="0">
                <a:latin typeface="Consolas" panose="020B0609020204030204" charset="0"/>
                <a:ea typeface="+mn-ea"/>
                <a:cs typeface="+mn-cs"/>
              </a:rPr>
              <a:t>ax = fig.gca()</a:t>
            </a: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内容占位符 2"/>
          <p:cNvSpPr>
            <a:spLocks noGrp="1"/>
          </p:cNvSpPr>
          <p:nvPr>
            <p:ph idx="1"/>
          </p:nvPr>
        </p:nvSpPr>
        <p:spPr>
          <a:xfrm>
            <a:off x="838200" y="1321435"/>
            <a:ext cx="10959465" cy="4639945"/>
          </a:xfrm>
        </p:spPr>
        <p:txBody>
          <a:bodyPr anchor="t">
            <a:noAutofit/>
          </a:bodyPr>
          <a:lstStyle/>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ax.pie(np.random.random(4), explode=explode, labels=labels, colors=colors,</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       autopct='%1.1f%%', shadow=True, startangle=90,</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       radius=0.25, center=(0, 0), frame=True)   </a:t>
            </a:r>
            <a:r>
              <a:rPr lang="zh-CN" altLang="en-US" sz="2000" kern="1200" baseline="0">
                <a:solidFill>
                  <a:srgbClr val="FF0000"/>
                </a:solidFill>
                <a:latin typeface="Consolas" panose="020B0609020204030204" charset="0"/>
                <a:ea typeface="+mn-ea"/>
                <a:cs typeface="+mn-cs"/>
              </a:rPr>
              <a:t># autopct设置饼内百分比的格式</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ax.pie(np.random.random(4), explode=explode, labels=labels, colors=colors,</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       autopct='%1.1f%%', shadow=True, startangle=45,</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       radius=0.25, center=(1, 1), frame=True)</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ax.pie(np.random.random(4), explode=explode, labels=labels, colors=colors,</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       autopct='%1.1f%%', shadow=True, startangle=90,</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       radius=0.25, center=(0, 1), frame=True)</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ax.pie(np.random.random(4), explode=explode, labels=labels, colors=colors,</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       autopct='%1.2f%%', shadow=False, startangle=135,</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       radius=0.35, center=(1, 0), frame=True)</a:t>
            </a:r>
          </a:p>
        </p:txBody>
      </p:sp>
      <p:sp>
        <p:nvSpPr>
          <p:cNvPr id="166914"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5</a:t>
            </a:r>
            <a:r>
              <a:rPr dirty="0"/>
              <a:t>.3  </a:t>
            </a:r>
            <a:r>
              <a:rPr dirty="0" err="1"/>
              <a:t>绘制饼状图</a:t>
            </a:r>
            <a:endParaRPr lang="zh-CN" altLang="en-US" kern="1200" baseline="0" dirty="0">
              <a:latin typeface="+mj-lt"/>
              <a:ea typeface="+mj-ea"/>
              <a:cs typeface="+mj-cs"/>
              <a:sym typeface="Arial" panose="020B0604020202020204" pitchFamily="34" charset="0"/>
            </a:endParaRP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内容占位符 2"/>
          <p:cNvSpPr>
            <a:spLocks noGrp="1"/>
          </p:cNvSpPr>
          <p:nvPr>
            <p:ph idx="1"/>
          </p:nvPr>
        </p:nvSpPr>
        <p:spPr/>
        <p:txBody>
          <a:bodyPr anchor="t">
            <a:noAutofit/>
          </a:bodyPr>
          <a:lstStyle/>
          <a:p>
            <a:pPr marL="0" indent="0" defTabSz="914400">
              <a:buFont typeface="Wingdings" panose="05000000000000000000" charset="0"/>
              <a:buNone/>
            </a:pPr>
            <a:r>
              <a:rPr lang="zh-CN" altLang="en-US" sz="2000" kern="1200" baseline="0">
                <a:latin typeface="Consolas" panose="020B0609020204030204" charset="0"/>
                <a:ea typeface="+mn-ea"/>
                <a:cs typeface="+mn-cs"/>
              </a:rPr>
              <a:t>ax.set_xticks([0, 1])                    # 设置坐标轴刻度</a:t>
            </a:r>
          </a:p>
          <a:p>
            <a:pPr marL="0" indent="0" defTabSz="914400">
              <a:buFont typeface="Wingdings" panose="05000000000000000000" charset="0"/>
              <a:buNone/>
            </a:pPr>
            <a:r>
              <a:rPr lang="zh-CN" altLang="en-US" sz="2000" kern="1200" baseline="0">
                <a:latin typeface="Consolas" panose="020B0609020204030204" charset="0"/>
                <a:ea typeface="+mn-ea"/>
                <a:cs typeface="+mn-cs"/>
              </a:rPr>
              <a:t>ax.set_yticks([0, 1])</a:t>
            </a:r>
          </a:p>
          <a:p>
            <a:pPr marL="0" indent="0" defTabSz="914400">
              <a:buFont typeface="Wingdings" panose="05000000000000000000" charset="0"/>
              <a:buNone/>
            </a:pP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ax.set_xticklabels(["Sunny", "Cloudy"])  # 设置坐标轴刻度上的标签</a:t>
            </a:r>
          </a:p>
          <a:p>
            <a:pPr marL="0" indent="0" defTabSz="914400">
              <a:buFont typeface="Wingdings" panose="05000000000000000000" charset="0"/>
              <a:buNone/>
            </a:pPr>
            <a:r>
              <a:rPr lang="zh-CN" altLang="en-US" sz="2000" kern="1200" baseline="0">
                <a:latin typeface="Consolas" panose="020B0609020204030204" charset="0"/>
                <a:ea typeface="+mn-ea"/>
                <a:cs typeface="+mn-cs"/>
              </a:rPr>
              <a:t>ax.set_yticklabels(["Dry", "Rainy"])</a:t>
            </a:r>
          </a:p>
          <a:p>
            <a:pPr marL="0" indent="0" defTabSz="914400">
              <a:buFont typeface="Wingdings" panose="05000000000000000000" charset="0"/>
              <a:buNone/>
            </a:pP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ax.set_xlim((-0.5, 1.5))                 # 设置坐标轴跨度</a:t>
            </a:r>
          </a:p>
          <a:p>
            <a:pPr marL="0" indent="0" defTabSz="914400">
              <a:buFont typeface="Wingdings" panose="05000000000000000000" charset="0"/>
              <a:buNone/>
            </a:pPr>
            <a:r>
              <a:rPr lang="zh-CN" altLang="en-US" sz="2000" kern="1200" baseline="0">
                <a:latin typeface="Consolas" panose="020B0609020204030204" charset="0"/>
                <a:ea typeface="+mn-ea"/>
                <a:cs typeface="+mn-cs"/>
              </a:rPr>
              <a:t>ax.set_ylim((-0.5, 1.5))</a:t>
            </a:r>
          </a:p>
          <a:p>
            <a:pPr marL="0" indent="0" defTabSz="914400">
              <a:buFont typeface="Wingdings" panose="05000000000000000000" charset="0"/>
              <a:buNone/>
            </a:pP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ax.set_aspect('equal')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设置纵横比相等</a:t>
            </a:r>
          </a:p>
          <a:p>
            <a:pPr marL="0" indent="0" defTabSz="914400">
              <a:buFont typeface="Wingdings" panose="05000000000000000000" charset="0"/>
              <a:buNone/>
            </a:pP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plt.show()</a:t>
            </a:r>
          </a:p>
        </p:txBody>
      </p:sp>
      <p:sp>
        <p:nvSpPr>
          <p:cNvPr id="167938"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5</a:t>
            </a:r>
            <a:r>
              <a:rPr dirty="0"/>
              <a:t>.3  </a:t>
            </a:r>
            <a:r>
              <a:rPr dirty="0" err="1"/>
              <a:t>绘制饼状图</a:t>
            </a:r>
            <a:endParaRPr lang="zh-CN" altLang="en-US" kern="1200" baseline="0" dirty="0">
              <a:latin typeface="+mj-lt"/>
              <a:ea typeface="+mj-ea"/>
              <a:cs typeface="+mj-cs"/>
              <a:sym typeface="Arial" panose="020B0604020202020204" pitchFamily="34" charset="0"/>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5</a:t>
            </a:r>
            <a:r>
              <a:rPr dirty="0"/>
              <a:t>.3  </a:t>
            </a:r>
            <a:r>
              <a:rPr dirty="0" err="1"/>
              <a:t>绘制饼状图</a:t>
            </a:r>
            <a:endParaRPr lang="zh-CN" altLang="en-US" kern="1200" baseline="0" dirty="0">
              <a:latin typeface="+mj-lt"/>
              <a:ea typeface="+mj-ea"/>
              <a:cs typeface="+mj-cs"/>
              <a:sym typeface="Arial" panose="020B0604020202020204" pitchFamily="34" charset="0"/>
            </a:endParaRPr>
          </a:p>
        </p:txBody>
      </p:sp>
      <p:pic>
        <p:nvPicPr>
          <p:cNvPr id="168962" name="图片 2"/>
          <p:cNvPicPr>
            <a:picLocks noChangeAspect="1"/>
          </p:cNvPicPr>
          <p:nvPr/>
        </p:nvPicPr>
        <p:blipFill>
          <a:blip r:embed="rId2"/>
          <a:stretch>
            <a:fillRect/>
          </a:stretch>
        </p:blipFill>
        <p:spPr>
          <a:xfrm>
            <a:off x="1299845" y="1261110"/>
            <a:ext cx="5538470" cy="5291455"/>
          </a:xfrm>
          <a:prstGeom prst="rect">
            <a:avLst/>
          </a:prstGeom>
          <a:noFill/>
          <a:ln w="9525">
            <a:noFill/>
          </a:ln>
        </p:spPr>
      </p:pic>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标题 41985"/>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5</a:t>
            </a:r>
            <a:r>
              <a:rPr dirty="0"/>
              <a:t>.4 </a:t>
            </a:r>
            <a:r>
              <a:rPr dirty="0" err="1"/>
              <a:t>使用pyplot绘制，多个图形在一起显示</a:t>
            </a:r>
            <a:endParaRPr lang="zh-CN" altLang="en-US" sz="3200" kern="1200" baseline="0" dirty="0">
              <a:latin typeface="+mj-lt"/>
              <a:ea typeface="+mj-ea"/>
              <a:cs typeface="+mj-cs"/>
            </a:endParaRPr>
          </a:p>
        </p:txBody>
      </p:sp>
      <p:sp>
        <p:nvSpPr>
          <p:cNvPr id="169986" name="文本占位符 41986"/>
          <p:cNvSpPr>
            <a:spLocks noGrp="1"/>
          </p:cNvSpPr>
          <p:nvPr>
            <p:ph idx="1"/>
          </p:nvPr>
        </p:nvSpPr>
        <p:spPr>
          <a:xfrm>
            <a:off x="982980" y="1257935"/>
            <a:ext cx="10841990" cy="5445125"/>
          </a:xfrm>
        </p:spPr>
        <p:txBody>
          <a:bodyPr anchor="t">
            <a:normAutofit/>
          </a:bodyPr>
          <a:lstStyle/>
          <a:p>
            <a:pPr marL="0" indent="0" defTabSz="914400" fontAlgn="auto">
              <a:lnSpc>
                <a:spcPct val="110000"/>
              </a:lnSpc>
              <a:spcBef>
                <a:spcPts val="0"/>
              </a:spcBef>
              <a:buFont typeface="Wingdings" panose="05000000000000000000" charset="0"/>
              <a:buNone/>
            </a:pPr>
            <a:r>
              <a:rPr lang="en-US" altLang="x-none" sz="2000" kern="1200" baseline="0" dirty="0">
                <a:latin typeface="Consolas" panose="020B0609020204030204" charset="0"/>
                <a:ea typeface="+mn-ea"/>
                <a:cs typeface="+mn-cs"/>
              </a:rPr>
              <a:t>import numpy as np</a:t>
            </a:r>
          </a:p>
          <a:p>
            <a:pPr marL="0" indent="0" defTabSz="914400" fontAlgn="auto">
              <a:lnSpc>
                <a:spcPct val="110000"/>
              </a:lnSpc>
              <a:spcBef>
                <a:spcPts val="0"/>
              </a:spcBef>
              <a:buFont typeface="Wingdings" panose="05000000000000000000" charset="0"/>
              <a:buNone/>
            </a:pPr>
            <a:r>
              <a:rPr lang="en-US" altLang="x-none" sz="2000" kern="1200" baseline="0" dirty="0">
                <a:latin typeface="Consolas" panose="020B0609020204030204" charset="0"/>
                <a:ea typeface="+mn-ea"/>
                <a:cs typeface="+mn-cs"/>
              </a:rPr>
              <a:t>import matplotlib.pyplot as plt</a:t>
            </a:r>
          </a:p>
          <a:p>
            <a:pPr marL="0" indent="0" defTabSz="914400" fontAlgn="auto">
              <a:lnSpc>
                <a:spcPct val="110000"/>
              </a:lnSpc>
              <a:spcBef>
                <a:spcPts val="0"/>
              </a:spcBef>
              <a:buFont typeface="Wingdings" panose="05000000000000000000" charset="0"/>
              <a:buNone/>
            </a:pPr>
            <a:r>
              <a:rPr lang="en-US" altLang="x-none" sz="2000" kern="1200" baseline="0" dirty="0">
                <a:latin typeface="Consolas" panose="020B0609020204030204" charset="0"/>
                <a:ea typeface="+mn-ea"/>
                <a:cs typeface="+mn-cs"/>
              </a:rPr>
              <a:t>x = np.linspace(0, 2*np.pi, 500)</a:t>
            </a:r>
          </a:p>
          <a:p>
            <a:pPr marL="0" indent="0" defTabSz="914400" fontAlgn="auto">
              <a:lnSpc>
                <a:spcPct val="110000"/>
              </a:lnSpc>
              <a:spcBef>
                <a:spcPts val="0"/>
              </a:spcBef>
              <a:buFont typeface="Wingdings" panose="05000000000000000000" charset="0"/>
              <a:buNone/>
            </a:pPr>
            <a:r>
              <a:rPr lang="en-US" altLang="x-none" sz="2000" kern="1200" baseline="0" dirty="0">
                <a:latin typeface="Consolas" panose="020B0609020204030204" charset="0"/>
                <a:ea typeface="+mn-ea"/>
                <a:cs typeface="+mn-cs"/>
              </a:rPr>
              <a:t>y = np.sin(x)</a:t>
            </a:r>
          </a:p>
          <a:p>
            <a:pPr marL="0" indent="0" defTabSz="914400" fontAlgn="auto">
              <a:lnSpc>
                <a:spcPct val="110000"/>
              </a:lnSpc>
              <a:spcBef>
                <a:spcPts val="0"/>
              </a:spcBef>
              <a:buFont typeface="Wingdings" panose="05000000000000000000" charset="0"/>
              <a:buNone/>
            </a:pPr>
            <a:r>
              <a:rPr lang="en-US" altLang="x-none" sz="2000" kern="1200" baseline="0" dirty="0">
                <a:latin typeface="Consolas" panose="020B0609020204030204" charset="0"/>
                <a:ea typeface="+mn-ea"/>
                <a:cs typeface="+mn-cs"/>
              </a:rPr>
              <a:t>z = np.cos(x*x)</a:t>
            </a:r>
          </a:p>
          <a:p>
            <a:pPr marL="0" indent="0" defTabSz="914400" fontAlgn="auto">
              <a:lnSpc>
                <a:spcPct val="110000"/>
              </a:lnSpc>
              <a:spcBef>
                <a:spcPts val="0"/>
              </a:spcBef>
              <a:buFont typeface="Wingdings" panose="05000000000000000000" charset="0"/>
              <a:buNone/>
            </a:pPr>
            <a:r>
              <a:rPr lang="en-US" altLang="x-none" sz="2000" kern="1200" baseline="0" dirty="0">
                <a:latin typeface="Consolas" panose="020B0609020204030204" charset="0"/>
                <a:ea typeface="+mn-ea"/>
                <a:cs typeface="+mn-cs"/>
              </a:rPr>
              <a:t>plt.figure(figsize=(8,4))</a:t>
            </a:r>
          </a:p>
          <a:p>
            <a:pPr marL="0" indent="0" defTabSz="914400" fontAlgn="auto">
              <a:lnSpc>
                <a:spcPct val="110000"/>
              </a:lnSpc>
              <a:spcBef>
                <a:spcPts val="0"/>
              </a:spcBef>
              <a:buFont typeface="Wingdings" panose="05000000000000000000" charset="0"/>
              <a:buNone/>
            </a:pPr>
            <a:r>
              <a:rPr lang="en-US" altLang="x-none" sz="2000" kern="1200" baseline="0" dirty="0">
                <a:latin typeface="Consolas" panose="020B0609020204030204" charset="0"/>
                <a:ea typeface="+mn-ea"/>
                <a:cs typeface="+mn-cs"/>
              </a:rPr>
              <a:t># </a:t>
            </a:r>
            <a:r>
              <a:rPr lang="zh-CN" altLang="en-US" sz="2000" kern="1200" baseline="0" dirty="0">
                <a:latin typeface="Consolas" panose="020B0609020204030204" charset="0"/>
                <a:ea typeface="+mn-ea"/>
                <a:cs typeface="+mn-cs"/>
              </a:rPr>
              <a:t>标签前后加</a:t>
            </a:r>
            <a:r>
              <a:rPr lang="en-US" altLang="x-none" sz="2000" kern="1200" baseline="0" dirty="0">
                <a:latin typeface="Consolas" panose="020B0609020204030204" charset="0"/>
                <a:ea typeface="+mn-ea"/>
                <a:cs typeface="+mn-cs"/>
              </a:rPr>
              <a:t>$</a:t>
            </a:r>
            <a:r>
              <a:rPr lang="zh-CN" altLang="en-US" sz="2000" kern="1200" baseline="0" dirty="0">
                <a:latin typeface="Consolas" panose="020B0609020204030204" charset="0"/>
                <a:ea typeface="+mn-ea"/>
                <a:cs typeface="+mn-cs"/>
              </a:rPr>
              <a:t>将使用内嵌的</a:t>
            </a:r>
            <a:r>
              <a:rPr lang="en-US" altLang="x-none" sz="2000" kern="1200" baseline="0" dirty="0">
                <a:latin typeface="Consolas" panose="020B0609020204030204" charset="0"/>
                <a:ea typeface="+mn-ea"/>
                <a:cs typeface="+mn-cs"/>
              </a:rPr>
              <a:t>LaTex</a:t>
            </a:r>
            <a:r>
              <a:rPr lang="zh-CN" altLang="en-US" sz="2000" kern="1200" baseline="0" dirty="0">
                <a:latin typeface="Consolas" panose="020B0609020204030204" charset="0"/>
                <a:ea typeface="+mn-ea"/>
                <a:cs typeface="+mn-cs"/>
              </a:rPr>
              <a:t>引擎将其显示为公式</a:t>
            </a:r>
          </a:p>
          <a:p>
            <a:pPr marL="0" indent="0" defTabSz="914400" fontAlgn="auto">
              <a:lnSpc>
                <a:spcPct val="110000"/>
              </a:lnSpc>
              <a:spcBef>
                <a:spcPts val="0"/>
              </a:spcBef>
              <a:buFont typeface="Wingdings" panose="05000000000000000000" charset="0"/>
              <a:buNone/>
            </a:pPr>
            <a:r>
              <a:rPr lang="en-US" altLang="x-none" sz="2000" kern="1200" baseline="0" dirty="0">
                <a:latin typeface="Consolas" panose="020B0609020204030204" charset="0"/>
                <a:ea typeface="+mn-ea"/>
                <a:cs typeface="+mn-cs"/>
              </a:rPr>
              <a:t>plt.plot(x,y,label='$sin(x)$',color='red',linewidth=2)   # </a:t>
            </a:r>
            <a:r>
              <a:rPr lang="zh-CN" altLang="en-US" sz="2000" kern="1200" baseline="0" dirty="0">
                <a:latin typeface="Consolas" panose="020B0609020204030204" charset="0"/>
                <a:ea typeface="+mn-ea"/>
                <a:cs typeface="+mn-cs"/>
              </a:rPr>
              <a:t>红色，</a:t>
            </a:r>
            <a:r>
              <a:rPr lang="en-US" altLang="x-none" sz="2000" kern="1200" baseline="0" dirty="0">
                <a:latin typeface="Consolas" panose="020B0609020204030204" charset="0"/>
                <a:ea typeface="+mn-ea"/>
                <a:cs typeface="+mn-cs"/>
              </a:rPr>
              <a:t>2</a:t>
            </a:r>
            <a:r>
              <a:rPr lang="zh-CN" altLang="en-US" sz="2000" kern="1200" baseline="0" dirty="0">
                <a:latin typeface="Consolas" panose="020B0609020204030204" charset="0"/>
                <a:ea typeface="+mn-ea"/>
                <a:cs typeface="+mn-cs"/>
              </a:rPr>
              <a:t>个像素宽</a:t>
            </a:r>
          </a:p>
          <a:p>
            <a:pPr marL="0" indent="0" defTabSz="914400" fontAlgn="auto">
              <a:lnSpc>
                <a:spcPct val="110000"/>
              </a:lnSpc>
              <a:spcBef>
                <a:spcPts val="0"/>
              </a:spcBef>
              <a:buFont typeface="Wingdings" panose="05000000000000000000" charset="0"/>
              <a:buNone/>
            </a:pPr>
            <a:r>
              <a:rPr lang="en-US" altLang="x-none" sz="2000" kern="1200" baseline="0" dirty="0">
                <a:latin typeface="Consolas" panose="020B0609020204030204" charset="0"/>
                <a:ea typeface="+mn-ea"/>
                <a:cs typeface="+mn-cs"/>
              </a:rPr>
              <a:t>plt.plot(x,z,'b--',label='$cos(x^2)$')                   # </a:t>
            </a:r>
            <a:r>
              <a:rPr lang="zh-CN" altLang="en-US" sz="2000" kern="1200" baseline="0" dirty="0">
                <a:latin typeface="Consolas" panose="020B0609020204030204" charset="0"/>
                <a:ea typeface="+mn-ea"/>
                <a:cs typeface="+mn-cs"/>
              </a:rPr>
              <a:t>蓝色，虚线</a:t>
            </a:r>
          </a:p>
          <a:p>
            <a:pPr marL="0" indent="0" defTabSz="914400" fontAlgn="auto">
              <a:lnSpc>
                <a:spcPct val="110000"/>
              </a:lnSpc>
              <a:spcBef>
                <a:spcPts val="0"/>
              </a:spcBef>
              <a:buFont typeface="Wingdings" panose="05000000000000000000" charset="0"/>
              <a:buNone/>
            </a:pPr>
            <a:r>
              <a:rPr lang="en-US" altLang="x-none" sz="2000" kern="1200" baseline="0" dirty="0">
                <a:latin typeface="Consolas" panose="020B0609020204030204" charset="0"/>
                <a:ea typeface="+mn-ea"/>
                <a:cs typeface="+mn-cs"/>
              </a:rPr>
              <a:t>plt.xlabel('Time(s)')</a:t>
            </a:r>
          </a:p>
          <a:p>
            <a:pPr marL="0" indent="0" defTabSz="914400" fontAlgn="auto">
              <a:lnSpc>
                <a:spcPct val="110000"/>
              </a:lnSpc>
              <a:spcBef>
                <a:spcPts val="0"/>
              </a:spcBef>
              <a:buFont typeface="Wingdings" panose="05000000000000000000" charset="0"/>
              <a:buNone/>
            </a:pPr>
            <a:r>
              <a:rPr lang="en-US" altLang="x-none" sz="2000" kern="1200" baseline="0" dirty="0">
                <a:latin typeface="Consolas" panose="020B0609020204030204" charset="0"/>
                <a:ea typeface="+mn-ea"/>
                <a:cs typeface="+mn-cs"/>
              </a:rPr>
              <a:t>plt.ylabel('Volt')</a:t>
            </a:r>
          </a:p>
          <a:p>
            <a:pPr marL="0" indent="0" defTabSz="914400" fontAlgn="auto">
              <a:lnSpc>
                <a:spcPct val="110000"/>
              </a:lnSpc>
              <a:spcBef>
                <a:spcPts val="0"/>
              </a:spcBef>
              <a:buFont typeface="Wingdings" panose="05000000000000000000" charset="0"/>
              <a:buNone/>
            </a:pPr>
            <a:r>
              <a:rPr lang="en-US" altLang="x-none" sz="2000" kern="1200" baseline="0" dirty="0">
                <a:latin typeface="Consolas" panose="020B0609020204030204" charset="0"/>
                <a:ea typeface="+mn-ea"/>
                <a:cs typeface="+mn-cs"/>
              </a:rPr>
              <a:t>plt.title('Sin and Cos figure using pyplot')</a:t>
            </a:r>
          </a:p>
          <a:p>
            <a:pPr marL="0" indent="0" defTabSz="914400" fontAlgn="auto">
              <a:lnSpc>
                <a:spcPct val="110000"/>
              </a:lnSpc>
              <a:spcBef>
                <a:spcPts val="0"/>
              </a:spcBef>
              <a:buFont typeface="Wingdings" panose="05000000000000000000" charset="0"/>
              <a:buNone/>
            </a:pPr>
            <a:r>
              <a:rPr lang="en-US" altLang="x-none" sz="2000" kern="1200" baseline="0" dirty="0">
                <a:latin typeface="Consolas" panose="020B0609020204030204" charset="0"/>
                <a:ea typeface="+mn-ea"/>
                <a:cs typeface="+mn-cs"/>
              </a:rPr>
              <a:t>plt.ylim(-1.2,1.2)</a:t>
            </a:r>
          </a:p>
          <a:p>
            <a:pPr marL="0" indent="0" defTabSz="914400" fontAlgn="auto">
              <a:lnSpc>
                <a:spcPct val="110000"/>
              </a:lnSpc>
              <a:spcBef>
                <a:spcPts val="0"/>
              </a:spcBef>
              <a:buFont typeface="Wingdings" panose="05000000000000000000" charset="0"/>
              <a:buNone/>
            </a:pPr>
            <a:r>
              <a:rPr lang="en-US" altLang="x-none" sz="2000" kern="1200" baseline="0" dirty="0">
                <a:latin typeface="Consolas" panose="020B0609020204030204" charset="0"/>
                <a:ea typeface="+mn-ea"/>
                <a:cs typeface="+mn-cs"/>
              </a:rPr>
              <a:t>plt.legend()                                         # </a:t>
            </a:r>
            <a:r>
              <a:rPr lang="zh-CN" altLang="en-US" sz="2000" kern="1200" baseline="0" dirty="0">
                <a:latin typeface="Consolas" panose="020B0609020204030204" charset="0"/>
                <a:ea typeface="+mn-ea"/>
                <a:cs typeface="+mn-cs"/>
              </a:rPr>
              <a:t>显示图例</a:t>
            </a:r>
          </a:p>
          <a:p>
            <a:pPr marL="0" indent="0" defTabSz="914400" fontAlgn="auto">
              <a:lnSpc>
                <a:spcPct val="110000"/>
              </a:lnSpc>
              <a:spcBef>
                <a:spcPts val="0"/>
              </a:spcBef>
              <a:buFont typeface="Wingdings" panose="05000000000000000000" charset="0"/>
              <a:buNone/>
            </a:pPr>
            <a:r>
              <a:rPr lang="en-US" altLang="x-none" sz="2000" kern="1200" baseline="0" dirty="0">
                <a:latin typeface="Consolas" panose="020B0609020204030204" charset="0"/>
                <a:ea typeface="+mn-ea"/>
                <a:cs typeface="+mn-cs"/>
              </a:rPr>
              <a:t>plt.show()                                           # </a:t>
            </a:r>
            <a:r>
              <a:rPr lang="zh-CN" altLang="en-US" sz="2000" kern="1200" baseline="0" dirty="0">
                <a:latin typeface="Consolas" panose="020B0609020204030204" charset="0"/>
                <a:ea typeface="+mn-ea"/>
                <a:cs typeface="+mn-cs"/>
              </a:rPr>
              <a:t>显示绘图窗口</a:t>
            </a: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标题 41985"/>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5</a:t>
            </a:r>
            <a:r>
              <a:rPr dirty="0"/>
              <a:t>.4 </a:t>
            </a:r>
            <a:r>
              <a:rPr dirty="0" err="1"/>
              <a:t>使用pyplot绘制，多个图形在一起显示</a:t>
            </a:r>
            <a:endParaRPr lang="zh-CN" altLang="en-US" sz="3200" kern="1200" baseline="0" dirty="0">
              <a:latin typeface="+mj-lt"/>
              <a:ea typeface="+mj-ea"/>
              <a:cs typeface="+mj-cs"/>
            </a:endParaRPr>
          </a:p>
        </p:txBody>
      </p:sp>
      <p:pic>
        <p:nvPicPr>
          <p:cNvPr id="171010" name="图片 1"/>
          <p:cNvPicPr>
            <a:picLocks noChangeAspect="1"/>
          </p:cNvPicPr>
          <p:nvPr/>
        </p:nvPicPr>
        <p:blipFill>
          <a:blip r:embed="rId2"/>
          <a:stretch>
            <a:fillRect/>
          </a:stretch>
        </p:blipFill>
        <p:spPr>
          <a:xfrm>
            <a:off x="836295" y="1276985"/>
            <a:ext cx="9271635" cy="5060315"/>
          </a:xfrm>
          <a:prstGeom prst="rect">
            <a:avLst/>
          </a:prstGeom>
          <a:noFill/>
          <a:ln w="9525">
            <a:noFill/>
          </a:ln>
        </p:spPr>
      </p:pic>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标题 4403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5</a:t>
            </a:r>
            <a:r>
              <a:rPr dirty="0"/>
              <a:t>.5  </a:t>
            </a:r>
            <a:r>
              <a:rPr dirty="0" err="1"/>
              <a:t>使用pyplot绘制，多个图形单独显示</a:t>
            </a:r>
            <a:endParaRPr lang="en-US" altLang="en-US" sz="3200" kern="1200" baseline="0" dirty="0">
              <a:latin typeface="+mj-lt"/>
              <a:ea typeface="+mj-ea"/>
              <a:cs typeface="+mj-cs"/>
            </a:endParaRPr>
          </a:p>
        </p:txBody>
      </p:sp>
      <p:sp>
        <p:nvSpPr>
          <p:cNvPr id="172034" name="文本占位符 44034"/>
          <p:cNvSpPr>
            <a:spLocks noGrp="1"/>
          </p:cNvSpPr>
          <p:nvPr>
            <p:ph idx="1"/>
          </p:nvPr>
        </p:nvSpPr>
        <p:spPr>
          <a:xfrm>
            <a:off x="848360" y="1201420"/>
            <a:ext cx="10672445" cy="5126355"/>
          </a:xfrm>
        </p:spPr>
        <p:txBody>
          <a:bodyPr anchor="t">
            <a:noAutofit/>
          </a:bodyPr>
          <a:lstStyle/>
          <a:p>
            <a:pPr marL="0" indent="0" defTabSz="914400" fontAlgn="auto">
              <a:lnSpc>
                <a:spcPct val="100000"/>
              </a:lnSpc>
              <a:spcBef>
                <a:spcPct val="0"/>
              </a:spcBef>
              <a:buFont typeface="Wingdings" panose="05000000000000000000" charset="0"/>
              <a:buNone/>
            </a:pPr>
            <a:r>
              <a:rPr lang="en-US" altLang="x-none" sz="1600" kern="1200" baseline="0" dirty="0">
                <a:latin typeface="Consolas" panose="020B0609020204030204" charset="0"/>
                <a:ea typeface="+mn-ea"/>
                <a:cs typeface="+mn-cs"/>
              </a:rPr>
              <a:t>import numpy as np</a:t>
            </a:r>
          </a:p>
          <a:p>
            <a:pPr marL="0" indent="0" defTabSz="914400" fontAlgn="auto">
              <a:lnSpc>
                <a:spcPct val="100000"/>
              </a:lnSpc>
              <a:spcBef>
                <a:spcPct val="0"/>
              </a:spcBef>
              <a:buFont typeface="Wingdings" panose="05000000000000000000" charset="0"/>
              <a:buNone/>
            </a:pPr>
            <a:r>
              <a:rPr lang="en-US" altLang="x-none" sz="1600" kern="1200" baseline="0" dirty="0">
                <a:latin typeface="Consolas" panose="020B0609020204030204" charset="0"/>
                <a:ea typeface="+mn-ea"/>
                <a:cs typeface="+mn-cs"/>
              </a:rPr>
              <a:t>import matplotlib.pyplot as plt</a:t>
            </a:r>
          </a:p>
          <a:p>
            <a:pPr marL="0" indent="0" defTabSz="914400" fontAlgn="auto">
              <a:lnSpc>
                <a:spcPct val="100000"/>
              </a:lnSpc>
              <a:spcBef>
                <a:spcPct val="0"/>
              </a:spcBef>
              <a:buFont typeface="Wingdings" panose="05000000000000000000" charset="0"/>
              <a:buNone/>
            </a:pPr>
            <a:endParaRPr lang="en-US" altLang="x-none" sz="1600" kern="1200" baseline="0" dirty="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en-US" altLang="x-none" sz="1600" kern="1200" baseline="0" dirty="0">
                <a:latin typeface="Consolas" panose="020B0609020204030204" charset="0"/>
                <a:ea typeface="+mn-ea"/>
                <a:cs typeface="+mn-cs"/>
              </a:rPr>
              <a:t>x= np.linspace(0, 2*np.pi, 500)            # 创建自变量数组</a:t>
            </a:r>
          </a:p>
          <a:p>
            <a:pPr marL="0" indent="0" defTabSz="914400" fontAlgn="auto">
              <a:lnSpc>
                <a:spcPct val="100000"/>
              </a:lnSpc>
              <a:spcBef>
                <a:spcPct val="0"/>
              </a:spcBef>
              <a:buFont typeface="Wingdings" panose="05000000000000000000" charset="0"/>
              <a:buNone/>
            </a:pPr>
            <a:r>
              <a:rPr lang="en-US" altLang="x-none" sz="1600" kern="1200" baseline="0" dirty="0">
                <a:latin typeface="Consolas" panose="020B0609020204030204" charset="0"/>
                <a:ea typeface="+mn-ea"/>
                <a:cs typeface="+mn-cs"/>
              </a:rPr>
              <a:t>y1 = np.sin(x)                             # 创建函数值数组</a:t>
            </a:r>
          </a:p>
          <a:p>
            <a:pPr marL="0" indent="0" defTabSz="914400" fontAlgn="auto">
              <a:lnSpc>
                <a:spcPct val="100000"/>
              </a:lnSpc>
              <a:spcBef>
                <a:spcPct val="0"/>
              </a:spcBef>
              <a:buFont typeface="Wingdings" panose="05000000000000000000" charset="0"/>
              <a:buNone/>
            </a:pPr>
            <a:r>
              <a:rPr lang="en-US" altLang="x-none" sz="1600" kern="1200" baseline="0" dirty="0">
                <a:latin typeface="Consolas" panose="020B0609020204030204" charset="0"/>
                <a:ea typeface="+mn-ea"/>
                <a:cs typeface="+mn-cs"/>
              </a:rPr>
              <a:t>y2 = np.cos(x)</a:t>
            </a:r>
          </a:p>
          <a:p>
            <a:pPr marL="0" indent="0" defTabSz="914400" fontAlgn="auto">
              <a:lnSpc>
                <a:spcPct val="100000"/>
              </a:lnSpc>
              <a:spcBef>
                <a:spcPct val="0"/>
              </a:spcBef>
              <a:buFont typeface="Wingdings" panose="05000000000000000000" charset="0"/>
              <a:buNone/>
            </a:pPr>
            <a:r>
              <a:rPr lang="en-US" altLang="x-none" sz="1600" kern="1200" baseline="0" dirty="0">
                <a:latin typeface="Consolas" panose="020B0609020204030204" charset="0"/>
                <a:ea typeface="+mn-ea"/>
                <a:cs typeface="+mn-cs"/>
              </a:rPr>
              <a:t>y3 = np.sin(x*x)</a:t>
            </a:r>
          </a:p>
          <a:p>
            <a:pPr marL="0" indent="0" defTabSz="914400" fontAlgn="auto">
              <a:lnSpc>
                <a:spcPct val="100000"/>
              </a:lnSpc>
              <a:spcBef>
                <a:spcPct val="0"/>
              </a:spcBef>
              <a:buFont typeface="Wingdings" panose="05000000000000000000" charset="0"/>
              <a:buNone/>
            </a:pPr>
            <a:r>
              <a:rPr lang="en-US" altLang="x-none" sz="1600" kern="1200" baseline="0" dirty="0">
                <a:latin typeface="Consolas" panose="020B0609020204030204" charset="0"/>
                <a:ea typeface="+mn-ea"/>
                <a:cs typeface="+mn-cs"/>
              </a:rPr>
              <a:t>plt.figure(1)                              # 创建图形</a:t>
            </a:r>
          </a:p>
          <a:p>
            <a:pPr marL="0" indent="0" defTabSz="914400" fontAlgn="auto">
              <a:lnSpc>
                <a:spcPct val="100000"/>
              </a:lnSpc>
              <a:spcBef>
                <a:spcPct val="0"/>
              </a:spcBef>
              <a:buFont typeface="Wingdings" panose="05000000000000000000" charset="0"/>
              <a:buNone/>
            </a:pPr>
            <a:r>
              <a:rPr lang="en-US" altLang="x-none" sz="1600" kern="1200" baseline="0" dirty="0">
                <a:latin typeface="Consolas" panose="020B0609020204030204" charset="0"/>
                <a:ea typeface="+mn-ea"/>
                <a:cs typeface="+mn-cs"/>
              </a:rPr>
              <a:t>ax1 = plt.subplot(2,2,1)                   # 第一行第一列图形</a:t>
            </a:r>
          </a:p>
          <a:p>
            <a:pPr marL="0" indent="0" defTabSz="914400" fontAlgn="auto">
              <a:lnSpc>
                <a:spcPct val="100000"/>
              </a:lnSpc>
              <a:spcBef>
                <a:spcPct val="0"/>
              </a:spcBef>
              <a:buFont typeface="Wingdings" panose="05000000000000000000" charset="0"/>
              <a:buNone/>
            </a:pPr>
            <a:r>
              <a:rPr lang="en-US" altLang="x-none" sz="1600" kern="1200" baseline="0" dirty="0">
                <a:latin typeface="Consolas" panose="020B0609020204030204" charset="0"/>
                <a:ea typeface="+mn-ea"/>
                <a:cs typeface="+mn-cs"/>
              </a:rPr>
              <a:t>ax2 = plt.subplot(2,2,2)                   # 第一行第二列图形</a:t>
            </a:r>
          </a:p>
          <a:p>
            <a:pPr marL="0" indent="0" defTabSz="914400" fontAlgn="auto">
              <a:lnSpc>
                <a:spcPct val="100000"/>
              </a:lnSpc>
              <a:spcBef>
                <a:spcPct val="0"/>
              </a:spcBef>
              <a:buFont typeface="Wingdings" panose="05000000000000000000" charset="0"/>
              <a:buNone/>
            </a:pPr>
            <a:r>
              <a:rPr lang="en-US" altLang="x-none" sz="1600" kern="1200" baseline="0" dirty="0">
                <a:latin typeface="Consolas" panose="020B0609020204030204" charset="0"/>
                <a:ea typeface="+mn-ea"/>
                <a:cs typeface="+mn-cs"/>
              </a:rPr>
              <a:t>ax3 = plt.subplot(212, facecolor='y')      # 第二行</a:t>
            </a:r>
          </a:p>
          <a:p>
            <a:pPr marL="0" indent="0" defTabSz="914400" fontAlgn="auto">
              <a:lnSpc>
                <a:spcPct val="100000"/>
              </a:lnSpc>
              <a:spcBef>
                <a:spcPct val="0"/>
              </a:spcBef>
              <a:buFont typeface="Wingdings" panose="05000000000000000000" charset="0"/>
              <a:buNone/>
            </a:pPr>
            <a:r>
              <a:rPr lang="en-US" altLang="x-none" sz="1600" kern="1200" baseline="0" dirty="0">
                <a:latin typeface="Consolas" panose="020B0609020204030204" charset="0"/>
                <a:ea typeface="+mn-ea"/>
                <a:cs typeface="+mn-cs"/>
              </a:rPr>
              <a:t>plt.sca(ax1)                               # 选择ax1</a:t>
            </a:r>
          </a:p>
          <a:p>
            <a:pPr marL="0" indent="0" defTabSz="914400" fontAlgn="auto">
              <a:lnSpc>
                <a:spcPct val="100000"/>
              </a:lnSpc>
              <a:spcBef>
                <a:spcPct val="0"/>
              </a:spcBef>
              <a:buFont typeface="Wingdings" panose="05000000000000000000" charset="0"/>
              <a:buNone/>
            </a:pPr>
            <a:r>
              <a:rPr lang="en-US" altLang="x-none" sz="1600" kern="1200" baseline="0" dirty="0">
                <a:latin typeface="Consolas" panose="020B0609020204030204" charset="0"/>
                <a:ea typeface="+mn-ea"/>
                <a:cs typeface="+mn-cs"/>
              </a:rPr>
              <a:t>plt.plot(x,y1,color='red')                 # 绘制红色曲线</a:t>
            </a:r>
          </a:p>
          <a:p>
            <a:pPr marL="0" indent="0" defTabSz="914400" fontAlgn="auto">
              <a:lnSpc>
                <a:spcPct val="100000"/>
              </a:lnSpc>
              <a:spcBef>
                <a:spcPct val="0"/>
              </a:spcBef>
              <a:buFont typeface="Wingdings" panose="05000000000000000000" charset="0"/>
              <a:buNone/>
            </a:pPr>
            <a:r>
              <a:rPr lang="en-US" altLang="x-none" sz="1600" kern="1200" baseline="0" dirty="0">
                <a:latin typeface="Consolas" panose="020B0609020204030204" charset="0"/>
                <a:ea typeface="+mn-ea"/>
                <a:cs typeface="+mn-cs"/>
              </a:rPr>
              <a:t>plt.ylim(-1.2,1.2)                         # 限制y坐标轴范围</a:t>
            </a:r>
          </a:p>
          <a:p>
            <a:pPr marL="0" indent="0" defTabSz="914400" fontAlgn="auto">
              <a:lnSpc>
                <a:spcPct val="100000"/>
              </a:lnSpc>
              <a:spcBef>
                <a:spcPct val="0"/>
              </a:spcBef>
              <a:buFont typeface="Wingdings" panose="05000000000000000000" charset="0"/>
              <a:buNone/>
            </a:pPr>
            <a:r>
              <a:rPr lang="en-US" altLang="x-none" sz="1600" kern="1200" baseline="0" dirty="0">
                <a:latin typeface="Consolas" panose="020B0609020204030204" charset="0"/>
                <a:ea typeface="+mn-ea"/>
                <a:cs typeface="+mn-cs"/>
              </a:rPr>
              <a:t>plt.sca(ax2)                               # 选择ax2</a:t>
            </a:r>
          </a:p>
          <a:p>
            <a:pPr marL="0" indent="0" defTabSz="914400" fontAlgn="auto">
              <a:lnSpc>
                <a:spcPct val="100000"/>
              </a:lnSpc>
              <a:spcBef>
                <a:spcPct val="0"/>
              </a:spcBef>
              <a:buFont typeface="Wingdings" panose="05000000000000000000" charset="0"/>
              <a:buNone/>
            </a:pPr>
            <a:r>
              <a:rPr lang="en-US" altLang="x-none" sz="1600" kern="1200" baseline="0" dirty="0">
                <a:latin typeface="Consolas" panose="020B0609020204030204" charset="0"/>
                <a:ea typeface="+mn-ea"/>
                <a:cs typeface="+mn-cs"/>
              </a:rPr>
              <a:t>plt.plot(x,y2,'b--')                       # 绘制蓝色曲线</a:t>
            </a:r>
          </a:p>
          <a:p>
            <a:pPr marL="0" indent="0" defTabSz="914400" fontAlgn="auto">
              <a:lnSpc>
                <a:spcPct val="100000"/>
              </a:lnSpc>
              <a:spcBef>
                <a:spcPct val="0"/>
              </a:spcBef>
              <a:buFont typeface="Wingdings" panose="05000000000000000000" charset="0"/>
              <a:buNone/>
            </a:pPr>
            <a:r>
              <a:rPr lang="en-US" altLang="x-none" sz="1600" kern="1200" baseline="0" dirty="0">
                <a:latin typeface="Consolas" panose="020B0609020204030204" charset="0"/>
                <a:ea typeface="+mn-ea"/>
                <a:cs typeface="+mn-cs"/>
              </a:rPr>
              <a:t>plt.ylim(-1.2,1.2)</a:t>
            </a:r>
          </a:p>
          <a:p>
            <a:pPr marL="0" indent="0" defTabSz="914400" fontAlgn="auto">
              <a:lnSpc>
                <a:spcPct val="100000"/>
              </a:lnSpc>
              <a:spcBef>
                <a:spcPct val="0"/>
              </a:spcBef>
              <a:buFont typeface="Wingdings" panose="05000000000000000000" charset="0"/>
              <a:buNone/>
            </a:pPr>
            <a:r>
              <a:rPr lang="en-US" altLang="x-none" sz="1600" kern="1200" baseline="0" dirty="0">
                <a:latin typeface="Consolas" panose="020B0609020204030204" charset="0"/>
                <a:ea typeface="+mn-ea"/>
                <a:cs typeface="+mn-cs"/>
              </a:rPr>
              <a:t>plt.sca(ax3)                               # 选择ax3</a:t>
            </a:r>
          </a:p>
          <a:p>
            <a:pPr marL="0" indent="0" defTabSz="914400" fontAlgn="auto">
              <a:lnSpc>
                <a:spcPct val="100000"/>
              </a:lnSpc>
              <a:spcBef>
                <a:spcPct val="0"/>
              </a:spcBef>
              <a:buFont typeface="Wingdings" panose="05000000000000000000" charset="0"/>
              <a:buNone/>
            </a:pPr>
            <a:r>
              <a:rPr lang="en-US" altLang="x-none" sz="1600" kern="1200" baseline="0" dirty="0">
                <a:latin typeface="Consolas" panose="020B0609020204030204" charset="0"/>
                <a:ea typeface="+mn-ea"/>
                <a:cs typeface="+mn-cs"/>
              </a:rPr>
              <a:t>plt.plot(x,y3,'g--')</a:t>
            </a:r>
          </a:p>
          <a:p>
            <a:pPr marL="0" indent="0" defTabSz="914400" fontAlgn="auto">
              <a:lnSpc>
                <a:spcPct val="100000"/>
              </a:lnSpc>
              <a:spcBef>
                <a:spcPct val="0"/>
              </a:spcBef>
              <a:buFont typeface="Wingdings" panose="05000000000000000000" charset="0"/>
              <a:buNone/>
            </a:pPr>
            <a:r>
              <a:rPr lang="en-US" altLang="x-none" sz="1600" kern="1200" baseline="0" dirty="0">
                <a:latin typeface="Consolas" panose="020B0609020204030204" charset="0"/>
                <a:ea typeface="+mn-ea"/>
                <a:cs typeface="+mn-cs"/>
              </a:rPr>
              <a:t>plt.ylim(-1.2,1.2)</a:t>
            </a:r>
          </a:p>
          <a:p>
            <a:pPr marL="0" indent="0" defTabSz="914400" fontAlgn="auto">
              <a:lnSpc>
                <a:spcPct val="100000"/>
              </a:lnSpc>
              <a:spcBef>
                <a:spcPct val="0"/>
              </a:spcBef>
              <a:buFont typeface="Wingdings" panose="05000000000000000000" charset="0"/>
              <a:buNone/>
            </a:pPr>
            <a:r>
              <a:rPr lang="en-US" altLang="x-none" sz="1600" kern="1200" baseline="0" dirty="0">
                <a:latin typeface="Consolas" panose="020B0609020204030204" charset="0"/>
                <a:ea typeface="+mn-ea"/>
                <a:cs typeface="+mn-cs"/>
              </a:rPr>
              <a:t>plt.show()</a:t>
            </a: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标题 4403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5</a:t>
            </a:r>
            <a:r>
              <a:rPr dirty="0"/>
              <a:t>.5  </a:t>
            </a:r>
            <a:r>
              <a:rPr dirty="0" err="1"/>
              <a:t>使用pyplot绘制，多个图形单独显示</a:t>
            </a:r>
            <a:endParaRPr lang="en-US" altLang="en-US" sz="3200" kern="1200" baseline="0" dirty="0">
              <a:latin typeface="+mj-lt"/>
              <a:ea typeface="+mj-ea"/>
              <a:cs typeface="+mj-cs"/>
            </a:endParaRPr>
          </a:p>
        </p:txBody>
      </p:sp>
      <p:pic>
        <p:nvPicPr>
          <p:cNvPr id="173058" name="内容占位符 2"/>
          <p:cNvPicPr>
            <a:picLocks noGrp="1" noChangeAspect="1"/>
          </p:cNvPicPr>
          <p:nvPr>
            <p:ph idx="1"/>
          </p:nvPr>
        </p:nvPicPr>
        <p:blipFill>
          <a:blip r:embed="rId2"/>
          <a:stretch>
            <a:fillRect/>
          </a:stretch>
        </p:blipFill>
        <p:spPr>
          <a:xfrm>
            <a:off x="1053465" y="1269365"/>
            <a:ext cx="6997700" cy="5188585"/>
          </a:xfrm>
        </p:spPr>
      </p:pic>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标题 4608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5</a:t>
            </a:r>
            <a:r>
              <a:rPr dirty="0"/>
              <a:t>.6  </a:t>
            </a:r>
            <a:r>
              <a:rPr dirty="0" err="1"/>
              <a:t>绘制三维图形</a:t>
            </a:r>
            <a:endParaRPr lang="zh-CN" altLang="en-US" kern="1200" baseline="0" dirty="0">
              <a:latin typeface="+mj-lt"/>
              <a:ea typeface="+mj-ea"/>
              <a:cs typeface="+mj-cs"/>
            </a:endParaRPr>
          </a:p>
        </p:txBody>
      </p:sp>
      <p:sp>
        <p:nvSpPr>
          <p:cNvPr id="174082" name="文本占位符 46082"/>
          <p:cNvSpPr>
            <a:spLocks noGrp="1"/>
          </p:cNvSpPr>
          <p:nvPr>
            <p:ph idx="1"/>
          </p:nvPr>
        </p:nvSpPr>
        <p:spPr/>
        <p:txBody>
          <a:bodyPr anchor="t">
            <a:noAutofit/>
          </a:bodyPr>
          <a:lstStyle/>
          <a:p>
            <a:pPr marL="0" indent="0"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import numpy as np</a:t>
            </a:r>
          </a:p>
          <a:p>
            <a:pPr marL="0" indent="0"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import matplotlib.pyplot as plt</a:t>
            </a:r>
          </a:p>
          <a:p>
            <a:pPr marL="0" indent="0"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import mpl_toolkits.mplot3d</a:t>
            </a:r>
          </a:p>
          <a:p>
            <a:pPr marL="0" indent="0" defTabSz="914400">
              <a:spcBef>
                <a:spcPts val="600"/>
              </a:spcBef>
              <a:buFont typeface="Wingdings" panose="05000000000000000000" charset="0"/>
              <a:buNone/>
            </a:pPr>
            <a:endParaRPr lang="en-US" altLang="x-none" sz="2000" kern="1200" baseline="0" dirty="0">
              <a:latin typeface="Consolas" panose="020B0609020204030204" charset="0"/>
              <a:ea typeface="+mn-ea"/>
              <a:cs typeface="+mn-cs"/>
            </a:endParaRPr>
          </a:p>
          <a:p>
            <a:pPr marL="0" indent="0"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x,y = np.mgrid[-2:2:20j, -2:2:20j]        # </a:t>
            </a:r>
            <a:r>
              <a:rPr lang="zh-CN" altLang="en-US" sz="2000" kern="1200" baseline="0" dirty="0">
                <a:latin typeface="Consolas" panose="020B0609020204030204" charset="0"/>
                <a:ea typeface="+mn-ea"/>
                <a:cs typeface="+mn-cs"/>
              </a:rPr>
              <a:t>步长使用虚数</a:t>
            </a:r>
          </a:p>
          <a:p>
            <a:pPr marL="0" indent="0" defTabSz="914400">
              <a:spcBef>
                <a:spcPts val="600"/>
              </a:spcBef>
              <a:buFont typeface="Wingdings" panose="05000000000000000000" charset="0"/>
              <a:buNone/>
            </a:pPr>
            <a:r>
              <a:rPr lang="zh-CN" altLang="en-US" sz="2000" kern="1200" baseline="0" dirty="0">
                <a:latin typeface="Consolas" panose="020B0609020204030204" charset="0"/>
                <a:ea typeface="+mn-ea"/>
                <a:cs typeface="+mn-cs"/>
              </a:rPr>
              <a:t>                                          </a:t>
            </a:r>
            <a:r>
              <a:rPr lang="en-US" altLang="zh-CN" sz="2000" kern="1200" baseline="0" dirty="0">
                <a:latin typeface="Consolas" panose="020B0609020204030204" charset="0"/>
                <a:ea typeface="+mn-ea"/>
                <a:cs typeface="+mn-cs"/>
              </a:rPr>
              <a:t># </a:t>
            </a:r>
            <a:r>
              <a:rPr lang="zh-CN" altLang="en-US" sz="2000" kern="1200" baseline="0" dirty="0">
                <a:latin typeface="Consolas" panose="020B0609020204030204" charset="0"/>
                <a:ea typeface="+mn-ea"/>
                <a:cs typeface="+mn-cs"/>
              </a:rPr>
              <a:t>虚部表示点的个数</a:t>
            </a:r>
          </a:p>
          <a:p>
            <a:pPr marL="0" indent="0" defTabSz="914400">
              <a:spcBef>
                <a:spcPts val="600"/>
              </a:spcBef>
              <a:buFont typeface="Wingdings" panose="05000000000000000000" charset="0"/>
              <a:buNone/>
            </a:pPr>
            <a:r>
              <a:rPr lang="zh-CN" altLang="en-US" sz="2000" kern="1200" baseline="0" dirty="0">
                <a:latin typeface="Consolas" panose="020B0609020204030204" charset="0"/>
                <a:ea typeface="+mn-ea"/>
                <a:cs typeface="+mn-cs"/>
              </a:rPr>
              <a:t>                                          </a:t>
            </a:r>
            <a:r>
              <a:rPr lang="en-US" altLang="zh-CN" sz="2000" kern="1200" baseline="0" dirty="0">
                <a:latin typeface="Consolas" panose="020B0609020204030204" charset="0"/>
                <a:ea typeface="+mn-ea"/>
                <a:cs typeface="+mn-cs"/>
              </a:rPr>
              <a:t># </a:t>
            </a:r>
            <a:r>
              <a:rPr lang="zh-CN" altLang="en-US" sz="2000" kern="1200" baseline="0" dirty="0">
                <a:latin typeface="Consolas" panose="020B0609020204030204" charset="0"/>
                <a:ea typeface="+mn-ea"/>
                <a:cs typeface="+mn-cs"/>
              </a:rPr>
              <a:t>并且包含</a:t>
            </a:r>
            <a:r>
              <a:rPr lang="en-US" altLang="zh-CN" sz="2000" kern="1200" baseline="0" dirty="0">
                <a:latin typeface="Consolas" panose="020B0609020204030204" charset="0"/>
                <a:ea typeface="+mn-ea"/>
                <a:cs typeface="+mn-cs"/>
              </a:rPr>
              <a:t>end</a:t>
            </a:r>
          </a:p>
          <a:p>
            <a:pPr marL="0" indent="0"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z = 50 * np.sin(x+y)                      # 测试数据</a:t>
            </a:r>
          </a:p>
          <a:p>
            <a:pPr marL="0" indent="0"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ax = plt.subplot(111, projection='3d')    # 三维图形</a:t>
            </a:r>
          </a:p>
          <a:p>
            <a:pPr marL="0" indent="0"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ax.plot_surface(x,y,z,rstride=2, cstride=1, cmap=plt.cm.Blues_r)</a:t>
            </a:r>
          </a:p>
          <a:p>
            <a:pPr marL="0" indent="0"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ax.set_xlabel('X')                        # 设置坐标轴标签</a:t>
            </a:r>
          </a:p>
          <a:p>
            <a:pPr marL="0" indent="0"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ax.set_ylabel('Y')</a:t>
            </a:r>
          </a:p>
          <a:p>
            <a:pPr marL="0" indent="0"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ax.set_zlabel('Z')</a:t>
            </a:r>
          </a:p>
          <a:p>
            <a:pPr marL="0" indent="0"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plt.show()</a:t>
            </a: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标题 47105"/>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5</a:t>
            </a:r>
            <a:r>
              <a:rPr dirty="0"/>
              <a:t>.6  </a:t>
            </a:r>
            <a:r>
              <a:rPr dirty="0" err="1"/>
              <a:t>绘制三维图形</a:t>
            </a:r>
            <a:endParaRPr lang="zh-CN" altLang="en-US" kern="1200" baseline="0" dirty="0">
              <a:latin typeface="+mj-lt"/>
              <a:ea typeface="+mj-ea"/>
              <a:cs typeface="+mj-cs"/>
            </a:endParaRPr>
          </a:p>
        </p:txBody>
      </p:sp>
      <p:pic>
        <p:nvPicPr>
          <p:cNvPr id="175106" name="图片 10" descr="]@@{FUSIB@`QJ(A%A0{{93M"/>
          <p:cNvPicPr>
            <a:picLocks noGrp="1" noChangeAspect="1"/>
          </p:cNvPicPr>
          <p:nvPr>
            <p:ph idx="1"/>
          </p:nvPr>
        </p:nvPicPr>
        <p:blipFill>
          <a:blip r:embed="rId2"/>
          <a:stretch>
            <a:fillRect/>
          </a:stretch>
        </p:blipFill>
        <p:spPr>
          <a:xfrm>
            <a:off x="2574925" y="1407795"/>
            <a:ext cx="6196965" cy="498094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6145"/>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sym typeface="宋体" panose="02010600030101010101" pitchFamily="2" charset="-122"/>
              </a:rPr>
              <a:t>相关标准库和扩展库</a:t>
            </a:r>
          </a:p>
        </p:txBody>
      </p:sp>
      <p:sp>
        <p:nvSpPr>
          <p:cNvPr id="6146" name="文本占位符 6146"/>
          <p:cNvSpPr>
            <a:spLocks noGrp="1"/>
          </p:cNvSpPr>
          <p:nvPr>
            <p:ph idx="1"/>
          </p:nvPr>
        </p:nvSpPr>
        <p:spPr/>
        <p:txBody>
          <a:bodyPr anchor="t"/>
          <a:lstStyle/>
          <a:p>
            <a:pPr defTabSz="914400">
              <a:lnSpc>
                <a:spcPct val="150000"/>
              </a:lnSpc>
              <a:spcBef>
                <a:spcPct val="0"/>
              </a:spcBef>
              <a:buFont typeface="Arial" panose="020B0604020202020204" pitchFamily="34" charset="0"/>
              <a:buChar char="•"/>
            </a:pPr>
            <a:r>
              <a:rPr lang="zh-CN" altLang="en-US" sz="2400" kern="1200" baseline="0" dirty="0">
                <a:latin typeface="+mn-lt"/>
                <a:ea typeface="+mn-ea"/>
                <a:cs typeface="+mn-cs"/>
              </a:rPr>
              <a:t>用于数据分析、科学计算与可视化的扩展模块主要有：</a:t>
            </a:r>
            <a:r>
              <a:rPr lang="en-US" altLang="zh-CN" sz="2400" kern="1200" baseline="0" dirty="0">
                <a:solidFill>
                  <a:srgbClr val="FF0000"/>
                </a:solidFill>
                <a:latin typeface="+mn-lt"/>
                <a:ea typeface="+mn-ea"/>
                <a:cs typeface="+mn-cs"/>
              </a:rPr>
              <a:t>n</a:t>
            </a:r>
            <a:r>
              <a:rPr lang="en-US" altLang="x-none" sz="2400" kern="1200" baseline="0" dirty="0">
                <a:solidFill>
                  <a:srgbClr val="FF0000"/>
                </a:solidFill>
                <a:latin typeface="+mn-lt"/>
                <a:ea typeface="+mn-ea"/>
                <a:cs typeface="+mn-cs"/>
              </a:rPr>
              <a:t>umpy</a:t>
            </a:r>
            <a:r>
              <a:rPr lang="zh-CN" altLang="en-US" sz="2400" kern="1200" baseline="0" dirty="0">
                <a:latin typeface="+mn-lt"/>
                <a:ea typeface="+mn-ea"/>
                <a:cs typeface="+mn-cs"/>
              </a:rPr>
              <a:t>、</a:t>
            </a:r>
            <a:r>
              <a:rPr lang="en-US" altLang="x-none" sz="2400" kern="1200" baseline="0" dirty="0">
                <a:solidFill>
                  <a:srgbClr val="FF0000"/>
                </a:solidFill>
                <a:latin typeface="+mn-lt"/>
                <a:ea typeface="+mn-ea"/>
                <a:cs typeface="+mn-cs"/>
              </a:rPr>
              <a:t>scipy</a:t>
            </a:r>
            <a:r>
              <a:rPr lang="zh-CN" altLang="en-US" sz="2400" kern="1200" baseline="0" dirty="0">
                <a:latin typeface="+mn-lt"/>
                <a:ea typeface="+mn-ea"/>
                <a:cs typeface="+mn-cs"/>
              </a:rPr>
              <a:t>、</a:t>
            </a:r>
            <a:r>
              <a:rPr lang="en-US" altLang="zh-CN" sz="2400" kern="1200" baseline="0" dirty="0">
                <a:solidFill>
                  <a:srgbClr val="FF0000"/>
                </a:solidFill>
                <a:latin typeface="+mn-lt"/>
                <a:ea typeface="+mn-ea"/>
                <a:cs typeface="+mn-cs"/>
              </a:rPr>
              <a:t>pandas</a:t>
            </a:r>
            <a:r>
              <a:rPr lang="zh-CN" altLang="en-US" sz="2400" kern="1200" baseline="0" dirty="0">
                <a:latin typeface="+mn-lt"/>
                <a:ea typeface="+mn-ea"/>
                <a:cs typeface="+mn-cs"/>
              </a:rPr>
              <a:t>、</a:t>
            </a:r>
            <a:r>
              <a:rPr lang="en-US" altLang="x-none" sz="2400" kern="1200" baseline="0" dirty="0">
                <a:latin typeface="+mn-lt"/>
                <a:ea typeface="+mn-ea"/>
                <a:cs typeface="+mn-cs"/>
              </a:rPr>
              <a:t>SymPy</a:t>
            </a:r>
            <a:r>
              <a:rPr lang="zh-CN" altLang="en-US" sz="2400" kern="1200" baseline="0" dirty="0">
                <a:latin typeface="+mn-lt"/>
                <a:ea typeface="+mn-ea"/>
                <a:cs typeface="+mn-cs"/>
              </a:rPr>
              <a:t>、</a:t>
            </a:r>
            <a:r>
              <a:rPr lang="en-US" altLang="x-none" sz="2400" kern="1200" baseline="0" dirty="0">
                <a:solidFill>
                  <a:srgbClr val="FF0000"/>
                </a:solidFill>
                <a:latin typeface="+mn-lt"/>
                <a:ea typeface="+mn-ea"/>
                <a:cs typeface="+mn-cs"/>
              </a:rPr>
              <a:t>matplotlib</a:t>
            </a:r>
            <a:r>
              <a:rPr lang="zh-CN" altLang="en-US" sz="2400" kern="1200" baseline="0" dirty="0">
                <a:latin typeface="+mn-lt"/>
                <a:ea typeface="+mn-ea"/>
                <a:cs typeface="+mn-cs"/>
              </a:rPr>
              <a:t>、</a:t>
            </a:r>
            <a:r>
              <a:rPr lang="en-US" altLang="x-none" sz="2400" kern="1200" baseline="0" dirty="0">
                <a:latin typeface="+mn-lt"/>
                <a:ea typeface="+mn-ea"/>
                <a:cs typeface="+mn-cs"/>
              </a:rPr>
              <a:t>Traits</a:t>
            </a:r>
            <a:r>
              <a:rPr lang="zh-CN" altLang="en-US" sz="2400" kern="1200" baseline="0" dirty="0">
                <a:latin typeface="+mn-lt"/>
                <a:ea typeface="+mn-ea"/>
                <a:cs typeface="+mn-cs"/>
              </a:rPr>
              <a:t>、</a:t>
            </a:r>
            <a:r>
              <a:rPr lang="en-US" altLang="x-none" sz="2400" kern="1200" baseline="0" dirty="0">
                <a:latin typeface="+mn-lt"/>
                <a:ea typeface="+mn-ea"/>
                <a:cs typeface="+mn-cs"/>
              </a:rPr>
              <a:t>TraitsUI</a:t>
            </a:r>
            <a:r>
              <a:rPr lang="zh-CN" altLang="en-US" sz="2400" kern="1200" baseline="0" dirty="0">
                <a:latin typeface="+mn-lt"/>
                <a:ea typeface="+mn-ea"/>
                <a:cs typeface="+mn-cs"/>
              </a:rPr>
              <a:t>、</a:t>
            </a:r>
            <a:r>
              <a:rPr lang="en-US" altLang="x-none" sz="2400" kern="1200" baseline="0" dirty="0">
                <a:latin typeface="+mn-lt"/>
                <a:ea typeface="+mn-ea"/>
                <a:cs typeface="+mn-cs"/>
              </a:rPr>
              <a:t>Chaco</a:t>
            </a:r>
            <a:r>
              <a:rPr lang="zh-CN" altLang="en-US" sz="2400" kern="1200" baseline="0" dirty="0">
                <a:latin typeface="+mn-lt"/>
                <a:ea typeface="+mn-ea"/>
                <a:cs typeface="+mn-cs"/>
              </a:rPr>
              <a:t>、</a:t>
            </a:r>
            <a:r>
              <a:rPr lang="en-US" altLang="x-none" sz="2400" kern="1200" baseline="0" dirty="0">
                <a:latin typeface="+mn-lt"/>
                <a:ea typeface="+mn-ea"/>
                <a:cs typeface="+mn-cs"/>
              </a:rPr>
              <a:t>TVTK</a:t>
            </a:r>
            <a:r>
              <a:rPr lang="zh-CN" altLang="en-US" sz="2400" kern="1200" baseline="0" dirty="0">
                <a:latin typeface="+mn-lt"/>
                <a:ea typeface="+mn-ea"/>
                <a:cs typeface="+mn-cs"/>
              </a:rPr>
              <a:t>、</a:t>
            </a:r>
            <a:r>
              <a:rPr lang="en-US" altLang="x-none" sz="2400" kern="1200" baseline="0" dirty="0">
                <a:latin typeface="+mn-lt"/>
                <a:ea typeface="+mn-ea"/>
                <a:cs typeface="+mn-cs"/>
              </a:rPr>
              <a:t>Mayavi</a:t>
            </a:r>
            <a:r>
              <a:rPr lang="zh-CN" altLang="en-US" sz="2400" kern="1200" baseline="0" dirty="0">
                <a:latin typeface="+mn-lt"/>
                <a:ea typeface="+mn-ea"/>
                <a:cs typeface="+mn-cs"/>
              </a:rPr>
              <a:t>、</a:t>
            </a:r>
            <a:r>
              <a:rPr lang="en-US" altLang="x-none" sz="2400" kern="1200" baseline="0" dirty="0">
                <a:latin typeface="+mn-lt"/>
                <a:ea typeface="+mn-ea"/>
                <a:cs typeface="+mn-cs"/>
              </a:rPr>
              <a:t>VPython</a:t>
            </a:r>
            <a:r>
              <a:rPr lang="zh-CN" altLang="en-US" sz="2400" kern="1200" baseline="0" dirty="0">
                <a:latin typeface="+mn-lt"/>
                <a:ea typeface="+mn-ea"/>
                <a:cs typeface="+mn-cs"/>
              </a:rPr>
              <a:t>、</a:t>
            </a:r>
            <a:r>
              <a:rPr lang="en-US" altLang="x-none" sz="2400" kern="1200" baseline="0" dirty="0">
                <a:latin typeface="+mn-lt"/>
                <a:ea typeface="+mn-ea"/>
                <a:cs typeface="+mn-cs"/>
              </a:rPr>
              <a:t>OpenCV</a:t>
            </a:r>
            <a:r>
              <a:rPr lang="zh-CN" altLang="en-US" sz="2400" kern="1200" baseline="0" dirty="0">
                <a:latin typeface="+mn-lt"/>
                <a:ea typeface="+mn-ea"/>
                <a:cs typeface="+mn-cs"/>
              </a:rPr>
              <a:t>。</a:t>
            </a:r>
            <a:endParaRPr lang="en-US" altLang="x-none" sz="2400" kern="1200" baseline="0" dirty="0">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819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1 </a:t>
            </a:r>
            <a:r>
              <a:rPr dirty="0" err="1"/>
              <a:t>numpy简单应用</a:t>
            </a:r>
            <a:endParaRPr lang="zh-CN" altLang="en-US" kern="1200" baseline="0" dirty="0">
              <a:latin typeface="+mj-lt"/>
              <a:ea typeface="+mj-ea"/>
              <a:cs typeface="+mj-cs"/>
            </a:endParaRPr>
          </a:p>
        </p:txBody>
      </p:sp>
      <p:sp>
        <p:nvSpPr>
          <p:cNvPr id="25602" name="文本占位符 8194"/>
          <p:cNvSpPr>
            <a:spLocks noGrp="1"/>
          </p:cNvSpPr>
          <p:nvPr>
            <p:ph idx="1"/>
          </p:nvPr>
        </p:nvSpPr>
        <p:spPr>
          <a:xfrm>
            <a:off x="884555" y="1276985"/>
            <a:ext cx="10492105" cy="4526280"/>
          </a:xfrm>
        </p:spPr>
        <p:txBody>
          <a:bodyPr anchor="t">
            <a:normAutofit fontScale="92500"/>
          </a:bodyPr>
          <a:lstStyle/>
          <a:p>
            <a:pPr defTabSz="914400">
              <a:lnSpc>
                <a:spcPct val="150000"/>
              </a:lnSpc>
              <a:spcBef>
                <a:spcPts val="600"/>
              </a:spcBef>
              <a:buFont typeface="Arial" panose="020B0604020202020204" pitchFamily="34" charset="0"/>
              <a:buChar char="•"/>
            </a:pPr>
            <a:r>
              <a:rPr lang="zh-CN" altLang="en-US" sz="2400" kern="1200" baseline="0" dirty="0">
                <a:latin typeface="+mn-lt"/>
                <a:ea typeface="+mn-ea"/>
                <a:cs typeface="+mn-cs"/>
              </a:rPr>
              <a:t>数组与数值的运算</a:t>
            </a:r>
          </a:p>
          <a:p>
            <a:pPr defTabSz="914400">
              <a:spcBef>
                <a:spcPct val="0"/>
              </a:spcBef>
              <a:buFont typeface="Wingdings" panose="05000000000000000000" charset="0"/>
              <a:buNone/>
            </a:pPr>
            <a:endParaRPr lang="en-US" altLang="x-none" sz="2000" kern="1200" baseline="0" dirty="0">
              <a:latin typeface="Consolas" panose="020B0609020204030204" charset="0"/>
              <a:ea typeface="+mn-ea"/>
              <a:cs typeface="+mn-cs"/>
            </a:endParaRPr>
          </a:p>
          <a:p>
            <a:pPr defTabSz="914400" fontAlgn="auto">
              <a:lnSpc>
                <a:spcPct val="10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x = np.array((1, 2, 3, 4, 5))    # 创建数组对象</a:t>
            </a:r>
          </a:p>
          <a:p>
            <a:pPr defTabSz="914400" fontAlgn="auto">
              <a:lnSpc>
                <a:spcPct val="10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x</a:t>
            </a:r>
          </a:p>
          <a:p>
            <a:pPr defTabSz="914400" fontAlgn="auto">
              <a:lnSpc>
                <a:spcPct val="10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array([1, 2, 3, 4, 5])</a:t>
            </a:r>
          </a:p>
          <a:p>
            <a:pPr defTabSz="914400" fontAlgn="auto">
              <a:lnSpc>
                <a:spcPct val="10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x * 2                            # 数组与数值相乘，</a:t>
            </a:r>
            <a:r>
              <a:rPr lang="zh-CN" altLang="en-US" sz="2000" kern="1200" baseline="0" dirty="0">
                <a:latin typeface="Consolas" panose="020B0609020204030204" charset="0"/>
                <a:ea typeface="+mn-ea"/>
                <a:cs typeface="+mn-cs"/>
              </a:rPr>
              <a:t>返回新数组</a:t>
            </a:r>
          </a:p>
          <a:p>
            <a:pPr defTabSz="914400" fontAlgn="auto">
              <a:lnSpc>
                <a:spcPct val="10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array([ 2, 4, 6, 8, 10])</a:t>
            </a:r>
          </a:p>
          <a:p>
            <a:pPr defTabSz="914400" fontAlgn="auto">
              <a:lnSpc>
                <a:spcPct val="10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x / 2                            # 数组与数值相除</a:t>
            </a:r>
          </a:p>
          <a:p>
            <a:pPr defTabSz="914400" fontAlgn="auto">
              <a:lnSpc>
                <a:spcPct val="10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array([ 0.5, 1. , 1.5, 2. , 2.5])</a:t>
            </a:r>
          </a:p>
          <a:p>
            <a:pPr defTabSz="914400" fontAlgn="auto">
              <a:lnSpc>
                <a:spcPct val="10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x // 2                           # 数组与数值整除</a:t>
            </a:r>
          </a:p>
          <a:p>
            <a:pPr defTabSz="914400" fontAlgn="auto">
              <a:lnSpc>
                <a:spcPct val="10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array([0, 1, 1, 2, 2], dtype=int32)</a:t>
            </a:r>
          </a:p>
          <a:p>
            <a:pPr defTabSz="914400" fontAlgn="auto">
              <a:lnSpc>
                <a:spcPct val="10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x ** 3                           # 幂运算</a:t>
            </a:r>
          </a:p>
          <a:p>
            <a:pPr defTabSz="914400" fontAlgn="auto">
              <a:lnSpc>
                <a:spcPct val="10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array([1, 8, 27, 64, 125], dtype=int32)</a:t>
            </a:r>
          </a:p>
          <a:p>
            <a:pPr defTabSz="914400" fontAlgn="auto">
              <a:lnSpc>
                <a:spcPct val="10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x + 2                            # 数组与数值相加</a:t>
            </a:r>
          </a:p>
          <a:p>
            <a:pPr defTabSz="914400" fontAlgn="auto">
              <a:lnSpc>
                <a:spcPct val="10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array([3, 4, 5, 6, 7])</a:t>
            </a:r>
          </a:p>
          <a:p>
            <a:pPr defTabSz="914400" fontAlgn="auto">
              <a:lnSpc>
                <a:spcPct val="10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x % 3                            # 余数</a:t>
            </a:r>
          </a:p>
          <a:p>
            <a:pPr defTabSz="914400" fontAlgn="auto">
              <a:lnSpc>
                <a:spcPct val="10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array([1, 2, 0, 1, 2], dtype=int32)</a:t>
            </a: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标题 48129"/>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5</a:t>
            </a:r>
            <a:r>
              <a:rPr dirty="0"/>
              <a:t>.6  </a:t>
            </a:r>
            <a:r>
              <a:rPr dirty="0" err="1"/>
              <a:t>绘制三维图形</a:t>
            </a:r>
            <a:endParaRPr lang="zh-CN" altLang="en-US" kern="1200" baseline="0" dirty="0">
              <a:latin typeface="+mj-lt"/>
              <a:ea typeface="+mj-ea"/>
              <a:cs typeface="+mj-cs"/>
            </a:endParaRPr>
          </a:p>
        </p:txBody>
      </p:sp>
      <p:sp>
        <p:nvSpPr>
          <p:cNvPr id="176130" name="文本占位符 48130"/>
          <p:cNvSpPr>
            <a:spLocks noGrp="1"/>
          </p:cNvSpPr>
          <p:nvPr>
            <p:ph idx="1"/>
          </p:nvPr>
        </p:nvSpPr>
        <p:spPr/>
        <p:txBody>
          <a:bodyPr anchor="t"/>
          <a:lstStyle/>
          <a:p>
            <a:pPr marL="0" indent="0"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import pylab as pl</a:t>
            </a:r>
          </a:p>
          <a:p>
            <a:pPr marL="0" indent="0"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import numpy as np</a:t>
            </a:r>
          </a:p>
          <a:p>
            <a:pPr marL="0" indent="0"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import mpl_toolkits.mplot3d</a:t>
            </a:r>
          </a:p>
          <a:p>
            <a:pPr marL="0" indent="0"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rho, theta = np.mgrid[0:1:40j, 0:2*np.pi:40j]</a:t>
            </a:r>
          </a:p>
          <a:p>
            <a:pPr marL="0" indent="0"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z = rho**2</a:t>
            </a:r>
          </a:p>
          <a:p>
            <a:pPr marL="0" indent="0"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x = rho*np.cos(theta)</a:t>
            </a:r>
          </a:p>
          <a:p>
            <a:pPr marL="0" indent="0"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y = rho*np.sin(theta)</a:t>
            </a:r>
          </a:p>
          <a:p>
            <a:pPr marL="0" indent="0"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ax = pl.subplot(111, projection='3d')</a:t>
            </a:r>
          </a:p>
          <a:p>
            <a:pPr marL="0" indent="0"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ax.plot_surface(x,y,z)</a:t>
            </a:r>
          </a:p>
          <a:p>
            <a:pPr marL="0" indent="0"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pl.show()</a:t>
            </a:r>
            <a:endParaRPr lang="zh-CN" altLang="en-US" sz="2000" kern="1200" baseline="0" dirty="0">
              <a:latin typeface="Consolas" panose="020B0609020204030204" charset="0"/>
              <a:ea typeface="+mn-ea"/>
              <a:cs typeface="+mn-cs"/>
            </a:endParaRP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标题 4915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5</a:t>
            </a:r>
            <a:r>
              <a:rPr dirty="0"/>
              <a:t>.6  </a:t>
            </a:r>
            <a:r>
              <a:rPr dirty="0" err="1"/>
              <a:t>绘制三维图形</a:t>
            </a:r>
            <a:endParaRPr lang="zh-CN" altLang="en-US" kern="1200" baseline="0" dirty="0">
              <a:latin typeface="+mj-lt"/>
              <a:ea typeface="+mj-ea"/>
              <a:cs typeface="+mj-cs"/>
            </a:endParaRPr>
          </a:p>
        </p:txBody>
      </p:sp>
      <p:pic>
        <p:nvPicPr>
          <p:cNvPr id="177154" name="图片 12" descr="{DJ{T6YUUVGBQ6B}J)H8M86"/>
          <p:cNvPicPr>
            <a:picLocks noGrp="1" noChangeAspect="1"/>
          </p:cNvPicPr>
          <p:nvPr>
            <p:ph idx="1"/>
          </p:nvPr>
        </p:nvPicPr>
        <p:blipFill>
          <a:blip r:embed="rId2"/>
          <a:stretch>
            <a:fillRect/>
          </a:stretch>
        </p:blipFill>
        <p:spPr>
          <a:xfrm>
            <a:off x="2343785" y="1316355"/>
            <a:ext cx="5919470" cy="5012055"/>
          </a:xfrm>
        </p:spPr>
      </p:pic>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5</a:t>
            </a:r>
            <a:r>
              <a:rPr dirty="0"/>
              <a:t>.7  </a:t>
            </a:r>
            <a:r>
              <a:rPr dirty="0" err="1"/>
              <a:t>绘制三维曲线</a:t>
            </a:r>
            <a:endParaRPr lang="en-US" altLang="en-US" kern="1200" baseline="0" dirty="0">
              <a:latin typeface="+mj-lt"/>
              <a:ea typeface="+mj-ea"/>
              <a:cs typeface="+mj-cs"/>
            </a:endParaRPr>
          </a:p>
        </p:txBody>
      </p:sp>
      <p:sp>
        <p:nvSpPr>
          <p:cNvPr id="178178" name="内容占位符 2"/>
          <p:cNvSpPr>
            <a:spLocks noGrp="1"/>
          </p:cNvSpPr>
          <p:nvPr>
            <p:ph idx="1"/>
          </p:nvPr>
        </p:nvSpPr>
        <p:spPr/>
        <p:txBody>
          <a:bodyPr anchor="t">
            <a:noAutofit/>
          </a:bodyPr>
          <a:lstStyle/>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import matplotlib as mpl</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from mpl_toolkits.mplot3d import Axes3D</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import numpy as np</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import matplotlib.pyplot as plt</a:t>
            </a:r>
          </a:p>
          <a:p>
            <a:pPr marL="0" indent="0" defTabSz="914400" fontAlgn="auto">
              <a:lnSpc>
                <a:spcPct val="100000"/>
              </a:lnSpc>
              <a:spcBef>
                <a:spcPts val="0"/>
              </a:spcBef>
              <a:buFont typeface="Wingdings" panose="05000000000000000000" charset="0"/>
              <a:buNone/>
            </a:pP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mpl.rcParams['legend.fontsize'] = 10        # 图例字号</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fig = plt.figure()</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ax = fig.gca(projection='3d')               # 三维图形</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theta = np.linspace(-4 * np.pi, 4 * np.pi, 100)</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z = np.linspace(-4, 4, 100)*0.3             # 测试数据</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r = z**3 + 1</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x = r * np.sin(theta)</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y = r * np.cos(theta)</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ax.plot(x, y, z, label='parametric curve')</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ax.legend()</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plt.show()</a:t>
            </a: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5</a:t>
            </a:r>
            <a:r>
              <a:rPr dirty="0"/>
              <a:t>.7  </a:t>
            </a:r>
            <a:r>
              <a:rPr dirty="0" err="1"/>
              <a:t>绘制三维曲线</a:t>
            </a:r>
            <a:endParaRPr lang="zh-CN" altLang="en-US" kern="1200" baseline="0" dirty="0">
              <a:latin typeface="+mj-lt"/>
              <a:ea typeface="+mj-ea"/>
              <a:cs typeface="+mj-cs"/>
            </a:endParaRPr>
          </a:p>
        </p:txBody>
      </p:sp>
      <p:pic>
        <p:nvPicPr>
          <p:cNvPr id="179202" name="图片 64" descr="LD%)0V@U~J1JYD86N9OY7JD"/>
          <p:cNvPicPr>
            <a:picLocks noChangeAspect="1"/>
          </p:cNvPicPr>
          <p:nvPr/>
        </p:nvPicPr>
        <p:blipFill>
          <a:blip r:embed="rId2"/>
          <a:stretch>
            <a:fillRect/>
          </a:stretch>
        </p:blipFill>
        <p:spPr>
          <a:xfrm>
            <a:off x="2101215" y="1254760"/>
            <a:ext cx="6001385" cy="5139690"/>
          </a:xfrm>
          <a:prstGeom prst="rect">
            <a:avLst/>
          </a:prstGeom>
          <a:noFill/>
          <a:ln w="9525">
            <a:noFill/>
          </a:ln>
        </p:spPr>
      </p:pic>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3" name="Title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kern="1200" baseline="0" dirty="0">
                <a:latin typeface="+mj-lt"/>
                <a:ea typeface="+mj-ea"/>
                <a:cs typeface="+mj-cs"/>
              </a:rPr>
              <a:t>7.6  </a:t>
            </a:r>
            <a:r>
              <a:rPr lang="zh-CN" altLang="en-US" kern="1200" baseline="0" dirty="0">
                <a:latin typeface="+mj-lt"/>
                <a:ea typeface="+mj-ea"/>
                <a:cs typeface="+mj-cs"/>
              </a:rPr>
              <a:t>生成词云</a:t>
            </a:r>
          </a:p>
        </p:txBody>
      </p:sp>
      <p:sp>
        <p:nvSpPr>
          <p:cNvPr id="294914" name="Content Placeholder 2"/>
          <p:cNvSpPr>
            <a:spLocks noGrp="1"/>
          </p:cNvSpPr>
          <p:nvPr>
            <p:ph idx="1"/>
          </p:nvPr>
        </p:nvSpPr>
        <p:spPr/>
        <p:txBody>
          <a:bodyPr anchor="t">
            <a:noAutofit/>
          </a:bodyPr>
          <a:lstStyle/>
          <a:p>
            <a:pPr marL="0" indent="0" defTabSz="914400" fontAlgn="auto">
              <a:lnSpc>
                <a:spcPct val="100000"/>
              </a:lnSpc>
              <a:spcBef>
                <a:spcPts val="0"/>
              </a:spcBef>
              <a:buFont typeface="Wingdings" panose="05000000000000000000" charset="0"/>
              <a:buNone/>
            </a:pPr>
            <a:r>
              <a:rPr lang="en-US" altLang="en-US" sz="1800" kern="1200" baseline="0">
                <a:latin typeface="Consolas" panose="020B0609020204030204" charset="0"/>
                <a:ea typeface="+mn-ea"/>
                <a:cs typeface="+mn-cs"/>
              </a:rPr>
              <a:t>import random</a:t>
            </a:r>
          </a:p>
          <a:p>
            <a:pPr marL="0" indent="0" defTabSz="914400" fontAlgn="auto">
              <a:lnSpc>
                <a:spcPct val="100000"/>
              </a:lnSpc>
              <a:spcBef>
                <a:spcPts val="0"/>
              </a:spcBef>
              <a:buFont typeface="Wingdings" panose="05000000000000000000" charset="0"/>
              <a:buNone/>
            </a:pPr>
            <a:r>
              <a:rPr lang="en-US" altLang="en-US" sz="1800" kern="1200" baseline="0">
                <a:latin typeface="Consolas" panose="020B0609020204030204" charset="0"/>
                <a:ea typeface="+mn-ea"/>
                <a:cs typeface="+mn-cs"/>
              </a:rPr>
              <a:t>import string</a:t>
            </a:r>
          </a:p>
          <a:p>
            <a:pPr marL="0" indent="0" defTabSz="914400" fontAlgn="auto">
              <a:lnSpc>
                <a:spcPct val="100000"/>
              </a:lnSpc>
              <a:spcBef>
                <a:spcPts val="0"/>
              </a:spcBef>
              <a:buFont typeface="Wingdings" panose="05000000000000000000" charset="0"/>
              <a:buNone/>
            </a:pPr>
            <a:r>
              <a:rPr lang="en-US" altLang="en-US" sz="1800" kern="1200" baseline="0">
                <a:latin typeface="Consolas" panose="020B0609020204030204" charset="0"/>
                <a:ea typeface="+mn-ea"/>
                <a:cs typeface="+mn-cs"/>
              </a:rPr>
              <a:t>import wordcloud</a:t>
            </a:r>
          </a:p>
          <a:p>
            <a:pPr marL="0" indent="0" defTabSz="914400" fontAlgn="auto">
              <a:lnSpc>
                <a:spcPct val="100000"/>
              </a:lnSpc>
              <a:spcBef>
                <a:spcPts val="0"/>
              </a:spcBef>
              <a:buFont typeface="Wingdings" panose="05000000000000000000" charset="0"/>
              <a:buNone/>
            </a:pPr>
            <a:endParaRPr lang="en-US" altLang="en-US" sz="18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1800" kern="1200" baseline="0">
                <a:latin typeface="Consolas" panose="020B0609020204030204" charset="0"/>
                <a:ea typeface="+mn-ea"/>
                <a:cs typeface="+mn-cs"/>
              </a:rPr>
              <a:t>def show(s):</a:t>
            </a:r>
          </a:p>
          <a:p>
            <a:pPr marL="0" indent="0" defTabSz="914400" fontAlgn="auto">
              <a:lnSpc>
                <a:spcPct val="100000"/>
              </a:lnSpc>
              <a:spcBef>
                <a:spcPts val="0"/>
              </a:spcBef>
              <a:buFont typeface="Wingdings" panose="05000000000000000000" charset="0"/>
              <a:buNone/>
            </a:pPr>
            <a:r>
              <a:rPr lang="en-US" altLang="en-US" sz="1800" kern="1200" baseline="0">
                <a:latin typeface="Consolas" panose="020B0609020204030204" charset="0"/>
                <a:ea typeface="+mn-ea"/>
                <a:cs typeface="+mn-cs"/>
              </a:rPr>
              <a:t>    # 创建wordcloud对象</a:t>
            </a:r>
          </a:p>
          <a:p>
            <a:pPr marL="0" indent="0" defTabSz="914400" fontAlgn="auto">
              <a:lnSpc>
                <a:spcPct val="100000"/>
              </a:lnSpc>
              <a:spcBef>
                <a:spcPts val="0"/>
              </a:spcBef>
              <a:buFont typeface="Wingdings" panose="05000000000000000000" charset="0"/>
              <a:buNone/>
            </a:pPr>
            <a:r>
              <a:rPr lang="en-US" altLang="en-US" sz="1800" kern="1200" baseline="0">
                <a:latin typeface="Consolas" panose="020B0609020204030204" charset="0"/>
                <a:ea typeface="+mn-ea"/>
                <a:cs typeface="+mn-cs"/>
              </a:rPr>
              <a:t>    wc = wordcloud.WordCloud(</a:t>
            </a:r>
          </a:p>
          <a:p>
            <a:pPr marL="0" indent="0" defTabSz="914400" fontAlgn="auto">
              <a:lnSpc>
                <a:spcPct val="100000"/>
              </a:lnSpc>
              <a:spcBef>
                <a:spcPts val="0"/>
              </a:spcBef>
              <a:buFont typeface="Wingdings" panose="05000000000000000000" charset="0"/>
              <a:buNone/>
            </a:pPr>
            <a:r>
              <a:rPr lang="en-US" altLang="en-US" sz="1800" kern="1200" baseline="0">
                <a:latin typeface="Consolas" panose="020B0609020204030204" charset="0"/>
                <a:ea typeface="+mn-ea"/>
                <a:cs typeface="+mn-cs"/>
              </a:rPr>
              <a:t>        r'C:\windows\fonts\simfang.ttf', width=500, height=400,</a:t>
            </a:r>
          </a:p>
          <a:p>
            <a:pPr marL="0" indent="0" defTabSz="914400" fontAlgn="auto">
              <a:lnSpc>
                <a:spcPct val="100000"/>
              </a:lnSpc>
              <a:spcBef>
                <a:spcPts val="0"/>
              </a:spcBef>
              <a:buFont typeface="Wingdings" panose="05000000000000000000" charset="0"/>
              <a:buNone/>
            </a:pPr>
            <a:r>
              <a:rPr lang="en-US" altLang="en-US" sz="1800" kern="1200" baseline="0">
                <a:latin typeface="Consolas" panose="020B0609020204030204" charset="0"/>
                <a:ea typeface="+mn-ea"/>
                <a:cs typeface="+mn-cs"/>
              </a:rPr>
              <a:t>        background_color='white', font_step=3,</a:t>
            </a:r>
          </a:p>
          <a:p>
            <a:pPr marL="0" indent="0" defTabSz="914400" fontAlgn="auto">
              <a:lnSpc>
                <a:spcPct val="100000"/>
              </a:lnSpc>
              <a:spcBef>
                <a:spcPts val="0"/>
              </a:spcBef>
              <a:buFont typeface="Wingdings" panose="05000000000000000000" charset="0"/>
              <a:buNone/>
            </a:pPr>
            <a:r>
              <a:rPr lang="en-US" altLang="en-US" sz="1800" kern="1200" baseline="0">
                <a:latin typeface="Consolas" panose="020B0609020204030204" charset="0"/>
                <a:ea typeface="+mn-ea"/>
                <a:cs typeface="+mn-cs"/>
              </a:rPr>
              <a:t>        random_state=False, prefer_horizontal=0.9)</a:t>
            </a:r>
          </a:p>
          <a:p>
            <a:pPr marL="0" indent="0" defTabSz="914400" fontAlgn="auto">
              <a:lnSpc>
                <a:spcPct val="100000"/>
              </a:lnSpc>
              <a:spcBef>
                <a:spcPts val="0"/>
              </a:spcBef>
              <a:buFont typeface="Wingdings" panose="05000000000000000000" charset="0"/>
              <a:buNone/>
            </a:pPr>
            <a:r>
              <a:rPr lang="en-US" altLang="en-US" sz="1800" kern="1200" baseline="0">
                <a:latin typeface="Consolas" panose="020B0609020204030204" charset="0"/>
                <a:ea typeface="+mn-ea"/>
                <a:cs typeface="+mn-cs"/>
              </a:rPr>
              <a:t>    # 创建并显示词云</a:t>
            </a:r>
          </a:p>
          <a:p>
            <a:pPr marL="0" indent="0" defTabSz="914400" fontAlgn="auto">
              <a:lnSpc>
                <a:spcPct val="100000"/>
              </a:lnSpc>
              <a:spcBef>
                <a:spcPts val="0"/>
              </a:spcBef>
              <a:buFont typeface="Wingdings" panose="05000000000000000000" charset="0"/>
              <a:buNone/>
            </a:pPr>
            <a:r>
              <a:rPr lang="en-US" altLang="en-US" sz="1800" kern="1200" baseline="0">
                <a:latin typeface="Consolas" panose="020B0609020204030204" charset="0"/>
                <a:ea typeface="+mn-ea"/>
                <a:cs typeface="+mn-cs"/>
              </a:rPr>
              <a:t>    t = wc.generate(s)</a:t>
            </a:r>
          </a:p>
          <a:p>
            <a:pPr marL="0" indent="0" defTabSz="914400" fontAlgn="auto">
              <a:lnSpc>
                <a:spcPct val="100000"/>
              </a:lnSpc>
              <a:spcBef>
                <a:spcPts val="0"/>
              </a:spcBef>
              <a:buFont typeface="Wingdings" panose="05000000000000000000" charset="0"/>
              <a:buNone/>
            </a:pPr>
            <a:r>
              <a:rPr lang="en-US" altLang="en-US" sz="1800" kern="1200" baseline="0">
                <a:latin typeface="Consolas" panose="020B0609020204030204" charset="0"/>
                <a:ea typeface="+mn-ea"/>
                <a:cs typeface="+mn-cs"/>
              </a:rPr>
              <a:t>    t.to_image().save('t.png')</a:t>
            </a:r>
          </a:p>
          <a:p>
            <a:pPr marL="0" indent="0" defTabSz="914400" fontAlgn="auto">
              <a:lnSpc>
                <a:spcPct val="100000"/>
              </a:lnSpc>
              <a:spcBef>
                <a:spcPts val="0"/>
              </a:spcBef>
              <a:buFont typeface="Wingdings" panose="05000000000000000000" charset="0"/>
              <a:buNone/>
            </a:pPr>
            <a:r>
              <a:rPr lang="en-US" altLang="en-US" sz="1800" kern="1200" baseline="0">
                <a:latin typeface="Consolas" panose="020B0609020204030204" charset="0"/>
                <a:ea typeface="+mn-ea"/>
                <a:cs typeface="+mn-cs"/>
              </a:rPr>
              <a:t>    </a:t>
            </a:r>
          </a:p>
          <a:p>
            <a:pPr marL="0" indent="0" defTabSz="914400" fontAlgn="auto">
              <a:lnSpc>
                <a:spcPct val="100000"/>
              </a:lnSpc>
              <a:spcBef>
                <a:spcPts val="0"/>
              </a:spcBef>
              <a:buFont typeface="Wingdings" panose="05000000000000000000" charset="0"/>
              <a:buNone/>
            </a:pPr>
            <a:r>
              <a:rPr lang="en-US" altLang="en-US" sz="1800" kern="1200" baseline="0">
                <a:latin typeface="Consolas" panose="020B0609020204030204" charset="0"/>
                <a:ea typeface="+mn-ea"/>
                <a:cs typeface="+mn-cs"/>
              </a:rPr>
              <a:t># 如果空间足够，就全部显示</a:t>
            </a:r>
          </a:p>
          <a:p>
            <a:pPr marL="0" indent="0" defTabSz="914400" fontAlgn="auto">
              <a:lnSpc>
                <a:spcPct val="100000"/>
              </a:lnSpc>
              <a:spcBef>
                <a:spcPts val="0"/>
              </a:spcBef>
              <a:buFont typeface="Wingdings" panose="05000000000000000000" charset="0"/>
              <a:buNone/>
            </a:pPr>
            <a:r>
              <a:rPr lang="en-US" altLang="en-US" sz="1800" kern="1200" baseline="0">
                <a:latin typeface="Consolas" panose="020B0609020204030204" charset="0"/>
                <a:ea typeface="+mn-ea"/>
                <a:cs typeface="+mn-cs"/>
              </a:rPr>
              <a:t># 如果词太多，就按频率显示，频率越高的词越大</a:t>
            </a:r>
          </a:p>
          <a:p>
            <a:pPr marL="0" indent="0" defTabSz="914400" fontAlgn="auto">
              <a:lnSpc>
                <a:spcPct val="100000"/>
              </a:lnSpc>
              <a:spcBef>
                <a:spcPts val="0"/>
              </a:spcBef>
              <a:buFont typeface="Wingdings" panose="05000000000000000000" charset="0"/>
              <a:buNone/>
            </a:pPr>
            <a:r>
              <a:rPr lang="en-US" altLang="en-US" sz="1800" kern="1200" baseline="0">
                <a:latin typeface="Consolas" panose="020B0609020204030204" charset="0"/>
                <a:ea typeface="+mn-ea"/>
                <a:cs typeface="+mn-cs"/>
              </a:rPr>
              <a:t>show('''hello world 董付国 董付国 董付国 董付国</a:t>
            </a:r>
          </a:p>
          <a:p>
            <a:pPr marL="0" indent="0" defTabSz="914400" fontAlgn="auto">
              <a:lnSpc>
                <a:spcPct val="100000"/>
              </a:lnSpc>
              <a:spcBef>
                <a:spcPts val="0"/>
              </a:spcBef>
              <a:buFont typeface="Wingdings" panose="05000000000000000000" charset="0"/>
              <a:buNone/>
            </a:pPr>
            <a:r>
              <a:rPr lang="en-US" altLang="en-US" sz="1800" kern="1200" baseline="0">
                <a:latin typeface="Consolas" panose="020B0609020204030204" charset="0"/>
                <a:ea typeface="+mn-ea"/>
                <a:cs typeface="+mn-cs"/>
              </a:rPr>
              <a:t> abc fgh yhnbgfd 董付国 董付国 董付国 董付国 Python great Python Python''')</a:t>
            </a: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7" name="Title 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dirty="0">
                <a:sym typeface="+mn-ea"/>
              </a:rPr>
              <a:t>7.6  </a:t>
            </a:r>
            <a:r>
              <a:rPr lang="zh-CN" altLang="en-US" dirty="0">
                <a:sym typeface="+mn-ea"/>
              </a:rPr>
              <a:t>生成词云</a:t>
            </a:r>
            <a:endParaRPr lang="zh-CN" altLang="en-US" kern="1200" baseline="0" dirty="0">
              <a:latin typeface="+mj-lt"/>
              <a:ea typeface="+mj-ea"/>
              <a:cs typeface="+mj-cs"/>
            </a:endParaRPr>
          </a:p>
        </p:txBody>
      </p:sp>
      <p:pic>
        <p:nvPicPr>
          <p:cNvPr id="295938" name="Content Placeholder 4"/>
          <p:cNvPicPr>
            <a:picLocks noGrp="1" noChangeAspect="1"/>
          </p:cNvPicPr>
          <p:nvPr>
            <p:ph idx="1"/>
          </p:nvPr>
        </p:nvPicPr>
        <p:blipFill>
          <a:blip r:embed="rId2"/>
          <a:stretch>
            <a:fillRect/>
          </a:stretch>
        </p:blipFill>
        <p:spPr>
          <a:xfrm>
            <a:off x="1715770" y="1271905"/>
            <a:ext cx="6384290" cy="5107305"/>
          </a:xfrm>
          <a:ln>
            <a:solidFill>
              <a:schemeClr val="tx1"/>
            </a:solidFill>
            <a:miter/>
          </a:ln>
        </p:spPr>
      </p:pic>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09" name="Title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zh-CN" altLang="en-US" sz="3600" kern="1200" baseline="0">
                <a:latin typeface="+mj-lt"/>
                <a:ea typeface="+mj-ea"/>
                <a:cs typeface="+mj-cs"/>
              </a:rPr>
              <a:t>补充</a:t>
            </a:r>
            <a:r>
              <a:rPr lang="en-US" altLang="zh-CN" sz="3600" kern="1200" baseline="0">
                <a:latin typeface="+mj-lt"/>
                <a:ea typeface="+mj-ea"/>
                <a:cs typeface="+mj-cs"/>
              </a:rPr>
              <a:t>1</a:t>
            </a:r>
            <a:r>
              <a:rPr lang="zh-CN" altLang="en-US" sz="3600" kern="1200" baseline="0">
                <a:latin typeface="+mj-lt"/>
                <a:ea typeface="+mj-ea"/>
                <a:cs typeface="+mj-cs"/>
              </a:rPr>
              <a:t>：使用线性回归拟合平面最佳直线及预测</a:t>
            </a:r>
          </a:p>
        </p:txBody>
      </p:sp>
      <p:sp>
        <p:nvSpPr>
          <p:cNvPr id="299010" name="Content Placeholder 2"/>
          <p:cNvSpPr>
            <a:spLocks noGrp="1"/>
          </p:cNvSpPr>
          <p:nvPr>
            <p:ph idx="1"/>
          </p:nvPr>
        </p:nvSpPr>
        <p:spPr/>
        <p:txBody>
          <a:bodyPr anchor="t"/>
          <a:lstStyle/>
          <a:p>
            <a:pPr defTabSz="914400">
              <a:lnSpc>
                <a:spcPct val="150000"/>
              </a:lnSpc>
              <a:spcBef>
                <a:spcPct val="0"/>
              </a:spcBef>
              <a:buFont typeface="Arial" panose="020B0604020202020204" pitchFamily="34" charset="0"/>
              <a:buChar char="•"/>
            </a:pPr>
            <a:r>
              <a:rPr lang="en-US" altLang="zh-CN" sz="2400" kern="1200" baseline="0">
                <a:latin typeface="+mn-lt"/>
                <a:ea typeface="+mn-ea"/>
                <a:cs typeface="+mn-cs"/>
              </a:rPr>
              <a:t>代码采用sklearn扩展库实现，使用线性回归算法解决下面的问题：根据平面上已知3个点的坐标，拟合最佳直线斜率k和截距b，然后根据拟合的结果对给出的x坐标进行预测，得到y坐标。</a:t>
            </a: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3" name="Title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zh-CN" altLang="en-US" sz="3600" kern="1200" baseline="0">
                <a:latin typeface="+mj-lt"/>
                <a:ea typeface="+mj-ea"/>
                <a:cs typeface="+mj-cs"/>
              </a:rPr>
              <a:t>补充</a:t>
            </a:r>
            <a:r>
              <a:rPr lang="en-US" altLang="zh-CN" sz="3600" kern="1200" baseline="0">
                <a:latin typeface="+mj-lt"/>
                <a:ea typeface="+mj-ea"/>
                <a:cs typeface="+mj-cs"/>
              </a:rPr>
              <a:t>1</a:t>
            </a:r>
            <a:r>
              <a:rPr lang="zh-CN" altLang="en-US" sz="3600" kern="1200" baseline="0">
                <a:latin typeface="+mj-lt"/>
                <a:ea typeface="+mj-ea"/>
                <a:cs typeface="+mj-cs"/>
              </a:rPr>
              <a:t>：使用线性回归拟合平面最佳直线及预测</a:t>
            </a:r>
            <a:endParaRPr lang="en-US" altLang="zh-CN" sz="3600" kern="1200" baseline="0">
              <a:latin typeface="+mj-lt"/>
              <a:ea typeface="+mj-ea"/>
              <a:cs typeface="+mj-cs"/>
            </a:endParaRPr>
          </a:p>
        </p:txBody>
      </p:sp>
      <p:sp>
        <p:nvSpPr>
          <p:cNvPr id="300034" name="Content Placeholder 2"/>
          <p:cNvSpPr>
            <a:spLocks noGrp="1"/>
          </p:cNvSpPr>
          <p:nvPr>
            <p:ph idx="1"/>
          </p:nvPr>
        </p:nvSpPr>
        <p:spPr/>
        <p:txBody>
          <a:bodyPr anchor="t">
            <a:noAutofit/>
          </a:bodyPr>
          <a:lstStyle/>
          <a:p>
            <a:pPr marL="0" indent="0" defTabSz="914400">
              <a:buFont typeface="Wingdings" panose="05000000000000000000" charset="0"/>
              <a:buNone/>
            </a:pPr>
            <a:r>
              <a:rPr lang="en-US" altLang="zh-CN" sz="2000" kern="1200" baseline="0">
                <a:latin typeface="Consolas" panose="020B0609020204030204" charset="0"/>
                <a:ea typeface="+mn-ea"/>
                <a:cs typeface="+mn-cs"/>
              </a:rPr>
              <a:t>from sklearn import linear_model</a:t>
            </a:r>
          </a:p>
          <a:p>
            <a:pPr marL="0" indent="0" defTabSz="914400">
              <a:buFont typeface="Wingdings" panose="05000000000000000000" charset="0"/>
              <a:buNone/>
            </a:pP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def linearRegressionPredict(x, y):</a:t>
            </a:r>
          </a:p>
          <a:p>
            <a:pPr marL="0" indent="0" defTabSz="914400">
              <a:buFont typeface="Wingdings" panose="05000000000000000000" charset="0"/>
              <a:buNone/>
            </a:pPr>
            <a:r>
              <a:rPr lang="en-US" altLang="zh-CN" sz="2000" kern="1200" baseline="0">
                <a:latin typeface="Consolas" panose="020B0609020204030204" charset="0"/>
                <a:ea typeface="+mn-ea"/>
                <a:cs typeface="+mn-cs"/>
              </a:rPr>
              <a:t>    lr = linear_model.LinearRegression()</a:t>
            </a:r>
          </a:p>
          <a:p>
            <a:pPr marL="0" indent="0" defTabSz="914400">
              <a:buFont typeface="Wingdings" panose="05000000000000000000" charset="0"/>
              <a:buNone/>
            </a:pPr>
            <a:r>
              <a:rPr lang="en-US" altLang="zh-CN" sz="2000" kern="1200" baseline="0">
                <a:latin typeface="Consolas" panose="020B0609020204030204" charset="0"/>
                <a:ea typeface="+mn-ea"/>
                <a:cs typeface="+mn-cs"/>
              </a:rPr>
              <a:t>    # 拟合</a:t>
            </a:r>
          </a:p>
          <a:p>
            <a:pPr marL="0" indent="0" defTabSz="914400">
              <a:buFont typeface="Wingdings" panose="05000000000000000000" charset="0"/>
              <a:buNone/>
            </a:pPr>
            <a:r>
              <a:rPr lang="en-US" altLang="zh-CN" sz="2000" kern="1200" baseline="0">
                <a:latin typeface="Consolas" panose="020B0609020204030204" charset="0"/>
                <a:ea typeface="+mn-ea"/>
                <a:cs typeface="+mn-cs"/>
              </a:rPr>
              <a:t>    lr.fit(x, y)</a:t>
            </a:r>
          </a:p>
          <a:p>
            <a:pPr marL="0" indent="0" defTabSz="914400">
              <a:buFont typeface="Wingdings" panose="05000000000000000000" charset="0"/>
              <a:buNone/>
            </a:pPr>
            <a:r>
              <a:rPr lang="en-US" altLang="zh-CN" sz="2000" kern="1200" baseline="0">
                <a:latin typeface="Consolas" panose="020B0609020204030204" charset="0"/>
                <a:ea typeface="+mn-ea"/>
                <a:cs typeface="+mn-cs"/>
              </a:rPr>
              <a:t>    return lr</a:t>
            </a:r>
          </a:p>
          <a:p>
            <a:pPr marL="0" indent="0" defTabSz="914400">
              <a:buFont typeface="Wingdings" panose="05000000000000000000" charset="0"/>
              <a:buNone/>
            </a:pP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 平面上三个点的x轴坐标</a:t>
            </a:r>
          </a:p>
          <a:p>
            <a:pPr marL="0" indent="0" defTabSz="914400">
              <a:buFont typeface="Wingdings" panose="05000000000000000000" charset="0"/>
              <a:buNone/>
            </a:pPr>
            <a:r>
              <a:rPr lang="en-US" altLang="zh-CN" sz="2000" kern="1200" baseline="0">
                <a:latin typeface="Consolas" panose="020B0609020204030204" charset="0"/>
                <a:ea typeface="+mn-ea"/>
                <a:cs typeface="+mn-cs"/>
              </a:rPr>
              <a:t>x = [[1], [5], [7]]</a:t>
            </a:r>
          </a:p>
          <a:p>
            <a:pPr marL="0" indent="0" defTabSz="914400">
              <a:buFont typeface="Wingdings" panose="05000000000000000000" charset="0"/>
              <a:buNone/>
            </a:pPr>
            <a:r>
              <a:rPr lang="en-US" altLang="zh-CN" sz="2000" kern="1200" baseline="0">
                <a:latin typeface="Consolas" panose="020B0609020204030204" charset="0"/>
                <a:ea typeface="+mn-ea"/>
                <a:cs typeface="+mn-cs"/>
              </a:rPr>
              <a:t># 平面上三个点的y轴坐标</a:t>
            </a:r>
          </a:p>
          <a:p>
            <a:pPr marL="0" indent="0" defTabSz="914400">
              <a:buFont typeface="Wingdings" panose="05000000000000000000" charset="0"/>
              <a:buNone/>
            </a:pPr>
            <a:r>
              <a:rPr lang="en-US" altLang="zh-CN" sz="2000" kern="1200" baseline="0">
                <a:latin typeface="Consolas" panose="020B0609020204030204" charset="0"/>
                <a:ea typeface="+mn-ea"/>
                <a:cs typeface="+mn-cs"/>
              </a:rPr>
              <a:t>y = [[3], [100], [120]]</a:t>
            </a: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7" name="Content Placeholder 2"/>
          <p:cNvSpPr>
            <a:spLocks noGrp="1"/>
          </p:cNvSpPr>
          <p:nvPr>
            <p:ph idx="1"/>
          </p:nvPr>
        </p:nvSpPr>
        <p:spPr/>
        <p:txBody>
          <a:bodyPr anchor="t"/>
          <a:lstStyle/>
          <a:p>
            <a:pPr marL="0" indent="0" defTabSz="914400">
              <a:buFont typeface="Wingdings" panose="05000000000000000000" charset="0"/>
              <a:buNone/>
            </a:pPr>
            <a:r>
              <a:rPr lang="en-US" altLang="zh-CN" sz="2000" kern="1200" baseline="0">
                <a:latin typeface="Consolas" panose="020B0609020204030204" charset="0"/>
                <a:ea typeface="+mn-ea"/>
                <a:cs typeface="+mn-cs"/>
              </a:rPr>
              <a:t># 根据已知3个点拟合最佳直线的系数和截距</a:t>
            </a:r>
          </a:p>
          <a:p>
            <a:pPr marL="0" indent="0" defTabSz="914400">
              <a:buFont typeface="Wingdings" panose="05000000000000000000" charset="0"/>
              <a:buNone/>
            </a:pPr>
            <a:r>
              <a:rPr lang="en-US" altLang="zh-CN" sz="2000" kern="1200" baseline="0">
                <a:latin typeface="Consolas" panose="020B0609020204030204" charset="0"/>
                <a:ea typeface="+mn-ea"/>
                <a:cs typeface="+mn-cs"/>
              </a:rPr>
              <a:t>lr = linearRegressionPredict(x, y)</a:t>
            </a:r>
          </a:p>
          <a:p>
            <a:pPr marL="0" indent="0" defTabSz="914400">
              <a:buFont typeface="Wingdings" panose="05000000000000000000" charset="0"/>
              <a:buNone/>
            </a:pPr>
            <a:r>
              <a:rPr lang="en-US" altLang="zh-CN" sz="2000" kern="1200" baseline="0">
                <a:latin typeface="Consolas" panose="020B0609020204030204" charset="0"/>
                <a:ea typeface="+mn-ea"/>
                <a:cs typeface="+mn-cs"/>
              </a:rPr>
              <a:t># 查看最佳拟合系数</a:t>
            </a:r>
          </a:p>
          <a:p>
            <a:pPr marL="0" indent="0" defTabSz="914400">
              <a:buFont typeface="Wingdings" panose="05000000000000000000" charset="0"/>
              <a:buNone/>
            </a:pPr>
            <a:r>
              <a:rPr lang="en-US" altLang="zh-CN" sz="2000" kern="1200" baseline="0">
                <a:latin typeface="Consolas" panose="020B0609020204030204" charset="0"/>
                <a:ea typeface="+mn-ea"/>
                <a:cs typeface="+mn-cs"/>
              </a:rPr>
              <a:t>print('k:', lr.coef_)</a:t>
            </a:r>
          </a:p>
          <a:p>
            <a:pPr marL="0" indent="0" defTabSz="914400">
              <a:buFont typeface="Wingdings" panose="05000000000000000000" charset="0"/>
              <a:buNone/>
            </a:pPr>
            <a:r>
              <a:rPr lang="en-US" altLang="zh-CN" sz="2000" kern="1200" baseline="0">
                <a:latin typeface="Consolas" panose="020B0609020204030204" charset="0"/>
                <a:ea typeface="+mn-ea"/>
                <a:cs typeface="+mn-cs"/>
              </a:rPr>
              <a:t># 截距</a:t>
            </a:r>
          </a:p>
          <a:p>
            <a:pPr marL="0" indent="0" defTabSz="914400">
              <a:buFont typeface="Wingdings" panose="05000000000000000000" charset="0"/>
              <a:buNone/>
            </a:pPr>
            <a:r>
              <a:rPr lang="en-US" altLang="zh-CN" sz="2000" kern="1200" baseline="0">
                <a:latin typeface="Consolas" panose="020B0609020204030204" charset="0"/>
                <a:ea typeface="+mn-ea"/>
                <a:cs typeface="+mn-cs"/>
              </a:rPr>
              <a:t>print('b:', lr.intercept_)</a:t>
            </a:r>
          </a:p>
          <a:p>
            <a:pPr marL="0" indent="0" defTabSz="914400">
              <a:buFont typeface="Wingdings" panose="05000000000000000000" charset="0"/>
              <a:buNone/>
            </a:pP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 测试代码，预测</a:t>
            </a:r>
          </a:p>
          <a:p>
            <a:pPr marL="0" indent="0" defTabSz="914400">
              <a:buFont typeface="Wingdings" panose="05000000000000000000" charset="0"/>
              <a:buNone/>
            </a:pPr>
            <a:r>
              <a:rPr lang="en-US" altLang="zh-CN" sz="2000" kern="1200" baseline="0">
                <a:latin typeface="Consolas" panose="020B0609020204030204" charset="0"/>
                <a:ea typeface="+mn-ea"/>
                <a:cs typeface="+mn-cs"/>
              </a:rPr>
              <a:t>xs = [[[3]], [[5]], [[7]], [[10]]]</a:t>
            </a:r>
          </a:p>
          <a:p>
            <a:pPr marL="0" indent="0" defTabSz="914400">
              <a:buFont typeface="Wingdings" panose="05000000000000000000" charset="0"/>
              <a:buNone/>
            </a:pPr>
            <a:r>
              <a:rPr lang="en-US" altLang="zh-CN" sz="2000" kern="1200" baseline="0">
                <a:latin typeface="Consolas" panose="020B0609020204030204" charset="0"/>
                <a:ea typeface="+mn-ea"/>
                <a:cs typeface="+mn-cs"/>
              </a:rPr>
              <a:t>for item in xs:</a:t>
            </a:r>
          </a:p>
          <a:p>
            <a:pPr marL="0" indent="0" defTabSz="914400">
              <a:buFont typeface="Wingdings" panose="05000000000000000000" charset="0"/>
              <a:buNone/>
            </a:pPr>
            <a:r>
              <a:rPr lang="en-US" altLang="zh-CN" sz="2000" kern="1200" baseline="0">
                <a:latin typeface="Consolas" panose="020B0609020204030204" charset="0"/>
                <a:ea typeface="+mn-ea"/>
                <a:cs typeface="+mn-cs"/>
              </a:rPr>
              <a:t>    print(item, ':', lr.predict(item))</a:t>
            </a:r>
          </a:p>
        </p:txBody>
      </p:sp>
      <p:sp>
        <p:nvSpPr>
          <p:cNvPr id="301058" name="Title 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zh-CN" altLang="en-US" sz="3600" kern="1200" baseline="0">
                <a:latin typeface="+mj-lt"/>
                <a:ea typeface="+mj-ea"/>
                <a:cs typeface="+mj-cs"/>
                <a:sym typeface="宋体" panose="02010600030101010101" pitchFamily="2" charset="-122"/>
              </a:rPr>
              <a:t>补充</a:t>
            </a:r>
            <a:r>
              <a:rPr lang="en-US" altLang="zh-CN" sz="3600" kern="1200" baseline="0">
                <a:latin typeface="+mj-lt"/>
                <a:ea typeface="+mj-ea"/>
                <a:cs typeface="+mj-cs"/>
                <a:sym typeface="宋体" panose="02010600030101010101" pitchFamily="2" charset="-122"/>
              </a:rPr>
              <a:t>1</a:t>
            </a:r>
            <a:r>
              <a:rPr lang="zh-CN" altLang="en-US" sz="3600" kern="1200" baseline="0">
                <a:latin typeface="+mj-lt"/>
                <a:ea typeface="+mj-ea"/>
                <a:cs typeface="+mj-cs"/>
                <a:sym typeface="宋体" panose="02010600030101010101" pitchFamily="2" charset="-122"/>
              </a:rPr>
              <a:t>：使用线性回归拟合平面最佳直线及预测</a:t>
            </a:r>
            <a:endParaRPr lang="en-US" altLang="zh-CN" sz="3600" kern="1200" baseline="0">
              <a:latin typeface="+mj-lt"/>
              <a:ea typeface="+mj-ea"/>
              <a:cs typeface="+mj-cs"/>
            </a:endParaRP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1" name="Content Placeholder 2"/>
          <p:cNvSpPr>
            <a:spLocks noGrp="1"/>
          </p:cNvSpPr>
          <p:nvPr>
            <p:ph idx="1"/>
          </p:nvPr>
        </p:nvSpPr>
        <p:spPr/>
        <p:txBody>
          <a:bodyPr anchor="t"/>
          <a:lstStyle/>
          <a:p>
            <a:pPr marL="0" indent="0" defTabSz="914400">
              <a:buFont typeface="Wingdings" panose="05000000000000000000" charset="0"/>
              <a:buNone/>
            </a:pPr>
            <a:r>
              <a:rPr lang="en-US" altLang="zh-CN" sz="2400" b="1" kern="1200" baseline="0" dirty="0" err="1">
                <a:latin typeface="Consolas" panose="020B0609020204030204" charset="0"/>
                <a:ea typeface="+mn-ea"/>
                <a:cs typeface="+mn-cs"/>
              </a:rPr>
              <a:t>运行结果</a:t>
            </a:r>
            <a:r>
              <a:rPr lang="en-US" altLang="zh-CN" sz="2400" b="1" kern="1200" baseline="0" dirty="0">
                <a:latin typeface="Consolas" panose="020B0609020204030204" charset="0"/>
                <a:ea typeface="+mn-ea"/>
                <a:cs typeface="+mn-cs"/>
              </a:rPr>
              <a:t>：</a:t>
            </a:r>
          </a:p>
          <a:p>
            <a:pPr marL="0" indent="0" defTabSz="914400">
              <a:buFont typeface="Wingdings" panose="05000000000000000000" charset="0"/>
              <a:buNone/>
            </a:pPr>
            <a:r>
              <a:rPr lang="en-US" altLang="zh-CN" sz="2000" kern="1200" baseline="0" dirty="0">
                <a:solidFill>
                  <a:srgbClr val="00B0F0"/>
                </a:solidFill>
                <a:latin typeface="Consolas" panose="020B0609020204030204" charset="0"/>
                <a:ea typeface="+mn-ea"/>
                <a:cs typeface="+mn-cs"/>
              </a:rPr>
              <a:t>k: [[ 20.17857143]]</a:t>
            </a:r>
          </a:p>
          <a:p>
            <a:pPr marL="0" indent="0" defTabSz="914400">
              <a:buFont typeface="Wingdings" panose="05000000000000000000" charset="0"/>
              <a:buNone/>
            </a:pPr>
            <a:r>
              <a:rPr lang="en-US" altLang="zh-CN" sz="2000" kern="1200" baseline="0" dirty="0">
                <a:solidFill>
                  <a:srgbClr val="00B0F0"/>
                </a:solidFill>
                <a:latin typeface="Consolas" panose="020B0609020204030204" charset="0"/>
                <a:ea typeface="+mn-ea"/>
                <a:cs typeface="+mn-cs"/>
              </a:rPr>
              <a:t>b: [-7.10714286]</a:t>
            </a:r>
          </a:p>
          <a:p>
            <a:pPr marL="0" indent="0" defTabSz="914400">
              <a:buFont typeface="Wingdings" panose="05000000000000000000" charset="0"/>
              <a:buNone/>
            </a:pPr>
            <a:r>
              <a:rPr lang="en-US" altLang="zh-CN" sz="2000" kern="1200" baseline="0" dirty="0">
                <a:solidFill>
                  <a:srgbClr val="00B0F0"/>
                </a:solidFill>
                <a:latin typeface="Consolas" panose="020B0609020204030204" charset="0"/>
                <a:ea typeface="+mn-ea"/>
                <a:cs typeface="+mn-cs"/>
              </a:rPr>
              <a:t>[[3]] : [[ 47.42857143]]</a:t>
            </a:r>
          </a:p>
          <a:p>
            <a:pPr marL="0" indent="0" defTabSz="914400">
              <a:buFont typeface="Wingdings" panose="05000000000000000000" charset="0"/>
              <a:buNone/>
            </a:pPr>
            <a:r>
              <a:rPr lang="en-US" altLang="zh-CN" sz="2000" kern="1200" baseline="0" dirty="0">
                <a:solidFill>
                  <a:srgbClr val="00B0F0"/>
                </a:solidFill>
                <a:latin typeface="Consolas" panose="020B0609020204030204" charset="0"/>
                <a:ea typeface="+mn-ea"/>
                <a:cs typeface="+mn-cs"/>
              </a:rPr>
              <a:t>[[5]] : [[ 87.78571429]]</a:t>
            </a:r>
          </a:p>
          <a:p>
            <a:pPr marL="0" indent="0" defTabSz="914400">
              <a:buFont typeface="Wingdings" panose="05000000000000000000" charset="0"/>
              <a:buNone/>
            </a:pPr>
            <a:r>
              <a:rPr lang="en-US" altLang="zh-CN" sz="2000" kern="1200" baseline="0" dirty="0">
                <a:solidFill>
                  <a:srgbClr val="00B0F0"/>
                </a:solidFill>
                <a:latin typeface="Consolas" panose="020B0609020204030204" charset="0"/>
                <a:ea typeface="+mn-ea"/>
                <a:cs typeface="+mn-cs"/>
              </a:rPr>
              <a:t>[[7]] : [[ 128.14285714]]</a:t>
            </a:r>
          </a:p>
          <a:p>
            <a:pPr marL="0" indent="0" defTabSz="914400">
              <a:buFont typeface="Wingdings" panose="05000000000000000000" charset="0"/>
              <a:buNone/>
            </a:pPr>
            <a:r>
              <a:rPr lang="en-US" altLang="zh-CN" sz="2000" kern="1200" baseline="0" dirty="0">
                <a:solidFill>
                  <a:srgbClr val="00B0F0"/>
                </a:solidFill>
                <a:latin typeface="Consolas" panose="020B0609020204030204" charset="0"/>
                <a:ea typeface="+mn-ea"/>
                <a:cs typeface="+mn-cs"/>
              </a:rPr>
              <a:t>[[10]] : [[ 188.67857143]]</a:t>
            </a:r>
          </a:p>
        </p:txBody>
      </p:sp>
      <p:sp>
        <p:nvSpPr>
          <p:cNvPr id="302082" name="Title 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zh-CN" altLang="en-US" sz="3600" kern="1200" baseline="0">
                <a:latin typeface="+mj-lt"/>
                <a:ea typeface="+mj-ea"/>
                <a:cs typeface="+mj-cs"/>
                <a:sym typeface="宋体" panose="02010600030101010101" pitchFamily="2" charset="-122"/>
              </a:rPr>
              <a:t>补充</a:t>
            </a:r>
            <a:r>
              <a:rPr lang="en-US" altLang="zh-CN" sz="3600" kern="1200" baseline="0">
                <a:latin typeface="+mj-lt"/>
                <a:ea typeface="+mj-ea"/>
                <a:cs typeface="+mj-cs"/>
                <a:sym typeface="宋体" panose="02010600030101010101" pitchFamily="2" charset="-122"/>
              </a:rPr>
              <a:t>1</a:t>
            </a:r>
            <a:r>
              <a:rPr lang="zh-CN" altLang="en-US" sz="3600" kern="1200" baseline="0">
                <a:latin typeface="+mj-lt"/>
                <a:ea typeface="+mj-ea"/>
                <a:cs typeface="+mj-cs"/>
                <a:sym typeface="宋体" panose="02010600030101010101" pitchFamily="2" charset="-122"/>
              </a:rPr>
              <a:t>：使用线性回归拟合平面最佳直线及预测</a:t>
            </a:r>
            <a:endParaRPr lang="en-US" altLang="zh-CN" sz="3600" kern="1200" baseline="0">
              <a:latin typeface="+mj-lt"/>
              <a:ea typeface="+mj-ea"/>
              <a:cs typeface="+mj-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内容占位符 2"/>
          <p:cNvSpPr>
            <a:spLocks noGrp="1"/>
          </p:cNvSpPr>
          <p:nvPr>
            <p:ph idx="1"/>
          </p:nvPr>
        </p:nvSpPr>
        <p:spPr/>
        <p:txBody>
          <a:bodyPr anchor="t"/>
          <a:lstStyle/>
          <a:p>
            <a:pPr marL="0" indent="0" defTabSz="914400">
              <a:buFont typeface="Wingdings" panose="05000000000000000000" charset="0"/>
              <a:buNone/>
            </a:pPr>
            <a:r>
              <a:rPr lang="zh-CN" altLang="en-US" sz="2000" kern="1200" baseline="0">
                <a:latin typeface="Consolas" panose="020B0609020204030204" charset="0"/>
                <a:ea typeface="+mn-ea"/>
                <a:cs typeface="+mn-cs"/>
              </a:rPr>
              <a:t>&gt;&gt;&gt; 2 ** x</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array([2, 4, 8, 16, 32], dtype=int32)</a:t>
            </a:r>
          </a:p>
          <a:p>
            <a:pPr marL="0" indent="0" defTabSz="914400">
              <a:buFont typeface="Wingdings" panose="05000000000000000000" charset="0"/>
              <a:buNone/>
            </a:pPr>
            <a:r>
              <a:rPr lang="zh-CN" altLang="en-US" sz="2000" kern="1200" baseline="0">
                <a:latin typeface="Consolas" panose="020B0609020204030204" charset="0"/>
                <a:ea typeface="+mn-ea"/>
                <a:cs typeface="+mn-cs"/>
              </a:rPr>
              <a:t>&gt;&gt;&gt; 2 / x</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array([2. ,1. ,0.66666667, 0.5, 0.4])</a:t>
            </a:r>
          </a:p>
          <a:p>
            <a:pPr marL="0" indent="0" defTabSz="914400">
              <a:buFont typeface="Wingdings" panose="05000000000000000000" charset="0"/>
              <a:buNone/>
            </a:pPr>
            <a:r>
              <a:rPr lang="zh-CN" altLang="en-US" sz="2000" kern="1200" baseline="0">
                <a:latin typeface="Consolas" panose="020B0609020204030204" charset="0"/>
                <a:ea typeface="+mn-ea"/>
                <a:cs typeface="+mn-cs"/>
              </a:rPr>
              <a:t>&gt;&gt;&gt; 63 // x</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array([63, 31, 21, 15, 12], dtype=int32)</a:t>
            </a:r>
          </a:p>
        </p:txBody>
      </p:sp>
      <p:sp>
        <p:nvSpPr>
          <p:cNvPr id="26626" name="标题 819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1 </a:t>
            </a:r>
            <a:r>
              <a:rPr dirty="0" err="1"/>
              <a:t>numpy简单应用</a:t>
            </a:r>
            <a:endParaRPr lang="zh-CN" altLang="en-US" kern="1200" baseline="0" dirty="0">
              <a:latin typeface="+mj-lt"/>
              <a:ea typeface="+mj-ea"/>
              <a:cs typeface="+mj-cs"/>
            </a:endParaRP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5" name="Title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zh-CN" altLang="en-US" sz="3600" kern="1200" baseline="0">
                <a:latin typeface="+mj-lt"/>
                <a:ea typeface="+mj-ea"/>
                <a:cs typeface="+mj-cs"/>
              </a:rPr>
              <a:t>补充</a:t>
            </a:r>
            <a:r>
              <a:rPr lang="en-US" altLang="zh-CN" sz="3600" kern="1200" baseline="0">
                <a:latin typeface="+mj-lt"/>
                <a:ea typeface="+mj-ea"/>
                <a:cs typeface="+mj-cs"/>
              </a:rPr>
              <a:t>2</a:t>
            </a:r>
            <a:r>
              <a:rPr lang="zh-CN" altLang="en-US" sz="3600" kern="1200" baseline="0">
                <a:latin typeface="+mj-lt"/>
                <a:ea typeface="+mj-ea"/>
                <a:cs typeface="+mj-cs"/>
              </a:rPr>
              <a:t>：Python+sklearn使用线性回归算法预测儿童身高</a:t>
            </a:r>
          </a:p>
        </p:txBody>
      </p:sp>
      <p:sp>
        <p:nvSpPr>
          <p:cNvPr id="303106" name="Content Placeholder 2"/>
          <p:cNvSpPr>
            <a:spLocks noGrp="1"/>
          </p:cNvSpPr>
          <p:nvPr>
            <p:ph idx="1"/>
          </p:nvPr>
        </p:nvSpPr>
        <p:spPr/>
        <p:txBody>
          <a:bodyPr anchor="t"/>
          <a:lstStyle/>
          <a:p>
            <a:pPr defTabSz="914400">
              <a:lnSpc>
                <a:spcPct val="150000"/>
              </a:lnSpc>
              <a:spcBef>
                <a:spcPct val="0"/>
              </a:spcBef>
              <a:buFont typeface="Arial" panose="020B0604020202020204" pitchFamily="34" charset="0"/>
              <a:buChar char="•"/>
            </a:pPr>
            <a:r>
              <a:rPr lang="en-US" altLang="zh-CN" sz="2400" b="1" kern="1200" baseline="0">
                <a:latin typeface="+mn-lt"/>
                <a:ea typeface="+mn-ea"/>
                <a:cs typeface="+mn-cs"/>
              </a:rPr>
              <a:t>问题描述：</a:t>
            </a:r>
            <a:r>
              <a:rPr lang="en-US" altLang="zh-CN" sz="2400" kern="1200" baseline="0">
                <a:latin typeface="+mn-lt"/>
                <a:ea typeface="+mn-ea"/>
                <a:cs typeface="+mn-cs"/>
              </a:rPr>
              <a:t>一个人的身高除了随年龄变大而增长之外，在一定程度上还受到遗传和饮食以及其他因素的影响，代码中假定受年龄、性别、父母身高、祖父母身高和外祖父母身高共同影响，并假定大致符合线性关系。</a:t>
            </a: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29" name="Content Placeholder 2"/>
          <p:cNvSpPr>
            <a:spLocks noGrp="1"/>
          </p:cNvSpPr>
          <p:nvPr>
            <p:ph idx="1"/>
          </p:nvPr>
        </p:nvSpPr>
        <p:spPr/>
        <p:txBody>
          <a:bodyPr anchor="t"/>
          <a:lstStyle/>
          <a:p>
            <a:pPr marL="0" indent="0" defTabSz="914400">
              <a:buFont typeface="Wingdings" panose="05000000000000000000" charset="0"/>
              <a:buNone/>
            </a:pPr>
            <a:r>
              <a:rPr lang="en-US" altLang="zh-CN" sz="2000" kern="1200" baseline="0">
                <a:latin typeface="Consolas" panose="020B0609020204030204" charset="0"/>
                <a:ea typeface="+mn-ea"/>
                <a:cs typeface="+mn-cs"/>
              </a:rPr>
              <a:t>import copy</a:t>
            </a:r>
          </a:p>
          <a:p>
            <a:pPr marL="0" indent="0" defTabSz="914400">
              <a:buFont typeface="Wingdings" panose="05000000000000000000" charset="0"/>
              <a:buNone/>
            </a:pPr>
            <a:r>
              <a:rPr lang="en-US" altLang="zh-CN" sz="2000" kern="1200" baseline="0">
                <a:latin typeface="Consolas" panose="020B0609020204030204" charset="0"/>
                <a:ea typeface="+mn-ea"/>
                <a:cs typeface="+mn-cs"/>
              </a:rPr>
              <a:t>import numpy as np</a:t>
            </a:r>
          </a:p>
          <a:p>
            <a:pPr marL="0" indent="0" defTabSz="914400">
              <a:buFont typeface="Wingdings" panose="05000000000000000000" charset="0"/>
              <a:buNone/>
            </a:pPr>
            <a:r>
              <a:rPr lang="en-US" altLang="zh-CN" sz="2000" kern="1200" baseline="0">
                <a:latin typeface="Consolas" panose="020B0609020204030204" charset="0"/>
                <a:ea typeface="+mn-ea"/>
                <a:cs typeface="+mn-cs"/>
              </a:rPr>
              <a:t>from sklearn import linear_model</a:t>
            </a:r>
          </a:p>
          <a:p>
            <a:pPr marL="0" indent="0" defTabSz="914400">
              <a:buFont typeface="Wingdings" panose="05000000000000000000" charset="0"/>
              <a:buNone/>
            </a:pP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def linearRegressionPredict(x, y):</a:t>
            </a:r>
          </a:p>
          <a:p>
            <a:pPr marL="0" indent="0" defTabSz="914400">
              <a:buFont typeface="Wingdings" panose="05000000000000000000" charset="0"/>
              <a:buNone/>
            </a:pPr>
            <a:r>
              <a:rPr lang="en-US" altLang="zh-CN" sz="2000" kern="1200" baseline="0">
                <a:latin typeface="Consolas" panose="020B0609020204030204" charset="0"/>
                <a:ea typeface="+mn-ea"/>
                <a:cs typeface="+mn-cs"/>
              </a:rPr>
              <a:t>    lr = linear_model.LinearRegression()</a:t>
            </a:r>
          </a:p>
          <a:p>
            <a:pPr marL="0" indent="0" defTabSz="914400">
              <a:buFont typeface="Wingdings" panose="05000000000000000000" charset="0"/>
              <a:buNone/>
            </a:pPr>
            <a:r>
              <a:rPr lang="en-US" altLang="zh-CN" sz="2000" kern="1200" baseline="0">
                <a:latin typeface="Consolas" panose="020B0609020204030204" charset="0"/>
                <a:ea typeface="+mn-ea"/>
                <a:cs typeface="+mn-cs"/>
              </a:rPr>
              <a:t>    # 拟合</a:t>
            </a:r>
          </a:p>
          <a:p>
            <a:pPr marL="0" indent="0" defTabSz="914400">
              <a:buFont typeface="Wingdings" panose="05000000000000000000" charset="0"/>
              <a:buNone/>
            </a:pPr>
            <a:r>
              <a:rPr lang="en-US" altLang="zh-CN" sz="2000" kern="1200" baseline="0">
                <a:latin typeface="Consolas" panose="020B0609020204030204" charset="0"/>
                <a:ea typeface="+mn-ea"/>
                <a:cs typeface="+mn-cs"/>
              </a:rPr>
              <a:t>    lr.fit(x, y)</a:t>
            </a:r>
          </a:p>
          <a:p>
            <a:pPr marL="0" indent="0" defTabSz="914400">
              <a:buFont typeface="Wingdings" panose="05000000000000000000" charset="0"/>
              <a:buNone/>
            </a:pPr>
            <a:r>
              <a:rPr lang="en-US" altLang="zh-CN" sz="2000" kern="1200" baseline="0">
                <a:latin typeface="Consolas" panose="020B0609020204030204" charset="0"/>
                <a:ea typeface="+mn-ea"/>
                <a:cs typeface="+mn-cs"/>
              </a:rPr>
              <a:t>    return lr</a:t>
            </a:r>
          </a:p>
        </p:txBody>
      </p:sp>
      <p:sp>
        <p:nvSpPr>
          <p:cNvPr id="304130" name="Title 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zh-CN" altLang="en-US" sz="3600" kern="1200" baseline="0">
                <a:latin typeface="+mj-lt"/>
                <a:ea typeface="+mj-ea"/>
                <a:cs typeface="+mj-cs"/>
              </a:rPr>
              <a:t>补充</a:t>
            </a:r>
            <a:r>
              <a:rPr lang="en-US" altLang="zh-CN" sz="3600" kern="1200" baseline="0">
                <a:latin typeface="+mj-lt"/>
                <a:ea typeface="+mj-ea"/>
                <a:cs typeface="+mj-cs"/>
              </a:rPr>
              <a:t>2</a:t>
            </a:r>
            <a:r>
              <a:rPr lang="zh-CN" altLang="en-US" sz="3600" kern="1200" baseline="0">
                <a:latin typeface="+mj-lt"/>
                <a:ea typeface="+mj-ea"/>
                <a:cs typeface="+mj-cs"/>
              </a:rPr>
              <a:t>：Python+sklearn使用线性回归算法预测儿童身高</a:t>
            </a: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3" name="Content Placeholder 2"/>
          <p:cNvSpPr>
            <a:spLocks noGrp="1"/>
          </p:cNvSpPr>
          <p:nvPr>
            <p:ph idx="1"/>
          </p:nvPr>
        </p:nvSpPr>
        <p:spPr>
          <a:xfrm>
            <a:off x="838200" y="1321435"/>
            <a:ext cx="11111865" cy="4639945"/>
          </a:xfrm>
        </p:spPr>
        <p:txBody>
          <a:bodyPr anchor="t">
            <a:noAutofit/>
          </a:bodyPr>
          <a:lstStyle/>
          <a:p>
            <a:pPr marL="0" indent="0" defTabSz="914400">
              <a:buFont typeface="Wingdings" panose="05000000000000000000" charset="0"/>
              <a:buNone/>
            </a:pPr>
            <a:r>
              <a:rPr lang="en-US" altLang="zh-CN" sz="2000" kern="1200" baseline="0">
                <a:latin typeface="Consolas" panose="020B0609020204030204" charset="0"/>
                <a:ea typeface="+mn-ea"/>
                <a:cs typeface="+mn-cs"/>
              </a:rPr>
              <a:t># 儿童年龄,性别（0女1男）,父亲身高,母亲身高,祖父身高,祖母身高,外祖父身高,外祖母身高</a:t>
            </a:r>
          </a:p>
          <a:p>
            <a:pPr marL="0" indent="0" defTabSz="914400">
              <a:buFont typeface="Wingdings" panose="05000000000000000000" charset="0"/>
              <a:buNone/>
            </a:pPr>
            <a:r>
              <a:rPr lang="en-US" altLang="zh-CN" sz="2000" kern="1200" baseline="0">
                <a:latin typeface="Consolas" panose="020B0609020204030204" charset="0"/>
                <a:ea typeface="+mn-ea"/>
                <a:cs typeface="+mn-cs"/>
              </a:rPr>
              <a:t>x = np.array([[1, 0, 180, 165, 175, 165, 170, 165],\</a:t>
            </a:r>
          </a:p>
          <a:p>
            <a:pPr marL="0" indent="0" defTabSz="914400">
              <a:buFont typeface="Wingdings" panose="05000000000000000000" charset="0"/>
              <a:buNone/>
            </a:pPr>
            <a:r>
              <a:rPr lang="en-US" altLang="zh-CN" sz="2000" kern="1200" baseline="0">
                <a:latin typeface="Consolas" panose="020B0609020204030204" charset="0"/>
                <a:ea typeface="+mn-ea"/>
                <a:cs typeface="+mn-cs"/>
              </a:rPr>
              <a:t>              [3, 0, 180, 165, 175, 165, 173, 165],\</a:t>
            </a:r>
          </a:p>
          <a:p>
            <a:pPr marL="0" indent="0" defTabSz="914400">
              <a:buFont typeface="Wingdings" panose="05000000000000000000" charset="0"/>
              <a:buNone/>
            </a:pPr>
            <a:r>
              <a:rPr lang="en-US" altLang="zh-CN" sz="2000" kern="1200" baseline="0">
                <a:latin typeface="Consolas" panose="020B0609020204030204" charset="0"/>
                <a:ea typeface="+mn-ea"/>
                <a:cs typeface="+mn-cs"/>
              </a:rPr>
              <a:t>              [4, 0, 180, 165, 175, 165, 170, 165],\</a:t>
            </a:r>
          </a:p>
          <a:p>
            <a:pPr marL="0" indent="0" defTabSz="914400">
              <a:buFont typeface="Wingdings" panose="05000000000000000000" charset="0"/>
              <a:buNone/>
            </a:pPr>
            <a:r>
              <a:rPr lang="en-US" altLang="zh-CN" sz="2000" kern="1200" baseline="0">
                <a:latin typeface="Consolas" panose="020B0609020204030204" charset="0"/>
                <a:ea typeface="+mn-ea"/>
                <a:cs typeface="+mn-cs"/>
              </a:rPr>
              <a:t>              [6, 0, 180, 165, 175, 165, 170, 165],\</a:t>
            </a:r>
          </a:p>
          <a:p>
            <a:pPr marL="0" indent="0" defTabSz="914400">
              <a:buFont typeface="Wingdings" panose="05000000000000000000" charset="0"/>
              <a:buNone/>
            </a:pPr>
            <a:r>
              <a:rPr lang="en-US" altLang="zh-CN" sz="2000" kern="1200" baseline="0">
                <a:latin typeface="Consolas" panose="020B0609020204030204" charset="0"/>
                <a:ea typeface="+mn-ea"/>
                <a:cs typeface="+mn-cs"/>
              </a:rPr>
              <a:t>              [8, 1, 180, 165, 175, 167, 170, 165],\</a:t>
            </a:r>
          </a:p>
          <a:p>
            <a:pPr marL="0" indent="0" defTabSz="914400">
              <a:buFont typeface="Wingdings" panose="05000000000000000000" charset="0"/>
              <a:buNone/>
            </a:pPr>
            <a:r>
              <a:rPr lang="en-US" altLang="zh-CN" sz="2000" kern="1200" baseline="0">
                <a:latin typeface="Consolas" panose="020B0609020204030204" charset="0"/>
                <a:ea typeface="+mn-ea"/>
                <a:cs typeface="+mn-cs"/>
              </a:rPr>
              <a:t>              [10, 0, 180, 166, 175, 165, 170, 165],\</a:t>
            </a:r>
          </a:p>
          <a:p>
            <a:pPr marL="0" indent="0" defTabSz="914400">
              <a:buFont typeface="Wingdings" panose="05000000000000000000" charset="0"/>
              <a:buNone/>
            </a:pPr>
            <a:r>
              <a:rPr lang="en-US" altLang="zh-CN" sz="2000" kern="1200" baseline="0">
                <a:latin typeface="Consolas" panose="020B0609020204030204" charset="0"/>
                <a:ea typeface="+mn-ea"/>
                <a:cs typeface="+mn-cs"/>
              </a:rPr>
              <a:t>              [11, 0, 180, 165, 175, 165, 170, 165],\</a:t>
            </a:r>
          </a:p>
          <a:p>
            <a:pPr marL="0" indent="0" defTabSz="914400">
              <a:buFont typeface="Wingdings" panose="05000000000000000000" charset="0"/>
              <a:buNone/>
            </a:pPr>
            <a:r>
              <a:rPr lang="en-US" altLang="zh-CN" sz="2000" kern="1200" baseline="0">
                <a:latin typeface="Consolas" panose="020B0609020204030204" charset="0"/>
                <a:ea typeface="+mn-ea"/>
                <a:cs typeface="+mn-cs"/>
              </a:rPr>
              <a:t>              [12, 0, 180, 165, 175, 165, 170, 165],\</a:t>
            </a:r>
          </a:p>
          <a:p>
            <a:pPr marL="0" indent="0" defTabSz="914400">
              <a:buFont typeface="Wingdings" panose="05000000000000000000" charset="0"/>
              <a:buNone/>
            </a:pPr>
            <a:r>
              <a:rPr lang="en-US" altLang="zh-CN" sz="2000" kern="1200" baseline="0">
                <a:latin typeface="Consolas" panose="020B0609020204030204" charset="0"/>
                <a:ea typeface="+mn-ea"/>
                <a:cs typeface="+mn-cs"/>
              </a:rPr>
              <a:t>              [13, 1, 180, 165, 175, 165, 170, 165],\</a:t>
            </a:r>
          </a:p>
          <a:p>
            <a:pPr marL="0" indent="0" defTabSz="914400">
              <a:buFont typeface="Wingdings" panose="05000000000000000000" charset="0"/>
              <a:buNone/>
            </a:pPr>
            <a:r>
              <a:rPr lang="en-US" altLang="zh-CN" sz="2000" kern="1200" baseline="0">
                <a:latin typeface="Consolas" panose="020B0609020204030204" charset="0"/>
                <a:ea typeface="+mn-ea"/>
                <a:cs typeface="+mn-cs"/>
              </a:rPr>
              <a:t>              [14, 0, 180, 165, 175, 165, 170, 165],\</a:t>
            </a:r>
          </a:p>
          <a:p>
            <a:pPr marL="0" indent="0" defTabSz="914400">
              <a:buFont typeface="Wingdings" panose="05000000000000000000" charset="0"/>
              <a:buNone/>
            </a:pPr>
            <a:r>
              <a:rPr lang="en-US" altLang="zh-CN" sz="2000" kern="1200" baseline="0">
                <a:latin typeface="Consolas" panose="020B0609020204030204" charset="0"/>
                <a:ea typeface="+mn-ea"/>
                <a:cs typeface="+mn-cs"/>
              </a:rPr>
              <a:t>              [17, 0, 170, 165, 175, 165, 170, 165]])</a:t>
            </a:r>
          </a:p>
        </p:txBody>
      </p:sp>
      <p:sp>
        <p:nvSpPr>
          <p:cNvPr id="305154" name="Title 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zh-CN" altLang="en-US" sz="3600" kern="1200" baseline="0">
                <a:latin typeface="+mj-lt"/>
                <a:ea typeface="+mj-ea"/>
                <a:cs typeface="+mj-cs"/>
              </a:rPr>
              <a:t>补充</a:t>
            </a:r>
            <a:r>
              <a:rPr lang="en-US" altLang="zh-CN" sz="3600" kern="1200" baseline="0">
                <a:latin typeface="+mj-lt"/>
                <a:ea typeface="+mj-ea"/>
                <a:cs typeface="+mj-cs"/>
              </a:rPr>
              <a:t>2</a:t>
            </a:r>
            <a:r>
              <a:rPr lang="zh-CN" altLang="en-US" sz="3600" kern="1200" baseline="0">
                <a:latin typeface="+mj-lt"/>
                <a:ea typeface="+mj-ea"/>
                <a:cs typeface="+mj-cs"/>
              </a:rPr>
              <a:t>：Python+sklearn使用线性回归算法预测儿童身高</a:t>
            </a: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7" name="Content Placeholder 2"/>
          <p:cNvSpPr>
            <a:spLocks noGrp="1"/>
          </p:cNvSpPr>
          <p:nvPr>
            <p:ph idx="1"/>
          </p:nvPr>
        </p:nvSpPr>
        <p:spPr/>
        <p:txBody>
          <a:bodyPr anchor="t"/>
          <a:lstStyle/>
          <a:p>
            <a:pPr marL="0" indent="0" defTabSz="914400">
              <a:buFont typeface="Wingdings" panose="05000000000000000000" charset="0"/>
              <a:buNone/>
            </a:pPr>
            <a:r>
              <a:rPr lang="en-US" altLang="zh-CN" sz="2000" kern="1200" baseline="0">
                <a:latin typeface="Consolas" panose="020B0609020204030204" charset="0"/>
                <a:ea typeface="+mn-ea"/>
                <a:cs typeface="+mn-cs"/>
              </a:rPr>
              <a:t># 儿童身高，单位：cm</a:t>
            </a:r>
          </a:p>
          <a:p>
            <a:pPr marL="0" indent="0" defTabSz="914400">
              <a:buFont typeface="Wingdings" panose="05000000000000000000" charset="0"/>
              <a:buNone/>
            </a:pPr>
            <a:r>
              <a:rPr lang="en-US" altLang="zh-CN" sz="2000" kern="1200" baseline="0">
                <a:latin typeface="Consolas" panose="020B0609020204030204" charset="0"/>
                <a:ea typeface="+mn-ea"/>
                <a:cs typeface="+mn-cs"/>
              </a:rPr>
              <a:t>y = np.array([60, 90, 100, 110,\</a:t>
            </a:r>
          </a:p>
          <a:p>
            <a:pPr marL="0" indent="0" defTabSz="914400">
              <a:buFont typeface="Wingdings" panose="05000000000000000000" charset="0"/>
              <a:buNone/>
            </a:pPr>
            <a:r>
              <a:rPr lang="en-US" altLang="zh-CN" sz="2000" kern="1200" baseline="0">
                <a:latin typeface="Consolas" panose="020B0609020204030204" charset="0"/>
                <a:ea typeface="+mn-ea"/>
                <a:cs typeface="+mn-cs"/>
              </a:rPr>
              <a:t>              130, 140, 150, 164,\</a:t>
            </a:r>
          </a:p>
          <a:p>
            <a:pPr marL="0" indent="0" defTabSz="914400">
              <a:buFont typeface="Wingdings" panose="05000000000000000000" charset="0"/>
              <a:buNone/>
            </a:pPr>
            <a:r>
              <a:rPr lang="en-US" altLang="zh-CN" sz="2000" kern="1200" baseline="0">
                <a:latin typeface="Consolas" panose="020B0609020204030204" charset="0"/>
                <a:ea typeface="+mn-ea"/>
                <a:cs typeface="+mn-cs"/>
              </a:rPr>
              <a:t>              160, 163, 168])</a:t>
            </a:r>
          </a:p>
          <a:p>
            <a:pPr marL="0" indent="0" defTabSz="914400">
              <a:buFont typeface="Wingdings" panose="05000000000000000000" charset="0"/>
              <a:buNone/>
            </a:pPr>
            <a:r>
              <a:rPr lang="en-US" altLang="zh-CN" sz="2000" kern="1200" baseline="0">
                <a:latin typeface="Consolas" panose="020B0609020204030204" charset="0"/>
                <a:ea typeface="+mn-ea"/>
                <a:cs typeface="+mn-cs"/>
              </a:rPr>
              <a:t># 根据已知数据拟合最佳直线的系数和截距</a:t>
            </a:r>
          </a:p>
          <a:p>
            <a:pPr marL="0" indent="0" defTabSz="914400">
              <a:buFont typeface="Wingdings" panose="05000000000000000000" charset="0"/>
              <a:buNone/>
            </a:pPr>
            <a:r>
              <a:rPr lang="en-US" altLang="zh-CN" sz="2000" kern="1200" baseline="0">
                <a:latin typeface="Consolas" panose="020B0609020204030204" charset="0"/>
                <a:ea typeface="+mn-ea"/>
                <a:cs typeface="+mn-cs"/>
              </a:rPr>
              <a:t>lr = linearRegressionPredict(x, y)</a:t>
            </a:r>
          </a:p>
          <a:p>
            <a:pPr marL="0" indent="0" defTabSz="914400">
              <a:buFont typeface="Wingdings" panose="05000000000000000000" charset="0"/>
              <a:buNone/>
            </a:pPr>
            <a:r>
              <a:rPr lang="en-US" altLang="zh-CN" sz="2000" kern="1200" baseline="0">
                <a:latin typeface="Consolas" panose="020B0609020204030204" charset="0"/>
                <a:ea typeface="+mn-ea"/>
                <a:cs typeface="+mn-cs"/>
              </a:rPr>
              <a:t># 查看最佳拟合系数</a:t>
            </a:r>
          </a:p>
          <a:p>
            <a:pPr marL="0" indent="0" defTabSz="914400">
              <a:buFont typeface="Wingdings" panose="05000000000000000000" charset="0"/>
              <a:buNone/>
            </a:pPr>
            <a:r>
              <a:rPr lang="en-US" altLang="zh-CN" sz="2000" kern="1200" baseline="0">
                <a:latin typeface="Consolas" panose="020B0609020204030204" charset="0"/>
                <a:ea typeface="+mn-ea"/>
                <a:cs typeface="+mn-cs"/>
              </a:rPr>
              <a:t>print('k:', lr.coef_)</a:t>
            </a:r>
          </a:p>
          <a:p>
            <a:pPr marL="0" indent="0" defTabSz="914400">
              <a:buFont typeface="Wingdings" panose="05000000000000000000" charset="0"/>
              <a:buNone/>
            </a:pPr>
            <a:r>
              <a:rPr lang="en-US" altLang="zh-CN" sz="2000" kern="1200" baseline="0">
                <a:latin typeface="Consolas" panose="020B0609020204030204" charset="0"/>
                <a:ea typeface="+mn-ea"/>
                <a:cs typeface="+mn-cs"/>
              </a:rPr>
              <a:t># 截距</a:t>
            </a:r>
          </a:p>
          <a:p>
            <a:pPr marL="0" indent="0" defTabSz="914400">
              <a:buFont typeface="Wingdings" panose="05000000000000000000" charset="0"/>
              <a:buNone/>
            </a:pPr>
            <a:r>
              <a:rPr lang="en-US" altLang="zh-CN" sz="2000" kern="1200" baseline="0">
                <a:latin typeface="Consolas" panose="020B0609020204030204" charset="0"/>
                <a:ea typeface="+mn-ea"/>
                <a:cs typeface="+mn-cs"/>
              </a:rPr>
              <a:t>print('b:', lr.intercept_)</a:t>
            </a:r>
          </a:p>
        </p:txBody>
      </p:sp>
      <p:sp>
        <p:nvSpPr>
          <p:cNvPr id="306178" name="Title 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zh-CN" altLang="en-US" sz="3600" kern="1200" baseline="0">
                <a:latin typeface="+mj-lt"/>
                <a:ea typeface="+mj-ea"/>
                <a:cs typeface="+mj-cs"/>
              </a:rPr>
              <a:t>补充</a:t>
            </a:r>
            <a:r>
              <a:rPr lang="en-US" altLang="zh-CN" sz="3600" kern="1200" baseline="0">
                <a:latin typeface="+mj-lt"/>
                <a:ea typeface="+mj-ea"/>
                <a:cs typeface="+mj-cs"/>
              </a:rPr>
              <a:t>2</a:t>
            </a:r>
            <a:r>
              <a:rPr lang="zh-CN" altLang="en-US" sz="3600" kern="1200" baseline="0">
                <a:latin typeface="+mj-lt"/>
                <a:ea typeface="+mj-ea"/>
                <a:cs typeface="+mj-cs"/>
              </a:rPr>
              <a:t>：Python+sklearn使用线性回归算法预测儿童身高</a:t>
            </a: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1" name="Content Placeholder 2"/>
          <p:cNvSpPr>
            <a:spLocks noGrp="1"/>
          </p:cNvSpPr>
          <p:nvPr>
            <p:ph idx="1"/>
          </p:nvPr>
        </p:nvSpPr>
        <p:spPr/>
        <p:txBody>
          <a:bodyPr anchor="t"/>
          <a:lstStyle/>
          <a:p>
            <a:pPr marL="0" indent="0" defTabSz="914400">
              <a:buFont typeface="Wingdings" panose="05000000000000000000" charset="0"/>
              <a:buNone/>
            </a:pPr>
            <a:r>
              <a:rPr lang="en-US" altLang="zh-CN" sz="2000" kern="1200" baseline="0">
                <a:latin typeface="Consolas" panose="020B0609020204030204" charset="0"/>
                <a:ea typeface="+mn-ea"/>
                <a:cs typeface="+mn-cs"/>
              </a:rPr>
              <a:t># 预测</a:t>
            </a:r>
          </a:p>
          <a:p>
            <a:pPr marL="0" indent="0" defTabSz="914400">
              <a:buFont typeface="Wingdings" panose="05000000000000000000" charset="0"/>
              <a:buNone/>
            </a:pPr>
            <a:r>
              <a:rPr lang="en-US" altLang="zh-CN" sz="2000" kern="1200" baseline="0">
                <a:latin typeface="Consolas" panose="020B0609020204030204" charset="0"/>
                <a:ea typeface="+mn-ea"/>
                <a:cs typeface="+mn-cs"/>
              </a:rPr>
              <a:t>xs = np.array([[10, 0, 180, 165, 175, 165, 170, 165],\</a:t>
            </a:r>
          </a:p>
          <a:p>
            <a:pPr marL="0" indent="0" defTabSz="914400">
              <a:buFont typeface="Wingdings" panose="05000000000000000000" charset="0"/>
              <a:buNone/>
            </a:pPr>
            <a:r>
              <a:rPr lang="en-US" altLang="zh-CN" sz="2000" kern="1200" baseline="0">
                <a:latin typeface="Consolas" panose="020B0609020204030204" charset="0"/>
                <a:ea typeface="+mn-ea"/>
                <a:cs typeface="+mn-cs"/>
              </a:rPr>
              <a:t>               [17, 1, 173, 153, 175, 161, 170, 161],\</a:t>
            </a:r>
          </a:p>
          <a:p>
            <a:pPr marL="0" indent="0" defTabSz="914400">
              <a:buFont typeface="Wingdings" panose="05000000000000000000" charset="0"/>
              <a:buNone/>
            </a:pPr>
            <a:r>
              <a:rPr lang="en-US" altLang="zh-CN" sz="2000" kern="1200" baseline="0">
                <a:latin typeface="Consolas" panose="020B0609020204030204" charset="0"/>
                <a:ea typeface="+mn-ea"/>
                <a:cs typeface="+mn-cs"/>
              </a:rPr>
              <a:t>               [34, 0, 170, 165, 170, 165, 170, 165]])</a:t>
            </a:r>
          </a:p>
          <a:p>
            <a:pPr marL="0" indent="0" defTabSz="914400">
              <a:buFont typeface="Wingdings" panose="05000000000000000000" charset="0"/>
              <a:buNone/>
            </a:pPr>
            <a:r>
              <a:rPr lang="en-US" altLang="zh-CN" sz="2000" kern="1200" baseline="0">
                <a:latin typeface="Consolas" panose="020B0609020204030204" charset="0"/>
                <a:ea typeface="+mn-ea"/>
                <a:cs typeface="+mn-cs"/>
              </a:rPr>
              <a:t>for item in xs:</a:t>
            </a:r>
          </a:p>
          <a:p>
            <a:pPr marL="0" indent="0" defTabSz="914400">
              <a:buFont typeface="Wingdings" panose="05000000000000000000" charset="0"/>
              <a:buNone/>
            </a:pPr>
            <a:r>
              <a:rPr lang="en-US" altLang="zh-CN" sz="2000" kern="1200" baseline="0">
                <a:latin typeface="Consolas" panose="020B0609020204030204" charset="0"/>
                <a:ea typeface="+mn-ea"/>
                <a:cs typeface="+mn-cs"/>
              </a:rPr>
              <a:t>    # 深复制，假设超过18岁以后就不再长高了</a:t>
            </a:r>
          </a:p>
          <a:p>
            <a:pPr marL="0" indent="0" defTabSz="914400">
              <a:buFont typeface="Wingdings" panose="05000000000000000000" charset="0"/>
              <a:buNone/>
            </a:pPr>
            <a:r>
              <a:rPr lang="en-US" altLang="zh-CN" sz="2000" kern="1200" baseline="0">
                <a:latin typeface="Consolas" panose="020B0609020204030204" charset="0"/>
                <a:ea typeface="+mn-ea"/>
                <a:cs typeface="+mn-cs"/>
              </a:rPr>
              <a:t>    item1 = copy.deepcopy(item)</a:t>
            </a:r>
          </a:p>
          <a:p>
            <a:pPr marL="0" indent="0" defTabSz="914400">
              <a:buFont typeface="Wingdings" panose="05000000000000000000" charset="0"/>
              <a:buNone/>
            </a:pPr>
            <a:r>
              <a:rPr lang="en-US" altLang="zh-CN" sz="2000" kern="1200" baseline="0">
                <a:latin typeface="Consolas" panose="020B0609020204030204" charset="0"/>
                <a:ea typeface="+mn-ea"/>
                <a:cs typeface="+mn-cs"/>
              </a:rPr>
              <a:t>    if item1[0] &gt; 18:</a:t>
            </a:r>
          </a:p>
          <a:p>
            <a:pPr marL="0" indent="0" defTabSz="914400">
              <a:buFont typeface="Wingdings" panose="05000000000000000000" charset="0"/>
              <a:buNone/>
            </a:pPr>
            <a:r>
              <a:rPr lang="en-US" altLang="zh-CN" sz="2000" kern="1200" baseline="0">
                <a:latin typeface="Consolas" panose="020B0609020204030204" charset="0"/>
                <a:ea typeface="+mn-ea"/>
                <a:cs typeface="+mn-cs"/>
              </a:rPr>
              <a:t>        item1[0] = 18</a:t>
            </a:r>
          </a:p>
          <a:p>
            <a:pPr marL="0" indent="0" defTabSz="914400">
              <a:buFont typeface="Wingdings" panose="05000000000000000000" charset="0"/>
              <a:buNone/>
            </a:pPr>
            <a:r>
              <a:rPr lang="en-US" altLang="zh-CN" sz="2000" kern="1200" baseline="0">
                <a:latin typeface="Consolas" panose="020B0609020204030204" charset="0"/>
                <a:ea typeface="+mn-ea"/>
                <a:cs typeface="+mn-cs"/>
              </a:rPr>
              <a:t>    print(item, ':', lr.predict(item1.reshape(1,-1)))</a:t>
            </a:r>
          </a:p>
        </p:txBody>
      </p:sp>
      <p:sp>
        <p:nvSpPr>
          <p:cNvPr id="307202" name="Title 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zh-CN" altLang="en-US" sz="3600" kern="1200" baseline="0">
                <a:latin typeface="+mj-lt"/>
                <a:ea typeface="+mj-ea"/>
                <a:cs typeface="+mj-cs"/>
              </a:rPr>
              <a:t>补充</a:t>
            </a:r>
            <a:r>
              <a:rPr lang="en-US" altLang="zh-CN" sz="3600" kern="1200" baseline="0">
                <a:latin typeface="+mj-lt"/>
                <a:ea typeface="+mj-ea"/>
                <a:cs typeface="+mj-cs"/>
              </a:rPr>
              <a:t>2</a:t>
            </a:r>
            <a:r>
              <a:rPr lang="zh-CN" altLang="en-US" sz="3600" kern="1200" baseline="0">
                <a:latin typeface="+mj-lt"/>
                <a:ea typeface="+mj-ea"/>
                <a:cs typeface="+mj-cs"/>
              </a:rPr>
              <a:t>：Python+sklearn使用线性回归算法预测儿童身高</a:t>
            </a: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5" name="Content Placeholder 2"/>
          <p:cNvSpPr>
            <a:spLocks noGrp="1"/>
          </p:cNvSpPr>
          <p:nvPr>
            <p:ph idx="1"/>
          </p:nvPr>
        </p:nvSpPr>
        <p:spPr>
          <a:xfrm>
            <a:off x="838200" y="1321435"/>
            <a:ext cx="10918190" cy="4639945"/>
          </a:xfrm>
        </p:spPr>
        <p:txBody>
          <a:bodyPr anchor="t"/>
          <a:lstStyle/>
          <a:p>
            <a:pPr marL="0" indent="0" defTabSz="914400">
              <a:buFont typeface="Wingdings" panose="05000000000000000000" charset="0"/>
              <a:buNone/>
            </a:pPr>
            <a:r>
              <a:rPr lang="en-US" altLang="zh-CN" sz="2400" b="1" kern="1200" baseline="0">
                <a:latin typeface="Consolas" panose="020B0609020204030204" charset="0"/>
                <a:ea typeface="+mn-ea"/>
                <a:cs typeface="+mn-cs"/>
              </a:rPr>
              <a:t>运行结果：</a:t>
            </a: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k: [  8.03076923e+00  -4.65384615e+00   2.87769231e+00  -5.61538462e-01</a:t>
            </a: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   7.10542736e-15   5.07692308e+00   1.88461538e+00   0.00000000e+00]</a:t>
            </a: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b: -1523.15384615</a:t>
            </a: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[ 10   0 180 165 175 165 170 165] : [ 140.56153846]</a:t>
            </a: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[ 17   1 173 153 175 161 170 161] : [ 158.41]</a:t>
            </a: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[ 34   0 170 165 170 165 170 165] : [ 176.03076923]</a:t>
            </a:r>
          </a:p>
        </p:txBody>
      </p:sp>
      <p:sp>
        <p:nvSpPr>
          <p:cNvPr id="308226" name="Title 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zh-CN" altLang="en-US" sz="3600" kern="1200" baseline="0">
                <a:latin typeface="+mj-lt"/>
                <a:ea typeface="+mj-ea"/>
                <a:cs typeface="+mj-cs"/>
              </a:rPr>
              <a:t>补充</a:t>
            </a:r>
            <a:r>
              <a:rPr lang="en-US" altLang="zh-CN" sz="3600" kern="1200" baseline="0">
                <a:latin typeface="+mj-lt"/>
                <a:ea typeface="+mj-ea"/>
                <a:cs typeface="+mj-cs"/>
              </a:rPr>
              <a:t>2</a:t>
            </a:r>
            <a:r>
              <a:rPr lang="zh-CN" altLang="en-US" sz="3600" kern="1200" baseline="0">
                <a:latin typeface="+mj-lt"/>
                <a:ea typeface="+mj-ea"/>
                <a:cs typeface="+mj-cs"/>
              </a:rPr>
              <a:t>：Python+sklearn使用线性回归算法预测儿童身高</a:t>
            </a: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49" name="Title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zh-CN" altLang="en-US" sz="3600" kern="1200" baseline="0">
                <a:latin typeface="+mj-lt"/>
                <a:ea typeface="+mj-ea"/>
                <a:cs typeface="+mj-cs"/>
              </a:rPr>
              <a:t>补充</a:t>
            </a:r>
            <a:r>
              <a:rPr lang="en-US" altLang="zh-CN" sz="3600" kern="1200" baseline="0">
                <a:latin typeface="+mj-lt"/>
                <a:ea typeface="+mj-ea"/>
                <a:cs typeface="+mj-cs"/>
              </a:rPr>
              <a:t>3</a:t>
            </a:r>
            <a:r>
              <a:rPr lang="zh-CN" altLang="en-US" sz="3600" kern="1200" baseline="0">
                <a:latin typeface="+mj-lt"/>
                <a:ea typeface="+mj-ea"/>
                <a:cs typeface="+mj-cs"/>
              </a:rPr>
              <a:t>：</a:t>
            </a:r>
            <a:r>
              <a:rPr lang="en-US" altLang="zh-CN" sz="3600" kern="1200" baseline="0">
                <a:latin typeface="+mj-lt"/>
                <a:ea typeface="+mj-ea"/>
                <a:cs typeface="+mj-cs"/>
              </a:rPr>
              <a:t>KNN分类算法实现根据身高和体重对体型分类</a:t>
            </a:r>
          </a:p>
        </p:txBody>
      </p:sp>
      <p:sp>
        <p:nvSpPr>
          <p:cNvPr id="306178" name="Content Placeholder 2"/>
          <p:cNvSpPr>
            <a:spLocks noGrp="1"/>
          </p:cNvSpPr>
          <p:nvPr>
            <p:ph idx="1"/>
          </p:nvPr>
        </p:nvSpPr>
        <p:spPr>
          <a:xfrm>
            <a:off x="762000" y="1165860"/>
            <a:ext cx="10784205" cy="4747895"/>
          </a:xfrm>
        </p:spPr>
        <p:txBody>
          <a:bodyPr anchor="t"/>
          <a:lstStyle/>
          <a:p>
            <a:pPr defTabSz="914400" fontAlgn="base">
              <a:lnSpc>
                <a:spcPct val="150000"/>
              </a:lnSpc>
              <a:spcBef>
                <a:spcPct val="0"/>
              </a:spcBef>
              <a:buFont typeface="Arial" panose="020B0604020202020204" pitchFamily="34" charset="0"/>
              <a:buChar char="•"/>
            </a:pPr>
            <a:r>
              <a:rPr lang="en-US" altLang="zh-CN" sz="2000" strike="noStrike" kern="1200" baseline="0" noProof="1">
                <a:latin typeface="+mn-lt"/>
                <a:ea typeface="+mn-ea"/>
                <a:cs typeface="+mn-cs"/>
              </a:rPr>
              <a:t>KNN算法是k-Nearest Neighbor Classification的简称，也就是k近邻分类算法。基本思路是在特征空间中查找k个最相似或者距离最近的样本，然后根据k个最相似的样本对未知样本进行分类。基本步骤为：</a:t>
            </a:r>
          </a:p>
          <a:p>
            <a:pPr marL="748665" indent="-388620" defTabSz="914400" fontAlgn="base">
              <a:lnSpc>
                <a:spcPct val="150000"/>
              </a:lnSpc>
              <a:spcBef>
                <a:spcPct val="0"/>
              </a:spcBef>
              <a:buFont typeface="Wingdings" panose="05000000000000000000" charset="0"/>
              <a:buChar char=""/>
            </a:pPr>
            <a:r>
              <a:rPr lang="en-US" altLang="zh-CN" sz="1800" strike="noStrike" kern="1200" baseline="0" noProof="1">
                <a:solidFill>
                  <a:srgbClr val="00B0F0"/>
                </a:solidFill>
                <a:latin typeface="+mn-lt"/>
                <a:ea typeface="+mn-ea"/>
                <a:cs typeface="+mn-cs"/>
              </a:rPr>
              <a:t>计算已知样本空间中所有点与未知样本的距离；</a:t>
            </a:r>
          </a:p>
          <a:p>
            <a:pPr marL="748665" indent="-388620" defTabSz="914400" fontAlgn="base">
              <a:lnSpc>
                <a:spcPct val="150000"/>
              </a:lnSpc>
              <a:spcBef>
                <a:spcPct val="0"/>
              </a:spcBef>
              <a:buFont typeface="Wingdings" panose="05000000000000000000" charset="0"/>
              <a:buChar char=""/>
            </a:pPr>
            <a:r>
              <a:rPr lang="en-US" altLang="zh-CN" sz="1800" strike="noStrike" kern="1200" baseline="0" noProof="1">
                <a:solidFill>
                  <a:srgbClr val="00B0F0"/>
                </a:solidFill>
                <a:latin typeface="+mn-lt"/>
                <a:ea typeface="+mn-ea"/>
                <a:cs typeface="+mn-cs"/>
              </a:rPr>
              <a:t>对所有距离按升序排列；</a:t>
            </a:r>
          </a:p>
          <a:p>
            <a:pPr marL="748665" indent="-388620" defTabSz="914400" fontAlgn="base">
              <a:lnSpc>
                <a:spcPct val="150000"/>
              </a:lnSpc>
              <a:spcBef>
                <a:spcPct val="0"/>
              </a:spcBef>
              <a:buFont typeface="Wingdings" panose="05000000000000000000" charset="0"/>
              <a:buChar char=""/>
            </a:pPr>
            <a:r>
              <a:rPr lang="en-US" altLang="zh-CN" sz="1800" strike="noStrike" kern="1200" baseline="0" noProof="1">
                <a:solidFill>
                  <a:srgbClr val="00B0F0"/>
                </a:solidFill>
                <a:latin typeface="+mn-lt"/>
                <a:ea typeface="+mn-ea"/>
                <a:cs typeface="+mn-cs"/>
              </a:rPr>
              <a:t>确定并选取与未知样本距离最小的k个样本或点；</a:t>
            </a:r>
          </a:p>
          <a:p>
            <a:pPr marL="748665" indent="-388620" defTabSz="914400" fontAlgn="base">
              <a:lnSpc>
                <a:spcPct val="150000"/>
              </a:lnSpc>
              <a:spcBef>
                <a:spcPct val="0"/>
              </a:spcBef>
              <a:buFont typeface="Wingdings" panose="05000000000000000000" charset="0"/>
              <a:buChar char=""/>
            </a:pPr>
            <a:r>
              <a:rPr lang="en-US" altLang="zh-CN" sz="1800" strike="noStrike" kern="1200" baseline="0" noProof="1">
                <a:solidFill>
                  <a:srgbClr val="00B0F0"/>
                </a:solidFill>
                <a:latin typeface="+mn-lt"/>
                <a:ea typeface="+mn-ea"/>
                <a:cs typeface="+mn-cs"/>
              </a:rPr>
              <a:t>统计选取的k个点所属类别的出现频率；</a:t>
            </a:r>
          </a:p>
          <a:p>
            <a:pPr marL="748665" indent="-388620" defTabSz="914400" fontAlgn="base">
              <a:lnSpc>
                <a:spcPct val="150000"/>
              </a:lnSpc>
              <a:spcBef>
                <a:spcPct val="0"/>
              </a:spcBef>
              <a:buFont typeface="Wingdings" panose="05000000000000000000" charset="0"/>
              <a:buChar char=""/>
            </a:pPr>
            <a:r>
              <a:rPr lang="en-US" altLang="zh-CN" sz="1800" strike="noStrike" kern="1200" baseline="0" noProof="1">
                <a:solidFill>
                  <a:srgbClr val="00B0F0"/>
                </a:solidFill>
                <a:latin typeface="+mn-lt"/>
                <a:ea typeface="+mn-ea"/>
                <a:cs typeface="+mn-cs"/>
              </a:rPr>
              <a:t>把出现频率最高的类别作为预测结果，即未知样本所属类别。</a:t>
            </a:r>
          </a:p>
          <a:p>
            <a:pPr defTabSz="914400" fontAlgn="base">
              <a:lnSpc>
                <a:spcPct val="150000"/>
              </a:lnSpc>
              <a:spcBef>
                <a:spcPct val="0"/>
              </a:spcBef>
              <a:buFont typeface="Arial" panose="020B0604020202020204" pitchFamily="34" charset="0"/>
              <a:buChar char="•"/>
            </a:pPr>
            <a:r>
              <a:rPr lang="en-US" altLang="zh-CN" sz="2000" strike="noStrike" kern="1200" baseline="0" noProof="1">
                <a:latin typeface="+mn-lt"/>
                <a:ea typeface="+mn-ea"/>
                <a:cs typeface="+mn-cs"/>
              </a:rPr>
              <a:t>下面的代码模拟了上面的算法思路和步骤，以身高+体重对肥胖程度进行分类为例，采用欧几里得距离。</a:t>
            </a: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3" name="Content Placeholder 2"/>
          <p:cNvSpPr>
            <a:spLocks noGrp="1"/>
          </p:cNvSpPr>
          <p:nvPr>
            <p:ph idx="1"/>
          </p:nvPr>
        </p:nvSpPr>
        <p:spPr/>
        <p:txBody>
          <a:bodyPr anchor="t"/>
          <a:lstStyle/>
          <a:p>
            <a:pPr marL="0" indent="0" defTabSz="914400">
              <a:buFont typeface="Wingdings" panose="05000000000000000000" charset="0"/>
              <a:buNone/>
            </a:pPr>
            <a:r>
              <a:rPr lang="en-US" altLang="zh-CN" sz="2000" kern="1200" baseline="0">
                <a:latin typeface="Consolas" panose="020B0609020204030204" charset="0"/>
                <a:ea typeface="+mn-ea"/>
                <a:cs typeface="+mn-cs"/>
              </a:rPr>
              <a:t>from collections import Counter</a:t>
            </a:r>
          </a:p>
          <a:p>
            <a:pPr marL="0" indent="0" defTabSz="914400">
              <a:buFont typeface="Wingdings" panose="05000000000000000000" charset="0"/>
              <a:buNone/>
            </a:pPr>
            <a:r>
              <a:rPr lang="en-US" altLang="zh-CN" sz="2000" kern="1200" baseline="0">
                <a:latin typeface="Consolas" panose="020B0609020204030204" charset="0"/>
                <a:ea typeface="+mn-ea"/>
                <a:cs typeface="+mn-cs"/>
              </a:rPr>
              <a:t>import numpy as np</a:t>
            </a:r>
          </a:p>
          <a:p>
            <a:pPr marL="0" indent="0" defTabSz="914400">
              <a:buFont typeface="Wingdings" panose="05000000000000000000" charset="0"/>
              <a:buNone/>
            </a:pP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 已知样本数据</a:t>
            </a:r>
          </a:p>
          <a:p>
            <a:pPr marL="0" indent="0" defTabSz="914400">
              <a:buFont typeface="Wingdings" panose="05000000000000000000" charset="0"/>
              <a:buNone/>
            </a:pPr>
            <a:r>
              <a:rPr lang="en-US" altLang="zh-CN" sz="2000" kern="1200" baseline="0">
                <a:latin typeface="Consolas" panose="020B0609020204030204" charset="0"/>
                <a:ea typeface="+mn-ea"/>
                <a:cs typeface="+mn-cs"/>
              </a:rPr>
              <a:t># 每行数据分别为性别,身高,体重</a:t>
            </a:r>
          </a:p>
          <a:p>
            <a:pPr marL="0" indent="0" defTabSz="914400">
              <a:buFont typeface="Wingdings" panose="05000000000000000000" charset="0"/>
              <a:buNone/>
            </a:pPr>
            <a:r>
              <a:rPr lang="en-US" altLang="zh-CN" sz="2000" kern="1200" baseline="0">
                <a:latin typeface="Consolas" panose="020B0609020204030204" charset="0"/>
                <a:ea typeface="+mn-ea"/>
                <a:cs typeface="+mn-cs"/>
              </a:rPr>
              <a:t>knownData = ((1, 180, 85), (1, 180, 86), (1, 180, 90), (1, 180, 100),</a:t>
            </a:r>
          </a:p>
          <a:p>
            <a:pPr marL="0" indent="0" defTabSz="914400">
              <a:buFont typeface="Wingdings" panose="05000000000000000000" charset="0"/>
              <a:buNone/>
            </a:pPr>
            <a:r>
              <a:rPr lang="en-US" altLang="zh-CN" sz="2000" kern="1200" baseline="0">
                <a:latin typeface="Consolas" panose="020B0609020204030204" charset="0"/>
                <a:ea typeface="+mn-ea"/>
                <a:cs typeface="+mn-cs"/>
              </a:rPr>
              <a:t>             (1, 185, 120), (1, 175, 80), (1, 175, 60), (1, 170, 60),</a:t>
            </a:r>
          </a:p>
          <a:p>
            <a:pPr marL="0" indent="0" defTabSz="914400">
              <a:buFont typeface="Wingdings" panose="05000000000000000000" charset="0"/>
              <a:buNone/>
            </a:pPr>
            <a:r>
              <a:rPr lang="en-US" altLang="zh-CN" sz="2000" kern="1200" baseline="0">
                <a:latin typeface="Consolas" panose="020B0609020204030204" charset="0"/>
                <a:ea typeface="+mn-ea"/>
                <a:cs typeface="+mn-cs"/>
              </a:rPr>
              <a:t>             (1, 175, 90), (1, 175, 100), (1, 185, 90), (1, 185, 80))</a:t>
            </a:r>
          </a:p>
          <a:p>
            <a:pPr marL="0" indent="0" defTabSz="914400">
              <a:buFont typeface="Wingdings" panose="05000000000000000000" charset="0"/>
              <a:buNone/>
            </a:pPr>
            <a:r>
              <a:rPr lang="en-US" altLang="zh-CN" sz="2000" kern="1200" baseline="0">
                <a:latin typeface="Consolas" panose="020B0609020204030204" charset="0"/>
                <a:ea typeface="+mn-ea"/>
                <a:cs typeface="+mn-cs"/>
              </a:rPr>
              <a:t>knownTarget = ('稍胖', '稍胖', '稍胖', '过胖',</a:t>
            </a:r>
          </a:p>
          <a:p>
            <a:pPr marL="0" indent="0" defTabSz="914400">
              <a:buFont typeface="Wingdings" panose="05000000000000000000" charset="0"/>
              <a:buNone/>
            </a:pPr>
            <a:r>
              <a:rPr lang="en-US" altLang="zh-CN" sz="2000" kern="1200" baseline="0">
                <a:latin typeface="Consolas" panose="020B0609020204030204" charset="0"/>
                <a:ea typeface="+mn-ea"/>
                <a:cs typeface="+mn-cs"/>
              </a:rPr>
              <a:t>               '太胖', '正常', '偏瘦', '正常',</a:t>
            </a:r>
          </a:p>
          <a:p>
            <a:pPr marL="0" indent="0" defTabSz="914400">
              <a:buFont typeface="Wingdings" panose="05000000000000000000" charset="0"/>
              <a:buNone/>
            </a:pPr>
            <a:r>
              <a:rPr lang="en-US" altLang="zh-CN" sz="2000" kern="1200" baseline="0">
                <a:latin typeface="Consolas" panose="020B0609020204030204" charset="0"/>
                <a:ea typeface="+mn-ea"/>
                <a:cs typeface="+mn-cs"/>
              </a:rPr>
              <a:t>               '过胖', '太胖', '正常', '偏瘦')</a:t>
            </a:r>
          </a:p>
        </p:txBody>
      </p:sp>
      <p:sp>
        <p:nvSpPr>
          <p:cNvPr id="310274" name="Title 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zh-CN" altLang="en-US" sz="3600" kern="1200" baseline="0">
                <a:latin typeface="+mj-lt"/>
                <a:ea typeface="+mj-ea"/>
                <a:cs typeface="+mj-cs"/>
              </a:rPr>
              <a:t>补充</a:t>
            </a:r>
            <a:r>
              <a:rPr lang="en-US" altLang="zh-CN" sz="3600" kern="1200" baseline="0">
                <a:latin typeface="+mj-lt"/>
                <a:ea typeface="+mj-ea"/>
                <a:cs typeface="+mj-cs"/>
              </a:rPr>
              <a:t>3</a:t>
            </a:r>
            <a:r>
              <a:rPr lang="zh-CN" altLang="en-US" sz="3600" kern="1200" baseline="0">
                <a:latin typeface="+mj-lt"/>
                <a:ea typeface="+mj-ea"/>
                <a:cs typeface="+mj-cs"/>
              </a:rPr>
              <a:t>：</a:t>
            </a:r>
            <a:r>
              <a:rPr lang="en-US" altLang="zh-CN" sz="3600" kern="1200" baseline="0">
                <a:latin typeface="+mj-lt"/>
                <a:ea typeface="+mj-ea"/>
                <a:cs typeface="+mj-cs"/>
              </a:rPr>
              <a:t>KNN分类算法实现根据身高和体重对体型分类</a:t>
            </a: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7" name="Content Placeholder 2"/>
          <p:cNvSpPr>
            <a:spLocks noGrp="1"/>
          </p:cNvSpPr>
          <p:nvPr>
            <p:ph idx="1"/>
          </p:nvPr>
        </p:nvSpPr>
        <p:spPr>
          <a:xfrm>
            <a:off x="762000" y="1231900"/>
            <a:ext cx="10908030" cy="4525645"/>
          </a:xfrm>
        </p:spPr>
        <p:txBody>
          <a:bodyPr anchor="t">
            <a:noAutofit/>
          </a:bodyPr>
          <a:lstStyle/>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def KNNPredict(current, knownData=knownData,  knownTarget=knownTarget, k=3):</a:t>
            </a: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    # current为未知样本，格式为(性别,身高,体重)</a:t>
            </a: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    data = dict(zip(knownData, knownTarget))</a:t>
            </a: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    # 如果未知样本与某个已知样本精确匹配，直接返回结果</a:t>
            </a: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    if current in data.keys():</a:t>
            </a: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        return data[current]</a:t>
            </a: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    # 按性别过滤，只考虑current性别一样的样本数据</a:t>
            </a: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    g = lambda item:item[0][0]==current[0]</a:t>
            </a: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    samples = list(filter(g, data.items()))</a:t>
            </a: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    g = lambda item:((item[0][1]-current[1])**2+\</a:t>
            </a: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                     (item[0][2]-current[2])**2)**0.5</a:t>
            </a: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    distances = sorted(samples, key=g)</a:t>
            </a: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    # 选取距离最小的前k个</a:t>
            </a: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    distances = (item[1] for item in distances[:k])</a:t>
            </a: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    # 计算选取的k个样本所属类别的出现频率</a:t>
            </a: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    # 选择频率最高的类别作为结果</a:t>
            </a:r>
          </a:p>
          <a:p>
            <a:pPr marL="0" indent="0" defTabSz="914400" fontAlgn="auto">
              <a:lnSpc>
                <a:spcPct val="100000"/>
              </a:lnSpc>
              <a:spcBef>
                <a:spcPts val="0"/>
              </a:spcBef>
              <a:buFont typeface="Wingdings" panose="05000000000000000000" charset="0"/>
              <a:buNone/>
            </a:pPr>
            <a:r>
              <a:rPr lang="en-US" altLang="zh-CN" sz="2000" kern="1200" baseline="0">
                <a:latin typeface="Consolas" panose="020B0609020204030204" charset="0"/>
                <a:ea typeface="+mn-ea"/>
                <a:cs typeface="+mn-cs"/>
              </a:rPr>
              <a:t>    return Counter(distances).most_common(1)[0][0]</a:t>
            </a:r>
          </a:p>
        </p:txBody>
      </p:sp>
      <p:sp>
        <p:nvSpPr>
          <p:cNvPr id="311298" name="Title 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zh-CN" altLang="en-US" sz="3600" kern="1200" baseline="0">
                <a:latin typeface="+mj-lt"/>
                <a:ea typeface="+mj-ea"/>
                <a:cs typeface="+mj-cs"/>
              </a:rPr>
              <a:t>补充</a:t>
            </a:r>
            <a:r>
              <a:rPr lang="en-US" altLang="zh-CN" sz="3600" kern="1200" baseline="0">
                <a:latin typeface="+mj-lt"/>
                <a:ea typeface="+mj-ea"/>
                <a:cs typeface="+mj-cs"/>
              </a:rPr>
              <a:t>3</a:t>
            </a:r>
            <a:r>
              <a:rPr lang="zh-CN" altLang="en-US" sz="3600" kern="1200" baseline="0">
                <a:latin typeface="+mj-lt"/>
                <a:ea typeface="+mj-ea"/>
                <a:cs typeface="+mj-cs"/>
              </a:rPr>
              <a:t>：</a:t>
            </a:r>
            <a:r>
              <a:rPr lang="en-US" altLang="zh-CN" sz="3600" kern="1200" baseline="0">
                <a:latin typeface="+mj-lt"/>
                <a:ea typeface="+mj-ea"/>
                <a:cs typeface="+mj-cs"/>
              </a:rPr>
              <a:t>KNN分类算法实现根据身高和体重对体型分类</a:t>
            </a: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1" name="Content Placeholder 2"/>
          <p:cNvSpPr>
            <a:spLocks noGrp="1"/>
          </p:cNvSpPr>
          <p:nvPr>
            <p:ph idx="1"/>
          </p:nvPr>
        </p:nvSpPr>
        <p:spPr/>
        <p:txBody>
          <a:bodyPr anchor="t"/>
          <a:lstStyle/>
          <a:p>
            <a:pPr marL="0" indent="0" defTabSz="914400">
              <a:buFont typeface="Wingdings" panose="05000000000000000000" charset="0"/>
              <a:buNone/>
            </a:pPr>
            <a:r>
              <a:rPr lang="en-US" altLang="zh-CN" sz="2000" kern="1200" baseline="0">
                <a:latin typeface="Consolas" panose="020B0609020204030204" charset="0"/>
                <a:ea typeface="+mn-ea"/>
                <a:cs typeface="+mn-cs"/>
              </a:rPr>
              <a:t>unKnownData = [(1, 180, 70), (1, 160, 90), (1, 170, 85)]</a:t>
            </a:r>
          </a:p>
          <a:p>
            <a:pPr marL="0" indent="0" defTabSz="914400">
              <a:buFont typeface="Wingdings" panose="05000000000000000000" charset="0"/>
              <a:buNone/>
            </a:pPr>
            <a:r>
              <a:rPr lang="en-US" altLang="zh-CN" sz="2000" kern="1200" baseline="0">
                <a:latin typeface="Consolas" panose="020B0609020204030204" charset="0"/>
                <a:ea typeface="+mn-ea"/>
                <a:cs typeface="+mn-cs"/>
              </a:rPr>
              <a:t>for current in unKnownData:</a:t>
            </a:r>
          </a:p>
          <a:p>
            <a:pPr marL="0" indent="0" defTabSz="914400">
              <a:buFont typeface="Wingdings" panose="05000000000000000000" charset="0"/>
              <a:buNone/>
            </a:pPr>
            <a:r>
              <a:rPr lang="en-US" altLang="zh-CN" sz="2000" kern="1200" baseline="0">
                <a:latin typeface="Consolas" panose="020B0609020204030204" charset="0"/>
                <a:ea typeface="+mn-ea"/>
                <a:cs typeface="+mn-cs"/>
              </a:rPr>
              <a:t>    print(current, ':', KNNPredict(current))</a:t>
            </a:r>
          </a:p>
          <a:p>
            <a:pPr marL="0" indent="0" defTabSz="914400">
              <a:buFont typeface="Wingdings" panose="05000000000000000000" charset="0"/>
              <a:buNone/>
            </a:pPr>
            <a:endParaRPr lang="en-US" altLang="zh-CN" sz="1800" kern="1200" baseline="0">
              <a:latin typeface="Consolas" panose="020B0609020204030204" charset="0"/>
              <a:ea typeface="+mn-ea"/>
              <a:cs typeface="+mn-cs"/>
            </a:endParaRPr>
          </a:p>
          <a:p>
            <a:pPr marL="0" indent="0" defTabSz="914400">
              <a:buFont typeface="Wingdings" panose="05000000000000000000" charset="0"/>
              <a:buNone/>
            </a:pPr>
            <a:r>
              <a:rPr lang="en-US" altLang="zh-CN" sz="2400" b="1" kern="1200" baseline="0">
                <a:latin typeface="Consolas" panose="020B0609020204030204" charset="0"/>
                <a:ea typeface="+mn-ea"/>
                <a:cs typeface="+mn-cs"/>
              </a:rPr>
              <a:t>运行结果为：</a:t>
            </a: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(1, 180, 70) : 偏瘦</a:t>
            </a: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(1, 160, 90) : 过胖</a:t>
            </a:r>
          </a:p>
          <a:p>
            <a:pPr marL="0" indent="0" defTabSz="914400">
              <a:buFont typeface="Wingdings" panose="05000000000000000000" charset="0"/>
              <a:buNone/>
            </a:pPr>
            <a:r>
              <a:rPr lang="en-US" altLang="zh-CN" sz="2000" kern="1200" baseline="0">
                <a:solidFill>
                  <a:srgbClr val="00B0F0"/>
                </a:solidFill>
                <a:latin typeface="Consolas" panose="020B0609020204030204" charset="0"/>
                <a:ea typeface="+mn-ea"/>
                <a:cs typeface="+mn-cs"/>
              </a:rPr>
              <a:t>(1, 170, 85) : 正常</a:t>
            </a:r>
          </a:p>
        </p:txBody>
      </p:sp>
      <p:sp>
        <p:nvSpPr>
          <p:cNvPr id="312322" name="Title 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zh-CN" altLang="en-US" sz="3600" kern="1200" baseline="0">
                <a:latin typeface="+mj-lt"/>
                <a:ea typeface="+mj-ea"/>
                <a:cs typeface="+mj-cs"/>
              </a:rPr>
              <a:t>补充</a:t>
            </a:r>
            <a:r>
              <a:rPr lang="en-US" altLang="zh-CN" sz="3600" kern="1200" baseline="0">
                <a:latin typeface="+mj-lt"/>
                <a:ea typeface="+mj-ea"/>
                <a:cs typeface="+mj-cs"/>
              </a:rPr>
              <a:t>3</a:t>
            </a:r>
            <a:r>
              <a:rPr lang="zh-CN" altLang="en-US" sz="3600" kern="1200" baseline="0">
                <a:latin typeface="+mj-lt"/>
                <a:ea typeface="+mj-ea"/>
                <a:cs typeface="+mj-cs"/>
              </a:rPr>
              <a:t>：</a:t>
            </a:r>
            <a:r>
              <a:rPr lang="en-US" altLang="zh-CN" sz="3600" kern="1200" baseline="0">
                <a:latin typeface="+mj-lt"/>
                <a:ea typeface="+mj-ea"/>
                <a:cs typeface="+mj-cs"/>
              </a:rPr>
              <a:t>KNN分类算法实现根据身高和体重对体型分类</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1 </a:t>
            </a:r>
            <a:r>
              <a:rPr dirty="0" err="1"/>
              <a:t>numpy简单应用</a:t>
            </a:r>
            <a:endParaRPr lang="zh-CN" altLang="en-US" kern="1200" baseline="0" dirty="0">
              <a:latin typeface="+mj-lt"/>
              <a:ea typeface="+mj-ea"/>
              <a:cs typeface="+mj-cs"/>
            </a:endParaRPr>
          </a:p>
        </p:txBody>
      </p:sp>
      <p:sp>
        <p:nvSpPr>
          <p:cNvPr id="13314" name="内容占位符 2"/>
          <p:cNvSpPr>
            <a:spLocks noGrp="1"/>
          </p:cNvSpPr>
          <p:nvPr>
            <p:ph idx="1"/>
          </p:nvPr>
        </p:nvSpPr>
        <p:spPr>
          <a:xfrm>
            <a:off x="838200" y="1321435"/>
            <a:ext cx="10515600" cy="5250180"/>
          </a:xfrm>
        </p:spPr>
        <p:txBody>
          <a:bodyPr anchor="t">
            <a:normAutofit lnSpcReduction="10000"/>
          </a:bodyPr>
          <a:lstStyle/>
          <a:p>
            <a:pPr fontAlgn="base">
              <a:lnSpc>
                <a:spcPct val="80000"/>
              </a:lnSpc>
            </a:pPr>
            <a:r>
              <a:rPr lang="zh-CN" altLang="en-US" sz="2400" strike="noStrike" noProof="1">
                <a:ea typeface="宋体" panose="02010600030101010101" pitchFamily="2" charset="-122"/>
              </a:rPr>
              <a:t>数组与数组的运算</a:t>
            </a:r>
          </a:p>
          <a:p>
            <a:pPr marL="48260" indent="0" fontAlgn="base">
              <a:lnSpc>
                <a:spcPct val="100000"/>
              </a:lnSpc>
              <a:spcBef>
                <a:spcPts val="0"/>
              </a:spcBef>
              <a:buNone/>
            </a:pPr>
            <a:endParaRPr lang="en-US" altLang="x-none" sz="2000" strike="noStrike" noProof="1">
              <a:latin typeface="Consolas" panose="020B0609020204030204" charset="0"/>
            </a:endParaRPr>
          </a:p>
          <a:p>
            <a:pPr marL="48260" indent="0" fontAlgn="base">
              <a:lnSpc>
                <a:spcPct val="100000"/>
              </a:lnSpc>
              <a:spcBef>
                <a:spcPts val="0"/>
              </a:spcBef>
              <a:buNone/>
            </a:pPr>
            <a:r>
              <a:rPr lang="en-US" altLang="x-none" sz="2000" strike="noStrike" noProof="1">
                <a:latin typeface="Consolas" panose="020B0609020204030204" charset="0"/>
              </a:rPr>
              <a:t>&gt;&gt;&gt; a = np.array((1, 2, 3))</a:t>
            </a:r>
          </a:p>
          <a:p>
            <a:pPr marL="48260" indent="0" fontAlgn="base">
              <a:lnSpc>
                <a:spcPct val="100000"/>
              </a:lnSpc>
              <a:spcBef>
                <a:spcPts val="0"/>
              </a:spcBef>
              <a:buNone/>
            </a:pPr>
            <a:r>
              <a:rPr lang="en-US" altLang="x-none" sz="2000" strike="noStrike" noProof="1">
                <a:latin typeface="Consolas" panose="020B0609020204030204" charset="0"/>
              </a:rPr>
              <a:t>&gt;&gt;&gt; b = np.array(([1, 2, 3], [4, 5, 6], [7, 8, 9]))</a:t>
            </a:r>
          </a:p>
          <a:p>
            <a:pPr marL="48260" indent="0" fontAlgn="base">
              <a:lnSpc>
                <a:spcPct val="100000"/>
              </a:lnSpc>
              <a:spcBef>
                <a:spcPts val="0"/>
              </a:spcBef>
              <a:buNone/>
            </a:pPr>
            <a:r>
              <a:rPr lang="en-US" altLang="x-none" sz="2000" strike="noStrike" noProof="1">
                <a:latin typeface="Consolas" panose="020B0609020204030204" charset="0"/>
              </a:rPr>
              <a:t>&gt;&gt;&gt; c = a * b                   # 数组与数组相乘</a:t>
            </a:r>
          </a:p>
          <a:p>
            <a:pPr marL="48260" indent="0" fontAlgn="base">
              <a:lnSpc>
                <a:spcPct val="100000"/>
              </a:lnSpc>
              <a:spcBef>
                <a:spcPts val="0"/>
              </a:spcBef>
              <a:buNone/>
            </a:pPr>
            <a:r>
              <a:rPr lang="en-US" altLang="x-none" sz="2000" strike="noStrike" noProof="1">
                <a:latin typeface="Consolas" panose="020B0609020204030204" charset="0"/>
              </a:rPr>
              <a:t>&gt;&gt;&gt; c                           # a中的每个元素乘以b中的</a:t>
            </a:r>
            <a:r>
              <a:rPr lang="zh-CN" altLang="en-US" sz="2000" strike="noStrike" noProof="1">
                <a:latin typeface="Consolas" panose="020B0609020204030204" charset="0"/>
              </a:rPr>
              <a:t>对应</a:t>
            </a:r>
            <a:r>
              <a:rPr lang="en-US" altLang="x-none" sz="2000" strike="noStrike" noProof="1">
                <a:latin typeface="Consolas" panose="020B0609020204030204" charset="0"/>
              </a:rPr>
              <a:t>列元素</a:t>
            </a:r>
          </a:p>
          <a:p>
            <a:pPr marL="48260" indent="0" fontAlgn="base">
              <a:lnSpc>
                <a:spcPct val="100000"/>
              </a:lnSpc>
              <a:spcBef>
                <a:spcPts val="0"/>
              </a:spcBef>
              <a:buNone/>
            </a:pPr>
            <a:r>
              <a:rPr lang="en-US" altLang="x-none" sz="2000" strike="noStrike" noProof="1">
                <a:solidFill>
                  <a:srgbClr val="00B0F0"/>
                </a:solidFill>
                <a:latin typeface="Consolas" panose="020B0609020204030204" charset="0"/>
              </a:rPr>
              <a:t>array([[ 1, 4, 9],</a:t>
            </a:r>
          </a:p>
          <a:p>
            <a:pPr marL="48260" indent="0" fontAlgn="base">
              <a:lnSpc>
                <a:spcPct val="100000"/>
              </a:lnSpc>
              <a:spcBef>
                <a:spcPts val="0"/>
              </a:spcBef>
              <a:buNone/>
            </a:pPr>
            <a:r>
              <a:rPr lang="en-US" altLang="x-none" sz="2000" strike="noStrike" noProof="1">
                <a:solidFill>
                  <a:srgbClr val="00B0F0"/>
                </a:solidFill>
                <a:latin typeface="Consolas" panose="020B0609020204030204" charset="0"/>
              </a:rPr>
              <a:t>       [ 4, 10, 18],</a:t>
            </a:r>
          </a:p>
          <a:p>
            <a:pPr marL="48260" indent="0" fontAlgn="base">
              <a:lnSpc>
                <a:spcPct val="100000"/>
              </a:lnSpc>
              <a:spcBef>
                <a:spcPts val="0"/>
              </a:spcBef>
              <a:buNone/>
            </a:pPr>
            <a:r>
              <a:rPr lang="en-US" altLang="x-none" sz="2000" strike="noStrike" noProof="1">
                <a:solidFill>
                  <a:srgbClr val="00B0F0"/>
                </a:solidFill>
                <a:latin typeface="Consolas" panose="020B0609020204030204" charset="0"/>
              </a:rPr>
              <a:t>       [ 7, 16, 27]])</a:t>
            </a:r>
          </a:p>
          <a:p>
            <a:pPr marL="48260" indent="0" fontAlgn="base">
              <a:lnSpc>
                <a:spcPct val="100000"/>
              </a:lnSpc>
              <a:spcBef>
                <a:spcPts val="0"/>
              </a:spcBef>
              <a:buNone/>
            </a:pPr>
            <a:r>
              <a:rPr lang="en-US" altLang="x-none" sz="2000" strike="noStrike" noProof="1">
                <a:latin typeface="Consolas" panose="020B0609020204030204" charset="0"/>
              </a:rPr>
              <a:t>&gt;&gt;&gt; c / b                       # 数组之间的除法运算</a:t>
            </a:r>
          </a:p>
          <a:p>
            <a:pPr marL="48260" indent="0" fontAlgn="base">
              <a:lnSpc>
                <a:spcPct val="100000"/>
              </a:lnSpc>
              <a:spcBef>
                <a:spcPts val="0"/>
              </a:spcBef>
              <a:buNone/>
            </a:pPr>
            <a:r>
              <a:rPr lang="en-US" altLang="x-none" sz="2000" strike="noStrike" noProof="1">
                <a:solidFill>
                  <a:srgbClr val="00B0F0"/>
                </a:solidFill>
                <a:latin typeface="Consolas" panose="020B0609020204030204" charset="0"/>
              </a:rPr>
              <a:t>array([[ 1.,  2.,  3.],</a:t>
            </a:r>
          </a:p>
          <a:p>
            <a:pPr marL="48260" indent="0" fontAlgn="base">
              <a:lnSpc>
                <a:spcPct val="100000"/>
              </a:lnSpc>
              <a:spcBef>
                <a:spcPts val="0"/>
              </a:spcBef>
              <a:buNone/>
            </a:pPr>
            <a:r>
              <a:rPr lang="en-US" altLang="x-none" sz="2000" strike="noStrike" noProof="1">
                <a:solidFill>
                  <a:srgbClr val="00B0F0"/>
                </a:solidFill>
                <a:latin typeface="Consolas" panose="020B0609020204030204" charset="0"/>
              </a:rPr>
              <a:t>       [ 1.,  2.,  3.],</a:t>
            </a:r>
          </a:p>
          <a:p>
            <a:pPr marL="48260" indent="0" fontAlgn="base">
              <a:lnSpc>
                <a:spcPct val="100000"/>
              </a:lnSpc>
              <a:spcBef>
                <a:spcPts val="0"/>
              </a:spcBef>
              <a:buNone/>
            </a:pPr>
            <a:r>
              <a:rPr lang="en-US" altLang="x-none" sz="2000" strike="noStrike" noProof="1">
                <a:solidFill>
                  <a:srgbClr val="00B0F0"/>
                </a:solidFill>
                <a:latin typeface="Consolas" panose="020B0609020204030204" charset="0"/>
              </a:rPr>
              <a:t>       [ 1.,  2.,  3.]])</a:t>
            </a:r>
          </a:p>
          <a:p>
            <a:pPr marL="48260" indent="0" fontAlgn="base">
              <a:lnSpc>
                <a:spcPct val="100000"/>
              </a:lnSpc>
              <a:spcBef>
                <a:spcPts val="0"/>
              </a:spcBef>
              <a:buNone/>
            </a:pPr>
            <a:r>
              <a:rPr lang="en-US" sz="2000" strike="noStrike" noProof="1">
                <a:latin typeface="Consolas" panose="020B0609020204030204" charset="0"/>
                <a:sym typeface="+mn-ea"/>
              </a:rPr>
              <a:t>&gt;&gt;&gt; c / a</a:t>
            </a:r>
            <a:endParaRPr lang="en-US" sz="2000" strike="noStrike" noProof="1">
              <a:latin typeface="Consolas" panose="020B0609020204030204" charset="0"/>
            </a:endParaRPr>
          </a:p>
          <a:p>
            <a:pPr marL="48260" indent="0" fontAlgn="base">
              <a:lnSpc>
                <a:spcPct val="100000"/>
              </a:lnSpc>
              <a:spcBef>
                <a:spcPts val="0"/>
              </a:spcBef>
              <a:buNone/>
            </a:pPr>
            <a:r>
              <a:rPr lang="en-US" sz="2000" strike="noStrike" noProof="1">
                <a:solidFill>
                  <a:srgbClr val="00B0F0"/>
                </a:solidFill>
                <a:latin typeface="Consolas" panose="020B0609020204030204" charset="0"/>
                <a:sym typeface="+mn-ea"/>
              </a:rPr>
              <a:t>array([[ 1.,  2.,  3.],</a:t>
            </a:r>
          </a:p>
          <a:p>
            <a:pPr marL="48260" indent="0" fontAlgn="base">
              <a:lnSpc>
                <a:spcPct val="100000"/>
              </a:lnSpc>
              <a:spcBef>
                <a:spcPts val="0"/>
              </a:spcBef>
              <a:buNone/>
            </a:pPr>
            <a:r>
              <a:rPr lang="en-US" sz="2000" strike="noStrike" noProof="1">
                <a:solidFill>
                  <a:srgbClr val="00B0F0"/>
                </a:solidFill>
                <a:latin typeface="Consolas" panose="020B0609020204030204" charset="0"/>
                <a:sym typeface="+mn-ea"/>
              </a:rPr>
              <a:t>       [ 4.,  5.,  6.],</a:t>
            </a:r>
          </a:p>
          <a:p>
            <a:pPr marL="48260" indent="0" fontAlgn="base">
              <a:lnSpc>
                <a:spcPct val="100000"/>
              </a:lnSpc>
              <a:spcBef>
                <a:spcPts val="0"/>
              </a:spcBef>
              <a:buNone/>
            </a:pPr>
            <a:r>
              <a:rPr lang="en-US" sz="2000" strike="noStrike" noProof="1">
                <a:solidFill>
                  <a:srgbClr val="00B0F0"/>
                </a:solidFill>
                <a:latin typeface="Consolas" panose="020B0609020204030204" charset="0"/>
                <a:sym typeface="+mn-ea"/>
              </a:rPr>
              <a:t>       [ 7.,  8.,  9.]])</a:t>
            </a:r>
            <a:endParaRPr lang="en-US" altLang="x-none" sz="2000" strike="noStrike" noProof="1">
              <a:solidFill>
                <a:srgbClr val="00B0F0"/>
              </a:solidFill>
              <a:latin typeface="Consolas" panose="020B0609020204030204" charset="0"/>
              <a:sym typeface="+mn-ea"/>
            </a:endParaRPr>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21435"/>
            <a:ext cx="10515600" cy="5292725"/>
          </a:xfrm>
        </p:spPr>
        <p:txBody>
          <a:bodyPr>
            <a:normAutofit lnSpcReduction="10000"/>
          </a:bodyPr>
          <a:lstStyle/>
          <a:p>
            <a:pPr indent="-316230" fontAlgn="base">
              <a:spcBef>
                <a:spcPts val="0"/>
              </a:spcBef>
              <a:buFont typeface="Wingdings" panose="05000000000000000000" charset="0"/>
              <a:buChar char=""/>
            </a:pPr>
            <a:r>
              <a:rPr lang="en-US" sz="2400" strike="noStrike" noProof="1">
                <a:latin typeface="Consolas" panose="020B0609020204030204" charset="0"/>
              </a:rPr>
              <a:t>下面的代码使用扩展库sklearn中的k近邻分类算法处理了同样的问题：</a:t>
            </a:r>
          </a:p>
          <a:p>
            <a:pPr marL="0" indent="0" fontAlgn="base">
              <a:lnSpc>
                <a:spcPct val="100000"/>
              </a:lnSpc>
              <a:spcBef>
                <a:spcPts val="0"/>
              </a:spcBef>
              <a:buNone/>
            </a:pPr>
            <a:r>
              <a:rPr lang="en-US" sz="2000" strike="noStrike" noProof="1">
                <a:latin typeface="Consolas" panose="020B0609020204030204" charset="0"/>
              </a:rPr>
              <a:t># 使用sklearn库的k近邻分类模型</a:t>
            </a:r>
          </a:p>
          <a:p>
            <a:pPr marL="0" indent="0" fontAlgn="base">
              <a:lnSpc>
                <a:spcPct val="100000"/>
              </a:lnSpc>
              <a:spcBef>
                <a:spcPts val="0"/>
              </a:spcBef>
              <a:buNone/>
            </a:pPr>
            <a:r>
              <a:rPr lang="en-US" sz="2000" strike="noStrike" noProof="1">
                <a:latin typeface="Consolas" panose="020B0609020204030204" charset="0"/>
              </a:rPr>
              <a:t>from sklearn.neighbors import KNeighborsClassifier</a:t>
            </a:r>
          </a:p>
          <a:p>
            <a:pPr marL="0" indent="0" fontAlgn="base">
              <a:lnSpc>
                <a:spcPct val="100000"/>
              </a:lnSpc>
              <a:spcBef>
                <a:spcPts val="0"/>
              </a:spcBef>
              <a:buNone/>
            </a:pPr>
            <a:endParaRPr lang="en-US" sz="2000" strike="noStrike" noProof="1">
              <a:latin typeface="Consolas" panose="020B0609020204030204" charset="0"/>
            </a:endParaRPr>
          </a:p>
          <a:p>
            <a:pPr marL="0" indent="0" fontAlgn="base">
              <a:lnSpc>
                <a:spcPct val="100000"/>
              </a:lnSpc>
              <a:spcBef>
                <a:spcPts val="0"/>
              </a:spcBef>
              <a:buNone/>
            </a:pPr>
            <a:r>
              <a:rPr lang="en-US" sz="2000" strike="noStrike" noProof="1">
                <a:latin typeface="Consolas" panose="020B0609020204030204" charset="0"/>
              </a:rPr>
              <a:t># 创建并训练模型</a:t>
            </a:r>
          </a:p>
          <a:p>
            <a:pPr marL="0" indent="0" fontAlgn="base">
              <a:lnSpc>
                <a:spcPct val="100000"/>
              </a:lnSpc>
              <a:spcBef>
                <a:spcPts val="0"/>
              </a:spcBef>
              <a:buNone/>
            </a:pPr>
            <a:r>
              <a:rPr lang="en-US" sz="2000" strike="noStrike" noProof="1">
                <a:latin typeface="Consolas" panose="020B0609020204030204" charset="0"/>
              </a:rPr>
              <a:t>clf = KNeighborsClassifier(n_neighbors=3, weights='distance')</a:t>
            </a:r>
          </a:p>
          <a:p>
            <a:pPr marL="0" indent="0" fontAlgn="base">
              <a:lnSpc>
                <a:spcPct val="100000"/>
              </a:lnSpc>
              <a:spcBef>
                <a:spcPts val="0"/>
              </a:spcBef>
              <a:buNone/>
            </a:pPr>
            <a:r>
              <a:rPr lang="en-US" sz="2000" strike="noStrike" noProof="1">
                <a:latin typeface="Consolas" panose="020B0609020204030204" charset="0"/>
              </a:rPr>
              <a:t>clf.fit(knownData, knownTarget)</a:t>
            </a:r>
          </a:p>
          <a:p>
            <a:pPr marL="0" indent="0" fontAlgn="base">
              <a:lnSpc>
                <a:spcPct val="100000"/>
              </a:lnSpc>
              <a:spcBef>
                <a:spcPts val="0"/>
              </a:spcBef>
              <a:buNone/>
            </a:pPr>
            <a:endParaRPr lang="en-US" sz="2000" strike="noStrike" noProof="1">
              <a:latin typeface="Consolas" panose="020B0609020204030204" charset="0"/>
            </a:endParaRPr>
          </a:p>
          <a:p>
            <a:pPr marL="0" indent="0" fontAlgn="base">
              <a:lnSpc>
                <a:spcPct val="100000"/>
              </a:lnSpc>
              <a:spcBef>
                <a:spcPts val="0"/>
              </a:spcBef>
              <a:buNone/>
            </a:pPr>
            <a:r>
              <a:rPr lang="en-US" sz="2000" strike="noStrike" noProof="1">
                <a:latin typeface="Consolas" panose="020B0609020204030204" charset="0"/>
              </a:rPr>
              <a:t># 分类</a:t>
            </a:r>
          </a:p>
          <a:p>
            <a:pPr marL="0" indent="0" fontAlgn="base">
              <a:lnSpc>
                <a:spcPct val="100000"/>
              </a:lnSpc>
              <a:spcBef>
                <a:spcPts val="0"/>
              </a:spcBef>
              <a:buNone/>
            </a:pPr>
            <a:r>
              <a:rPr lang="en-US" sz="2000" strike="noStrike" noProof="1">
                <a:latin typeface="Consolas" panose="020B0609020204030204" charset="0"/>
              </a:rPr>
              <a:t>for current in unKnownData:</a:t>
            </a:r>
          </a:p>
          <a:p>
            <a:pPr marL="0" indent="0" fontAlgn="base">
              <a:lnSpc>
                <a:spcPct val="100000"/>
              </a:lnSpc>
              <a:spcBef>
                <a:spcPts val="0"/>
              </a:spcBef>
              <a:buNone/>
            </a:pPr>
            <a:r>
              <a:rPr lang="en-US" sz="2000" strike="noStrike" noProof="1">
                <a:latin typeface="Consolas" panose="020B0609020204030204" charset="0"/>
              </a:rPr>
              <a:t>    print(current, end=' : ')</a:t>
            </a:r>
          </a:p>
          <a:p>
            <a:pPr marL="0" indent="0" fontAlgn="base">
              <a:lnSpc>
                <a:spcPct val="100000"/>
              </a:lnSpc>
              <a:spcBef>
                <a:spcPts val="0"/>
              </a:spcBef>
              <a:buNone/>
            </a:pPr>
            <a:r>
              <a:rPr lang="en-US" sz="2000" strike="noStrike" noProof="1">
                <a:latin typeface="Consolas" panose="020B0609020204030204" charset="0"/>
              </a:rPr>
              <a:t>    current = np.array(current).reshape(1,-1)</a:t>
            </a:r>
          </a:p>
          <a:p>
            <a:pPr marL="0" indent="0" fontAlgn="base">
              <a:lnSpc>
                <a:spcPct val="100000"/>
              </a:lnSpc>
              <a:spcBef>
                <a:spcPts val="0"/>
              </a:spcBef>
              <a:buNone/>
            </a:pPr>
            <a:r>
              <a:rPr lang="en-US" sz="2000" strike="noStrike" noProof="1">
                <a:latin typeface="Consolas" panose="020B0609020204030204" charset="0"/>
              </a:rPr>
              <a:t>    print(clf.predict(current)[0])</a:t>
            </a:r>
          </a:p>
          <a:p>
            <a:pPr marL="0" indent="0" fontAlgn="base">
              <a:lnSpc>
                <a:spcPct val="100000"/>
              </a:lnSpc>
              <a:spcBef>
                <a:spcPts val="0"/>
              </a:spcBef>
              <a:buNone/>
            </a:pPr>
            <a:endParaRPr lang="en-US" sz="2000" strike="noStrike" noProof="1">
              <a:latin typeface="Consolas" panose="020B0609020204030204" charset="0"/>
            </a:endParaRPr>
          </a:p>
          <a:p>
            <a:pPr marL="0" indent="0" fontAlgn="base">
              <a:spcBef>
                <a:spcPts val="0"/>
              </a:spcBef>
              <a:buNone/>
            </a:pPr>
            <a:endParaRPr lang="en-US" sz="1600" strike="noStrike" noProof="1">
              <a:latin typeface="Consolas" panose="020B0609020204030204" charset="0"/>
            </a:endParaRPr>
          </a:p>
          <a:p>
            <a:pPr marL="0" indent="0" fontAlgn="base">
              <a:spcBef>
                <a:spcPts val="0"/>
              </a:spcBef>
              <a:buNone/>
            </a:pPr>
            <a:r>
              <a:rPr lang="en-US" sz="2400" b="1" strike="noStrike" noProof="1">
                <a:latin typeface="Consolas" panose="020B0609020204030204" charset="0"/>
              </a:rPr>
              <a:t>运行结果为：</a:t>
            </a:r>
          </a:p>
          <a:p>
            <a:pPr marL="0" indent="0" fontAlgn="base">
              <a:lnSpc>
                <a:spcPct val="100000"/>
              </a:lnSpc>
              <a:spcBef>
                <a:spcPts val="0"/>
              </a:spcBef>
              <a:buNone/>
            </a:pPr>
            <a:r>
              <a:rPr lang="en-US" sz="2000" strike="noStrike" noProof="1">
                <a:solidFill>
                  <a:srgbClr val="00B0F0"/>
                </a:solidFill>
                <a:latin typeface="Consolas" panose="020B0609020204030204" charset="0"/>
              </a:rPr>
              <a:t>(1, 180, 70) : 偏瘦</a:t>
            </a:r>
          </a:p>
          <a:p>
            <a:pPr marL="0" indent="0" fontAlgn="base">
              <a:lnSpc>
                <a:spcPct val="100000"/>
              </a:lnSpc>
              <a:spcBef>
                <a:spcPts val="0"/>
              </a:spcBef>
              <a:buNone/>
            </a:pPr>
            <a:r>
              <a:rPr lang="en-US" sz="2000" strike="noStrike" noProof="1">
                <a:solidFill>
                  <a:srgbClr val="00B0F0"/>
                </a:solidFill>
                <a:latin typeface="Consolas" panose="020B0609020204030204" charset="0"/>
              </a:rPr>
              <a:t>(1, 160, 90) : 过胖</a:t>
            </a:r>
          </a:p>
          <a:p>
            <a:pPr marL="0" indent="0" fontAlgn="base">
              <a:lnSpc>
                <a:spcPct val="100000"/>
              </a:lnSpc>
              <a:spcBef>
                <a:spcPts val="0"/>
              </a:spcBef>
              <a:buNone/>
            </a:pPr>
            <a:r>
              <a:rPr lang="en-US" sz="2000" strike="noStrike" noProof="1">
                <a:solidFill>
                  <a:srgbClr val="00B0F0"/>
                </a:solidFill>
                <a:latin typeface="Consolas" panose="020B0609020204030204" charset="0"/>
              </a:rPr>
              <a:t>(1, 170, 85) : 正常</a:t>
            </a:r>
          </a:p>
        </p:txBody>
      </p:sp>
      <p:sp>
        <p:nvSpPr>
          <p:cNvPr id="313346" name="Title 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zh-CN" altLang="en-US" sz="3600" kern="1200" baseline="0">
                <a:latin typeface="+mj-lt"/>
                <a:ea typeface="+mj-ea"/>
                <a:cs typeface="+mj-cs"/>
              </a:rPr>
              <a:t>补充</a:t>
            </a:r>
            <a:r>
              <a:rPr lang="en-US" altLang="zh-CN" sz="3600" kern="1200" baseline="0">
                <a:latin typeface="+mj-lt"/>
                <a:ea typeface="+mj-ea"/>
                <a:cs typeface="+mj-cs"/>
              </a:rPr>
              <a:t>3</a:t>
            </a:r>
            <a:r>
              <a:rPr lang="zh-CN" altLang="en-US" sz="3600" kern="1200" baseline="0">
                <a:latin typeface="+mj-lt"/>
                <a:ea typeface="+mj-ea"/>
                <a:cs typeface="+mj-cs"/>
              </a:rPr>
              <a:t>：</a:t>
            </a:r>
            <a:r>
              <a:rPr lang="en-US" altLang="zh-CN" sz="3600" kern="1200" baseline="0">
                <a:latin typeface="+mj-lt"/>
                <a:ea typeface="+mj-ea"/>
                <a:cs typeface="+mj-cs"/>
              </a:rPr>
              <a:t>KNN分类算法实现根据身高和体重对体型分类</a:t>
            </a: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69" name="Title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noAutofit/>
          </a:bodyPr>
          <a:lstStyle/>
          <a:p>
            <a:pPr defTabSz="914400">
              <a:buNone/>
            </a:pPr>
            <a:r>
              <a:rPr lang="zh-CN" altLang="en-US" sz="3200" kern="1200" baseline="0">
                <a:latin typeface="+mj-lt"/>
                <a:ea typeface="+mj-ea"/>
                <a:cs typeface="+mj-cs"/>
              </a:rPr>
              <a:t>补充</a:t>
            </a:r>
            <a:r>
              <a:rPr lang="en-US" altLang="zh-CN" sz="3200" kern="1200" baseline="0">
                <a:latin typeface="+mj-lt"/>
                <a:ea typeface="+mj-ea"/>
                <a:cs typeface="+mj-cs"/>
              </a:rPr>
              <a:t>4</a:t>
            </a:r>
            <a:r>
              <a:rPr lang="zh-CN" altLang="en-US" sz="3200" kern="1200" baseline="0">
                <a:latin typeface="+mj-lt"/>
                <a:ea typeface="+mj-ea"/>
                <a:cs typeface="+mj-cs"/>
              </a:rPr>
              <a:t>：绘制时间序列数据的时序图、自相关图和偏自相关图</a:t>
            </a:r>
          </a:p>
        </p:txBody>
      </p:sp>
      <p:sp>
        <p:nvSpPr>
          <p:cNvPr id="3" name="Content Placeholder 2"/>
          <p:cNvSpPr>
            <a:spLocks noGrp="1"/>
          </p:cNvSpPr>
          <p:nvPr>
            <p:ph idx="1"/>
          </p:nvPr>
        </p:nvSpPr>
        <p:spPr>
          <a:xfrm>
            <a:off x="819785" y="1245870"/>
            <a:ext cx="10977880" cy="4970145"/>
          </a:xfrm>
        </p:spPr>
        <p:txBody>
          <a:bodyPr/>
          <a:lstStyle/>
          <a:p>
            <a:pPr fontAlgn="base">
              <a:lnSpc>
                <a:spcPct val="150000"/>
              </a:lnSpc>
              <a:spcBef>
                <a:spcPts val="0"/>
              </a:spcBef>
            </a:pPr>
            <a:r>
              <a:rPr lang="en-US" sz="2400" strike="noStrike" noProof="1"/>
              <a:t>时序图、自相关图和偏相关图是判断时间序列数据是否平稳的重要依据。</a:t>
            </a:r>
          </a:p>
          <a:p>
            <a:pPr marL="0" indent="0" fontAlgn="base">
              <a:buNone/>
            </a:pPr>
            <a:r>
              <a:rPr lang="en-US" sz="2000" strike="noStrike" noProof="1">
                <a:latin typeface="Consolas" panose="020B0609020204030204" charset="0"/>
              </a:rPr>
              <a:t>from random import randrange</a:t>
            </a:r>
          </a:p>
          <a:p>
            <a:pPr marL="0" indent="0" fontAlgn="base">
              <a:buNone/>
            </a:pPr>
            <a:r>
              <a:rPr lang="en-US" sz="2000" strike="noStrike" noProof="1">
                <a:latin typeface="Consolas" panose="020B0609020204030204" charset="0"/>
              </a:rPr>
              <a:t>import numpy as np</a:t>
            </a:r>
          </a:p>
          <a:p>
            <a:pPr marL="0" indent="0" fontAlgn="base">
              <a:buNone/>
            </a:pPr>
            <a:r>
              <a:rPr lang="en-US" sz="2000" strike="noStrike" noProof="1">
                <a:latin typeface="Consolas" panose="020B0609020204030204" charset="0"/>
              </a:rPr>
              <a:t>import pandas as pd</a:t>
            </a:r>
          </a:p>
          <a:p>
            <a:pPr marL="0" indent="0" fontAlgn="base">
              <a:buNone/>
            </a:pPr>
            <a:r>
              <a:rPr lang="en-US" sz="2000" strike="noStrike" noProof="1">
                <a:latin typeface="Consolas" panose="020B0609020204030204" charset="0"/>
              </a:rPr>
              <a:t>import matplotlib.pyplot as plt</a:t>
            </a:r>
          </a:p>
          <a:p>
            <a:pPr marL="0" indent="0" fontAlgn="base">
              <a:buNone/>
            </a:pPr>
            <a:r>
              <a:rPr lang="en-US" sz="2000" strike="noStrike" noProof="1">
                <a:latin typeface="Consolas" panose="020B0609020204030204" charset="0"/>
              </a:rPr>
              <a:t>import matplotlib.font_manager as fm</a:t>
            </a:r>
          </a:p>
          <a:p>
            <a:pPr marL="0" indent="0" fontAlgn="base">
              <a:buNone/>
            </a:pPr>
            <a:r>
              <a:rPr lang="en-US" sz="2000" strike="noStrike" noProof="1">
                <a:latin typeface="Consolas" panose="020B0609020204030204" charset="0"/>
              </a:rPr>
              <a:t>from statsmodels.graphics.tsaplots import plot_acf, plot_pacf</a:t>
            </a: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3" name="Content Placeholder 2"/>
          <p:cNvSpPr>
            <a:spLocks noGrp="1"/>
          </p:cNvSpPr>
          <p:nvPr>
            <p:ph idx="1"/>
          </p:nvPr>
        </p:nvSpPr>
        <p:spPr/>
        <p:txBody>
          <a:bodyPr anchor="t"/>
          <a:lstStyle/>
          <a:p>
            <a:pPr marL="0" indent="0" defTabSz="914400">
              <a:buFont typeface="Wingdings" panose="05000000000000000000" charset="0"/>
              <a:buNone/>
            </a:pPr>
            <a:r>
              <a:rPr lang="en-US" altLang="zh-CN" sz="2000" kern="1200" baseline="0">
                <a:latin typeface="Consolas" panose="020B0609020204030204" charset="0"/>
                <a:ea typeface="+mn-ea"/>
                <a:cs typeface="+mn-cs"/>
              </a:rPr>
              <a:t>def generateData(startDate, endDate):</a:t>
            </a:r>
          </a:p>
          <a:p>
            <a:pPr marL="0" indent="0" defTabSz="914400">
              <a:buFont typeface="Wingdings" panose="05000000000000000000" charset="0"/>
              <a:buNone/>
            </a:pPr>
            <a:r>
              <a:rPr lang="en-US" altLang="zh-CN" sz="2000" kern="1200" baseline="0">
                <a:latin typeface="Consolas" panose="020B0609020204030204" charset="0"/>
                <a:ea typeface="+mn-ea"/>
                <a:cs typeface="+mn-cs"/>
              </a:rPr>
              <a:t>    df = pd.DataFrame([300+i*30+randrange(50) for i in range(31)],\</a:t>
            </a:r>
          </a:p>
          <a:p>
            <a:pPr marL="0" indent="0" defTabSz="914400">
              <a:buFont typeface="Wingdings" panose="05000000000000000000" charset="0"/>
              <a:buNone/>
            </a:pPr>
            <a:r>
              <a:rPr lang="en-US" altLang="zh-CN" sz="2000" kern="1200" baseline="0">
                <a:latin typeface="Consolas" panose="020B0609020204030204" charset="0"/>
                <a:ea typeface="+mn-ea"/>
                <a:cs typeface="+mn-cs"/>
              </a:rPr>
              <a:t>                      columns=['营业额'],\</a:t>
            </a:r>
          </a:p>
          <a:p>
            <a:pPr marL="0" indent="0" defTabSz="914400">
              <a:buFont typeface="Wingdings" panose="05000000000000000000" charset="0"/>
              <a:buNone/>
            </a:pPr>
            <a:r>
              <a:rPr lang="en-US" altLang="zh-CN" sz="2000" kern="1200" baseline="0">
                <a:latin typeface="Consolas" panose="020B0609020204030204" charset="0"/>
                <a:ea typeface="+mn-ea"/>
                <a:cs typeface="+mn-cs"/>
              </a:rPr>
              <a:t>                      index=pd.date_range(startDate, endDate, freq='D'))</a:t>
            </a:r>
          </a:p>
          <a:p>
            <a:pPr marL="0" indent="0" defTabSz="914400">
              <a:buFont typeface="Wingdings" panose="05000000000000000000" charset="0"/>
              <a:buNone/>
            </a:pPr>
            <a:r>
              <a:rPr lang="en-US" altLang="zh-CN" sz="2000" kern="1200" baseline="0">
                <a:latin typeface="Consolas" panose="020B0609020204030204" charset="0"/>
                <a:ea typeface="+mn-ea"/>
                <a:cs typeface="+mn-cs"/>
              </a:rPr>
              <a:t>    return df</a:t>
            </a:r>
          </a:p>
          <a:p>
            <a:pPr marL="0" indent="0" defTabSz="914400">
              <a:buFont typeface="Wingdings" panose="05000000000000000000" charset="0"/>
              <a:buNone/>
            </a:pP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 生成测试数据，模拟某商店营业额</a:t>
            </a:r>
          </a:p>
          <a:p>
            <a:pPr marL="0" indent="0" defTabSz="914400">
              <a:buFont typeface="Wingdings" panose="05000000000000000000" charset="0"/>
              <a:buNone/>
            </a:pPr>
            <a:r>
              <a:rPr lang="en-US" altLang="zh-CN" sz="2000" kern="1200" baseline="0">
                <a:latin typeface="Consolas" panose="020B0609020204030204" charset="0"/>
                <a:ea typeface="+mn-ea"/>
                <a:cs typeface="+mn-cs"/>
              </a:rPr>
              <a:t>data = generateData('20170601',  '20170701')</a:t>
            </a:r>
          </a:p>
          <a:p>
            <a:pPr marL="0" indent="0" defTabSz="914400">
              <a:buFont typeface="Wingdings" panose="05000000000000000000" charset="0"/>
              <a:buNone/>
            </a:pPr>
            <a:r>
              <a:rPr lang="en-US" altLang="zh-CN" sz="2000" kern="1200" baseline="0">
                <a:latin typeface="Consolas" panose="020B0609020204030204" charset="0"/>
                <a:ea typeface="+mn-ea"/>
                <a:cs typeface="+mn-cs"/>
              </a:rPr>
              <a:t>print(data)</a:t>
            </a:r>
          </a:p>
        </p:txBody>
      </p:sp>
      <p:sp>
        <p:nvSpPr>
          <p:cNvPr id="315394" name="Title 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zh-CN" altLang="en-US" sz="3200" kern="1200" baseline="0">
                <a:latin typeface="+mj-lt"/>
                <a:ea typeface="+mj-ea"/>
                <a:cs typeface="+mj-cs"/>
              </a:rPr>
              <a:t>补充</a:t>
            </a:r>
            <a:r>
              <a:rPr lang="en-US" altLang="zh-CN" sz="3200" kern="1200" baseline="0">
                <a:latin typeface="+mj-lt"/>
                <a:ea typeface="+mj-ea"/>
                <a:cs typeface="+mj-cs"/>
              </a:rPr>
              <a:t>4</a:t>
            </a:r>
            <a:r>
              <a:rPr lang="zh-CN" altLang="en-US" sz="3200" kern="1200" baseline="0">
                <a:latin typeface="+mj-lt"/>
                <a:ea typeface="+mj-ea"/>
                <a:cs typeface="+mj-cs"/>
              </a:rPr>
              <a:t>：绘制时间序列数据的时序图、自相关图和偏自相关图</a:t>
            </a: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7" name="Content Placeholder 2"/>
          <p:cNvSpPr>
            <a:spLocks noGrp="1"/>
          </p:cNvSpPr>
          <p:nvPr>
            <p:ph idx="1"/>
          </p:nvPr>
        </p:nvSpPr>
        <p:spPr/>
        <p:txBody>
          <a:bodyPr anchor="t"/>
          <a:lstStyle/>
          <a:p>
            <a:pPr marL="0" indent="0" defTabSz="914400">
              <a:buFont typeface="Wingdings" panose="05000000000000000000" charset="0"/>
              <a:buNone/>
            </a:pPr>
            <a:r>
              <a:rPr lang="en-US" altLang="zh-CN" sz="2000" kern="1200" baseline="0">
                <a:latin typeface="Consolas" panose="020B0609020204030204" charset="0"/>
                <a:ea typeface="+mn-ea"/>
                <a:cs typeface="+mn-cs"/>
              </a:rPr>
              <a:t># 绘制时序图</a:t>
            </a:r>
          </a:p>
          <a:p>
            <a:pPr marL="0" indent="0" defTabSz="914400">
              <a:buFont typeface="Wingdings" panose="05000000000000000000" charset="0"/>
              <a:buNone/>
            </a:pPr>
            <a:r>
              <a:rPr lang="en-US" altLang="zh-CN" sz="2000" kern="1200" baseline="0">
                <a:latin typeface="Consolas" panose="020B0609020204030204" charset="0"/>
                <a:ea typeface="+mn-ea"/>
                <a:cs typeface="+mn-cs"/>
              </a:rPr>
              <a:t>myfont = fm.FontProperties(fname=r'C:\Windows\Fonts\STKAITI.ttf')</a:t>
            </a:r>
          </a:p>
          <a:p>
            <a:pPr marL="0" indent="0" defTabSz="914400">
              <a:buFont typeface="Wingdings" panose="05000000000000000000" charset="0"/>
              <a:buNone/>
            </a:pPr>
            <a:r>
              <a:rPr lang="en-US" altLang="zh-CN" sz="2000" kern="1200" baseline="0">
                <a:latin typeface="Consolas" panose="020B0609020204030204" charset="0"/>
                <a:ea typeface="+mn-ea"/>
                <a:cs typeface="+mn-cs"/>
              </a:rPr>
              <a:t>data.plot()</a:t>
            </a:r>
          </a:p>
          <a:p>
            <a:pPr marL="0" indent="0" defTabSz="914400">
              <a:buFont typeface="Wingdings" panose="05000000000000000000" charset="0"/>
              <a:buNone/>
            </a:pPr>
            <a:r>
              <a:rPr lang="en-US" altLang="zh-CN" sz="2000" kern="1200" baseline="0">
                <a:latin typeface="Consolas" panose="020B0609020204030204" charset="0"/>
                <a:ea typeface="+mn-ea"/>
                <a:cs typeface="+mn-cs"/>
              </a:rPr>
              <a:t>plt.legend(prop=myfont)  </a:t>
            </a:r>
          </a:p>
          <a:p>
            <a:pPr marL="0" indent="0" defTabSz="914400">
              <a:buFont typeface="Wingdings" panose="05000000000000000000" charset="0"/>
              <a:buNone/>
            </a:pPr>
            <a:r>
              <a:rPr lang="en-US" altLang="zh-CN" sz="2000" kern="1200" baseline="0">
                <a:latin typeface="Consolas" panose="020B0609020204030204" charset="0"/>
                <a:ea typeface="+mn-ea"/>
                <a:cs typeface="+mn-cs"/>
              </a:rPr>
              <a:t>plt.show()</a:t>
            </a:r>
          </a:p>
          <a:p>
            <a:pPr marL="0" indent="0" defTabSz="914400">
              <a:buFont typeface="Wingdings" panose="05000000000000000000" charset="0"/>
              <a:buNone/>
            </a:pPr>
            <a:r>
              <a:rPr lang="en-US" altLang="zh-CN" sz="2000" kern="1200" baseline="0">
                <a:latin typeface="Consolas" panose="020B0609020204030204" charset="0"/>
                <a:ea typeface="+mn-ea"/>
                <a:cs typeface="+mn-cs"/>
              </a:rPr>
              <a:t># 绘制自相关图</a:t>
            </a:r>
          </a:p>
          <a:p>
            <a:pPr marL="0" indent="0" defTabSz="914400">
              <a:buFont typeface="Wingdings" panose="05000000000000000000" charset="0"/>
              <a:buNone/>
            </a:pPr>
            <a:r>
              <a:rPr lang="en-US" altLang="zh-CN" sz="2000" kern="1200" baseline="0">
                <a:latin typeface="Consolas" panose="020B0609020204030204" charset="0"/>
                <a:ea typeface="+mn-ea"/>
                <a:cs typeface="+mn-cs"/>
              </a:rPr>
              <a:t>plot_acf(data).show()</a:t>
            </a:r>
          </a:p>
          <a:p>
            <a:pPr marL="0" indent="0" defTabSz="914400">
              <a:buFont typeface="Wingdings" panose="05000000000000000000" charset="0"/>
              <a:buNone/>
            </a:pPr>
            <a:r>
              <a:rPr lang="en-US" altLang="zh-CN" sz="2000" kern="1200" baseline="0">
                <a:latin typeface="Consolas" panose="020B0609020204030204" charset="0"/>
                <a:ea typeface="+mn-ea"/>
                <a:cs typeface="+mn-cs"/>
              </a:rPr>
              <a:t># 绘制偏自相关图</a:t>
            </a:r>
          </a:p>
          <a:p>
            <a:pPr marL="0" indent="0" defTabSz="914400">
              <a:buFont typeface="Wingdings" panose="05000000000000000000" charset="0"/>
              <a:buNone/>
            </a:pPr>
            <a:r>
              <a:rPr lang="en-US" altLang="zh-CN" sz="2000" kern="1200" baseline="0">
                <a:latin typeface="Consolas" panose="020B0609020204030204" charset="0"/>
                <a:ea typeface="+mn-ea"/>
                <a:cs typeface="+mn-cs"/>
              </a:rPr>
              <a:t>plot_pacf(data).show()</a:t>
            </a:r>
          </a:p>
        </p:txBody>
      </p:sp>
      <p:sp>
        <p:nvSpPr>
          <p:cNvPr id="316418" name="Title 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zh-CN" altLang="en-US" sz="3200" kern="1200" baseline="0">
                <a:latin typeface="+mj-lt"/>
                <a:ea typeface="+mj-ea"/>
                <a:cs typeface="+mj-cs"/>
              </a:rPr>
              <a:t>补充</a:t>
            </a:r>
            <a:r>
              <a:rPr lang="en-US" altLang="zh-CN" sz="3200" kern="1200" baseline="0">
                <a:latin typeface="+mj-lt"/>
                <a:ea typeface="+mj-ea"/>
                <a:cs typeface="+mj-cs"/>
              </a:rPr>
              <a:t>4</a:t>
            </a:r>
            <a:r>
              <a:rPr lang="zh-CN" altLang="en-US" sz="3200" kern="1200" baseline="0">
                <a:latin typeface="+mj-lt"/>
                <a:ea typeface="+mj-ea"/>
                <a:cs typeface="+mj-cs"/>
              </a:rPr>
              <a:t>：绘制时间序列数据的时序图、自相关图和偏自相关图</a:t>
            </a: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1" name="Content Placeholder 2"/>
          <p:cNvSpPr>
            <a:spLocks noGrp="1"/>
          </p:cNvSpPr>
          <p:nvPr>
            <p:ph idx="1"/>
          </p:nvPr>
        </p:nvSpPr>
        <p:spPr>
          <a:xfrm>
            <a:off x="2383473" y="1600200"/>
            <a:ext cx="2427287" cy="4032250"/>
          </a:xfrm>
          <a:ln w="22225">
            <a:solidFill>
              <a:schemeClr val="accent1"/>
            </a:solidFill>
            <a:miter/>
          </a:ln>
        </p:spPr>
        <p:txBody>
          <a:bodyPr anchor="t"/>
          <a:lstStyle/>
          <a:p>
            <a:pPr marL="0" indent="0" defTabSz="914400">
              <a:buFont typeface="Wingdings" panose="05000000000000000000" charset="0"/>
              <a:buNone/>
            </a:pPr>
            <a:r>
              <a:rPr lang="en-US" altLang="zh-CN" sz="1600" kern="1200" baseline="0">
                <a:solidFill>
                  <a:srgbClr val="00B0F0"/>
                </a:solidFill>
                <a:latin typeface="Consolas" panose="020B0609020204030204" charset="0"/>
                <a:ea typeface="+mn-ea"/>
                <a:cs typeface="+mn-cs"/>
              </a:rPr>
              <a:t>            营业额</a:t>
            </a:r>
          </a:p>
          <a:p>
            <a:pPr marL="0" indent="0" defTabSz="914400">
              <a:spcBef>
                <a:spcPct val="0"/>
              </a:spcBef>
              <a:buFont typeface="Wingdings" panose="05000000000000000000" charset="0"/>
              <a:buNone/>
            </a:pPr>
            <a:r>
              <a:rPr lang="en-US" altLang="zh-CN" sz="1600" kern="1200" baseline="0">
                <a:solidFill>
                  <a:srgbClr val="00B0F0"/>
                </a:solidFill>
                <a:latin typeface="Consolas" panose="020B0609020204030204" charset="0"/>
                <a:ea typeface="+mn-ea"/>
                <a:cs typeface="+mn-cs"/>
              </a:rPr>
              <a:t>2017-06-01   333</a:t>
            </a:r>
          </a:p>
          <a:p>
            <a:pPr marL="0" indent="0" defTabSz="914400">
              <a:spcBef>
                <a:spcPct val="0"/>
              </a:spcBef>
              <a:buFont typeface="Wingdings" panose="05000000000000000000" charset="0"/>
              <a:buNone/>
            </a:pPr>
            <a:r>
              <a:rPr lang="en-US" altLang="zh-CN" sz="1600" kern="1200" baseline="0">
                <a:solidFill>
                  <a:srgbClr val="00B0F0"/>
                </a:solidFill>
                <a:latin typeface="Consolas" panose="020B0609020204030204" charset="0"/>
                <a:ea typeface="+mn-ea"/>
                <a:cs typeface="+mn-cs"/>
              </a:rPr>
              <a:t>2017-06-02   370</a:t>
            </a:r>
          </a:p>
          <a:p>
            <a:pPr marL="0" indent="0" defTabSz="914400">
              <a:spcBef>
                <a:spcPct val="0"/>
              </a:spcBef>
              <a:buFont typeface="Wingdings" panose="05000000000000000000" charset="0"/>
              <a:buNone/>
            </a:pPr>
            <a:r>
              <a:rPr lang="en-US" altLang="zh-CN" sz="1600" kern="1200" baseline="0">
                <a:solidFill>
                  <a:srgbClr val="00B0F0"/>
                </a:solidFill>
                <a:latin typeface="Consolas" panose="020B0609020204030204" charset="0"/>
                <a:ea typeface="+mn-ea"/>
                <a:cs typeface="+mn-cs"/>
              </a:rPr>
              <a:t>2017-06-03   392</a:t>
            </a:r>
          </a:p>
          <a:p>
            <a:pPr marL="0" indent="0" defTabSz="914400">
              <a:spcBef>
                <a:spcPct val="0"/>
              </a:spcBef>
              <a:buFont typeface="Wingdings" panose="05000000000000000000" charset="0"/>
              <a:buNone/>
            </a:pPr>
            <a:r>
              <a:rPr lang="en-US" altLang="zh-CN" sz="1600" kern="1200" baseline="0">
                <a:solidFill>
                  <a:srgbClr val="00B0F0"/>
                </a:solidFill>
                <a:latin typeface="Consolas" panose="020B0609020204030204" charset="0"/>
                <a:ea typeface="+mn-ea"/>
                <a:cs typeface="+mn-cs"/>
              </a:rPr>
              <a:t>2017-06-04   425</a:t>
            </a:r>
          </a:p>
          <a:p>
            <a:pPr marL="0" indent="0" defTabSz="914400">
              <a:spcBef>
                <a:spcPct val="0"/>
              </a:spcBef>
              <a:buFont typeface="Wingdings" panose="05000000000000000000" charset="0"/>
              <a:buNone/>
            </a:pPr>
            <a:r>
              <a:rPr lang="en-US" altLang="zh-CN" sz="1600" kern="1200" baseline="0">
                <a:solidFill>
                  <a:srgbClr val="00B0F0"/>
                </a:solidFill>
                <a:latin typeface="Consolas" panose="020B0609020204030204" charset="0"/>
                <a:ea typeface="+mn-ea"/>
                <a:cs typeface="+mn-cs"/>
              </a:rPr>
              <a:t>2017-06-05   457</a:t>
            </a:r>
          </a:p>
          <a:p>
            <a:pPr marL="0" indent="0" defTabSz="914400">
              <a:spcBef>
                <a:spcPct val="0"/>
              </a:spcBef>
              <a:buFont typeface="Wingdings" panose="05000000000000000000" charset="0"/>
              <a:buNone/>
            </a:pPr>
            <a:r>
              <a:rPr lang="en-US" altLang="zh-CN" sz="1600" kern="1200" baseline="0">
                <a:solidFill>
                  <a:srgbClr val="00B0F0"/>
                </a:solidFill>
                <a:latin typeface="Consolas" panose="020B0609020204030204" charset="0"/>
                <a:ea typeface="+mn-ea"/>
                <a:cs typeface="+mn-cs"/>
              </a:rPr>
              <a:t>2017-06-06   467</a:t>
            </a:r>
          </a:p>
          <a:p>
            <a:pPr marL="0" indent="0" defTabSz="914400">
              <a:spcBef>
                <a:spcPct val="0"/>
              </a:spcBef>
              <a:buFont typeface="Wingdings" panose="05000000000000000000" charset="0"/>
              <a:buNone/>
            </a:pPr>
            <a:r>
              <a:rPr lang="en-US" altLang="zh-CN" sz="1600" kern="1200" baseline="0">
                <a:solidFill>
                  <a:srgbClr val="00B0F0"/>
                </a:solidFill>
                <a:latin typeface="Consolas" panose="020B0609020204030204" charset="0"/>
                <a:ea typeface="+mn-ea"/>
                <a:cs typeface="+mn-cs"/>
              </a:rPr>
              <a:t>2017-06-07   488</a:t>
            </a:r>
          </a:p>
          <a:p>
            <a:pPr marL="0" indent="0" defTabSz="914400">
              <a:spcBef>
                <a:spcPct val="0"/>
              </a:spcBef>
              <a:buFont typeface="Wingdings" panose="05000000000000000000" charset="0"/>
              <a:buNone/>
            </a:pPr>
            <a:r>
              <a:rPr lang="en-US" altLang="zh-CN" sz="1600" kern="1200" baseline="0">
                <a:solidFill>
                  <a:srgbClr val="00B0F0"/>
                </a:solidFill>
                <a:latin typeface="Consolas" panose="020B0609020204030204" charset="0"/>
                <a:ea typeface="+mn-ea"/>
                <a:cs typeface="+mn-cs"/>
              </a:rPr>
              <a:t>2017-06-08   540</a:t>
            </a:r>
          </a:p>
          <a:p>
            <a:pPr marL="0" indent="0" defTabSz="914400">
              <a:spcBef>
                <a:spcPct val="0"/>
              </a:spcBef>
              <a:buFont typeface="Wingdings" panose="05000000000000000000" charset="0"/>
              <a:buNone/>
            </a:pPr>
            <a:r>
              <a:rPr lang="en-US" altLang="zh-CN" sz="1600" kern="1200" baseline="0">
                <a:solidFill>
                  <a:srgbClr val="00B0F0"/>
                </a:solidFill>
                <a:latin typeface="Consolas" panose="020B0609020204030204" charset="0"/>
                <a:ea typeface="+mn-ea"/>
                <a:cs typeface="+mn-cs"/>
              </a:rPr>
              <a:t>2017-06-09   575</a:t>
            </a:r>
          </a:p>
          <a:p>
            <a:pPr marL="0" indent="0" defTabSz="914400">
              <a:spcBef>
                <a:spcPct val="0"/>
              </a:spcBef>
              <a:buFont typeface="Wingdings" panose="05000000000000000000" charset="0"/>
              <a:buNone/>
            </a:pPr>
            <a:r>
              <a:rPr lang="en-US" altLang="zh-CN" sz="1600" kern="1200" baseline="0">
                <a:solidFill>
                  <a:srgbClr val="00B0F0"/>
                </a:solidFill>
                <a:latin typeface="Consolas" panose="020B0609020204030204" charset="0"/>
                <a:ea typeface="+mn-ea"/>
                <a:cs typeface="+mn-cs"/>
              </a:rPr>
              <a:t>2017-06-10   575</a:t>
            </a:r>
          </a:p>
          <a:p>
            <a:pPr marL="0" indent="0" defTabSz="914400">
              <a:spcBef>
                <a:spcPct val="0"/>
              </a:spcBef>
              <a:buFont typeface="Wingdings" panose="05000000000000000000" charset="0"/>
              <a:buNone/>
            </a:pPr>
            <a:r>
              <a:rPr lang="en-US" altLang="zh-CN" sz="1600" kern="1200" baseline="0">
                <a:solidFill>
                  <a:srgbClr val="00B0F0"/>
                </a:solidFill>
                <a:latin typeface="Consolas" panose="020B0609020204030204" charset="0"/>
                <a:ea typeface="+mn-ea"/>
                <a:cs typeface="+mn-cs"/>
              </a:rPr>
              <a:t>2017-06-11   635</a:t>
            </a:r>
          </a:p>
          <a:p>
            <a:pPr marL="0" indent="0" defTabSz="914400">
              <a:spcBef>
                <a:spcPct val="0"/>
              </a:spcBef>
              <a:buFont typeface="Wingdings" panose="05000000000000000000" charset="0"/>
              <a:buNone/>
            </a:pPr>
            <a:r>
              <a:rPr lang="en-US" altLang="zh-CN" sz="1600" kern="1200" baseline="0">
                <a:solidFill>
                  <a:srgbClr val="00B0F0"/>
                </a:solidFill>
                <a:latin typeface="Consolas" panose="020B0609020204030204" charset="0"/>
                <a:ea typeface="+mn-ea"/>
                <a:cs typeface="+mn-cs"/>
              </a:rPr>
              <a:t>2017-06-12   631</a:t>
            </a:r>
          </a:p>
          <a:p>
            <a:pPr marL="0" indent="0" defTabSz="914400">
              <a:spcBef>
                <a:spcPct val="0"/>
              </a:spcBef>
              <a:buFont typeface="Wingdings" panose="05000000000000000000" charset="0"/>
              <a:buNone/>
            </a:pPr>
            <a:r>
              <a:rPr lang="en-US" altLang="zh-CN" sz="1600" kern="1200" baseline="0">
                <a:solidFill>
                  <a:srgbClr val="00B0F0"/>
                </a:solidFill>
                <a:latin typeface="Consolas" panose="020B0609020204030204" charset="0"/>
                <a:ea typeface="+mn-ea"/>
                <a:cs typeface="+mn-cs"/>
                <a:sym typeface="宋体" panose="02010600030101010101" pitchFamily="2" charset="-122"/>
              </a:rPr>
              <a:t>2017-06-13   706</a:t>
            </a:r>
            <a:endParaRPr lang="en-US" altLang="zh-CN" sz="16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en-US" altLang="zh-CN" sz="1600" kern="1200" baseline="0">
                <a:solidFill>
                  <a:srgbClr val="00B0F0"/>
                </a:solidFill>
                <a:latin typeface="Consolas" panose="020B0609020204030204" charset="0"/>
                <a:ea typeface="+mn-ea"/>
                <a:cs typeface="+mn-cs"/>
                <a:sym typeface="宋体" panose="02010600030101010101" pitchFamily="2" charset="-122"/>
              </a:rPr>
              <a:t>2017-06-14   691</a:t>
            </a:r>
            <a:endParaRPr lang="en-US" altLang="zh-CN" sz="16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en-US" altLang="zh-CN" sz="1600" kern="1200" baseline="0">
                <a:solidFill>
                  <a:srgbClr val="00B0F0"/>
                </a:solidFill>
                <a:latin typeface="Consolas" panose="020B0609020204030204" charset="0"/>
                <a:ea typeface="+mn-ea"/>
                <a:cs typeface="+mn-cs"/>
                <a:sym typeface="宋体" panose="02010600030101010101" pitchFamily="2" charset="-122"/>
              </a:rPr>
              <a:t>2017-06-15   728</a:t>
            </a:r>
            <a:endParaRPr lang="en-US" altLang="zh-CN" sz="1600" kern="1200" baseline="0">
              <a:solidFill>
                <a:srgbClr val="00B0F0"/>
              </a:solidFill>
              <a:latin typeface="Consolas" panose="020B0609020204030204" charset="0"/>
              <a:ea typeface="+mn-ea"/>
              <a:cs typeface="+mn-cs"/>
            </a:endParaRPr>
          </a:p>
        </p:txBody>
      </p:sp>
      <p:sp>
        <p:nvSpPr>
          <p:cNvPr id="317442" name="Title 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zh-CN" altLang="en-US" sz="3200" kern="1200" baseline="0">
                <a:latin typeface="+mj-lt"/>
                <a:ea typeface="+mj-ea"/>
                <a:cs typeface="+mj-cs"/>
              </a:rPr>
              <a:t>补充</a:t>
            </a:r>
            <a:r>
              <a:rPr lang="en-US" altLang="zh-CN" sz="3200" kern="1200" baseline="0">
                <a:latin typeface="+mj-lt"/>
                <a:ea typeface="+mj-ea"/>
                <a:cs typeface="+mj-cs"/>
              </a:rPr>
              <a:t>4</a:t>
            </a:r>
            <a:r>
              <a:rPr lang="zh-CN" altLang="en-US" sz="3200" kern="1200" baseline="0">
                <a:latin typeface="+mj-lt"/>
                <a:ea typeface="+mj-ea"/>
                <a:cs typeface="+mj-cs"/>
              </a:rPr>
              <a:t>：绘制时间序列数据的时序图、自相关图和偏自相关图</a:t>
            </a:r>
          </a:p>
        </p:txBody>
      </p:sp>
      <p:sp>
        <p:nvSpPr>
          <p:cNvPr id="317443" name="文本框 1"/>
          <p:cNvSpPr txBox="1"/>
          <p:nvPr/>
        </p:nvSpPr>
        <p:spPr>
          <a:xfrm>
            <a:off x="5908675" y="1600200"/>
            <a:ext cx="2540000" cy="4030980"/>
          </a:xfrm>
          <a:prstGeom prst="rect">
            <a:avLst/>
          </a:prstGeom>
          <a:noFill/>
          <a:ln w="22225" cap="flat" cmpd="sng">
            <a:solidFill>
              <a:schemeClr val="accent1"/>
            </a:solidFill>
            <a:prstDash val="solid"/>
            <a:round/>
            <a:headEnd type="none" w="med" len="med"/>
            <a:tailEnd type="none" w="med" len="med"/>
          </a:ln>
        </p:spPr>
        <p:txBody>
          <a:bodyPr wrap="square" anchor="t">
            <a:spAutoFit/>
          </a:bodyPr>
          <a:lstStyle/>
          <a:p>
            <a:pPr defTabSz="914400">
              <a:buFont typeface="Wingdings" panose="05000000000000000000" charset="0"/>
              <a:buNone/>
            </a:pPr>
            <a:r>
              <a:rPr lang="en-US" altLang="zh-CN" sz="1600">
                <a:solidFill>
                  <a:srgbClr val="00B0F0"/>
                </a:solidFill>
                <a:latin typeface="Consolas" panose="020B0609020204030204" charset="0"/>
                <a:ea typeface="宋体" panose="02010600030101010101" pitchFamily="2" charset="-122"/>
              </a:rPr>
              <a:t>2017-06-16   767</a:t>
            </a:r>
          </a:p>
          <a:p>
            <a:pPr defTabSz="914400">
              <a:buFont typeface="Wingdings" panose="05000000000000000000" charset="0"/>
              <a:buNone/>
            </a:pPr>
            <a:r>
              <a:rPr lang="en-US" altLang="zh-CN" sz="1600">
                <a:solidFill>
                  <a:srgbClr val="00B0F0"/>
                </a:solidFill>
                <a:latin typeface="Consolas" panose="020B0609020204030204" charset="0"/>
                <a:ea typeface="宋体" panose="02010600030101010101" pitchFamily="2" charset="-122"/>
              </a:rPr>
              <a:t>2017-06-17   783</a:t>
            </a:r>
          </a:p>
          <a:p>
            <a:pPr defTabSz="914400">
              <a:buFont typeface="Wingdings" panose="05000000000000000000" charset="0"/>
              <a:buNone/>
            </a:pPr>
            <a:r>
              <a:rPr lang="en-US" altLang="zh-CN" sz="1600">
                <a:solidFill>
                  <a:srgbClr val="00B0F0"/>
                </a:solidFill>
                <a:latin typeface="Consolas" panose="020B0609020204030204" charset="0"/>
                <a:ea typeface="宋体" panose="02010600030101010101" pitchFamily="2" charset="-122"/>
              </a:rPr>
              <a:t>2017-06-18   831</a:t>
            </a:r>
          </a:p>
          <a:p>
            <a:pPr defTabSz="914400">
              <a:buFont typeface="Wingdings" panose="05000000000000000000" charset="0"/>
              <a:buNone/>
            </a:pPr>
            <a:r>
              <a:rPr lang="en-US" altLang="zh-CN" sz="1600">
                <a:solidFill>
                  <a:srgbClr val="00B0F0"/>
                </a:solidFill>
                <a:latin typeface="Consolas" panose="020B0609020204030204" charset="0"/>
                <a:ea typeface="宋体" panose="02010600030101010101" pitchFamily="2" charset="-122"/>
              </a:rPr>
              <a:t>2017-06-19   846</a:t>
            </a:r>
          </a:p>
          <a:p>
            <a:pPr defTabSz="914400">
              <a:buFont typeface="Wingdings" panose="05000000000000000000" charset="0"/>
              <a:buNone/>
            </a:pPr>
            <a:r>
              <a:rPr lang="en-US" altLang="zh-CN" sz="1600">
                <a:solidFill>
                  <a:srgbClr val="00B0F0"/>
                </a:solidFill>
                <a:latin typeface="Consolas" panose="020B0609020204030204" charset="0"/>
                <a:ea typeface="宋体" panose="02010600030101010101" pitchFamily="2" charset="-122"/>
              </a:rPr>
              <a:t>2017-06-20   894</a:t>
            </a:r>
          </a:p>
          <a:p>
            <a:pPr defTabSz="914400">
              <a:buFont typeface="Wingdings" panose="05000000000000000000" charset="0"/>
              <a:buNone/>
            </a:pPr>
            <a:r>
              <a:rPr lang="en-US" altLang="zh-CN" sz="1600">
                <a:solidFill>
                  <a:srgbClr val="00B0F0"/>
                </a:solidFill>
                <a:latin typeface="Consolas" panose="020B0609020204030204" charset="0"/>
                <a:ea typeface="宋体" panose="02010600030101010101" pitchFamily="2" charset="-122"/>
              </a:rPr>
              <a:t>2017-06-21   908</a:t>
            </a:r>
          </a:p>
          <a:p>
            <a:pPr defTabSz="914400">
              <a:buFont typeface="Wingdings" panose="05000000000000000000" charset="0"/>
              <a:buNone/>
            </a:pPr>
            <a:r>
              <a:rPr lang="en-US" altLang="zh-CN" sz="1600">
                <a:solidFill>
                  <a:srgbClr val="00B0F0"/>
                </a:solidFill>
                <a:latin typeface="Consolas" panose="020B0609020204030204" charset="0"/>
                <a:ea typeface="宋体" panose="02010600030101010101" pitchFamily="2" charset="-122"/>
              </a:rPr>
              <a:t>2017-06-22   954</a:t>
            </a:r>
          </a:p>
          <a:p>
            <a:pPr defTabSz="914400">
              <a:buFont typeface="Wingdings" panose="05000000000000000000" charset="0"/>
              <a:buNone/>
            </a:pPr>
            <a:r>
              <a:rPr lang="en-US" altLang="zh-CN" sz="1600">
                <a:solidFill>
                  <a:srgbClr val="00B0F0"/>
                </a:solidFill>
                <a:latin typeface="Consolas" panose="020B0609020204030204" charset="0"/>
                <a:ea typeface="宋体" panose="02010600030101010101" pitchFamily="2" charset="-122"/>
              </a:rPr>
              <a:t>2017-06-23   971</a:t>
            </a:r>
          </a:p>
          <a:p>
            <a:pPr defTabSz="914400">
              <a:buFont typeface="Wingdings" panose="05000000000000000000" charset="0"/>
              <a:buNone/>
            </a:pPr>
            <a:r>
              <a:rPr lang="en-US" altLang="zh-CN" sz="1600">
                <a:solidFill>
                  <a:srgbClr val="00B0F0"/>
                </a:solidFill>
                <a:latin typeface="Consolas" panose="020B0609020204030204" charset="0"/>
                <a:ea typeface="宋体" panose="02010600030101010101" pitchFamily="2" charset="-122"/>
              </a:rPr>
              <a:t>2017-06-24  1011</a:t>
            </a:r>
          </a:p>
          <a:p>
            <a:pPr defTabSz="914400">
              <a:buFont typeface="Wingdings" panose="05000000000000000000" charset="0"/>
              <a:buNone/>
            </a:pPr>
            <a:r>
              <a:rPr lang="en-US" altLang="zh-CN" sz="1600">
                <a:solidFill>
                  <a:srgbClr val="00B0F0"/>
                </a:solidFill>
                <a:latin typeface="Consolas" panose="020B0609020204030204" charset="0"/>
                <a:ea typeface="宋体" panose="02010600030101010101" pitchFamily="2" charset="-122"/>
              </a:rPr>
              <a:t>2017-06-25  1051</a:t>
            </a:r>
          </a:p>
          <a:p>
            <a:pPr defTabSz="914400">
              <a:buFont typeface="Wingdings" panose="05000000000000000000" charset="0"/>
              <a:buNone/>
            </a:pPr>
            <a:r>
              <a:rPr lang="en-US" altLang="zh-CN" sz="1600">
                <a:solidFill>
                  <a:srgbClr val="00B0F0"/>
                </a:solidFill>
                <a:latin typeface="Consolas" panose="020B0609020204030204" charset="0"/>
                <a:ea typeface="宋体" panose="02010600030101010101" pitchFamily="2" charset="-122"/>
              </a:rPr>
              <a:t>2017-06-26  1089</a:t>
            </a:r>
          </a:p>
          <a:p>
            <a:pPr defTabSz="914400">
              <a:buFont typeface="Wingdings" panose="05000000000000000000" charset="0"/>
              <a:buNone/>
            </a:pPr>
            <a:r>
              <a:rPr lang="en-US" altLang="zh-CN" sz="1600">
                <a:solidFill>
                  <a:srgbClr val="00B0F0"/>
                </a:solidFill>
                <a:latin typeface="Consolas" panose="020B0609020204030204" charset="0"/>
                <a:ea typeface="宋体" panose="02010600030101010101" pitchFamily="2" charset="-122"/>
              </a:rPr>
              <a:t>2017-06-27  1120</a:t>
            </a:r>
          </a:p>
          <a:p>
            <a:pPr defTabSz="914400">
              <a:buFont typeface="Wingdings" panose="05000000000000000000" charset="0"/>
              <a:buNone/>
            </a:pPr>
            <a:r>
              <a:rPr lang="en-US" altLang="zh-CN" sz="1600">
                <a:solidFill>
                  <a:srgbClr val="00B0F0"/>
                </a:solidFill>
                <a:latin typeface="Consolas" panose="020B0609020204030204" charset="0"/>
                <a:ea typeface="宋体" panose="02010600030101010101" pitchFamily="2" charset="-122"/>
              </a:rPr>
              <a:t>2017-06-28  1118</a:t>
            </a:r>
          </a:p>
          <a:p>
            <a:pPr defTabSz="914400">
              <a:buFont typeface="Wingdings" panose="05000000000000000000" charset="0"/>
              <a:buNone/>
            </a:pPr>
            <a:r>
              <a:rPr lang="en-US" altLang="zh-CN" sz="1600">
                <a:solidFill>
                  <a:srgbClr val="00B0F0"/>
                </a:solidFill>
                <a:latin typeface="Consolas" panose="020B0609020204030204" charset="0"/>
                <a:ea typeface="宋体" panose="02010600030101010101" pitchFamily="2" charset="-122"/>
              </a:rPr>
              <a:t>2017-06-29  1143</a:t>
            </a:r>
          </a:p>
          <a:p>
            <a:pPr defTabSz="914400">
              <a:buFont typeface="Wingdings" panose="05000000000000000000" charset="0"/>
              <a:buNone/>
            </a:pPr>
            <a:r>
              <a:rPr lang="en-US" altLang="zh-CN" sz="1600">
                <a:solidFill>
                  <a:srgbClr val="00B0F0"/>
                </a:solidFill>
                <a:latin typeface="Consolas" panose="020B0609020204030204" charset="0"/>
                <a:ea typeface="宋体" panose="02010600030101010101" pitchFamily="2" charset="-122"/>
              </a:rPr>
              <a:t>2017-06-30  1181</a:t>
            </a:r>
          </a:p>
          <a:p>
            <a:pPr defTabSz="914400">
              <a:buFont typeface="Wingdings" panose="05000000000000000000" charset="0"/>
              <a:buNone/>
            </a:pPr>
            <a:r>
              <a:rPr lang="en-US" altLang="zh-CN" sz="1600">
                <a:solidFill>
                  <a:srgbClr val="00B0F0"/>
                </a:solidFill>
                <a:latin typeface="Consolas" panose="020B0609020204030204" charset="0"/>
                <a:ea typeface="宋体" panose="02010600030101010101" pitchFamily="2" charset="-122"/>
              </a:rPr>
              <a:t>2017-07-01  1240</a:t>
            </a:r>
            <a:endParaRPr lang="zh-CN" altLang="en-US" sz="1600">
              <a:latin typeface="Arial" panose="020B0604020202020204" pitchFamily="34" charset="0"/>
              <a:ea typeface="宋体" panose="02010600030101010101" pitchFamily="2" charset="-122"/>
            </a:endParaRP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zh-CN" altLang="en-US" sz="2400" strike="noStrike" noProof="1"/>
              <a:t>时序图：有明显的增长趋势，原始数据属于不平稳序列。</a:t>
            </a:r>
          </a:p>
          <a:p>
            <a:pPr marL="0" indent="0" fontAlgn="base">
              <a:buNone/>
            </a:pPr>
            <a:endParaRPr lang="zh-CN" altLang="en-US" strike="noStrike" noProof="1"/>
          </a:p>
        </p:txBody>
      </p:sp>
      <p:sp>
        <p:nvSpPr>
          <p:cNvPr id="318466" name="Title 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zh-CN" altLang="en-US" sz="3200" kern="1200" baseline="0">
                <a:latin typeface="+mj-lt"/>
                <a:ea typeface="+mj-ea"/>
                <a:cs typeface="+mj-cs"/>
              </a:rPr>
              <a:t>补充</a:t>
            </a:r>
            <a:r>
              <a:rPr lang="en-US" altLang="zh-CN" sz="3200" kern="1200" baseline="0">
                <a:latin typeface="+mj-lt"/>
                <a:ea typeface="+mj-ea"/>
                <a:cs typeface="+mj-cs"/>
              </a:rPr>
              <a:t>4</a:t>
            </a:r>
            <a:r>
              <a:rPr lang="zh-CN" altLang="en-US" sz="3200" kern="1200" baseline="0">
                <a:latin typeface="+mj-lt"/>
                <a:ea typeface="+mj-ea"/>
                <a:cs typeface="+mj-cs"/>
              </a:rPr>
              <a:t>：绘制时间序列数据的时序图、自相关图和偏自相关图</a:t>
            </a:r>
          </a:p>
        </p:txBody>
      </p:sp>
      <p:pic>
        <p:nvPicPr>
          <p:cNvPr id="318467" name="Picture 5"/>
          <p:cNvPicPr>
            <a:picLocks noChangeAspect="1"/>
          </p:cNvPicPr>
          <p:nvPr/>
        </p:nvPicPr>
        <p:blipFill>
          <a:blip r:embed="rId2"/>
          <a:stretch>
            <a:fillRect/>
          </a:stretch>
        </p:blipFill>
        <p:spPr>
          <a:xfrm>
            <a:off x="3443288" y="2141538"/>
            <a:ext cx="5476875" cy="4046537"/>
          </a:xfrm>
          <a:prstGeom prst="rect">
            <a:avLst/>
          </a:prstGeom>
          <a:noFill/>
          <a:ln w="9525">
            <a:noFill/>
          </a:ln>
        </p:spPr>
      </p:pic>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89" name="Content Placeholder 2"/>
          <p:cNvSpPr>
            <a:spLocks noGrp="1"/>
          </p:cNvSpPr>
          <p:nvPr>
            <p:ph idx="1"/>
          </p:nvPr>
        </p:nvSpPr>
        <p:spPr>
          <a:xfrm>
            <a:off x="857885" y="1165860"/>
            <a:ext cx="10686415" cy="4526280"/>
          </a:xfrm>
        </p:spPr>
        <p:txBody>
          <a:bodyPr anchor="t"/>
          <a:lstStyle/>
          <a:p>
            <a:pPr defTabSz="914400">
              <a:lnSpc>
                <a:spcPct val="150000"/>
              </a:lnSpc>
              <a:spcBef>
                <a:spcPct val="0"/>
              </a:spcBef>
              <a:buFont typeface="Arial" panose="020B0604020202020204" pitchFamily="34" charset="0"/>
              <a:buChar char="•"/>
            </a:pPr>
            <a:r>
              <a:rPr lang="zh-CN" altLang="en-US" sz="2400" kern="1200" baseline="0">
                <a:latin typeface="+mn-lt"/>
                <a:ea typeface="+mn-ea"/>
                <a:cs typeface="+mn-cs"/>
              </a:rPr>
              <a:t>自相关图：呈现三角对称形式，不存在截尾或拖尾，属于单调序列的典型表现形式，原始数据属于不平稳序列。</a:t>
            </a:r>
          </a:p>
        </p:txBody>
      </p:sp>
      <p:pic>
        <p:nvPicPr>
          <p:cNvPr id="319490" name="Picture 6"/>
          <p:cNvPicPr>
            <a:picLocks noChangeAspect="1"/>
          </p:cNvPicPr>
          <p:nvPr/>
        </p:nvPicPr>
        <p:blipFill>
          <a:blip r:embed="rId2"/>
          <a:stretch>
            <a:fillRect/>
          </a:stretch>
        </p:blipFill>
        <p:spPr>
          <a:xfrm>
            <a:off x="3572193" y="2349500"/>
            <a:ext cx="5024437" cy="3903663"/>
          </a:xfrm>
          <a:prstGeom prst="rect">
            <a:avLst/>
          </a:prstGeom>
          <a:noFill/>
          <a:ln w="9525">
            <a:noFill/>
          </a:ln>
        </p:spPr>
      </p:pic>
      <p:sp>
        <p:nvSpPr>
          <p:cNvPr id="319491" name="Title 8"/>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zh-CN" altLang="en-US" sz="3200" kern="1200" baseline="0">
                <a:latin typeface="+mj-lt"/>
                <a:ea typeface="+mj-ea"/>
                <a:cs typeface="+mj-cs"/>
              </a:rPr>
              <a:t>补充</a:t>
            </a:r>
            <a:r>
              <a:rPr lang="en-US" altLang="zh-CN" sz="3200" kern="1200" baseline="0">
                <a:latin typeface="+mj-lt"/>
                <a:ea typeface="+mj-ea"/>
                <a:cs typeface="+mj-cs"/>
              </a:rPr>
              <a:t>4</a:t>
            </a:r>
            <a:r>
              <a:rPr lang="zh-CN" altLang="en-US" sz="3200" kern="1200" baseline="0">
                <a:latin typeface="+mj-lt"/>
                <a:ea typeface="+mj-ea"/>
                <a:cs typeface="+mj-cs"/>
              </a:rPr>
              <a:t>：绘制时间序列数据的时序图、自相关图和偏自相关图</a:t>
            </a: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3" name="Content Placeholder 2"/>
          <p:cNvSpPr>
            <a:spLocks noGrp="1"/>
          </p:cNvSpPr>
          <p:nvPr>
            <p:ph idx="1"/>
          </p:nvPr>
        </p:nvSpPr>
        <p:spPr/>
        <p:txBody>
          <a:bodyPr anchor="t"/>
          <a:lstStyle/>
          <a:p>
            <a:pPr defTabSz="914400">
              <a:buFont typeface="Arial" panose="020B0604020202020204" pitchFamily="34" charset="0"/>
              <a:buChar char="•"/>
            </a:pPr>
            <a:r>
              <a:rPr lang="zh-CN" altLang="en-US" sz="2400" kern="1200" baseline="0">
                <a:latin typeface="+mn-lt"/>
                <a:ea typeface="+mn-ea"/>
                <a:cs typeface="+mn-cs"/>
              </a:rPr>
              <a:t>偏自相关图：不存在截尾或拖尾，属于不平稳序列。</a:t>
            </a:r>
          </a:p>
        </p:txBody>
      </p:sp>
      <p:sp>
        <p:nvSpPr>
          <p:cNvPr id="320514" name="Title 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zh-CN" altLang="en-US" sz="3200" kern="1200" baseline="0">
                <a:latin typeface="+mj-lt"/>
                <a:ea typeface="+mj-ea"/>
                <a:cs typeface="+mj-cs"/>
              </a:rPr>
              <a:t>补充</a:t>
            </a:r>
            <a:r>
              <a:rPr lang="en-US" altLang="zh-CN" sz="3200" kern="1200" baseline="0">
                <a:latin typeface="+mj-lt"/>
                <a:ea typeface="+mj-ea"/>
                <a:cs typeface="+mj-cs"/>
              </a:rPr>
              <a:t>4</a:t>
            </a:r>
            <a:r>
              <a:rPr lang="zh-CN" altLang="en-US" sz="3200" kern="1200" baseline="0">
                <a:latin typeface="+mj-lt"/>
                <a:ea typeface="+mj-ea"/>
                <a:cs typeface="+mj-cs"/>
              </a:rPr>
              <a:t>：绘制时间序列数据的时序图、自相关图和偏自相关图</a:t>
            </a:r>
          </a:p>
        </p:txBody>
      </p:sp>
      <p:pic>
        <p:nvPicPr>
          <p:cNvPr id="320515" name="Picture 4"/>
          <p:cNvPicPr>
            <a:picLocks noChangeAspect="1"/>
          </p:cNvPicPr>
          <p:nvPr/>
        </p:nvPicPr>
        <p:blipFill>
          <a:blip r:embed="rId2"/>
          <a:stretch>
            <a:fillRect/>
          </a:stretch>
        </p:blipFill>
        <p:spPr>
          <a:xfrm>
            <a:off x="3041333" y="1898333"/>
            <a:ext cx="5391150" cy="4332287"/>
          </a:xfrm>
          <a:prstGeom prst="rect">
            <a:avLst/>
          </a:prstGeom>
          <a:noFill/>
          <a:ln w="9525">
            <a:noFill/>
          </a:ln>
        </p:spPr>
      </p:pic>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7" name="Title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zh-CN" altLang="en-US" sz="3600" kern="1200" baseline="0">
                <a:latin typeface="+mj-lt"/>
                <a:ea typeface="+mj-ea"/>
                <a:cs typeface="+mj-cs"/>
              </a:rPr>
              <a:t>补充</a:t>
            </a:r>
            <a:r>
              <a:rPr lang="en-US" altLang="zh-CN" sz="3600" kern="1200" baseline="0">
                <a:latin typeface="+mj-lt"/>
                <a:ea typeface="+mj-ea"/>
                <a:cs typeface="+mj-cs"/>
              </a:rPr>
              <a:t>5</a:t>
            </a:r>
            <a:r>
              <a:rPr lang="zh-CN" altLang="en-US" sz="3600" kern="1200" baseline="0">
                <a:latin typeface="+mj-lt"/>
                <a:ea typeface="+mj-ea"/>
                <a:cs typeface="+mj-cs"/>
              </a:rPr>
              <a:t>：使用系统聚类算法对随机元素进行分类</a:t>
            </a:r>
          </a:p>
        </p:txBody>
      </p:sp>
      <p:sp>
        <p:nvSpPr>
          <p:cNvPr id="321538" name="Content Placeholder 2"/>
          <p:cNvSpPr>
            <a:spLocks noGrp="1"/>
          </p:cNvSpPr>
          <p:nvPr>
            <p:ph idx="1"/>
          </p:nvPr>
        </p:nvSpPr>
        <p:spPr/>
        <p:txBody>
          <a:bodyPr anchor="t"/>
          <a:lstStyle/>
          <a:p>
            <a:pPr defTabSz="914400">
              <a:lnSpc>
                <a:spcPct val="150000"/>
              </a:lnSpc>
              <a:spcBef>
                <a:spcPct val="0"/>
              </a:spcBef>
              <a:buFont typeface="Arial" panose="020B0604020202020204" pitchFamily="34" charset="0"/>
              <a:buChar char="•"/>
            </a:pPr>
            <a:r>
              <a:rPr lang="en-US" altLang="zh-CN" sz="2400" kern="1200" baseline="0">
                <a:latin typeface="+mn-lt"/>
                <a:ea typeface="+mn-ea"/>
                <a:cs typeface="+mn-cs"/>
              </a:rPr>
              <a:t>系统聚类算法又称层次聚类或系谱聚类，首先把样本看作各自一类，定义类间距离，选择距离最小的一对元素合并成一个新的类，重复计算各类之间的距离并重复上面的步骤，直到将所有原始元素分成指定数量的类。</a:t>
            </a:r>
          </a:p>
          <a:p>
            <a:pPr defTabSz="914400">
              <a:lnSpc>
                <a:spcPct val="150000"/>
              </a:lnSpc>
              <a:spcBef>
                <a:spcPct val="0"/>
              </a:spcBef>
              <a:buFont typeface="Arial" panose="020B0604020202020204" pitchFamily="34" charset="0"/>
              <a:buChar char="•"/>
            </a:pPr>
            <a:r>
              <a:rPr lang="en-US" altLang="zh-CN" sz="2400" kern="1200" baseline="0">
                <a:latin typeface="+mn-lt"/>
                <a:ea typeface="+mn-ea"/>
                <a:cs typeface="+mn-cs"/>
              </a:rPr>
              <a:t>该算法的计算复杂度比较高，不适合大数据聚类问题。</a:t>
            </a:r>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fontAlgn="base">
              <a:lnSpc>
                <a:spcPct val="150000"/>
              </a:lnSpc>
              <a:spcBef>
                <a:spcPts val="0"/>
              </a:spcBef>
            </a:pPr>
            <a:r>
              <a:rPr lang="en-US" altLang="zh-CN" sz="2400" strike="noStrike" noProof="1"/>
              <a:t>Python</a:t>
            </a:r>
            <a:r>
              <a:rPr lang="zh-CN" altLang="en-US" sz="2400" strike="noStrike" noProof="1"/>
              <a:t>扩展库</a:t>
            </a:r>
            <a:r>
              <a:rPr lang="en-US" altLang="zh-CN" sz="2400" strike="noStrike" noProof="1"/>
              <a:t>sklearn.cluster.AgglomerativeClustering</a:t>
            </a:r>
            <a:r>
              <a:rPr lang="zh-CN" altLang="en-US" sz="2400" strike="noStrike" noProof="1"/>
              <a:t>提供了系统聚类算法的实现。</a:t>
            </a:r>
          </a:p>
          <a:p>
            <a:pPr marL="0" indent="0" fontAlgn="base">
              <a:buNone/>
            </a:pPr>
            <a:endParaRPr lang="zh-CN" altLang="en-US" sz="1800" strike="noStrike" noProof="1"/>
          </a:p>
          <a:p>
            <a:pPr marL="0" indent="0" fontAlgn="base">
              <a:buNone/>
            </a:pPr>
            <a:r>
              <a:rPr lang="zh-CN" altLang="en-US" sz="2000" strike="noStrike" noProof="1">
                <a:latin typeface="Consolas" panose="020B0609020204030204" charset="0"/>
              </a:rPr>
              <a:t>from random import randrange</a:t>
            </a:r>
          </a:p>
          <a:p>
            <a:pPr marL="0" indent="0" fontAlgn="base">
              <a:buNone/>
            </a:pPr>
            <a:r>
              <a:rPr lang="zh-CN" altLang="en-US" sz="2000" strike="noStrike" noProof="1">
                <a:latin typeface="Consolas" panose="020B0609020204030204" charset="0"/>
              </a:rPr>
              <a:t>import numpy as np</a:t>
            </a:r>
          </a:p>
          <a:p>
            <a:pPr marL="0" indent="0" fontAlgn="base">
              <a:buNone/>
            </a:pPr>
            <a:r>
              <a:rPr lang="zh-CN" altLang="en-US" sz="2000" strike="noStrike" noProof="1">
                <a:latin typeface="Consolas" panose="020B0609020204030204" charset="0"/>
              </a:rPr>
              <a:t>import matplotlib.pyplot as plt</a:t>
            </a:r>
          </a:p>
          <a:p>
            <a:pPr marL="0" indent="0" fontAlgn="base">
              <a:buNone/>
            </a:pPr>
            <a:r>
              <a:rPr lang="zh-CN" altLang="en-US" sz="2000" strike="noStrike" noProof="1">
                <a:latin typeface="Consolas" panose="020B0609020204030204" charset="0"/>
              </a:rPr>
              <a:t>from sklearn.cluster import AgglomerativeClustering</a:t>
            </a:r>
          </a:p>
        </p:txBody>
      </p:sp>
      <p:sp>
        <p:nvSpPr>
          <p:cNvPr id="326658" name="Title 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zh-CN" altLang="en-US" sz="3600" kern="1200" baseline="0">
                <a:latin typeface="+mj-lt"/>
                <a:ea typeface="+mj-ea"/>
                <a:cs typeface="+mj-cs"/>
              </a:rPr>
              <a:t>补充</a:t>
            </a:r>
            <a:r>
              <a:rPr lang="en-US" altLang="zh-CN" sz="3600" kern="1200" baseline="0">
                <a:latin typeface="+mj-lt"/>
                <a:ea typeface="+mj-ea"/>
                <a:cs typeface="+mj-cs"/>
              </a:rPr>
              <a:t>5</a:t>
            </a:r>
            <a:r>
              <a:rPr lang="zh-CN" altLang="en-US" sz="3600" kern="1200" baseline="0">
                <a:latin typeface="+mj-lt"/>
                <a:ea typeface="+mj-ea"/>
                <a:cs typeface="+mj-cs"/>
              </a:rPr>
              <a:t>：使用系统聚类算法对数据进行分类</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Content Placeholder 2"/>
          <p:cNvSpPr>
            <a:spLocks noGrp="1"/>
          </p:cNvSpPr>
          <p:nvPr>
            <p:ph idx="1"/>
          </p:nvPr>
        </p:nvSpPr>
        <p:spPr/>
        <p:txBody>
          <a:bodyPr anchor="t"/>
          <a:lstStyle/>
          <a:p>
            <a:pPr marL="0" indent="0" defTabSz="914400">
              <a:spcBef>
                <a:spcPct val="0"/>
              </a:spcBef>
              <a:buFont typeface="Wingdings" panose="05000000000000000000" charset="0"/>
              <a:buNone/>
            </a:pPr>
            <a:r>
              <a:rPr lang="en-US" altLang="en-US" sz="2000" kern="1200" baseline="0">
                <a:latin typeface="Consolas" panose="020B0609020204030204" charset="0"/>
                <a:ea typeface="+mn-ea"/>
                <a:cs typeface="+mn-cs"/>
              </a:rPr>
              <a:t>&gt;&gt;&gt; a + a                         # 数组之间的加法运算</a:t>
            </a:r>
          </a:p>
          <a:p>
            <a:pPr marL="0" indent="0" defTabSz="914400">
              <a:spcBef>
                <a:spcPct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array([2, 4, 6])</a:t>
            </a:r>
          </a:p>
          <a:p>
            <a:pPr marL="0" indent="0" defTabSz="914400">
              <a:spcBef>
                <a:spcPct val="0"/>
              </a:spcBef>
              <a:buFont typeface="Wingdings" panose="05000000000000000000" charset="0"/>
              <a:buNone/>
            </a:pPr>
            <a:r>
              <a:rPr lang="en-US" altLang="en-US" sz="2000" kern="1200" baseline="0">
                <a:latin typeface="Consolas" panose="020B0609020204030204" charset="0"/>
                <a:ea typeface="+mn-ea"/>
                <a:cs typeface="+mn-cs"/>
              </a:rPr>
              <a:t>&gt;&gt;&gt; a * a                         # 数组之间的乘法运算</a:t>
            </a:r>
          </a:p>
          <a:p>
            <a:pPr marL="0" indent="0" defTabSz="914400">
              <a:spcBef>
                <a:spcPct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array([1, 4, 9])</a:t>
            </a:r>
          </a:p>
          <a:p>
            <a:pPr marL="0" indent="0" defTabSz="914400">
              <a:spcBef>
                <a:spcPct val="0"/>
              </a:spcBef>
              <a:buFont typeface="Wingdings" panose="05000000000000000000" charset="0"/>
              <a:buNone/>
            </a:pPr>
            <a:r>
              <a:rPr lang="en-US" altLang="en-US" sz="2000" kern="1200" baseline="0">
                <a:latin typeface="Consolas" panose="020B0609020204030204" charset="0"/>
                <a:ea typeface="+mn-ea"/>
                <a:cs typeface="+mn-cs"/>
              </a:rPr>
              <a:t>&gt;&gt;&gt; a - a                         # 数组之间的减法运算</a:t>
            </a:r>
          </a:p>
          <a:p>
            <a:pPr marL="0" indent="0" defTabSz="914400">
              <a:spcBef>
                <a:spcPct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array([0, 0, 0])</a:t>
            </a:r>
          </a:p>
          <a:p>
            <a:pPr marL="0" indent="0" defTabSz="914400">
              <a:spcBef>
                <a:spcPct val="0"/>
              </a:spcBef>
              <a:buFont typeface="Wingdings" panose="05000000000000000000" charset="0"/>
              <a:buNone/>
            </a:pPr>
            <a:r>
              <a:rPr lang="en-US" altLang="en-US" sz="2000" kern="1200" baseline="0">
                <a:latin typeface="Consolas" panose="020B0609020204030204" charset="0"/>
                <a:ea typeface="+mn-ea"/>
                <a:cs typeface="+mn-cs"/>
              </a:rPr>
              <a:t>&gt;&gt;&gt; a / a                         # 数组之间的除法运算</a:t>
            </a:r>
          </a:p>
          <a:p>
            <a:pPr marL="0" indent="0" defTabSz="914400">
              <a:spcBef>
                <a:spcPct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array([ 1.,  1.,  1.])</a:t>
            </a:r>
          </a:p>
          <a:p>
            <a:pPr marL="0" indent="0" defTabSz="914400">
              <a:spcBef>
                <a:spcPct val="0"/>
              </a:spcBef>
              <a:buFont typeface="Wingdings" panose="05000000000000000000" charset="0"/>
              <a:buNone/>
            </a:pPr>
            <a:endParaRPr lang="en-US" altLang="en-US" sz="2000" kern="1200" baseline="0">
              <a:latin typeface="Consolas" panose="020B0609020204030204" charset="0"/>
              <a:ea typeface="+mn-ea"/>
              <a:cs typeface="+mn-cs"/>
            </a:endParaRPr>
          </a:p>
        </p:txBody>
      </p:sp>
      <p:sp>
        <p:nvSpPr>
          <p:cNvPr id="28674"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1 </a:t>
            </a:r>
            <a:r>
              <a:rPr dirty="0" err="1"/>
              <a:t>numpy简单应用</a:t>
            </a:r>
            <a:endParaRPr lang="zh-CN" altLang="en-US" kern="1200" baseline="0" dirty="0">
              <a:latin typeface="+mj-lt"/>
              <a:ea typeface="+mj-ea"/>
              <a:cs typeface="+mj-cs"/>
            </a:endParaRP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1" name="内容占位符 2"/>
          <p:cNvSpPr>
            <a:spLocks noGrp="1"/>
          </p:cNvSpPr>
          <p:nvPr>
            <p:ph idx="1"/>
          </p:nvPr>
        </p:nvSpPr>
        <p:spPr/>
        <p:txBody>
          <a:bodyPr anchor="t">
            <a:noAutofit/>
          </a:bodyPr>
          <a:lstStyle/>
          <a:p>
            <a:pPr marL="0" indent="0" defTabSz="914400">
              <a:buFont typeface="Wingdings" panose="05000000000000000000" charset="0"/>
              <a:buNone/>
            </a:pPr>
            <a:r>
              <a:rPr lang="zh-CN" altLang="en-US" sz="2000" kern="1200" baseline="0">
                <a:latin typeface="Consolas" panose="020B0609020204030204" charset="0"/>
                <a:ea typeface="+mn-ea"/>
                <a:cs typeface="+mn-cs"/>
              </a:rPr>
              <a:t>def generateData():</a:t>
            </a:r>
          </a:p>
          <a:p>
            <a:pPr marL="0" indent="0" defTabSz="914400">
              <a:buFont typeface="Wingdings" panose="05000000000000000000" charset="0"/>
              <a:buNone/>
            </a:pPr>
            <a:r>
              <a:rPr lang="zh-CN" altLang="en-US" sz="2000" kern="1200" baseline="0">
                <a:latin typeface="Consolas" panose="020B0609020204030204" charset="0"/>
                <a:ea typeface="+mn-ea"/>
                <a:cs typeface="+mn-cs"/>
              </a:rPr>
              <a:t>    '''生成测试数据'''</a:t>
            </a:r>
          </a:p>
          <a:p>
            <a:pPr marL="0" indent="0" defTabSz="914400">
              <a:buFont typeface="Wingdings" panose="05000000000000000000" charset="0"/>
              <a:buNone/>
            </a:pPr>
            <a:r>
              <a:rPr lang="zh-CN" altLang="en-US" sz="2000" kern="1200" baseline="0">
                <a:latin typeface="Consolas" panose="020B0609020204030204" charset="0"/>
                <a:ea typeface="+mn-ea"/>
                <a:cs typeface="+mn-cs"/>
              </a:rPr>
              <a:t>    def get(start, end):</a:t>
            </a:r>
          </a:p>
          <a:p>
            <a:pPr marL="0" indent="0" defTabSz="914400">
              <a:buFont typeface="Wingdings" panose="05000000000000000000" charset="0"/>
              <a:buNone/>
            </a:pPr>
            <a:r>
              <a:rPr lang="zh-CN" altLang="en-US" sz="2000" kern="1200" baseline="0">
                <a:latin typeface="Consolas" panose="020B0609020204030204" charset="0"/>
                <a:ea typeface="+mn-ea"/>
                <a:cs typeface="+mn-cs"/>
              </a:rPr>
              <a:t>        return [randrange(start, end) for _ in range(30)]</a:t>
            </a:r>
          </a:p>
          <a:p>
            <a:pPr marL="0" indent="0" defTabSz="914400">
              <a:buFont typeface="Wingdings" panose="05000000000000000000" charset="0"/>
              <a:buNone/>
            </a:pP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    x1 = get(0, 40)</a:t>
            </a:r>
          </a:p>
          <a:p>
            <a:pPr marL="0" indent="0" defTabSz="914400">
              <a:buFont typeface="Wingdings" panose="05000000000000000000" charset="0"/>
              <a:buNone/>
            </a:pPr>
            <a:r>
              <a:rPr lang="zh-CN" altLang="en-US" sz="2000" kern="1200" baseline="0">
                <a:latin typeface="Consolas" panose="020B0609020204030204" charset="0"/>
                <a:ea typeface="+mn-ea"/>
                <a:cs typeface="+mn-cs"/>
              </a:rPr>
              <a:t>    x2 = get(70, 100)</a:t>
            </a:r>
          </a:p>
          <a:p>
            <a:pPr marL="0" indent="0" defTabSz="914400">
              <a:buFont typeface="Wingdings" panose="05000000000000000000" charset="0"/>
              <a:buNone/>
            </a:pPr>
            <a:r>
              <a:rPr lang="zh-CN" altLang="en-US" sz="2000" kern="1200" baseline="0">
                <a:latin typeface="Consolas" panose="020B0609020204030204" charset="0"/>
                <a:ea typeface="+mn-ea"/>
                <a:cs typeface="+mn-cs"/>
              </a:rPr>
              <a:t>    y1 = get(0, 30)</a:t>
            </a:r>
          </a:p>
          <a:p>
            <a:pPr marL="0" indent="0" defTabSz="914400">
              <a:buFont typeface="Wingdings" panose="05000000000000000000" charset="0"/>
              <a:buNone/>
            </a:pPr>
            <a:r>
              <a:rPr lang="zh-CN" altLang="en-US" sz="2000" kern="1200" baseline="0">
                <a:latin typeface="Consolas" panose="020B0609020204030204" charset="0"/>
                <a:ea typeface="+mn-ea"/>
                <a:cs typeface="+mn-cs"/>
              </a:rPr>
              <a:t>    y2 = get(40, 70)</a:t>
            </a:r>
          </a:p>
          <a:p>
            <a:pPr marL="0" indent="0" defTabSz="914400">
              <a:buFont typeface="Wingdings" panose="05000000000000000000" charset="0"/>
              <a:buNone/>
            </a:pP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    data = list(zip(x1, y1)) + list(zip(x1, y2))+\</a:t>
            </a:r>
          </a:p>
          <a:p>
            <a:pPr marL="0" indent="0" defTabSz="914400">
              <a:buFont typeface="Wingdings" panose="05000000000000000000" charset="0"/>
              <a:buNone/>
            </a:pPr>
            <a:r>
              <a:rPr lang="zh-CN" altLang="en-US" sz="2000" kern="1200" baseline="0">
                <a:latin typeface="Consolas" panose="020B0609020204030204" charset="0"/>
                <a:ea typeface="+mn-ea"/>
                <a:cs typeface="+mn-cs"/>
              </a:rPr>
              <a:t>           list(zip(x2, y1)) + list(zip(x2, y2))</a:t>
            </a:r>
          </a:p>
          <a:p>
            <a:pPr marL="0" indent="0" defTabSz="914400">
              <a:buFont typeface="Wingdings" panose="05000000000000000000" charset="0"/>
              <a:buNone/>
            </a:pPr>
            <a:r>
              <a:rPr lang="zh-CN" altLang="en-US" sz="2000" kern="1200" baseline="0">
                <a:latin typeface="Consolas" panose="020B0609020204030204" charset="0"/>
                <a:ea typeface="+mn-ea"/>
                <a:cs typeface="+mn-cs"/>
              </a:rPr>
              <a:t>    return np.array(data)</a:t>
            </a:r>
          </a:p>
        </p:txBody>
      </p:sp>
      <p:sp>
        <p:nvSpPr>
          <p:cNvPr id="327682" name="Title 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zh-CN" altLang="en-US" sz="3600" kern="1200" baseline="0">
                <a:latin typeface="+mj-lt"/>
                <a:ea typeface="+mj-ea"/>
                <a:cs typeface="+mj-cs"/>
              </a:rPr>
              <a:t>补充</a:t>
            </a:r>
            <a:r>
              <a:rPr lang="en-US" altLang="zh-CN" sz="3600" kern="1200" baseline="0">
                <a:latin typeface="+mj-lt"/>
                <a:ea typeface="+mj-ea"/>
                <a:cs typeface="+mj-cs"/>
              </a:rPr>
              <a:t>5</a:t>
            </a:r>
            <a:r>
              <a:rPr lang="zh-CN" altLang="en-US" sz="3600" kern="1200" baseline="0">
                <a:latin typeface="+mj-lt"/>
                <a:ea typeface="+mj-ea"/>
                <a:cs typeface="+mj-cs"/>
              </a:rPr>
              <a:t>：使用系统聚类算法对数据进行分类</a:t>
            </a: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5" name="内容占位符 2"/>
          <p:cNvSpPr>
            <a:spLocks noGrp="1"/>
          </p:cNvSpPr>
          <p:nvPr>
            <p:ph idx="1"/>
          </p:nvPr>
        </p:nvSpPr>
        <p:spPr>
          <a:xfrm>
            <a:off x="877570" y="1292860"/>
            <a:ext cx="11123295" cy="4957445"/>
          </a:xfrm>
        </p:spPr>
        <p:txBody>
          <a:bodyPr anchor="t">
            <a:noAutofit/>
          </a:bodyPr>
          <a:lstStyle/>
          <a:p>
            <a:pPr marL="0" indent="0" defTabSz="914400" fontAlgn="auto">
              <a:lnSpc>
                <a:spcPct val="100000"/>
              </a:lnSpc>
              <a:spcBef>
                <a:spcPct val="0"/>
              </a:spcBef>
              <a:buFont typeface="Wingdings" panose="05000000000000000000" charset="0"/>
              <a:buNone/>
            </a:pPr>
            <a:r>
              <a:rPr lang="zh-CN" altLang="en-US" sz="1800" kern="1200" baseline="0">
                <a:latin typeface="Consolas" panose="020B0609020204030204" charset="0"/>
                <a:ea typeface="+mn-ea"/>
                <a:cs typeface="+mn-cs"/>
              </a:rPr>
              <a:t>def AgglomerativeTest(n_clusters):</a:t>
            </a:r>
          </a:p>
          <a:p>
            <a:pPr marL="0" indent="0" defTabSz="914400" fontAlgn="auto">
              <a:lnSpc>
                <a:spcPct val="100000"/>
              </a:lnSpc>
              <a:spcBef>
                <a:spcPct val="0"/>
              </a:spcBef>
              <a:buFont typeface="Wingdings" panose="05000000000000000000" charset="0"/>
              <a:buNone/>
            </a:pPr>
            <a:r>
              <a:rPr lang="zh-CN" altLang="en-US" sz="1800" kern="1200" baseline="0">
                <a:latin typeface="Consolas" panose="020B0609020204030204" charset="0"/>
                <a:ea typeface="+mn-ea"/>
                <a:cs typeface="+mn-cs"/>
              </a:rPr>
              <a:t>    '''聚类，指定类的数量，并绘制图形'''</a:t>
            </a:r>
          </a:p>
          <a:p>
            <a:pPr marL="0" indent="0" defTabSz="914400" fontAlgn="auto">
              <a:lnSpc>
                <a:spcPct val="100000"/>
              </a:lnSpc>
              <a:spcBef>
                <a:spcPct val="0"/>
              </a:spcBef>
              <a:buFont typeface="Wingdings" panose="05000000000000000000" charset="0"/>
              <a:buNone/>
            </a:pPr>
            <a:r>
              <a:rPr lang="zh-CN" altLang="en-US" sz="1800" kern="1200" baseline="0">
                <a:latin typeface="Consolas" panose="020B0609020204030204" charset="0"/>
                <a:ea typeface="+mn-ea"/>
                <a:cs typeface="+mn-cs"/>
              </a:rPr>
              <a:t>    assert 1 &lt;= n_clusters &lt;= 4</a:t>
            </a:r>
          </a:p>
          <a:p>
            <a:pPr marL="0" indent="0" defTabSz="914400" fontAlgn="auto">
              <a:lnSpc>
                <a:spcPct val="100000"/>
              </a:lnSpc>
              <a:spcBef>
                <a:spcPct val="0"/>
              </a:spcBef>
              <a:buFont typeface="Wingdings" panose="05000000000000000000" charset="0"/>
              <a:buNone/>
            </a:pPr>
            <a:r>
              <a:rPr lang="zh-CN" altLang="en-US" sz="1800" kern="1200" baseline="0">
                <a:latin typeface="Consolas" panose="020B0609020204030204" charset="0"/>
                <a:ea typeface="+mn-ea"/>
                <a:cs typeface="+mn-cs"/>
              </a:rPr>
              <a:t>    predictResult = AgglomerativeClustering(n_clusters=n_clusters,</a:t>
            </a:r>
          </a:p>
          <a:p>
            <a:pPr marL="0" indent="0" defTabSz="914400" fontAlgn="auto">
              <a:lnSpc>
                <a:spcPct val="100000"/>
              </a:lnSpc>
              <a:spcBef>
                <a:spcPct val="0"/>
              </a:spcBef>
              <a:buFont typeface="Wingdings" panose="05000000000000000000" charset="0"/>
              <a:buNone/>
            </a:pPr>
            <a:r>
              <a:rPr lang="zh-CN" altLang="en-US" sz="1800" kern="1200" baseline="0">
                <a:latin typeface="Consolas" panose="020B0609020204030204" charset="0"/>
                <a:ea typeface="+mn-ea"/>
                <a:cs typeface="+mn-cs"/>
              </a:rPr>
              <a:t>                                            affinity='euclidean',</a:t>
            </a:r>
          </a:p>
          <a:p>
            <a:pPr marL="0" indent="0" defTabSz="914400" fontAlgn="auto">
              <a:lnSpc>
                <a:spcPct val="100000"/>
              </a:lnSpc>
              <a:spcBef>
                <a:spcPct val="0"/>
              </a:spcBef>
              <a:buFont typeface="Wingdings" panose="05000000000000000000" charset="0"/>
              <a:buNone/>
            </a:pPr>
            <a:r>
              <a:rPr lang="zh-CN" altLang="en-US" sz="1800" kern="1200" baseline="0">
                <a:latin typeface="Consolas" panose="020B0609020204030204" charset="0"/>
                <a:ea typeface="+mn-ea"/>
                <a:cs typeface="+mn-cs"/>
              </a:rPr>
              <a:t>                                            linkage='ward').fit_predict(data)</a:t>
            </a:r>
          </a:p>
          <a:p>
            <a:pPr marL="0" indent="0" defTabSz="914400" fontAlgn="auto">
              <a:lnSpc>
                <a:spcPct val="100000"/>
              </a:lnSpc>
              <a:spcBef>
                <a:spcPct val="0"/>
              </a:spcBef>
              <a:buFont typeface="Wingdings" panose="05000000000000000000" charset="0"/>
              <a:buNone/>
            </a:pPr>
            <a:r>
              <a:rPr lang="zh-CN" altLang="en-US" sz="1800" kern="1200" baseline="0">
                <a:latin typeface="Consolas" panose="020B0609020204030204" charset="0"/>
                <a:ea typeface="+mn-ea"/>
                <a:cs typeface="+mn-cs"/>
              </a:rPr>
              <a:t>    colors = 'rgby'</a:t>
            </a:r>
          </a:p>
          <a:p>
            <a:pPr marL="0" indent="0" defTabSz="914400" fontAlgn="auto">
              <a:lnSpc>
                <a:spcPct val="100000"/>
              </a:lnSpc>
              <a:spcBef>
                <a:spcPct val="0"/>
              </a:spcBef>
              <a:buFont typeface="Wingdings" panose="05000000000000000000" charset="0"/>
              <a:buNone/>
            </a:pPr>
            <a:r>
              <a:rPr lang="zh-CN" altLang="en-US" sz="1800" kern="1200" baseline="0">
                <a:latin typeface="Consolas" panose="020B0609020204030204" charset="0"/>
                <a:ea typeface="+mn-ea"/>
                <a:cs typeface="+mn-cs"/>
              </a:rPr>
              <a:t>    markers = 'o*v+'</a:t>
            </a:r>
          </a:p>
          <a:p>
            <a:pPr marL="0" indent="0" defTabSz="914400" fontAlgn="auto">
              <a:lnSpc>
                <a:spcPct val="100000"/>
              </a:lnSpc>
              <a:spcBef>
                <a:spcPct val="0"/>
              </a:spcBef>
              <a:buFont typeface="Wingdings" panose="05000000000000000000" charset="0"/>
              <a:buNone/>
            </a:pPr>
            <a:r>
              <a:rPr lang="zh-CN" altLang="en-US" sz="1800" kern="1200" baseline="0">
                <a:latin typeface="Consolas" panose="020B0609020204030204" charset="0"/>
                <a:ea typeface="+mn-ea"/>
                <a:cs typeface="+mn-cs"/>
              </a:rPr>
              <a:t>    for i in range(n_clusters):</a:t>
            </a:r>
          </a:p>
          <a:p>
            <a:pPr marL="0" indent="0" defTabSz="914400" fontAlgn="auto">
              <a:lnSpc>
                <a:spcPct val="100000"/>
              </a:lnSpc>
              <a:spcBef>
                <a:spcPct val="0"/>
              </a:spcBef>
              <a:buFont typeface="Wingdings" panose="05000000000000000000" charset="0"/>
              <a:buNone/>
            </a:pPr>
            <a:r>
              <a:rPr lang="zh-CN" altLang="en-US" sz="1800" kern="1200" baseline="0">
                <a:latin typeface="Consolas" panose="020B0609020204030204" charset="0"/>
                <a:ea typeface="+mn-ea"/>
                <a:cs typeface="+mn-cs"/>
              </a:rPr>
              <a:t>        subData = data[predictResult==i]</a:t>
            </a:r>
          </a:p>
          <a:p>
            <a:pPr marL="0" indent="0" defTabSz="914400" fontAlgn="auto">
              <a:lnSpc>
                <a:spcPct val="100000"/>
              </a:lnSpc>
              <a:spcBef>
                <a:spcPct val="0"/>
              </a:spcBef>
              <a:buFont typeface="Wingdings" panose="05000000000000000000" charset="0"/>
              <a:buNone/>
            </a:pPr>
            <a:r>
              <a:rPr lang="zh-CN" altLang="en-US" sz="1800" kern="1200" baseline="0">
                <a:latin typeface="Consolas" panose="020B0609020204030204" charset="0"/>
                <a:ea typeface="+mn-ea"/>
                <a:cs typeface="+mn-cs"/>
              </a:rPr>
              <a:t>        plt.scatter(subData[:,0], subData[:,1], c=colors[i], marker=markers[i], s=40)</a:t>
            </a:r>
          </a:p>
          <a:p>
            <a:pPr marL="0" indent="0" defTabSz="914400" fontAlgn="auto">
              <a:lnSpc>
                <a:spcPct val="100000"/>
              </a:lnSpc>
              <a:spcBef>
                <a:spcPct val="0"/>
              </a:spcBef>
              <a:buFont typeface="Wingdings" panose="05000000000000000000" charset="0"/>
              <a:buNone/>
            </a:pPr>
            <a:r>
              <a:rPr lang="zh-CN" altLang="en-US" sz="1800" kern="1200" baseline="0">
                <a:latin typeface="Consolas" panose="020B0609020204030204" charset="0"/>
                <a:ea typeface="+mn-ea"/>
                <a:cs typeface="+mn-cs"/>
              </a:rPr>
              <a:t>    plt.show()</a:t>
            </a:r>
          </a:p>
          <a:p>
            <a:pPr marL="0" indent="0" defTabSz="914400" fontAlgn="auto">
              <a:lnSpc>
                <a:spcPct val="100000"/>
              </a:lnSpc>
              <a:spcBef>
                <a:spcPct val="0"/>
              </a:spcBef>
              <a:buFont typeface="Wingdings" panose="05000000000000000000" charset="0"/>
              <a:buNone/>
            </a:pPr>
            <a:endParaRPr lang="zh-CN" altLang="en-US" sz="1800" kern="1200" baseline="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zh-CN" altLang="en-US" sz="1800" kern="1200" baseline="0">
                <a:latin typeface="Consolas" panose="020B0609020204030204" charset="0"/>
                <a:ea typeface="+mn-ea"/>
                <a:cs typeface="+mn-cs"/>
              </a:rPr>
              <a:t># 生成随机数据</a:t>
            </a:r>
          </a:p>
          <a:p>
            <a:pPr marL="0" indent="0" defTabSz="914400" fontAlgn="auto">
              <a:lnSpc>
                <a:spcPct val="100000"/>
              </a:lnSpc>
              <a:spcBef>
                <a:spcPct val="0"/>
              </a:spcBef>
              <a:buFont typeface="Wingdings" panose="05000000000000000000" charset="0"/>
              <a:buNone/>
            </a:pPr>
            <a:r>
              <a:rPr lang="zh-CN" altLang="en-US" sz="1800" kern="1200" baseline="0">
                <a:latin typeface="Consolas" panose="020B0609020204030204" charset="0"/>
                <a:ea typeface="+mn-ea"/>
                <a:cs typeface="+mn-cs"/>
              </a:rPr>
              <a:t>data = generateData()</a:t>
            </a:r>
          </a:p>
          <a:p>
            <a:pPr marL="0" indent="0" defTabSz="914400" fontAlgn="auto">
              <a:lnSpc>
                <a:spcPct val="100000"/>
              </a:lnSpc>
              <a:spcBef>
                <a:spcPct val="0"/>
              </a:spcBef>
              <a:buFont typeface="Wingdings" panose="05000000000000000000" charset="0"/>
              <a:buNone/>
            </a:pPr>
            <a:r>
              <a:rPr lang="zh-CN" altLang="en-US" sz="1800" kern="1200" baseline="0">
                <a:latin typeface="Consolas" panose="020B0609020204030204" charset="0"/>
                <a:ea typeface="+mn-ea"/>
                <a:cs typeface="+mn-cs"/>
              </a:rPr>
              <a:t># 聚类为3个不同的类</a:t>
            </a:r>
          </a:p>
          <a:p>
            <a:pPr marL="0" indent="0" defTabSz="914400" fontAlgn="auto">
              <a:lnSpc>
                <a:spcPct val="100000"/>
              </a:lnSpc>
              <a:spcBef>
                <a:spcPct val="0"/>
              </a:spcBef>
              <a:buFont typeface="Wingdings" panose="05000000000000000000" charset="0"/>
              <a:buNone/>
            </a:pPr>
            <a:r>
              <a:rPr lang="zh-CN" altLang="en-US" sz="1800" kern="1200" baseline="0">
                <a:latin typeface="Consolas" panose="020B0609020204030204" charset="0"/>
                <a:ea typeface="+mn-ea"/>
                <a:cs typeface="+mn-cs"/>
              </a:rPr>
              <a:t>AgglomerativeTest(3)</a:t>
            </a:r>
          </a:p>
          <a:p>
            <a:pPr marL="0" indent="0" defTabSz="914400" fontAlgn="auto">
              <a:lnSpc>
                <a:spcPct val="100000"/>
              </a:lnSpc>
              <a:spcBef>
                <a:spcPct val="0"/>
              </a:spcBef>
              <a:buFont typeface="Wingdings" panose="05000000000000000000" charset="0"/>
              <a:buNone/>
            </a:pPr>
            <a:r>
              <a:rPr lang="zh-CN" altLang="en-US" sz="1800" kern="1200" baseline="0">
                <a:latin typeface="Consolas" panose="020B0609020204030204" charset="0"/>
                <a:ea typeface="+mn-ea"/>
                <a:cs typeface="+mn-cs"/>
              </a:rPr>
              <a:t># 聚类为4个不同的类</a:t>
            </a:r>
          </a:p>
          <a:p>
            <a:pPr marL="0" indent="0" defTabSz="914400" fontAlgn="auto">
              <a:lnSpc>
                <a:spcPct val="100000"/>
              </a:lnSpc>
              <a:spcBef>
                <a:spcPct val="0"/>
              </a:spcBef>
              <a:buFont typeface="Wingdings" panose="05000000000000000000" charset="0"/>
              <a:buNone/>
            </a:pPr>
            <a:r>
              <a:rPr lang="zh-CN" altLang="en-US" sz="1800" kern="1200" baseline="0">
                <a:latin typeface="Consolas" panose="020B0609020204030204" charset="0"/>
                <a:ea typeface="+mn-ea"/>
                <a:cs typeface="+mn-cs"/>
              </a:rPr>
              <a:t>AgglomerativeTest(4)</a:t>
            </a:r>
          </a:p>
        </p:txBody>
      </p:sp>
      <p:sp>
        <p:nvSpPr>
          <p:cNvPr id="328706" name="Title 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zh-CN" altLang="en-US" sz="3600" kern="1200" baseline="0">
                <a:latin typeface="+mj-lt"/>
                <a:ea typeface="+mj-ea"/>
                <a:cs typeface="+mj-cs"/>
                <a:sym typeface="宋体" panose="02010600030101010101" pitchFamily="2" charset="-122"/>
              </a:rPr>
              <a:t>补充</a:t>
            </a:r>
            <a:r>
              <a:rPr lang="en-US" altLang="zh-CN" sz="3600" kern="1200" baseline="0">
                <a:latin typeface="+mj-lt"/>
                <a:ea typeface="+mj-ea"/>
                <a:cs typeface="+mj-cs"/>
                <a:sym typeface="宋体" panose="02010600030101010101" pitchFamily="2" charset="-122"/>
              </a:rPr>
              <a:t>5</a:t>
            </a:r>
            <a:r>
              <a:rPr lang="zh-CN" altLang="en-US" sz="3600" kern="1200" baseline="0">
                <a:latin typeface="+mj-lt"/>
                <a:ea typeface="+mj-ea"/>
                <a:cs typeface="+mj-cs"/>
                <a:sym typeface="宋体" panose="02010600030101010101" pitchFamily="2" charset="-122"/>
              </a:rPr>
              <a:t>：使用系统聚类算法对数据进行分类</a:t>
            </a:r>
            <a:endParaRPr lang="zh-CN" altLang="en-US" sz="3600" kern="1200" baseline="0">
              <a:latin typeface="+mj-lt"/>
              <a:ea typeface="+mj-ea"/>
              <a:cs typeface="+mj-cs"/>
            </a:endParaRPr>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29" name="内容占位符 2"/>
          <p:cNvSpPr>
            <a:spLocks noGrp="1"/>
          </p:cNvSpPr>
          <p:nvPr>
            <p:ph idx="1"/>
          </p:nvPr>
        </p:nvSpPr>
        <p:spPr/>
        <p:txBody>
          <a:bodyPr anchor="t"/>
          <a:lstStyle/>
          <a:p>
            <a:pPr defTabSz="914400">
              <a:buFont typeface="Arial" panose="020B0604020202020204" pitchFamily="34" charset="0"/>
              <a:buChar char="•"/>
            </a:pPr>
            <a:r>
              <a:rPr lang="zh-CN" altLang="en-US" sz="2400" kern="1200" baseline="0">
                <a:latin typeface="+mn-lt"/>
                <a:ea typeface="+mn-ea"/>
                <a:cs typeface="+mn-cs"/>
              </a:rPr>
              <a:t>聚类个数为</a:t>
            </a:r>
            <a:r>
              <a:rPr lang="en-US" altLang="zh-CN" sz="2400" kern="1200" baseline="0">
                <a:latin typeface="+mn-lt"/>
                <a:ea typeface="+mn-ea"/>
                <a:cs typeface="+mn-cs"/>
              </a:rPr>
              <a:t>3</a:t>
            </a:r>
            <a:r>
              <a:rPr lang="zh-CN" altLang="en-US" sz="2400" kern="1200" baseline="0">
                <a:latin typeface="+mn-lt"/>
                <a:ea typeface="+mn-ea"/>
                <a:cs typeface="+mn-cs"/>
              </a:rPr>
              <a:t>时的效果</a:t>
            </a:r>
          </a:p>
        </p:txBody>
      </p:sp>
      <p:sp>
        <p:nvSpPr>
          <p:cNvPr id="329730" name="Title 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zh-CN" altLang="en-US" sz="3600" kern="1200" baseline="0">
                <a:latin typeface="+mj-lt"/>
                <a:ea typeface="+mj-ea"/>
                <a:cs typeface="+mj-cs"/>
                <a:sym typeface="宋体" panose="02010600030101010101" pitchFamily="2" charset="-122"/>
              </a:rPr>
              <a:t>补充</a:t>
            </a:r>
            <a:r>
              <a:rPr lang="en-US" altLang="zh-CN" sz="3600" kern="1200" baseline="0">
                <a:latin typeface="+mj-lt"/>
                <a:ea typeface="+mj-ea"/>
                <a:cs typeface="+mj-cs"/>
                <a:sym typeface="宋体" panose="02010600030101010101" pitchFamily="2" charset="-122"/>
              </a:rPr>
              <a:t>5</a:t>
            </a:r>
            <a:r>
              <a:rPr lang="zh-CN" altLang="en-US" sz="3600" kern="1200" baseline="0">
                <a:latin typeface="+mj-lt"/>
                <a:ea typeface="+mj-ea"/>
                <a:cs typeface="+mj-cs"/>
                <a:sym typeface="宋体" panose="02010600030101010101" pitchFamily="2" charset="-122"/>
              </a:rPr>
              <a:t>：使用系统聚类算法对数据进行分类</a:t>
            </a:r>
            <a:endParaRPr lang="zh-CN" altLang="en-US" sz="3600" kern="1200" baseline="0">
              <a:latin typeface="+mj-lt"/>
              <a:ea typeface="+mj-ea"/>
              <a:cs typeface="+mj-cs"/>
            </a:endParaRPr>
          </a:p>
        </p:txBody>
      </p:sp>
      <p:pic>
        <p:nvPicPr>
          <p:cNvPr id="329731" name="图片 3"/>
          <p:cNvPicPr>
            <a:picLocks noChangeAspect="1"/>
          </p:cNvPicPr>
          <p:nvPr/>
        </p:nvPicPr>
        <p:blipFill>
          <a:blip r:embed="rId2"/>
          <a:stretch>
            <a:fillRect/>
          </a:stretch>
        </p:blipFill>
        <p:spPr>
          <a:xfrm>
            <a:off x="3246438" y="2190750"/>
            <a:ext cx="5143500" cy="4019550"/>
          </a:xfrm>
          <a:prstGeom prst="rect">
            <a:avLst/>
          </a:prstGeom>
          <a:noFill/>
          <a:ln w="9525">
            <a:noFill/>
          </a:ln>
        </p:spPr>
      </p:pic>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3" name="内容占位符 2"/>
          <p:cNvSpPr>
            <a:spLocks noGrp="1"/>
          </p:cNvSpPr>
          <p:nvPr>
            <p:ph idx="1"/>
          </p:nvPr>
        </p:nvSpPr>
        <p:spPr/>
        <p:txBody>
          <a:bodyPr anchor="t"/>
          <a:lstStyle/>
          <a:p>
            <a:pPr defTabSz="914400">
              <a:buFont typeface="Arial" panose="020B0604020202020204" pitchFamily="34" charset="0"/>
              <a:buChar char="•"/>
            </a:pPr>
            <a:r>
              <a:rPr lang="zh-CN" altLang="en-US" sz="2400" kern="1200" baseline="0">
                <a:latin typeface="+mn-lt"/>
                <a:ea typeface="+mn-ea"/>
                <a:cs typeface="+mn-cs"/>
              </a:rPr>
              <a:t>聚类个数为</a:t>
            </a:r>
            <a:r>
              <a:rPr lang="en-US" altLang="zh-CN" sz="2400" kern="1200" baseline="0">
                <a:latin typeface="+mn-lt"/>
                <a:ea typeface="+mn-ea"/>
                <a:cs typeface="+mn-cs"/>
              </a:rPr>
              <a:t>4</a:t>
            </a:r>
            <a:r>
              <a:rPr lang="zh-CN" altLang="en-US" sz="2400" kern="1200" baseline="0">
                <a:latin typeface="+mn-lt"/>
                <a:ea typeface="+mn-ea"/>
                <a:cs typeface="+mn-cs"/>
              </a:rPr>
              <a:t>时的效果</a:t>
            </a:r>
          </a:p>
        </p:txBody>
      </p:sp>
      <p:sp>
        <p:nvSpPr>
          <p:cNvPr id="330754" name="Title 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zh-CN" altLang="en-US" sz="3600" kern="1200" baseline="0">
                <a:latin typeface="+mj-lt"/>
                <a:ea typeface="+mj-ea"/>
                <a:cs typeface="+mj-cs"/>
                <a:sym typeface="宋体" panose="02010600030101010101" pitchFamily="2" charset="-122"/>
              </a:rPr>
              <a:t>补充</a:t>
            </a:r>
            <a:r>
              <a:rPr lang="en-US" altLang="zh-CN" sz="3600" kern="1200" baseline="0">
                <a:latin typeface="+mj-lt"/>
                <a:ea typeface="+mj-ea"/>
                <a:cs typeface="+mj-cs"/>
                <a:sym typeface="宋体" panose="02010600030101010101" pitchFamily="2" charset="-122"/>
              </a:rPr>
              <a:t>5</a:t>
            </a:r>
            <a:r>
              <a:rPr lang="zh-CN" altLang="en-US" sz="3600" kern="1200" baseline="0">
                <a:latin typeface="+mj-lt"/>
                <a:ea typeface="+mj-ea"/>
                <a:cs typeface="+mj-cs"/>
                <a:sym typeface="宋体" panose="02010600030101010101" pitchFamily="2" charset="-122"/>
              </a:rPr>
              <a:t>：使用系统聚类算法对数据进行分类</a:t>
            </a:r>
            <a:endParaRPr lang="zh-CN" altLang="en-US" sz="3600" kern="1200" baseline="0">
              <a:latin typeface="+mj-lt"/>
              <a:ea typeface="+mj-ea"/>
              <a:cs typeface="+mj-cs"/>
            </a:endParaRPr>
          </a:p>
        </p:txBody>
      </p:sp>
      <p:pic>
        <p:nvPicPr>
          <p:cNvPr id="330755" name="图片 3"/>
          <p:cNvPicPr>
            <a:picLocks noChangeAspect="1"/>
          </p:cNvPicPr>
          <p:nvPr/>
        </p:nvPicPr>
        <p:blipFill>
          <a:blip r:embed="rId2"/>
          <a:stretch>
            <a:fillRect/>
          </a:stretch>
        </p:blipFill>
        <p:spPr>
          <a:xfrm>
            <a:off x="3213100" y="2174875"/>
            <a:ext cx="5181600" cy="3951288"/>
          </a:xfrm>
          <a:prstGeom prst="rect">
            <a:avLst/>
          </a:prstGeom>
          <a:noFill/>
          <a:ln w="9525">
            <a:noFill/>
          </a:ln>
        </p:spPr>
      </p:pic>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7"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zh-CN" altLang="en-US" sz="3600" kern="1200" baseline="0">
                <a:latin typeface="+mj-lt"/>
                <a:ea typeface="+mj-ea"/>
                <a:cs typeface="+mj-cs"/>
              </a:rPr>
              <a:t>补充</a:t>
            </a:r>
            <a:r>
              <a:rPr lang="en-US" altLang="zh-CN" sz="3600" kern="1200" baseline="0">
                <a:latin typeface="+mj-lt"/>
                <a:ea typeface="+mj-ea"/>
                <a:cs typeface="+mj-cs"/>
              </a:rPr>
              <a:t>6</a:t>
            </a:r>
            <a:r>
              <a:rPr lang="zh-CN" altLang="en-US" sz="3600" kern="1200" baseline="0">
                <a:latin typeface="+mj-lt"/>
                <a:ea typeface="+mj-ea"/>
                <a:cs typeface="+mj-cs"/>
              </a:rPr>
              <a:t>：使用</a:t>
            </a:r>
            <a:r>
              <a:rPr lang="en-US" altLang="zh-CN" sz="3600" kern="1200" baseline="0">
                <a:latin typeface="+mj-lt"/>
                <a:ea typeface="+mj-ea"/>
                <a:cs typeface="+mj-cs"/>
              </a:rPr>
              <a:t>k-means</a:t>
            </a:r>
            <a:r>
              <a:rPr lang="zh-CN" altLang="en-US" sz="3600" kern="1200" baseline="0">
                <a:latin typeface="+mj-lt"/>
                <a:ea typeface="+mj-ea"/>
                <a:cs typeface="+mj-cs"/>
              </a:rPr>
              <a:t>聚类算法进行分类</a:t>
            </a:r>
          </a:p>
        </p:txBody>
      </p:sp>
      <p:sp>
        <p:nvSpPr>
          <p:cNvPr id="3" name="内容占位符 2"/>
          <p:cNvSpPr>
            <a:spLocks noGrp="1"/>
          </p:cNvSpPr>
          <p:nvPr>
            <p:ph idx="1"/>
          </p:nvPr>
        </p:nvSpPr>
        <p:spPr/>
        <p:txBody>
          <a:bodyPr/>
          <a:lstStyle/>
          <a:p>
            <a:pPr fontAlgn="base">
              <a:lnSpc>
                <a:spcPct val="150000"/>
              </a:lnSpc>
              <a:spcBef>
                <a:spcPts val="0"/>
              </a:spcBef>
            </a:pPr>
            <a:r>
              <a:rPr lang="zh-CN" altLang="en-US" sz="2400" strike="noStrike" noProof="1"/>
              <a:t>K-means算法的基本思想是：以空间中k个点为中心进行聚类，对最靠近他们的对象归类。通过迭代的方法，逐次更新各聚类中心的值，直至得到最好的聚类结果。</a:t>
            </a:r>
          </a:p>
          <a:p>
            <a:pPr fontAlgn="base">
              <a:lnSpc>
                <a:spcPct val="150000"/>
              </a:lnSpc>
              <a:spcBef>
                <a:spcPts val="0"/>
              </a:spcBef>
            </a:pPr>
            <a:r>
              <a:rPr lang="zh-CN" altLang="en-US" sz="2400" strike="noStrike" noProof="1">
                <a:sym typeface="+mn-ea"/>
              </a:rPr>
              <a:t>最终的k个聚类具有以下特点：各聚类本身尽可能的紧凑，而各聚类之间尽可能的分开。</a:t>
            </a:r>
            <a:endParaRPr lang="zh-CN" altLang="en-US" sz="2400" strike="noStrike" noProof="1"/>
          </a:p>
          <a:p>
            <a:pPr fontAlgn="base">
              <a:lnSpc>
                <a:spcPct val="150000"/>
              </a:lnSpc>
              <a:spcBef>
                <a:spcPts val="0"/>
              </a:spcBef>
            </a:pPr>
            <a:r>
              <a:rPr lang="zh-CN" altLang="en-US" sz="2400" strike="noStrike" noProof="1">
                <a:sym typeface="+mn-ea"/>
              </a:rPr>
              <a:t>该算法的最大优势在于简洁和快速，算法的关键在于预期分类数量的确定以及初始中心和距离公式的选择。</a:t>
            </a:r>
            <a:endParaRPr lang="zh-CN" altLang="en-US" sz="2400" strike="noStrike" noProof="1"/>
          </a:p>
          <a:p>
            <a:pPr marL="0" indent="0" fontAlgn="base">
              <a:buNone/>
            </a:pPr>
            <a:endParaRPr lang="zh-CN" altLang="en-US" sz="2400" strike="noStrike" noProof="1"/>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indent="-342900" fontAlgn="base">
              <a:lnSpc>
                <a:spcPct val="150000"/>
              </a:lnSpc>
              <a:spcBef>
                <a:spcPts val="0"/>
              </a:spcBef>
            </a:pPr>
            <a:r>
              <a:rPr lang="zh-CN" altLang="en-US" sz="2400" strike="noStrike" noProof="1">
                <a:sym typeface="+mn-ea"/>
              </a:rPr>
              <a:t>假设要把样本集分为c个类别，算法描述如下：</a:t>
            </a:r>
            <a:endParaRPr lang="zh-CN" altLang="en-US" sz="2400" strike="noStrike" noProof="1"/>
          </a:p>
          <a:p>
            <a:pPr marL="0" indent="0" fontAlgn="base">
              <a:lnSpc>
                <a:spcPct val="150000"/>
              </a:lnSpc>
              <a:spcBef>
                <a:spcPts val="0"/>
              </a:spcBef>
              <a:buNone/>
            </a:pPr>
            <a:r>
              <a:rPr lang="zh-CN" altLang="en-US" sz="2000" strike="noStrike" noProof="1">
                <a:sym typeface="+mn-ea"/>
              </a:rPr>
              <a:t>（1）适当选择c个类的初始中心；</a:t>
            </a:r>
            <a:endParaRPr lang="zh-CN" altLang="en-US" sz="2000" strike="noStrike" noProof="1"/>
          </a:p>
          <a:p>
            <a:pPr marL="0" indent="0" fontAlgn="base">
              <a:lnSpc>
                <a:spcPct val="150000"/>
              </a:lnSpc>
              <a:spcBef>
                <a:spcPts val="0"/>
              </a:spcBef>
              <a:buNone/>
            </a:pPr>
            <a:r>
              <a:rPr lang="zh-CN" altLang="en-US" sz="2000" strike="noStrike" noProof="1">
                <a:sym typeface="+mn-ea"/>
              </a:rPr>
              <a:t>（2）在第k次迭代中，对任意一个样本，求其到c个中心的距离，将该样本归到距离最短的中心所在的类；</a:t>
            </a:r>
            <a:endParaRPr lang="zh-CN" altLang="en-US" sz="2000" strike="noStrike" noProof="1"/>
          </a:p>
          <a:p>
            <a:pPr marL="0" indent="0" fontAlgn="base">
              <a:lnSpc>
                <a:spcPct val="150000"/>
              </a:lnSpc>
              <a:spcBef>
                <a:spcPts val="0"/>
              </a:spcBef>
              <a:buNone/>
            </a:pPr>
            <a:r>
              <a:rPr lang="zh-CN" altLang="en-US" sz="2000" strike="noStrike" noProof="1">
                <a:sym typeface="+mn-ea"/>
              </a:rPr>
              <a:t>（3）利用均值等方法更新该类的中心值；</a:t>
            </a:r>
            <a:endParaRPr lang="zh-CN" altLang="en-US" sz="2000" strike="noStrike" noProof="1"/>
          </a:p>
          <a:p>
            <a:pPr marL="0" indent="0" fontAlgn="base">
              <a:lnSpc>
                <a:spcPct val="150000"/>
              </a:lnSpc>
              <a:spcBef>
                <a:spcPts val="0"/>
              </a:spcBef>
              <a:buNone/>
            </a:pPr>
            <a:r>
              <a:rPr lang="zh-CN" altLang="en-US" sz="2000" strike="noStrike" noProof="1">
                <a:sym typeface="+mn-ea"/>
              </a:rPr>
              <a:t>（4）对于所有的c个聚类中心，如果利用（2）（3）的迭代法更新后，值保持不变，则迭代结束，否则继续迭代。</a:t>
            </a:r>
            <a:endParaRPr lang="zh-CN" altLang="en-US" sz="2000" strike="noStrike" noProof="1"/>
          </a:p>
        </p:txBody>
      </p:sp>
      <p:sp>
        <p:nvSpPr>
          <p:cNvPr id="332802" name="标题 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zh-CN" altLang="en-US" sz="3600" kern="1200" baseline="0">
                <a:latin typeface="+mj-lt"/>
                <a:ea typeface="+mj-ea"/>
                <a:cs typeface="+mj-cs"/>
              </a:rPr>
              <a:t>补充</a:t>
            </a:r>
            <a:r>
              <a:rPr lang="en-US" altLang="zh-CN" sz="3600" kern="1200" baseline="0">
                <a:latin typeface="+mj-lt"/>
                <a:ea typeface="+mj-ea"/>
                <a:cs typeface="+mj-cs"/>
              </a:rPr>
              <a:t>6</a:t>
            </a:r>
            <a:r>
              <a:rPr lang="zh-CN" altLang="en-US" sz="3600" kern="1200" baseline="0">
                <a:latin typeface="+mj-lt"/>
                <a:ea typeface="+mj-ea"/>
                <a:cs typeface="+mj-cs"/>
              </a:rPr>
              <a:t>：使用</a:t>
            </a:r>
            <a:r>
              <a:rPr lang="en-US" altLang="zh-CN" sz="3600" kern="1200" baseline="0">
                <a:latin typeface="+mj-lt"/>
                <a:ea typeface="+mj-ea"/>
                <a:cs typeface="+mj-cs"/>
              </a:rPr>
              <a:t>k-means</a:t>
            </a:r>
            <a:r>
              <a:rPr lang="zh-CN" altLang="en-US" sz="3600" kern="1200" baseline="0">
                <a:latin typeface="+mj-lt"/>
                <a:ea typeface="+mj-ea"/>
                <a:cs typeface="+mj-cs"/>
              </a:rPr>
              <a:t>聚类算法进行分类</a:t>
            </a:r>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5" name="内容占位符 2"/>
          <p:cNvSpPr>
            <a:spLocks noGrp="1"/>
          </p:cNvSpPr>
          <p:nvPr>
            <p:ph idx="1"/>
          </p:nvPr>
        </p:nvSpPr>
        <p:spPr/>
        <p:txBody>
          <a:bodyPr anchor="t"/>
          <a:lstStyle/>
          <a:p>
            <a:pPr marL="0" indent="0" defTabSz="914400">
              <a:buFont typeface="Wingdings" panose="05000000000000000000" charset="0"/>
              <a:buNone/>
            </a:pPr>
            <a:r>
              <a:rPr lang="zh-CN" altLang="en-US" sz="2000" kern="1200" baseline="0">
                <a:latin typeface="Consolas" panose="020B0609020204030204" charset="0"/>
                <a:ea typeface="+mn-ea"/>
                <a:cs typeface="+mn-cs"/>
              </a:rPr>
              <a:t>from numpy import array</a:t>
            </a:r>
          </a:p>
          <a:p>
            <a:pPr marL="0" indent="0" defTabSz="914400">
              <a:buFont typeface="Wingdings" panose="05000000000000000000" charset="0"/>
              <a:buNone/>
            </a:pPr>
            <a:r>
              <a:rPr lang="zh-CN" altLang="en-US" sz="2000" kern="1200" baseline="0">
                <a:latin typeface="Consolas" panose="020B0609020204030204" charset="0"/>
                <a:ea typeface="+mn-ea"/>
                <a:cs typeface="+mn-cs"/>
              </a:rPr>
              <a:t>from random import randrange</a:t>
            </a:r>
          </a:p>
          <a:p>
            <a:pPr marL="0" indent="0" defTabSz="914400">
              <a:buFont typeface="Wingdings" panose="05000000000000000000" charset="0"/>
              <a:buNone/>
            </a:pPr>
            <a:r>
              <a:rPr lang="zh-CN" altLang="en-US" sz="2000" kern="1200" baseline="0">
                <a:latin typeface="Consolas" panose="020B0609020204030204" charset="0"/>
                <a:ea typeface="+mn-ea"/>
                <a:cs typeface="+mn-cs"/>
              </a:rPr>
              <a:t>from sklearn.cluster import KMeans</a:t>
            </a:r>
          </a:p>
          <a:p>
            <a:pPr marL="0" indent="0" defTabSz="914400">
              <a:buFont typeface="Wingdings" panose="05000000000000000000" charset="0"/>
              <a:buNone/>
            </a:pP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 获取模拟数据</a:t>
            </a:r>
          </a:p>
          <a:p>
            <a:pPr marL="0" indent="0" defTabSz="914400">
              <a:buFont typeface="Wingdings" panose="05000000000000000000" charset="0"/>
              <a:buNone/>
            </a:pPr>
            <a:r>
              <a:rPr lang="zh-CN" altLang="en-US" sz="2000" kern="1200" baseline="0">
                <a:latin typeface="Consolas" panose="020B0609020204030204" charset="0"/>
                <a:ea typeface="+mn-ea"/>
                <a:cs typeface="+mn-cs"/>
              </a:rPr>
              <a:t>X = array([[1,1,1,1,1,1,1],</a:t>
            </a:r>
          </a:p>
          <a:p>
            <a:pPr marL="0" indent="0" defTabSz="914400">
              <a:buFont typeface="Wingdings" panose="05000000000000000000" charset="0"/>
              <a:buNone/>
            </a:pPr>
            <a:r>
              <a:rPr lang="zh-CN" altLang="en-US" sz="2000" kern="1200" baseline="0">
                <a:latin typeface="Consolas" panose="020B0609020204030204" charset="0"/>
                <a:ea typeface="+mn-ea"/>
                <a:cs typeface="+mn-cs"/>
              </a:rPr>
              <a:t>           [2,3,2,2,2,2,2],</a:t>
            </a:r>
          </a:p>
          <a:p>
            <a:pPr marL="0" indent="0" defTabSz="914400">
              <a:buFont typeface="Wingdings" panose="05000000000000000000" charset="0"/>
              <a:buNone/>
            </a:pPr>
            <a:r>
              <a:rPr lang="zh-CN" altLang="en-US" sz="2000" kern="1200" baseline="0">
                <a:latin typeface="Consolas" panose="020B0609020204030204" charset="0"/>
                <a:ea typeface="+mn-ea"/>
                <a:cs typeface="+mn-cs"/>
              </a:rPr>
              <a:t>           [3,2,3,3,3,3,3],</a:t>
            </a:r>
          </a:p>
          <a:p>
            <a:pPr marL="0" indent="0" defTabSz="914400">
              <a:buFont typeface="Wingdings" panose="05000000000000000000" charset="0"/>
              <a:buNone/>
            </a:pPr>
            <a:r>
              <a:rPr lang="zh-CN" altLang="en-US" sz="2000" kern="1200" baseline="0">
                <a:latin typeface="Consolas" panose="020B0609020204030204" charset="0"/>
                <a:ea typeface="+mn-ea"/>
                <a:cs typeface="+mn-cs"/>
              </a:rPr>
              <a:t>           [1,2,1,2,2,1,2],</a:t>
            </a:r>
          </a:p>
          <a:p>
            <a:pPr marL="0" indent="0" defTabSz="914400">
              <a:buFont typeface="Wingdings" panose="05000000000000000000" charset="0"/>
              <a:buNone/>
            </a:pPr>
            <a:r>
              <a:rPr lang="zh-CN" altLang="en-US" sz="2000" kern="1200" baseline="0">
                <a:latin typeface="Consolas" panose="020B0609020204030204" charset="0"/>
                <a:ea typeface="+mn-ea"/>
                <a:cs typeface="+mn-cs"/>
              </a:rPr>
              <a:t>           [2,1,3,3,3,2,1],</a:t>
            </a:r>
          </a:p>
          <a:p>
            <a:pPr marL="0" indent="0" defTabSz="914400">
              <a:buFont typeface="Wingdings" panose="05000000000000000000" charset="0"/>
              <a:buNone/>
            </a:pPr>
            <a:r>
              <a:rPr lang="zh-CN" altLang="en-US" sz="2000" kern="1200" baseline="0">
                <a:latin typeface="Consolas" panose="020B0609020204030204" charset="0"/>
                <a:ea typeface="+mn-ea"/>
                <a:cs typeface="+mn-cs"/>
              </a:rPr>
              <a:t>           [6,2,30,3,33,2,71]])</a:t>
            </a:r>
          </a:p>
        </p:txBody>
      </p:sp>
      <p:sp>
        <p:nvSpPr>
          <p:cNvPr id="333826" name="标题 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zh-CN" altLang="en-US" sz="3600" kern="1200" baseline="0">
                <a:latin typeface="+mj-lt"/>
                <a:ea typeface="+mj-ea"/>
                <a:cs typeface="+mj-cs"/>
              </a:rPr>
              <a:t>补充</a:t>
            </a:r>
            <a:r>
              <a:rPr lang="en-US" altLang="zh-CN" sz="3600" kern="1200" baseline="0">
                <a:latin typeface="+mj-lt"/>
                <a:ea typeface="+mj-ea"/>
                <a:cs typeface="+mj-cs"/>
              </a:rPr>
              <a:t>6</a:t>
            </a:r>
            <a:r>
              <a:rPr lang="zh-CN" altLang="en-US" sz="3600" kern="1200" baseline="0">
                <a:latin typeface="+mj-lt"/>
                <a:ea typeface="+mj-ea"/>
                <a:cs typeface="+mj-cs"/>
              </a:rPr>
              <a:t>：使用</a:t>
            </a:r>
            <a:r>
              <a:rPr lang="en-US" altLang="zh-CN" sz="3600" kern="1200" baseline="0">
                <a:latin typeface="+mj-lt"/>
                <a:ea typeface="+mj-ea"/>
                <a:cs typeface="+mj-cs"/>
              </a:rPr>
              <a:t>k-means</a:t>
            </a:r>
            <a:r>
              <a:rPr lang="zh-CN" altLang="en-US" sz="3600" kern="1200" baseline="0">
                <a:latin typeface="+mj-lt"/>
                <a:ea typeface="+mj-ea"/>
                <a:cs typeface="+mj-cs"/>
              </a:rPr>
              <a:t>聚类算法进行分类</a:t>
            </a:r>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49" name="内容占位符 2"/>
          <p:cNvSpPr>
            <a:spLocks noGrp="1"/>
          </p:cNvSpPr>
          <p:nvPr>
            <p:ph idx="1"/>
          </p:nvPr>
        </p:nvSpPr>
        <p:spPr/>
        <p:txBody>
          <a:bodyPr anchor="t"/>
          <a:lstStyle/>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 训练</a:t>
            </a: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kmeansPredicter = KMeans(n_clusters=3).fit(X)</a:t>
            </a: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 原始数据分类</a:t>
            </a: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category = kmeansPredicter.predict(X)</a:t>
            </a: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print('分类情况：', category)</a:t>
            </a: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print('='*30)</a:t>
            </a:r>
          </a:p>
          <a:p>
            <a:pPr marL="0" indent="0" defTabSz="914400">
              <a:spcBef>
                <a:spcPct val="0"/>
              </a:spcBef>
              <a:buFont typeface="Wingdings" panose="05000000000000000000" charset="0"/>
              <a:buNone/>
            </a:pP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def predict(element):</a:t>
            </a: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    result = kmeansPredicter.predict(element)</a:t>
            </a: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    print('预测结果：', result)</a:t>
            </a: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    print('相似元素：\n', X[category==result])</a:t>
            </a:r>
          </a:p>
          <a:p>
            <a:pPr marL="0" indent="0" defTabSz="914400">
              <a:spcBef>
                <a:spcPct val="0"/>
              </a:spcBef>
              <a:buFont typeface="Wingdings" panose="05000000000000000000" charset="0"/>
              <a:buNone/>
            </a:pP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 测试</a:t>
            </a: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predict([[1,2,3,3,1,3,1]])</a:t>
            </a: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print('='*30)</a:t>
            </a: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predict([[5,2,23,2,21,5,51]])</a:t>
            </a:r>
          </a:p>
        </p:txBody>
      </p:sp>
      <p:sp>
        <p:nvSpPr>
          <p:cNvPr id="334850" name="标题 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zh-CN" altLang="en-US" sz="3600" kern="1200" baseline="0">
                <a:latin typeface="+mj-lt"/>
                <a:ea typeface="+mj-ea"/>
                <a:cs typeface="+mj-cs"/>
              </a:rPr>
              <a:t>补充</a:t>
            </a:r>
            <a:r>
              <a:rPr lang="en-US" altLang="zh-CN" sz="3600" kern="1200" baseline="0">
                <a:latin typeface="+mj-lt"/>
                <a:ea typeface="+mj-ea"/>
                <a:cs typeface="+mj-cs"/>
              </a:rPr>
              <a:t>6</a:t>
            </a:r>
            <a:r>
              <a:rPr lang="zh-CN" altLang="en-US" sz="3600" kern="1200" baseline="0">
                <a:latin typeface="+mj-lt"/>
                <a:ea typeface="+mj-ea"/>
                <a:cs typeface="+mj-cs"/>
              </a:rPr>
              <a:t>：使用</a:t>
            </a:r>
            <a:r>
              <a:rPr lang="en-US" altLang="zh-CN" sz="3600" kern="1200" baseline="0">
                <a:latin typeface="+mj-lt"/>
                <a:ea typeface="+mj-ea"/>
                <a:cs typeface="+mj-cs"/>
              </a:rPr>
              <a:t>k-means</a:t>
            </a:r>
            <a:r>
              <a:rPr lang="zh-CN" altLang="en-US" sz="3600" kern="1200" baseline="0">
                <a:latin typeface="+mj-lt"/>
                <a:ea typeface="+mj-ea"/>
                <a:cs typeface="+mj-cs"/>
              </a:rPr>
              <a:t>聚类算法进行分类</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9217"/>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1 </a:t>
            </a:r>
            <a:r>
              <a:rPr dirty="0" err="1"/>
              <a:t>numpy简单应用</a:t>
            </a:r>
            <a:endParaRPr lang="zh-CN" altLang="en-US" kern="1200" baseline="0" dirty="0">
              <a:latin typeface="+mj-lt"/>
              <a:ea typeface="+mj-ea"/>
              <a:cs typeface="+mj-cs"/>
            </a:endParaRPr>
          </a:p>
        </p:txBody>
      </p:sp>
      <p:sp>
        <p:nvSpPr>
          <p:cNvPr id="29698" name="文本占位符 9218"/>
          <p:cNvSpPr>
            <a:spLocks noGrp="1"/>
          </p:cNvSpPr>
          <p:nvPr>
            <p:ph idx="1"/>
          </p:nvPr>
        </p:nvSpPr>
        <p:spPr/>
        <p:txBody>
          <a:bodyPr anchor="t"/>
          <a:lstStyle/>
          <a:p>
            <a:pPr defTabSz="914400">
              <a:spcBef>
                <a:spcPts val="600"/>
              </a:spcBef>
              <a:spcAft>
                <a:spcPts val="600"/>
              </a:spcAft>
              <a:buFont typeface="Arial" panose="020B0604020202020204" pitchFamily="34" charset="0"/>
              <a:buChar char="•"/>
            </a:pPr>
            <a:r>
              <a:rPr lang="zh-CN" altLang="en-US" sz="2400" kern="1200" baseline="0" dirty="0">
                <a:latin typeface="+mn-lt"/>
                <a:ea typeface="+mn-ea"/>
                <a:cs typeface="+mn-cs"/>
              </a:rPr>
              <a:t>转置</a:t>
            </a:r>
          </a:p>
          <a:p>
            <a:pPr defTabSz="914400">
              <a:spcBef>
                <a:spcPct val="0"/>
              </a:spcBef>
              <a:buFont typeface="Wingdings" panose="05000000000000000000" charset="0"/>
              <a:buNone/>
            </a:pPr>
            <a:endParaRPr lang="en-US" altLang="x-none" sz="2000" kern="1200" baseline="0" dirty="0">
              <a:latin typeface="Consolas" panose="020B0609020204030204" charset="0"/>
              <a:ea typeface="+mn-ea"/>
              <a:cs typeface="+mn-cs"/>
            </a:endParaRPr>
          </a:p>
          <a:p>
            <a:pPr defTabSz="914400">
              <a:spcBef>
                <a:spcPct val="0"/>
              </a:spcBef>
              <a:buFont typeface="Wingdings" panose="05000000000000000000" charset="0"/>
              <a:buNone/>
            </a:pPr>
            <a:r>
              <a:rPr lang="en-US" altLang="x-none" sz="2000" kern="1200" baseline="0" dirty="0">
                <a:latin typeface="Consolas" panose="020B0609020204030204" charset="0"/>
                <a:ea typeface="+mn-ea"/>
                <a:cs typeface="+mn-cs"/>
              </a:rPr>
              <a:t>&gt;&gt;&gt; b = np.array(([1, 2, 3], [4, 5, 6], [7, 8, 9]))</a:t>
            </a:r>
          </a:p>
          <a:p>
            <a:pPr defTabSz="914400">
              <a:spcBef>
                <a:spcPct val="0"/>
              </a:spcBef>
              <a:buFont typeface="Wingdings" panose="05000000000000000000" charset="0"/>
              <a:buNone/>
            </a:pPr>
            <a:r>
              <a:rPr lang="en-US" altLang="x-none" sz="2000" kern="1200" baseline="0" dirty="0">
                <a:latin typeface="Consolas" panose="020B0609020204030204" charset="0"/>
                <a:ea typeface="+mn-ea"/>
                <a:cs typeface="+mn-cs"/>
              </a:rPr>
              <a:t>&gt;&gt;&gt; b</a:t>
            </a:r>
          </a:p>
          <a:p>
            <a:pPr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array([[1, 2, 3],</a:t>
            </a:r>
          </a:p>
          <a:p>
            <a:pPr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[4, 5, 6],</a:t>
            </a:r>
          </a:p>
          <a:p>
            <a:pPr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[7, 8, 9]])</a:t>
            </a:r>
          </a:p>
          <a:p>
            <a:pPr defTabSz="914400">
              <a:spcBef>
                <a:spcPct val="0"/>
              </a:spcBef>
              <a:buFont typeface="Wingdings" panose="05000000000000000000" charset="0"/>
              <a:buNone/>
            </a:pPr>
            <a:r>
              <a:rPr lang="en-US" altLang="x-none" sz="2000" kern="1200" baseline="0" dirty="0">
                <a:latin typeface="Consolas" panose="020B0609020204030204" charset="0"/>
                <a:ea typeface="+mn-ea"/>
                <a:cs typeface="+mn-cs"/>
              </a:rPr>
              <a:t>&gt;&gt;&gt; b.T                           # 转置</a:t>
            </a:r>
          </a:p>
          <a:p>
            <a:pPr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array([[1, 4, 7],</a:t>
            </a:r>
          </a:p>
          <a:p>
            <a:pPr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[2, 5, 8],</a:t>
            </a:r>
          </a:p>
          <a:p>
            <a:pPr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[3, 6, 9]])</a:t>
            </a:r>
          </a:p>
          <a:p>
            <a:pPr defTabSz="914400">
              <a:spcBef>
                <a:spcPct val="0"/>
              </a:spcBef>
              <a:buFont typeface="Wingdings" panose="05000000000000000000" charset="0"/>
              <a:buNone/>
            </a:pPr>
            <a:r>
              <a:rPr lang="en-US" altLang="x-none" sz="2000" kern="1200" baseline="0" dirty="0">
                <a:latin typeface="Consolas" panose="020B0609020204030204" charset="0"/>
                <a:ea typeface="+mn-ea"/>
                <a:cs typeface="+mn-cs"/>
              </a:rPr>
              <a:t>&gt;&gt;&gt; a = np.array((1, 2, 3, 4))</a:t>
            </a:r>
          </a:p>
          <a:p>
            <a:pPr defTabSz="914400">
              <a:spcBef>
                <a:spcPct val="0"/>
              </a:spcBef>
              <a:buFont typeface="Wingdings" panose="05000000000000000000" charset="0"/>
              <a:buNone/>
            </a:pPr>
            <a:r>
              <a:rPr lang="en-US" altLang="x-none" sz="2000" kern="1200" baseline="0" dirty="0">
                <a:latin typeface="Consolas" panose="020B0609020204030204" charset="0"/>
                <a:ea typeface="+mn-ea"/>
                <a:cs typeface="+mn-cs"/>
              </a:rPr>
              <a:t>&gt;&gt;&gt; a</a:t>
            </a:r>
          </a:p>
          <a:p>
            <a:pPr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array([1, 2, 3, 4])</a:t>
            </a:r>
          </a:p>
          <a:p>
            <a:pPr defTabSz="914400">
              <a:spcBef>
                <a:spcPct val="0"/>
              </a:spcBef>
              <a:buFont typeface="Wingdings" panose="05000000000000000000" charset="0"/>
              <a:buNone/>
            </a:pPr>
            <a:r>
              <a:rPr lang="en-US" altLang="x-none" sz="2000" kern="1200" baseline="0" dirty="0">
                <a:latin typeface="Consolas" panose="020B0609020204030204" charset="0"/>
                <a:ea typeface="+mn-ea"/>
                <a:cs typeface="+mn-cs"/>
              </a:rPr>
              <a:t>&gt;&gt;&gt; a.T                           # 一维数组转置以后和原来是一样的</a:t>
            </a:r>
          </a:p>
          <a:p>
            <a:pPr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array([1, 2, 3, 4])</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a:bodyPr>
          <a:lstStyle/>
          <a:p>
            <a:pPr fontAlgn="base"/>
            <a:r>
              <a:rPr lang="zh-CN" altLang="en-US" sz="2400" strike="noStrike" noProof="1"/>
              <a:t>排序</a:t>
            </a:r>
          </a:p>
          <a:p>
            <a:pPr marL="0" indent="0" fontAlgn="base">
              <a:lnSpc>
                <a:spcPct val="100000"/>
              </a:lnSpc>
              <a:spcBef>
                <a:spcPts val="0"/>
              </a:spcBef>
              <a:buNone/>
            </a:pPr>
            <a:endParaRPr lang="zh-CN" altLang="en-US" sz="2000" strike="noStrike" noProof="1">
              <a:latin typeface="Consolas" panose="020B0609020204030204" charset="0"/>
            </a:endParaRPr>
          </a:p>
          <a:p>
            <a:pPr marL="0" indent="0" fontAlgn="base">
              <a:lnSpc>
                <a:spcPct val="100000"/>
              </a:lnSpc>
              <a:spcBef>
                <a:spcPts val="300"/>
              </a:spcBef>
              <a:buNone/>
            </a:pPr>
            <a:r>
              <a:rPr lang="zh-CN" altLang="en-US" sz="2000" strike="noStrike" noProof="1">
                <a:latin typeface="Consolas" panose="020B0609020204030204" charset="0"/>
              </a:rPr>
              <a:t>&gt;&gt;&gt; x = np.array([3, 1, 2])</a:t>
            </a:r>
          </a:p>
          <a:p>
            <a:pPr marL="0" indent="0" fontAlgn="base">
              <a:lnSpc>
                <a:spcPct val="100000"/>
              </a:lnSpc>
              <a:spcBef>
                <a:spcPts val="300"/>
              </a:spcBef>
              <a:buNone/>
            </a:pPr>
            <a:r>
              <a:rPr lang="zh-CN" altLang="en-US" sz="2000" strike="noStrike" noProof="1">
                <a:latin typeface="Consolas" panose="020B0609020204030204" charset="0"/>
              </a:rPr>
              <a:t>&gt;&gt;&gt; np.argsort(x)                </a:t>
            </a:r>
            <a:r>
              <a:rPr lang="en-US" altLang="zh-CN" sz="2000" strike="noStrike" noProof="1">
                <a:latin typeface="Consolas" panose="020B0609020204030204" charset="0"/>
              </a:rPr>
              <a:t># </a:t>
            </a:r>
            <a:r>
              <a:rPr lang="zh-CN" altLang="en-US" sz="2000" strike="noStrike" noProof="1">
                <a:latin typeface="Consolas" panose="020B0609020204030204" charset="0"/>
              </a:rPr>
              <a:t>返回排序后元素的原下标</a:t>
            </a:r>
          </a:p>
          <a:p>
            <a:pPr marL="0" indent="0" fontAlgn="base">
              <a:lnSpc>
                <a:spcPct val="100000"/>
              </a:lnSpc>
              <a:spcBef>
                <a:spcPts val="300"/>
              </a:spcBef>
              <a:buNone/>
            </a:pPr>
            <a:r>
              <a:rPr lang="zh-CN" altLang="en-US" sz="2000" strike="noStrike" noProof="1">
                <a:solidFill>
                  <a:srgbClr val="00B0F0"/>
                </a:solidFill>
                <a:latin typeface="Consolas" panose="020B0609020204030204" charset="0"/>
              </a:rPr>
              <a:t>array([1, 2, 0], dtype=int64)</a:t>
            </a:r>
          </a:p>
          <a:p>
            <a:pPr marL="0" indent="0" fontAlgn="base">
              <a:lnSpc>
                <a:spcPct val="100000"/>
              </a:lnSpc>
              <a:spcBef>
                <a:spcPts val="300"/>
              </a:spcBef>
              <a:buNone/>
            </a:pPr>
            <a:r>
              <a:rPr lang="zh-CN" altLang="en-US" sz="2000" strike="noStrike" noProof="1">
                <a:latin typeface="Consolas" panose="020B0609020204030204" charset="0"/>
              </a:rPr>
              <a:t>&gt;&gt;&gt; x[_]                         </a:t>
            </a:r>
            <a:r>
              <a:rPr lang="en-US" altLang="zh-CN" sz="2000" strike="noStrike" noProof="1">
                <a:latin typeface="Consolas" panose="020B0609020204030204" charset="0"/>
              </a:rPr>
              <a:t># </a:t>
            </a:r>
            <a:r>
              <a:rPr lang="zh-CN" altLang="en-US" sz="2000" strike="noStrike" noProof="1">
                <a:latin typeface="Consolas" panose="020B0609020204030204" charset="0"/>
              </a:rPr>
              <a:t>获取排序后的元素</a:t>
            </a:r>
          </a:p>
          <a:p>
            <a:pPr marL="0" indent="0" fontAlgn="base">
              <a:lnSpc>
                <a:spcPct val="100000"/>
              </a:lnSpc>
              <a:spcBef>
                <a:spcPts val="300"/>
              </a:spcBef>
              <a:buNone/>
            </a:pPr>
            <a:r>
              <a:rPr lang="zh-CN" altLang="en-US" sz="2000" strike="noStrike" noProof="1">
                <a:solidFill>
                  <a:srgbClr val="00B0F0"/>
                </a:solidFill>
                <a:latin typeface="Consolas" panose="020B0609020204030204" charset="0"/>
              </a:rPr>
              <a:t>array([1, 2, 3])</a:t>
            </a:r>
          </a:p>
          <a:p>
            <a:pPr marL="0" indent="0" fontAlgn="base">
              <a:lnSpc>
                <a:spcPct val="100000"/>
              </a:lnSpc>
              <a:spcBef>
                <a:spcPts val="300"/>
              </a:spcBef>
              <a:buNone/>
            </a:pPr>
            <a:r>
              <a:rPr lang="zh-CN" altLang="en-US" sz="2000" strike="noStrike" noProof="1">
                <a:latin typeface="Consolas" panose="020B0609020204030204" charset="0"/>
              </a:rPr>
              <a:t>&gt;&gt;&gt; x = np.array([3, 1, 2, 4])</a:t>
            </a:r>
          </a:p>
          <a:p>
            <a:pPr marL="0" indent="0" fontAlgn="base">
              <a:lnSpc>
                <a:spcPct val="100000"/>
              </a:lnSpc>
              <a:spcBef>
                <a:spcPts val="300"/>
              </a:spcBef>
              <a:buNone/>
            </a:pPr>
            <a:r>
              <a:rPr lang="zh-CN" altLang="en-US" sz="2000" strike="noStrike" noProof="1">
                <a:latin typeface="Consolas" panose="020B0609020204030204" charset="0"/>
              </a:rPr>
              <a:t>&gt;&gt;&gt; np.argsort(x)</a:t>
            </a:r>
          </a:p>
          <a:p>
            <a:pPr marL="0" indent="0" fontAlgn="base">
              <a:lnSpc>
                <a:spcPct val="100000"/>
              </a:lnSpc>
              <a:spcBef>
                <a:spcPts val="300"/>
              </a:spcBef>
              <a:buNone/>
            </a:pPr>
            <a:r>
              <a:rPr lang="zh-CN" altLang="en-US" sz="2000" strike="noStrike" noProof="1">
                <a:solidFill>
                  <a:srgbClr val="00B0F0"/>
                </a:solidFill>
                <a:latin typeface="Consolas" panose="020B0609020204030204" charset="0"/>
              </a:rPr>
              <a:t>array([1, 2, 0, 3], dtype=int64)</a:t>
            </a:r>
          </a:p>
          <a:p>
            <a:pPr marL="0" indent="0" fontAlgn="base">
              <a:lnSpc>
                <a:spcPct val="100000"/>
              </a:lnSpc>
              <a:spcBef>
                <a:spcPts val="300"/>
              </a:spcBef>
              <a:buNone/>
            </a:pPr>
            <a:r>
              <a:rPr lang="zh-CN" altLang="en-US" sz="2000" strike="noStrike" noProof="1">
                <a:latin typeface="Consolas" panose="020B0609020204030204" charset="0"/>
              </a:rPr>
              <a:t>&gt;&gt;&gt; x[_]</a:t>
            </a:r>
          </a:p>
          <a:p>
            <a:pPr marL="0" indent="0" fontAlgn="base">
              <a:lnSpc>
                <a:spcPct val="100000"/>
              </a:lnSpc>
              <a:spcBef>
                <a:spcPts val="300"/>
              </a:spcBef>
              <a:buNone/>
            </a:pPr>
            <a:r>
              <a:rPr lang="zh-CN" altLang="en-US" sz="2000" strike="noStrike" noProof="1">
                <a:solidFill>
                  <a:srgbClr val="00B0F0"/>
                </a:solidFill>
                <a:latin typeface="Consolas" panose="020B0609020204030204" charset="0"/>
              </a:rPr>
              <a:t>array([1, 2, 3, 4])</a:t>
            </a:r>
          </a:p>
          <a:p>
            <a:pPr marL="0" indent="0" fontAlgn="base">
              <a:lnSpc>
                <a:spcPct val="100000"/>
              </a:lnSpc>
              <a:spcBef>
                <a:spcPts val="300"/>
              </a:spcBef>
              <a:buNone/>
            </a:pPr>
            <a:r>
              <a:rPr lang="zh-CN" altLang="en-US" sz="2000" strike="noStrike" noProof="1">
                <a:latin typeface="Consolas" panose="020B0609020204030204" charset="0"/>
              </a:rPr>
              <a:t>&gt;&gt;&gt; x.sort()                     </a:t>
            </a:r>
            <a:r>
              <a:rPr lang="en-US" altLang="zh-CN" sz="2000" strike="noStrike" noProof="1">
                <a:latin typeface="Consolas" panose="020B0609020204030204" charset="0"/>
              </a:rPr>
              <a:t># </a:t>
            </a:r>
            <a:r>
              <a:rPr lang="zh-CN" altLang="en-US" sz="2000" strike="noStrike" noProof="1">
                <a:latin typeface="Consolas" panose="020B0609020204030204" charset="0"/>
              </a:rPr>
              <a:t>原地排序</a:t>
            </a:r>
          </a:p>
          <a:p>
            <a:pPr marL="0" indent="0" fontAlgn="base">
              <a:lnSpc>
                <a:spcPct val="100000"/>
              </a:lnSpc>
              <a:spcBef>
                <a:spcPts val="300"/>
              </a:spcBef>
              <a:buNone/>
            </a:pPr>
            <a:r>
              <a:rPr lang="zh-CN" altLang="en-US" sz="2000" strike="noStrike" noProof="1">
                <a:latin typeface="Consolas" panose="020B0609020204030204" charset="0"/>
              </a:rPr>
              <a:t>&gt;&gt;&gt; x</a:t>
            </a:r>
          </a:p>
          <a:p>
            <a:pPr marL="0" indent="0" fontAlgn="base">
              <a:lnSpc>
                <a:spcPct val="100000"/>
              </a:lnSpc>
              <a:spcBef>
                <a:spcPts val="300"/>
              </a:spcBef>
              <a:buNone/>
            </a:pPr>
            <a:r>
              <a:rPr lang="zh-CN" altLang="en-US" sz="2000" strike="noStrike" noProof="1">
                <a:solidFill>
                  <a:srgbClr val="00B0F0"/>
                </a:solidFill>
                <a:latin typeface="Consolas" panose="020B0609020204030204" charset="0"/>
              </a:rPr>
              <a:t>array([1, 2, 3, 4])</a:t>
            </a:r>
          </a:p>
        </p:txBody>
      </p:sp>
      <p:sp>
        <p:nvSpPr>
          <p:cNvPr id="30722" name="标题 9217"/>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1 </a:t>
            </a:r>
            <a:r>
              <a:rPr dirty="0" err="1"/>
              <a:t>numpy简单应用</a:t>
            </a:r>
            <a:endParaRPr lang="zh-CN" altLang="en-US" kern="1200" baseline="0" dirty="0">
              <a:latin typeface="+mj-lt"/>
              <a:ea typeface="+mj-ea"/>
              <a:cs typeface="+mj-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内容占位符 2"/>
          <p:cNvSpPr>
            <a:spLocks noGrp="1"/>
          </p:cNvSpPr>
          <p:nvPr>
            <p:ph idx="1"/>
          </p:nvPr>
        </p:nvSpPr>
        <p:spPr/>
        <p:txBody>
          <a:bodyPr anchor="t">
            <a:noAutofit/>
          </a:bodyPr>
          <a:lstStyle/>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x = np.array([[0, 3, 4], [2, 2, 1]])</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np.argsort(x, axis=0)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二维数组纵向排序，返回原下标</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array([[0, 1, 1],</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[1, 0, 0]], dtype=int64)</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np.argsort(x, axis=1)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二维数组横向排序</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array([[0, 1, 2],</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 0, 1]], dtype=int64)</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x.sort(axis=1)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原地排序，横向</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x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注意，是每行单独排序</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array([[0, 3, 4],</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[1, 2, 2]])</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x.sort(axis=0)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原地排序，纵向</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x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每列单独排序</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array([[0, 2, 2],</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[1, 3, 4]])</a:t>
            </a:r>
          </a:p>
        </p:txBody>
      </p:sp>
      <p:sp>
        <p:nvSpPr>
          <p:cNvPr id="32770" name="标题 9217"/>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1 </a:t>
            </a:r>
            <a:r>
              <a:rPr dirty="0" err="1"/>
              <a:t>numpy简单应用</a:t>
            </a:r>
            <a:endParaRPr lang="zh-CN" altLang="en-US" kern="1200" baseline="0" dirty="0">
              <a:latin typeface="+mj-lt"/>
              <a:ea typeface="+mj-ea"/>
              <a:cs typeface="+mj-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1 </a:t>
            </a:r>
            <a:r>
              <a:rPr dirty="0" err="1"/>
              <a:t>numpy简单应用</a:t>
            </a:r>
            <a:endParaRPr lang="zh-CN" altLang="en-US" kern="1200" baseline="0" dirty="0">
              <a:latin typeface="+mj-lt"/>
              <a:ea typeface="+mj-ea"/>
              <a:cs typeface="+mj-cs"/>
            </a:endParaRPr>
          </a:p>
        </p:txBody>
      </p:sp>
      <p:sp>
        <p:nvSpPr>
          <p:cNvPr id="33794" name="内容占位符 2"/>
          <p:cNvSpPr>
            <a:spLocks noGrp="1"/>
          </p:cNvSpPr>
          <p:nvPr>
            <p:ph idx="1"/>
          </p:nvPr>
        </p:nvSpPr>
        <p:spPr>
          <a:xfrm>
            <a:off x="838200" y="1321435"/>
            <a:ext cx="11111865" cy="4639945"/>
          </a:xfrm>
        </p:spPr>
        <p:txBody>
          <a:bodyPr anchor="t">
            <a:normAutofit/>
          </a:bodyPr>
          <a:lstStyle/>
          <a:p>
            <a:pPr defTabSz="914400" fontAlgn="auto">
              <a:lnSpc>
                <a:spcPct val="100000"/>
              </a:lnSpc>
              <a:spcBef>
                <a:spcPts val="0"/>
              </a:spcBef>
              <a:buFont typeface="Arial" panose="020B0604020202020204" pitchFamily="34" charset="0"/>
              <a:buChar char="•"/>
            </a:pPr>
            <a:r>
              <a:rPr lang="zh-CN" altLang="en-US" sz="2400" kern="1200" baseline="0" dirty="0">
                <a:latin typeface="+mn-lt"/>
                <a:ea typeface="+mn-ea"/>
                <a:cs typeface="+mn-cs"/>
              </a:rPr>
              <a:t>点积</a:t>
            </a:r>
            <a:r>
              <a:rPr lang="en-US" altLang="zh-CN" sz="2400" kern="1200" baseline="0" dirty="0">
                <a:latin typeface="+mn-lt"/>
                <a:ea typeface="+mn-ea"/>
                <a:cs typeface="+mn-cs"/>
              </a:rPr>
              <a:t>/</a:t>
            </a:r>
            <a:r>
              <a:rPr lang="zh-CN" altLang="en-US" sz="2400" kern="1200" baseline="0" dirty="0">
                <a:latin typeface="+mn-lt"/>
                <a:ea typeface="+mn-ea"/>
                <a:cs typeface="+mn-cs"/>
              </a:rPr>
              <a:t>内积</a:t>
            </a:r>
          </a:p>
          <a:p>
            <a:pPr defTabSz="914400" fontAlgn="auto">
              <a:lnSpc>
                <a:spcPct val="100000"/>
              </a:lnSpc>
              <a:spcBef>
                <a:spcPts val="0"/>
              </a:spcBef>
              <a:buFont typeface="Wingdings" panose="05000000000000000000" charset="0"/>
              <a:buNone/>
            </a:pPr>
            <a:endParaRPr lang="en-US" altLang="x-none" sz="2000" kern="1200" baseline="0" dirty="0">
              <a:latin typeface="Consolas" panose="020B0609020204030204" charset="0"/>
              <a:ea typeface="+mn-ea"/>
              <a:cs typeface="+mn-cs"/>
            </a:endParaRPr>
          </a:p>
          <a:p>
            <a:pPr defTabSz="914400" fontAlgn="auto">
              <a:lnSpc>
                <a:spcPct val="100000"/>
              </a:lnSpc>
              <a:spcBef>
                <a:spcPts val="0"/>
              </a:spcBef>
              <a:buFont typeface="Wingdings" panose="05000000000000000000" charset="0"/>
              <a:buNone/>
            </a:pPr>
            <a:r>
              <a:rPr lang="en-US" altLang="x-none" sz="2000" kern="1200" baseline="0" dirty="0">
                <a:latin typeface="Consolas" panose="020B0609020204030204" charset="0"/>
                <a:ea typeface="+mn-ea"/>
                <a:cs typeface="+mn-cs"/>
              </a:rPr>
              <a:t>&gt;&gt;&gt; a = np.array((5, 6, 7))</a:t>
            </a:r>
          </a:p>
          <a:p>
            <a:pPr defTabSz="914400" fontAlgn="auto">
              <a:lnSpc>
                <a:spcPct val="100000"/>
              </a:lnSpc>
              <a:spcBef>
                <a:spcPts val="0"/>
              </a:spcBef>
              <a:buFont typeface="Wingdings" panose="05000000000000000000" charset="0"/>
              <a:buNone/>
            </a:pPr>
            <a:r>
              <a:rPr lang="en-US" altLang="x-none" sz="2000" kern="1200" baseline="0" dirty="0">
                <a:latin typeface="Consolas" panose="020B0609020204030204" charset="0"/>
                <a:ea typeface="+mn-ea"/>
                <a:cs typeface="+mn-cs"/>
              </a:rPr>
              <a:t>&gt;&gt;&gt; b = np.array((6, 6, 6))</a:t>
            </a:r>
          </a:p>
          <a:p>
            <a:pPr defTabSz="914400" fontAlgn="auto">
              <a:lnSpc>
                <a:spcPct val="100000"/>
              </a:lnSpc>
              <a:spcBef>
                <a:spcPts val="0"/>
              </a:spcBef>
              <a:buFont typeface="Wingdings" panose="05000000000000000000" charset="0"/>
              <a:buNone/>
            </a:pPr>
            <a:r>
              <a:rPr lang="en-US" altLang="x-none" sz="2000" kern="1200" baseline="0" dirty="0">
                <a:latin typeface="Consolas" panose="020B0609020204030204" charset="0"/>
                <a:ea typeface="+mn-ea"/>
                <a:cs typeface="+mn-cs"/>
              </a:rPr>
              <a:t>&gt;&gt;&gt; a.dot(b)                                # 向量内积</a:t>
            </a:r>
          </a:p>
          <a:p>
            <a:pPr defTabSz="914400" fontAlgn="auto">
              <a:lnSpc>
                <a:spcPct val="100000"/>
              </a:lnSpc>
              <a:spcBef>
                <a:spcPts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108</a:t>
            </a:r>
          </a:p>
          <a:p>
            <a:pPr defTabSz="914400" fontAlgn="auto">
              <a:lnSpc>
                <a:spcPct val="100000"/>
              </a:lnSpc>
              <a:spcBef>
                <a:spcPts val="0"/>
              </a:spcBef>
              <a:buFont typeface="Wingdings" panose="05000000000000000000" charset="0"/>
              <a:buNone/>
            </a:pPr>
            <a:r>
              <a:rPr lang="en-US" altLang="x-none" sz="2000" kern="1200" baseline="0" dirty="0">
                <a:latin typeface="Consolas" panose="020B0609020204030204" charset="0"/>
                <a:ea typeface="+mn-ea"/>
                <a:cs typeface="+mn-cs"/>
              </a:rPr>
              <a:t>&gt;&gt;&gt; np.dot(a,b)</a:t>
            </a:r>
          </a:p>
          <a:p>
            <a:pPr defTabSz="914400" fontAlgn="auto">
              <a:lnSpc>
                <a:spcPct val="100000"/>
              </a:lnSpc>
              <a:spcBef>
                <a:spcPts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108</a:t>
            </a:r>
          </a:p>
          <a:p>
            <a:pPr defTabSz="914400" fontAlgn="auto">
              <a:lnSpc>
                <a:spcPct val="100000"/>
              </a:lnSpc>
              <a:spcBef>
                <a:spcPts val="0"/>
              </a:spcBef>
              <a:buFont typeface="Wingdings" panose="05000000000000000000" charset="0"/>
              <a:buNone/>
            </a:pPr>
            <a:r>
              <a:rPr lang="en-US" altLang="x-none" sz="2000" kern="1200" baseline="0" dirty="0">
                <a:latin typeface="Consolas" panose="020B0609020204030204" charset="0"/>
                <a:ea typeface="+mn-ea"/>
                <a:cs typeface="+mn-cs"/>
              </a:rPr>
              <a:t>&gt;&gt;&gt; c = np.array(([1,2,3],[4,5,6],[7,8,9])) # 二维数组</a:t>
            </a:r>
          </a:p>
          <a:p>
            <a:pPr defTabSz="914400" fontAlgn="auto">
              <a:lnSpc>
                <a:spcPct val="100000"/>
              </a:lnSpc>
              <a:spcBef>
                <a:spcPts val="0"/>
              </a:spcBef>
              <a:buFont typeface="Wingdings" panose="05000000000000000000" charset="0"/>
              <a:buNone/>
            </a:pPr>
            <a:r>
              <a:rPr lang="en-US" altLang="x-none" sz="2000" kern="1200" baseline="0" dirty="0">
                <a:latin typeface="Consolas" panose="020B0609020204030204" charset="0"/>
                <a:ea typeface="+mn-ea"/>
                <a:cs typeface="+mn-cs"/>
              </a:rPr>
              <a:t>&gt;&gt;&gt; c.dot(a)                                # 二维数组的每行与一维向量计算内积</a:t>
            </a:r>
          </a:p>
          <a:p>
            <a:pPr defTabSz="914400" fontAlgn="auto">
              <a:lnSpc>
                <a:spcPct val="100000"/>
              </a:lnSpc>
              <a:spcBef>
                <a:spcPts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array([ 38, 92, 146])</a:t>
            </a:r>
          </a:p>
          <a:p>
            <a:pPr marL="0" indent="0" defTabSz="914400">
              <a:buFont typeface="Wingdings" panose="05000000000000000000" charset="0"/>
              <a:buNone/>
            </a:pPr>
            <a:r>
              <a:rPr lang="en-US" altLang="en-US" sz="2000">
                <a:latin typeface="Consolas" panose="020B0609020204030204" charset="0"/>
                <a:sym typeface="+mn-ea"/>
              </a:rPr>
              <a:t>&gt;&gt;&gt; a.dot(c)                # 一维向量与二维向量的每列计算内积</a:t>
            </a:r>
            <a:endParaRPr lang="en-US" altLang="en-US" sz="2000" kern="1200" baseline="0">
              <a:latin typeface="Consolas" panose="020B0609020204030204" charset="0"/>
              <a:ea typeface="+mn-ea"/>
              <a:cs typeface="+mn-cs"/>
            </a:endParaRPr>
          </a:p>
          <a:p>
            <a:pPr marL="0" indent="0" defTabSz="914400">
              <a:buFont typeface="Wingdings" panose="05000000000000000000" charset="0"/>
              <a:buNone/>
            </a:pPr>
            <a:r>
              <a:rPr lang="en-US" altLang="en-US" sz="2000">
                <a:solidFill>
                  <a:srgbClr val="00B0F0"/>
                </a:solidFill>
                <a:latin typeface="Consolas" panose="020B0609020204030204" charset="0"/>
                <a:sym typeface="+mn-ea"/>
              </a:rPr>
              <a:t>array([78, 96, 114])</a:t>
            </a:r>
            <a:endParaRPr lang="en-US" altLang="x-none" sz="2000" kern="1200" baseline="0" dirty="0">
              <a:solidFill>
                <a:srgbClr val="00B0F0"/>
              </a:solidFill>
              <a:latin typeface="Consolas" panose="020B0609020204030204" charset="0"/>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1 </a:t>
            </a:r>
            <a:r>
              <a:rPr dirty="0" err="1"/>
              <a:t>numpy简单应用</a:t>
            </a:r>
            <a:endParaRPr lang="zh-CN" altLang="en-US" kern="1200" baseline="0" dirty="0">
              <a:latin typeface="+mj-lt"/>
              <a:ea typeface="+mj-ea"/>
              <a:cs typeface="+mj-cs"/>
            </a:endParaRPr>
          </a:p>
        </p:txBody>
      </p:sp>
      <p:sp>
        <p:nvSpPr>
          <p:cNvPr id="3" name="内容占位符 2"/>
          <p:cNvSpPr>
            <a:spLocks noGrp="1"/>
          </p:cNvSpPr>
          <p:nvPr>
            <p:ph idx="1"/>
          </p:nvPr>
        </p:nvSpPr>
        <p:spPr>
          <a:xfrm>
            <a:off x="838200" y="1321435"/>
            <a:ext cx="10515600" cy="4986655"/>
          </a:xfrm>
        </p:spPr>
        <p:txBody>
          <a:bodyPr>
            <a:normAutofit fontScale="92500"/>
          </a:bodyPr>
          <a:lstStyle/>
          <a:p>
            <a:pPr fontAlgn="base"/>
            <a:r>
              <a:rPr lang="zh-CN" altLang="en-US" sz="2400" strike="noStrike" noProof="1"/>
              <a:t>数组元素访问</a:t>
            </a:r>
          </a:p>
          <a:p>
            <a:pPr marL="0" indent="0" fontAlgn="base">
              <a:lnSpc>
                <a:spcPct val="100000"/>
              </a:lnSpc>
              <a:spcBef>
                <a:spcPts val="0"/>
              </a:spcBef>
              <a:buNone/>
            </a:pP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strike="noStrike" noProof="1">
                <a:latin typeface="Consolas" panose="020B0609020204030204" charset="0"/>
              </a:rPr>
              <a:t>&gt;&gt;&gt; b = np.array(([1,2,3],[4,5,6],[7,8,9]))</a:t>
            </a:r>
          </a:p>
          <a:p>
            <a:pPr marL="0" indent="0" fontAlgn="base">
              <a:lnSpc>
                <a:spcPct val="100000"/>
              </a:lnSpc>
              <a:spcBef>
                <a:spcPts val="0"/>
              </a:spcBef>
              <a:buNone/>
            </a:pPr>
            <a:r>
              <a:rPr lang="zh-CN" altLang="en-US" sz="2000" strike="noStrike" noProof="1">
                <a:latin typeface="Consolas" panose="020B0609020204030204" charset="0"/>
              </a:rPr>
              <a:t>&gt;&gt;&gt; b</a:t>
            </a:r>
          </a:p>
          <a:p>
            <a:pPr marL="0" indent="0" fontAlgn="base">
              <a:lnSpc>
                <a:spcPct val="100000"/>
              </a:lnSpc>
              <a:spcBef>
                <a:spcPts val="0"/>
              </a:spcBef>
              <a:buNone/>
            </a:pPr>
            <a:r>
              <a:rPr lang="zh-CN" altLang="en-US" sz="2000" strike="noStrike" noProof="1">
                <a:solidFill>
                  <a:srgbClr val="00B0F0"/>
                </a:solidFill>
                <a:latin typeface="Consolas" panose="020B0609020204030204" charset="0"/>
              </a:rPr>
              <a:t>array([[1, 2, 3],</a:t>
            </a:r>
          </a:p>
          <a:p>
            <a:pPr marL="0" indent="0" fontAlgn="base">
              <a:lnSpc>
                <a:spcPct val="100000"/>
              </a:lnSpc>
              <a:spcBef>
                <a:spcPts val="0"/>
              </a:spcBef>
              <a:buNone/>
            </a:pPr>
            <a:r>
              <a:rPr lang="zh-CN" altLang="en-US" sz="2000" strike="noStrike" noProof="1">
                <a:solidFill>
                  <a:srgbClr val="00B0F0"/>
                </a:solidFill>
                <a:latin typeface="Consolas" panose="020B0609020204030204" charset="0"/>
              </a:rPr>
              <a:t>       [4, 5, 6],</a:t>
            </a:r>
          </a:p>
          <a:p>
            <a:pPr marL="0" indent="0" fontAlgn="base">
              <a:lnSpc>
                <a:spcPct val="100000"/>
              </a:lnSpc>
              <a:spcBef>
                <a:spcPts val="0"/>
              </a:spcBef>
              <a:buNone/>
            </a:pPr>
            <a:r>
              <a:rPr lang="zh-CN" altLang="en-US" sz="2000" strike="noStrike" noProof="1">
                <a:solidFill>
                  <a:srgbClr val="00B0F0"/>
                </a:solidFill>
                <a:latin typeface="Consolas" panose="020B0609020204030204" charset="0"/>
              </a:rPr>
              <a:t>       [7, 8, 9]])</a:t>
            </a:r>
          </a:p>
          <a:p>
            <a:pPr marL="0" indent="0" fontAlgn="base">
              <a:lnSpc>
                <a:spcPct val="100000"/>
              </a:lnSpc>
              <a:spcBef>
                <a:spcPts val="0"/>
              </a:spcBef>
              <a:buNone/>
            </a:pPr>
            <a:r>
              <a:rPr lang="zh-CN" altLang="en-US" sz="2000" strike="noStrike" noProof="1">
                <a:latin typeface="Consolas" panose="020B0609020204030204" charset="0"/>
              </a:rPr>
              <a:t>&gt;&gt;&gt; b[0]              # 第0行</a:t>
            </a:r>
          </a:p>
          <a:p>
            <a:pPr marL="0" indent="0" fontAlgn="base">
              <a:lnSpc>
                <a:spcPct val="100000"/>
              </a:lnSpc>
              <a:spcBef>
                <a:spcPts val="0"/>
              </a:spcBef>
              <a:buNone/>
            </a:pPr>
            <a:r>
              <a:rPr lang="zh-CN" altLang="en-US" sz="2000" strike="noStrike" noProof="1">
                <a:solidFill>
                  <a:srgbClr val="00B0F0"/>
                </a:solidFill>
                <a:latin typeface="Consolas" panose="020B0609020204030204" charset="0"/>
              </a:rPr>
              <a:t>array([1, 2, 3])</a:t>
            </a:r>
          </a:p>
          <a:p>
            <a:pPr marL="0" indent="0" fontAlgn="base">
              <a:lnSpc>
                <a:spcPct val="100000"/>
              </a:lnSpc>
              <a:spcBef>
                <a:spcPts val="0"/>
              </a:spcBef>
              <a:buNone/>
            </a:pPr>
            <a:r>
              <a:rPr lang="zh-CN" altLang="en-US" sz="2000" strike="noStrike" noProof="1">
                <a:latin typeface="Consolas" panose="020B0609020204030204" charset="0"/>
              </a:rPr>
              <a:t>&gt;&gt;&gt; b[0][0]           # 第0行第0列的元素值</a:t>
            </a:r>
          </a:p>
          <a:p>
            <a:pPr marL="0" indent="0" fontAlgn="base">
              <a:lnSpc>
                <a:spcPct val="100000"/>
              </a:lnSpc>
              <a:spcBef>
                <a:spcPts val="0"/>
              </a:spcBef>
              <a:buNone/>
            </a:pPr>
            <a:r>
              <a:rPr lang="zh-CN" altLang="en-US" sz="2000" strike="noStrike" noProof="1">
                <a:solidFill>
                  <a:srgbClr val="00B0F0"/>
                </a:solidFill>
                <a:latin typeface="Consolas" panose="020B0609020204030204" charset="0"/>
              </a:rPr>
              <a:t>1</a:t>
            </a:r>
          </a:p>
          <a:p>
            <a:pPr marL="0" indent="0" fontAlgn="base">
              <a:lnSpc>
                <a:spcPct val="100000"/>
              </a:lnSpc>
              <a:spcBef>
                <a:spcPts val="0"/>
              </a:spcBef>
              <a:buNone/>
            </a:pPr>
            <a:r>
              <a:rPr lang="zh-CN" altLang="en-US" sz="2000" strike="noStrike" noProof="1">
                <a:solidFill>
                  <a:schemeClr val="tx1"/>
                </a:solidFill>
                <a:latin typeface="Consolas" panose="020B0609020204030204" charset="0"/>
              </a:rPr>
              <a:t>&gt;&gt;&gt; b[0,2]            </a:t>
            </a:r>
            <a:r>
              <a:rPr lang="en-US" altLang="zh-CN" sz="2000" strike="noStrike" noProof="1">
                <a:solidFill>
                  <a:schemeClr val="tx1"/>
                </a:solidFill>
                <a:latin typeface="Consolas" panose="020B0609020204030204" charset="0"/>
              </a:rPr>
              <a:t># </a:t>
            </a:r>
            <a:r>
              <a:rPr lang="zh-CN" altLang="en-US" sz="2000" strike="noStrike" noProof="1">
                <a:solidFill>
                  <a:schemeClr val="tx1"/>
                </a:solidFill>
                <a:latin typeface="Consolas" panose="020B0609020204030204" charset="0"/>
              </a:rPr>
              <a:t>第</a:t>
            </a:r>
            <a:r>
              <a:rPr lang="en-US" altLang="zh-CN" sz="2000" strike="noStrike" noProof="1">
                <a:solidFill>
                  <a:schemeClr val="tx1"/>
                </a:solidFill>
                <a:latin typeface="Consolas" panose="020B0609020204030204" charset="0"/>
              </a:rPr>
              <a:t>0</a:t>
            </a:r>
            <a:r>
              <a:rPr lang="zh-CN" altLang="en-US" sz="2000" strike="noStrike" noProof="1">
                <a:solidFill>
                  <a:schemeClr val="tx1"/>
                </a:solidFill>
                <a:latin typeface="Consolas" panose="020B0609020204030204" charset="0"/>
              </a:rPr>
              <a:t>行第</a:t>
            </a:r>
            <a:r>
              <a:rPr lang="en-US" altLang="zh-CN" sz="2000" strike="noStrike" noProof="1">
                <a:solidFill>
                  <a:schemeClr val="tx1"/>
                </a:solidFill>
                <a:latin typeface="Consolas" panose="020B0609020204030204" charset="0"/>
              </a:rPr>
              <a:t>2</a:t>
            </a:r>
            <a:r>
              <a:rPr lang="zh-CN" altLang="en-US" sz="2000" strike="noStrike" noProof="1">
                <a:solidFill>
                  <a:schemeClr val="tx1"/>
                </a:solidFill>
                <a:latin typeface="Consolas" panose="020B0609020204030204" charset="0"/>
              </a:rPr>
              <a:t>列的元素值</a:t>
            </a:r>
          </a:p>
          <a:p>
            <a:pPr marL="0" indent="0" fontAlgn="base">
              <a:lnSpc>
                <a:spcPct val="100000"/>
              </a:lnSpc>
              <a:spcBef>
                <a:spcPts val="0"/>
              </a:spcBef>
              <a:buNone/>
            </a:pPr>
            <a:r>
              <a:rPr lang="zh-CN" altLang="en-US" sz="2000" strike="noStrike" noProof="1">
                <a:solidFill>
                  <a:srgbClr val="00B0F0"/>
                </a:solidFill>
                <a:latin typeface="Consolas" panose="020B0609020204030204" charset="0"/>
              </a:rPr>
              <a:t>3</a:t>
            </a:r>
          </a:p>
          <a:p>
            <a:pPr marL="0" indent="0" fontAlgn="base">
              <a:lnSpc>
                <a:spcPct val="100000"/>
              </a:lnSpc>
              <a:spcBef>
                <a:spcPts val="0"/>
              </a:spcBef>
              <a:buNone/>
            </a:pPr>
            <a:r>
              <a:rPr lang="zh-CN" altLang="en-US" sz="2000" strike="noStrike" noProof="1">
                <a:solidFill>
                  <a:schemeClr val="tx1"/>
                </a:solidFill>
                <a:latin typeface="Consolas" panose="020B0609020204030204" charset="0"/>
              </a:rPr>
              <a:t>&gt;&gt;&gt; b[[0,1]]          </a:t>
            </a:r>
            <a:r>
              <a:rPr lang="en-US" altLang="zh-CN" sz="2000" strike="noStrike" noProof="1">
                <a:solidFill>
                  <a:schemeClr val="tx1"/>
                </a:solidFill>
                <a:latin typeface="Consolas" panose="020B0609020204030204" charset="0"/>
              </a:rPr>
              <a:t># </a:t>
            </a:r>
            <a:r>
              <a:rPr lang="zh-CN" altLang="en-US" sz="2000" strike="noStrike" noProof="1">
                <a:solidFill>
                  <a:schemeClr val="tx1"/>
                </a:solidFill>
                <a:latin typeface="Consolas" panose="020B0609020204030204" charset="0"/>
              </a:rPr>
              <a:t>第</a:t>
            </a:r>
            <a:r>
              <a:rPr lang="en-US" altLang="zh-CN" sz="2000" strike="noStrike" noProof="1">
                <a:solidFill>
                  <a:schemeClr val="tx1"/>
                </a:solidFill>
                <a:latin typeface="Consolas" panose="020B0609020204030204" charset="0"/>
              </a:rPr>
              <a:t>0</a:t>
            </a:r>
            <a:r>
              <a:rPr lang="zh-CN" altLang="en-US" sz="2000" strike="noStrike" noProof="1">
                <a:solidFill>
                  <a:schemeClr val="tx1"/>
                </a:solidFill>
                <a:latin typeface="Consolas" panose="020B0609020204030204" charset="0"/>
              </a:rPr>
              <a:t>行和第</a:t>
            </a:r>
            <a:r>
              <a:rPr lang="en-US" altLang="zh-CN" sz="2000" strike="noStrike" noProof="1">
                <a:solidFill>
                  <a:schemeClr val="tx1"/>
                </a:solidFill>
                <a:latin typeface="Consolas" panose="020B0609020204030204" charset="0"/>
              </a:rPr>
              <a:t>1</a:t>
            </a:r>
            <a:r>
              <a:rPr lang="zh-CN" altLang="en-US" sz="2000" strike="noStrike" noProof="1">
                <a:solidFill>
                  <a:schemeClr val="tx1"/>
                </a:solidFill>
                <a:latin typeface="Consolas" panose="020B0609020204030204" charset="0"/>
              </a:rPr>
              <a:t>行</a:t>
            </a:r>
          </a:p>
          <a:p>
            <a:pPr marL="0" indent="0" fontAlgn="base">
              <a:lnSpc>
                <a:spcPct val="100000"/>
              </a:lnSpc>
              <a:spcBef>
                <a:spcPts val="0"/>
              </a:spcBef>
              <a:buNone/>
            </a:pPr>
            <a:r>
              <a:rPr lang="zh-CN" altLang="en-US" sz="2000" strike="noStrike" noProof="1">
                <a:solidFill>
                  <a:srgbClr val="00B0F0"/>
                </a:solidFill>
                <a:latin typeface="Consolas" panose="020B0609020204030204" charset="0"/>
              </a:rPr>
              <a:t>array([[1, 2, 3],</a:t>
            </a:r>
          </a:p>
          <a:p>
            <a:pPr marL="0" indent="0" fontAlgn="base">
              <a:lnSpc>
                <a:spcPct val="100000"/>
              </a:lnSpc>
              <a:spcBef>
                <a:spcPts val="0"/>
              </a:spcBef>
              <a:buNone/>
            </a:pPr>
            <a:r>
              <a:rPr lang="zh-CN" altLang="en-US" sz="2000" strike="noStrike" noProof="1">
                <a:solidFill>
                  <a:srgbClr val="00B0F0"/>
                </a:solidFill>
                <a:latin typeface="Consolas" panose="020B0609020204030204" charset="0"/>
              </a:rPr>
              <a:t>       [4, 5, 6]])</a:t>
            </a:r>
          </a:p>
          <a:p>
            <a:pPr marL="0" indent="0" fontAlgn="base">
              <a:lnSpc>
                <a:spcPct val="100000"/>
              </a:lnSpc>
              <a:spcBef>
                <a:spcPts val="0"/>
              </a:spcBef>
              <a:buNone/>
            </a:pPr>
            <a:r>
              <a:rPr lang="zh-CN" altLang="en-US" sz="2000" strike="noStrike" noProof="1">
                <a:solidFill>
                  <a:schemeClr val="tx1"/>
                </a:solidFill>
                <a:latin typeface="Consolas" panose="020B0609020204030204" charset="0"/>
              </a:rPr>
              <a:t>&gt;&gt;&gt; b[[0,1], [1,2]]   </a:t>
            </a:r>
            <a:r>
              <a:rPr lang="en-US" altLang="zh-CN" sz="2000" strike="noStrike" noProof="1">
                <a:solidFill>
                  <a:schemeClr val="tx1"/>
                </a:solidFill>
                <a:latin typeface="Consolas" panose="020B0609020204030204" charset="0"/>
              </a:rPr>
              <a:t>#</a:t>
            </a:r>
            <a:r>
              <a:rPr lang="zh-CN" altLang="en-US" sz="2000" strike="noStrike" noProof="1">
                <a:solidFill>
                  <a:schemeClr val="tx1"/>
                </a:solidFill>
                <a:latin typeface="Consolas" panose="020B0609020204030204" charset="0"/>
              </a:rPr>
              <a:t>第</a:t>
            </a:r>
            <a:r>
              <a:rPr lang="en-US" altLang="zh-CN" sz="2000" strike="noStrike" noProof="1">
                <a:solidFill>
                  <a:schemeClr val="tx1"/>
                </a:solidFill>
                <a:latin typeface="Consolas" panose="020B0609020204030204" charset="0"/>
              </a:rPr>
              <a:t>0</a:t>
            </a:r>
            <a:r>
              <a:rPr lang="zh-CN" altLang="en-US" sz="2000" strike="noStrike" noProof="1">
                <a:solidFill>
                  <a:schemeClr val="tx1"/>
                </a:solidFill>
                <a:latin typeface="Consolas" panose="020B0609020204030204" charset="0"/>
              </a:rPr>
              <a:t>行第</a:t>
            </a:r>
            <a:r>
              <a:rPr lang="en-US" altLang="zh-CN" sz="2000" strike="noStrike" noProof="1">
                <a:solidFill>
                  <a:schemeClr val="tx1"/>
                </a:solidFill>
                <a:latin typeface="Consolas" panose="020B0609020204030204" charset="0"/>
              </a:rPr>
              <a:t>1</a:t>
            </a:r>
            <a:r>
              <a:rPr lang="zh-CN" altLang="en-US" sz="2000" strike="noStrike" noProof="1">
                <a:solidFill>
                  <a:schemeClr val="tx1"/>
                </a:solidFill>
                <a:latin typeface="Consolas" panose="020B0609020204030204" charset="0"/>
              </a:rPr>
              <a:t>列的元素和第</a:t>
            </a:r>
            <a:r>
              <a:rPr lang="en-US" altLang="zh-CN" sz="2000" strike="noStrike" noProof="1">
                <a:solidFill>
                  <a:schemeClr val="tx1"/>
                </a:solidFill>
                <a:latin typeface="Consolas" panose="020B0609020204030204" charset="0"/>
              </a:rPr>
              <a:t>1</a:t>
            </a:r>
            <a:r>
              <a:rPr lang="zh-CN" altLang="en-US" sz="2000" strike="noStrike" noProof="1">
                <a:solidFill>
                  <a:schemeClr val="tx1"/>
                </a:solidFill>
                <a:latin typeface="Consolas" panose="020B0609020204030204" charset="0"/>
              </a:rPr>
              <a:t>行第</a:t>
            </a:r>
            <a:r>
              <a:rPr lang="en-US" altLang="zh-CN" sz="2000" strike="noStrike" noProof="1">
                <a:solidFill>
                  <a:schemeClr val="tx1"/>
                </a:solidFill>
                <a:latin typeface="Consolas" panose="020B0609020204030204" charset="0"/>
              </a:rPr>
              <a:t>2</a:t>
            </a:r>
            <a:r>
              <a:rPr lang="zh-CN" altLang="en-US" sz="2000" strike="noStrike" noProof="1">
                <a:solidFill>
                  <a:schemeClr val="tx1"/>
                </a:solidFill>
                <a:latin typeface="Consolas" panose="020B0609020204030204" charset="0"/>
              </a:rPr>
              <a:t>列的元素</a:t>
            </a:r>
          </a:p>
          <a:p>
            <a:pPr marL="0" indent="0" fontAlgn="base">
              <a:lnSpc>
                <a:spcPct val="100000"/>
              </a:lnSpc>
              <a:spcBef>
                <a:spcPts val="0"/>
              </a:spcBef>
              <a:buNone/>
            </a:pPr>
            <a:r>
              <a:rPr lang="zh-CN" altLang="en-US" sz="2000" strike="noStrike" noProof="1">
                <a:solidFill>
                  <a:srgbClr val="00B0F0"/>
                </a:solidFill>
                <a:latin typeface="Consolas" panose="020B0609020204030204" charset="0"/>
              </a:rPr>
              <a:t>array([2, 6])</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024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1 </a:t>
            </a:r>
            <a:r>
              <a:rPr dirty="0" err="1"/>
              <a:t>numpy简单应用</a:t>
            </a:r>
            <a:endParaRPr lang="zh-CN" altLang="en-US" kern="1200" baseline="0" dirty="0">
              <a:latin typeface="+mj-lt"/>
              <a:ea typeface="+mj-ea"/>
              <a:cs typeface="+mj-cs"/>
            </a:endParaRPr>
          </a:p>
        </p:txBody>
      </p:sp>
      <p:sp>
        <p:nvSpPr>
          <p:cNvPr id="36866" name="文本占位符 10242"/>
          <p:cNvSpPr>
            <a:spLocks noGrp="1"/>
          </p:cNvSpPr>
          <p:nvPr>
            <p:ph idx="1"/>
          </p:nvPr>
        </p:nvSpPr>
        <p:spPr/>
        <p:txBody>
          <a:bodyPr anchor="t"/>
          <a:lstStyle/>
          <a:p>
            <a:pPr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&gt;&gt;&gt; x = np.arange(0,100,10,dtype=np.floating)</a:t>
            </a:r>
          </a:p>
          <a:p>
            <a:pPr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&gt;&gt;&gt; x</a:t>
            </a:r>
          </a:p>
          <a:p>
            <a:pPr defTabSz="914400">
              <a:spcBef>
                <a:spcPts val="60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  0.,  10.,  20.,  30.,  40.,  50.,  60.,  70.,  80.,  90.])</a:t>
            </a:r>
          </a:p>
          <a:p>
            <a:pPr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&gt;&gt;&gt; x[[1, 3, 5]]                 # </a:t>
            </a:r>
            <a:r>
              <a:rPr lang="zh-CN" altLang="en-US" sz="2000" kern="1200" baseline="0" dirty="0">
                <a:latin typeface="Consolas" panose="020B0609020204030204" charset="0"/>
                <a:ea typeface="+mn-ea"/>
                <a:cs typeface="+mn-cs"/>
              </a:rPr>
              <a:t>同时访问多个位置上的元素</a:t>
            </a:r>
          </a:p>
          <a:p>
            <a:pPr defTabSz="914400">
              <a:spcBef>
                <a:spcPts val="60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array([ 10.,  30.,  50.])</a:t>
            </a:r>
          </a:p>
          <a:p>
            <a:pPr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&gt;&gt;&gt; x[[1, 3, 5]] = 3             # </a:t>
            </a:r>
            <a:r>
              <a:rPr lang="zh-CN" altLang="en-US" sz="2000" kern="1200" baseline="0" dirty="0">
                <a:latin typeface="Consolas" panose="020B0609020204030204" charset="0"/>
                <a:ea typeface="+mn-ea"/>
                <a:cs typeface="+mn-cs"/>
              </a:rPr>
              <a:t>把多个位置上的元素改为相同的值</a:t>
            </a:r>
          </a:p>
          <a:p>
            <a:pPr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&gt;&gt;&gt; x</a:t>
            </a:r>
            <a:endParaRPr lang="en-US" altLang="x-none" sz="2000" kern="1200" baseline="0" dirty="0">
              <a:solidFill>
                <a:srgbClr val="00B0F0"/>
              </a:solidFill>
              <a:latin typeface="Consolas" panose="020B0609020204030204" charset="0"/>
              <a:ea typeface="+mn-ea"/>
              <a:cs typeface="+mn-cs"/>
            </a:endParaRPr>
          </a:p>
          <a:p>
            <a:pPr defTabSz="914400">
              <a:spcBef>
                <a:spcPts val="60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  0.,   3.,  20.,   3.,  40.,   3.,  60.,  70.,  80.,  90.])</a:t>
            </a:r>
          </a:p>
          <a:p>
            <a:pPr algn="l"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&gt;&gt;&gt; x[[1, 3, 5]] = [34, 45, 56]  # </a:t>
            </a:r>
            <a:r>
              <a:rPr lang="zh-CN" altLang="en-US" sz="2000" kern="1200" baseline="0" dirty="0">
                <a:latin typeface="Consolas" panose="020B0609020204030204" charset="0"/>
                <a:ea typeface="+mn-ea"/>
                <a:cs typeface="+mn-cs"/>
              </a:rPr>
              <a:t>把多个位置上的元素改为不同的值</a:t>
            </a:r>
          </a:p>
          <a:p>
            <a:pPr algn="l"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&gt;&gt;&gt; x</a:t>
            </a:r>
            <a:endParaRPr lang="en-US" altLang="x-none" sz="2000" kern="1200" baseline="0" dirty="0">
              <a:solidFill>
                <a:srgbClr val="00B0F0"/>
              </a:solidFill>
              <a:latin typeface="Consolas" panose="020B0609020204030204" charset="0"/>
              <a:ea typeface="+mn-ea"/>
              <a:cs typeface="+mn-cs"/>
            </a:endParaRPr>
          </a:p>
          <a:p>
            <a:pPr defTabSz="914400">
              <a:spcBef>
                <a:spcPts val="60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  0.,  34.,  20.,  45.,  40.,  56.,  60.,  70.,  80.,  90.])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sym typeface="宋体" panose="02010600030101010101" pitchFamily="2" charset="-122"/>
              </a:rPr>
              <a:t>相关标准库和扩展库</a:t>
            </a:r>
            <a:endParaRPr lang="zh-CN" altLang="en-US" kern="1200" baseline="0">
              <a:latin typeface="+mj-lt"/>
              <a:ea typeface="+mj-ea"/>
              <a:cs typeface="+mj-cs"/>
            </a:endParaRPr>
          </a:p>
        </p:txBody>
      </p:sp>
      <p:sp>
        <p:nvSpPr>
          <p:cNvPr id="7170" name="内容占位符 2"/>
          <p:cNvSpPr>
            <a:spLocks noGrp="1"/>
          </p:cNvSpPr>
          <p:nvPr>
            <p:ph idx="1"/>
          </p:nvPr>
        </p:nvSpPr>
        <p:spPr/>
        <p:txBody>
          <a:bodyPr anchor="t"/>
          <a:lstStyle/>
          <a:p>
            <a:pPr defTabSz="914400">
              <a:lnSpc>
                <a:spcPct val="150000"/>
              </a:lnSpc>
              <a:spcBef>
                <a:spcPct val="0"/>
              </a:spcBef>
              <a:buFont typeface="Arial" panose="020B0604020202020204" pitchFamily="34" charset="0"/>
              <a:buChar char="•"/>
            </a:pPr>
            <a:r>
              <a:rPr lang="en-US" altLang="x-none" sz="2400" kern="1200" baseline="0" dirty="0">
                <a:latin typeface="+mn-lt"/>
                <a:ea typeface="+mn-ea"/>
                <a:cs typeface="+mn-cs"/>
              </a:rPr>
              <a:t>numpy</a:t>
            </a:r>
            <a:r>
              <a:rPr lang="zh-CN" altLang="en-US" sz="2400" kern="1200" baseline="0" dirty="0">
                <a:latin typeface="+mn-lt"/>
                <a:ea typeface="+mn-ea"/>
                <a:cs typeface="+mn-cs"/>
              </a:rPr>
              <a:t>：科学计算包，支持</a:t>
            </a:r>
            <a:r>
              <a:rPr lang="en-US" altLang="x-none" sz="2400" kern="1200" baseline="0" dirty="0">
                <a:latin typeface="+mn-lt"/>
                <a:ea typeface="+mn-ea"/>
                <a:cs typeface="+mn-cs"/>
              </a:rPr>
              <a:t>N</a:t>
            </a:r>
            <a:r>
              <a:rPr lang="zh-CN" altLang="en-US" sz="2400" kern="1200" baseline="0" dirty="0">
                <a:latin typeface="+mn-lt"/>
                <a:ea typeface="+mn-ea"/>
                <a:cs typeface="+mn-cs"/>
              </a:rPr>
              <a:t>维数组运算、处理大型矩阵、成熟的广播函数库、矢量运算、线性代数、傅里叶变换、随机数生成，并可与</a:t>
            </a:r>
            <a:r>
              <a:rPr lang="en-US" altLang="x-none" sz="2400" kern="1200" baseline="0" dirty="0">
                <a:latin typeface="+mn-lt"/>
                <a:ea typeface="+mn-ea"/>
                <a:cs typeface="+mn-cs"/>
              </a:rPr>
              <a:t>C++/Fortran</a:t>
            </a:r>
            <a:r>
              <a:rPr lang="zh-CN" altLang="en-US" sz="2400" kern="1200" baseline="0" dirty="0">
                <a:latin typeface="+mn-lt"/>
                <a:ea typeface="+mn-ea"/>
                <a:cs typeface="+mn-cs"/>
              </a:rPr>
              <a:t>语言无缝结合。树莓派Python v3默认安装已经包含了numpy。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1265"/>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1 </a:t>
            </a:r>
            <a:r>
              <a:rPr dirty="0" err="1"/>
              <a:t>numpy简单应用</a:t>
            </a:r>
            <a:endParaRPr lang="zh-CN" altLang="en-US" kern="1200" baseline="0" dirty="0">
              <a:latin typeface="+mj-lt"/>
              <a:ea typeface="+mj-ea"/>
              <a:cs typeface="+mj-cs"/>
            </a:endParaRPr>
          </a:p>
        </p:txBody>
      </p:sp>
      <p:sp>
        <p:nvSpPr>
          <p:cNvPr id="38914" name="文本占位符 11266"/>
          <p:cNvSpPr>
            <a:spLocks noGrp="1"/>
          </p:cNvSpPr>
          <p:nvPr>
            <p:ph idx="1"/>
          </p:nvPr>
        </p:nvSpPr>
        <p:spPr>
          <a:xfrm>
            <a:off x="838200" y="1321435"/>
            <a:ext cx="10515600" cy="5250180"/>
          </a:xfrm>
        </p:spPr>
        <p:txBody>
          <a:bodyPr anchor="t">
            <a:normAutofit lnSpcReduction="10000"/>
          </a:bodyPr>
          <a:lstStyle/>
          <a:p>
            <a:pPr defTabSz="914400">
              <a:lnSpc>
                <a:spcPct val="90000"/>
              </a:lnSpc>
              <a:buFont typeface="Arial" panose="020B0604020202020204" pitchFamily="34" charset="0"/>
              <a:buChar char="•"/>
            </a:pPr>
            <a:r>
              <a:rPr lang="zh-CN" altLang="en-US" sz="2400" kern="1200" baseline="0" dirty="0">
                <a:latin typeface="+mn-lt"/>
                <a:ea typeface="+mn-ea"/>
                <a:cs typeface="+mn-cs"/>
              </a:rPr>
              <a:t>数组支持函数运算</a:t>
            </a:r>
          </a:p>
          <a:p>
            <a:pPr defTabSz="914400" fontAlgn="auto">
              <a:lnSpc>
                <a:spcPct val="100000"/>
              </a:lnSpc>
              <a:spcBef>
                <a:spcPts val="0"/>
              </a:spcBef>
              <a:spcAft>
                <a:spcPts val="600"/>
              </a:spcAft>
              <a:buFont typeface="Wingdings" panose="05000000000000000000" charset="0"/>
              <a:buNone/>
            </a:pPr>
            <a:endParaRPr lang="en-US" altLang="x-none" sz="2000" kern="1200" baseline="0" dirty="0">
              <a:latin typeface="Consolas" panose="020B0609020204030204" charset="0"/>
              <a:ea typeface="+mn-ea"/>
              <a:cs typeface="+mn-cs"/>
            </a:endParaRPr>
          </a:p>
          <a:p>
            <a:pPr defTabSz="914400" fontAlgn="auto">
              <a:lnSpc>
                <a:spcPct val="100000"/>
              </a:lnSpc>
              <a:spcBef>
                <a:spcPts val="0"/>
              </a:spcBef>
              <a:spcAft>
                <a:spcPts val="600"/>
              </a:spcAft>
              <a:buFont typeface="Wingdings" panose="05000000000000000000" charset="0"/>
              <a:buNone/>
            </a:pPr>
            <a:r>
              <a:rPr lang="en-US" altLang="x-none" sz="2000" kern="1200" baseline="0" dirty="0">
                <a:latin typeface="Consolas" panose="020B0609020204030204" charset="0"/>
                <a:ea typeface="+mn-ea"/>
                <a:cs typeface="+mn-cs"/>
              </a:rPr>
              <a:t>&gt;&gt;&gt; x = np.arange(0, 100, 10, dtype=np.floating)</a:t>
            </a:r>
          </a:p>
          <a:p>
            <a:pPr defTabSz="914400" fontAlgn="auto">
              <a:lnSpc>
                <a:spcPct val="100000"/>
              </a:lnSpc>
              <a:spcBef>
                <a:spcPts val="0"/>
              </a:spcBef>
              <a:spcAft>
                <a:spcPts val="600"/>
              </a:spcAft>
              <a:buFont typeface="Wingdings" panose="05000000000000000000" charset="0"/>
              <a:buNone/>
            </a:pPr>
            <a:r>
              <a:rPr lang="en-US" altLang="x-none" sz="2000" kern="1200" baseline="0" dirty="0">
                <a:latin typeface="Consolas" panose="020B0609020204030204" charset="0"/>
                <a:ea typeface="+mn-ea"/>
                <a:cs typeface="+mn-cs"/>
              </a:rPr>
              <a:t>&gt;&gt;&gt; np.sin(x)                             # 一维数组中所有元素求正弦值</a:t>
            </a:r>
          </a:p>
          <a:p>
            <a:pPr defTabSz="914400" fontAlgn="auto">
              <a:lnSpc>
                <a:spcPct val="100000"/>
              </a:lnSpc>
              <a:spcBef>
                <a:spcPts val="0"/>
              </a:spcBef>
              <a:spcAft>
                <a:spcPts val="600"/>
              </a:spcAft>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array([ 0.        , -0.54402111,  0.91294525, -0.98803162,  0.74511316,</a:t>
            </a:r>
          </a:p>
          <a:p>
            <a:pPr defTabSz="914400" fontAlgn="auto">
              <a:lnSpc>
                <a:spcPct val="100000"/>
              </a:lnSpc>
              <a:spcBef>
                <a:spcPts val="0"/>
              </a:spcBef>
              <a:spcAft>
                <a:spcPts val="600"/>
              </a:spcAft>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-0.26237485, -0.30481062,  0.77389068, -0.99388865,  0.89399666])</a:t>
            </a:r>
          </a:p>
          <a:p>
            <a:pPr defTabSz="914400" fontAlgn="auto">
              <a:lnSpc>
                <a:spcPct val="100000"/>
              </a:lnSpc>
              <a:spcBef>
                <a:spcPts val="0"/>
              </a:spcBef>
              <a:spcAft>
                <a:spcPts val="600"/>
              </a:spcAft>
              <a:buFont typeface="Wingdings" panose="05000000000000000000" charset="0"/>
              <a:buNone/>
            </a:pPr>
            <a:r>
              <a:rPr lang="en-US" altLang="x-none" sz="2000" kern="1200" baseline="0" dirty="0">
                <a:latin typeface="Consolas" panose="020B0609020204030204" charset="0"/>
                <a:ea typeface="+mn-ea"/>
                <a:cs typeface="+mn-cs"/>
              </a:rPr>
              <a:t>&gt;&gt;&gt; b = np.array(([1, 2, 3], [4, 5, 6], [7, 8, 9]))</a:t>
            </a:r>
          </a:p>
          <a:p>
            <a:pPr defTabSz="914400" fontAlgn="auto">
              <a:lnSpc>
                <a:spcPct val="100000"/>
              </a:lnSpc>
              <a:spcBef>
                <a:spcPts val="0"/>
              </a:spcBef>
              <a:spcAft>
                <a:spcPts val="600"/>
              </a:spcAft>
              <a:buFont typeface="Wingdings" panose="05000000000000000000" charset="0"/>
              <a:buNone/>
            </a:pPr>
            <a:r>
              <a:rPr lang="en-US" altLang="x-none" sz="2000" kern="1200" baseline="0" dirty="0">
                <a:latin typeface="Consolas" panose="020B0609020204030204" charset="0"/>
                <a:ea typeface="+mn-ea"/>
                <a:cs typeface="+mn-cs"/>
              </a:rPr>
              <a:t>&gt;&gt;&gt; np.cos(b)                             # 二维数组中所有元素求余弦值</a:t>
            </a:r>
          </a:p>
          <a:p>
            <a:pPr defTabSz="914400" fontAlgn="auto">
              <a:lnSpc>
                <a:spcPct val="100000"/>
              </a:lnSpc>
              <a:spcBef>
                <a:spcPts val="0"/>
              </a:spcBef>
              <a:spcAft>
                <a:spcPts val="600"/>
              </a:spcAft>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array([[ 0.54030231, -0.41614684, -0.9899925 ],</a:t>
            </a:r>
          </a:p>
          <a:p>
            <a:pPr defTabSz="914400" fontAlgn="auto">
              <a:lnSpc>
                <a:spcPct val="100000"/>
              </a:lnSpc>
              <a:spcBef>
                <a:spcPts val="0"/>
              </a:spcBef>
              <a:spcAft>
                <a:spcPts val="600"/>
              </a:spcAft>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[-0.65364362,  0.28366219,  0.96017029],</a:t>
            </a:r>
          </a:p>
          <a:p>
            <a:pPr defTabSz="914400" fontAlgn="auto">
              <a:lnSpc>
                <a:spcPct val="100000"/>
              </a:lnSpc>
              <a:spcBef>
                <a:spcPts val="0"/>
              </a:spcBef>
              <a:spcAft>
                <a:spcPts val="600"/>
              </a:spcAft>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[ 0.75390225, -0.14550003, -0.91113026]])</a:t>
            </a:r>
          </a:p>
          <a:p>
            <a:pPr defTabSz="914400" fontAlgn="auto">
              <a:lnSpc>
                <a:spcPct val="100000"/>
              </a:lnSpc>
              <a:spcBef>
                <a:spcPts val="0"/>
              </a:spcBef>
              <a:spcAft>
                <a:spcPts val="600"/>
              </a:spcAft>
              <a:buFont typeface="Wingdings" panose="05000000000000000000" charset="0"/>
              <a:buNone/>
            </a:pPr>
            <a:r>
              <a:rPr lang="en-US" altLang="x-none" sz="2000" kern="1200" baseline="0" dirty="0">
                <a:latin typeface="Consolas" panose="020B0609020204030204" charset="0"/>
                <a:ea typeface="+mn-ea"/>
                <a:cs typeface="+mn-cs"/>
              </a:rPr>
              <a:t>&gt;&gt;&gt; np.round(_)                           # 四舍五入</a:t>
            </a:r>
          </a:p>
          <a:p>
            <a:pPr defTabSz="914400" fontAlgn="auto">
              <a:lnSpc>
                <a:spcPct val="100000"/>
              </a:lnSpc>
              <a:spcBef>
                <a:spcPts val="0"/>
              </a:spcBef>
              <a:spcAft>
                <a:spcPts val="600"/>
              </a:spcAft>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array([[ 1., -0., -1.],</a:t>
            </a:r>
          </a:p>
          <a:p>
            <a:pPr defTabSz="914400" fontAlgn="auto">
              <a:lnSpc>
                <a:spcPct val="100000"/>
              </a:lnSpc>
              <a:spcBef>
                <a:spcPts val="0"/>
              </a:spcBef>
              <a:spcAft>
                <a:spcPts val="600"/>
              </a:spcAft>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[-1.,  0.,  1.],</a:t>
            </a:r>
          </a:p>
          <a:p>
            <a:pPr defTabSz="914400" fontAlgn="auto">
              <a:lnSpc>
                <a:spcPct val="100000"/>
              </a:lnSpc>
              <a:spcBef>
                <a:spcPts val="0"/>
              </a:spcBef>
              <a:spcAft>
                <a:spcPts val="600"/>
              </a:spcAft>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[ 1., -0., -1.]])</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1 </a:t>
            </a:r>
            <a:r>
              <a:rPr dirty="0" err="1"/>
              <a:t>numpy简单应用</a:t>
            </a:r>
            <a:endParaRPr lang="zh-CN" altLang="en-US" kern="1200" baseline="0" dirty="0">
              <a:latin typeface="+mj-lt"/>
              <a:ea typeface="+mj-ea"/>
              <a:cs typeface="+mj-cs"/>
            </a:endParaRPr>
          </a:p>
        </p:txBody>
      </p:sp>
      <p:sp>
        <p:nvSpPr>
          <p:cNvPr id="35842" name="内容占位符 2"/>
          <p:cNvSpPr>
            <a:spLocks noGrp="1"/>
          </p:cNvSpPr>
          <p:nvPr>
            <p:ph idx="1"/>
          </p:nvPr>
        </p:nvSpPr>
        <p:spPr/>
        <p:txBody>
          <a:bodyPr anchor="t"/>
          <a:lstStyle/>
          <a:p>
            <a:pPr marL="0" indent="0" defTabSz="914400" fontAlgn="base">
              <a:lnSpc>
                <a:spcPct val="100000"/>
              </a:lnSpc>
              <a:spcBef>
                <a:spcPts val="0"/>
              </a:spcBef>
              <a:buFont typeface="Wingdings" panose="05000000000000000000" charset="0"/>
              <a:buNone/>
            </a:pPr>
            <a:r>
              <a:rPr lang="en-US" altLang="x-none" sz="2000" strike="noStrike" kern="1200" baseline="0" noProof="1">
                <a:latin typeface="Consolas" panose="020B0609020204030204" charset="0"/>
                <a:ea typeface="+mn-ea"/>
                <a:cs typeface="+mn-cs"/>
              </a:rPr>
              <a:t>&gt;&gt;&gt; x = np.random.rand(10) * 10            # 包含10个随机数的数组</a:t>
            </a:r>
          </a:p>
          <a:p>
            <a:pPr marL="0" indent="0" defTabSz="914400" fontAlgn="base">
              <a:lnSpc>
                <a:spcPct val="100000"/>
              </a:lnSpc>
              <a:spcBef>
                <a:spcPts val="0"/>
              </a:spcBef>
              <a:buFont typeface="Wingdings" panose="05000000000000000000" charset="0"/>
              <a:buNone/>
            </a:pPr>
            <a:r>
              <a:rPr lang="en-US" altLang="x-none" sz="2000" strike="noStrike" kern="1200" baseline="0" noProof="1">
                <a:latin typeface="Consolas" panose="020B0609020204030204" charset="0"/>
                <a:ea typeface="+mn-ea"/>
                <a:cs typeface="+mn-cs"/>
              </a:rPr>
              <a:t>&gt;&gt;&gt; x</a:t>
            </a:r>
          </a:p>
          <a:p>
            <a:pPr marL="0" indent="0" defTabSz="914400" fontAlgn="base">
              <a:lnSpc>
                <a:spcPct val="100000"/>
              </a:lnSpc>
              <a:spcBef>
                <a:spcPts val="0"/>
              </a:spcBef>
              <a:buFont typeface="Wingdings" panose="05000000000000000000" charset="0"/>
              <a:buNone/>
            </a:pPr>
            <a:r>
              <a:rPr lang="en-US" altLang="x-none" sz="2000" strike="noStrike" kern="1200" baseline="0" noProof="1">
                <a:solidFill>
                  <a:srgbClr val="00B0F0"/>
                </a:solidFill>
                <a:latin typeface="Consolas" panose="020B0609020204030204" charset="0"/>
                <a:ea typeface="+mn-ea"/>
                <a:cs typeface="+mn-cs"/>
              </a:rPr>
              <a:t>array([ 2.16124573,  2.58272611,  6.18827437,  5.21282916,  4.06596404,</a:t>
            </a:r>
          </a:p>
          <a:p>
            <a:pPr marL="0" indent="0" defTabSz="914400" fontAlgn="base">
              <a:lnSpc>
                <a:spcPct val="100000"/>
              </a:lnSpc>
              <a:spcBef>
                <a:spcPts val="0"/>
              </a:spcBef>
              <a:buFont typeface="Wingdings" panose="05000000000000000000" charset="0"/>
              <a:buNone/>
            </a:pPr>
            <a:r>
              <a:rPr lang="en-US" altLang="x-none" sz="2000" strike="noStrike" kern="1200" baseline="0" noProof="1">
                <a:solidFill>
                  <a:srgbClr val="00B0F0"/>
                </a:solidFill>
                <a:latin typeface="Consolas" panose="020B0609020204030204" charset="0"/>
                <a:ea typeface="+mn-ea"/>
                <a:cs typeface="+mn-cs"/>
              </a:rPr>
              <a:t>        3.34858432,  5.60654631,  9.49699461,  1.68564166,  2.9930861 ])</a:t>
            </a:r>
          </a:p>
          <a:p>
            <a:pPr marL="0" indent="0" defTabSz="914400" fontAlgn="base">
              <a:lnSpc>
                <a:spcPct val="100000"/>
              </a:lnSpc>
              <a:spcBef>
                <a:spcPts val="0"/>
              </a:spcBef>
              <a:buFont typeface="Wingdings" panose="05000000000000000000" charset="0"/>
              <a:buNone/>
            </a:pPr>
            <a:r>
              <a:rPr lang="en-US" altLang="x-none" sz="2000" strike="noStrike" kern="1200" baseline="0" noProof="1">
                <a:latin typeface="Consolas" panose="020B0609020204030204" charset="0"/>
                <a:ea typeface="+mn-ea"/>
                <a:cs typeface="+mn-cs"/>
              </a:rPr>
              <a:t>&gt;&gt;&gt; np.floor(x)                            # 所有元素向下取整</a:t>
            </a:r>
          </a:p>
          <a:p>
            <a:pPr marL="0" indent="0" defTabSz="914400" fontAlgn="base">
              <a:lnSpc>
                <a:spcPct val="100000"/>
              </a:lnSpc>
              <a:spcBef>
                <a:spcPts val="0"/>
              </a:spcBef>
              <a:buFont typeface="Wingdings" panose="05000000000000000000" charset="0"/>
              <a:buNone/>
            </a:pPr>
            <a:r>
              <a:rPr lang="en-US" altLang="x-none" sz="2000" strike="noStrike" kern="1200" baseline="0" noProof="1">
                <a:solidFill>
                  <a:srgbClr val="00B0F0"/>
                </a:solidFill>
                <a:latin typeface="Consolas" panose="020B0609020204030204" charset="0"/>
                <a:ea typeface="+mn-ea"/>
                <a:cs typeface="+mn-cs"/>
              </a:rPr>
              <a:t>array([ 2.,  2.,  6.,  5.,  4.,  3.,  5.,  9.,  1.,  2.])</a:t>
            </a:r>
          </a:p>
          <a:p>
            <a:pPr marL="0" indent="0" defTabSz="914400" fontAlgn="base">
              <a:lnSpc>
                <a:spcPct val="100000"/>
              </a:lnSpc>
              <a:spcBef>
                <a:spcPts val="0"/>
              </a:spcBef>
              <a:buFont typeface="Wingdings" panose="05000000000000000000" charset="0"/>
              <a:buNone/>
            </a:pPr>
            <a:r>
              <a:rPr lang="en-US" altLang="x-none" sz="2000" strike="noStrike" kern="1200" baseline="0" noProof="1">
                <a:latin typeface="Consolas" panose="020B0609020204030204" charset="0"/>
                <a:ea typeface="+mn-ea"/>
                <a:cs typeface="+mn-cs"/>
              </a:rPr>
              <a:t>&gt;&gt;&gt; np.ceil(x)                             # 所有元素向上取整</a:t>
            </a:r>
          </a:p>
          <a:p>
            <a:pPr marL="0" indent="0" defTabSz="914400" fontAlgn="base">
              <a:lnSpc>
                <a:spcPct val="100000"/>
              </a:lnSpc>
              <a:spcBef>
                <a:spcPts val="0"/>
              </a:spcBef>
              <a:buFont typeface="Wingdings" panose="05000000000000000000" charset="0"/>
              <a:buNone/>
            </a:pPr>
            <a:r>
              <a:rPr lang="en-US" altLang="x-none" sz="2000" strike="noStrike" kern="1200" baseline="0" noProof="1">
                <a:solidFill>
                  <a:srgbClr val="00B0F0"/>
                </a:solidFill>
                <a:latin typeface="Consolas" panose="020B0609020204030204" charset="0"/>
                <a:ea typeface="+mn-ea"/>
                <a:cs typeface="+mn-cs"/>
              </a:rPr>
              <a:t>array([  3.,   3.,   7.,   6.,   5.,   4.,   6.,  10.,   2.,   3.])</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内容占位符 2"/>
          <p:cNvSpPr>
            <a:spLocks noGrp="1"/>
          </p:cNvSpPr>
          <p:nvPr>
            <p:ph idx="1"/>
          </p:nvPr>
        </p:nvSpPr>
        <p:spPr/>
        <p:txBody>
          <a:bodyPr anchor="t"/>
          <a:lstStyle/>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x = np.linspace(0, 3.14, 10)</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x</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array([ 0.        ,  0.34888889,  0.69777778,  1.04666667,  1.39555556,</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1.74444444,  2.09333333,  2.44222222,  2.79111111,  3.14      ])</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y = np.cos(x)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余弦</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y</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array([ 1.        ,  0.93975313,  0.76627189,  0.50045969,  0.17434523,</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-0.17277674, -0.4990802 , -0.76524761, -0.93920748, -0.99999873])</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np.arccos(y)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反余弦</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array([ 0.        ,  0.34888889,  0.69777778,  1.04666667,  1.39555556,</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1.74444444,  2.09333333,  2.44222222,  2.79111111,  3.14      ])</a:t>
            </a:r>
          </a:p>
        </p:txBody>
      </p:sp>
      <p:sp>
        <p:nvSpPr>
          <p:cNvPr id="40962"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1 </a:t>
            </a:r>
            <a:r>
              <a:rPr dirty="0" err="1"/>
              <a:t>numpy简单应用</a:t>
            </a:r>
            <a:endParaRPr lang="zh-CN" altLang="en-US" kern="1200" baseline="0" dirty="0">
              <a:latin typeface="+mj-lt"/>
              <a:ea typeface="+mj-ea"/>
              <a:cs typeface="+mj-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内容占位符 2"/>
          <p:cNvSpPr>
            <a:spLocks noGrp="1"/>
          </p:cNvSpPr>
          <p:nvPr>
            <p:ph idx="1"/>
          </p:nvPr>
        </p:nvSpPr>
        <p:spPr/>
        <p:txBody>
          <a:bodyPr anchor="t"/>
          <a:lstStyle/>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np.absolute(-3)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绝对值或模</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3</a:t>
            </a: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np.absolute(3+4j)</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5.0</a:t>
            </a: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np.ceil(np.array([1, 2, 3.1]))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向上取整</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array([ 1.,  2.,  4.])</a:t>
            </a: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np.isnan(np.NAN)</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True</a:t>
            </a: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np.log2(8)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对数</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3.0</a:t>
            </a: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np.log10([100, 1000, 10000])</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array([ 2.,  3.,  4.])</a:t>
            </a:r>
          </a:p>
          <a:p>
            <a:pPr marL="0" indent="0" defTabSz="914400" fontAlgn="auto">
              <a:lnSpc>
                <a:spcPct val="100000"/>
              </a:lnSpc>
              <a:spcBef>
                <a:spcPts val="0"/>
              </a:spcBef>
              <a:buFont typeface="Wingdings" panose="05000000000000000000" charset="0"/>
              <a:buNone/>
            </a:pPr>
            <a:r>
              <a:rPr lang="zh-CN" altLang="en-US" sz="2000">
                <a:latin typeface="Consolas" panose="020B0609020204030204" charset="0"/>
                <a:sym typeface="+mn-ea"/>
              </a:rPr>
              <a:t>&gt;&gt;&gt; np.sqrt(range(10))             </a:t>
            </a:r>
            <a:r>
              <a:rPr lang="en-US" altLang="zh-CN" sz="2000">
                <a:latin typeface="Consolas" panose="020B0609020204030204" charset="0"/>
                <a:sym typeface="+mn-ea"/>
              </a:rPr>
              <a:t># </a:t>
            </a:r>
            <a:r>
              <a:rPr lang="zh-CN" altLang="en-US" sz="2000">
                <a:latin typeface="Consolas" panose="020B0609020204030204" charset="0"/>
                <a:sym typeface="+mn-ea"/>
              </a:rPr>
              <a:t>平方根</a:t>
            </a:r>
            <a:endParaRPr lang="zh-CN" altLang="en-US" sz="2000" kern="1200" baseline="0">
              <a:solidFill>
                <a:srgbClr val="00B0F0"/>
              </a:solidFill>
              <a:latin typeface="Consolas" panose="020B0609020204030204" charset="0"/>
              <a:ea typeface="+mn-ea"/>
              <a:cs typeface="+mn-cs"/>
              <a:sym typeface="+mn-ea"/>
            </a:endParaRPr>
          </a:p>
          <a:p>
            <a:pPr marL="0" indent="0" defTabSz="914400" fontAlgn="auto">
              <a:lnSpc>
                <a:spcPct val="100000"/>
              </a:lnSpc>
              <a:spcBef>
                <a:spcPts val="0"/>
              </a:spcBef>
              <a:buFont typeface="Wingdings" panose="05000000000000000000" charset="0"/>
              <a:buNone/>
            </a:pPr>
            <a:r>
              <a:rPr lang="zh-CN" altLang="en-US" sz="2000">
                <a:solidFill>
                  <a:srgbClr val="00B0F0"/>
                </a:solidFill>
                <a:latin typeface="Consolas" panose="020B0609020204030204" charset="0"/>
                <a:sym typeface="+mn-ea"/>
              </a:rPr>
              <a:t>array([ 0.        ,  1.        ,  1.41421356,  1.73205081,  2.   ,</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a:solidFill>
                  <a:srgbClr val="00B0F0"/>
                </a:solidFill>
                <a:latin typeface="Consolas" panose="020B0609020204030204" charset="0"/>
                <a:sym typeface="+mn-ea"/>
              </a:rPr>
              <a:t>        2.23606798,  2.44948974,  2.64575131,  2.82842712,  3.    ])</a:t>
            </a:r>
            <a:endParaRPr lang="zh-CN" altLang="en-US" sz="2000" kern="1200" baseline="0">
              <a:solidFill>
                <a:srgbClr val="00B0F0"/>
              </a:solidFill>
              <a:latin typeface="Consolas" panose="020B0609020204030204" charset="0"/>
              <a:ea typeface="+mn-ea"/>
              <a:cs typeface="+mn-cs"/>
            </a:endParaRPr>
          </a:p>
        </p:txBody>
      </p:sp>
      <p:sp>
        <p:nvSpPr>
          <p:cNvPr id="41986"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1 </a:t>
            </a:r>
            <a:r>
              <a:rPr dirty="0" err="1"/>
              <a:t>numpy简单应用</a:t>
            </a:r>
            <a:endParaRPr lang="zh-CN" altLang="en-US" kern="1200" baseline="0" dirty="0">
              <a:latin typeface="+mj-lt"/>
              <a:ea typeface="+mj-ea"/>
              <a:cs typeface="+mj-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843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1 </a:t>
            </a:r>
            <a:r>
              <a:rPr dirty="0" err="1"/>
              <a:t>numpy简单应用</a:t>
            </a:r>
            <a:endParaRPr lang="zh-CN" altLang="en-US" kern="1200" baseline="0" dirty="0">
              <a:latin typeface="+mj-lt"/>
              <a:ea typeface="+mj-ea"/>
              <a:cs typeface="+mj-cs"/>
            </a:endParaRPr>
          </a:p>
        </p:txBody>
      </p:sp>
      <p:sp>
        <p:nvSpPr>
          <p:cNvPr id="45058" name="文本占位符 18434"/>
          <p:cNvSpPr>
            <a:spLocks noGrp="1"/>
          </p:cNvSpPr>
          <p:nvPr>
            <p:ph idx="1"/>
          </p:nvPr>
        </p:nvSpPr>
        <p:spPr>
          <a:xfrm>
            <a:off x="838200" y="1321435"/>
            <a:ext cx="10515600" cy="5292725"/>
          </a:xfrm>
        </p:spPr>
        <p:txBody>
          <a:bodyPr anchor="t">
            <a:normAutofit fontScale="92500"/>
          </a:bodyPr>
          <a:lstStyle/>
          <a:p>
            <a:pPr defTabSz="914400">
              <a:lnSpc>
                <a:spcPct val="80000"/>
              </a:lnSpc>
              <a:spcBef>
                <a:spcPct val="0"/>
              </a:spcBef>
              <a:buFont typeface="Arial" panose="020B0604020202020204" pitchFamily="34" charset="0"/>
              <a:buChar char="•"/>
            </a:pPr>
            <a:r>
              <a:rPr lang="zh-CN" altLang="en-US" sz="2400" kern="1200" baseline="0" dirty="0">
                <a:latin typeface="+mn-lt"/>
                <a:ea typeface="+mn-ea"/>
                <a:cs typeface="+mn-cs"/>
              </a:rPr>
              <a:t>改变数组大小</a:t>
            </a:r>
          </a:p>
          <a:p>
            <a:pPr defTabSz="914400" fontAlgn="auto">
              <a:lnSpc>
                <a:spcPct val="100000"/>
              </a:lnSpc>
              <a:spcBef>
                <a:spcPct val="0"/>
              </a:spcBef>
              <a:buFont typeface="Wingdings" panose="05000000000000000000" charset="0"/>
              <a:buNone/>
            </a:pPr>
            <a:endParaRPr lang="en-US" altLang="x-none" sz="2000" kern="1200" baseline="0" dirty="0">
              <a:latin typeface="Consolas" panose="020B0609020204030204" charset="0"/>
              <a:ea typeface="+mn-ea"/>
              <a:cs typeface="+mn-cs"/>
            </a:endParaRPr>
          </a:p>
          <a:p>
            <a:pPr defTabSz="914400" fontAlgn="auto">
              <a:lnSpc>
                <a:spcPct val="10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a = np.arange(1, 11, 1)</a:t>
            </a:r>
          </a:p>
          <a:p>
            <a:pPr defTabSz="914400" fontAlgn="auto">
              <a:lnSpc>
                <a:spcPct val="10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a</a:t>
            </a:r>
          </a:p>
          <a:p>
            <a:pPr defTabSz="914400" fontAlgn="auto">
              <a:lnSpc>
                <a:spcPct val="10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array([1, 2, 3, 4, 5, 6, 7, 8, 9, 10])</a:t>
            </a:r>
          </a:p>
          <a:p>
            <a:pPr defTabSz="914400" fontAlgn="auto">
              <a:lnSpc>
                <a:spcPct val="10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a.shape = 2, 5                         # 改为2行5列</a:t>
            </a:r>
          </a:p>
          <a:p>
            <a:pPr defTabSz="914400" fontAlgn="auto">
              <a:lnSpc>
                <a:spcPct val="10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a</a:t>
            </a:r>
          </a:p>
          <a:p>
            <a:pPr defTabSz="914400" fontAlgn="auto">
              <a:lnSpc>
                <a:spcPct val="10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array([[ 1,  2,  3,  4,  5],</a:t>
            </a:r>
          </a:p>
          <a:p>
            <a:pPr defTabSz="914400" fontAlgn="auto">
              <a:lnSpc>
                <a:spcPct val="10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[ 6,  7,  8,  9, 10]])</a:t>
            </a:r>
          </a:p>
          <a:p>
            <a:pPr defTabSz="914400" fontAlgn="auto">
              <a:lnSpc>
                <a:spcPct val="10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a.shape = 5, -1                        # -1表示自动计算</a:t>
            </a:r>
            <a:r>
              <a:rPr lang="zh-CN" altLang="en-US" sz="2000" kern="1200" baseline="0" dirty="0">
                <a:latin typeface="Consolas" panose="020B0609020204030204" charset="0"/>
                <a:ea typeface="+mn-ea"/>
                <a:cs typeface="+mn-cs"/>
              </a:rPr>
              <a:t>，原地修改</a:t>
            </a:r>
          </a:p>
          <a:p>
            <a:pPr defTabSz="914400" fontAlgn="auto">
              <a:lnSpc>
                <a:spcPct val="10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a</a:t>
            </a:r>
          </a:p>
          <a:p>
            <a:pPr defTabSz="914400" fontAlgn="auto">
              <a:lnSpc>
                <a:spcPct val="10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array([[ 1,  2],</a:t>
            </a:r>
          </a:p>
          <a:p>
            <a:pPr defTabSz="914400" fontAlgn="auto">
              <a:lnSpc>
                <a:spcPct val="10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[ 3,  4],</a:t>
            </a:r>
          </a:p>
          <a:p>
            <a:pPr defTabSz="914400" fontAlgn="auto">
              <a:lnSpc>
                <a:spcPct val="10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[ 5,  6],</a:t>
            </a:r>
          </a:p>
          <a:p>
            <a:pPr defTabSz="914400" fontAlgn="auto">
              <a:lnSpc>
                <a:spcPct val="10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[ 7,  8],</a:t>
            </a:r>
          </a:p>
          <a:p>
            <a:pPr defTabSz="914400" fontAlgn="auto">
              <a:lnSpc>
                <a:spcPct val="10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[ 9, 10]])</a:t>
            </a:r>
          </a:p>
          <a:p>
            <a:pPr defTabSz="914400" fontAlgn="auto">
              <a:lnSpc>
                <a:spcPct val="10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b = a.reshape(2,5)                     # reshape()方法返回新数组</a:t>
            </a:r>
          </a:p>
          <a:p>
            <a:pPr defTabSz="914400" fontAlgn="auto">
              <a:lnSpc>
                <a:spcPct val="10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b</a:t>
            </a:r>
          </a:p>
          <a:p>
            <a:pPr defTabSz="914400" fontAlgn="auto">
              <a:lnSpc>
                <a:spcPct val="10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array([[ 1,  2,  3,  4,  5],</a:t>
            </a:r>
          </a:p>
          <a:p>
            <a:pPr defTabSz="914400" fontAlgn="auto">
              <a:lnSpc>
                <a:spcPct val="10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[ 6,  7,  8,  9, 10]])</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9457"/>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1 </a:t>
            </a:r>
            <a:r>
              <a:rPr dirty="0" err="1"/>
              <a:t>numpy简单应用</a:t>
            </a:r>
            <a:endParaRPr lang="zh-CN" altLang="en-US" kern="1200" baseline="0" dirty="0">
              <a:latin typeface="+mj-lt"/>
              <a:ea typeface="+mj-ea"/>
              <a:cs typeface="+mj-cs"/>
            </a:endParaRPr>
          </a:p>
        </p:txBody>
      </p:sp>
      <p:sp>
        <p:nvSpPr>
          <p:cNvPr id="47106" name="文本占位符 19458"/>
          <p:cNvSpPr>
            <a:spLocks noGrp="1"/>
          </p:cNvSpPr>
          <p:nvPr>
            <p:ph idx="1"/>
          </p:nvPr>
        </p:nvSpPr>
        <p:spPr/>
        <p:txBody>
          <a:bodyPr anchor="t"/>
          <a:lstStyle/>
          <a:p>
            <a:pPr defTabSz="914400">
              <a:lnSpc>
                <a:spcPct val="80000"/>
              </a:lnSpc>
              <a:buFont typeface="Arial" panose="020B0604020202020204" pitchFamily="34" charset="0"/>
              <a:buChar char="•"/>
            </a:pPr>
            <a:r>
              <a:rPr lang="zh-CN" altLang="en-US" sz="2400" kern="1200" baseline="0" dirty="0">
                <a:latin typeface="+mn-lt"/>
                <a:ea typeface="+mn-ea"/>
                <a:cs typeface="+mn-cs"/>
              </a:rPr>
              <a:t>切片操作</a:t>
            </a:r>
          </a:p>
          <a:p>
            <a:pPr defTabSz="914400">
              <a:spcBef>
                <a:spcPts val="600"/>
              </a:spcBef>
              <a:buFont typeface="Wingdings" panose="05000000000000000000" charset="0"/>
              <a:buNone/>
            </a:pPr>
            <a:endParaRPr lang="en-US" altLang="x-none" sz="1800" kern="1200" baseline="0" dirty="0">
              <a:latin typeface="Consolas" panose="020B0609020204030204" charset="0"/>
              <a:ea typeface="+mn-ea"/>
              <a:cs typeface="+mn-cs"/>
            </a:endParaRPr>
          </a:p>
          <a:p>
            <a:pPr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&gt;&gt;&gt; a = np.arange(10)</a:t>
            </a:r>
          </a:p>
          <a:p>
            <a:pPr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&gt;&gt;&gt; a</a:t>
            </a:r>
          </a:p>
          <a:p>
            <a:pPr defTabSz="914400">
              <a:spcBef>
                <a:spcPts val="60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array([0, 1, 2, 3, 4, 5, 6, 7, 8, 9])</a:t>
            </a:r>
          </a:p>
          <a:p>
            <a:pPr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&gt;&gt;&gt; a[::-1]                           # 反向切片</a:t>
            </a:r>
          </a:p>
          <a:p>
            <a:pPr defTabSz="914400">
              <a:spcBef>
                <a:spcPts val="60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array([9, 8, 7, 6, 5, 4, 3, 2, 1, 0])</a:t>
            </a:r>
          </a:p>
          <a:p>
            <a:pPr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&gt;&gt;&gt; a[::2]                            # 隔一个取一个元素</a:t>
            </a:r>
          </a:p>
          <a:p>
            <a:pPr defTabSz="914400">
              <a:spcBef>
                <a:spcPts val="60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array([0, 2, 4, 6, 8])</a:t>
            </a:r>
          </a:p>
          <a:p>
            <a:pPr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&gt;&gt;&gt; a[:5]                             # 前5个元素</a:t>
            </a:r>
          </a:p>
          <a:p>
            <a:pPr defTabSz="914400">
              <a:spcBef>
                <a:spcPts val="60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array([0, 1, 2, 3, 4])</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2048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1 </a:t>
            </a:r>
            <a:r>
              <a:rPr dirty="0" err="1"/>
              <a:t>numpy简单应用</a:t>
            </a:r>
            <a:endParaRPr lang="zh-CN" altLang="en-US" kern="1200" baseline="0" dirty="0">
              <a:latin typeface="+mj-lt"/>
              <a:ea typeface="+mj-ea"/>
              <a:cs typeface="+mj-cs"/>
            </a:endParaRPr>
          </a:p>
        </p:txBody>
      </p:sp>
      <p:sp>
        <p:nvSpPr>
          <p:cNvPr id="48130" name="文本占位符 20482"/>
          <p:cNvSpPr>
            <a:spLocks noGrp="1"/>
          </p:cNvSpPr>
          <p:nvPr>
            <p:ph idx="1"/>
          </p:nvPr>
        </p:nvSpPr>
        <p:spPr/>
        <p:txBody>
          <a:bodyPr anchor="t"/>
          <a:lstStyle/>
          <a:p>
            <a:pPr marL="0" indent="0" defTabSz="914400">
              <a:spcBef>
                <a:spcPct val="0"/>
              </a:spcBef>
              <a:buFont typeface="Wingdings" panose="05000000000000000000" charset="0"/>
              <a:buNone/>
            </a:pPr>
            <a:r>
              <a:rPr lang="en-US" altLang="x-none" sz="2000" kern="1200" baseline="0" dirty="0">
                <a:latin typeface="Consolas" panose="020B0609020204030204" charset="0"/>
                <a:ea typeface="+mn-ea"/>
                <a:cs typeface="+mn-cs"/>
              </a:rPr>
              <a:t>&gt;&gt;&gt; c = np.arange(25)     # 创建数组</a:t>
            </a:r>
          </a:p>
          <a:p>
            <a:pPr marL="0" indent="0" defTabSz="914400">
              <a:spcBef>
                <a:spcPct val="0"/>
              </a:spcBef>
              <a:buFont typeface="Wingdings" panose="05000000000000000000" charset="0"/>
              <a:buNone/>
            </a:pPr>
            <a:r>
              <a:rPr lang="en-US" altLang="x-none" sz="2000" kern="1200" baseline="0" dirty="0">
                <a:latin typeface="Consolas" panose="020B0609020204030204" charset="0"/>
                <a:ea typeface="+mn-ea"/>
                <a:cs typeface="+mn-cs"/>
              </a:rPr>
              <a:t>&gt;&gt;&gt; c.shape = 5,5         # 修改数组大小</a:t>
            </a:r>
          </a:p>
          <a:p>
            <a:pPr marL="0" indent="0" defTabSz="914400">
              <a:spcBef>
                <a:spcPct val="0"/>
              </a:spcBef>
              <a:buFont typeface="Wingdings" panose="05000000000000000000" charset="0"/>
              <a:buNone/>
            </a:pPr>
            <a:r>
              <a:rPr lang="en-US" altLang="x-none" sz="2000" kern="1200" baseline="0" dirty="0">
                <a:latin typeface="Consolas" panose="020B0609020204030204" charset="0"/>
                <a:ea typeface="+mn-ea"/>
                <a:cs typeface="+mn-cs"/>
              </a:rPr>
              <a:t>&gt;&gt;&gt; c</a:t>
            </a:r>
          </a:p>
          <a:p>
            <a:pPr marL="0" indent="0"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array([[ 0,  1,  2,  3,  4],</a:t>
            </a:r>
          </a:p>
          <a:p>
            <a:pPr marL="0" indent="0"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[ 5,  6,  7,  8,  9],</a:t>
            </a:r>
          </a:p>
          <a:p>
            <a:pPr marL="0" indent="0"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[10, 11, 12, 13, 14],</a:t>
            </a:r>
          </a:p>
          <a:p>
            <a:pPr marL="0" indent="0"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[15, 16, 17, 18, 19],</a:t>
            </a:r>
          </a:p>
          <a:p>
            <a:pPr marL="0" indent="0"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[20, 21, 22, 23, 24]])</a:t>
            </a:r>
          </a:p>
          <a:p>
            <a:pPr marL="0" indent="0" defTabSz="914400">
              <a:spcBef>
                <a:spcPct val="0"/>
              </a:spcBef>
              <a:buFont typeface="Wingdings" panose="05000000000000000000" charset="0"/>
              <a:buNone/>
            </a:pPr>
            <a:r>
              <a:rPr lang="en-US" altLang="x-none" sz="2000" kern="1200" baseline="0" dirty="0">
                <a:latin typeface="Consolas" panose="020B0609020204030204" charset="0"/>
                <a:ea typeface="+mn-ea"/>
                <a:cs typeface="+mn-cs"/>
              </a:rPr>
              <a:t>&gt;&gt;&gt; c[0, 2:5]             # 第0行中下标[2,5)之间的元素值</a:t>
            </a:r>
          </a:p>
          <a:p>
            <a:pPr marL="0" indent="0"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array([2, 3, 4])</a:t>
            </a:r>
          </a:p>
          <a:p>
            <a:pPr marL="0" indent="0" defTabSz="914400">
              <a:spcBef>
                <a:spcPct val="0"/>
              </a:spcBef>
              <a:buFont typeface="Wingdings" panose="05000000000000000000" charset="0"/>
              <a:buNone/>
            </a:pPr>
            <a:r>
              <a:rPr lang="en-US" altLang="x-none" sz="2000" kern="1200" baseline="0" dirty="0">
                <a:latin typeface="Consolas" panose="020B0609020204030204" charset="0"/>
                <a:ea typeface="+mn-ea"/>
                <a:cs typeface="+mn-cs"/>
              </a:rPr>
              <a:t>&gt;&gt;&gt; c[1]                  # 第0行所有元素</a:t>
            </a:r>
          </a:p>
          <a:p>
            <a:pPr marL="0" indent="0"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array([5, 6, 7, 8, 9])</a:t>
            </a:r>
          </a:p>
          <a:p>
            <a:pPr marL="0" indent="0" defTabSz="914400">
              <a:spcBef>
                <a:spcPct val="0"/>
              </a:spcBef>
              <a:buFont typeface="Wingdings" panose="05000000000000000000" charset="0"/>
              <a:buNone/>
            </a:pPr>
            <a:r>
              <a:rPr lang="en-US" altLang="x-none" sz="2000" kern="1200" baseline="0" dirty="0">
                <a:latin typeface="Consolas" panose="020B0609020204030204" charset="0"/>
                <a:ea typeface="+mn-ea"/>
                <a:cs typeface="+mn-cs"/>
              </a:rPr>
              <a:t>&gt;&gt;&gt; c[2:5, 2:5]           # 行下标和列下标都介于[2,5)之间的元素值</a:t>
            </a:r>
          </a:p>
          <a:p>
            <a:pPr marL="0" indent="0"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array([[12, 13, 14],</a:t>
            </a:r>
          </a:p>
          <a:p>
            <a:pPr marL="0" indent="0"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[17, 18, 19],</a:t>
            </a:r>
          </a:p>
          <a:p>
            <a:pPr marL="0" indent="0"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[22, 23, 24]])</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21505"/>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1 </a:t>
            </a:r>
            <a:r>
              <a:rPr dirty="0" err="1"/>
              <a:t>numpy简单应用</a:t>
            </a:r>
            <a:endParaRPr lang="zh-CN" altLang="en-US" kern="1200" baseline="0" dirty="0">
              <a:latin typeface="+mj-lt"/>
              <a:ea typeface="+mj-ea"/>
              <a:cs typeface="+mj-cs"/>
            </a:endParaRPr>
          </a:p>
        </p:txBody>
      </p:sp>
      <p:sp>
        <p:nvSpPr>
          <p:cNvPr id="50178" name="文本占位符 21506"/>
          <p:cNvSpPr>
            <a:spLocks noGrp="1"/>
          </p:cNvSpPr>
          <p:nvPr>
            <p:ph idx="1"/>
          </p:nvPr>
        </p:nvSpPr>
        <p:spPr/>
        <p:txBody>
          <a:bodyPr anchor="t">
            <a:normAutofit lnSpcReduction="10000"/>
          </a:bodyPr>
          <a:lstStyle/>
          <a:p>
            <a:pPr defTabSz="914400">
              <a:buFont typeface="Arial" panose="020B0604020202020204" pitchFamily="34" charset="0"/>
              <a:buChar char="•"/>
            </a:pPr>
            <a:r>
              <a:rPr lang="zh-CN" altLang="en-US" sz="2400" kern="1200" baseline="0" dirty="0">
                <a:latin typeface="+mn-lt"/>
                <a:ea typeface="+mn-ea"/>
                <a:cs typeface="+mn-cs"/>
              </a:rPr>
              <a:t>布尔运算</a:t>
            </a:r>
          </a:p>
          <a:p>
            <a:pPr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&gt;&gt;&gt; x = np.random.rand(10) # 包含10个随机数的数组</a:t>
            </a:r>
          </a:p>
          <a:p>
            <a:pPr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&gt;&gt;&gt; x</a:t>
            </a:r>
          </a:p>
          <a:p>
            <a:pPr defTabSz="914400">
              <a:spcBef>
                <a:spcPts val="60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array([ 0.56707504,  0.07527513,  0.0149213 ,  0.49157657,  0.75404095,</a:t>
            </a:r>
          </a:p>
          <a:p>
            <a:pPr defTabSz="914400">
              <a:spcBef>
                <a:spcPts val="60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0.40330683,  0.90158037,  0.36465894,  0.37620859,  0.62250594])</a:t>
            </a:r>
          </a:p>
          <a:p>
            <a:pPr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&gt;&gt;&gt; x &gt; 0.5               # 比较数组中每个元素值是否大于0.5</a:t>
            </a:r>
          </a:p>
          <a:p>
            <a:pPr defTabSz="914400">
              <a:spcBef>
                <a:spcPts val="60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 True, False, False, False,  True, False,  True, False, False,  True], dtype=bool)</a:t>
            </a:r>
          </a:p>
          <a:p>
            <a:pPr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&gt;&gt;&gt; x[x&gt;0.5]              # 获取数组中大于0.5的元素</a:t>
            </a:r>
            <a:r>
              <a:rPr lang="zh-CN" altLang="en-US" sz="2000" kern="1200" baseline="0" dirty="0">
                <a:latin typeface="Consolas" panose="020B0609020204030204" charset="0"/>
                <a:ea typeface="+mn-ea"/>
                <a:cs typeface="+mn-cs"/>
              </a:rPr>
              <a:t>，可用于检测和过滤异常值</a:t>
            </a:r>
          </a:p>
          <a:p>
            <a:pPr defTabSz="914400">
              <a:spcBef>
                <a:spcPts val="60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array([ 0.56707504,  0.75404095,  0.90158037,  0.62250594])</a:t>
            </a:r>
          </a:p>
          <a:p>
            <a:pPr defTabSz="914400">
              <a:spcBef>
                <a:spcPct val="0"/>
              </a:spcBef>
              <a:buFont typeface="Wingdings" panose="05000000000000000000" charset="0"/>
              <a:buNone/>
            </a:pPr>
            <a:r>
              <a:rPr lang="en-US" altLang="x-none" sz="2000" kern="1200" baseline="0" dirty="0">
                <a:latin typeface="Consolas" panose="020B0609020204030204" charset="0"/>
                <a:ea typeface="+mn-ea"/>
                <a:cs typeface="+mn-cs"/>
              </a:rPr>
              <a:t>&gt;&gt;&gt; x &lt; 0.5</a:t>
            </a:r>
          </a:p>
          <a:p>
            <a:pPr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array([False,  True,  True,  True, False,  True, False,  True,  True, False], dtype=bool)</a:t>
            </a:r>
          </a:p>
          <a:p>
            <a:pPr defTabSz="914400">
              <a:spcBef>
                <a:spcPct val="0"/>
              </a:spcBef>
              <a:buFont typeface="Wingdings" panose="05000000000000000000" charset="0"/>
              <a:buNone/>
            </a:pPr>
            <a:r>
              <a:rPr lang="en-US" altLang="x-none" sz="2000" kern="1200" baseline="0" dirty="0">
                <a:latin typeface="Consolas" panose="020B0609020204030204" charset="0"/>
                <a:ea typeface="+mn-ea"/>
                <a:cs typeface="+mn-cs"/>
              </a:rPr>
              <a:t>&gt;&gt;&gt; np.all(x&lt;1)           # </a:t>
            </a:r>
            <a:r>
              <a:rPr lang="zh-CN" altLang="en-US" sz="2000" kern="1200" baseline="0" dirty="0">
                <a:latin typeface="Consolas" panose="020B0609020204030204" charset="0"/>
                <a:ea typeface="+mn-ea"/>
                <a:cs typeface="+mn-cs"/>
              </a:rPr>
              <a:t>测试是否全部元素都小于</a:t>
            </a:r>
            <a:r>
              <a:rPr lang="en-US" altLang="zh-CN" sz="2000" kern="1200" baseline="0" dirty="0">
                <a:latin typeface="Consolas" panose="020B0609020204030204" charset="0"/>
                <a:ea typeface="+mn-ea"/>
                <a:cs typeface="+mn-cs"/>
              </a:rPr>
              <a:t>1</a:t>
            </a:r>
          </a:p>
          <a:p>
            <a:pPr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True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内容占位符 2"/>
          <p:cNvSpPr>
            <a:spLocks noGrp="1"/>
          </p:cNvSpPr>
          <p:nvPr>
            <p:ph idx="1"/>
          </p:nvPr>
        </p:nvSpPr>
        <p:spPr/>
        <p:txBody>
          <a:bodyPr anchor="t"/>
          <a:lstStyle/>
          <a:p>
            <a:pPr defTabSz="914400">
              <a:spcBef>
                <a:spcPct val="0"/>
              </a:spcBef>
              <a:buFont typeface="Wingdings" panose="05000000000000000000" charset="0"/>
              <a:buNone/>
            </a:pPr>
            <a:r>
              <a:rPr lang="en-US" altLang="x-none" sz="2000" kern="1200" baseline="0" dirty="0">
                <a:latin typeface="Consolas" panose="020B0609020204030204" charset="0"/>
                <a:ea typeface="+mn-ea"/>
                <a:cs typeface="+mn-cs"/>
              </a:rPr>
              <a:t>&gt;&gt;&gt; np.any([1,2,3,4])         # </a:t>
            </a:r>
            <a:r>
              <a:rPr lang="zh-CN" altLang="en-US" sz="2000" kern="1200" baseline="0" dirty="0">
                <a:latin typeface="Consolas" panose="020B0609020204030204" charset="0"/>
                <a:ea typeface="+mn-ea"/>
                <a:cs typeface="+mn-cs"/>
              </a:rPr>
              <a:t>是否存在等价于</a:t>
            </a:r>
            <a:r>
              <a:rPr lang="en-US" altLang="zh-CN" sz="2000" kern="1200" baseline="0" dirty="0">
                <a:latin typeface="Consolas" panose="020B0609020204030204" charset="0"/>
                <a:ea typeface="+mn-ea"/>
                <a:cs typeface="+mn-cs"/>
              </a:rPr>
              <a:t>True</a:t>
            </a:r>
            <a:r>
              <a:rPr lang="zh-CN" altLang="en-US" sz="2000" kern="1200" baseline="0" dirty="0">
                <a:latin typeface="Consolas" panose="020B0609020204030204" charset="0"/>
                <a:ea typeface="+mn-ea"/>
                <a:cs typeface="+mn-cs"/>
              </a:rPr>
              <a:t>的元素</a:t>
            </a:r>
          </a:p>
          <a:p>
            <a:pPr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True</a:t>
            </a:r>
          </a:p>
          <a:p>
            <a:pPr defTabSz="914400">
              <a:spcBef>
                <a:spcPct val="0"/>
              </a:spcBef>
              <a:buFont typeface="Wingdings" panose="05000000000000000000" charset="0"/>
              <a:buNone/>
            </a:pPr>
            <a:r>
              <a:rPr lang="en-US" altLang="x-none" sz="2000" kern="1200" baseline="0" dirty="0">
                <a:latin typeface="Consolas" panose="020B0609020204030204" charset="0"/>
                <a:ea typeface="+mn-ea"/>
                <a:cs typeface="+mn-cs"/>
              </a:rPr>
              <a:t>&gt;&gt;&gt; np.any([0])</a:t>
            </a:r>
          </a:p>
          <a:p>
            <a:pPr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False</a:t>
            </a:r>
            <a:endParaRPr lang="en-US" altLang="x-none" sz="2000" kern="1200" baseline="0" dirty="0">
              <a:latin typeface="Consolas" panose="020B0609020204030204" charset="0"/>
              <a:ea typeface="+mn-ea"/>
              <a:cs typeface="+mn-cs"/>
              <a:sym typeface="宋体" panose="02010600030101010101" pitchFamily="2" charset="-122"/>
            </a:endParaRPr>
          </a:p>
          <a:p>
            <a:pPr defTabSz="914400">
              <a:spcBef>
                <a:spcPct val="0"/>
              </a:spcBef>
              <a:buFont typeface="Wingdings" panose="05000000000000000000" charset="0"/>
              <a:buNone/>
            </a:pPr>
            <a:r>
              <a:rPr lang="en-US" altLang="x-none" sz="2000" kern="1200" baseline="0" dirty="0">
                <a:latin typeface="Consolas" panose="020B0609020204030204" charset="0"/>
                <a:ea typeface="+mn-ea"/>
                <a:cs typeface="+mn-cs"/>
                <a:sym typeface="宋体" panose="02010600030101010101" pitchFamily="2" charset="-122"/>
              </a:rPr>
              <a:t>&gt;&gt;&gt; a = np.array([1, 2, 3])</a:t>
            </a:r>
            <a:endParaRPr lang="en-US" altLang="x-none" sz="2000" kern="1200" baseline="0" dirty="0">
              <a:latin typeface="Consolas" panose="020B0609020204030204" charset="0"/>
              <a:ea typeface="+mn-ea"/>
              <a:cs typeface="+mn-cs"/>
            </a:endParaRPr>
          </a:p>
          <a:p>
            <a:pPr defTabSz="914400">
              <a:spcBef>
                <a:spcPct val="0"/>
              </a:spcBef>
              <a:buFont typeface="Wingdings" panose="05000000000000000000" charset="0"/>
              <a:buNone/>
            </a:pPr>
            <a:r>
              <a:rPr lang="en-US" altLang="x-none" sz="2000" kern="1200" baseline="0" dirty="0">
                <a:latin typeface="Consolas" panose="020B0609020204030204" charset="0"/>
                <a:ea typeface="+mn-ea"/>
                <a:cs typeface="+mn-cs"/>
                <a:sym typeface="宋体" panose="02010600030101010101" pitchFamily="2" charset="-122"/>
              </a:rPr>
              <a:t>&gt;&gt;&gt; b = np.array([3, 2, 1])</a:t>
            </a:r>
            <a:endParaRPr lang="en-US" altLang="x-none" sz="2000" kern="1200" baseline="0" dirty="0">
              <a:latin typeface="Consolas" panose="020B0609020204030204" charset="0"/>
              <a:ea typeface="+mn-ea"/>
              <a:cs typeface="+mn-cs"/>
            </a:endParaRPr>
          </a:p>
          <a:p>
            <a:pPr defTabSz="914400">
              <a:spcBef>
                <a:spcPct val="0"/>
              </a:spcBef>
              <a:buFont typeface="Wingdings" panose="05000000000000000000" charset="0"/>
              <a:buNone/>
            </a:pPr>
            <a:r>
              <a:rPr lang="en-US" altLang="x-none" sz="2000" kern="1200" baseline="0" dirty="0">
                <a:latin typeface="Consolas" panose="020B0609020204030204" charset="0"/>
                <a:ea typeface="+mn-ea"/>
                <a:cs typeface="+mn-cs"/>
                <a:sym typeface="宋体" panose="02010600030101010101" pitchFamily="2" charset="-122"/>
              </a:rPr>
              <a:t>&gt;&gt;&gt; a &gt; b                     # 两个数组中对应位置上的元素比较</a:t>
            </a:r>
            <a:endParaRPr lang="en-US" altLang="x-none" sz="2000" kern="1200" baseline="0" dirty="0">
              <a:latin typeface="Consolas" panose="020B0609020204030204" charset="0"/>
              <a:ea typeface="+mn-ea"/>
              <a:cs typeface="+mn-cs"/>
            </a:endParaRPr>
          </a:p>
          <a:p>
            <a:pPr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sym typeface="宋体" panose="02010600030101010101" pitchFamily="2" charset="-122"/>
              </a:rPr>
              <a:t>array([False, False,  True], dtype=bool)</a:t>
            </a:r>
          </a:p>
          <a:p>
            <a:pPr defTabSz="914400">
              <a:spcBef>
                <a:spcPct val="0"/>
              </a:spcBef>
              <a:buFont typeface="Wingdings" panose="05000000000000000000" charset="0"/>
              <a:buNone/>
            </a:pPr>
            <a:r>
              <a:rPr lang="en-US" altLang="x-none" sz="2000" kern="1200" baseline="0" dirty="0">
                <a:latin typeface="Consolas" panose="020B0609020204030204" charset="0"/>
                <a:ea typeface="+mn-ea"/>
                <a:cs typeface="+mn-cs"/>
                <a:sym typeface="宋体" panose="02010600030101010101" pitchFamily="2" charset="-122"/>
              </a:rPr>
              <a:t>&gt;&gt;&gt; a[a&gt;b]</a:t>
            </a:r>
            <a:endParaRPr lang="en-US" altLang="x-none" sz="2000" kern="1200" baseline="0" dirty="0">
              <a:latin typeface="Consolas" panose="020B0609020204030204" charset="0"/>
              <a:ea typeface="+mn-ea"/>
              <a:cs typeface="+mn-cs"/>
            </a:endParaRPr>
          </a:p>
          <a:p>
            <a:pPr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sym typeface="宋体" panose="02010600030101010101" pitchFamily="2" charset="-122"/>
              </a:rPr>
              <a:t>array([3])</a:t>
            </a:r>
          </a:p>
          <a:p>
            <a:pPr defTabSz="914400">
              <a:spcBef>
                <a:spcPct val="0"/>
              </a:spcBef>
              <a:buFont typeface="Wingdings" panose="05000000000000000000" charset="0"/>
              <a:buNone/>
            </a:pPr>
            <a:r>
              <a:rPr lang="en-US" altLang="x-none" sz="2000" kern="1200" baseline="0" dirty="0">
                <a:latin typeface="Consolas" panose="020B0609020204030204" charset="0"/>
                <a:ea typeface="+mn-ea"/>
                <a:cs typeface="+mn-cs"/>
                <a:sym typeface="宋体" panose="02010600030101010101" pitchFamily="2" charset="-122"/>
              </a:rPr>
              <a:t>&gt;&gt;&gt; a == b</a:t>
            </a:r>
            <a:endParaRPr lang="en-US" altLang="x-none" sz="2000" kern="1200" baseline="0" dirty="0">
              <a:latin typeface="Consolas" panose="020B0609020204030204" charset="0"/>
              <a:ea typeface="+mn-ea"/>
              <a:cs typeface="+mn-cs"/>
            </a:endParaRPr>
          </a:p>
          <a:p>
            <a:pPr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sym typeface="宋体" panose="02010600030101010101" pitchFamily="2" charset="-122"/>
              </a:rPr>
              <a:t>array([False,  True, False], dtype=bool)</a:t>
            </a:r>
          </a:p>
          <a:p>
            <a:pPr defTabSz="914400">
              <a:spcBef>
                <a:spcPct val="0"/>
              </a:spcBef>
              <a:buFont typeface="Wingdings" panose="05000000000000000000" charset="0"/>
              <a:buNone/>
            </a:pPr>
            <a:r>
              <a:rPr lang="en-US" altLang="x-none" sz="2000" kern="1200" baseline="0" dirty="0">
                <a:latin typeface="Consolas" panose="020B0609020204030204" charset="0"/>
                <a:ea typeface="+mn-ea"/>
                <a:cs typeface="+mn-cs"/>
                <a:sym typeface="宋体" panose="02010600030101010101" pitchFamily="2" charset="-122"/>
              </a:rPr>
              <a:t>&gt;&gt;&gt; a[a==b]</a:t>
            </a:r>
            <a:endParaRPr lang="en-US" altLang="x-none" sz="2000" kern="1200" baseline="0" dirty="0">
              <a:latin typeface="Consolas" panose="020B0609020204030204" charset="0"/>
              <a:ea typeface="+mn-ea"/>
              <a:cs typeface="+mn-cs"/>
            </a:endParaRPr>
          </a:p>
          <a:p>
            <a:pPr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sym typeface="宋体" panose="02010600030101010101" pitchFamily="2" charset="-122"/>
              </a:rPr>
              <a:t>array([2])</a:t>
            </a:r>
            <a:endParaRPr lang="zh-CN" altLang="en-US" sz="2000" kern="1200" baseline="0">
              <a:latin typeface="Consolas" panose="020B0609020204030204" charset="0"/>
              <a:ea typeface="+mn-ea"/>
              <a:cs typeface="+mn-cs"/>
            </a:endParaRPr>
          </a:p>
        </p:txBody>
      </p:sp>
      <p:sp>
        <p:nvSpPr>
          <p:cNvPr id="51202" name="标题 21505"/>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1 </a:t>
            </a:r>
            <a:r>
              <a:rPr dirty="0" err="1"/>
              <a:t>numpy简单应用</a:t>
            </a:r>
            <a:endParaRPr lang="zh-CN" altLang="en-US" kern="1200" baseline="0" dirty="0">
              <a:latin typeface="+mj-lt"/>
              <a:ea typeface="+mj-ea"/>
              <a:cs typeface="+mj-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22529"/>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1 </a:t>
            </a:r>
            <a:r>
              <a:rPr dirty="0" err="1"/>
              <a:t>numpy简单应用</a:t>
            </a:r>
            <a:endParaRPr lang="zh-CN" altLang="en-US" kern="1200" baseline="0" dirty="0">
              <a:latin typeface="+mj-lt"/>
              <a:ea typeface="+mj-ea"/>
              <a:cs typeface="+mj-cs"/>
            </a:endParaRPr>
          </a:p>
        </p:txBody>
      </p:sp>
      <p:sp>
        <p:nvSpPr>
          <p:cNvPr id="52226" name="文本占位符 22530"/>
          <p:cNvSpPr>
            <a:spLocks noGrp="1"/>
          </p:cNvSpPr>
          <p:nvPr>
            <p:ph idx="1"/>
          </p:nvPr>
        </p:nvSpPr>
        <p:spPr>
          <a:xfrm>
            <a:off x="856615" y="1280795"/>
            <a:ext cx="10662920" cy="4953000"/>
          </a:xfrm>
        </p:spPr>
        <p:txBody>
          <a:bodyPr anchor="t">
            <a:normAutofit lnSpcReduction="10000"/>
          </a:bodyPr>
          <a:lstStyle/>
          <a:p>
            <a:pPr defTabSz="914400">
              <a:buFont typeface="Arial" panose="020B0604020202020204" pitchFamily="34" charset="0"/>
              <a:buChar char="•"/>
            </a:pPr>
            <a:r>
              <a:rPr lang="zh-CN" altLang="en-US" sz="2400" kern="1200" baseline="0" dirty="0">
                <a:latin typeface="+mn-lt"/>
                <a:ea typeface="+mn-ea"/>
                <a:cs typeface="+mn-cs"/>
              </a:rPr>
              <a:t>取整运算</a:t>
            </a:r>
          </a:p>
          <a:p>
            <a:pPr defTabSz="914400" fontAlgn="auto">
              <a:lnSpc>
                <a:spcPct val="100000"/>
              </a:lnSpc>
              <a:spcBef>
                <a:spcPts val="0"/>
              </a:spcBef>
              <a:buFont typeface="Wingdings" panose="05000000000000000000" charset="0"/>
              <a:buNone/>
            </a:pPr>
            <a:endParaRPr lang="en-US" altLang="x-none" sz="2000" kern="1200" baseline="0" dirty="0">
              <a:latin typeface="Consolas" panose="020B0609020204030204" charset="0"/>
              <a:ea typeface="+mn-ea"/>
              <a:cs typeface="+mn-cs"/>
            </a:endParaRPr>
          </a:p>
          <a:p>
            <a:pPr defTabSz="914400" fontAlgn="auto">
              <a:lnSpc>
                <a:spcPct val="100000"/>
              </a:lnSpc>
              <a:spcBef>
                <a:spcPts val="300"/>
              </a:spcBef>
              <a:buFont typeface="Wingdings" panose="05000000000000000000" charset="0"/>
              <a:buNone/>
            </a:pPr>
            <a:r>
              <a:rPr lang="en-US" altLang="x-none" sz="2000" kern="1200" baseline="0" dirty="0">
                <a:latin typeface="Consolas" panose="020B0609020204030204" charset="0"/>
                <a:ea typeface="+mn-ea"/>
                <a:cs typeface="+mn-cs"/>
              </a:rPr>
              <a:t>&gt;&gt;&gt; x = np.random.rand(10)*50      # 10</a:t>
            </a:r>
            <a:r>
              <a:rPr lang="zh-CN" altLang="en-US" sz="2000" kern="1200" baseline="0" dirty="0">
                <a:latin typeface="Consolas" panose="020B0609020204030204" charset="0"/>
                <a:ea typeface="+mn-ea"/>
                <a:cs typeface="+mn-cs"/>
              </a:rPr>
              <a:t>个随机数</a:t>
            </a:r>
          </a:p>
          <a:p>
            <a:pPr defTabSz="914400" fontAlgn="auto">
              <a:lnSpc>
                <a:spcPct val="100000"/>
              </a:lnSpc>
              <a:spcBef>
                <a:spcPts val="300"/>
              </a:spcBef>
              <a:buFont typeface="Wingdings" panose="05000000000000000000" charset="0"/>
              <a:buNone/>
            </a:pPr>
            <a:r>
              <a:rPr lang="en-US" altLang="x-none" sz="2000" kern="1200" baseline="0" dirty="0">
                <a:latin typeface="Consolas" panose="020B0609020204030204" charset="0"/>
                <a:ea typeface="+mn-ea"/>
                <a:cs typeface="+mn-cs"/>
              </a:rPr>
              <a:t>&gt;&gt;&gt; x</a:t>
            </a:r>
          </a:p>
          <a:p>
            <a:pPr defTabSz="914400" fontAlgn="auto">
              <a:lnSpc>
                <a:spcPct val="100000"/>
              </a:lnSpc>
              <a:spcBef>
                <a:spcPts val="30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array([ 43.85639765,  30.47354735,  43.68965984,  38.92963767,</a:t>
            </a:r>
          </a:p>
          <a:p>
            <a:pPr defTabSz="914400" fontAlgn="auto">
              <a:lnSpc>
                <a:spcPct val="100000"/>
              </a:lnSpc>
              <a:spcBef>
                <a:spcPts val="30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9.20056878,  21.34765863,   4.61037809,  17.99941701,</a:t>
            </a:r>
          </a:p>
          <a:p>
            <a:pPr defTabSz="914400" fontAlgn="auto">
              <a:lnSpc>
                <a:spcPct val="100000"/>
              </a:lnSpc>
              <a:spcBef>
                <a:spcPts val="30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19.70232038,  30.05059154])</a:t>
            </a:r>
          </a:p>
          <a:p>
            <a:pPr defTabSz="914400" fontAlgn="auto">
              <a:lnSpc>
                <a:spcPct val="100000"/>
              </a:lnSpc>
              <a:spcBef>
                <a:spcPts val="300"/>
              </a:spcBef>
              <a:buFont typeface="Wingdings" panose="05000000000000000000" charset="0"/>
              <a:buNone/>
            </a:pPr>
            <a:r>
              <a:rPr lang="en-US" altLang="x-none" sz="2000" kern="1200" baseline="0" dirty="0">
                <a:latin typeface="Consolas" panose="020B0609020204030204" charset="0"/>
                <a:ea typeface="+mn-ea"/>
                <a:cs typeface="+mn-cs"/>
              </a:rPr>
              <a:t>&gt;&gt;&gt; np.int64(x)                    # </a:t>
            </a:r>
            <a:r>
              <a:rPr lang="zh-CN" altLang="en-US" sz="2000" kern="1200" baseline="0" dirty="0">
                <a:latin typeface="Consolas" panose="020B0609020204030204" charset="0"/>
                <a:ea typeface="+mn-ea"/>
                <a:cs typeface="+mn-cs"/>
              </a:rPr>
              <a:t>取整</a:t>
            </a:r>
          </a:p>
          <a:p>
            <a:pPr defTabSz="914400" fontAlgn="auto">
              <a:lnSpc>
                <a:spcPct val="100000"/>
              </a:lnSpc>
              <a:spcBef>
                <a:spcPts val="30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array([43, 30, 43, 38,  9, 21,  4, 17, 19, 30], dtype=int64)</a:t>
            </a:r>
          </a:p>
          <a:p>
            <a:pPr defTabSz="914400" fontAlgn="auto">
              <a:lnSpc>
                <a:spcPct val="100000"/>
              </a:lnSpc>
              <a:spcBef>
                <a:spcPts val="300"/>
              </a:spcBef>
              <a:buFont typeface="Wingdings" panose="05000000000000000000" charset="0"/>
              <a:buNone/>
            </a:pPr>
            <a:r>
              <a:rPr lang="en-US" altLang="x-none" sz="2000" kern="1200" baseline="0" dirty="0">
                <a:latin typeface="Consolas" panose="020B0609020204030204" charset="0"/>
                <a:ea typeface="+mn-ea"/>
                <a:cs typeface="+mn-cs"/>
              </a:rPr>
              <a:t>&gt;&gt;&gt; np.int32(x)</a:t>
            </a:r>
            <a:endParaRPr lang="en-US" altLang="x-none" sz="2000" kern="1200" baseline="0" dirty="0">
              <a:solidFill>
                <a:srgbClr val="00B0F0"/>
              </a:solidFill>
              <a:latin typeface="Consolas" panose="020B0609020204030204" charset="0"/>
              <a:ea typeface="+mn-ea"/>
              <a:cs typeface="+mn-cs"/>
            </a:endParaRPr>
          </a:p>
          <a:p>
            <a:pPr defTabSz="914400" fontAlgn="auto">
              <a:lnSpc>
                <a:spcPct val="100000"/>
              </a:lnSpc>
              <a:spcBef>
                <a:spcPts val="30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array([43, 30, 43, 38,  9, 21,  4, 17, 19, 30])</a:t>
            </a:r>
          </a:p>
          <a:p>
            <a:pPr defTabSz="914400" fontAlgn="auto">
              <a:lnSpc>
                <a:spcPct val="100000"/>
              </a:lnSpc>
              <a:spcBef>
                <a:spcPts val="300"/>
              </a:spcBef>
              <a:buFont typeface="Wingdings" panose="05000000000000000000" charset="0"/>
              <a:buNone/>
            </a:pPr>
            <a:r>
              <a:rPr lang="en-US" altLang="x-none" sz="2000" kern="1200" baseline="0" dirty="0">
                <a:latin typeface="Consolas" panose="020B0609020204030204" charset="0"/>
                <a:ea typeface="+mn-ea"/>
                <a:cs typeface="+mn-cs"/>
              </a:rPr>
              <a:t>&gt;&gt;&gt; np.int16(x)</a:t>
            </a:r>
            <a:endParaRPr lang="en-US" altLang="x-none" sz="2000" kern="1200" baseline="0" dirty="0">
              <a:solidFill>
                <a:srgbClr val="00B0F0"/>
              </a:solidFill>
              <a:latin typeface="Consolas" panose="020B0609020204030204" charset="0"/>
              <a:ea typeface="+mn-ea"/>
              <a:cs typeface="+mn-cs"/>
            </a:endParaRPr>
          </a:p>
          <a:p>
            <a:pPr defTabSz="914400" fontAlgn="auto">
              <a:lnSpc>
                <a:spcPct val="100000"/>
              </a:lnSpc>
              <a:spcBef>
                <a:spcPts val="30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array([43, 30, 43, 38,  9, 21,  4, 17, 19, 30], dtype=int16)</a:t>
            </a:r>
          </a:p>
          <a:p>
            <a:pPr defTabSz="914400" fontAlgn="auto">
              <a:lnSpc>
                <a:spcPct val="100000"/>
              </a:lnSpc>
              <a:spcBef>
                <a:spcPts val="300"/>
              </a:spcBef>
              <a:buFont typeface="Wingdings" panose="05000000000000000000" charset="0"/>
              <a:buNone/>
            </a:pPr>
            <a:r>
              <a:rPr lang="en-US" altLang="x-none" sz="2000" kern="1200" baseline="0" dirty="0">
                <a:latin typeface="Consolas" panose="020B0609020204030204" charset="0"/>
                <a:ea typeface="+mn-ea"/>
                <a:cs typeface="+mn-cs"/>
              </a:rPr>
              <a:t>&gt;&gt;&gt; np.int8(x)</a:t>
            </a:r>
            <a:endParaRPr lang="en-US" altLang="x-none" sz="2000" kern="1200" baseline="0" dirty="0">
              <a:solidFill>
                <a:srgbClr val="00B0F0"/>
              </a:solidFill>
              <a:latin typeface="Consolas" panose="020B0609020204030204" charset="0"/>
              <a:ea typeface="+mn-ea"/>
              <a:cs typeface="+mn-cs"/>
            </a:endParaRPr>
          </a:p>
          <a:p>
            <a:pPr defTabSz="914400" fontAlgn="auto">
              <a:lnSpc>
                <a:spcPct val="100000"/>
              </a:lnSpc>
              <a:spcBef>
                <a:spcPts val="30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array([43, 30, 43, 38,  9, 21,  4, 17, 19, 30], dtype=int8)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sym typeface="宋体" panose="02010600030101010101" pitchFamily="2" charset="-122"/>
              </a:rPr>
              <a:t>相关标准库和扩展库</a:t>
            </a:r>
            <a:endParaRPr lang="zh-CN" altLang="en-US" kern="1200" baseline="0">
              <a:latin typeface="+mj-lt"/>
              <a:ea typeface="+mj-ea"/>
              <a:cs typeface="+mj-cs"/>
            </a:endParaRPr>
          </a:p>
        </p:txBody>
      </p:sp>
      <p:sp>
        <p:nvSpPr>
          <p:cNvPr id="8194" name="内容占位符 2"/>
          <p:cNvSpPr>
            <a:spLocks noGrp="1"/>
          </p:cNvSpPr>
          <p:nvPr>
            <p:ph idx="1"/>
          </p:nvPr>
        </p:nvSpPr>
        <p:spPr/>
        <p:txBody>
          <a:bodyPr anchor="t"/>
          <a:lstStyle/>
          <a:p>
            <a:pPr defTabSz="914400">
              <a:lnSpc>
                <a:spcPct val="150000"/>
              </a:lnSpc>
              <a:spcBef>
                <a:spcPct val="0"/>
              </a:spcBef>
              <a:buFont typeface="Arial" panose="020B0604020202020204" pitchFamily="34" charset="0"/>
              <a:buChar char="•"/>
            </a:pPr>
            <a:r>
              <a:rPr lang="en-US" altLang="x-none" sz="2400" kern="1200" baseline="0" dirty="0">
                <a:latin typeface="+mn-lt"/>
                <a:ea typeface="+mn-ea"/>
                <a:cs typeface="+mn-cs"/>
                <a:sym typeface="宋体" panose="02010600030101010101" pitchFamily="2" charset="-122"/>
              </a:rPr>
              <a:t>scipy</a:t>
            </a:r>
            <a:r>
              <a:rPr lang="zh-CN" altLang="en-US" sz="2400" kern="1200" baseline="0" dirty="0">
                <a:latin typeface="+mn-lt"/>
                <a:ea typeface="+mn-ea"/>
                <a:cs typeface="+mn-cs"/>
                <a:sym typeface="宋体" panose="02010600030101010101" pitchFamily="2" charset="-122"/>
              </a:rPr>
              <a:t>：</a:t>
            </a:r>
            <a:r>
              <a:rPr lang="en-US" altLang="x-none" sz="2400" kern="1200" baseline="0" dirty="0">
                <a:latin typeface="+mn-lt"/>
                <a:ea typeface="+mn-ea"/>
                <a:cs typeface="+mn-cs"/>
                <a:sym typeface="宋体" panose="02010600030101010101" pitchFamily="2" charset="-122"/>
              </a:rPr>
              <a:t>scipy</a:t>
            </a:r>
            <a:r>
              <a:rPr lang="zh-CN" altLang="en-US" sz="2400" kern="1200" baseline="0" dirty="0">
                <a:latin typeface="+mn-lt"/>
                <a:ea typeface="+mn-ea"/>
                <a:cs typeface="+mn-cs"/>
                <a:sym typeface="宋体" panose="02010600030101010101" pitchFamily="2" charset="-122"/>
              </a:rPr>
              <a:t>依赖于</a:t>
            </a:r>
            <a:r>
              <a:rPr lang="en-US" altLang="x-none" sz="2400" kern="1200" baseline="0" dirty="0">
                <a:latin typeface="+mn-lt"/>
                <a:ea typeface="+mn-ea"/>
                <a:cs typeface="+mn-cs"/>
                <a:sym typeface="宋体" panose="02010600030101010101" pitchFamily="2" charset="-122"/>
              </a:rPr>
              <a:t>numpy</a:t>
            </a:r>
            <a:r>
              <a:rPr lang="zh-CN" altLang="en-US" sz="2400" kern="1200" baseline="0" dirty="0">
                <a:latin typeface="+mn-lt"/>
                <a:ea typeface="+mn-ea"/>
                <a:cs typeface="+mn-cs"/>
                <a:sym typeface="宋体" panose="02010600030101010101" pitchFamily="2" charset="-122"/>
              </a:rPr>
              <a:t>，提供了更多的数学工具，包括矩阵运算、线性方程组求解、积分、优化、插值、信号处理、图像处理、统计等等。</a:t>
            </a:r>
            <a:endParaRPr lang="zh-CN" altLang="en-US" sz="2400" kern="1200" baseline="0">
              <a:latin typeface="+mn-lt"/>
              <a:ea typeface="+mn-ea"/>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2355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1 </a:t>
            </a:r>
            <a:r>
              <a:rPr dirty="0" err="1"/>
              <a:t>numpy简单应用</a:t>
            </a:r>
            <a:endParaRPr lang="zh-CN" altLang="en-US" kern="1200" baseline="0" dirty="0">
              <a:latin typeface="+mj-lt"/>
              <a:ea typeface="+mj-ea"/>
              <a:cs typeface="+mj-cs"/>
            </a:endParaRPr>
          </a:p>
        </p:txBody>
      </p:sp>
      <p:sp>
        <p:nvSpPr>
          <p:cNvPr id="53250" name="文本占位符 23554"/>
          <p:cNvSpPr>
            <a:spLocks noGrp="1"/>
          </p:cNvSpPr>
          <p:nvPr>
            <p:ph idx="1"/>
          </p:nvPr>
        </p:nvSpPr>
        <p:spPr/>
        <p:txBody>
          <a:bodyPr anchor="t">
            <a:normAutofit lnSpcReduction="10000"/>
          </a:bodyPr>
          <a:lstStyle/>
          <a:p>
            <a:pPr defTabSz="914400">
              <a:lnSpc>
                <a:spcPct val="80000"/>
              </a:lnSpc>
              <a:buFont typeface="Arial" panose="020B0604020202020204" pitchFamily="34" charset="0"/>
              <a:buChar char="•"/>
            </a:pPr>
            <a:r>
              <a:rPr lang="zh-CN" altLang="en-US" sz="2400" kern="1200" baseline="0" dirty="0">
                <a:latin typeface="+mn-lt"/>
                <a:ea typeface="+mn-ea"/>
                <a:cs typeface="+mn-cs"/>
              </a:rPr>
              <a:t>广播</a:t>
            </a:r>
          </a:p>
          <a:p>
            <a:pPr defTabSz="914400">
              <a:lnSpc>
                <a:spcPct val="90000"/>
              </a:lnSpc>
              <a:spcBef>
                <a:spcPct val="0"/>
              </a:spcBef>
              <a:buFont typeface="Wingdings" panose="05000000000000000000" charset="0"/>
              <a:buNone/>
            </a:pPr>
            <a:endParaRPr lang="en-US" altLang="x-none" sz="1800" kern="1200" baseline="0" dirty="0">
              <a:latin typeface="Consolas" panose="020B0609020204030204" charset="0"/>
              <a:ea typeface="+mn-ea"/>
              <a:cs typeface="+mn-cs"/>
            </a:endParaRPr>
          </a:p>
          <a:p>
            <a:pPr defTabSz="914400">
              <a:lnSpc>
                <a:spcPct val="9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a = np.arange(0,60,10).reshape(-1,1)     # 列向量</a:t>
            </a:r>
          </a:p>
          <a:p>
            <a:pPr defTabSz="914400">
              <a:lnSpc>
                <a:spcPct val="9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b = np.arange(0,6)                       # 行向量</a:t>
            </a:r>
          </a:p>
          <a:p>
            <a:pPr defTabSz="914400">
              <a:lnSpc>
                <a:spcPct val="9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a</a:t>
            </a:r>
          </a:p>
          <a:p>
            <a:pPr defTabSz="914400">
              <a:lnSpc>
                <a:spcPct val="9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array([[ 0],</a:t>
            </a:r>
          </a:p>
          <a:p>
            <a:pPr defTabSz="914400">
              <a:lnSpc>
                <a:spcPct val="9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[10],</a:t>
            </a:r>
          </a:p>
          <a:p>
            <a:pPr defTabSz="914400">
              <a:lnSpc>
                <a:spcPct val="9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[20],</a:t>
            </a:r>
          </a:p>
          <a:p>
            <a:pPr defTabSz="914400">
              <a:lnSpc>
                <a:spcPct val="9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[30],</a:t>
            </a:r>
          </a:p>
          <a:p>
            <a:pPr defTabSz="914400">
              <a:lnSpc>
                <a:spcPct val="9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[40],</a:t>
            </a:r>
          </a:p>
          <a:p>
            <a:pPr defTabSz="914400">
              <a:lnSpc>
                <a:spcPct val="9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[50]])</a:t>
            </a:r>
          </a:p>
          <a:p>
            <a:pPr defTabSz="914400">
              <a:lnSpc>
                <a:spcPct val="9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b</a:t>
            </a:r>
          </a:p>
          <a:p>
            <a:pPr defTabSz="914400">
              <a:lnSpc>
                <a:spcPct val="9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array([0, 1, 2, 3, 4, 5])</a:t>
            </a:r>
          </a:p>
          <a:p>
            <a:pPr defTabSz="914400">
              <a:lnSpc>
                <a:spcPct val="9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a[0] + b                                 # </a:t>
            </a:r>
            <a:r>
              <a:rPr lang="zh-CN" altLang="en-US" sz="2000" kern="1200" baseline="0" dirty="0">
                <a:latin typeface="Consolas" panose="020B0609020204030204" charset="0"/>
                <a:ea typeface="+mn-ea"/>
                <a:cs typeface="+mn-cs"/>
              </a:rPr>
              <a:t>数组与标量的加法</a:t>
            </a:r>
          </a:p>
          <a:p>
            <a:pPr defTabSz="914400">
              <a:lnSpc>
                <a:spcPct val="9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array([0, 1, 2, 3, 4, 5])</a:t>
            </a:r>
          </a:p>
          <a:p>
            <a:pPr defTabSz="914400">
              <a:lnSpc>
                <a:spcPct val="9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a[1] + b</a:t>
            </a:r>
          </a:p>
          <a:p>
            <a:pPr defTabSz="914400">
              <a:lnSpc>
                <a:spcPct val="9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array([10, 11, 12, 13, 14, 15])</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Content Placeholder 2"/>
          <p:cNvSpPr>
            <a:spLocks noGrp="1"/>
          </p:cNvSpPr>
          <p:nvPr>
            <p:ph idx="1"/>
          </p:nvPr>
        </p:nvSpPr>
        <p:spPr/>
        <p:txBody>
          <a:bodyPr anchor="t">
            <a:noAutofit/>
          </a:bodyPr>
          <a:lstStyle/>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&gt;&gt;&gt; a + b                                     # 广播</a:t>
            </a: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array([[ 0,  1,  2,  3,  4,  5],</a:t>
            </a: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[10, 11, 12, 13, 14, 15],</a:t>
            </a: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[20, 21, 22, 23, 24, 25],</a:t>
            </a: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[30, 31, 32, 33, 34, 35],</a:t>
            </a: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[40, 41, 42, 43, 44, 45],</a:t>
            </a: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[50, 51, 52, 53, 54, 55]])</a:t>
            </a:r>
          </a:p>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&gt;&gt;&gt; a * b</a:t>
            </a: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array([[  0,   0,   0,   0,   0,   0],</a:t>
            </a: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  0,  10,  20,  30,  40,  50],</a:t>
            </a: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  0,  20,  40,  60,  80, 100],</a:t>
            </a: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  0,  30,  60,  90,  120, 150],</a:t>
            </a: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  0,  40,  80,  120, 160, 200],</a:t>
            </a: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  0,  50,  100, 150,  200, 250]])</a:t>
            </a:r>
          </a:p>
        </p:txBody>
      </p:sp>
      <p:sp>
        <p:nvSpPr>
          <p:cNvPr id="54274" name="标题 2355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1 </a:t>
            </a:r>
            <a:r>
              <a:rPr dirty="0" err="1"/>
              <a:t>numpy简单应用</a:t>
            </a:r>
            <a:endParaRPr lang="zh-CN" altLang="en-US" kern="1200" baseline="0" dirty="0">
              <a:latin typeface="+mj-lt"/>
              <a:ea typeface="+mj-ea"/>
              <a:cs typeface="+mj-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24577"/>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1 </a:t>
            </a:r>
            <a:r>
              <a:rPr dirty="0" err="1"/>
              <a:t>numpy简单应用</a:t>
            </a:r>
            <a:endParaRPr lang="zh-CN" altLang="en-US" kern="1200" baseline="0" dirty="0">
              <a:latin typeface="+mj-lt"/>
              <a:ea typeface="+mj-ea"/>
              <a:cs typeface="+mj-cs"/>
            </a:endParaRPr>
          </a:p>
        </p:txBody>
      </p:sp>
      <p:sp>
        <p:nvSpPr>
          <p:cNvPr id="55298" name="文本占位符 24578"/>
          <p:cNvSpPr>
            <a:spLocks noGrp="1"/>
          </p:cNvSpPr>
          <p:nvPr>
            <p:ph idx="1"/>
          </p:nvPr>
        </p:nvSpPr>
        <p:spPr/>
        <p:txBody>
          <a:bodyPr anchor="t"/>
          <a:lstStyle/>
          <a:p>
            <a:pPr defTabSz="914400">
              <a:buFont typeface="Arial" panose="020B0604020202020204" pitchFamily="34" charset="0"/>
              <a:buChar char="•"/>
            </a:pPr>
            <a:r>
              <a:rPr lang="zh-CN" altLang="en-US" sz="2400" kern="1200" baseline="0" dirty="0">
                <a:latin typeface="+mn-lt"/>
                <a:ea typeface="+mn-ea"/>
                <a:cs typeface="+mn-cs"/>
              </a:rPr>
              <a:t>分段函数</a:t>
            </a:r>
          </a:p>
          <a:p>
            <a:pPr defTabSz="914400">
              <a:buFont typeface="Wingdings" panose="05000000000000000000" charset="0"/>
              <a:buNone/>
            </a:pPr>
            <a:endParaRPr lang="en-US" altLang="x-none" sz="1800" kern="1200" baseline="0" dirty="0">
              <a:latin typeface="Consolas" panose="020B0609020204030204" charset="0"/>
              <a:ea typeface="+mn-ea"/>
              <a:cs typeface="+mn-cs"/>
            </a:endParaRPr>
          </a:p>
          <a:p>
            <a:pPr defTabSz="914400" fontAlgn="auto">
              <a:lnSpc>
                <a:spcPct val="100000"/>
              </a:lnSpc>
              <a:spcBef>
                <a:spcPts val="0"/>
              </a:spcBef>
              <a:buFont typeface="Wingdings" panose="05000000000000000000" charset="0"/>
              <a:buNone/>
            </a:pPr>
            <a:r>
              <a:rPr lang="en-US" altLang="x-none" sz="2000" kern="1200" baseline="0" dirty="0">
                <a:latin typeface="Consolas" panose="020B0609020204030204" charset="0"/>
                <a:ea typeface="+mn-ea"/>
                <a:cs typeface="+mn-cs"/>
              </a:rPr>
              <a:t>&gt;&gt;&gt; x = np.random.randint(0, 10, size=(1,10))</a:t>
            </a:r>
          </a:p>
          <a:p>
            <a:pPr defTabSz="914400" fontAlgn="auto">
              <a:lnSpc>
                <a:spcPct val="100000"/>
              </a:lnSpc>
              <a:spcBef>
                <a:spcPts val="0"/>
              </a:spcBef>
              <a:buFont typeface="Wingdings" panose="05000000000000000000" charset="0"/>
              <a:buNone/>
            </a:pPr>
            <a:r>
              <a:rPr lang="en-US" altLang="x-none" sz="2000" kern="1200" baseline="0" dirty="0">
                <a:latin typeface="Consolas" panose="020B0609020204030204" charset="0"/>
                <a:ea typeface="+mn-ea"/>
                <a:cs typeface="+mn-cs"/>
              </a:rPr>
              <a:t>&gt;&gt;&gt; x</a:t>
            </a:r>
          </a:p>
          <a:p>
            <a:pPr defTabSz="914400" fontAlgn="auto">
              <a:lnSpc>
                <a:spcPct val="100000"/>
              </a:lnSpc>
              <a:spcBef>
                <a:spcPts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array([[0, 4, 3, 3, 8, 4, 7, 3, 1, 7]])</a:t>
            </a:r>
          </a:p>
          <a:p>
            <a:pPr defTabSz="914400" fontAlgn="auto">
              <a:lnSpc>
                <a:spcPct val="100000"/>
              </a:lnSpc>
              <a:spcBef>
                <a:spcPts val="0"/>
              </a:spcBef>
              <a:buFont typeface="Wingdings" panose="05000000000000000000" charset="0"/>
              <a:buNone/>
            </a:pPr>
            <a:r>
              <a:rPr lang="en-US" altLang="x-none" sz="2000" kern="1200" baseline="0" dirty="0">
                <a:latin typeface="Consolas" panose="020B0609020204030204" charset="0"/>
                <a:ea typeface="+mn-ea"/>
                <a:cs typeface="+mn-cs"/>
              </a:rPr>
              <a:t>&gt;&gt;&gt; np.where(x&lt;5, 0, 1)            # 小于5的元素值对应0，其他对应1</a:t>
            </a:r>
          </a:p>
          <a:p>
            <a:pPr defTabSz="914400" fontAlgn="auto">
              <a:lnSpc>
                <a:spcPct val="100000"/>
              </a:lnSpc>
              <a:spcBef>
                <a:spcPts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array([[0, 0, 0, 0, 1, 0, 1, 0, 0, 1]])</a:t>
            </a:r>
            <a:endParaRPr lang="en-US" altLang="x-none" sz="2000" kern="1200" baseline="0" dirty="0">
              <a:latin typeface="Consolas" panose="020B0609020204030204" charset="0"/>
              <a:ea typeface="+mn-ea"/>
              <a:cs typeface="+mn-cs"/>
            </a:endParaRPr>
          </a:p>
          <a:p>
            <a:pPr defTabSz="914400" fontAlgn="auto">
              <a:lnSpc>
                <a:spcPct val="100000"/>
              </a:lnSpc>
              <a:spcBef>
                <a:spcPts val="0"/>
              </a:spcBef>
              <a:buFont typeface="Wingdings" panose="05000000000000000000" charset="0"/>
              <a:buNone/>
            </a:pPr>
            <a:r>
              <a:rPr lang="en-US" altLang="x-none" sz="2000" kern="1200" baseline="0" dirty="0">
                <a:latin typeface="Consolas" panose="020B0609020204030204" charset="0"/>
                <a:ea typeface="+mn-ea"/>
                <a:cs typeface="+mn-cs"/>
              </a:rPr>
              <a:t>&gt;&gt;&gt; np.piecewise(x, [x&lt;4, x&gt;7], [lambda x:x*2, lambda x:x*3])</a:t>
            </a:r>
          </a:p>
          <a:p>
            <a:pPr defTabSz="914400" fontAlgn="auto">
              <a:lnSpc>
                <a:spcPct val="100000"/>
              </a:lnSpc>
              <a:spcBef>
                <a:spcPts val="0"/>
              </a:spcBef>
              <a:buFont typeface="Wingdings" panose="05000000000000000000" charset="0"/>
              <a:buNone/>
            </a:pPr>
            <a:r>
              <a:rPr lang="en-US" altLang="x-none" sz="2000" kern="1200" baseline="0" dirty="0">
                <a:latin typeface="Consolas" panose="020B0609020204030204" charset="0"/>
                <a:ea typeface="+mn-ea"/>
                <a:cs typeface="+mn-cs"/>
              </a:rPr>
              <a:t>                                   # 小于4的元素乘以2</a:t>
            </a:r>
          </a:p>
          <a:p>
            <a:pPr defTabSz="914400" fontAlgn="auto">
              <a:lnSpc>
                <a:spcPct val="100000"/>
              </a:lnSpc>
              <a:spcBef>
                <a:spcPts val="0"/>
              </a:spcBef>
              <a:buFont typeface="Wingdings" panose="05000000000000000000" charset="0"/>
              <a:buNone/>
            </a:pPr>
            <a:r>
              <a:rPr lang="en-US" altLang="x-none" sz="2000" kern="1200" baseline="0" dirty="0">
                <a:latin typeface="Consolas" panose="020B0609020204030204" charset="0"/>
                <a:ea typeface="+mn-ea"/>
                <a:cs typeface="+mn-cs"/>
                <a:sym typeface="宋体" panose="02010600030101010101" pitchFamily="2" charset="-122"/>
              </a:rPr>
              <a:t>                                   </a:t>
            </a:r>
            <a:r>
              <a:rPr lang="en-US" altLang="x-none" sz="2000" kern="1200" baseline="0" dirty="0">
                <a:latin typeface="Consolas" panose="020B0609020204030204" charset="0"/>
                <a:ea typeface="+mn-ea"/>
                <a:cs typeface="+mn-cs"/>
              </a:rPr>
              <a:t># 大于7的元素乘以3</a:t>
            </a:r>
          </a:p>
          <a:p>
            <a:pPr defTabSz="914400" fontAlgn="auto">
              <a:lnSpc>
                <a:spcPct val="100000"/>
              </a:lnSpc>
              <a:spcBef>
                <a:spcPts val="0"/>
              </a:spcBef>
              <a:buFont typeface="Wingdings" panose="05000000000000000000" charset="0"/>
              <a:buNone/>
            </a:pPr>
            <a:r>
              <a:rPr lang="en-US" altLang="x-none" sz="2000" kern="1200" baseline="0" dirty="0">
                <a:latin typeface="Consolas" panose="020B0609020204030204" charset="0"/>
                <a:ea typeface="+mn-ea"/>
                <a:cs typeface="+mn-cs"/>
                <a:sym typeface="宋体" panose="02010600030101010101" pitchFamily="2" charset="-122"/>
              </a:rPr>
              <a:t>                                   </a:t>
            </a:r>
            <a:r>
              <a:rPr lang="en-US" altLang="x-none" sz="2000" kern="1200" baseline="0" dirty="0">
                <a:latin typeface="Consolas" panose="020B0609020204030204" charset="0"/>
                <a:ea typeface="+mn-ea"/>
                <a:cs typeface="+mn-cs"/>
              </a:rPr>
              <a:t># 其他元素变为0</a:t>
            </a:r>
          </a:p>
          <a:p>
            <a:pPr defTabSz="914400" fontAlgn="auto">
              <a:lnSpc>
                <a:spcPct val="100000"/>
              </a:lnSpc>
              <a:spcBef>
                <a:spcPts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array([[ 0,  0,  6,  6, 24,  0,  0,  6,  2,  0]])</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2560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1 </a:t>
            </a:r>
            <a:r>
              <a:rPr dirty="0" err="1"/>
              <a:t>numpy简单应用</a:t>
            </a:r>
            <a:endParaRPr lang="zh-CN" altLang="en-US" kern="1200" baseline="0" dirty="0">
              <a:latin typeface="+mj-lt"/>
              <a:ea typeface="+mj-ea"/>
              <a:cs typeface="+mj-cs"/>
            </a:endParaRPr>
          </a:p>
        </p:txBody>
      </p:sp>
      <p:sp>
        <p:nvSpPr>
          <p:cNvPr id="56322" name="文本占位符 25602"/>
          <p:cNvSpPr>
            <a:spLocks noGrp="1"/>
          </p:cNvSpPr>
          <p:nvPr>
            <p:ph idx="1"/>
          </p:nvPr>
        </p:nvSpPr>
        <p:spPr/>
        <p:txBody>
          <a:bodyPr anchor="t">
            <a:normAutofit/>
          </a:bodyPr>
          <a:lstStyle/>
          <a:p>
            <a:pPr defTabSz="914400">
              <a:lnSpc>
                <a:spcPct val="90000"/>
              </a:lnSpc>
              <a:buFont typeface="Arial" panose="020B0604020202020204" pitchFamily="34" charset="0"/>
              <a:buChar char="•"/>
            </a:pPr>
            <a:r>
              <a:rPr lang="zh-CN" altLang="en-US" sz="2400" kern="1200" baseline="0" dirty="0">
                <a:latin typeface="+mn-lt"/>
                <a:ea typeface="+mn-ea"/>
                <a:cs typeface="+mn-cs"/>
              </a:rPr>
              <a:t>计算唯一值以及出现次数</a:t>
            </a:r>
          </a:p>
          <a:p>
            <a:pPr defTabSz="914400">
              <a:spcBef>
                <a:spcPts val="600"/>
              </a:spcBef>
              <a:buFont typeface="Wingdings" panose="05000000000000000000" charset="0"/>
              <a:buNone/>
            </a:pPr>
            <a:endParaRPr lang="en-US" altLang="x-none" sz="1600" kern="1200" baseline="0" dirty="0">
              <a:latin typeface="Times New Roman" panose="02020603050405020304" pitchFamily="2" charset="0"/>
              <a:ea typeface="+mn-ea"/>
              <a:cs typeface="+mn-cs"/>
            </a:endParaRPr>
          </a:p>
          <a:p>
            <a:pPr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&gt;&gt;&gt; x = np.random.randint(0, 10, 7)</a:t>
            </a:r>
          </a:p>
          <a:p>
            <a:pPr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&gt;&gt;&gt; x</a:t>
            </a:r>
          </a:p>
          <a:p>
            <a:pPr defTabSz="914400">
              <a:spcBef>
                <a:spcPts val="60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array([8, 7, 7, 5, 3, 8, 0])</a:t>
            </a:r>
          </a:p>
          <a:p>
            <a:pPr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&gt;&gt;&gt; np.bincount(x)   # 元素出现次数，0出现1次</a:t>
            </a:r>
            <a:r>
              <a:rPr lang="zh-CN" altLang="en-US" sz="2000" kern="1200" baseline="0" dirty="0">
                <a:latin typeface="Consolas" panose="020B0609020204030204" charset="0"/>
                <a:ea typeface="+mn-ea"/>
                <a:cs typeface="+mn-cs"/>
              </a:rPr>
              <a:t>，</a:t>
            </a:r>
          </a:p>
          <a:p>
            <a:pPr defTabSz="914400">
              <a:spcBef>
                <a:spcPts val="600"/>
              </a:spcBef>
              <a:buFont typeface="Wingdings" panose="05000000000000000000" charset="0"/>
              <a:buNone/>
            </a:pPr>
            <a:r>
              <a:rPr lang="zh-CN" altLang="en-US" sz="2000" kern="1200" baseline="0" dirty="0">
                <a:latin typeface="Consolas" panose="020B0609020204030204" charset="0"/>
                <a:ea typeface="+mn-ea"/>
                <a:cs typeface="+mn-cs"/>
              </a:rPr>
              <a:t>                     </a:t>
            </a:r>
            <a:r>
              <a:rPr lang="en-US" altLang="zh-CN" sz="2000" kern="1200" baseline="0" dirty="0">
                <a:latin typeface="Consolas" panose="020B0609020204030204" charset="0"/>
                <a:ea typeface="+mn-ea"/>
                <a:cs typeface="+mn-cs"/>
              </a:rPr>
              <a:t># </a:t>
            </a:r>
            <a:r>
              <a:rPr lang="en-US" altLang="x-none" sz="2000" kern="1200" baseline="0" dirty="0">
                <a:latin typeface="Consolas" panose="020B0609020204030204" charset="0"/>
                <a:ea typeface="+mn-ea"/>
                <a:cs typeface="+mn-cs"/>
              </a:rPr>
              <a:t>1、2没出现，3出现1次，</a:t>
            </a:r>
            <a:r>
              <a:rPr lang="en-US" altLang="x-none" sz="2000" kern="1200" baseline="0" dirty="0">
                <a:latin typeface="Consolas" panose="020B0609020204030204" charset="0"/>
                <a:ea typeface="+mn-ea"/>
                <a:cs typeface="+mn-cs"/>
                <a:sym typeface="宋体" panose="02010600030101010101" pitchFamily="2" charset="-122"/>
              </a:rPr>
              <a:t>以此类</a:t>
            </a:r>
            <a:r>
              <a:rPr lang="en-US" altLang="x-none" sz="2000" kern="1200" baseline="0" dirty="0">
                <a:latin typeface="Consolas" panose="020B0609020204030204" charset="0"/>
                <a:ea typeface="+mn-ea"/>
                <a:cs typeface="+mn-cs"/>
              </a:rPr>
              <a:t>推</a:t>
            </a:r>
          </a:p>
          <a:p>
            <a:pPr defTabSz="914400">
              <a:spcBef>
                <a:spcPts val="60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array([1, 0, 0, 1, 0, 1, 0, 2, 2], dtype=int64)</a:t>
            </a:r>
          </a:p>
          <a:p>
            <a:pPr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&gt;&gt;&gt; np.sum(_)        # 所有元素出现次数之和等于数组长度</a:t>
            </a:r>
          </a:p>
          <a:p>
            <a:pPr defTabSz="914400">
              <a:spcBef>
                <a:spcPts val="60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7</a:t>
            </a:r>
          </a:p>
          <a:p>
            <a:pPr defTabSz="914400">
              <a:spcBef>
                <a:spcPts val="600"/>
              </a:spcBef>
              <a:buFont typeface="Wingdings" panose="05000000000000000000" charset="0"/>
              <a:buNone/>
            </a:pPr>
            <a:r>
              <a:rPr lang="en-US" altLang="x-none" sz="2000" kern="1200" baseline="0" dirty="0">
                <a:latin typeface="Consolas" panose="020B0609020204030204" charset="0"/>
                <a:ea typeface="+mn-ea"/>
                <a:cs typeface="+mn-cs"/>
              </a:rPr>
              <a:t>&gt;&gt;&gt; np.unique(x)     # 返回唯一元素值</a:t>
            </a:r>
          </a:p>
          <a:p>
            <a:pPr defTabSz="914400">
              <a:spcBef>
                <a:spcPts val="60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array([0, 3, 5, 7, 8])</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1 </a:t>
            </a:r>
            <a:r>
              <a:rPr dirty="0" err="1"/>
              <a:t>numpy简单应用</a:t>
            </a:r>
            <a:endParaRPr lang="zh-CN" altLang="en-US" kern="1200" baseline="0" dirty="0">
              <a:latin typeface="+mj-lt"/>
              <a:ea typeface="+mj-ea"/>
              <a:cs typeface="+mj-cs"/>
            </a:endParaRPr>
          </a:p>
        </p:txBody>
      </p:sp>
      <p:sp>
        <p:nvSpPr>
          <p:cNvPr id="3" name="内容占位符 2"/>
          <p:cNvSpPr>
            <a:spLocks noGrp="1"/>
          </p:cNvSpPr>
          <p:nvPr>
            <p:ph idx="1"/>
          </p:nvPr>
        </p:nvSpPr>
        <p:spPr/>
        <p:txBody>
          <a:bodyPr>
            <a:normAutofit/>
          </a:bodyPr>
          <a:lstStyle/>
          <a:p>
            <a:pPr fontAlgn="base">
              <a:buFont typeface="Wingdings" panose="05000000000000000000" charset="0"/>
              <a:buChar char="§"/>
            </a:pPr>
            <a:r>
              <a:rPr lang="zh-CN" altLang="en-US" sz="2400" strike="noStrike" noProof="1"/>
              <a:t>矩阵运算</a:t>
            </a:r>
          </a:p>
          <a:p>
            <a:pPr marL="0" indent="0" fontAlgn="base">
              <a:lnSpc>
                <a:spcPct val="100000"/>
              </a:lnSpc>
              <a:spcBef>
                <a:spcPts val="0"/>
              </a:spcBef>
              <a:buNone/>
            </a:pPr>
            <a:endParaRPr lang="zh-CN" altLang="en-US" sz="2000" strike="noStrike" noProof="1">
              <a:latin typeface="Consolas" panose="020B0609020204030204" charset="0"/>
              <a:ea typeface="宋体" panose="02010600030101010101" pitchFamily="2" charset="-122"/>
            </a:endParaRPr>
          </a:p>
          <a:p>
            <a:pPr marL="0" indent="0" fontAlgn="base">
              <a:lnSpc>
                <a:spcPct val="100000"/>
              </a:lnSpc>
              <a:spcBef>
                <a:spcPts val="0"/>
              </a:spcBef>
              <a:buNone/>
            </a:pPr>
            <a:r>
              <a:rPr lang="zh-CN" altLang="en-US" sz="2000" strike="noStrike" noProof="1">
                <a:latin typeface="Consolas" panose="020B0609020204030204" charset="0"/>
                <a:ea typeface="宋体" panose="02010600030101010101" pitchFamily="2" charset="-122"/>
              </a:rPr>
              <a:t>&gt;&gt;&gt; a_list = [3, 5, 7]</a:t>
            </a:r>
          </a:p>
          <a:p>
            <a:pPr marL="0" indent="0" fontAlgn="base">
              <a:lnSpc>
                <a:spcPct val="100000"/>
              </a:lnSpc>
              <a:spcBef>
                <a:spcPts val="0"/>
              </a:spcBef>
              <a:buNone/>
            </a:pPr>
            <a:r>
              <a:rPr lang="zh-CN" altLang="en-US" sz="2000" strike="noStrike" noProof="1">
                <a:latin typeface="Consolas" panose="020B0609020204030204" charset="0"/>
                <a:ea typeface="宋体" panose="02010600030101010101" pitchFamily="2" charset="-122"/>
              </a:rPr>
              <a:t>&gt;&gt;&gt; a_mat = np.matrix(a_list)            # 创建矩阵</a:t>
            </a:r>
          </a:p>
          <a:p>
            <a:pPr marL="0" indent="0" fontAlgn="base">
              <a:lnSpc>
                <a:spcPct val="100000"/>
              </a:lnSpc>
              <a:spcBef>
                <a:spcPts val="0"/>
              </a:spcBef>
              <a:buNone/>
            </a:pPr>
            <a:r>
              <a:rPr lang="zh-CN" altLang="en-US" sz="2000" strike="noStrike" noProof="1">
                <a:latin typeface="Consolas" panose="020B0609020204030204" charset="0"/>
                <a:ea typeface="宋体" panose="02010600030101010101" pitchFamily="2" charset="-122"/>
              </a:rPr>
              <a:t>&gt;&gt;&gt; a_mat</a:t>
            </a:r>
          </a:p>
          <a:p>
            <a:pPr marL="0" indent="0" fontAlgn="base">
              <a:lnSpc>
                <a:spcPct val="100000"/>
              </a:lnSpc>
              <a:spcBef>
                <a:spcPts val="0"/>
              </a:spcBef>
              <a:buNone/>
            </a:pPr>
            <a:r>
              <a:rPr lang="zh-CN" altLang="en-US" sz="2000" strike="noStrike" noProof="1">
                <a:solidFill>
                  <a:srgbClr val="00B0F0"/>
                </a:solidFill>
                <a:latin typeface="Consolas" panose="020B0609020204030204" charset="0"/>
                <a:ea typeface="宋体" panose="02010600030101010101" pitchFamily="2" charset="-122"/>
              </a:rPr>
              <a:t>matrix([[3, 5, 7]])</a:t>
            </a:r>
          </a:p>
          <a:p>
            <a:pPr marL="0" indent="0" fontAlgn="base">
              <a:lnSpc>
                <a:spcPct val="100000"/>
              </a:lnSpc>
              <a:spcBef>
                <a:spcPts val="0"/>
              </a:spcBef>
              <a:buNone/>
            </a:pPr>
            <a:r>
              <a:rPr lang="zh-CN" altLang="en-US" sz="2000" strike="noStrike" noProof="1">
                <a:latin typeface="Consolas" panose="020B0609020204030204" charset="0"/>
                <a:ea typeface="宋体" panose="02010600030101010101" pitchFamily="2" charset="-122"/>
              </a:rPr>
              <a:t>&gt;&gt;&gt; a_mat.T                              # 矩阵转置</a:t>
            </a:r>
          </a:p>
          <a:p>
            <a:pPr marL="0" indent="0" fontAlgn="base">
              <a:lnSpc>
                <a:spcPct val="100000"/>
              </a:lnSpc>
              <a:spcBef>
                <a:spcPts val="0"/>
              </a:spcBef>
              <a:buNone/>
            </a:pPr>
            <a:r>
              <a:rPr lang="zh-CN" altLang="en-US" sz="2000" strike="noStrike" noProof="1">
                <a:solidFill>
                  <a:srgbClr val="00B0F0"/>
                </a:solidFill>
                <a:latin typeface="Consolas" panose="020B0609020204030204" charset="0"/>
                <a:ea typeface="宋体" panose="02010600030101010101" pitchFamily="2" charset="-122"/>
              </a:rPr>
              <a:t>matrix([[3],</a:t>
            </a:r>
          </a:p>
          <a:p>
            <a:pPr marL="0" indent="0" fontAlgn="base">
              <a:lnSpc>
                <a:spcPct val="100000"/>
              </a:lnSpc>
              <a:spcBef>
                <a:spcPts val="0"/>
              </a:spcBef>
              <a:buNone/>
            </a:pPr>
            <a:r>
              <a:rPr lang="zh-CN" altLang="en-US" sz="2000" strike="noStrike" noProof="1">
                <a:solidFill>
                  <a:srgbClr val="00B0F0"/>
                </a:solidFill>
                <a:latin typeface="Consolas" panose="020B0609020204030204" charset="0"/>
                <a:ea typeface="宋体" panose="02010600030101010101" pitchFamily="2" charset="-122"/>
              </a:rPr>
              <a:t>        [5],</a:t>
            </a:r>
          </a:p>
          <a:p>
            <a:pPr marL="0" indent="0" fontAlgn="base">
              <a:lnSpc>
                <a:spcPct val="100000"/>
              </a:lnSpc>
              <a:spcBef>
                <a:spcPts val="0"/>
              </a:spcBef>
              <a:buNone/>
            </a:pPr>
            <a:r>
              <a:rPr lang="zh-CN" altLang="en-US" sz="2000" strike="noStrike" noProof="1">
                <a:solidFill>
                  <a:srgbClr val="00B0F0"/>
                </a:solidFill>
                <a:latin typeface="Consolas" panose="020B0609020204030204" charset="0"/>
                <a:ea typeface="宋体" panose="02010600030101010101" pitchFamily="2" charset="-122"/>
              </a:rPr>
              <a:t>        [7]])</a:t>
            </a:r>
          </a:p>
          <a:p>
            <a:pPr marL="0" indent="0" fontAlgn="base">
              <a:lnSpc>
                <a:spcPct val="100000"/>
              </a:lnSpc>
              <a:spcBef>
                <a:spcPts val="0"/>
              </a:spcBef>
              <a:buNone/>
            </a:pPr>
            <a:r>
              <a:rPr lang="zh-CN" altLang="en-US" sz="2000" strike="noStrike" noProof="1">
                <a:latin typeface="Consolas" panose="020B0609020204030204" charset="0"/>
                <a:ea typeface="宋体" panose="02010600030101010101" pitchFamily="2" charset="-122"/>
              </a:rPr>
              <a:t>&gt;&gt;&gt; a_mat.shape                          # 矩阵形状</a:t>
            </a:r>
          </a:p>
          <a:p>
            <a:pPr marL="0" indent="0" fontAlgn="base">
              <a:lnSpc>
                <a:spcPct val="100000"/>
              </a:lnSpc>
              <a:spcBef>
                <a:spcPts val="0"/>
              </a:spcBef>
              <a:buNone/>
            </a:pPr>
            <a:r>
              <a:rPr lang="zh-CN" altLang="en-US" sz="2000" strike="noStrike" noProof="1">
                <a:solidFill>
                  <a:srgbClr val="00B0F0"/>
                </a:solidFill>
                <a:latin typeface="Consolas" panose="020B0609020204030204" charset="0"/>
                <a:ea typeface="宋体" panose="02010600030101010101" pitchFamily="2" charset="-122"/>
              </a:rPr>
              <a:t>(1, 3)</a:t>
            </a:r>
          </a:p>
          <a:p>
            <a:pPr marL="0" indent="0" fontAlgn="base">
              <a:lnSpc>
                <a:spcPct val="100000"/>
              </a:lnSpc>
              <a:spcBef>
                <a:spcPts val="0"/>
              </a:spcBef>
              <a:buNone/>
            </a:pPr>
            <a:r>
              <a:rPr lang="zh-CN" altLang="en-US" sz="2000" strike="noStrike" noProof="1">
                <a:latin typeface="Consolas" panose="020B0609020204030204" charset="0"/>
                <a:ea typeface="宋体" panose="02010600030101010101" pitchFamily="2" charset="-122"/>
              </a:rPr>
              <a:t>&gt;&gt;&gt; a_mat.size                           </a:t>
            </a:r>
            <a:r>
              <a:rPr lang="en-US" altLang="zh-CN" sz="2000" strike="noStrike" noProof="1">
                <a:latin typeface="Consolas" panose="020B0609020204030204" charset="0"/>
                <a:ea typeface="宋体" panose="02010600030101010101" pitchFamily="2" charset="-122"/>
              </a:rPr>
              <a:t># </a:t>
            </a:r>
            <a:r>
              <a:rPr lang="zh-CN" altLang="en-US" sz="2000" strike="noStrike" noProof="1">
                <a:latin typeface="Consolas" panose="020B0609020204030204" charset="0"/>
                <a:ea typeface="宋体" panose="02010600030101010101" pitchFamily="2" charset="-122"/>
              </a:rPr>
              <a:t>元素个数</a:t>
            </a:r>
          </a:p>
          <a:p>
            <a:pPr marL="0" indent="0" fontAlgn="base">
              <a:lnSpc>
                <a:spcPct val="100000"/>
              </a:lnSpc>
              <a:spcBef>
                <a:spcPts val="0"/>
              </a:spcBef>
              <a:buNone/>
            </a:pPr>
            <a:r>
              <a:rPr lang="zh-CN" altLang="en-US" sz="2000" strike="noStrike" noProof="1">
                <a:solidFill>
                  <a:srgbClr val="00B0F0"/>
                </a:solidFill>
                <a:latin typeface="Consolas" panose="020B0609020204030204" charset="0"/>
                <a:ea typeface="宋体" panose="02010600030101010101" pitchFamily="2" charset="-122"/>
              </a:rPr>
              <a:t>3</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1 </a:t>
            </a:r>
            <a:r>
              <a:rPr dirty="0" err="1"/>
              <a:t>numpy简单应用</a:t>
            </a:r>
            <a:endParaRPr lang="zh-CN" altLang="en-US" kern="1200" baseline="0" dirty="0">
              <a:latin typeface="+mj-lt"/>
              <a:ea typeface="+mj-ea"/>
              <a:cs typeface="+mj-cs"/>
            </a:endParaRPr>
          </a:p>
        </p:txBody>
      </p:sp>
      <p:sp>
        <p:nvSpPr>
          <p:cNvPr id="59394" name="内容占位符 2"/>
          <p:cNvSpPr>
            <a:spLocks noGrp="1"/>
          </p:cNvSpPr>
          <p:nvPr>
            <p:ph idx="1"/>
          </p:nvPr>
        </p:nvSpPr>
        <p:spPr/>
        <p:txBody>
          <a:bodyPr anchor="t"/>
          <a:lstStyle/>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a_mat.mean()                         # 元素平均值</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5.0</a:t>
            </a: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a_mat.sum()                          # 所有元素之和</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15</a:t>
            </a: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a_mat.max()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最大值</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7</a:t>
            </a: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a_mat.max(axis=1)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横向最大值</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matrix([[7]])</a:t>
            </a: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a_mat.max(axis=0)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纵向最大值</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matrix([[3, 5, 7]])</a:t>
            </a: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b_mat = np.matrix((1, 2, 3))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创建矩阵</a:t>
            </a: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b_mat</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matrix([[1, 2, 3]])</a:t>
            </a: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a_mat * b_mat.T                      # 矩阵相乘</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matrix([[34]])</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Content Placeholder 2"/>
          <p:cNvSpPr>
            <a:spLocks noGrp="1"/>
          </p:cNvSpPr>
          <p:nvPr>
            <p:ph idx="1"/>
          </p:nvPr>
        </p:nvSpPr>
        <p:spPr/>
        <p:txBody>
          <a:bodyPr anchor="t">
            <a:noAutofit/>
          </a:bodyPr>
          <a:lstStyle/>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&gt;&gt;&gt; c_mat = np.matrix([[1, 5, 3], [2, 9, 6]]) # 创建二维矩阵</a:t>
            </a:r>
          </a:p>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&gt;&gt;&gt; c_mat</a:t>
            </a: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matrix([[1, 5, 3],</a:t>
            </a: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[2, 9, 6]])</a:t>
            </a:r>
          </a:p>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&gt;&gt;&gt; c_mat.argsort(axis=0)                     # 纵向排序后的元素序号</a:t>
            </a: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matrix([[0, 0, 0],</a:t>
            </a: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[1, 1, 1]], dtype=int64)</a:t>
            </a:r>
          </a:p>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&gt;&gt;&gt; c_mat.argsort(axis=1)                     # 横向排序后的元素序号</a:t>
            </a: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matrix([[0, 2, 1],</a:t>
            </a: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[0, 2, 1]], dtype=int64)</a:t>
            </a:r>
          </a:p>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&gt;&gt;&gt; d_mat = np.matrix([[1, 2, 3], [4, 5, 6], [7, 8, 9]])</a:t>
            </a:r>
          </a:p>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&gt;&gt;&gt; d_mat.diagonal()                          # 矩阵对角线元素</a:t>
            </a: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matrix([[1, 5, 9]])</a:t>
            </a:r>
          </a:p>
        </p:txBody>
      </p:sp>
      <p:sp>
        <p:nvSpPr>
          <p:cNvPr id="60418"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1 </a:t>
            </a:r>
            <a:r>
              <a:rPr dirty="0" err="1"/>
              <a:t>numpy简单应用</a:t>
            </a:r>
            <a:endParaRPr lang="zh-CN" altLang="en-US" kern="1200" baseline="0" dirty="0">
              <a:latin typeface="+mj-lt"/>
              <a:ea typeface="+mj-ea"/>
              <a:cs typeface="+mj-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内容占位符 2"/>
          <p:cNvSpPr>
            <a:spLocks noGrp="1"/>
          </p:cNvSpPr>
          <p:nvPr>
            <p:ph idx="1"/>
          </p:nvPr>
        </p:nvSpPr>
        <p:spPr/>
        <p:txBody>
          <a:bodyPr anchor="t">
            <a:noAutofit/>
          </a:bodyPr>
          <a:lstStyle/>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np.cov([1,1,1,1,1])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协方差</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array(0.0)</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x = [-2.1, -1,  4.3]</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y = [3,  1.1,  0.12]</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X = np.vstack((x,y))</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print(np.cov(X))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协方差</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[[ 11.71        -4.286     ]</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 -4.286        2.14413333]]</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print(np.cov(x, y))</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[[ 11.71        -4.286     ]</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 -4.286        2.14413333]]</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print(np.cov(x))</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11.709999999999999</a:t>
            </a:r>
          </a:p>
        </p:txBody>
      </p:sp>
      <p:sp>
        <p:nvSpPr>
          <p:cNvPr id="61442"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1 </a:t>
            </a:r>
            <a:r>
              <a:rPr dirty="0" err="1"/>
              <a:t>numpy简单应用</a:t>
            </a:r>
            <a:endParaRPr lang="zh-CN" altLang="en-US" kern="1200" baseline="0" dirty="0">
              <a:latin typeface="+mj-lt"/>
              <a:ea typeface="+mj-ea"/>
              <a:cs typeface="+mj-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内容占位符 2"/>
          <p:cNvSpPr>
            <a:spLocks noGrp="1"/>
          </p:cNvSpPr>
          <p:nvPr>
            <p:ph idx="1"/>
          </p:nvPr>
        </p:nvSpPr>
        <p:spPr/>
        <p:txBody>
          <a:bodyPr anchor="t"/>
          <a:lstStyle/>
          <a:p>
            <a:pPr marL="0" indent="0" defTabSz="914400" fontAlgn="auto">
              <a:lnSpc>
                <a:spcPct val="100000"/>
              </a:lnSpc>
              <a:spcBef>
                <a:spcPts val="0"/>
              </a:spcBef>
              <a:buFont typeface="Wingdings" panose="05000000000000000000" charset="0"/>
              <a:buNone/>
            </a:pPr>
            <a:r>
              <a:rPr lang="zh-CN" altLang="en-US" sz="2000">
                <a:latin typeface="Consolas" panose="020B0609020204030204" charset="0"/>
                <a:sym typeface="+mn-ea"/>
              </a:rPr>
              <a:t>&gt;&gt;&gt; np.linalg.eig([[1,1],[2,2]])      </a:t>
            </a:r>
            <a:r>
              <a:rPr lang="en-US" altLang="zh-CN" sz="2000">
                <a:latin typeface="Consolas" panose="020B0609020204030204" charset="0"/>
                <a:sym typeface="+mn-ea"/>
              </a:rPr>
              <a:t># </a:t>
            </a:r>
            <a:r>
              <a:rPr lang="zh-CN" altLang="en-US" sz="2000">
                <a:latin typeface="Consolas" panose="020B0609020204030204" charset="0"/>
                <a:sym typeface="+mn-ea"/>
              </a:rPr>
              <a:t>特征值与特征向量</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a:solidFill>
                  <a:srgbClr val="00B0F0"/>
                </a:solidFill>
                <a:latin typeface="Consolas" panose="020B0609020204030204" charset="0"/>
                <a:sym typeface="+mn-ea"/>
              </a:rPr>
              <a:t>(array([ 0.,  3.]), array([[-0.70710678, -0.4472136 ],</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a:solidFill>
                  <a:srgbClr val="00B0F0"/>
                </a:solidFill>
                <a:latin typeface="Consolas" panose="020B0609020204030204" charset="0"/>
                <a:sym typeface="+mn-ea"/>
              </a:rPr>
              <a:t>       [ 0.70710678, -0.89442719]]))</a:t>
            </a:r>
            <a:endParaRPr lang="zh-CN" altLang="en-US" sz="2000" kern="1200" baseline="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x = np.matrix([[1,2], [3,4]])</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y = np.linalg.inv(x)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逆矩阵</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x * y</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matrix([[  1.00000000e+00,   1.11022302e-16],</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  0.00000000e+00,   1.00000000e+00]])</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y * x</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matrix([[  1.00000000e+00,   4.44089210e-16],</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  0.00000000e+00,   1.00000000e+00]])</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np.corrcoef(x[0], x[1])           </a:t>
            </a:r>
            <a:r>
              <a:rPr lang="en-US" altLang="zh-CN" sz="2000" kern="1200" baseline="0">
                <a:latin typeface="Consolas" panose="020B0609020204030204" charset="0"/>
                <a:ea typeface="+mn-ea"/>
                <a:cs typeface="+mn-cs"/>
              </a:rPr>
              <a:t># Pearson</a:t>
            </a:r>
            <a:r>
              <a:rPr lang="zh-CN" altLang="en-US" sz="2000" kern="1200" baseline="0">
                <a:latin typeface="Consolas" panose="020B0609020204030204" charset="0"/>
                <a:ea typeface="+mn-ea"/>
                <a:cs typeface="+mn-cs"/>
              </a:rPr>
              <a:t>积矩相关系数</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array([[ 1.,  1.],</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[ 1.,  1.]])</a:t>
            </a:r>
          </a:p>
        </p:txBody>
      </p:sp>
      <p:sp>
        <p:nvSpPr>
          <p:cNvPr id="62466"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1 </a:t>
            </a:r>
            <a:r>
              <a:rPr dirty="0" err="1"/>
              <a:t>numpy简单应用</a:t>
            </a:r>
            <a:endParaRPr lang="zh-CN" altLang="en-US" kern="1200" baseline="0" dirty="0">
              <a:latin typeface="+mj-lt"/>
              <a:ea typeface="+mj-ea"/>
              <a:cs typeface="+mj-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2645" y="1294765"/>
            <a:ext cx="10756265" cy="4526280"/>
          </a:xfrm>
        </p:spPr>
        <p:txBody>
          <a:bodyPr/>
          <a:lstStyle/>
          <a:p>
            <a:pPr fontAlgn="base"/>
            <a:r>
              <a:rPr lang="zh-CN" altLang="en-US" sz="2400" strike="noStrike" noProof="1"/>
              <a:t>矩阵</a:t>
            </a:r>
            <a:r>
              <a:rPr lang="en-US" altLang="zh-CN" sz="2400" strike="noStrike" noProof="1"/>
              <a:t>QR</a:t>
            </a:r>
            <a:r>
              <a:rPr lang="zh-CN" altLang="en-US" sz="2400" strike="noStrike" noProof="1"/>
              <a:t>分解</a:t>
            </a:r>
          </a:p>
          <a:p>
            <a:pPr marL="0" indent="0" fontAlgn="base">
              <a:lnSpc>
                <a:spcPct val="100000"/>
              </a:lnSpc>
              <a:spcBef>
                <a:spcPts val="0"/>
              </a:spcBef>
              <a:buNone/>
            </a:pP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strike="noStrike" noProof="1">
                <a:latin typeface="Consolas" panose="020B0609020204030204" charset="0"/>
              </a:rPr>
              <a:t>&gt;&gt;&gt; a = np.matrix([[1,2,3], [4,5,6]])</a:t>
            </a:r>
          </a:p>
          <a:p>
            <a:pPr marL="0" indent="0" fontAlgn="base">
              <a:lnSpc>
                <a:spcPct val="100000"/>
              </a:lnSpc>
              <a:spcBef>
                <a:spcPts val="0"/>
              </a:spcBef>
              <a:buNone/>
            </a:pPr>
            <a:r>
              <a:rPr lang="zh-CN" altLang="en-US" sz="2000" strike="noStrike" noProof="1">
                <a:latin typeface="Consolas" panose="020B0609020204030204" charset="0"/>
              </a:rPr>
              <a:t>&gt;&gt;&gt; np.linalg.qr(a)</a:t>
            </a:r>
          </a:p>
          <a:p>
            <a:pPr marL="0" indent="0" fontAlgn="base">
              <a:lnSpc>
                <a:spcPct val="100000"/>
              </a:lnSpc>
              <a:spcBef>
                <a:spcPts val="0"/>
              </a:spcBef>
              <a:buNone/>
            </a:pPr>
            <a:r>
              <a:rPr lang="zh-CN" altLang="en-US" sz="2000" strike="noStrike" noProof="1">
                <a:solidFill>
                  <a:srgbClr val="00B0F0"/>
                </a:solidFill>
                <a:latin typeface="Consolas" panose="020B0609020204030204" charset="0"/>
              </a:rPr>
              <a:t>(matrix([[-0.24253563, -0.9701425 ],</a:t>
            </a:r>
          </a:p>
          <a:p>
            <a:pPr marL="0" indent="0" fontAlgn="base">
              <a:lnSpc>
                <a:spcPct val="100000"/>
              </a:lnSpc>
              <a:spcBef>
                <a:spcPts val="0"/>
              </a:spcBef>
              <a:buNone/>
            </a:pPr>
            <a:r>
              <a:rPr lang="zh-CN" altLang="en-US" sz="2000" strike="noStrike" noProof="1">
                <a:solidFill>
                  <a:srgbClr val="00B0F0"/>
                </a:solidFill>
                <a:latin typeface="Consolas" panose="020B0609020204030204" charset="0"/>
              </a:rPr>
              <a:t>        [-0.9701425 ,  0.24253563]]), matrix([[-4.12310563, -5.33578375, -6.54846188],</a:t>
            </a:r>
          </a:p>
          <a:p>
            <a:pPr marL="0" indent="0" fontAlgn="base">
              <a:lnSpc>
                <a:spcPct val="100000"/>
              </a:lnSpc>
              <a:spcBef>
                <a:spcPts val="0"/>
              </a:spcBef>
              <a:buNone/>
            </a:pPr>
            <a:r>
              <a:rPr lang="zh-CN" altLang="en-US" sz="2000" strike="noStrike" noProof="1">
                <a:solidFill>
                  <a:srgbClr val="00B0F0"/>
                </a:solidFill>
                <a:latin typeface="Consolas" panose="020B0609020204030204" charset="0"/>
              </a:rPr>
              <a:t>        [ 0.        , -0.72760688, -1.45521375]]))</a:t>
            </a:r>
          </a:p>
          <a:p>
            <a:pPr marL="0" indent="0" fontAlgn="base">
              <a:lnSpc>
                <a:spcPct val="100000"/>
              </a:lnSpc>
              <a:spcBef>
                <a:spcPts val="0"/>
              </a:spcBef>
              <a:buNone/>
            </a:pPr>
            <a:r>
              <a:rPr lang="zh-CN" altLang="en-US" sz="2000" strike="noStrike" noProof="1">
                <a:latin typeface="Consolas" panose="020B0609020204030204" charset="0"/>
              </a:rPr>
              <a:t>&gt;&gt;&gt; q, r = np.linalg.qr(a)</a:t>
            </a:r>
          </a:p>
          <a:p>
            <a:pPr marL="0" indent="0" fontAlgn="base">
              <a:lnSpc>
                <a:spcPct val="100000"/>
              </a:lnSpc>
              <a:spcBef>
                <a:spcPts val="0"/>
              </a:spcBef>
              <a:buNone/>
            </a:pPr>
            <a:r>
              <a:rPr lang="zh-CN" altLang="en-US" sz="2000" strike="noStrike" noProof="1">
                <a:latin typeface="Consolas" panose="020B0609020204030204" charset="0"/>
              </a:rPr>
              <a:t>&gt;&gt;&gt; np.dot(q,r)</a:t>
            </a:r>
          </a:p>
          <a:p>
            <a:pPr marL="0" indent="0" fontAlgn="base">
              <a:lnSpc>
                <a:spcPct val="100000"/>
              </a:lnSpc>
              <a:spcBef>
                <a:spcPts val="0"/>
              </a:spcBef>
              <a:buNone/>
            </a:pPr>
            <a:r>
              <a:rPr lang="zh-CN" altLang="en-US" sz="2000" strike="noStrike" noProof="1">
                <a:solidFill>
                  <a:srgbClr val="00B0F0"/>
                </a:solidFill>
                <a:latin typeface="Consolas" panose="020B0609020204030204" charset="0"/>
              </a:rPr>
              <a:t>matrix([[ 1.,  2.,  3.],</a:t>
            </a:r>
          </a:p>
          <a:p>
            <a:pPr marL="0" indent="0" fontAlgn="base">
              <a:lnSpc>
                <a:spcPct val="100000"/>
              </a:lnSpc>
              <a:spcBef>
                <a:spcPts val="0"/>
              </a:spcBef>
              <a:buNone/>
            </a:pPr>
            <a:r>
              <a:rPr lang="zh-CN" altLang="en-US" sz="2000" strike="noStrike" noProof="1">
                <a:solidFill>
                  <a:srgbClr val="00B0F0"/>
                </a:solidFill>
                <a:latin typeface="Consolas" panose="020B0609020204030204" charset="0"/>
              </a:rPr>
              <a:t>        [ 4.,  5.,  6.]])</a:t>
            </a:r>
          </a:p>
        </p:txBody>
      </p:sp>
      <p:sp>
        <p:nvSpPr>
          <p:cNvPr id="63490"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1 </a:t>
            </a:r>
            <a:r>
              <a:rPr dirty="0" err="1"/>
              <a:t>numpy简单应用</a:t>
            </a:r>
            <a:endParaRPr lang="zh-CN" altLang="en-US" kern="1200" baseline="0" dirty="0">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sym typeface="宋体" panose="02010600030101010101" pitchFamily="2" charset="-122"/>
              </a:rPr>
              <a:t>相关标准库和扩展库</a:t>
            </a:r>
            <a:endParaRPr lang="zh-CN" altLang="en-US" kern="1200" baseline="0">
              <a:latin typeface="+mj-lt"/>
              <a:ea typeface="+mj-ea"/>
              <a:cs typeface="+mj-cs"/>
            </a:endParaRPr>
          </a:p>
        </p:txBody>
      </p:sp>
      <p:sp>
        <p:nvSpPr>
          <p:cNvPr id="9218" name="内容占位符 2"/>
          <p:cNvSpPr>
            <a:spLocks noGrp="1"/>
          </p:cNvSpPr>
          <p:nvPr>
            <p:ph idx="1"/>
          </p:nvPr>
        </p:nvSpPr>
        <p:spPr/>
        <p:txBody>
          <a:bodyPr anchor="t"/>
          <a:lstStyle/>
          <a:p>
            <a:pPr defTabSz="914400">
              <a:lnSpc>
                <a:spcPct val="150000"/>
              </a:lnSpc>
              <a:spcBef>
                <a:spcPct val="0"/>
              </a:spcBef>
              <a:buFont typeface="Arial" panose="020B0604020202020204" pitchFamily="34" charset="0"/>
              <a:buChar char="•"/>
            </a:pPr>
            <a:r>
              <a:rPr lang="zh-CN" altLang="en-US" sz="2400" kern="1200" baseline="0">
                <a:latin typeface="+mn-lt"/>
                <a:ea typeface="+mn-ea"/>
                <a:cs typeface="+mn-cs"/>
              </a:rPr>
              <a:t>matplotlib模块依赖于numpy模块和tkinter模块，可以绘制多种形式的图形，包括线图、直方图、饼状图、散点图、误差线图等等，图形质量可满足出版要求，是数据可视化的重要工具。</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12289"/>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1 </a:t>
            </a:r>
            <a:r>
              <a:rPr dirty="0" err="1"/>
              <a:t>numpy简单应用</a:t>
            </a:r>
            <a:endParaRPr lang="zh-CN" altLang="en-US" kern="1200" baseline="0" dirty="0">
              <a:latin typeface="+mj-lt"/>
              <a:ea typeface="+mj-ea"/>
              <a:cs typeface="+mj-cs"/>
            </a:endParaRPr>
          </a:p>
        </p:txBody>
      </p:sp>
      <p:sp>
        <p:nvSpPr>
          <p:cNvPr id="64514" name="文本占位符 12290"/>
          <p:cNvSpPr>
            <a:spLocks noGrp="1"/>
          </p:cNvSpPr>
          <p:nvPr>
            <p:ph idx="1"/>
          </p:nvPr>
        </p:nvSpPr>
        <p:spPr>
          <a:xfrm>
            <a:off x="838200" y="1321435"/>
            <a:ext cx="10515600" cy="5306695"/>
          </a:xfrm>
        </p:spPr>
        <p:txBody>
          <a:bodyPr anchor="t">
            <a:normAutofit fontScale="92500"/>
          </a:bodyPr>
          <a:lstStyle/>
          <a:p>
            <a:pPr defTabSz="914400">
              <a:lnSpc>
                <a:spcPct val="90000"/>
              </a:lnSpc>
              <a:buFont typeface="Arial" panose="020B0604020202020204" pitchFamily="34" charset="0"/>
              <a:buChar char="•"/>
            </a:pPr>
            <a:r>
              <a:rPr lang="zh-CN" altLang="en-US" sz="2400" kern="1200" baseline="0" dirty="0">
                <a:latin typeface="+mn-lt"/>
                <a:ea typeface="+mn-ea"/>
                <a:cs typeface="+mn-cs"/>
              </a:rPr>
              <a:t>矩阵不同维度上的计算</a:t>
            </a:r>
          </a:p>
          <a:p>
            <a:pPr defTabSz="914400" fontAlgn="auto">
              <a:lnSpc>
                <a:spcPct val="100000"/>
              </a:lnSpc>
              <a:spcBef>
                <a:spcPct val="0"/>
              </a:spcBef>
              <a:buFont typeface="Wingdings" panose="05000000000000000000" charset="0"/>
              <a:buNone/>
            </a:pPr>
            <a:endParaRPr lang="en-US" altLang="x-none" sz="2000" kern="1200" baseline="0" dirty="0">
              <a:latin typeface="Consolas" panose="020B0609020204030204" charset="0"/>
              <a:ea typeface="+mn-ea"/>
              <a:cs typeface="+mn-cs"/>
            </a:endParaRPr>
          </a:p>
          <a:p>
            <a:pPr defTabSz="914400" fontAlgn="auto">
              <a:lnSpc>
                <a:spcPct val="10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x = np.matrix(np.arange(0,10).reshape(2,5))  # </a:t>
            </a:r>
            <a:r>
              <a:rPr lang="zh-CN" altLang="en-US" sz="2000" kern="1200" baseline="0" dirty="0">
                <a:latin typeface="Consolas" panose="020B0609020204030204" charset="0"/>
                <a:ea typeface="+mn-ea"/>
                <a:cs typeface="+mn-cs"/>
              </a:rPr>
              <a:t>二维矩阵</a:t>
            </a:r>
          </a:p>
          <a:p>
            <a:pPr defTabSz="914400" fontAlgn="auto">
              <a:lnSpc>
                <a:spcPct val="10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x</a:t>
            </a:r>
          </a:p>
          <a:p>
            <a:pPr defTabSz="914400" fontAlgn="auto">
              <a:lnSpc>
                <a:spcPct val="10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matrix([[0, 1, 2, 3, 4],</a:t>
            </a:r>
          </a:p>
          <a:p>
            <a:pPr defTabSz="914400" fontAlgn="auto">
              <a:lnSpc>
                <a:spcPct val="10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[5, 6, 7, 8, 9]])</a:t>
            </a:r>
          </a:p>
          <a:p>
            <a:pPr defTabSz="914400" fontAlgn="auto">
              <a:lnSpc>
                <a:spcPct val="10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x.sum()                                      # </a:t>
            </a:r>
            <a:r>
              <a:rPr lang="zh-CN" altLang="en-US" sz="2000" kern="1200" baseline="0" dirty="0">
                <a:latin typeface="Consolas" panose="020B0609020204030204" charset="0"/>
                <a:ea typeface="+mn-ea"/>
                <a:cs typeface="+mn-cs"/>
              </a:rPr>
              <a:t>所有元素之和</a:t>
            </a:r>
          </a:p>
          <a:p>
            <a:pPr defTabSz="914400" fontAlgn="auto">
              <a:lnSpc>
                <a:spcPct val="10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45</a:t>
            </a:r>
          </a:p>
          <a:p>
            <a:pPr defTabSz="914400" fontAlgn="auto">
              <a:lnSpc>
                <a:spcPct val="10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x.sum(axis=0)                                # </a:t>
            </a:r>
            <a:r>
              <a:rPr lang="zh-CN" altLang="en-US" sz="2000" kern="1200" baseline="0" dirty="0">
                <a:latin typeface="Consolas" panose="020B0609020204030204" charset="0"/>
                <a:ea typeface="+mn-ea"/>
                <a:cs typeface="+mn-cs"/>
              </a:rPr>
              <a:t>纵向求和</a:t>
            </a:r>
          </a:p>
          <a:p>
            <a:pPr defTabSz="914400" fontAlgn="auto">
              <a:lnSpc>
                <a:spcPct val="10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matrix([[ 5,  7,  9, 11, 13]])</a:t>
            </a:r>
          </a:p>
          <a:p>
            <a:pPr defTabSz="914400" fontAlgn="auto">
              <a:lnSpc>
                <a:spcPct val="10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x.sum(axis=1)                                # </a:t>
            </a:r>
            <a:r>
              <a:rPr lang="zh-CN" altLang="en-US" sz="2000" kern="1200" baseline="0" dirty="0">
                <a:latin typeface="Consolas" panose="020B0609020204030204" charset="0"/>
                <a:ea typeface="+mn-ea"/>
                <a:cs typeface="+mn-cs"/>
              </a:rPr>
              <a:t>横向求和</a:t>
            </a:r>
          </a:p>
          <a:p>
            <a:pPr defTabSz="914400" fontAlgn="auto">
              <a:lnSpc>
                <a:spcPct val="10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matrix([[10],</a:t>
            </a:r>
          </a:p>
          <a:p>
            <a:pPr defTabSz="914400" fontAlgn="auto">
              <a:lnSpc>
                <a:spcPct val="10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[35]])</a:t>
            </a:r>
          </a:p>
          <a:p>
            <a:pPr defTabSz="914400" fontAlgn="auto">
              <a:lnSpc>
                <a:spcPct val="10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x.mean()                                     # </a:t>
            </a:r>
            <a:r>
              <a:rPr lang="zh-CN" altLang="en-US" sz="2000" kern="1200" baseline="0" dirty="0">
                <a:latin typeface="Consolas" panose="020B0609020204030204" charset="0"/>
                <a:ea typeface="+mn-ea"/>
                <a:cs typeface="+mn-cs"/>
              </a:rPr>
              <a:t>平均值</a:t>
            </a:r>
          </a:p>
          <a:p>
            <a:pPr defTabSz="914400" fontAlgn="auto">
              <a:lnSpc>
                <a:spcPct val="10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4.5</a:t>
            </a:r>
          </a:p>
          <a:p>
            <a:pPr defTabSz="914400" fontAlgn="auto">
              <a:lnSpc>
                <a:spcPct val="10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x.mean(axis=1)</a:t>
            </a:r>
          </a:p>
          <a:p>
            <a:pPr defTabSz="914400" fontAlgn="auto">
              <a:lnSpc>
                <a:spcPct val="10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matrix([[ 2.],</a:t>
            </a:r>
          </a:p>
          <a:p>
            <a:pPr defTabSz="914400" fontAlgn="auto">
              <a:lnSpc>
                <a:spcPct val="10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[ 7.]])</a:t>
            </a:r>
          </a:p>
          <a:p>
            <a:pPr defTabSz="914400" fontAlgn="auto">
              <a:lnSpc>
                <a:spcPct val="100000"/>
              </a:lnSpc>
              <a:spcBef>
                <a:spcPct val="0"/>
              </a:spcBef>
              <a:buFont typeface="Wingdings" panose="05000000000000000000" charset="0"/>
              <a:buNone/>
            </a:pPr>
            <a:r>
              <a:rPr lang="en-US" altLang="x-none" sz="2000" kern="1200" baseline="0" dirty="0">
                <a:latin typeface="Consolas" panose="020B0609020204030204" charset="0"/>
                <a:ea typeface="+mn-ea"/>
                <a:cs typeface="+mn-cs"/>
              </a:rPr>
              <a:t>&gt;&gt;&gt; x.mean(axis=0)</a:t>
            </a:r>
          </a:p>
          <a:p>
            <a:pPr defTabSz="914400" fontAlgn="auto">
              <a:lnSpc>
                <a:spcPct val="100000"/>
              </a:lnSpc>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matrix([[ 2.5,  3.5,  4.5,  5.5,  6.5]])</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1331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1 </a:t>
            </a:r>
            <a:r>
              <a:rPr dirty="0" err="1"/>
              <a:t>numpy简单应用</a:t>
            </a:r>
            <a:endParaRPr lang="zh-CN" altLang="en-US" kern="1200" baseline="0" dirty="0">
              <a:latin typeface="+mj-lt"/>
              <a:ea typeface="+mj-ea"/>
              <a:cs typeface="+mj-cs"/>
            </a:endParaRPr>
          </a:p>
        </p:txBody>
      </p:sp>
      <p:sp>
        <p:nvSpPr>
          <p:cNvPr id="65538" name="文本占位符 13314"/>
          <p:cNvSpPr>
            <a:spLocks noGrp="1"/>
          </p:cNvSpPr>
          <p:nvPr>
            <p:ph idx="1"/>
          </p:nvPr>
        </p:nvSpPr>
        <p:spPr/>
        <p:txBody>
          <a:bodyPr anchor="t"/>
          <a:lstStyle/>
          <a:p>
            <a:pPr marL="0" indent="0" defTabSz="914400" fontAlgn="auto">
              <a:lnSpc>
                <a:spcPct val="100000"/>
              </a:lnSpc>
              <a:spcBef>
                <a:spcPts val="0"/>
              </a:spcBef>
              <a:buFont typeface="Wingdings" panose="05000000000000000000" charset="0"/>
              <a:buNone/>
            </a:pPr>
            <a:r>
              <a:rPr lang="en-US" altLang="x-none" sz="2000" kern="1200" baseline="0" dirty="0">
                <a:latin typeface="Consolas" panose="020B0609020204030204" charset="0"/>
                <a:ea typeface="+mn-ea"/>
                <a:cs typeface="+mn-cs"/>
              </a:rPr>
              <a:t>&gt;&gt;&gt; x.max()                                # </a:t>
            </a:r>
            <a:r>
              <a:rPr lang="zh-CN" altLang="en-US" sz="2000" kern="1200" baseline="0" dirty="0">
                <a:latin typeface="Consolas" panose="020B0609020204030204" charset="0"/>
                <a:ea typeface="+mn-ea"/>
                <a:cs typeface="+mn-cs"/>
              </a:rPr>
              <a:t>所有元素最大值</a:t>
            </a:r>
          </a:p>
          <a:p>
            <a:pPr marL="0" indent="0" defTabSz="914400" fontAlgn="auto">
              <a:lnSpc>
                <a:spcPct val="100000"/>
              </a:lnSpc>
              <a:spcBef>
                <a:spcPts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9</a:t>
            </a:r>
          </a:p>
          <a:p>
            <a:pPr marL="0" indent="0" defTabSz="914400" fontAlgn="auto">
              <a:lnSpc>
                <a:spcPct val="100000"/>
              </a:lnSpc>
              <a:spcBef>
                <a:spcPts val="0"/>
              </a:spcBef>
              <a:buFont typeface="Wingdings" panose="05000000000000000000" charset="0"/>
              <a:buNone/>
            </a:pPr>
            <a:r>
              <a:rPr lang="en-US" altLang="x-none" sz="2000" kern="1200" baseline="0" dirty="0">
                <a:latin typeface="Consolas" panose="020B0609020204030204" charset="0"/>
                <a:ea typeface="+mn-ea"/>
                <a:cs typeface="+mn-cs"/>
              </a:rPr>
              <a:t>&gt;&gt;&gt; x.max(axis=0)                          # </a:t>
            </a:r>
            <a:r>
              <a:rPr lang="zh-CN" altLang="en-US" sz="2000" kern="1200" baseline="0" dirty="0">
                <a:latin typeface="Consolas" panose="020B0609020204030204" charset="0"/>
                <a:ea typeface="+mn-ea"/>
                <a:cs typeface="+mn-cs"/>
              </a:rPr>
              <a:t>纵向最大值</a:t>
            </a:r>
          </a:p>
          <a:p>
            <a:pPr marL="0" indent="0" defTabSz="914400" fontAlgn="auto">
              <a:lnSpc>
                <a:spcPct val="100000"/>
              </a:lnSpc>
              <a:spcBef>
                <a:spcPts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matrix([[5, 6, 7, 8, 9]])</a:t>
            </a:r>
          </a:p>
          <a:p>
            <a:pPr marL="0" indent="0" defTabSz="914400" fontAlgn="auto">
              <a:lnSpc>
                <a:spcPct val="100000"/>
              </a:lnSpc>
              <a:spcBef>
                <a:spcPts val="0"/>
              </a:spcBef>
              <a:buFont typeface="Wingdings" panose="05000000000000000000" charset="0"/>
              <a:buNone/>
            </a:pPr>
            <a:r>
              <a:rPr lang="en-US" altLang="x-none" sz="2000" kern="1200" baseline="0" dirty="0">
                <a:latin typeface="Consolas" panose="020B0609020204030204" charset="0"/>
                <a:ea typeface="+mn-ea"/>
                <a:cs typeface="+mn-cs"/>
              </a:rPr>
              <a:t>&gt;&gt;&gt; x.max(axis=1)                          # </a:t>
            </a:r>
            <a:r>
              <a:rPr lang="zh-CN" altLang="en-US" sz="2000" kern="1200" baseline="0" dirty="0">
                <a:latin typeface="Consolas" panose="020B0609020204030204" charset="0"/>
                <a:ea typeface="+mn-ea"/>
                <a:cs typeface="+mn-cs"/>
              </a:rPr>
              <a:t>横向最大值</a:t>
            </a:r>
          </a:p>
          <a:p>
            <a:pPr marL="0" indent="0" defTabSz="914400" fontAlgn="auto">
              <a:lnSpc>
                <a:spcPct val="100000"/>
              </a:lnSpc>
              <a:spcBef>
                <a:spcPts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matrix([[4],</a:t>
            </a:r>
          </a:p>
          <a:p>
            <a:pPr marL="0" indent="0" defTabSz="914400" fontAlgn="auto">
              <a:lnSpc>
                <a:spcPct val="100000"/>
              </a:lnSpc>
              <a:spcBef>
                <a:spcPts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        [9]])</a:t>
            </a:r>
          </a:p>
          <a:p>
            <a:pPr marL="0" indent="0" defTabSz="914400" fontAlgn="auto">
              <a:lnSpc>
                <a:spcPct val="100000"/>
              </a:lnSpc>
              <a:spcBef>
                <a:spcPts val="0"/>
              </a:spcBef>
              <a:buFont typeface="Wingdings" panose="05000000000000000000" charset="0"/>
              <a:buNone/>
            </a:pPr>
            <a:r>
              <a:rPr lang="en-US" altLang="x-none" sz="2000" dirty="0">
                <a:latin typeface="Consolas" panose="020B0609020204030204" charset="0"/>
                <a:sym typeface="+mn-ea"/>
              </a:rPr>
              <a:t>&gt;&gt;&gt; weight = [0.3, 0.7]                    # </a:t>
            </a:r>
            <a:r>
              <a:rPr lang="zh-CN" altLang="en-US" sz="2000" dirty="0">
                <a:latin typeface="Consolas" panose="020B0609020204030204" charset="0"/>
                <a:sym typeface="+mn-ea"/>
              </a:rPr>
              <a:t>权重</a:t>
            </a:r>
            <a:endParaRPr lang="zh-CN" altLang="en-US" sz="2000" kern="1200" baseline="0" dirty="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x-none" sz="2000" dirty="0">
                <a:latin typeface="Consolas" panose="020B0609020204030204" charset="0"/>
                <a:sym typeface="+mn-ea"/>
              </a:rPr>
              <a:t>&gt;&gt;&gt; np.average(x, axis=0, weights=weight)</a:t>
            </a:r>
            <a:endParaRPr lang="en-US" altLang="x-none" sz="2000" kern="1200" baseline="0" dirty="0">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x-none" sz="2000" dirty="0">
                <a:solidFill>
                  <a:srgbClr val="00B0F0"/>
                </a:solidFill>
                <a:latin typeface="Consolas" panose="020B0609020204030204" charset="0"/>
                <a:sym typeface="+mn-ea"/>
              </a:rPr>
              <a:t>matrix([[ 3.5,  4.5,  5.5,  6.5,  7.5]])</a:t>
            </a:r>
            <a:endParaRPr lang="en-US" altLang="x-none" sz="2000" kern="1200" baseline="0" dirty="0">
              <a:solidFill>
                <a:srgbClr val="00B0F0"/>
              </a:solidFill>
              <a:latin typeface="Consolas" panose="020B0609020204030204" charset="0"/>
              <a:ea typeface="+mn-ea"/>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14337"/>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1 </a:t>
            </a:r>
            <a:r>
              <a:rPr dirty="0" err="1"/>
              <a:t>numpy简单应用</a:t>
            </a:r>
            <a:endParaRPr lang="zh-CN" altLang="en-US" kern="1200" baseline="0" dirty="0">
              <a:latin typeface="+mj-lt"/>
              <a:ea typeface="+mj-ea"/>
              <a:cs typeface="+mj-cs"/>
            </a:endParaRPr>
          </a:p>
        </p:txBody>
      </p:sp>
      <p:sp>
        <p:nvSpPr>
          <p:cNvPr id="66562" name="文本占位符 14338"/>
          <p:cNvSpPr>
            <a:spLocks noGrp="1"/>
          </p:cNvSpPr>
          <p:nvPr>
            <p:ph idx="1"/>
          </p:nvPr>
        </p:nvSpPr>
        <p:spPr/>
        <p:txBody>
          <a:bodyPr anchor="t"/>
          <a:lstStyle/>
          <a:p>
            <a:pPr marL="0" indent="0" defTabSz="914400">
              <a:spcBef>
                <a:spcPct val="0"/>
              </a:spcBef>
              <a:buFont typeface="Wingdings" panose="05000000000000000000" charset="0"/>
              <a:buNone/>
            </a:pPr>
            <a:r>
              <a:rPr lang="zh-CN" altLang="en-US" sz="2000" kern="1200" baseline="0" dirty="0">
                <a:latin typeface="Consolas" panose="020B0609020204030204" charset="0"/>
                <a:ea typeface="+mn-ea"/>
                <a:cs typeface="+mn-cs"/>
              </a:rPr>
              <a:t>&gt;&gt;&gt; x = np.matrix(np.random.randint(0, 10, size=(3,3)))</a:t>
            </a:r>
          </a:p>
          <a:p>
            <a:pPr marL="0" indent="0" defTabSz="914400">
              <a:spcBef>
                <a:spcPct val="0"/>
              </a:spcBef>
              <a:buFont typeface="Wingdings" panose="05000000000000000000" charset="0"/>
              <a:buNone/>
            </a:pPr>
            <a:r>
              <a:rPr lang="zh-CN" altLang="en-US" sz="2000" kern="1200" baseline="0" dirty="0">
                <a:latin typeface="Consolas" panose="020B0609020204030204" charset="0"/>
                <a:ea typeface="+mn-ea"/>
                <a:cs typeface="+mn-cs"/>
              </a:rPr>
              <a:t>&gt;&gt;&gt; x</a:t>
            </a:r>
          </a:p>
          <a:p>
            <a:pPr marL="0" indent="0" defTabSz="914400">
              <a:spcBef>
                <a:spcPct val="0"/>
              </a:spcBef>
              <a:buFont typeface="Wingdings" panose="05000000000000000000" charset="0"/>
              <a:buNone/>
            </a:pPr>
            <a:r>
              <a:rPr lang="zh-CN" altLang="en-US" sz="2000" kern="1200" baseline="0" dirty="0">
                <a:solidFill>
                  <a:srgbClr val="00B0F0"/>
                </a:solidFill>
                <a:latin typeface="Consolas" panose="020B0609020204030204" charset="0"/>
                <a:ea typeface="+mn-ea"/>
                <a:cs typeface="+mn-cs"/>
              </a:rPr>
              <a:t>matrix([[3, 7, 4],</a:t>
            </a:r>
          </a:p>
          <a:p>
            <a:pPr marL="0" indent="0" defTabSz="914400">
              <a:spcBef>
                <a:spcPct val="0"/>
              </a:spcBef>
              <a:buFont typeface="Wingdings" panose="05000000000000000000" charset="0"/>
              <a:buNone/>
            </a:pPr>
            <a:r>
              <a:rPr lang="zh-CN" altLang="en-US" sz="2000" kern="1200" baseline="0" dirty="0">
                <a:solidFill>
                  <a:srgbClr val="00B0F0"/>
                </a:solidFill>
                <a:latin typeface="Consolas" panose="020B0609020204030204" charset="0"/>
                <a:ea typeface="+mn-ea"/>
                <a:cs typeface="+mn-cs"/>
              </a:rPr>
              <a:t>        [5, 1, 8],</a:t>
            </a:r>
          </a:p>
          <a:p>
            <a:pPr marL="0" indent="0" defTabSz="914400">
              <a:spcBef>
                <a:spcPct val="0"/>
              </a:spcBef>
              <a:buFont typeface="Wingdings" panose="05000000000000000000" charset="0"/>
              <a:buNone/>
            </a:pPr>
            <a:r>
              <a:rPr lang="zh-CN" altLang="en-US" sz="2000" kern="1200" baseline="0" dirty="0">
                <a:solidFill>
                  <a:srgbClr val="00B0F0"/>
                </a:solidFill>
                <a:latin typeface="Consolas" panose="020B0609020204030204" charset="0"/>
                <a:ea typeface="+mn-ea"/>
                <a:cs typeface="+mn-cs"/>
              </a:rPr>
              <a:t>        [2, 7, 0]])</a:t>
            </a:r>
          </a:p>
          <a:p>
            <a:pPr marL="0" indent="0" defTabSz="914400">
              <a:spcBef>
                <a:spcPct val="0"/>
              </a:spcBef>
              <a:buFont typeface="Wingdings" panose="05000000000000000000" charset="0"/>
              <a:buNone/>
            </a:pPr>
            <a:r>
              <a:rPr lang="zh-CN" altLang="en-US" sz="2000" kern="1200" baseline="0" dirty="0">
                <a:latin typeface="Consolas" panose="020B0609020204030204" charset="0"/>
                <a:ea typeface="+mn-ea"/>
                <a:cs typeface="+mn-cs"/>
              </a:rPr>
              <a:t>&gt;&gt;&gt; x.std()                         </a:t>
            </a:r>
            <a:r>
              <a:rPr lang="en-US" altLang="zh-CN" sz="2000" kern="1200" baseline="0" dirty="0">
                <a:latin typeface="Consolas" panose="020B0609020204030204" charset="0"/>
                <a:ea typeface="+mn-ea"/>
                <a:cs typeface="+mn-cs"/>
              </a:rPr>
              <a:t># </a:t>
            </a:r>
            <a:r>
              <a:rPr lang="zh-CN" altLang="en-US" sz="2000" kern="1200" baseline="0" dirty="0">
                <a:latin typeface="Consolas" panose="020B0609020204030204" charset="0"/>
                <a:ea typeface="+mn-ea"/>
                <a:cs typeface="+mn-cs"/>
              </a:rPr>
              <a:t>标准差</a:t>
            </a:r>
          </a:p>
          <a:p>
            <a:pPr marL="0" indent="0" defTabSz="914400">
              <a:spcBef>
                <a:spcPct val="0"/>
              </a:spcBef>
              <a:buFont typeface="Wingdings" panose="05000000000000000000" charset="0"/>
              <a:buNone/>
            </a:pPr>
            <a:r>
              <a:rPr lang="zh-CN" altLang="en-US" sz="2000" kern="1200" baseline="0" dirty="0">
                <a:solidFill>
                  <a:srgbClr val="00B0F0"/>
                </a:solidFill>
                <a:latin typeface="Consolas" panose="020B0609020204030204" charset="0"/>
                <a:ea typeface="+mn-ea"/>
                <a:cs typeface="+mn-cs"/>
              </a:rPr>
              <a:t>2.6851213274654606</a:t>
            </a:r>
          </a:p>
          <a:p>
            <a:pPr marL="0" indent="0" defTabSz="914400">
              <a:spcBef>
                <a:spcPct val="0"/>
              </a:spcBef>
              <a:buFont typeface="Wingdings" panose="05000000000000000000" charset="0"/>
              <a:buNone/>
            </a:pPr>
            <a:r>
              <a:rPr lang="zh-CN" altLang="en-US" sz="2000" kern="1200" baseline="0" dirty="0">
                <a:latin typeface="Consolas" panose="020B0609020204030204" charset="0"/>
                <a:ea typeface="+mn-ea"/>
                <a:cs typeface="+mn-cs"/>
              </a:rPr>
              <a:t>&gt;&gt;&gt; x.std(axis=1)                   </a:t>
            </a:r>
            <a:r>
              <a:rPr lang="en-US" altLang="zh-CN" sz="2000" kern="1200" baseline="0" dirty="0">
                <a:latin typeface="Consolas" panose="020B0609020204030204" charset="0"/>
                <a:ea typeface="+mn-ea"/>
                <a:cs typeface="+mn-cs"/>
              </a:rPr>
              <a:t># </a:t>
            </a:r>
            <a:r>
              <a:rPr lang="zh-CN" altLang="en-US" sz="2000" kern="1200" baseline="0" dirty="0">
                <a:latin typeface="Consolas" panose="020B0609020204030204" charset="0"/>
                <a:ea typeface="+mn-ea"/>
                <a:cs typeface="+mn-cs"/>
              </a:rPr>
              <a:t>横向标准差</a:t>
            </a:r>
          </a:p>
          <a:p>
            <a:pPr marL="0" indent="0" defTabSz="914400">
              <a:spcBef>
                <a:spcPct val="0"/>
              </a:spcBef>
              <a:buFont typeface="Wingdings" panose="05000000000000000000" charset="0"/>
              <a:buNone/>
            </a:pPr>
            <a:r>
              <a:rPr lang="zh-CN" altLang="en-US" sz="2000" kern="1200" baseline="0" dirty="0">
                <a:solidFill>
                  <a:srgbClr val="00B0F0"/>
                </a:solidFill>
                <a:latin typeface="Consolas" panose="020B0609020204030204" charset="0"/>
                <a:ea typeface="+mn-ea"/>
                <a:cs typeface="+mn-cs"/>
              </a:rPr>
              <a:t>matrix([[ 1.69967317],</a:t>
            </a:r>
          </a:p>
          <a:p>
            <a:pPr marL="0" indent="0" defTabSz="914400">
              <a:spcBef>
                <a:spcPct val="0"/>
              </a:spcBef>
              <a:buFont typeface="Wingdings" panose="05000000000000000000" charset="0"/>
              <a:buNone/>
            </a:pPr>
            <a:r>
              <a:rPr lang="zh-CN" altLang="en-US" sz="2000" kern="1200" baseline="0" dirty="0">
                <a:solidFill>
                  <a:srgbClr val="00B0F0"/>
                </a:solidFill>
                <a:latin typeface="Consolas" panose="020B0609020204030204" charset="0"/>
                <a:ea typeface="+mn-ea"/>
                <a:cs typeface="+mn-cs"/>
              </a:rPr>
              <a:t>        [ 2.86744176],</a:t>
            </a:r>
          </a:p>
          <a:p>
            <a:pPr marL="0" indent="0" defTabSz="914400">
              <a:spcBef>
                <a:spcPct val="0"/>
              </a:spcBef>
              <a:buFont typeface="Wingdings" panose="05000000000000000000" charset="0"/>
              <a:buNone/>
            </a:pPr>
            <a:r>
              <a:rPr lang="zh-CN" altLang="en-US" sz="2000" kern="1200" baseline="0" dirty="0">
                <a:solidFill>
                  <a:srgbClr val="00B0F0"/>
                </a:solidFill>
                <a:latin typeface="Consolas" panose="020B0609020204030204" charset="0"/>
                <a:ea typeface="+mn-ea"/>
                <a:cs typeface="+mn-cs"/>
              </a:rPr>
              <a:t>        [ 2.94392029]])</a:t>
            </a:r>
          </a:p>
          <a:p>
            <a:pPr marL="0" indent="0" defTabSz="914400">
              <a:spcBef>
                <a:spcPct val="0"/>
              </a:spcBef>
              <a:buFont typeface="Wingdings" panose="05000000000000000000" charset="0"/>
              <a:buNone/>
            </a:pPr>
            <a:r>
              <a:rPr lang="zh-CN" altLang="en-US" sz="2000" kern="1200" baseline="0" dirty="0">
                <a:latin typeface="Consolas" panose="020B0609020204030204" charset="0"/>
                <a:ea typeface="+mn-ea"/>
                <a:cs typeface="+mn-cs"/>
              </a:rPr>
              <a:t>&gt;&gt;&gt; x.std(axis=0)                   </a:t>
            </a:r>
            <a:r>
              <a:rPr lang="en-US" altLang="zh-CN" sz="2000" kern="1200" baseline="0" dirty="0">
                <a:latin typeface="Consolas" panose="020B0609020204030204" charset="0"/>
                <a:ea typeface="+mn-ea"/>
                <a:cs typeface="+mn-cs"/>
              </a:rPr>
              <a:t># </a:t>
            </a:r>
            <a:r>
              <a:rPr lang="zh-CN" altLang="en-US" sz="2000" kern="1200" baseline="0" dirty="0">
                <a:latin typeface="Consolas" panose="020B0609020204030204" charset="0"/>
                <a:ea typeface="+mn-ea"/>
                <a:cs typeface="+mn-cs"/>
              </a:rPr>
              <a:t>纵向标准差</a:t>
            </a:r>
          </a:p>
          <a:p>
            <a:pPr marL="0" indent="0" defTabSz="914400">
              <a:spcBef>
                <a:spcPct val="0"/>
              </a:spcBef>
              <a:buFont typeface="Wingdings" panose="05000000000000000000" charset="0"/>
              <a:buNone/>
            </a:pPr>
            <a:r>
              <a:rPr lang="zh-CN" altLang="en-US" sz="2000" kern="1200" baseline="0" dirty="0">
                <a:solidFill>
                  <a:srgbClr val="00B0F0"/>
                </a:solidFill>
                <a:latin typeface="Consolas" panose="020B0609020204030204" charset="0"/>
                <a:ea typeface="+mn-ea"/>
                <a:cs typeface="+mn-cs"/>
              </a:rPr>
              <a:t>matrix([[ 1.24721913,  2.82842712,  3.26598632]])</a:t>
            </a:r>
          </a:p>
          <a:p>
            <a:pPr marL="0" indent="0" defTabSz="914400">
              <a:spcBef>
                <a:spcPct val="0"/>
              </a:spcBef>
              <a:buFont typeface="Wingdings" panose="05000000000000000000" charset="0"/>
              <a:buNone/>
            </a:pPr>
            <a:r>
              <a:rPr lang="zh-CN" altLang="en-US" sz="2000" kern="1200" baseline="0" dirty="0">
                <a:latin typeface="Consolas" panose="020B0609020204030204" charset="0"/>
                <a:ea typeface="+mn-ea"/>
                <a:cs typeface="+mn-cs"/>
              </a:rPr>
              <a:t>&gt;&gt;&gt; x.var(axis=0)                   </a:t>
            </a:r>
            <a:r>
              <a:rPr lang="en-US" altLang="zh-CN" sz="2000" kern="1200" baseline="0" dirty="0">
                <a:latin typeface="Consolas" panose="020B0609020204030204" charset="0"/>
                <a:ea typeface="+mn-ea"/>
                <a:cs typeface="+mn-cs"/>
              </a:rPr>
              <a:t># </a:t>
            </a:r>
            <a:r>
              <a:rPr lang="zh-CN" altLang="en-US" sz="2000" kern="1200" baseline="0" dirty="0">
                <a:latin typeface="Consolas" panose="020B0609020204030204" charset="0"/>
                <a:ea typeface="+mn-ea"/>
                <a:cs typeface="+mn-cs"/>
              </a:rPr>
              <a:t>纵向方差</a:t>
            </a:r>
          </a:p>
          <a:p>
            <a:pPr marL="0" indent="0" defTabSz="914400">
              <a:spcBef>
                <a:spcPct val="0"/>
              </a:spcBef>
              <a:buFont typeface="Wingdings" panose="05000000000000000000" charset="0"/>
              <a:buNone/>
            </a:pPr>
            <a:r>
              <a:rPr lang="zh-CN" altLang="en-US" sz="2000" kern="1200" baseline="0" dirty="0">
                <a:solidFill>
                  <a:srgbClr val="00B0F0"/>
                </a:solidFill>
                <a:latin typeface="Consolas" panose="020B0609020204030204" charset="0"/>
                <a:ea typeface="+mn-ea"/>
                <a:cs typeface="+mn-cs"/>
              </a:rPr>
              <a:t>matrix([[  1.55555556,   8.        ,  10.66666667]])</a:t>
            </a:r>
            <a:endParaRPr lang="zh-CN" altLang="en-US" sz="1800" kern="1200" baseline="0" dirty="0">
              <a:solidFill>
                <a:srgbClr val="00B0F0"/>
              </a:solidFill>
              <a:latin typeface="Consolas" panose="020B0609020204030204" charset="0"/>
              <a:ea typeface="+mn-ea"/>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6765" y="1294765"/>
            <a:ext cx="10922635" cy="5151120"/>
          </a:xfrm>
        </p:spPr>
        <p:txBody>
          <a:bodyPr>
            <a:normAutofit/>
          </a:bodyPr>
          <a:lstStyle/>
          <a:p>
            <a:pPr fontAlgn="base"/>
            <a:r>
              <a:rPr lang="zh-CN" altLang="en-US" sz="2400" strike="noStrike" noProof="1"/>
              <a:t>读写文件</a:t>
            </a:r>
          </a:p>
          <a:p>
            <a:pPr marL="0" indent="0" fontAlgn="base">
              <a:lnSpc>
                <a:spcPct val="100000"/>
              </a:lnSpc>
              <a:spcBef>
                <a:spcPts val="0"/>
              </a:spcBef>
              <a:buNone/>
            </a:pP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strike="noStrike" noProof="1">
                <a:latin typeface="Consolas" panose="020B0609020204030204" charset="0"/>
              </a:rPr>
              <a:t>&gt;&gt;&gt; x = np.random.rand(4, 10)</a:t>
            </a:r>
          </a:p>
          <a:p>
            <a:pPr marL="0" indent="0" fontAlgn="base">
              <a:lnSpc>
                <a:spcPct val="100000"/>
              </a:lnSpc>
              <a:spcBef>
                <a:spcPts val="0"/>
              </a:spcBef>
              <a:buNone/>
            </a:pPr>
            <a:r>
              <a:rPr lang="zh-CN" altLang="en-US" sz="2000" strike="noStrike" noProof="1">
                <a:latin typeface="Consolas" panose="020B0609020204030204" charset="0"/>
              </a:rPr>
              <a:t>&gt;&gt;&gt; np.save('data</a:t>
            </a:r>
            <a:r>
              <a:rPr lang="en-US" altLang="zh-CN" sz="2000" strike="noStrike" noProof="1">
                <a:latin typeface="Consolas" panose="020B0609020204030204" charset="0"/>
              </a:rPr>
              <a:t>.npy</a:t>
            </a:r>
            <a:r>
              <a:rPr lang="zh-CN" altLang="en-US" sz="2000" strike="noStrike" noProof="1">
                <a:latin typeface="Consolas" panose="020B0609020204030204" charset="0"/>
              </a:rPr>
              <a:t>', x)</a:t>
            </a:r>
          </a:p>
          <a:p>
            <a:pPr marL="0" indent="0" fontAlgn="base">
              <a:lnSpc>
                <a:spcPct val="100000"/>
              </a:lnSpc>
              <a:spcBef>
                <a:spcPts val="0"/>
              </a:spcBef>
              <a:buNone/>
            </a:pPr>
            <a:r>
              <a:rPr lang="zh-CN" altLang="en-US" sz="2000" strike="noStrike" noProof="1">
                <a:latin typeface="Consolas" panose="020B0609020204030204" charset="0"/>
              </a:rPr>
              <a:t>&gt;&gt;&gt; y = np.load('data.npy')</a:t>
            </a:r>
          </a:p>
          <a:p>
            <a:pPr marL="0" indent="0" fontAlgn="base">
              <a:lnSpc>
                <a:spcPct val="100000"/>
              </a:lnSpc>
              <a:spcBef>
                <a:spcPts val="0"/>
              </a:spcBef>
              <a:buNone/>
            </a:pPr>
            <a:r>
              <a:rPr lang="zh-CN" altLang="en-US" sz="2000" strike="noStrike" noProof="1">
                <a:latin typeface="Consolas" panose="020B0609020204030204" charset="0"/>
              </a:rPr>
              <a:t>&gt;&gt;&gt; y</a:t>
            </a:r>
          </a:p>
          <a:p>
            <a:pPr marL="0" indent="0" fontAlgn="base">
              <a:lnSpc>
                <a:spcPct val="100000"/>
              </a:lnSpc>
              <a:spcBef>
                <a:spcPts val="0"/>
              </a:spcBef>
              <a:buNone/>
            </a:pPr>
            <a:r>
              <a:rPr lang="zh-CN" altLang="en-US" sz="2000" strike="noStrike" noProof="1">
                <a:solidFill>
                  <a:srgbClr val="00B0F0"/>
                </a:solidFill>
                <a:latin typeface="Consolas" panose="020B0609020204030204" charset="0"/>
              </a:rPr>
              <a:t>array([[ 0.07925715,  0.22961054,  0.88920655,  0.00662773,  0.04686686,</a:t>
            </a:r>
          </a:p>
          <a:p>
            <a:pPr marL="0" indent="0" fontAlgn="base">
              <a:lnSpc>
                <a:spcPct val="100000"/>
              </a:lnSpc>
              <a:spcBef>
                <a:spcPts val="0"/>
              </a:spcBef>
              <a:buNone/>
            </a:pPr>
            <a:r>
              <a:rPr lang="zh-CN" altLang="en-US" sz="2000" strike="noStrike" noProof="1">
                <a:solidFill>
                  <a:srgbClr val="00B0F0"/>
                </a:solidFill>
                <a:latin typeface="Consolas" panose="020B0609020204030204" charset="0"/>
              </a:rPr>
              <a:t>         0.00751701,  0.20792476,  0.18253408,  0.57074963,  0.89410328],</a:t>
            </a:r>
          </a:p>
          <a:p>
            <a:pPr marL="0" indent="0" fontAlgn="base">
              <a:lnSpc>
                <a:spcPct val="100000"/>
              </a:lnSpc>
              <a:spcBef>
                <a:spcPts val="0"/>
              </a:spcBef>
              <a:buNone/>
            </a:pPr>
            <a:r>
              <a:rPr lang="zh-CN" altLang="en-US" sz="2000" strike="noStrike" noProof="1">
                <a:solidFill>
                  <a:srgbClr val="00B0F0"/>
                </a:solidFill>
                <a:latin typeface="Consolas" panose="020B0609020204030204" charset="0"/>
              </a:rPr>
              <a:t>       [ 0.04090589,  0.09324791,  0.15263598,  0.98564644,  0.74931515,</a:t>
            </a:r>
          </a:p>
          <a:p>
            <a:pPr marL="0" indent="0" fontAlgn="base">
              <a:lnSpc>
                <a:spcPct val="100000"/>
              </a:lnSpc>
              <a:spcBef>
                <a:spcPts val="0"/>
              </a:spcBef>
              <a:buNone/>
            </a:pPr>
            <a:r>
              <a:rPr lang="zh-CN" altLang="en-US" sz="2000" strike="noStrike" noProof="1">
                <a:solidFill>
                  <a:srgbClr val="00B0F0"/>
                </a:solidFill>
                <a:latin typeface="Consolas" panose="020B0609020204030204" charset="0"/>
              </a:rPr>
              <a:t>         0.79126167,  0.19940871,  0.74923295,  0.43874089,  0.51553475],</a:t>
            </a:r>
          </a:p>
          <a:p>
            <a:pPr marL="0" indent="0" fontAlgn="base">
              <a:lnSpc>
                <a:spcPct val="100000"/>
              </a:lnSpc>
              <a:spcBef>
                <a:spcPts val="0"/>
              </a:spcBef>
              <a:buNone/>
            </a:pPr>
            <a:r>
              <a:rPr lang="zh-CN" altLang="en-US" sz="2000" strike="noStrike" noProof="1">
                <a:solidFill>
                  <a:srgbClr val="00B0F0"/>
                </a:solidFill>
                <a:latin typeface="Consolas" panose="020B0609020204030204" charset="0"/>
              </a:rPr>
              <a:t>       [ 0.5749905 ,  0.68089027,  0.19490823,  0.2631205 ,  0.53732501,</a:t>
            </a:r>
          </a:p>
          <a:p>
            <a:pPr marL="0" indent="0" fontAlgn="base">
              <a:lnSpc>
                <a:spcPct val="100000"/>
              </a:lnSpc>
              <a:spcBef>
                <a:spcPts val="0"/>
              </a:spcBef>
              <a:buNone/>
            </a:pPr>
            <a:r>
              <a:rPr lang="zh-CN" altLang="en-US" sz="2000" strike="noStrike" noProof="1">
                <a:solidFill>
                  <a:srgbClr val="00B0F0"/>
                </a:solidFill>
                <a:latin typeface="Consolas" panose="020B0609020204030204" charset="0"/>
              </a:rPr>
              <a:t>         0.58207636,  0.89361896,  0.43969519,  0.11009907,  0.96794452],</a:t>
            </a:r>
          </a:p>
          <a:p>
            <a:pPr marL="0" indent="0" fontAlgn="base">
              <a:lnSpc>
                <a:spcPct val="100000"/>
              </a:lnSpc>
              <a:spcBef>
                <a:spcPts val="0"/>
              </a:spcBef>
              <a:buNone/>
            </a:pPr>
            <a:r>
              <a:rPr lang="zh-CN" altLang="en-US" sz="2000" strike="noStrike" noProof="1">
                <a:solidFill>
                  <a:srgbClr val="00B0F0"/>
                </a:solidFill>
                <a:latin typeface="Consolas" panose="020B0609020204030204" charset="0"/>
              </a:rPr>
              <a:t>       [ 0.29274478,  0.67495611,  0.13427721,  0.57206913,  0.78126455,</a:t>
            </a:r>
          </a:p>
          <a:p>
            <a:pPr marL="0" indent="0" fontAlgn="base">
              <a:lnSpc>
                <a:spcPct val="100000"/>
              </a:lnSpc>
              <a:spcBef>
                <a:spcPts val="0"/>
              </a:spcBef>
              <a:buNone/>
            </a:pPr>
            <a:r>
              <a:rPr lang="zh-CN" altLang="en-US" sz="2000" strike="noStrike" noProof="1">
                <a:solidFill>
                  <a:srgbClr val="00B0F0"/>
                </a:solidFill>
                <a:latin typeface="Consolas" panose="020B0609020204030204" charset="0"/>
              </a:rPr>
              <a:t>         0.34121099,  0.74407954,  0.34712801,  0.55393827,  0.78458682]])</a:t>
            </a:r>
          </a:p>
        </p:txBody>
      </p:sp>
      <p:sp>
        <p:nvSpPr>
          <p:cNvPr id="81922"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1 </a:t>
            </a:r>
            <a:r>
              <a:rPr dirty="0" err="1"/>
              <a:t>numpy简单应用</a:t>
            </a:r>
            <a:endParaRPr lang="zh-CN" altLang="en-US" kern="1200" baseline="0" dirty="0">
              <a:latin typeface="+mj-lt"/>
              <a:ea typeface="+mj-ea"/>
              <a:cs typeface="+mj-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内容占位符 2"/>
          <p:cNvSpPr>
            <a:spLocks noGrp="1"/>
          </p:cNvSpPr>
          <p:nvPr>
            <p:ph idx="1"/>
          </p:nvPr>
        </p:nvSpPr>
        <p:spPr/>
        <p:txBody>
          <a:bodyPr anchor="t">
            <a:noAutofit/>
          </a:bodyPr>
          <a:lstStyle/>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a_mat = np.matrix([3, 5, 7])</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a_mat.tostring()</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b'\x03\x00\x00\x00\x05\x00\x00\x00\x07\x00\x00\x00'</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a_mat.dumps()</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b'\x80\x02cnumpy.core.multiarray\n_reconstruct\nq\x00cnumpy.matrixlib.defmatrix\nmatrix\nq\x01K\x00\x85q\x02c_codecs\nencode\nq\x03X\x01\x00\x00\x00bq\x04X\x06\x00\x00\x00latin1q\x05\x86q\x06Rq\x07\x87q\x08Rq\t(K\x01K\x01K\x03\x86q\ncnumpy\ndtype\nq\x0bX\x02\x00\x00\x00i4q\x0cK\x00K\x01\x87q\rRq\x0e(K\x03X\x01\x00\x00\x00&lt;q\x0fNNNJ\xff\xff\xff\xffJ\xff\xff\xff\xffK\x00tq\x10b\x89h\x03X\x0c\x00\x00\x00\x03\x00\x00\x00\x05\x00\x00\x00\x07\x00\x00\x00q\x11h\x05\x86q\x12Rq\x13tq\x14b.'</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np.loads(_)</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matrix([[3, 5, 7]])</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a_mat.dump('x.dat')</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np.load('x.dat')</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matrix([[3, 5, 7]])</a:t>
            </a:r>
          </a:p>
        </p:txBody>
      </p:sp>
      <p:sp>
        <p:nvSpPr>
          <p:cNvPr id="82946"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1 </a:t>
            </a:r>
            <a:r>
              <a:rPr dirty="0" err="1"/>
              <a:t>numpy简单应用</a:t>
            </a:r>
            <a:endParaRPr lang="zh-CN" altLang="en-US" kern="1200" baseline="0" dirty="0">
              <a:latin typeface="+mj-lt"/>
              <a:ea typeface="+mj-ea"/>
              <a:cs typeface="+mj-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fontAlgn="base"/>
            <a:r>
              <a:rPr lang="zh-CN" altLang="en-US" sz="2400" strike="noStrike" noProof="1"/>
              <a:t>常用常量</a:t>
            </a:r>
          </a:p>
          <a:p>
            <a:pPr marL="0" indent="0" fontAlgn="base">
              <a:spcBef>
                <a:spcPts val="0"/>
              </a:spcBef>
              <a:buNone/>
            </a:pPr>
            <a:endParaRPr lang="zh-CN" altLang="en-US" sz="2000" strike="noStrike" noProof="1">
              <a:latin typeface="Consolas" panose="020B0609020204030204" charset="0"/>
            </a:endParaRPr>
          </a:p>
          <a:p>
            <a:pPr marL="0" indent="0" fontAlgn="base">
              <a:spcBef>
                <a:spcPts val="0"/>
              </a:spcBef>
              <a:buNone/>
            </a:pPr>
            <a:r>
              <a:rPr lang="zh-CN" altLang="en-US" sz="2000" strike="noStrike" noProof="1">
                <a:latin typeface="Consolas" panose="020B0609020204030204" charset="0"/>
              </a:rPr>
              <a:t>&gt;&gt;&gt; np.Inf                 </a:t>
            </a:r>
            <a:r>
              <a:rPr lang="en-US" altLang="zh-CN" sz="2000" strike="noStrike" noProof="1">
                <a:latin typeface="Consolas" panose="020B0609020204030204" charset="0"/>
              </a:rPr>
              <a:t># </a:t>
            </a:r>
            <a:r>
              <a:rPr lang="zh-CN" altLang="en-US" sz="2000" strike="noStrike" noProof="1">
                <a:latin typeface="Consolas" panose="020B0609020204030204" charset="0"/>
              </a:rPr>
              <a:t>正无穷大</a:t>
            </a:r>
          </a:p>
          <a:p>
            <a:pPr marL="0" indent="0" fontAlgn="base">
              <a:spcBef>
                <a:spcPts val="0"/>
              </a:spcBef>
              <a:buNone/>
            </a:pPr>
            <a:r>
              <a:rPr lang="zh-CN" altLang="en-US" sz="2000" strike="noStrike" noProof="1">
                <a:solidFill>
                  <a:srgbClr val="00B0F0"/>
                </a:solidFill>
                <a:latin typeface="Consolas" panose="020B0609020204030204" charset="0"/>
              </a:rPr>
              <a:t>inf</a:t>
            </a:r>
          </a:p>
          <a:p>
            <a:pPr marL="0" indent="0" fontAlgn="base">
              <a:spcBef>
                <a:spcPts val="0"/>
              </a:spcBef>
              <a:buNone/>
            </a:pPr>
            <a:r>
              <a:rPr lang="zh-CN" altLang="en-US" sz="2000" strike="noStrike" noProof="1">
                <a:latin typeface="Consolas" panose="020B0609020204030204" charset="0"/>
              </a:rPr>
              <a:t>&gt;&gt;&gt; np.NAN                 </a:t>
            </a:r>
            <a:r>
              <a:rPr lang="en-US" altLang="zh-CN" sz="2000" strike="noStrike" noProof="1">
                <a:latin typeface="Consolas" panose="020B0609020204030204" charset="0"/>
              </a:rPr>
              <a:t># </a:t>
            </a:r>
            <a:r>
              <a:rPr lang="zh-CN" altLang="en-US" sz="2000" strike="noStrike" noProof="1">
                <a:latin typeface="Consolas" panose="020B0609020204030204" charset="0"/>
              </a:rPr>
              <a:t>非数字</a:t>
            </a:r>
          </a:p>
          <a:p>
            <a:pPr marL="0" indent="0" fontAlgn="base">
              <a:spcBef>
                <a:spcPts val="0"/>
              </a:spcBef>
              <a:buNone/>
            </a:pPr>
            <a:r>
              <a:rPr lang="zh-CN" altLang="en-US" sz="2000" strike="noStrike" noProof="1">
                <a:solidFill>
                  <a:srgbClr val="00B0F0"/>
                </a:solidFill>
                <a:latin typeface="Consolas" panose="020B0609020204030204" charset="0"/>
              </a:rPr>
              <a:t>nan</a:t>
            </a:r>
          </a:p>
          <a:p>
            <a:pPr marL="0" indent="0" fontAlgn="base">
              <a:spcBef>
                <a:spcPts val="0"/>
              </a:spcBef>
              <a:buNone/>
            </a:pPr>
            <a:r>
              <a:rPr lang="zh-CN" altLang="en-US" sz="2000">
                <a:latin typeface="Consolas" panose="020B0609020204030204" charset="0"/>
                <a:sym typeface="+mn-ea"/>
              </a:rPr>
              <a:t>&gt;&gt;&gt; np.NaN</a:t>
            </a:r>
            <a:endParaRPr lang="zh-CN" altLang="en-US" sz="2000" strike="noStrike" noProof="1">
              <a:latin typeface="Consolas" panose="020B0609020204030204" charset="0"/>
            </a:endParaRPr>
          </a:p>
          <a:p>
            <a:pPr marL="0" indent="0" fontAlgn="base">
              <a:spcBef>
                <a:spcPts val="0"/>
              </a:spcBef>
              <a:buNone/>
            </a:pPr>
            <a:r>
              <a:rPr lang="zh-CN" altLang="en-US" sz="2000">
                <a:solidFill>
                  <a:srgbClr val="00B0F0"/>
                </a:solidFill>
                <a:latin typeface="Consolas" panose="020B0609020204030204" charset="0"/>
                <a:sym typeface="+mn-ea"/>
              </a:rPr>
              <a:t>nan</a:t>
            </a:r>
            <a:endParaRPr lang="zh-CN" altLang="en-US" sz="2000" strike="noStrike" noProof="1">
              <a:solidFill>
                <a:srgbClr val="00B0F0"/>
              </a:solidFill>
              <a:latin typeface="Consolas" panose="020B0609020204030204" charset="0"/>
            </a:endParaRPr>
          </a:p>
          <a:p>
            <a:pPr marL="0" indent="0" fontAlgn="base">
              <a:spcBef>
                <a:spcPts val="0"/>
              </a:spcBef>
              <a:buNone/>
            </a:pPr>
            <a:r>
              <a:rPr lang="zh-CN" altLang="en-US" sz="2000" strike="noStrike" noProof="1">
                <a:latin typeface="Consolas" panose="020B0609020204030204" charset="0"/>
              </a:rPr>
              <a:t>&gt;&gt;&gt; np.Infinity</a:t>
            </a:r>
          </a:p>
          <a:p>
            <a:pPr marL="0" indent="0" fontAlgn="base">
              <a:spcBef>
                <a:spcPts val="0"/>
              </a:spcBef>
              <a:buNone/>
            </a:pPr>
            <a:r>
              <a:rPr lang="zh-CN" altLang="en-US" sz="2000" strike="noStrike" noProof="1">
                <a:solidFill>
                  <a:srgbClr val="00B0F0"/>
                </a:solidFill>
                <a:latin typeface="Consolas" panose="020B0609020204030204" charset="0"/>
              </a:rPr>
              <a:t>inf</a:t>
            </a:r>
          </a:p>
          <a:p>
            <a:pPr marL="0" indent="0" fontAlgn="base">
              <a:spcBef>
                <a:spcPts val="0"/>
              </a:spcBef>
              <a:buNone/>
            </a:pPr>
            <a:r>
              <a:rPr lang="zh-CN" altLang="en-US" sz="2000" strike="noStrike" noProof="1">
                <a:latin typeface="Consolas" panose="020B0609020204030204" charset="0"/>
              </a:rPr>
              <a:t>&gt;&gt;&gt; np.MAXDIMS</a:t>
            </a:r>
          </a:p>
          <a:p>
            <a:pPr marL="0" indent="0" fontAlgn="base">
              <a:spcBef>
                <a:spcPts val="0"/>
              </a:spcBef>
              <a:buNone/>
            </a:pPr>
            <a:r>
              <a:rPr lang="zh-CN" altLang="en-US" sz="2000" strike="noStrike" noProof="1">
                <a:solidFill>
                  <a:srgbClr val="00B0F0"/>
                </a:solidFill>
                <a:latin typeface="Consolas" panose="020B0609020204030204" charset="0"/>
              </a:rPr>
              <a:t>32</a:t>
            </a:r>
          </a:p>
          <a:p>
            <a:pPr marL="0" indent="0" fontAlgn="base">
              <a:spcBef>
                <a:spcPts val="0"/>
              </a:spcBef>
              <a:buNone/>
            </a:pPr>
            <a:r>
              <a:rPr lang="zh-CN" altLang="en-US" sz="2000" strike="noStrike" noProof="1">
                <a:latin typeface="Consolas" panose="020B0609020204030204" charset="0"/>
              </a:rPr>
              <a:t>&gt;&gt;&gt; np.NINF                </a:t>
            </a:r>
            <a:r>
              <a:rPr lang="en-US" altLang="zh-CN" sz="2000" strike="noStrike" noProof="1">
                <a:latin typeface="Consolas" panose="020B0609020204030204" charset="0"/>
              </a:rPr>
              <a:t># </a:t>
            </a:r>
            <a:r>
              <a:rPr lang="zh-CN" altLang="en-US" sz="2000" strike="noStrike" noProof="1">
                <a:latin typeface="Consolas" panose="020B0609020204030204" charset="0"/>
              </a:rPr>
              <a:t>负无穷大</a:t>
            </a:r>
          </a:p>
          <a:p>
            <a:pPr marL="0" indent="0" fontAlgn="base">
              <a:spcBef>
                <a:spcPts val="0"/>
              </a:spcBef>
              <a:buNone/>
            </a:pPr>
            <a:r>
              <a:rPr lang="zh-CN" altLang="en-US" sz="2000" strike="noStrike" noProof="1">
                <a:solidFill>
                  <a:srgbClr val="00B0F0"/>
                </a:solidFill>
                <a:latin typeface="Consolas" panose="020B0609020204030204" charset="0"/>
              </a:rPr>
              <a:t>-inf</a:t>
            </a:r>
          </a:p>
          <a:p>
            <a:pPr marL="0" indent="0" fontAlgn="base">
              <a:spcBef>
                <a:spcPts val="0"/>
              </a:spcBef>
              <a:buNone/>
            </a:pPr>
            <a:r>
              <a:rPr lang="zh-CN" altLang="en-US" sz="2000" strike="noStrike" noProof="1">
                <a:latin typeface="Consolas" panose="020B0609020204030204" charset="0"/>
              </a:rPr>
              <a:t>&gt;&gt;&gt; np.NZERO               </a:t>
            </a:r>
            <a:r>
              <a:rPr lang="en-US" altLang="zh-CN" sz="2000" strike="noStrike" noProof="1">
                <a:latin typeface="Consolas" panose="020B0609020204030204" charset="0"/>
              </a:rPr>
              <a:t># </a:t>
            </a:r>
            <a:r>
              <a:rPr lang="zh-CN" altLang="en-US" sz="2000" strike="noStrike" noProof="1">
                <a:latin typeface="Consolas" panose="020B0609020204030204" charset="0"/>
              </a:rPr>
              <a:t>负</a:t>
            </a:r>
            <a:r>
              <a:rPr lang="en-US" altLang="zh-CN" sz="2000" strike="noStrike" noProof="1">
                <a:latin typeface="Consolas" panose="020B0609020204030204" charset="0"/>
              </a:rPr>
              <a:t>0</a:t>
            </a:r>
          </a:p>
          <a:p>
            <a:pPr marL="0" indent="0" fontAlgn="base">
              <a:spcBef>
                <a:spcPts val="0"/>
              </a:spcBef>
              <a:buNone/>
            </a:pPr>
            <a:r>
              <a:rPr lang="zh-CN" altLang="en-US" sz="2000" strike="noStrike" noProof="1">
                <a:solidFill>
                  <a:srgbClr val="00B0F0"/>
                </a:solidFill>
                <a:latin typeface="Consolas" panose="020B0609020204030204" charset="0"/>
              </a:rPr>
              <a:t>-0.0</a:t>
            </a:r>
          </a:p>
        </p:txBody>
      </p:sp>
      <p:sp>
        <p:nvSpPr>
          <p:cNvPr id="83970"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1 </a:t>
            </a:r>
            <a:r>
              <a:rPr dirty="0" err="1"/>
              <a:t>numpy简单应用</a:t>
            </a:r>
            <a:endParaRPr lang="zh-CN" altLang="en-US" kern="1200" baseline="0" dirty="0">
              <a:latin typeface="+mj-lt"/>
              <a:ea typeface="+mj-ea"/>
              <a:cs typeface="+mj-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标题 27649"/>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2 </a:t>
            </a:r>
            <a:r>
              <a:rPr dirty="0" err="1"/>
              <a:t>scipy简单应用</a:t>
            </a:r>
            <a:endParaRPr lang="zh-CN" altLang="en-US" kern="1200" baseline="0" dirty="0">
              <a:latin typeface="+mj-lt"/>
              <a:ea typeface="+mj-ea"/>
              <a:cs typeface="+mj-cs"/>
            </a:endParaRPr>
          </a:p>
        </p:txBody>
      </p:sp>
      <p:sp>
        <p:nvSpPr>
          <p:cNvPr id="94210" name="文本占位符 27650"/>
          <p:cNvSpPr>
            <a:spLocks noGrp="1"/>
          </p:cNvSpPr>
          <p:nvPr>
            <p:ph idx="1"/>
          </p:nvPr>
        </p:nvSpPr>
        <p:spPr/>
        <p:txBody>
          <a:bodyPr anchor="t"/>
          <a:lstStyle/>
          <a:p>
            <a:pPr defTabSz="914400">
              <a:lnSpc>
                <a:spcPct val="150000"/>
              </a:lnSpc>
              <a:spcBef>
                <a:spcPct val="0"/>
              </a:spcBef>
              <a:buFont typeface="Arial" panose="020B0604020202020204" pitchFamily="34" charset="0"/>
              <a:buChar char="•"/>
            </a:pPr>
            <a:r>
              <a:rPr lang="en-US" altLang="x-none" sz="2400" kern="1200" baseline="0" dirty="0">
                <a:latin typeface="+mn-lt"/>
                <a:ea typeface="+mn-ea"/>
                <a:cs typeface="+mn-cs"/>
              </a:rPr>
              <a:t>scipy</a:t>
            </a:r>
            <a:r>
              <a:rPr lang="zh-CN" altLang="en-US" sz="2400" kern="1200" baseline="0" dirty="0">
                <a:latin typeface="+mn-lt"/>
                <a:ea typeface="+mn-ea"/>
                <a:cs typeface="+mn-cs"/>
              </a:rPr>
              <a:t>在</a:t>
            </a:r>
            <a:r>
              <a:rPr lang="en-US" altLang="x-none" sz="2400" kern="1200" baseline="0" dirty="0">
                <a:latin typeface="+mn-lt"/>
                <a:ea typeface="+mn-ea"/>
                <a:cs typeface="+mn-cs"/>
              </a:rPr>
              <a:t>numpy</a:t>
            </a:r>
            <a:r>
              <a:rPr lang="zh-CN" altLang="en-US" sz="2400" kern="1200" baseline="0" dirty="0">
                <a:latin typeface="+mn-lt"/>
                <a:ea typeface="+mn-ea"/>
                <a:cs typeface="+mn-cs"/>
              </a:rPr>
              <a:t>的基础上增加了大量用于数学计算、科学计算以及工程计算的模块，包括线性代数、常微分方程数值求解、信号处理、图像处理、稀疏矩阵等等。</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2 </a:t>
            </a:r>
            <a:r>
              <a:rPr dirty="0" err="1"/>
              <a:t>scipy简单应用</a:t>
            </a:r>
            <a:endParaRPr lang="zh-CN" altLang="en-US" kern="1200" baseline="0" dirty="0">
              <a:latin typeface="+mj-lt"/>
              <a:ea typeface="+mj-ea"/>
              <a:cs typeface="+mj-cs"/>
            </a:endParaRPr>
          </a:p>
        </p:txBody>
      </p:sp>
      <p:sp>
        <p:nvSpPr>
          <p:cNvPr id="39938" name="内容占位符 2"/>
          <p:cNvSpPr>
            <a:spLocks noGrp="1"/>
          </p:cNvSpPr>
          <p:nvPr>
            <p:ph idx="1"/>
          </p:nvPr>
        </p:nvSpPr>
        <p:spPr/>
        <p:txBody>
          <a:bodyPr anchor="t"/>
          <a:lstStyle/>
          <a:p>
            <a:pPr fontAlgn="base">
              <a:lnSpc>
                <a:spcPct val="80000"/>
              </a:lnSpc>
            </a:pPr>
            <a:r>
              <a:rPr lang="en-US" altLang="x-none" sz="2400" strike="noStrike" noProof="1"/>
              <a:t>scipy</a:t>
            </a:r>
            <a:r>
              <a:rPr lang="zh-CN" altLang="en-US" sz="2400" strike="noStrike" noProof="1">
                <a:ea typeface="宋体" panose="02010600030101010101" pitchFamily="2" charset="-122"/>
              </a:rPr>
              <a:t>主要模块有：</a:t>
            </a:r>
          </a:p>
          <a:p>
            <a:pPr marL="0" indent="0" fontAlgn="base">
              <a:spcBef>
                <a:spcPts val="600"/>
              </a:spcBef>
              <a:spcAft>
                <a:spcPts val="600"/>
              </a:spcAft>
              <a:buClr>
                <a:schemeClr val="tx1"/>
              </a:buClr>
              <a:buFont typeface="Wingdings" panose="05000000000000000000" charset="0"/>
              <a:buNone/>
            </a:pPr>
            <a:endParaRPr lang="zh-CN" altLang="en-US" sz="2000" strike="noStrike" noProof="1">
              <a:ea typeface="宋体" panose="02010600030101010101" pitchFamily="2" charset="-122"/>
            </a:endParaRPr>
          </a:p>
        </p:txBody>
      </p:sp>
      <p:graphicFrame>
        <p:nvGraphicFramePr>
          <p:cNvPr id="2" name="Table -1"/>
          <p:cNvGraphicFramePr/>
          <p:nvPr/>
        </p:nvGraphicFramePr>
        <p:xfrm>
          <a:off x="939800" y="1721485"/>
          <a:ext cx="9368155" cy="4358640"/>
        </p:xfrm>
        <a:graphic>
          <a:graphicData uri="http://schemas.openxmlformats.org/drawingml/2006/table">
            <a:tbl>
              <a:tblPr firstRow="1" bandRow="1">
                <a:tableStyleId>{5940675A-B579-460E-94D1-54222C63F5DA}</a:tableStyleId>
              </a:tblPr>
              <a:tblGrid>
                <a:gridCol w="1958340">
                  <a:extLst>
                    <a:ext uri="{9D8B030D-6E8A-4147-A177-3AD203B41FA5}">
                      <a16:colId xmlns:a16="http://schemas.microsoft.com/office/drawing/2014/main" val="20000"/>
                    </a:ext>
                  </a:extLst>
                </a:gridCol>
                <a:gridCol w="7409815">
                  <a:extLst>
                    <a:ext uri="{9D8B030D-6E8A-4147-A177-3AD203B41FA5}">
                      <a16:colId xmlns:a16="http://schemas.microsoft.com/office/drawing/2014/main" val="20001"/>
                    </a:ext>
                  </a:extLst>
                </a:gridCol>
              </a:tblGrid>
              <a:tr h="311150">
                <a:tc>
                  <a:txBody>
                    <a:bodyPr/>
                    <a:lstStyle/>
                    <a:p>
                      <a:pPr marL="0" indent="0" algn="ctr">
                        <a:buNone/>
                      </a:pPr>
                      <a:r>
                        <a:rPr lang="zh-CN" altLang="en-US" sz="2000" b="1" u="none">
                          <a:latin typeface="宋体" panose="02010600030101010101" pitchFamily="2" charset="-122"/>
                          <a:ea typeface="宋体" panose="02010600030101010101" pitchFamily="2" charset="-122"/>
                          <a:cs typeface="宋体" panose="02010600030101010101" pitchFamily="2" charset="-122"/>
                        </a:rPr>
                        <a:t>模块</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2000" b="1" u="none">
                          <a:latin typeface="宋体" panose="02010600030101010101" pitchFamily="2" charset="-122"/>
                          <a:ea typeface="宋体" panose="02010600030101010101" pitchFamily="2" charset="-122"/>
                          <a:cs typeface="宋体" panose="02010600030101010101" pitchFamily="2" charset="-122"/>
                        </a:rPr>
                        <a:t>说明</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1785">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constants</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常数</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115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special</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特殊函数</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230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optimize</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数值优化算法，如最小二乘拟合（</a:t>
                      </a:r>
                      <a:r>
                        <a:rPr lang="en-US" altLang="zh-CN" sz="2000" b="0" u="none">
                          <a:latin typeface="宋体" panose="02010600030101010101" pitchFamily="2" charset="-122"/>
                          <a:ea typeface="宋体" panose="02010600030101010101" pitchFamily="2" charset="-122"/>
                          <a:cs typeface="宋体" panose="02010600030101010101" pitchFamily="2" charset="-122"/>
                        </a:rPr>
                        <a:t>leastsq</a:t>
                      </a:r>
                      <a:r>
                        <a:rPr lang="zh-CN" altLang="en-US" sz="2000" b="0" u="none">
                          <a:latin typeface="宋体" panose="02010600030101010101" pitchFamily="2" charset="-122"/>
                          <a:ea typeface="宋体" panose="02010600030101010101" pitchFamily="2" charset="-122"/>
                          <a:cs typeface="宋体" panose="02010600030101010101" pitchFamily="2" charset="-122"/>
                        </a:rPr>
                        <a:t>）、函数最小值（</a:t>
                      </a:r>
                      <a:r>
                        <a:rPr lang="en-US" altLang="zh-CN" sz="2000" b="0" u="none">
                          <a:latin typeface="宋体" panose="02010600030101010101" pitchFamily="2" charset="-122"/>
                          <a:ea typeface="宋体" panose="02010600030101010101" pitchFamily="2" charset="-122"/>
                          <a:cs typeface="宋体" panose="02010600030101010101" pitchFamily="2" charset="-122"/>
                        </a:rPr>
                        <a:t>fmin</a:t>
                      </a:r>
                      <a:r>
                        <a:rPr lang="zh-CN" altLang="en-US" sz="2000" b="0" u="none">
                          <a:latin typeface="宋体" panose="02010600030101010101" pitchFamily="2" charset="-122"/>
                          <a:ea typeface="宋体" panose="02010600030101010101" pitchFamily="2" charset="-122"/>
                          <a:cs typeface="宋体" panose="02010600030101010101" pitchFamily="2" charset="-122"/>
                        </a:rPr>
                        <a:t>系列）、非线性方程组求解（</a:t>
                      </a:r>
                      <a:r>
                        <a:rPr lang="en-US" altLang="zh-CN" sz="2000" b="0" u="none">
                          <a:latin typeface="宋体" panose="02010600030101010101" pitchFamily="2" charset="-122"/>
                          <a:ea typeface="宋体" panose="02010600030101010101" pitchFamily="2" charset="-122"/>
                          <a:cs typeface="宋体" panose="02010600030101010101" pitchFamily="2" charset="-122"/>
                        </a:rPr>
                        <a:t>fsolve</a:t>
                      </a:r>
                      <a:r>
                        <a:rPr lang="zh-CN" altLang="en-US" sz="2000" b="0" u="none">
                          <a:latin typeface="宋体" panose="02010600030101010101" pitchFamily="2" charset="-122"/>
                          <a:ea typeface="宋体" panose="02010600030101010101" pitchFamily="2" charset="-122"/>
                          <a:cs typeface="宋体" panose="02010600030101010101" pitchFamily="2" charset="-122"/>
                        </a:rPr>
                        <a:t>）等等</a:t>
                      </a:r>
                      <a:endParaRPr 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1785">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interpolate</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插值（</a:t>
                      </a:r>
                      <a:r>
                        <a:rPr lang="en-US" altLang="zh-CN" sz="2000" b="0" u="none">
                          <a:latin typeface="宋体" panose="02010600030101010101" pitchFamily="2" charset="-122"/>
                          <a:ea typeface="宋体" panose="02010600030101010101" pitchFamily="2" charset="-122"/>
                          <a:cs typeface="宋体" panose="02010600030101010101" pitchFamily="2" charset="-122"/>
                        </a:rPr>
                        <a:t>interp1d</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interp2d</a:t>
                      </a:r>
                      <a:r>
                        <a:rPr lang="zh-CN" altLang="en-US" sz="2000" b="0" u="none">
                          <a:latin typeface="宋体" panose="02010600030101010101" pitchFamily="2" charset="-122"/>
                          <a:ea typeface="宋体" panose="02010600030101010101" pitchFamily="2" charset="-122"/>
                          <a:cs typeface="宋体" panose="02010600030101010101" pitchFamily="2" charset="-122"/>
                        </a:rPr>
                        <a:t>等等）</a:t>
                      </a:r>
                      <a:endParaRPr 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115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integrate</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数值积分</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signal</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信号处理</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934085">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ndimage</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图像处理，包括滤波器模块</a:t>
                      </a:r>
                      <a:r>
                        <a:rPr lang="en-US" altLang="zh-CN" sz="2000" b="0" u="none">
                          <a:latin typeface="宋体" panose="02010600030101010101" pitchFamily="2" charset="-122"/>
                          <a:ea typeface="宋体" panose="02010600030101010101" pitchFamily="2" charset="-122"/>
                          <a:cs typeface="宋体" panose="02010600030101010101" pitchFamily="2" charset="-122"/>
                        </a:rPr>
                        <a:t>filters</a:t>
                      </a:r>
                      <a:r>
                        <a:rPr lang="zh-CN" altLang="en-US" sz="2000" b="0" u="none">
                          <a:latin typeface="宋体" panose="02010600030101010101" pitchFamily="2" charset="-122"/>
                          <a:ea typeface="宋体" panose="02010600030101010101" pitchFamily="2" charset="-122"/>
                          <a:cs typeface="宋体" panose="02010600030101010101" pitchFamily="2" charset="-122"/>
                        </a:rPr>
                        <a:t>、傅里叶变换模块</a:t>
                      </a:r>
                      <a:r>
                        <a:rPr lang="en-US" altLang="zh-CN" sz="2000" b="0" u="none">
                          <a:latin typeface="宋体" panose="02010600030101010101" pitchFamily="2" charset="-122"/>
                          <a:ea typeface="宋体" panose="02010600030101010101" pitchFamily="2" charset="-122"/>
                          <a:cs typeface="宋体" panose="02010600030101010101" pitchFamily="2" charset="-122"/>
                        </a:rPr>
                        <a:t>fourier</a:t>
                      </a:r>
                      <a:r>
                        <a:rPr lang="zh-CN" altLang="en-US" sz="2000" b="0" u="none">
                          <a:latin typeface="宋体" panose="02010600030101010101" pitchFamily="2" charset="-122"/>
                          <a:ea typeface="宋体" panose="02010600030101010101" pitchFamily="2" charset="-122"/>
                          <a:cs typeface="宋体" panose="02010600030101010101" pitchFamily="2" charset="-122"/>
                        </a:rPr>
                        <a:t>、图像插值模块</a:t>
                      </a:r>
                      <a:r>
                        <a:rPr lang="en-US" altLang="zh-CN" sz="2000" b="0" u="none">
                          <a:latin typeface="宋体" panose="02010600030101010101" pitchFamily="2" charset="-122"/>
                          <a:ea typeface="宋体" panose="02010600030101010101" pitchFamily="2" charset="-122"/>
                          <a:cs typeface="宋体" panose="02010600030101010101" pitchFamily="2" charset="-122"/>
                        </a:rPr>
                        <a:t>interpolation</a:t>
                      </a:r>
                      <a:r>
                        <a:rPr lang="zh-CN" altLang="en-US" sz="2000" b="0" u="none">
                          <a:latin typeface="宋体" panose="02010600030101010101" pitchFamily="2" charset="-122"/>
                          <a:ea typeface="宋体" panose="02010600030101010101" pitchFamily="2" charset="-122"/>
                          <a:cs typeface="宋体" panose="02010600030101010101" pitchFamily="2" charset="-122"/>
                        </a:rPr>
                        <a:t>、图像测量模块</a:t>
                      </a:r>
                      <a:r>
                        <a:rPr lang="en-US" altLang="zh-CN" sz="2000" b="0" u="none">
                          <a:latin typeface="宋体" panose="02010600030101010101" pitchFamily="2" charset="-122"/>
                          <a:ea typeface="宋体" panose="02010600030101010101" pitchFamily="2" charset="-122"/>
                          <a:cs typeface="宋体" panose="02010600030101010101" pitchFamily="2" charset="-122"/>
                        </a:rPr>
                        <a:t>measurements</a:t>
                      </a:r>
                      <a:r>
                        <a:rPr lang="zh-CN" altLang="en-US" sz="2000" b="0" u="none">
                          <a:latin typeface="宋体" panose="02010600030101010101" pitchFamily="2" charset="-122"/>
                          <a:ea typeface="宋体" panose="02010600030101010101" pitchFamily="2" charset="-122"/>
                          <a:cs typeface="宋体" panose="02010600030101010101" pitchFamily="2" charset="-122"/>
                        </a:rPr>
                        <a:t>、形态学图像处理模块</a:t>
                      </a:r>
                      <a:r>
                        <a:rPr lang="en-US" altLang="zh-CN" sz="2000" b="0" u="none">
                          <a:latin typeface="宋体" panose="02010600030101010101" pitchFamily="2" charset="-122"/>
                          <a:ea typeface="宋体" panose="02010600030101010101" pitchFamily="2" charset="-122"/>
                          <a:cs typeface="宋体" panose="02010600030101010101" pitchFamily="2" charset="-122"/>
                        </a:rPr>
                        <a:t>morphology</a:t>
                      </a:r>
                      <a:r>
                        <a:rPr lang="zh-CN" altLang="en-US" sz="2000" b="0" u="none">
                          <a:latin typeface="宋体" panose="02010600030101010101" pitchFamily="2" charset="-122"/>
                          <a:ea typeface="宋体" panose="02010600030101010101" pitchFamily="2" charset="-122"/>
                          <a:cs typeface="宋体" panose="02010600030101010101" pitchFamily="2" charset="-122"/>
                        </a:rPr>
                        <a:t>等等</a:t>
                      </a:r>
                      <a:endParaRPr 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115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stats</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统计</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1785">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misc</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提供了读取图像文件的方法和一些测试图像</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115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io</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提供了读取</a:t>
                      </a:r>
                      <a:r>
                        <a:rPr lang="en-US" altLang="zh-CN" sz="2000" b="0" u="none">
                          <a:latin typeface="宋体" panose="02010600030101010101" pitchFamily="2" charset="-122"/>
                          <a:ea typeface="宋体" panose="02010600030101010101" pitchFamily="2" charset="-122"/>
                          <a:cs typeface="宋体" panose="02010600030101010101" pitchFamily="2" charset="-122"/>
                        </a:rPr>
                        <a:t>Matlab</a:t>
                      </a:r>
                      <a:r>
                        <a:rPr lang="zh-CN" altLang="en-US" sz="2000" b="0" u="none">
                          <a:latin typeface="宋体" panose="02010600030101010101" pitchFamily="2" charset="-122"/>
                          <a:ea typeface="宋体" panose="02010600030101010101" pitchFamily="2" charset="-122"/>
                          <a:cs typeface="宋体" panose="02010600030101010101" pitchFamily="2" charset="-122"/>
                        </a:rPr>
                        <a:t>和</a:t>
                      </a:r>
                      <a:r>
                        <a:rPr lang="en-US" altLang="zh-CN" sz="2000" b="0" u="none">
                          <a:latin typeface="宋体" panose="02010600030101010101" pitchFamily="2" charset="-122"/>
                          <a:ea typeface="宋体" panose="02010600030101010101" pitchFamily="2" charset="-122"/>
                          <a:cs typeface="宋体" panose="02010600030101010101" pitchFamily="2" charset="-122"/>
                        </a:rPr>
                        <a:t>Fortran</a:t>
                      </a:r>
                      <a:r>
                        <a:rPr lang="zh-CN" altLang="en-US" sz="2000" b="0" u="none">
                          <a:latin typeface="宋体" panose="02010600030101010101" pitchFamily="2" charset="-122"/>
                          <a:ea typeface="宋体" panose="02010600030101010101" pitchFamily="2" charset="-122"/>
                          <a:cs typeface="宋体" panose="02010600030101010101" pitchFamily="2" charset="-122"/>
                        </a:rPr>
                        <a:t>文件的方法</a:t>
                      </a:r>
                      <a:endParaRPr 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标题 28673"/>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2.1 </a:t>
            </a:r>
            <a:r>
              <a:rPr dirty="0" err="1"/>
              <a:t>常数与特殊函数</a:t>
            </a:r>
            <a:endParaRPr lang="zh-CN" altLang="en-US" kern="1200" baseline="0" dirty="0">
              <a:latin typeface="+mj-lt"/>
              <a:ea typeface="+mj-ea"/>
              <a:cs typeface="+mj-cs"/>
            </a:endParaRPr>
          </a:p>
        </p:txBody>
      </p:sp>
      <p:sp>
        <p:nvSpPr>
          <p:cNvPr id="27650" name="文本占位符 28674"/>
          <p:cNvSpPr>
            <a:spLocks noGrp="1"/>
          </p:cNvSpPr>
          <p:nvPr>
            <p:ph idx="1"/>
          </p:nvPr>
        </p:nvSpPr>
        <p:spPr>
          <a:xfrm>
            <a:off x="838200" y="1321435"/>
            <a:ext cx="10515600" cy="5433060"/>
          </a:xfrm>
        </p:spPr>
        <p:txBody>
          <a:bodyPr anchor="t">
            <a:normAutofit fontScale="90000" lnSpcReduction="10000"/>
          </a:bodyPr>
          <a:lstStyle/>
          <a:p>
            <a:pPr fontAlgn="base">
              <a:lnSpc>
                <a:spcPct val="80000"/>
              </a:lnSpc>
            </a:pPr>
            <a:r>
              <a:rPr lang="en-US" altLang="x-none" sz="2400" strike="noStrike" noProof="1"/>
              <a:t>scipy</a:t>
            </a:r>
            <a:r>
              <a:rPr lang="zh-CN" altLang="en-US" sz="2400" strike="noStrike" noProof="1"/>
              <a:t>的</a:t>
            </a:r>
            <a:r>
              <a:rPr lang="en-US" altLang="x-none" sz="2400" strike="noStrike" noProof="1"/>
              <a:t>constants</a:t>
            </a:r>
            <a:r>
              <a:rPr lang="zh-CN" altLang="en-US" sz="2400" strike="noStrike" noProof="1"/>
              <a:t>模块包含了大量用于科学计算的常数</a:t>
            </a:r>
          </a:p>
          <a:p>
            <a:pPr marL="0" indent="0" fontAlgn="base">
              <a:lnSpc>
                <a:spcPct val="100000"/>
              </a:lnSpc>
              <a:spcBef>
                <a:spcPts val="0"/>
              </a:spcBef>
              <a:buNone/>
            </a:pPr>
            <a:endParaRPr lang="en-US" altLang="x-none" sz="2000" strike="noStrike" noProof="1">
              <a:latin typeface="Consolas" panose="020B0609020204030204" charset="0"/>
            </a:endParaRPr>
          </a:p>
          <a:p>
            <a:pPr marL="0" indent="0" fontAlgn="base">
              <a:lnSpc>
                <a:spcPct val="100000"/>
              </a:lnSpc>
              <a:spcBef>
                <a:spcPts val="0"/>
              </a:spcBef>
              <a:buNone/>
            </a:pPr>
            <a:r>
              <a:rPr lang="en-US" altLang="x-none" sz="2000" strike="noStrike" noProof="1">
                <a:latin typeface="Consolas" panose="020B0609020204030204" charset="0"/>
              </a:rPr>
              <a:t>&gt;&gt;&gt; from scipy import constants as C</a:t>
            </a:r>
          </a:p>
          <a:p>
            <a:pPr marL="0" indent="0" fontAlgn="base">
              <a:lnSpc>
                <a:spcPct val="100000"/>
              </a:lnSpc>
              <a:spcBef>
                <a:spcPts val="0"/>
              </a:spcBef>
              <a:buNone/>
            </a:pPr>
            <a:r>
              <a:rPr lang="en-US" altLang="x-none" sz="2000" strike="noStrike" noProof="1">
                <a:latin typeface="Consolas" panose="020B0609020204030204" charset="0"/>
              </a:rPr>
              <a:t>&gt;&gt;&gt; C.pi                      # 圆周率</a:t>
            </a:r>
          </a:p>
          <a:p>
            <a:pPr marL="0" indent="0" fontAlgn="base">
              <a:lnSpc>
                <a:spcPct val="100000"/>
              </a:lnSpc>
              <a:spcBef>
                <a:spcPts val="0"/>
              </a:spcBef>
              <a:buNone/>
            </a:pPr>
            <a:r>
              <a:rPr lang="en-US" altLang="x-none" sz="2000" strike="noStrike" noProof="1">
                <a:solidFill>
                  <a:srgbClr val="00B0F0"/>
                </a:solidFill>
                <a:latin typeface="Consolas" panose="020B0609020204030204" charset="0"/>
              </a:rPr>
              <a:t>3.141592653589793</a:t>
            </a:r>
          </a:p>
          <a:p>
            <a:pPr marL="0" indent="0" fontAlgn="base">
              <a:lnSpc>
                <a:spcPct val="100000"/>
              </a:lnSpc>
              <a:spcBef>
                <a:spcPts val="0"/>
              </a:spcBef>
              <a:buNone/>
            </a:pPr>
            <a:r>
              <a:rPr lang="en-US" altLang="x-none" sz="2000" strike="noStrike" noProof="1">
                <a:latin typeface="Consolas" panose="020B0609020204030204" charset="0"/>
              </a:rPr>
              <a:t>&gt;&gt;&gt; C.golden                  # 黄金比例</a:t>
            </a:r>
          </a:p>
          <a:p>
            <a:pPr marL="0" indent="0" fontAlgn="base">
              <a:lnSpc>
                <a:spcPct val="100000"/>
              </a:lnSpc>
              <a:spcBef>
                <a:spcPts val="0"/>
              </a:spcBef>
              <a:buNone/>
            </a:pPr>
            <a:r>
              <a:rPr lang="en-US" altLang="x-none" sz="2000" strike="noStrike" noProof="1">
                <a:solidFill>
                  <a:srgbClr val="00B0F0"/>
                </a:solidFill>
                <a:latin typeface="Consolas" panose="020B0609020204030204" charset="0"/>
              </a:rPr>
              <a:t>1.618033988749895</a:t>
            </a:r>
          </a:p>
          <a:p>
            <a:pPr marL="0" indent="0" fontAlgn="base">
              <a:lnSpc>
                <a:spcPct val="100000"/>
              </a:lnSpc>
              <a:spcBef>
                <a:spcPts val="0"/>
              </a:spcBef>
              <a:buNone/>
            </a:pPr>
            <a:r>
              <a:rPr lang="en-US" altLang="x-none" sz="2000" strike="noStrike" noProof="1">
                <a:latin typeface="Consolas" panose="020B0609020204030204" charset="0"/>
              </a:rPr>
              <a:t>&gt;&gt;&gt; C.c                       # 真空中的光速</a:t>
            </a:r>
          </a:p>
          <a:p>
            <a:pPr marL="0" indent="0" fontAlgn="base">
              <a:lnSpc>
                <a:spcPct val="100000"/>
              </a:lnSpc>
              <a:spcBef>
                <a:spcPts val="0"/>
              </a:spcBef>
              <a:buNone/>
            </a:pPr>
            <a:r>
              <a:rPr lang="en-US" altLang="x-none" sz="2000" strike="noStrike" noProof="1">
                <a:solidFill>
                  <a:srgbClr val="00B0F0"/>
                </a:solidFill>
                <a:latin typeface="Consolas" panose="020B0609020204030204" charset="0"/>
              </a:rPr>
              <a:t>299792458.0</a:t>
            </a:r>
          </a:p>
          <a:p>
            <a:pPr marL="0" indent="0" fontAlgn="base">
              <a:lnSpc>
                <a:spcPct val="100000"/>
              </a:lnSpc>
              <a:spcBef>
                <a:spcPts val="0"/>
              </a:spcBef>
              <a:buNone/>
            </a:pPr>
            <a:r>
              <a:rPr lang="en-US" altLang="x-none" sz="2000" strike="noStrike" noProof="1">
                <a:latin typeface="Consolas" panose="020B0609020204030204" charset="0"/>
              </a:rPr>
              <a:t>&gt;&gt;&gt; C.h                       # 普朗克常数</a:t>
            </a:r>
          </a:p>
          <a:p>
            <a:pPr marL="0" indent="0" fontAlgn="base">
              <a:lnSpc>
                <a:spcPct val="100000"/>
              </a:lnSpc>
              <a:spcBef>
                <a:spcPts val="0"/>
              </a:spcBef>
              <a:buNone/>
            </a:pPr>
            <a:r>
              <a:rPr lang="en-US" altLang="x-none" sz="2000" strike="noStrike" noProof="1">
                <a:solidFill>
                  <a:srgbClr val="00B0F0"/>
                </a:solidFill>
                <a:latin typeface="Consolas" panose="020B0609020204030204" charset="0"/>
              </a:rPr>
              <a:t>6.62606896e-34</a:t>
            </a:r>
          </a:p>
          <a:p>
            <a:pPr marL="0" indent="0" fontAlgn="base">
              <a:lnSpc>
                <a:spcPct val="100000"/>
              </a:lnSpc>
              <a:spcBef>
                <a:spcPts val="0"/>
              </a:spcBef>
              <a:buNone/>
            </a:pPr>
            <a:r>
              <a:rPr lang="en-US" altLang="x-none" sz="2000" strike="noStrike" noProof="1">
                <a:latin typeface="Consolas" panose="020B0609020204030204" charset="0"/>
              </a:rPr>
              <a:t>&gt;&gt;&gt; C.mile                    # 一英里等于多少米</a:t>
            </a:r>
          </a:p>
          <a:p>
            <a:pPr marL="0" indent="0" fontAlgn="base">
              <a:lnSpc>
                <a:spcPct val="100000"/>
              </a:lnSpc>
              <a:spcBef>
                <a:spcPts val="0"/>
              </a:spcBef>
              <a:buNone/>
            </a:pPr>
            <a:r>
              <a:rPr lang="en-US" altLang="x-none" sz="2000" strike="noStrike" noProof="1">
                <a:solidFill>
                  <a:srgbClr val="00B0F0"/>
                </a:solidFill>
                <a:latin typeface="Consolas" panose="020B0609020204030204" charset="0"/>
              </a:rPr>
              <a:t>1609.3439999999998</a:t>
            </a:r>
          </a:p>
          <a:p>
            <a:pPr marL="0" indent="0" defTabSz="914400">
              <a:lnSpc>
                <a:spcPct val="100000"/>
              </a:lnSpc>
              <a:spcBef>
                <a:spcPts val="0"/>
              </a:spcBef>
              <a:buFont typeface="Wingdings" panose="05000000000000000000" charset="0"/>
              <a:buNone/>
            </a:pPr>
            <a:r>
              <a:rPr lang="en-US" altLang="x-none" sz="2000" dirty="0">
                <a:latin typeface="Consolas" panose="020B0609020204030204" charset="0"/>
                <a:sym typeface="+mn-ea"/>
              </a:rPr>
              <a:t>&gt;&gt;&gt; C.inch                    # 一英寸等于多少米</a:t>
            </a:r>
            <a:endParaRPr lang="en-US" altLang="x-none" sz="2000" kern="1200" baseline="0" dirty="0">
              <a:latin typeface="Consolas" panose="020B0609020204030204" charset="0"/>
              <a:ea typeface="+mn-ea"/>
              <a:cs typeface="+mn-cs"/>
            </a:endParaRPr>
          </a:p>
          <a:p>
            <a:pPr marL="0" indent="0" defTabSz="914400">
              <a:lnSpc>
                <a:spcPct val="100000"/>
              </a:lnSpc>
              <a:spcBef>
                <a:spcPts val="0"/>
              </a:spcBef>
              <a:buFont typeface="Wingdings" panose="05000000000000000000" charset="0"/>
              <a:buNone/>
            </a:pPr>
            <a:r>
              <a:rPr lang="en-US" altLang="x-none" sz="2000" dirty="0">
                <a:solidFill>
                  <a:srgbClr val="00B0F0"/>
                </a:solidFill>
                <a:latin typeface="Consolas" panose="020B0609020204030204" charset="0"/>
                <a:sym typeface="+mn-ea"/>
              </a:rPr>
              <a:t>0.0254</a:t>
            </a:r>
            <a:endParaRPr lang="en-US" altLang="x-none" sz="2000" kern="1200" baseline="0" dirty="0">
              <a:solidFill>
                <a:srgbClr val="00B0F0"/>
              </a:solidFill>
              <a:latin typeface="Consolas" panose="020B0609020204030204" charset="0"/>
              <a:ea typeface="+mn-ea"/>
              <a:cs typeface="+mn-cs"/>
            </a:endParaRPr>
          </a:p>
          <a:p>
            <a:pPr marL="0" indent="0" defTabSz="914400">
              <a:lnSpc>
                <a:spcPct val="100000"/>
              </a:lnSpc>
              <a:spcBef>
                <a:spcPts val="0"/>
              </a:spcBef>
              <a:buFont typeface="Wingdings" panose="05000000000000000000" charset="0"/>
              <a:buNone/>
            </a:pPr>
            <a:r>
              <a:rPr lang="en-US" altLang="x-none" sz="2000" dirty="0">
                <a:latin typeface="Consolas" panose="020B0609020204030204" charset="0"/>
                <a:sym typeface="+mn-ea"/>
              </a:rPr>
              <a:t>&gt;&gt;&gt; C.degree                  # 一度等于多少弧度</a:t>
            </a:r>
            <a:endParaRPr lang="en-US" altLang="x-none" sz="2000" kern="1200" baseline="0" dirty="0">
              <a:latin typeface="Consolas" panose="020B0609020204030204" charset="0"/>
              <a:ea typeface="+mn-ea"/>
              <a:cs typeface="+mn-cs"/>
            </a:endParaRPr>
          </a:p>
          <a:p>
            <a:pPr marL="0" indent="0" defTabSz="914400">
              <a:lnSpc>
                <a:spcPct val="100000"/>
              </a:lnSpc>
              <a:spcBef>
                <a:spcPts val="0"/>
              </a:spcBef>
              <a:buFont typeface="Wingdings" panose="05000000000000000000" charset="0"/>
              <a:buNone/>
            </a:pPr>
            <a:r>
              <a:rPr lang="en-US" altLang="x-none" sz="2000" dirty="0">
                <a:solidFill>
                  <a:srgbClr val="00B0F0"/>
                </a:solidFill>
                <a:latin typeface="Consolas" panose="020B0609020204030204" charset="0"/>
                <a:sym typeface="+mn-ea"/>
              </a:rPr>
              <a:t>0.017453292519943295</a:t>
            </a:r>
            <a:endParaRPr lang="en-US" altLang="x-none" sz="2000" kern="1200" baseline="0" dirty="0">
              <a:solidFill>
                <a:srgbClr val="00B0F0"/>
              </a:solidFill>
              <a:latin typeface="Consolas" panose="020B0609020204030204" charset="0"/>
              <a:ea typeface="+mn-ea"/>
              <a:cs typeface="+mn-cs"/>
            </a:endParaRPr>
          </a:p>
          <a:p>
            <a:pPr marL="0" indent="0" defTabSz="914400">
              <a:lnSpc>
                <a:spcPct val="100000"/>
              </a:lnSpc>
              <a:spcBef>
                <a:spcPts val="0"/>
              </a:spcBef>
              <a:buFont typeface="Wingdings" panose="05000000000000000000" charset="0"/>
              <a:buNone/>
            </a:pPr>
            <a:r>
              <a:rPr lang="en-US" altLang="x-none" sz="2000" dirty="0">
                <a:latin typeface="Consolas" panose="020B0609020204030204" charset="0"/>
                <a:sym typeface="+mn-ea"/>
              </a:rPr>
              <a:t>&gt;&gt;&gt; C.minute                  # 一分钟等于多少秒</a:t>
            </a:r>
            <a:endParaRPr lang="en-US" altLang="x-none" sz="2000" kern="1200" baseline="0" dirty="0">
              <a:latin typeface="Consolas" panose="020B0609020204030204" charset="0"/>
              <a:ea typeface="+mn-ea"/>
              <a:cs typeface="+mn-cs"/>
            </a:endParaRPr>
          </a:p>
          <a:p>
            <a:pPr marL="0" indent="0" defTabSz="914400">
              <a:lnSpc>
                <a:spcPct val="100000"/>
              </a:lnSpc>
              <a:spcBef>
                <a:spcPts val="0"/>
              </a:spcBef>
              <a:buFont typeface="Wingdings" panose="05000000000000000000" charset="0"/>
              <a:buNone/>
            </a:pPr>
            <a:r>
              <a:rPr lang="en-US" altLang="x-none" sz="2000" dirty="0">
                <a:solidFill>
                  <a:srgbClr val="00B0F0"/>
                </a:solidFill>
                <a:latin typeface="Consolas" panose="020B0609020204030204" charset="0"/>
                <a:sym typeface="+mn-ea"/>
              </a:rPr>
              <a:t>60.0</a:t>
            </a:r>
            <a:endParaRPr lang="en-US" altLang="x-none" sz="2000" kern="1200" baseline="0" dirty="0">
              <a:solidFill>
                <a:srgbClr val="00B0F0"/>
              </a:solidFill>
              <a:latin typeface="Consolas" panose="020B0609020204030204" charset="0"/>
              <a:ea typeface="+mn-ea"/>
              <a:cs typeface="+mn-cs"/>
            </a:endParaRPr>
          </a:p>
          <a:p>
            <a:pPr marL="0" indent="0" defTabSz="914400">
              <a:lnSpc>
                <a:spcPct val="100000"/>
              </a:lnSpc>
              <a:spcBef>
                <a:spcPts val="0"/>
              </a:spcBef>
              <a:buFont typeface="Wingdings" panose="05000000000000000000" charset="0"/>
              <a:buNone/>
            </a:pPr>
            <a:r>
              <a:rPr lang="en-US" altLang="x-none" sz="2000" dirty="0">
                <a:latin typeface="Consolas" panose="020B0609020204030204" charset="0"/>
                <a:sym typeface="+mn-ea"/>
              </a:rPr>
              <a:t>&gt;&gt;&gt; C.g                       # 标准重力加速度</a:t>
            </a:r>
            <a:endParaRPr lang="en-US" altLang="x-none" sz="2000" kern="1200" baseline="0" dirty="0">
              <a:latin typeface="Consolas" panose="020B0609020204030204" charset="0"/>
              <a:ea typeface="+mn-ea"/>
              <a:cs typeface="+mn-cs"/>
            </a:endParaRPr>
          </a:p>
          <a:p>
            <a:pPr marL="0" indent="0" defTabSz="914400">
              <a:lnSpc>
                <a:spcPct val="100000"/>
              </a:lnSpc>
              <a:spcBef>
                <a:spcPts val="0"/>
              </a:spcBef>
              <a:buFont typeface="Wingdings" panose="05000000000000000000" charset="0"/>
              <a:buNone/>
            </a:pPr>
            <a:r>
              <a:rPr lang="en-US" altLang="x-none" sz="2000" dirty="0">
                <a:solidFill>
                  <a:srgbClr val="00B0F0"/>
                </a:solidFill>
                <a:latin typeface="Consolas" panose="020B0609020204030204" charset="0"/>
                <a:sym typeface="+mn-ea"/>
              </a:rPr>
              <a:t>9.80665</a:t>
            </a:r>
            <a:endParaRPr lang="en-US" altLang="x-none" sz="2000" kern="1200" baseline="0" dirty="0">
              <a:solidFill>
                <a:srgbClr val="00B0F0"/>
              </a:solidFill>
              <a:latin typeface="Consolas" panose="020B0609020204030204" charset="0"/>
              <a:ea typeface="+mn-ea"/>
              <a:cs typeface="+mn-cs"/>
            </a:endParaRPr>
          </a:p>
          <a:p>
            <a:pPr marL="0" indent="0" fontAlgn="base">
              <a:lnSpc>
                <a:spcPct val="100000"/>
              </a:lnSpc>
              <a:spcBef>
                <a:spcPts val="0"/>
              </a:spcBef>
              <a:buNone/>
            </a:pPr>
            <a:endParaRPr lang="en-US" altLang="x-none" sz="2000" strike="noStrike" noProof="1">
              <a:solidFill>
                <a:srgbClr val="00B0F0"/>
              </a:solidFill>
              <a:latin typeface="Consolas" panose="020B060902020403020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标题 29697"/>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2.1 </a:t>
            </a:r>
            <a:r>
              <a:rPr dirty="0" err="1"/>
              <a:t>常数与特殊函数</a:t>
            </a:r>
            <a:endParaRPr lang="zh-CN" altLang="en-US" kern="1200" baseline="0" dirty="0">
              <a:latin typeface="+mj-lt"/>
              <a:ea typeface="+mj-ea"/>
              <a:cs typeface="+mj-cs"/>
            </a:endParaRPr>
          </a:p>
        </p:txBody>
      </p:sp>
      <p:sp>
        <p:nvSpPr>
          <p:cNvPr id="98306" name="文本占位符 29698"/>
          <p:cNvSpPr>
            <a:spLocks noGrp="1"/>
          </p:cNvSpPr>
          <p:nvPr>
            <p:ph idx="1"/>
          </p:nvPr>
        </p:nvSpPr>
        <p:spPr/>
        <p:txBody>
          <a:bodyPr anchor="t"/>
          <a:lstStyle/>
          <a:p>
            <a:pPr defTabSz="914400">
              <a:spcBef>
                <a:spcPct val="0"/>
              </a:spcBef>
              <a:buFont typeface="Arial" panose="020B0604020202020204" pitchFamily="34" charset="0"/>
              <a:buChar char="•"/>
            </a:pPr>
            <a:r>
              <a:rPr lang="en-US" altLang="x-none" sz="2400" kern="1200" baseline="0" dirty="0">
                <a:latin typeface="+mn-lt"/>
                <a:ea typeface="+mn-ea"/>
                <a:cs typeface="+mn-cs"/>
              </a:rPr>
              <a:t>scipy</a:t>
            </a:r>
            <a:r>
              <a:rPr lang="zh-CN" altLang="en-US" sz="2400" kern="1200" baseline="0" dirty="0">
                <a:latin typeface="+mn-lt"/>
                <a:ea typeface="+mn-ea"/>
                <a:cs typeface="+mn-cs"/>
              </a:rPr>
              <a:t>的</a:t>
            </a:r>
            <a:r>
              <a:rPr lang="en-US" altLang="x-none" sz="2400" kern="1200" baseline="0" dirty="0">
                <a:latin typeface="+mn-lt"/>
                <a:ea typeface="+mn-ea"/>
                <a:cs typeface="+mn-cs"/>
              </a:rPr>
              <a:t>special</a:t>
            </a:r>
            <a:r>
              <a:rPr lang="zh-CN" altLang="en-US" sz="2400" kern="1200" baseline="0" dirty="0">
                <a:latin typeface="+mn-lt"/>
                <a:ea typeface="+mn-ea"/>
                <a:cs typeface="+mn-cs"/>
              </a:rPr>
              <a:t>模块包含了大量函数库，包括基本数学函数、特殊函数以及</a:t>
            </a:r>
            <a:r>
              <a:rPr lang="en-US" altLang="x-none" sz="2400" kern="1200" baseline="0" dirty="0">
                <a:latin typeface="+mn-lt"/>
                <a:ea typeface="+mn-ea"/>
                <a:cs typeface="+mn-cs"/>
              </a:rPr>
              <a:t>numpy</a:t>
            </a:r>
            <a:r>
              <a:rPr lang="zh-CN" altLang="en-US" sz="2400" kern="1200" baseline="0" dirty="0">
                <a:latin typeface="+mn-lt"/>
                <a:ea typeface="+mn-ea"/>
                <a:cs typeface="+mn-cs"/>
              </a:rPr>
              <a:t>中的所有函数。</a:t>
            </a:r>
          </a:p>
          <a:p>
            <a:pPr defTabSz="914400">
              <a:spcBef>
                <a:spcPct val="0"/>
              </a:spcBef>
              <a:buFont typeface="Wingdings" panose="05000000000000000000" charset="0"/>
              <a:buNone/>
            </a:pPr>
            <a:endParaRPr lang="en-US" altLang="x-none" sz="1800" kern="1200" baseline="0" dirty="0">
              <a:latin typeface="Consolas" panose="020B0609020204030204" charset="0"/>
              <a:ea typeface="+mn-ea"/>
              <a:cs typeface="+mn-cs"/>
            </a:endParaRPr>
          </a:p>
          <a:p>
            <a:pPr defTabSz="914400">
              <a:spcBef>
                <a:spcPct val="0"/>
              </a:spcBef>
              <a:buFont typeface="Wingdings" panose="05000000000000000000" charset="0"/>
              <a:buNone/>
            </a:pPr>
            <a:r>
              <a:rPr lang="en-US" altLang="x-none" sz="2000" kern="1200" baseline="0" dirty="0">
                <a:latin typeface="Consolas" panose="020B0609020204030204" charset="0"/>
                <a:ea typeface="+mn-ea"/>
                <a:cs typeface="+mn-cs"/>
              </a:rPr>
              <a:t>&gt;&gt;&gt; from scipy import special as S</a:t>
            </a:r>
          </a:p>
          <a:p>
            <a:pPr defTabSz="914400">
              <a:spcBef>
                <a:spcPct val="0"/>
              </a:spcBef>
              <a:buFont typeface="Wingdings" panose="05000000000000000000" charset="0"/>
              <a:buNone/>
            </a:pPr>
            <a:r>
              <a:rPr lang="en-US" altLang="x-none" sz="2000" kern="1200" baseline="0" dirty="0">
                <a:latin typeface="Consolas" panose="020B0609020204030204" charset="0"/>
                <a:ea typeface="+mn-ea"/>
                <a:cs typeface="+mn-cs"/>
              </a:rPr>
              <a:t>&gt;&gt;&gt; S.cbrt(8)                # 立方根</a:t>
            </a:r>
          </a:p>
          <a:p>
            <a:pPr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2.0</a:t>
            </a:r>
          </a:p>
          <a:p>
            <a:pPr defTabSz="914400">
              <a:spcBef>
                <a:spcPct val="0"/>
              </a:spcBef>
              <a:buFont typeface="Wingdings" panose="05000000000000000000" charset="0"/>
              <a:buNone/>
            </a:pPr>
            <a:r>
              <a:rPr lang="en-US" altLang="x-none" sz="2000" kern="1200" baseline="0" dirty="0">
                <a:latin typeface="Consolas" panose="020B0609020204030204" charset="0"/>
                <a:ea typeface="+mn-ea"/>
                <a:cs typeface="+mn-cs"/>
              </a:rPr>
              <a:t>&gt;&gt;&gt; S.exp10(3)               # 10**3</a:t>
            </a:r>
          </a:p>
          <a:p>
            <a:pPr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1000.0</a:t>
            </a:r>
          </a:p>
          <a:p>
            <a:pPr defTabSz="914400">
              <a:spcBef>
                <a:spcPct val="0"/>
              </a:spcBef>
              <a:buFont typeface="Wingdings" panose="05000000000000000000" charset="0"/>
              <a:buNone/>
            </a:pPr>
            <a:r>
              <a:rPr lang="en-US" altLang="x-none" sz="2000" kern="1200" baseline="0" dirty="0">
                <a:latin typeface="Consolas" panose="020B0609020204030204" charset="0"/>
                <a:ea typeface="+mn-ea"/>
                <a:cs typeface="+mn-cs"/>
              </a:rPr>
              <a:t>&gt;&gt;&gt; S.sindg(90)              # 正弦函数，参数为角度</a:t>
            </a:r>
          </a:p>
          <a:p>
            <a:pPr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1.0</a:t>
            </a:r>
          </a:p>
          <a:p>
            <a:pPr defTabSz="914400">
              <a:spcBef>
                <a:spcPct val="0"/>
              </a:spcBef>
              <a:buFont typeface="Wingdings" panose="05000000000000000000" charset="0"/>
              <a:buNone/>
            </a:pPr>
            <a:r>
              <a:rPr lang="en-US" altLang="x-none" sz="2000" kern="1200" baseline="0" dirty="0">
                <a:latin typeface="Consolas" panose="020B0609020204030204" charset="0"/>
                <a:ea typeface="+mn-ea"/>
                <a:cs typeface="+mn-cs"/>
              </a:rPr>
              <a:t>&gt;&gt;&gt; S.round(3.1)             # 四舍五入函数</a:t>
            </a:r>
          </a:p>
          <a:p>
            <a:pPr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3.0</a:t>
            </a:r>
          </a:p>
          <a:p>
            <a:pPr defTabSz="914400">
              <a:spcBef>
                <a:spcPct val="0"/>
              </a:spcBef>
              <a:buFont typeface="Wingdings" panose="05000000000000000000" charset="0"/>
              <a:buNone/>
            </a:pPr>
            <a:r>
              <a:rPr lang="en-US" altLang="x-none" sz="2000" kern="1200" baseline="0" dirty="0">
                <a:latin typeface="Consolas" panose="020B0609020204030204" charset="0"/>
                <a:ea typeface="+mn-ea"/>
                <a:cs typeface="+mn-cs"/>
              </a:rPr>
              <a:t>&gt;&gt;&gt; S.round(3.5)</a:t>
            </a:r>
          </a:p>
          <a:p>
            <a:pPr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4.0</a:t>
            </a:r>
          </a:p>
          <a:p>
            <a:pPr defTabSz="914400">
              <a:spcBef>
                <a:spcPct val="0"/>
              </a:spcBef>
              <a:buFont typeface="Wingdings" panose="05000000000000000000" charset="0"/>
              <a:buNone/>
            </a:pPr>
            <a:r>
              <a:rPr lang="en-US" altLang="x-none" sz="2000" kern="1200" baseline="0" dirty="0">
                <a:latin typeface="Consolas" panose="020B0609020204030204" charset="0"/>
                <a:ea typeface="+mn-ea"/>
                <a:cs typeface="+mn-cs"/>
              </a:rPr>
              <a:t>&gt;&gt;&gt; S.round(3.499)</a:t>
            </a:r>
          </a:p>
          <a:p>
            <a:pPr defTabSz="914400">
              <a:spcBef>
                <a:spcPct val="0"/>
              </a:spcBef>
              <a:buFont typeface="Wingdings" panose="05000000000000000000" charset="0"/>
              <a:buNone/>
            </a:pPr>
            <a:r>
              <a:rPr lang="en-US" altLang="x-none" sz="2000" kern="1200" baseline="0" dirty="0">
                <a:solidFill>
                  <a:srgbClr val="00B0F0"/>
                </a:solidFill>
                <a:latin typeface="Consolas" panose="020B0609020204030204" charset="0"/>
                <a:ea typeface="+mn-ea"/>
                <a:cs typeface="+mn-cs"/>
              </a:rPr>
              <a:t>3.0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内容占位符 2"/>
          <p:cNvSpPr>
            <a:spLocks noGrp="1"/>
          </p:cNvSpPr>
          <p:nvPr>
            <p:ph idx="1"/>
          </p:nvPr>
        </p:nvSpPr>
        <p:spPr/>
        <p:txBody>
          <a:bodyPr anchor="t"/>
          <a:lstStyle/>
          <a:p>
            <a:pPr defTabSz="914400">
              <a:lnSpc>
                <a:spcPct val="150000"/>
              </a:lnSpc>
              <a:spcBef>
                <a:spcPct val="0"/>
              </a:spcBef>
              <a:buFont typeface="Arial" panose="020B0604020202020204" pitchFamily="34" charset="0"/>
              <a:buChar char="•"/>
            </a:pPr>
            <a:r>
              <a:rPr lang="en-US" altLang="en-US" sz="2400" kern="1200" baseline="0">
                <a:latin typeface="宋体" panose="02010600030101010101" pitchFamily="2" charset="-122"/>
                <a:ea typeface="+mn-ea"/>
                <a:cs typeface="+mn-cs"/>
              </a:rPr>
              <a:t>pandas（Python Data Analysis Library）是基于numpy的数据分析模块，提供了大量标准数据模型和高效操作大型数据集所需要的工具，可以说pandas是使得Python能够成为高效且强大的数据分析环境的重要因素之一。</a:t>
            </a:r>
            <a:endParaRPr lang="zh-CN" altLang="en-US" sz="2400" kern="1200" baseline="0">
              <a:latin typeface="宋体" panose="02010600030101010101" pitchFamily="2" charset="-122"/>
              <a:ea typeface="+mn-ea"/>
              <a:cs typeface="+mn-cs"/>
            </a:endParaRPr>
          </a:p>
        </p:txBody>
      </p:sp>
      <p:sp>
        <p:nvSpPr>
          <p:cNvPr id="10242"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sym typeface="宋体" panose="02010600030101010101" pitchFamily="2" charset="-122"/>
              </a:rPr>
              <a:t>相关标准库和扩展库</a:t>
            </a:r>
            <a:endParaRPr lang="zh-CN" altLang="en-US" kern="1200" baseline="0">
              <a:latin typeface="+mj-lt"/>
              <a:ea typeface="+mj-ea"/>
              <a:cs typeface="+mj-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2.2 </a:t>
            </a:r>
            <a:r>
              <a:rPr dirty="0" err="1"/>
              <a:t>scipy简单应用</a:t>
            </a:r>
            <a:endParaRPr lang="zh-CN" altLang="en-US" kern="1200" baseline="0" dirty="0">
              <a:latin typeface="+mj-lt"/>
              <a:ea typeface="+mj-ea"/>
              <a:cs typeface="+mj-cs"/>
            </a:endParaRPr>
          </a:p>
        </p:txBody>
      </p:sp>
      <p:sp>
        <p:nvSpPr>
          <p:cNvPr id="99330" name="内容占位符 2"/>
          <p:cNvSpPr>
            <a:spLocks noGrp="1"/>
          </p:cNvSpPr>
          <p:nvPr>
            <p:ph idx="1"/>
          </p:nvPr>
        </p:nvSpPr>
        <p:spPr/>
        <p:txBody>
          <a:bodyPr anchor="t">
            <a:noAutofit/>
          </a:bodyPr>
          <a:lstStyle/>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S.comb(5,3)               # 从5个中任选3个的组合数</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10.0</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S.perm(5,3)               # 排列数</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60.0</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S.gamma(4)                # gamma函数</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6.0</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S.beta(10, 200)           # beta函数</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2.839607777781333e-18</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S.sinc(0)                 # sinc函数</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1.0</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S.sinc(1)</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3.8981718325193755e-17</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buFont typeface="Wingdings" panose="05000000000000000000" charset="0"/>
              <a:buChar char="§"/>
            </a:pPr>
            <a:r>
              <a:rPr lang="en-US" sz="2400" strike="noStrike" noProof="1"/>
              <a:t>signal模块包含大量滤波函数、B样条插值算法等等。</a:t>
            </a:r>
          </a:p>
          <a:p>
            <a:pPr marL="0" indent="0" fontAlgn="base">
              <a:buNone/>
            </a:pPr>
            <a:endParaRPr lang="en-US" sz="1800" strike="noStrike" noProof="1"/>
          </a:p>
          <a:p>
            <a:pPr marL="0" indent="0" fontAlgn="base">
              <a:buNone/>
            </a:pPr>
            <a:r>
              <a:rPr lang="en-US" sz="2000" strike="noStrike" noProof="1">
                <a:latin typeface="Consolas" panose="020B0609020204030204" charset="0"/>
              </a:rPr>
              <a:t>&gt;&gt;&gt; import numpy as np</a:t>
            </a:r>
          </a:p>
          <a:p>
            <a:pPr marL="0" indent="0" fontAlgn="base">
              <a:buNone/>
            </a:pPr>
            <a:r>
              <a:rPr lang="en-US" sz="2000" strike="noStrike" noProof="1">
                <a:latin typeface="Consolas" panose="020B0609020204030204" charset="0"/>
              </a:rPr>
              <a:t>&gt;&gt;&gt; x = np.array([1, 2, 3])</a:t>
            </a:r>
          </a:p>
          <a:p>
            <a:pPr marL="0" indent="0" fontAlgn="base">
              <a:buNone/>
            </a:pPr>
            <a:r>
              <a:rPr lang="en-US" sz="2000" strike="noStrike" noProof="1">
                <a:latin typeface="Consolas" panose="020B0609020204030204" charset="0"/>
              </a:rPr>
              <a:t>&gt;&gt;&gt; h = np.array([4, 5, 6])</a:t>
            </a:r>
          </a:p>
          <a:p>
            <a:pPr marL="0" indent="0" fontAlgn="base">
              <a:buNone/>
            </a:pPr>
            <a:r>
              <a:rPr lang="en-US" sz="2000" strike="noStrike" noProof="1">
                <a:latin typeface="Consolas" panose="020B0609020204030204" charset="0"/>
              </a:rPr>
              <a:t>&gt;&gt;&gt; import scipy.signal</a:t>
            </a:r>
          </a:p>
          <a:p>
            <a:pPr marL="0" indent="0" fontAlgn="base">
              <a:buNone/>
            </a:pPr>
            <a:r>
              <a:rPr lang="en-US" sz="2000" strike="noStrike" noProof="1">
                <a:latin typeface="Consolas" panose="020B0609020204030204" charset="0"/>
              </a:rPr>
              <a:t>&gt;&gt;&gt; scipy.signal.convolve(x, h)             # 一维卷积运算</a:t>
            </a:r>
          </a:p>
          <a:p>
            <a:pPr marL="0" indent="0" fontAlgn="base">
              <a:buNone/>
            </a:pPr>
            <a:r>
              <a:rPr lang="en-US" sz="2000" strike="noStrike" noProof="1">
                <a:solidFill>
                  <a:srgbClr val="00B0F0"/>
                </a:solidFill>
                <a:latin typeface="Consolas" panose="020B0609020204030204" charset="0"/>
              </a:rPr>
              <a:t>array([ 4, 13, 28, 27, 18])</a:t>
            </a:r>
          </a:p>
        </p:txBody>
      </p:sp>
      <p:sp>
        <p:nvSpPr>
          <p:cNvPr id="107522" name="标题 3072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2.2 </a:t>
            </a:r>
            <a:r>
              <a:rPr dirty="0" err="1"/>
              <a:t>scipy简单应用</a:t>
            </a:r>
            <a:endParaRPr lang="zh-CN" altLang="en-US" kern="1200" baseline="0" dirty="0">
              <a:latin typeface="+mj-lt"/>
              <a:ea typeface="+mj-ea"/>
              <a:cs typeface="+mj-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285750" indent="-285750" fontAlgn="base">
              <a:buFont typeface="Wingdings" panose="05000000000000000000" charset="0"/>
              <a:buChar char="§"/>
            </a:pPr>
            <a:r>
              <a:rPr lang="en-US" sz="2400" strike="noStrike" noProof="1"/>
              <a:t>二维图像卷积运算。</a:t>
            </a:r>
          </a:p>
          <a:p>
            <a:pPr marL="0" indent="0" fontAlgn="base">
              <a:lnSpc>
                <a:spcPct val="100000"/>
              </a:lnSpc>
              <a:spcBef>
                <a:spcPts val="0"/>
              </a:spcBef>
              <a:buNone/>
            </a:pPr>
            <a:r>
              <a:rPr lang="en-US" sz="2000" strike="noStrike" noProof="1">
                <a:latin typeface="Consolas" panose="020B0609020204030204" charset="0"/>
              </a:rPr>
              <a:t>import numpy as np</a:t>
            </a:r>
          </a:p>
          <a:p>
            <a:pPr marL="0" indent="0" fontAlgn="base">
              <a:lnSpc>
                <a:spcPct val="100000"/>
              </a:lnSpc>
              <a:spcBef>
                <a:spcPts val="0"/>
              </a:spcBef>
              <a:buNone/>
            </a:pPr>
            <a:r>
              <a:rPr lang="en-US" sz="2000" strike="noStrike" noProof="1">
                <a:latin typeface="Consolas" panose="020B0609020204030204" charset="0"/>
              </a:rPr>
              <a:t>from scipy import signal</a:t>
            </a:r>
          </a:p>
          <a:p>
            <a:pPr marL="0" indent="0" fontAlgn="base">
              <a:lnSpc>
                <a:spcPct val="100000"/>
              </a:lnSpc>
              <a:spcBef>
                <a:spcPts val="0"/>
              </a:spcBef>
              <a:buNone/>
            </a:pPr>
            <a:r>
              <a:rPr lang="en-US" sz="2000" strike="noStrike" noProof="1">
                <a:latin typeface="Consolas" panose="020B0609020204030204" charset="0"/>
              </a:rPr>
              <a:t>from scipy import misc</a:t>
            </a:r>
          </a:p>
          <a:p>
            <a:pPr marL="0" indent="0" fontAlgn="base">
              <a:lnSpc>
                <a:spcPct val="100000"/>
              </a:lnSpc>
              <a:spcBef>
                <a:spcPts val="0"/>
              </a:spcBef>
              <a:buNone/>
            </a:pPr>
            <a:r>
              <a:rPr lang="en-US" sz="2000" strike="noStrike" noProof="1">
                <a:latin typeface="Consolas" panose="020B0609020204030204" charset="0"/>
              </a:rPr>
              <a:t>import matplotlib.pyplot as plt</a:t>
            </a:r>
          </a:p>
          <a:p>
            <a:pPr marL="0" indent="0" fontAlgn="base">
              <a:lnSpc>
                <a:spcPct val="100000"/>
              </a:lnSpc>
              <a:spcBef>
                <a:spcPts val="0"/>
              </a:spcBef>
              <a:buNone/>
            </a:pPr>
            <a:endParaRPr lang="en-US" sz="2000" strike="noStrike" noProof="1">
              <a:latin typeface="Consolas" panose="020B0609020204030204" charset="0"/>
            </a:endParaRPr>
          </a:p>
          <a:p>
            <a:pPr marL="0" indent="0" fontAlgn="base">
              <a:lnSpc>
                <a:spcPct val="100000"/>
              </a:lnSpc>
              <a:spcBef>
                <a:spcPts val="0"/>
              </a:spcBef>
              <a:buNone/>
            </a:pPr>
            <a:r>
              <a:rPr lang="en-US" sz="2000" strike="noStrike" noProof="1">
                <a:latin typeface="Consolas" panose="020B0609020204030204" charset="0"/>
              </a:rPr>
              <a:t>face = misc.face(gray=True)</a:t>
            </a:r>
          </a:p>
          <a:p>
            <a:pPr marL="0" indent="0" fontAlgn="base">
              <a:lnSpc>
                <a:spcPct val="100000"/>
              </a:lnSpc>
              <a:spcBef>
                <a:spcPts val="0"/>
              </a:spcBef>
              <a:buNone/>
            </a:pPr>
            <a:r>
              <a:rPr lang="en-US" sz="2000" strike="noStrike" noProof="1">
                <a:latin typeface="Consolas" panose="020B0609020204030204" charset="0"/>
              </a:rPr>
              <a:t>scharr = np.array([[ -3-3j, 0-10j,  +3 -3j],</a:t>
            </a:r>
          </a:p>
          <a:p>
            <a:pPr marL="0" indent="0" fontAlgn="base">
              <a:lnSpc>
                <a:spcPct val="100000"/>
              </a:lnSpc>
              <a:spcBef>
                <a:spcPts val="0"/>
              </a:spcBef>
              <a:buNone/>
            </a:pPr>
            <a:r>
              <a:rPr lang="en-US" sz="2000" strike="noStrike" noProof="1">
                <a:latin typeface="Consolas" panose="020B0609020204030204" charset="0"/>
              </a:rPr>
              <a:t>                   [-10+0j, 0+ 0j, +10 +0j],</a:t>
            </a:r>
          </a:p>
          <a:p>
            <a:pPr marL="0" indent="0" fontAlgn="base">
              <a:lnSpc>
                <a:spcPct val="100000"/>
              </a:lnSpc>
              <a:spcBef>
                <a:spcPts val="0"/>
              </a:spcBef>
              <a:buNone/>
            </a:pPr>
            <a:r>
              <a:rPr lang="en-US" sz="2000" strike="noStrike" noProof="1">
                <a:latin typeface="Consolas" panose="020B0609020204030204" charset="0"/>
              </a:rPr>
              <a:t>                   [ -3+3j, 0+10j,  +3 +3j]]) # Gx + j*Gy</a:t>
            </a:r>
          </a:p>
          <a:p>
            <a:pPr marL="0" indent="0" fontAlgn="base">
              <a:lnSpc>
                <a:spcPct val="100000"/>
              </a:lnSpc>
              <a:spcBef>
                <a:spcPts val="0"/>
              </a:spcBef>
              <a:buNone/>
            </a:pPr>
            <a:r>
              <a:rPr lang="en-US" sz="2000" strike="noStrike" noProof="1">
                <a:latin typeface="Consolas" panose="020B0609020204030204" charset="0"/>
              </a:rPr>
              <a:t>grad = signal.convolve2d(face, scharr, boundary='symm', mode='same')</a:t>
            </a:r>
          </a:p>
        </p:txBody>
      </p:sp>
      <p:sp>
        <p:nvSpPr>
          <p:cNvPr id="113666" name="标题 3072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2.2 </a:t>
            </a:r>
            <a:r>
              <a:rPr dirty="0" err="1"/>
              <a:t>scipy简单应用</a:t>
            </a:r>
            <a:endParaRPr lang="zh-CN" altLang="en-US" kern="1200" baseline="0" dirty="0">
              <a:latin typeface="+mj-lt"/>
              <a:ea typeface="+mj-ea"/>
              <a:cs typeface="+mj-c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内容占位符 2"/>
          <p:cNvSpPr>
            <a:spLocks noGrp="1"/>
          </p:cNvSpPr>
          <p:nvPr>
            <p:ph idx="1"/>
          </p:nvPr>
        </p:nvSpPr>
        <p:spPr/>
        <p:txBody>
          <a:bodyPr anchor="t"/>
          <a:lstStyle/>
          <a:p>
            <a:pPr marL="0" indent="0" defTabSz="914400">
              <a:buFont typeface="Wingdings" panose="05000000000000000000" charset="0"/>
              <a:buNone/>
            </a:pPr>
            <a:r>
              <a:rPr lang="en-US" altLang="zh-CN" sz="2000" kern="1200" baseline="0">
                <a:latin typeface="Consolas" panose="020B0609020204030204" charset="0"/>
                <a:ea typeface="+mn-ea"/>
                <a:cs typeface="+mn-cs"/>
              </a:rPr>
              <a:t>fig, (ax_orig, ax_mag) = plt.subplots(1, 2, figsize=(10, 6))</a:t>
            </a:r>
          </a:p>
          <a:p>
            <a:pPr marL="0" indent="0" defTabSz="914400">
              <a:buFont typeface="Wingdings" panose="05000000000000000000" charset="0"/>
              <a:buNone/>
            </a:pPr>
            <a:r>
              <a:rPr lang="en-US" altLang="zh-CN" sz="2000" kern="1200" baseline="0">
                <a:latin typeface="Consolas" panose="020B0609020204030204" charset="0"/>
                <a:ea typeface="+mn-ea"/>
                <a:cs typeface="+mn-cs"/>
              </a:rPr>
              <a:t>ax_orig.imshow(face, cmap='gray')</a:t>
            </a:r>
          </a:p>
          <a:p>
            <a:pPr marL="0" indent="0" defTabSz="914400">
              <a:buFont typeface="Wingdings" panose="05000000000000000000" charset="0"/>
              <a:buNone/>
            </a:pPr>
            <a:r>
              <a:rPr lang="en-US" altLang="zh-CN" sz="2000" kern="1200" baseline="0">
                <a:latin typeface="Consolas" panose="020B0609020204030204" charset="0"/>
                <a:ea typeface="+mn-ea"/>
                <a:cs typeface="+mn-cs"/>
              </a:rPr>
              <a:t>ax_orig.set_title('Original')</a:t>
            </a:r>
          </a:p>
          <a:p>
            <a:pPr marL="0" indent="0" defTabSz="914400">
              <a:buFont typeface="Wingdings" panose="05000000000000000000" charset="0"/>
              <a:buNone/>
            </a:pPr>
            <a:r>
              <a:rPr lang="en-US" altLang="zh-CN" sz="2000" kern="1200" baseline="0">
                <a:latin typeface="Consolas" panose="020B0609020204030204" charset="0"/>
                <a:ea typeface="+mn-ea"/>
                <a:cs typeface="+mn-cs"/>
              </a:rPr>
              <a:t>ax_orig.set_axis_off()</a:t>
            </a:r>
          </a:p>
          <a:p>
            <a:pPr marL="0" indent="0" defTabSz="914400">
              <a:buFont typeface="Wingdings" panose="05000000000000000000" charset="0"/>
              <a:buNone/>
            </a:pP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ax_mag.imshow(np.absolute(grad), cmap='gray')</a:t>
            </a:r>
          </a:p>
          <a:p>
            <a:pPr marL="0" indent="0" defTabSz="914400">
              <a:buFont typeface="Wingdings" panose="05000000000000000000" charset="0"/>
              <a:buNone/>
            </a:pPr>
            <a:r>
              <a:rPr lang="en-US" altLang="zh-CN" sz="2000" kern="1200" baseline="0">
                <a:latin typeface="Consolas" panose="020B0609020204030204" charset="0"/>
                <a:ea typeface="+mn-ea"/>
                <a:cs typeface="+mn-cs"/>
              </a:rPr>
              <a:t>ax_mag.set_title('Gradient magnitude')</a:t>
            </a:r>
          </a:p>
          <a:p>
            <a:pPr marL="0" indent="0" defTabSz="914400">
              <a:buFont typeface="Wingdings" panose="05000000000000000000" charset="0"/>
              <a:buNone/>
            </a:pPr>
            <a:r>
              <a:rPr lang="en-US" altLang="zh-CN" sz="2000" kern="1200" baseline="0">
                <a:latin typeface="Consolas" panose="020B0609020204030204" charset="0"/>
                <a:ea typeface="+mn-ea"/>
                <a:cs typeface="+mn-cs"/>
              </a:rPr>
              <a:t>ax_mag.set_axis_off()</a:t>
            </a:r>
          </a:p>
          <a:p>
            <a:pPr marL="0" indent="0" defTabSz="914400">
              <a:buFont typeface="Wingdings" panose="05000000000000000000" charset="0"/>
              <a:buNone/>
            </a:pPr>
            <a:endParaRPr lang="en-US" altLang="zh-CN" sz="2000" kern="1200" baseline="0">
              <a:latin typeface="Consolas" panose="020B0609020204030204" charset="0"/>
              <a:ea typeface="+mn-ea"/>
              <a:cs typeface="+mn-cs"/>
            </a:endParaRPr>
          </a:p>
          <a:p>
            <a:pPr marL="0" indent="0" defTabSz="914400">
              <a:buFont typeface="Wingdings" panose="05000000000000000000" charset="0"/>
              <a:buNone/>
            </a:pPr>
            <a:r>
              <a:rPr lang="en-US" altLang="zh-CN" sz="2000" kern="1200" baseline="0">
                <a:latin typeface="Consolas" panose="020B0609020204030204" charset="0"/>
                <a:ea typeface="+mn-ea"/>
                <a:cs typeface="+mn-cs"/>
              </a:rPr>
              <a:t>fig.show()</a:t>
            </a:r>
            <a:endParaRPr lang="zh-CN" altLang="en-US" sz="2000" kern="1200" baseline="0">
              <a:latin typeface="+mn-lt"/>
              <a:ea typeface="+mn-ea"/>
              <a:cs typeface="+mn-cs"/>
            </a:endParaRPr>
          </a:p>
        </p:txBody>
      </p:sp>
      <p:sp>
        <p:nvSpPr>
          <p:cNvPr id="114690" name="标题 3072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2.2 </a:t>
            </a:r>
            <a:r>
              <a:rPr dirty="0" err="1"/>
              <a:t>scipy简单应用</a:t>
            </a:r>
            <a:endParaRPr lang="zh-CN" altLang="en-US" kern="1200" baseline="0" dirty="0">
              <a:latin typeface="+mj-lt"/>
              <a:ea typeface="+mj-ea"/>
              <a:cs typeface="+mj-c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标题 3072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2.2 </a:t>
            </a:r>
            <a:r>
              <a:rPr dirty="0" err="1"/>
              <a:t>scipy简单应用</a:t>
            </a:r>
            <a:endParaRPr lang="zh-CN" altLang="en-US" kern="1200" baseline="0" dirty="0">
              <a:latin typeface="+mj-lt"/>
              <a:ea typeface="+mj-ea"/>
              <a:cs typeface="+mj-cs"/>
            </a:endParaRPr>
          </a:p>
        </p:txBody>
      </p:sp>
      <p:pic>
        <p:nvPicPr>
          <p:cNvPr id="115714" name="图片 2"/>
          <p:cNvPicPr>
            <a:picLocks noChangeAspect="1"/>
          </p:cNvPicPr>
          <p:nvPr/>
        </p:nvPicPr>
        <p:blipFill>
          <a:blip r:embed="rId2"/>
          <a:stretch>
            <a:fillRect/>
          </a:stretch>
        </p:blipFill>
        <p:spPr>
          <a:xfrm>
            <a:off x="1062990" y="1565910"/>
            <a:ext cx="9093200" cy="3448050"/>
          </a:xfrm>
          <a:prstGeom prst="rect">
            <a:avLst/>
          </a:prstGeom>
          <a:noFill/>
          <a:ln w="9525">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sz="2400" strike="noStrike" noProof="1"/>
              <a:t>模块ndimage提供了大量用于N维图像处理的方法</a:t>
            </a:r>
          </a:p>
          <a:p>
            <a:pPr fontAlgn="base">
              <a:buFont typeface="Wingdings" panose="05000000000000000000" charset="0"/>
              <a:buChar char=""/>
            </a:pPr>
            <a:r>
              <a:rPr lang="zh-CN" altLang="en-US" sz="2400" strike="noStrike" noProof="1"/>
              <a:t>图像滤波</a:t>
            </a:r>
          </a:p>
          <a:p>
            <a:pPr marL="0" indent="0" fontAlgn="base">
              <a:buNone/>
            </a:pPr>
            <a:r>
              <a:rPr lang="en-US" sz="2000" strike="noStrike" noProof="1"/>
              <a:t>&gt;&gt;&gt; from scipy import misc</a:t>
            </a:r>
          </a:p>
          <a:p>
            <a:pPr marL="0" indent="0" fontAlgn="base">
              <a:buNone/>
            </a:pPr>
            <a:r>
              <a:rPr lang="en-US" sz="2000" strike="noStrike" noProof="1"/>
              <a:t>&gt;&gt;&gt; from scipy import ndimage</a:t>
            </a:r>
          </a:p>
          <a:p>
            <a:pPr marL="0" indent="0" fontAlgn="base">
              <a:buNone/>
            </a:pPr>
            <a:r>
              <a:rPr lang="en-US" sz="2000" strike="noStrike" noProof="1"/>
              <a:t>&gt;&gt;&gt; import matplotlib.pyplot as plt</a:t>
            </a:r>
          </a:p>
          <a:p>
            <a:pPr marL="0" indent="0" fontAlgn="base">
              <a:buNone/>
            </a:pPr>
            <a:r>
              <a:rPr lang="en-US" sz="2000" strike="noStrike" noProof="1"/>
              <a:t>&gt;&gt;&gt; face = misc.face()          # face是测试图像之一</a:t>
            </a:r>
          </a:p>
          <a:p>
            <a:pPr marL="0" indent="0" fontAlgn="base">
              <a:buNone/>
            </a:pPr>
            <a:r>
              <a:rPr lang="en-US" sz="2000" strike="noStrike" noProof="1"/>
              <a:t>&gt;&gt;&gt; plt.figure()                      # 创建图形</a:t>
            </a:r>
          </a:p>
          <a:p>
            <a:pPr marL="0" indent="0" fontAlgn="base">
              <a:buNone/>
            </a:pPr>
            <a:r>
              <a:rPr lang="en-US" sz="2000" strike="noStrike" noProof="1"/>
              <a:t>&gt;&gt;&gt; plt.imshow(face)            # 绘制测试图像</a:t>
            </a:r>
          </a:p>
          <a:p>
            <a:pPr marL="0" indent="0" fontAlgn="base">
              <a:buNone/>
            </a:pPr>
            <a:r>
              <a:rPr lang="en-US" sz="2000" strike="noStrike" noProof="1"/>
              <a:t>&gt;&gt;&gt; plt.show()                       # 原始图像</a:t>
            </a:r>
          </a:p>
        </p:txBody>
      </p:sp>
      <p:sp>
        <p:nvSpPr>
          <p:cNvPr id="118786" name="标题 3072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2.2 </a:t>
            </a:r>
            <a:r>
              <a:rPr dirty="0" err="1"/>
              <a:t>scipy简单应用</a:t>
            </a:r>
            <a:endParaRPr lang="zh-CN" altLang="en-US" kern="1200" baseline="0" dirty="0">
              <a:latin typeface="+mj-lt"/>
              <a:ea typeface="+mj-ea"/>
              <a:cs typeface="+mj-cs"/>
            </a:endParaRPr>
          </a:p>
        </p:txBody>
      </p:sp>
      <p:pic>
        <p:nvPicPr>
          <p:cNvPr id="118787" name="图片 173" descr="MI55XOP8MS38S%1MQJS1(PG"/>
          <p:cNvPicPr>
            <a:picLocks noChangeAspect="1"/>
          </p:cNvPicPr>
          <p:nvPr/>
        </p:nvPicPr>
        <p:blipFill>
          <a:blip r:embed="rId2"/>
          <a:stretch>
            <a:fillRect/>
          </a:stretch>
        </p:blipFill>
        <p:spPr>
          <a:xfrm>
            <a:off x="6521450" y="3763963"/>
            <a:ext cx="3111500" cy="2303462"/>
          </a:xfrm>
          <a:prstGeom prst="rect">
            <a:avLst/>
          </a:prstGeom>
          <a:noFill/>
          <a:ln w="9525">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Content Placeholder 2"/>
          <p:cNvSpPr>
            <a:spLocks noGrp="1"/>
          </p:cNvSpPr>
          <p:nvPr>
            <p:ph idx="1"/>
          </p:nvPr>
        </p:nvSpPr>
        <p:spPr/>
        <p:txBody>
          <a:bodyPr anchor="t"/>
          <a:lstStyle/>
          <a:p>
            <a:pPr marL="0" indent="0" defTabSz="914400">
              <a:buFont typeface="Wingdings" panose="05000000000000000000" charset="0"/>
              <a:buNone/>
            </a:pPr>
            <a:r>
              <a:rPr lang="en-US" altLang="en-US" sz="2000" kern="1200" baseline="0">
                <a:latin typeface="Consolas" panose="020B0609020204030204" charset="0"/>
                <a:ea typeface="+mn-ea"/>
                <a:cs typeface="+mn-cs"/>
              </a:rPr>
              <a:t>&gt;&gt;&gt; blurred_face = ndimage.gaussian_filter(face, sigma=7)  # 高斯滤波</a:t>
            </a:r>
          </a:p>
          <a:p>
            <a:pPr marL="0" indent="0" defTabSz="914400">
              <a:buFont typeface="Wingdings" panose="05000000000000000000" charset="0"/>
              <a:buNone/>
            </a:pPr>
            <a:r>
              <a:rPr lang="en-US" altLang="en-US" sz="2000" kern="1200" baseline="0">
                <a:latin typeface="Consolas" panose="020B0609020204030204" charset="0"/>
                <a:ea typeface="+mn-ea"/>
                <a:cs typeface="+mn-cs"/>
              </a:rPr>
              <a:t>&gt;&gt;&gt; plt.imshow(blurred_face)</a:t>
            </a:r>
          </a:p>
          <a:p>
            <a:pPr marL="0" indent="0" defTabSz="914400">
              <a:buFont typeface="Wingdings" panose="05000000000000000000" charset="0"/>
              <a:buNone/>
            </a:pPr>
            <a:r>
              <a:rPr lang="en-US" altLang="en-US" sz="2000" kern="1200" baseline="0">
                <a:latin typeface="Consolas" panose="020B0609020204030204" charset="0"/>
                <a:ea typeface="+mn-ea"/>
                <a:cs typeface="+mn-cs"/>
              </a:rPr>
              <a:t>&gt;&gt;&gt; plt.show()                                             # </a:t>
            </a:r>
            <a:r>
              <a:rPr lang="zh-CN" altLang="en-US" sz="2000" kern="1200" baseline="0">
                <a:latin typeface="Consolas" panose="020B0609020204030204" charset="0"/>
                <a:ea typeface="+mn-ea"/>
                <a:cs typeface="+mn-cs"/>
              </a:rPr>
              <a:t>显示结果</a:t>
            </a:r>
            <a:r>
              <a:rPr lang="en-US" altLang="en-US" sz="2000" kern="1200" baseline="0">
                <a:latin typeface="Consolas" panose="020B0609020204030204" charset="0"/>
                <a:ea typeface="+mn-ea"/>
                <a:cs typeface="+mn-cs"/>
              </a:rPr>
              <a:t>图像</a:t>
            </a:r>
          </a:p>
        </p:txBody>
      </p:sp>
      <p:sp>
        <p:nvSpPr>
          <p:cNvPr id="119810" name="标题 3072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2.2 </a:t>
            </a:r>
            <a:r>
              <a:rPr dirty="0" err="1"/>
              <a:t>scipy简单应用</a:t>
            </a:r>
            <a:endParaRPr lang="zh-CN" altLang="en-US" kern="1200" baseline="0" dirty="0">
              <a:latin typeface="+mj-lt"/>
              <a:ea typeface="+mj-ea"/>
              <a:cs typeface="+mj-cs"/>
            </a:endParaRPr>
          </a:p>
        </p:txBody>
      </p:sp>
      <p:pic>
        <p:nvPicPr>
          <p:cNvPr id="119811" name="图片 174" descr="[JG(QNYZ@5SPCF2)6]9H6U7"/>
          <p:cNvPicPr>
            <a:picLocks noChangeAspect="1"/>
          </p:cNvPicPr>
          <p:nvPr/>
        </p:nvPicPr>
        <p:blipFill>
          <a:blip r:embed="rId2"/>
          <a:stretch>
            <a:fillRect/>
          </a:stretch>
        </p:blipFill>
        <p:spPr>
          <a:xfrm>
            <a:off x="4665663" y="2890838"/>
            <a:ext cx="3443287" cy="2565400"/>
          </a:xfrm>
          <a:prstGeom prst="rect">
            <a:avLst/>
          </a:prstGeom>
          <a:noFill/>
          <a:ln w="9525">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Content Placeholder 2"/>
          <p:cNvSpPr>
            <a:spLocks noGrp="1"/>
          </p:cNvSpPr>
          <p:nvPr>
            <p:ph idx="1"/>
          </p:nvPr>
        </p:nvSpPr>
        <p:spPr/>
        <p:txBody>
          <a:bodyPr anchor="t"/>
          <a:lstStyle/>
          <a:p>
            <a:pPr marL="0" indent="0" defTabSz="914400">
              <a:buFont typeface="Wingdings" panose="05000000000000000000" charset="0"/>
              <a:buNone/>
            </a:pPr>
            <a:r>
              <a:rPr lang="en-US" altLang="en-US" sz="2000" kern="1200" baseline="0">
                <a:latin typeface="+mn-lt"/>
                <a:ea typeface="+mn-ea"/>
                <a:cs typeface="+mn-cs"/>
              </a:rPr>
              <a:t>&gt;&gt;&gt; blurred_face1 = ndimage.gaussian_filter(face, sigma=1)         # 边缘锐化</a:t>
            </a:r>
          </a:p>
          <a:p>
            <a:pPr marL="0" indent="0" defTabSz="914400">
              <a:buFont typeface="Wingdings" panose="05000000000000000000" charset="0"/>
              <a:buNone/>
            </a:pPr>
            <a:r>
              <a:rPr lang="en-US" altLang="en-US" sz="2000" kern="1200" baseline="0">
                <a:latin typeface="+mn-lt"/>
                <a:ea typeface="+mn-ea"/>
                <a:cs typeface="+mn-cs"/>
              </a:rPr>
              <a:t>&gt;&gt;&gt; blurred_face3 = ndimage.gaussian_filter(face, sigma=3)</a:t>
            </a:r>
          </a:p>
          <a:p>
            <a:pPr marL="0" indent="0" defTabSz="914400">
              <a:buFont typeface="Wingdings" panose="05000000000000000000" charset="0"/>
              <a:buNone/>
            </a:pPr>
            <a:r>
              <a:rPr lang="en-US" altLang="en-US" sz="2000" kern="1200" baseline="0">
                <a:latin typeface="+mn-lt"/>
                <a:ea typeface="+mn-ea"/>
                <a:cs typeface="+mn-cs"/>
              </a:rPr>
              <a:t>&gt;&gt;&gt; sharp_face = blurred_face3 + 6*(blurred_face3-blurred_face1)</a:t>
            </a:r>
          </a:p>
          <a:p>
            <a:pPr marL="0" indent="0" defTabSz="914400">
              <a:buFont typeface="Wingdings" panose="05000000000000000000" charset="0"/>
              <a:buNone/>
            </a:pPr>
            <a:r>
              <a:rPr lang="en-US" altLang="en-US" sz="2000" kern="1200" baseline="0">
                <a:latin typeface="+mn-lt"/>
                <a:ea typeface="+mn-ea"/>
                <a:cs typeface="+mn-cs"/>
              </a:rPr>
              <a:t>&gt;&gt;&gt; plt.imshow(sharp_face) </a:t>
            </a:r>
          </a:p>
          <a:p>
            <a:pPr marL="0" indent="0" defTabSz="914400">
              <a:buFont typeface="Wingdings" panose="05000000000000000000" charset="0"/>
              <a:buNone/>
            </a:pPr>
            <a:r>
              <a:rPr lang="en-US" altLang="en-US" sz="2000" kern="1200" baseline="0">
                <a:latin typeface="+mn-lt"/>
                <a:ea typeface="+mn-ea"/>
                <a:cs typeface="+mn-cs"/>
              </a:rPr>
              <a:t>&gt;&gt;&gt; plt.show()</a:t>
            </a:r>
          </a:p>
        </p:txBody>
      </p:sp>
      <p:sp>
        <p:nvSpPr>
          <p:cNvPr id="120834" name="标题 3072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2.2 </a:t>
            </a:r>
            <a:r>
              <a:rPr dirty="0" err="1"/>
              <a:t>scipy简单应用</a:t>
            </a:r>
            <a:endParaRPr lang="zh-CN" altLang="en-US" kern="1200" baseline="0" dirty="0">
              <a:latin typeface="+mj-lt"/>
              <a:ea typeface="+mj-ea"/>
              <a:cs typeface="+mj-cs"/>
            </a:endParaRPr>
          </a:p>
        </p:txBody>
      </p:sp>
      <p:pic>
        <p:nvPicPr>
          <p:cNvPr id="120835" name="图片 175" descr="[($RYX{(}OTEJ%DA1DOR8A1"/>
          <p:cNvPicPr>
            <a:picLocks noChangeAspect="1"/>
          </p:cNvPicPr>
          <p:nvPr/>
        </p:nvPicPr>
        <p:blipFill>
          <a:blip r:embed="rId2"/>
          <a:stretch>
            <a:fillRect/>
          </a:stretch>
        </p:blipFill>
        <p:spPr>
          <a:xfrm>
            <a:off x="4703763" y="3095625"/>
            <a:ext cx="3470275" cy="2566988"/>
          </a:xfrm>
          <a:prstGeom prst="rect">
            <a:avLst/>
          </a:prstGeom>
          <a:noFill/>
          <a:ln w="9525">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Content Placeholder 2"/>
          <p:cNvSpPr>
            <a:spLocks noGrp="1"/>
          </p:cNvSpPr>
          <p:nvPr>
            <p:ph idx="1"/>
          </p:nvPr>
        </p:nvSpPr>
        <p:spPr/>
        <p:txBody>
          <a:bodyPr anchor="t"/>
          <a:lstStyle/>
          <a:p>
            <a:pPr marL="0" indent="0" defTabSz="914400">
              <a:buFont typeface="Wingdings" panose="05000000000000000000" charset="0"/>
              <a:buNone/>
            </a:pPr>
            <a:r>
              <a:rPr lang="en-US" altLang="en-US" sz="2000" kern="1200" baseline="0">
                <a:latin typeface="+mn-lt"/>
                <a:ea typeface="+mn-ea"/>
                <a:cs typeface="+mn-cs"/>
              </a:rPr>
              <a:t>&gt;&gt;&gt; median_face = ndimage.median_filter(face, 7)           # 中值滤波</a:t>
            </a:r>
          </a:p>
          <a:p>
            <a:pPr marL="0" indent="0" defTabSz="914400">
              <a:buFont typeface="Wingdings" panose="05000000000000000000" charset="0"/>
              <a:buNone/>
            </a:pPr>
            <a:r>
              <a:rPr lang="en-US" altLang="en-US" sz="2000" kern="1200" baseline="0">
                <a:latin typeface="+mn-lt"/>
                <a:ea typeface="+mn-ea"/>
                <a:cs typeface="+mn-cs"/>
              </a:rPr>
              <a:t>&gt;&gt;&gt; plt.imshow(median_face)</a:t>
            </a:r>
          </a:p>
          <a:p>
            <a:pPr marL="0" indent="0" defTabSz="914400">
              <a:buFont typeface="Wingdings" panose="05000000000000000000" charset="0"/>
              <a:buNone/>
            </a:pPr>
            <a:r>
              <a:rPr lang="en-US" altLang="en-US" sz="2000" kern="1200" baseline="0">
                <a:latin typeface="+mn-lt"/>
                <a:ea typeface="+mn-ea"/>
                <a:cs typeface="+mn-cs"/>
              </a:rPr>
              <a:t>&gt;&gt;&gt; plt.show()</a:t>
            </a:r>
          </a:p>
        </p:txBody>
      </p:sp>
      <p:sp>
        <p:nvSpPr>
          <p:cNvPr id="121858" name="标题 3072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2.2 </a:t>
            </a:r>
            <a:r>
              <a:rPr dirty="0" err="1"/>
              <a:t>scipy简单应用</a:t>
            </a:r>
            <a:endParaRPr lang="zh-CN" altLang="en-US" kern="1200" baseline="0" dirty="0">
              <a:latin typeface="+mj-lt"/>
              <a:ea typeface="+mj-ea"/>
              <a:cs typeface="+mj-cs"/>
            </a:endParaRPr>
          </a:p>
        </p:txBody>
      </p:sp>
      <p:pic>
        <p:nvPicPr>
          <p:cNvPr id="121859" name="图片 183" descr="~Q4KKCN4@9}}5)K%K2TCYJD"/>
          <p:cNvPicPr>
            <a:picLocks noChangeAspect="1"/>
          </p:cNvPicPr>
          <p:nvPr/>
        </p:nvPicPr>
        <p:blipFill>
          <a:blip r:embed="rId2"/>
          <a:stretch>
            <a:fillRect/>
          </a:stretch>
        </p:blipFill>
        <p:spPr>
          <a:xfrm>
            <a:off x="4570413" y="2870200"/>
            <a:ext cx="3394075" cy="2522538"/>
          </a:xfrm>
          <a:prstGeom prst="rect">
            <a:avLst/>
          </a:prstGeom>
          <a:noFill/>
          <a:ln w="9525">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Content Placeholder 2"/>
          <p:cNvSpPr>
            <a:spLocks noGrp="1"/>
          </p:cNvSpPr>
          <p:nvPr>
            <p:ph idx="1"/>
          </p:nvPr>
        </p:nvSpPr>
        <p:spPr/>
        <p:txBody>
          <a:bodyPr anchor="t"/>
          <a:lstStyle/>
          <a:p>
            <a:pPr defTabSz="914400">
              <a:buFont typeface="Wingdings" panose="05000000000000000000" charset="0"/>
              <a:buChar char=""/>
            </a:pPr>
            <a:r>
              <a:rPr lang="en-US" altLang="en-US" sz="2400" kern="1200" baseline="0">
                <a:latin typeface="+mn-lt"/>
                <a:ea typeface="+mn-ea"/>
                <a:cs typeface="+mn-cs"/>
              </a:rPr>
              <a:t>图像测量</a:t>
            </a:r>
          </a:p>
          <a:p>
            <a:pPr marL="0" indent="0" defTabSz="914400">
              <a:buFont typeface="Wingdings" panose="05000000000000000000" charset="0"/>
              <a:buNone/>
            </a:pPr>
            <a:r>
              <a:rPr lang="en-US" altLang="en-US" sz="2000" kern="1200" baseline="0">
                <a:latin typeface="Consolas" panose="020B0609020204030204" charset="0"/>
                <a:ea typeface="+mn-ea"/>
                <a:cs typeface="+mn-cs"/>
              </a:rPr>
              <a:t>&gt;&gt;&gt; ndimage.measurements.maximum(face)            # 最大值</a:t>
            </a: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255</a:t>
            </a:r>
          </a:p>
          <a:p>
            <a:pPr marL="0" indent="0" defTabSz="914400">
              <a:buFont typeface="Wingdings" panose="05000000000000000000" charset="0"/>
              <a:buNone/>
            </a:pPr>
            <a:r>
              <a:rPr lang="en-US" altLang="en-US" sz="2000" kern="1200" baseline="0">
                <a:latin typeface="Consolas" panose="020B0609020204030204" charset="0"/>
                <a:ea typeface="+mn-ea"/>
                <a:cs typeface="+mn-cs"/>
              </a:rPr>
              <a:t>&gt;&gt;&gt; ndimage.measurements.maximum_position(face)   # 最大值位置</a:t>
            </a: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(242, 560, 2)</a:t>
            </a:r>
          </a:p>
          <a:p>
            <a:pPr marL="0" indent="0" defTabSz="914400">
              <a:buFont typeface="Wingdings" panose="05000000000000000000" charset="0"/>
              <a:buNone/>
            </a:pPr>
            <a:r>
              <a:rPr lang="en-US" altLang="en-US" sz="2000" kern="1200" baseline="0">
                <a:latin typeface="Consolas" panose="020B0609020204030204" charset="0"/>
                <a:ea typeface="+mn-ea"/>
                <a:cs typeface="+mn-cs"/>
              </a:rPr>
              <a:t>&gt;&gt;&gt; ndimage.measurements.extrema(face)            # </a:t>
            </a:r>
            <a:r>
              <a:rPr lang="zh-CN" altLang="en-US" sz="2000" kern="1200" baseline="0">
                <a:latin typeface="Consolas" panose="020B0609020204030204" charset="0"/>
                <a:ea typeface="+mn-ea"/>
                <a:cs typeface="+mn-cs"/>
              </a:rPr>
              <a:t>最小值、最大值及其位置</a:t>
            </a: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(0, 255, (0, 883, 2), (242, 560, 2))</a:t>
            </a:r>
          </a:p>
          <a:p>
            <a:pPr marL="0" indent="0" defTabSz="914400">
              <a:buFont typeface="Wingdings" panose="05000000000000000000" charset="0"/>
              <a:buNone/>
            </a:pPr>
            <a:r>
              <a:rPr lang="en-US" altLang="en-US" sz="2000" kern="1200" baseline="0">
                <a:latin typeface="Consolas" panose="020B0609020204030204" charset="0"/>
                <a:ea typeface="+mn-ea"/>
                <a:cs typeface="+mn-cs"/>
              </a:rPr>
              <a:t>&gt;&gt;&gt; ndimage.measurements.mean(face)               # 平均值</a:t>
            </a: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110.16274388631184</a:t>
            </a:r>
          </a:p>
          <a:p>
            <a:pPr marL="0" indent="0" defTabSz="914400">
              <a:buFont typeface="Wingdings" panose="05000000000000000000" charset="0"/>
              <a:buNone/>
            </a:pPr>
            <a:r>
              <a:rPr lang="en-US" altLang="en-US" sz="2000" kern="1200" baseline="0">
                <a:latin typeface="Consolas" panose="020B0609020204030204" charset="0"/>
                <a:ea typeface="+mn-ea"/>
                <a:cs typeface="+mn-cs"/>
              </a:rPr>
              <a:t>&gt;&gt;&gt; ndimage.measurements.median(face)             # 中值</a:t>
            </a: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109.0</a:t>
            </a:r>
          </a:p>
        </p:txBody>
      </p:sp>
      <p:sp>
        <p:nvSpPr>
          <p:cNvPr id="129026" name="标题 3072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2.2 </a:t>
            </a:r>
            <a:r>
              <a:rPr dirty="0" err="1"/>
              <a:t>scipy简单应用</a:t>
            </a:r>
            <a:endParaRPr lang="zh-CN" altLang="en-US" kern="1200" baseline="0" dirty="0">
              <a:latin typeface="+mj-lt"/>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sym typeface="宋体" panose="02010600030101010101" pitchFamily="2" charset="-122"/>
              </a:rPr>
              <a:t>相关标准库和扩展库</a:t>
            </a:r>
            <a:endParaRPr lang="zh-CN" altLang="en-US" kern="1200" baseline="0">
              <a:latin typeface="+mj-lt"/>
              <a:ea typeface="+mj-ea"/>
              <a:cs typeface="+mj-cs"/>
            </a:endParaRPr>
          </a:p>
        </p:txBody>
      </p:sp>
      <p:sp>
        <p:nvSpPr>
          <p:cNvPr id="3" name="内容占位符 2"/>
          <p:cNvSpPr>
            <a:spLocks noGrp="1"/>
          </p:cNvSpPr>
          <p:nvPr>
            <p:ph idx="1"/>
          </p:nvPr>
        </p:nvSpPr>
        <p:spPr/>
        <p:txBody>
          <a:bodyPr/>
          <a:lstStyle/>
          <a:p>
            <a:pPr fontAlgn="base">
              <a:lnSpc>
                <a:spcPct val="150000"/>
              </a:lnSpc>
              <a:spcBef>
                <a:spcPts val="1200"/>
              </a:spcBef>
              <a:spcAft>
                <a:spcPts val="1200"/>
              </a:spcAft>
              <a:buFont typeface="Wingdings" panose="05000000000000000000" charset="0"/>
              <a:buChar char=""/>
            </a:pPr>
            <a:r>
              <a:rPr lang="zh-CN" altLang="en-US" sz="2400" strike="noStrike" noProof="1">
                <a:sym typeface="+mn-ea"/>
              </a:rPr>
              <a:t>大量科学扩展库安装包下载：</a:t>
            </a:r>
          </a:p>
          <a:p>
            <a:pPr marL="0" indent="0" fontAlgn="base">
              <a:lnSpc>
                <a:spcPct val="150000"/>
              </a:lnSpc>
              <a:spcBef>
                <a:spcPts val="1200"/>
              </a:spcBef>
              <a:spcAft>
                <a:spcPts val="1200"/>
              </a:spcAft>
              <a:buNone/>
            </a:pPr>
            <a:r>
              <a:rPr lang="en-US" altLang="x-none" sz="2000" strike="noStrike" noProof="1">
                <a:solidFill>
                  <a:srgbClr val="FF0000"/>
                </a:solidFill>
                <a:sym typeface="+mn-ea"/>
              </a:rPr>
              <a:t>http://www.lfd.uci.edu/~gohlke/pythonlibs/</a:t>
            </a:r>
          </a:p>
          <a:p>
            <a:pPr fontAlgn="base">
              <a:lnSpc>
                <a:spcPct val="150000"/>
              </a:lnSpc>
              <a:spcBef>
                <a:spcPts val="1200"/>
              </a:spcBef>
              <a:spcAft>
                <a:spcPts val="1200"/>
              </a:spcAft>
              <a:buFont typeface="Wingdings" panose="05000000000000000000" charset="0"/>
              <a:buChar char=""/>
            </a:pPr>
            <a:r>
              <a:rPr lang="en-US" altLang="x-none" sz="2400" strike="noStrike" noProof="1">
                <a:sym typeface="+mn-ea"/>
              </a:rPr>
              <a:t>enthought</a:t>
            </a:r>
            <a:r>
              <a:rPr lang="zh-CN" altLang="en-US" sz="2400" strike="noStrike" noProof="1">
                <a:sym typeface="+mn-ea"/>
              </a:rPr>
              <a:t>科学计算解决方案：</a:t>
            </a:r>
          </a:p>
          <a:p>
            <a:pPr marL="0" indent="0" fontAlgn="base">
              <a:lnSpc>
                <a:spcPct val="150000"/>
              </a:lnSpc>
              <a:spcBef>
                <a:spcPts val="1200"/>
              </a:spcBef>
              <a:spcAft>
                <a:spcPts val="1200"/>
              </a:spcAft>
              <a:buNone/>
            </a:pPr>
            <a:r>
              <a:rPr lang="en-US" altLang="x-none" sz="2000" strike="noStrike" noProof="1">
                <a:solidFill>
                  <a:srgbClr val="FF0000"/>
                </a:solidFill>
                <a:sym typeface="+mn-ea"/>
              </a:rPr>
              <a:t>https://www.enthought.com/</a:t>
            </a:r>
          </a:p>
          <a:p>
            <a:pPr fontAlgn="base">
              <a:lnSpc>
                <a:spcPct val="150000"/>
              </a:lnSpc>
              <a:spcBef>
                <a:spcPts val="1200"/>
              </a:spcBef>
              <a:spcAft>
                <a:spcPts val="1200"/>
              </a:spcAft>
              <a:buFont typeface="Wingdings" panose="05000000000000000000" charset="0"/>
              <a:buChar char=""/>
            </a:pPr>
            <a:r>
              <a:rPr lang="zh-CN" altLang="en-US" sz="2400" strike="noStrike" noProof="1">
                <a:sym typeface="+mn-ea"/>
              </a:rPr>
              <a:t>anaconda</a:t>
            </a:r>
            <a:r>
              <a:rPr lang="en-US" altLang="zh-CN" sz="2400" strike="noStrike" noProof="1">
                <a:sym typeface="+mn-ea"/>
              </a:rPr>
              <a:t>3</a:t>
            </a:r>
            <a:r>
              <a:rPr lang="zh-CN" altLang="en-US" sz="2400" strike="noStrike" noProof="1">
                <a:sym typeface="+mn-ea"/>
              </a:rPr>
              <a:t>下载</a:t>
            </a:r>
            <a:endParaRPr lang="zh-CN" altLang="en-US" sz="2000" strike="noStrike" noProof="1">
              <a:sym typeface="+mn-ea"/>
            </a:endParaRPr>
          </a:p>
          <a:p>
            <a:pPr marL="0" indent="0" fontAlgn="base">
              <a:lnSpc>
                <a:spcPct val="150000"/>
              </a:lnSpc>
              <a:spcBef>
                <a:spcPts val="1200"/>
              </a:spcBef>
              <a:spcAft>
                <a:spcPts val="1200"/>
              </a:spcAft>
              <a:buNone/>
            </a:pPr>
            <a:r>
              <a:rPr lang="zh-CN" altLang="en-US" sz="2000" strike="noStrike" noProof="1">
                <a:solidFill>
                  <a:srgbClr val="FF0000"/>
                </a:solidFill>
              </a:rPr>
              <a:t>https://www.continuum.io/downloads/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内容占位符 2"/>
          <p:cNvSpPr>
            <a:spLocks noGrp="1"/>
          </p:cNvSpPr>
          <p:nvPr>
            <p:ph idx="1"/>
          </p:nvPr>
        </p:nvSpPr>
        <p:spPr/>
        <p:txBody>
          <a:bodyPr anchor="t"/>
          <a:lstStyle/>
          <a:p>
            <a:pPr marL="0" indent="0" defTabSz="914400">
              <a:buFont typeface="Wingdings" panose="05000000000000000000" charset="0"/>
              <a:buNone/>
            </a:pPr>
            <a:r>
              <a:rPr lang="en-US" altLang="en-US" sz="2000" kern="1200" baseline="0">
                <a:latin typeface="Consolas" panose="020B0609020204030204" charset="0"/>
                <a:ea typeface="+mn-ea"/>
                <a:cs typeface="+mn-cs"/>
              </a:rPr>
              <a:t>&gt;&gt;&gt; ndimage.measurements.center_of_mass(face)          # </a:t>
            </a:r>
            <a:r>
              <a:rPr lang="zh-CN" altLang="en-US" sz="2000" kern="1200" baseline="0">
                <a:latin typeface="Consolas" panose="020B0609020204030204" charset="0"/>
                <a:ea typeface="+mn-ea"/>
                <a:cs typeface="+mn-cs"/>
              </a:rPr>
              <a:t>重心</a:t>
            </a: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(356.67522474359157, 469.24020108368114, 0.97399718955108483)</a:t>
            </a:r>
          </a:p>
          <a:p>
            <a:pPr marL="0" indent="0" defTabSz="914400">
              <a:buFont typeface="Wingdings" panose="05000000000000000000" charset="0"/>
              <a:buNone/>
            </a:pPr>
            <a:r>
              <a:rPr lang="en-US" altLang="en-US" sz="2000" kern="1200" baseline="0">
                <a:latin typeface="Consolas" panose="020B0609020204030204" charset="0"/>
                <a:ea typeface="+mn-ea"/>
                <a:cs typeface="+mn-cs"/>
              </a:rPr>
              <a:t>&gt;&gt;&gt; ndimage.measurements.sum(face)</a:t>
            </a: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259906521</a:t>
            </a:r>
          </a:p>
          <a:p>
            <a:pPr marL="0" indent="0" defTabSz="914400">
              <a:buFont typeface="Wingdings" panose="05000000000000000000" charset="0"/>
              <a:buNone/>
            </a:pPr>
            <a:r>
              <a:rPr lang="en-US" altLang="en-US" sz="2000" kern="1200" baseline="0">
                <a:latin typeface="Consolas" panose="020B0609020204030204" charset="0"/>
                <a:ea typeface="+mn-ea"/>
                <a:cs typeface="+mn-cs"/>
              </a:rPr>
              <a:t>&gt;&gt;&gt; ndimage.measurements.variance(face)                # </a:t>
            </a:r>
            <a:r>
              <a:rPr lang="zh-CN" altLang="en-US" sz="2000" kern="1200" baseline="0">
                <a:latin typeface="Consolas" panose="020B0609020204030204" charset="0"/>
                <a:ea typeface="+mn-ea"/>
                <a:cs typeface="+mn-cs"/>
              </a:rPr>
              <a:t>方差</a:t>
            </a: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3307.17544034096</a:t>
            </a:r>
          </a:p>
          <a:p>
            <a:pPr marL="0" indent="0" defTabSz="914400">
              <a:buFont typeface="Wingdings" panose="05000000000000000000" charset="0"/>
              <a:buNone/>
            </a:pPr>
            <a:r>
              <a:rPr lang="en-US" altLang="en-US" sz="2000" kern="1200" baseline="0">
                <a:latin typeface="Consolas" panose="020B0609020204030204" charset="0"/>
                <a:ea typeface="+mn-ea"/>
                <a:cs typeface="+mn-cs"/>
              </a:rPr>
              <a:t>&gt;&gt;&gt; ndimage.measurements.standard_deviation(face)      # </a:t>
            </a:r>
            <a:r>
              <a:rPr lang="zh-CN" altLang="en-US" sz="2000" kern="1200" baseline="0">
                <a:latin typeface="Consolas" panose="020B0609020204030204" charset="0"/>
                <a:ea typeface="+mn-ea"/>
                <a:cs typeface="+mn-cs"/>
              </a:rPr>
              <a:t>标准差</a:t>
            </a: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57.508046744268405</a:t>
            </a:r>
          </a:p>
          <a:p>
            <a:pPr marL="0" indent="0" defTabSz="914400">
              <a:buFont typeface="Wingdings" panose="05000000000000000000" charset="0"/>
              <a:buNone/>
            </a:pPr>
            <a:r>
              <a:rPr lang="en-US" altLang="en-US" sz="2000" kern="1200" baseline="0">
                <a:latin typeface="Consolas" panose="020B0609020204030204" charset="0"/>
                <a:ea typeface="+mn-ea"/>
                <a:cs typeface="+mn-cs"/>
              </a:rPr>
              <a:t>&gt;&gt;&gt; ndimage.measurements.histogram(face, 0, 255, 256)  # </a:t>
            </a:r>
            <a:r>
              <a:rPr lang="zh-CN" altLang="en-US" sz="2000" kern="1200" baseline="0">
                <a:latin typeface="Consolas" panose="020B0609020204030204" charset="0"/>
                <a:ea typeface="+mn-ea"/>
                <a:cs typeface="+mn-cs"/>
              </a:rPr>
              <a:t>直方图</a:t>
            </a:r>
          </a:p>
        </p:txBody>
      </p:sp>
      <p:sp>
        <p:nvSpPr>
          <p:cNvPr id="130050" name="标题 3072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2.2 </a:t>
            </a:r>
            <a:r>
              <a:rPr dirty="0" err="1"/>
              <a:t>scipy简单应用</a:t>
            </a:r>
            <a:endParaRPr lang="zh-CN" altLang="en-US" kern="1200" baseline="0" dirty="0">
              <a:latin typeface="+mj-lt"/>
              <a:ea typeface="+mj-ea"/>
              <a:cs typeface="+mj-c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21435"/>
            <a:ext cx="10515600" cy="5100320"/>
          </a:xfrm>
        </p:spPr>
        <p:txBody>
          <a:bodyPr>
            <a:normAutofit/>
          </a:bodyPr>
          <a:lstStyle/>
          <a:p>
            <a:pPr fontAlgn="base"/>
            <a:r>
              <a:rPr lang="en-US" sz="2400" strike="noStrike" noProof="1"/>
              <a:t>使用scipy进行多项式计算与符号计算</a:t>
            </a:r>
          </a:p>
          <a:p>
            <a:pPr marL="0" indent="0" fontAlgn="base">
              <a:lnSpc>
                <a:spcPct val="100000"/>
              </a:lnSpc>
              <a:spcBef>
                <a:spcPts val="0"/>
              </a:spcBef>
              <a:buNone/>
            </a:pPr>
            <a:endParaRPr lang="en-US" sz="2000" strike="noStrike" noProof="1">
              <a:latin typeface="Consolas" panose="020B0609020204030204" charset="0"/>
            </a:endParaRPr>
          </a:p>
          <a:p>
            <a:pPr marL="0" indent="0" fontAlgn="base">
              <a:lnSpc>
                <a:spcPct val="100000"/>
              </a:lnSpc>
              <a:spcBef>
                <a:spcPts val="0"/>
              </a:spcBef>
              <a:buNone/>
            </a:pPr>
            <a:r>
              <a:rPr lang="en-US" sz="2000" strike="noStrike" noProof="1">
                <a:latin typeface="Consolas" panose="020B0609020204030204" charset="0"/>
              </a:rPr>
              <a:t>&gt;&gt;&gt; from scipy import poly1d</a:t>
            </a:r>
          </a:p>
          <a:p>
            <a:pPr marL="0" indent="0" fontAlgn="base">
              <a:lnSpc>
                <a:spcPct val="100000"/>
              </a:lnSpc>
              <a:spcBef>
                <a:spcPts val="0"/>
              </a:spcBef>
              <a:buNone/>
            </a:pPr>
            <a:endParaRPr lang="en-US" sz="2000" strike="noStrike" noProof="1">
              <a:latin typeface="Consolas" panose="020B0609020204030204" charset="0"/>
            </a:endParaRPr>
          </a:p>
          <a:p>
            <a:pPr marL="0" indent="0" fontAlgn="base">
              <a:lnSpc>
                <a:spcPct val="100000"/>
              </a:lnSpc>
              <a:spcBef>
                <a:spcPts val="0"/>
              </a:spcBef>
              <a:buNone/>
            </a:pPr>
            <a:r>
              <a:rPr lang="en-US" sz="2000" strike="noStrike" noProof="1">
                <a:latin typeface="Consolas" panose="020B0609020204030204" charset="0"/>
              </a:rPr>
              <a:t>&gt;&gt;&gt; p1 = poly1d([1,2,3,4])</a:t>
            </a:r>
          </a:p>
          <a:p>
            <a:pPr marL="0" indent="0" fontAlgn="base">
              <a:lnSpc>
                <a:spcPct val="100000"/>
              </a:lnSpc>
              <a:spcBef>
                <a:spcPts val="0"/>
              </a:spcBef>
              <a:buNone/>
            </a:pPr>
            <a:r>
              <a:rPr lang="en-US" sz="2000" strike="noStrike" noProof="1">
                <a:latin typeface="Consolas" panose="020B0609020204030204" charset="0"/>
              </a:rPr>
              <a:t># 输出结果中，第一行的数字为第二行对应位置项中x的指数</a:t>
            </a:r>
          </a:p>
          <a:p>
            <a:pPr marL="0" indent="0" fontAlgn="base">
              <a:lnSpc>
                <a:spcPct val="100000"/>
              </a:lnSpc>
              <a:spcBef>
                <a:spcPts val="0"/>
              </a:spcBef>
              <a:buNone/>
            </a:pPr>
            <a:r>
              <a:rPr lang="en-US" sz="2000" strike="noStrike" noProof="1">
                <a:latin typeface="Consolas" panose="020B0609020204030204" charset="0"/>
              </a:rPr>
              <a:t>&gt;&gt;&gt; print(p1)</a:t>
            </a:r>
          </a:p>
          <a:p>
            <a:pPr marL="0" indent="0" fontAlgn="base">
              <a:lnSpc>
                <a:spcPct val="100000"/>
              </a:lnSpc>
              <a:spcBef>
                <a:spcPts val="0"/>
              </a:spcBef>
              <a:buNone/>
            </a:pPr>
            <a:r>
              <a:rPr lang="en-US" sz="2000" strike="noStrike" noProof="1">
                <a:solidFill>
                  <a:srgbClr val="00B0F0"/>
                </a:solidFill>
                <a:latin typeface="Consolas" panose="020B0609020204030204" charset="0"/>
              </a:rPr>
              <a:t>   3     2</a:t>
            </a:r>
          </a:p>
          <a:p>
            <a:pPr marL="0" indent="0" fontAlgn="base">
              <a:lnSpc>
                <a:spcPct val="100000"/>
              </a:lnSpc>
              <a:spcBef>
                <a:spcPts val="0"/>
              </a:spcBef>
              <a:buNone/>
            </a:pPr>
            <a:r>
              <a:rPr lang="en-US" sz="2000" strike="noStrike" noProof="1">
                <a:solidFill>
                  <a:srgbClr val="00B0F0"/>
                </a:solidFill>
                <a:latin typeface="Consolas" panose="020B0609020204030204" charset="0"/>
              </a:rPr>
              <a:t>1 x + 2 x + 3 x + 4</a:t>
            </a:r>
          </a:p>
          <a:p>
            <a:pPr marL="0" indent="0" fontAlgn="base">
              <a:lnSpc>
                <a:spcPct val="100000"/>
              </a:lnSpc>
              <a:spcBef>
                <a:spcPts val="0"/>
              </a:spcBef>
              <a:buNone/>
            </a:pPr>
            <a:endParaRPr lang="en-US" sz="2000" strike="noStrike" noProof="1">
              <a:latin typeface="Consolas" panose="020B0609020204030204" charset="0"/>
            </a:endParaRPr>
          </a:p>
          <a:p>
            <a:pPr marL="0" indent="0" fontAlgn="base">
              <a:lnSpc>
                <a:spcPct val="100000"/>
              </a:lnSpc>
              <a:spcBef>
                <a:spcPts val="0"/>
              </a:spcBef>
              <a:buNone/>
            </a:pPr>
            <a:r>
              <a:rPr lang="en-US" sz="2000" strike="noStrike" noProof="1">
                <a:latin typeface="Consolas" panose="020B0609020204030204" charset="0"/>
              </a:rPr>
              <a:t># 等价于p2=(x-1)(x-2)(x-3)(x-4)</a:t>
            </a:r>
          </a:p>
          <a:p>
            <a:pPr marL="0" indent="0" fontAlgn="base">
              <a:lnSpc>
                <a:spcPct val="100000"/>
              </a:lnSpc>
              <a:spcBef>
                <a:spcPts val="0"/>
              </a:spcBef>
              <a:buNone/>
            </a:pPr>
            <a:r>
              <a:rPr lang="en-US" sz="2000" strike="noStrike" noProof="1">
                <a:latin typeface="Consolas" panose="020B0609020204030204" charset="0"/>
              </a:rPr>
              <a:t>&gt;&gt;&gt; p2 = poly1d([1,2,3,4], True)</a:t>
            </a:r>
          </a:p>
          <a:p>
            <a:pPr marL="0" indent="0" fontAlgn="base">
              <a:lnSpc>
                <a:spcPct val="100000"/>
              </a:lnSpc>
              <a:spcBef>
                <a:spcPts val="0"/>
              </a:spcBef>
              <a:buNone/>
            </a:pPr>
            <a:r>
              <a:rPr lang="en-US" sz="2000" strike="noStrike" noProof="1">
                <a:latin typeface="Consolas" panose="020B0609020204030204" charset="0"/>
              </a:rPr>
              <a:t>&gt;&gt;&gt; print(p2)</a:t>
            </a:r>
          </a:p>
          <a:p>
            <a:pPr marL="0" indent="0" fontAlgn="base">
              <a:lnSpc>
                <a:spcPct val="100000"/>
              </a:lnSpc>
              <a:spcBef>
                <a:spcPts val="0"/>
              </a:spcBef>
              <a:buNone/>
            </a:pPr>
            <a:r>
              <a:rPr lang="en-US" sz="2000" strike="noStrike" noProof="1">
                <a:solidFill>
                  <a:srgbClr val="00B0F0"/>
                </a:solidFill>
                <a:latin typeface="Consolas" panose="020B0609020204030204" charset="0"/>
              </a:rPr>
              <a:t>   4      3      2</a:t>
            </a:r>
          </a:p>
          <a:p>
            <a:pPr marL="0" indent="0" fontAlgn="base">
              <a:lnSpc>
                <a:spcPct val="100000"/>
              </a:lnSpc>
              <a:spcBef>
                <a:spcPts val="0"/>
              </a:spcBef>
              <a:buNone/>
            </a:pPr>
            <a:r>
              <a:rPr lang="en-US" sz="2000" strike="noStrike" noProof="1">
                <a:solidFill>
                  <a:srgbClr val="00B0F0"/>
                </a:solidFill>
                <a:latin typeface="Consolas" panose="020B0609020204030204" charset="0"/>
              </a:rPr>
              <a:t>1 x - 10 x + 35 x - 50 x + 24</a:t>
            </a:r>
          </a:p>
        </p:txBody>
      </p:sp>
      <p:sp>
        <p:nvSpPr>
          <p:cNvPr id="131074" name="标题 3072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2.2 </a:t>
            </a:r>
            <a:r>
              <a:rPr dirty="0" err="1"/>
              <a:t>scipy简单应用（补充</a:t>
            </a:r>
            <a:r>
              <a:rPr dirty="0"/>
              <a:t>）</a:t>
            </a:r>
            <a:endParaRPr lang="zh-CN" altLang="en-US" kern="1200" baseline="0" dirty="0">
              <a:latin typeface="+mj-lt"/>
              <a:ea typeface="+mj-ea"/>
              <a:cs typeface="+mj-c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Content Placeholder 2"/>
          <p:cNvSpPr>
            <a:spLocks noGrp="1"/>
          </p:cNvSpPr>
          <p:nvPr>
            <p:ph idx="1"/>
          </p:nvPr>
        </p:nvSpPr>
        <p:spPr/>
        <p:txBody>
          <a:bodyPr anchor="t"/>
          <a:lstStyle/>
          <a:p>
            <a:pPr marL="0" indent="0" defTabSz="914400">
              <a:buFont typeface="Wingdings" panose="05000000000000000000" charset="0"/>
              <a:buNone/>
            </a:pPr>
            <a:r>
              <a:rPr lang="en-US" altLang="en-US" sz="2000" kern="1200" baseline="0">
                <a:latin typeface="Consolas" panose="020B0609020204030204" charset="0"/>
                <a:ea typeface="+mn-ea"/>
                <a:cs typeface="+mn-cs"/>
              </a:rPr>
              <a:t># 使用z作为变量</a:t>
            </a:r>
          </a:p>
          <a:p>
            <a:pPr marL="0" indent="0" defTabSz="914400">
              <a:buFont typeface="Wingdings" panose="05000000000000000000" charset="0"/>
              <a:buNone/>
            </a:pPr>
            <a:r>
              <a:rPr lang="en-US" altLang="en-US" sz="2000" kern="1200" baseline="0">
                <a:latin typeface="Consolas" panose="020B0609020204030204" charset="0"/>
                <a:ea typeface="+mn-ea"/>
                <a:cs typeface="+mn-cs"/>
              </a:rPr>
              <a:t>&gt;&gt;&gt; p3 = poly1d([1,2,3,4], variable='z')</a:t>
            </a:r>
          </a:p>
          <a:p>
            <a:pPr marL="0" indent="0" defTabSz="914400">
              <a:buFont typeface="Wingdings" panose="05000000000000000000" charset="0"/>
              <a:buNone/>
            </a:pPr>
            <a:r>
              <a:rPr lang="en-US" altLang="en-US" sz="2000" kern="1200" baseline="0">
                <a:latin typeface="Consolas" panose="020B0609020204030204" charset="0"/>
                <a:ea typeface="+mn-ea"/>
                <a:cs typeface="+mn-cs"/>
              </a:rPr>
              <a:t>&gt;&gt;&gt; print(p3)</a:t>
            </a: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   3     2</a:t>
            </a: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1 z + 2 z + 3 z + 4</a:t>
            </a:r>
          </a:p>
          <a:p>
            <a:pPr marL="0" indent="0" defTabSz="914400">
              <a:buFont typeface="Wingdings" panose="05000000000000000000" charset="0"/>
              <a:buNone/>
            </a:pPr>
            <a:endParaRPr lang="en-US" altLang="en-US" sz="2000" kern="1200" baseline="0">
              <a:latin typeface="Consolas" panose="020B0609020204030204" charset="0"/>
              <a:ea typeface="+mn-ea"/>
              <a:cs typeface="+mn-cs"/>
            </a:endParaRPr>
          </a:p>
          <a:p>
            <a:pPr marL="0" indent="0" defTabSz="914400">
              <a:buFont typeface="Wingdings" panose="05000000000000000000" charset="0"/>
              <a:buNone/>
            </a:pPr>
            <a:r>
              <a:rPr lang="en-US" altLang="en-US" sz="2000" kern="1200" baseline="0">
                <a:latin typeface="Consolas" panose="020B0609020204030204" charset="0"/>
                <a:ea typeface="+mn-ea"/>
                <a:cs typeface="+mn-cs"/>
              </a:rPr>
              <a:t># 把多项式中的变量替换为指定的值</a:t>
            </a:r>
          </a:p>
          <a:p>
            <a:pPr marL="0" indent="0" defTabSz="914400">
              <a:buFont typeface="Wingdings" panose="05000000000000000000" charset="0"/>
              <a:buNone/>
            </a:pPr>
            <a:r>
              <a:rPr lang="en-US" altLang="en-US" sz="2000" kern="1200" baseline="0">
                <a:latin typeface="Consolas" panose="020B0609020204030204" charset="0"/>
                <a:ea typeface="+mn-ea"/>
                <a:cs typeface="+mn-cs"/>
              </a:rPr>
              <a:t>&gt;&gt;&gt; p1(0)</a:t>
            </a: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4</a:t>
            </a:r>
          </a:p>
          <a:p>
            <a:pPr marL="0" indent="0" defTabSz="914400">
              <a:buFont typeface="Wingdings" panose="05000000000000000000" charset="0"/>
              <a:buNone/>
            </a:pPr>
            <a:r>
              <a:rPr lang="en-US" altLang="en-US" sz="2000" kern="1200" baseline="0">
                <a:latin typeface="Consolas" panose="020B0609020204030204" charset="0"/>
                <a:ea typeface="+mn-ea"/>
                <a:cs typeface="+mn-cs"/>
              </a:rPr>
              <a:t>&gt;&gt;&gt; p1(1)</a:t>
            </a: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10</a:t>
            </a:r>
          </a:p>
        </p:txBody>
      </p:sp>
      <p:sp>
        <p:nvSpPr>
          <p:cNvPr id="132098" name="标题 3072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2.2 </a:t>
            </a:r>
            <a:r>
              <a:rPr dirty="0" err="1"/>
              <a:t>scipy简单应用（补充</a:t>
            </a:r>
            <a:r>
              <a:rPr dirty="0"/>
              <a:t>）</a:t>
            </a:r>
            <a:endParaRPr lang="zh-CN" altLang="en-US" kern="1200" baseline="0" dirty="0">
              <a:latin typeface="+mj-lt"/>
              <a:ea typeface="+mj-ea"/>
              <a:cs typeface="+mj-c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Content Placeholder 2"/>
          <p:cNvSpPr>
            <a:spLocks noGrp="1"/>
          </p:cNvSpPr>
          <p:nvPr>
            <p:ph idx="1"/>
          </p:nvPr>
        </p:nvSpPr>
        <p:spPr/>
        <p:txBody>
          <a:bodyPr anchor="t"/>
          <a:lstStyle/>
          <a:p>
            <a:pPr marL="0" indent="0" defTabSz="914400">
              <a:buFont typeface="Wingdings" panose="05000000000000000000" charset="0"/>
              <a:buNone/>
            </a:pPr>
            <a:r>
              <a:rPr lang="en-US" altLang="en-US" sz="2000" kern="1200" baseline="0">
                <a:latin typeface="Consolas" panose="020B0609020204030204" charset="0"/>
                <a:ea typeface="+mn-ea"/>
                <a:cs typeface="+mn-cs"/>
              </a:rPr>
              <a:t># 计算多项式对应方程的根</a:t>
            </a:r>
          </a:p>
          <a:p>
            <a:pPr marL="0" indent="0" defTabSz="914400">
              <a:buFont typeface="Wingdings" panose="05000000000000000000" charset="0"/>
              <a:buNone/>
            </a:pPr>
            <a:r>
              <a:rPr lang="en-US" altLang="en-US" sz="2000" kern="1200" baseline="0">
                <a:latin typeface="Consolas" panose="020B0609020204030204" charset="0"/>
                <a:ea typeface="+mn-ea"/>
                <a:cs typeface="+mn-cs"/>
              </a:rPr>
              <a:t>&gt;&gt;&gt; p1.r</a:t>
            </a: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array([-1.65062919+0.j        , -0.17468540+1.54686889j,</a:t>
            </a: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       -0.17468540-1.54686889j])</a:t>
            </a:r>
          </a:p>
          <a:p>
            <a:pPr marL="0" indent="0" defTabSz="914400">
              <a:buFont typeface="Wingdings" panose="05000000000000000000" charset="0"/>
              <a:buNone/>
            </a:pPr>
            <a:r>
              <a:rPr lang="en-US" altLang="en-US" sz="2000" kern="1200" baseline="0">
                <a:latin typeface="Consolas" panose="020B0609020204030204" charset="0"/>
                <a:ea typeface="+mn-ea"/>
                <a:cs typeface="+mn-cs"/>
              </a:rPr>
              <a:t>&gt;&gt;&gt; p1(p1.r[0])</a:t>
            </a: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(-8.8817841970012523e-16+0j)</a:t>
            </a:r>
          </a:p>
        </p:txBody>
      </p:sp>
      <p:sp>
        <p:nvSpPr>
          <p:cNvPr id="133122" name="标题 3072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2.2 </a:t>
            </a:r>
            <a:r>
              <a:rPr dirty="0" err="1"/>
              <a:t>scipy简单应用（补充</a:t>
            </a:r>
            <a:r>
              <a:rPr dirty="0"/>
              <a:t>）</a:t>
            </a:r>
            <a:endParaRPr lang="zh-CN" altLang="en-US" kern="1200" baseline="0" dirty="0">
              <a:latin typeface="+mj-lt"/>
              <a:ea typeface="+mj-ea"/>
              <a:cs typeface="+mj-c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Content Placeholder 2"/>
          <p:cNvSpPr>
            <a:spLocks noGrp="1"/>
          </p:cNvSpPr>
          <p:nvPr>
            <p:ph idx="1"/>
          </p:nvPr>
        </p:nvSpPr>
        <p:spPr/>
        <p:txBody>
          <a:bodyPr anchor="t">
            <a:noAutofit/>
          </a:bodyPr>
          <a:lstStyle/>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 查看和修改多项式的系数</a:t>
            </a:r>
          </a:p>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&gt;&gt;&gt; p1.c</a:t>
            </a: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array([1, 2, 3, 4])</a:t>
            </a:r>
          </a:p>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&gt;&gt;&gt; print(p3)</a:t>
            </a: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3     2</a:t>
            </a: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1 z + 2 z + 3 z + 4</a:t>
            </a:r>
          </a:p>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&gt;&gt;&gt; p3.c[0] = 5</a:t>
            </a:r>
          </a:p>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&gt;&gt;&gt; print(p3)</a:t>
            </a: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3     2</a:t>
            </a: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5 z + 2 z + 3 z + 4</a:t>
            </a:r>
          </a:p>
          <a:p>
            <a:pPr marL="0" indent="0" defTabSz="914400" fontAlgn="auto">
              <a:lnSpc>
                <a:spcPct val="100000"/>
              </a:lnSpc>
              <a:spcBef>
                <a:spcPts val="0"/>
              </a:spcBef>
              <a:buFont typeface="Wingdings" panose="05000000000000000000" charset="0"/>
              <a:buNone/>
            </a:pPr>
            <a:endParaRPr lang="en-US"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 查看多项式最高阶</a:t>
            </a:r>
          </a:p>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&gt;&gt;&gt; p1.order</a:t>
            </a: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3</a:t>
            </a:r>
          </a:p>
        </p:txBody>
      </p:sp>
      <p:sp>
        <p:nvSpPr>
          <p:cNvPr id="134146" name="标题 3072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2.2 </a:t>
            </a:r>
            <a:r>
              <a:rPr dirty="0" err="1"/>
              <a:t>scipy简单应用（补充</a:t>
            </a:r>
            <a:r>
              <a:rPr dirty="0"/>
              <a:t>）</a:t>
            </a:r>
            <a:endParaRPr lang="zh-CN" altLang="en-US" kern="1200" baseline="0" dirty="0">
              <a:latin typeface="+mj-lt"/>
              <a:ea typeface="+mj-ea"/>
              <a:cs typeface="+mj-cs"/>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Content Placeholder 2"/>
          <p:cNvSpPr>
            <a:spLocks noGrp="1"/>
          </p:cNvSpPr>
          <p:nvPr>
            <p:ph idx="1"/>
          </p:nvPr>
        </p:nvSpPr>
        <p:spPr/>
        <p:txBody>
          <a:bodyPr anchor="t"/>
          <a:lstStyle/>
          <a:p>
            <a:pPr marL="0" indent="0" defTabSz="914400">
              <a:buFont typeface="Wingdings" panose="05000000000000000000" charset="0"/>
              <a:buNone/>
            </a:pPr>
            <a:r>
              <a:rPr lang="en-US" altLang="en-US" sz="2000" kern="1200" baseline="0">
                <a:latin typeface="Consolas" panose="020B0609020204030204" charset="0"/>
                <a:ea typeface="+mn-ea"/>
                <a:cs typeface="+mn-cs"/>
              </a:rPr>
              <a:t># 查看指定指数对应的项的系数</a:t>
            </a:r>
          </a:p>
          <a:p>
            <a:pPr marL="0" indent="0" defTabSz="914400">
              <a:buFont typeface="Wingdings" panose="05000000000000000000" charset="0"/>
              <a:buNone/>
            </a:pPr>
            <a:r>
              <a:rPr lang="en-US" altLang="en-US" sz="2000" kern="1200" baseline="0">
                <a:latin typeface="Consolas" panose="020B0609020204030204" charset="0"/>
                <a:ea typeface="+mn-ea"/>
                <a:cs typeface="+mn-cs"/>
              </a:rPr>
              <a:t># 例如，在p1多项式中，指数为3的项的系数为1</a:t>
            </a:r>
          </a:p>
          <a:p>
            <a:pPr marL="0" indent="0" defTabSz="914400">
              <a:buFont typeface="Wingdings" panose="05000000000000000000" charset="0"/>
              <a:buNone/>
            </a:pPr>
            <a:r>
              <a:rPr lang="en-US" altLang="en-US" sz="2000" kern="1200" baseline="0">
                <a:latin typeface="Consolas" panose="020B0609020204030204" charset="0"/>
                <a:ea typeface="+mn-ea"/>
                <a:cs typeface="+mn-cs"/>
              </a:rPr>
              <a:t>&gt;&gt;&gt; p1[3]</a:t>
            </a: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1</a:t>
            </a:r>
          </a:p>
          <a:p>
            <a:pPr marL="0" indent="0" defTabSz="914400">
              <a:buFont typeface="Wingdings" panose="05000000000000000000" charset="0"/>
              <a:buNone/>
            </a:pPr>
            <a:r>
              <a:rPr lang="en-US" altLang="en-US" sz="2000" kern="1200" baseline="0">
                <a:latin typeface="Consolas" panose="020B0609020204030204" charset="0"/>
                <a:ea typeface="+mn-ea"/>
                <a:cs typeface="+mn-cs"/>
              </a:rPr>
              <a:t>&gt;&gt;&gt; p1[0]</a:t>
            </a: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4</a:t>
            </a:r>
          </a:p>
        </p:txBody>
      </p:sp>
      <p:sp>
        <p:nvSpPr>
          <p:cNvPr id="135170" name="标题 3072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2.2 </a:t>
            </a:r>
            <a:r>
              <a:rPr dirty="0" err="1"/>
              <a:t>scipy简单应用（补充</a:t>
            </a:r>
            <a:r>
              <a:rPr dirty="0"/>
              <a:t>）</a:t>
            </a:r>
            <a:endParaRPr lang="zh-CN" altLang="en-US" kern="1200" baseline="0" dirty="0">
              <a:latin typeface="+mj-lt"/>
              <a:ea typeface="+mj-ea"/>
              <a:cs typeface="+mj-cs"/>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Content Placeholder 2"/>
          <p:cNvSpPr>
            <a:spLocks noGrp="1"/>
          </p:cNvSpPr>
          <p:nvPr>
            <p:ph idx="1"/>
          </p:nvPr>
        </p:nvSpPr>
        <p:spPr/>
        <p:txBody>
          <a:bodyPr anchor="t">
            <a:noAutofit/>
          </a:bodyPr>
          <a:lstStyle/>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 加、减、乘、除、幂运算</a:t>
            </a:r>
          </a:p>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&gt;&gt;&gt; print(p1)</a:t>
            </a: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3     2</a:t>
            </a: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1 x + 2 x + 3 x + 4</a:t>
            </a:r>
          </a:p>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&gt;&gt;&gt; print(-p1)</a:t>
            </a: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3     2</a:t>
            </a: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-1 x - 2 x - 3 x - 4</a:t>
            </a:r>
          </a:p>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&gt;&gt;&gt; print(p2)</a:t>
            </a: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4      3      2</a:t>
            </a: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1 x - 10 x + 35 x - 50 x + 24</a:t>
            </a:r>
          </a:p>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&gt;&gt;&gt; print(p1 + 3)</a:t>
            </a: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3     2</a:t>
            </a: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1 x + 2 x + 3 x + 7</a:t>
            </a:r>
          </a:p>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&gt;&gt;&gt; print(p1+p2)</a:t>
            </a: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4     3      2</a:t>
            </a: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1 x - 9 x + 37 x - 47 x + 28</a:t>
            </a:r>
          </a:p>
        </p:txBody>
      </p:sp>
      <p:sp>
        <p:nvSpPr>
          <p:cNvPr id="136194" name="标题 3072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2.2 </a:t>
            </a:r>
            <a:r>
              <a:rPr dirty="0" err="1"/>
              <a:t>scipy简单应用（补充</a:t>
            </a:r>
            <a:r>
              <a:rPr dirty="0"/>
              <a:t>）</a:t>
            </a:r>
            <a:endParaRPr lang="zh-CN" altLang="en-US" kern="1200" baseline="0" dirty="0">
              <a:latin typeface="+mj-lt"/>
              <a:ea typeface="+mj-ea"/>
              <a:cs typeface="+mj-cs"/>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Content Placeholder 2"/>
          <p:cNvSpPr>
            <a:spLocks noGrp="1"/>
          </p:cNvSpPr>
          <p:nvPr>
            <p:ph idx="1"/>
          </p:nvPr>
        </p:nvSpPr>
        <p:spPr/>
        <p:txBody>
          <a:bodyPr anchor="t">
            <a:noAutofit/>
          </a:bodyPr>
          <a:lstStyle/>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&gt;&gt;&gt; print(p1-5)</a:t>
            </a: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3     2</a:t>
            </a: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1 x + 2 x + 3 x - 1</a:t>
            </a:r>
          </a:p>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&gt;&gt;&gt; print(p2 - p1)</a:t>
            </a: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4      3      2</a:t>
            </a: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1 x - 11 x + 33 x - 53 x + 20</a:t>
            </a:r>
          </a:p>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&gt;&gt;&gt; print(p1 * 3)</a:t>
            </a: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3     2</a:t>
            </a: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3 x + 6 x + 9 x + 12</a:t>
            </a:r>
          </a:p>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&gt;&gt;&gt; print(p1*p2)</a:t>
            </a: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   7     6      5     4      3      2</a:t>
            </a: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1 x - 8 x + 18 x - 6 x - 11 x + 38 x - 128 x + 96</a:t>
            </a:r>
          </a:p>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&gt;&gt;&gt; print(p1*p2/p2)</a:t>
            </a: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(poly1d([ 1.,  2.,  3.,  4.]), poly1d([ 0.]))</a:t>
            </a:r>
          </a:p>
          <a:p>
            <a:pPr marL="0" indent="0" defTabSz="914400" fontAlgn="auto">
              <a:lnSpc>
                <a:spcPct val="100000"/>
              </a:lnSpc>
              <a:spcBef>
                <a:spcPts val="0"/>
              </a:spcBef>
              <a:buFont typeface="Wingdings" panose="05000000000000000000" charset="0"/>
              <a:buNone/>
            </a:pPr>
            <a:r>
              <a:rPr lang="en-US" altLang="en-US" sz="2000" kern="1200" baseline="0">
                <a:latin typeface="Consolas" panose="020B0609020204030204" charset="0"/>
                <a:ea typeface="+mn-ea"/>
                <a:cs typeface="+mn-cs"/>
              </a:rPr>
              <a:t>&gt;&gt;&gt; print(p2/p1)</a:t>
            </a:r>
          </a:p>
          <a:p>
            <a:pPr marL="0" indent="0" defTabSz="914400" fontAlgn="auto">
              <a:lnSpc>
                <a:spcPct val="100000"/>
              </a:lnSpc>
              <a:spcBef>
                <a:spcPts val="0"/>
              </a:spcBef>
              <a:buFont typeface="Wingdings" panose="05000000000000000000" charset="0"/>
              <a:buNone/>
            </a:pPr>
            <a:r>
              <a:rPr lang="en-US" altLang="en-US" sz="2000" kern="1200" baseline="0">
                <a:solidFill>
                  <a:srgbClr val="00B0F0"/>
                </a:solidFill>
                <a:latin typeface="Consolas" panose="020B0609020204030204" charset="0"/>
                <a:ea typeface="+mn-ea"/>
                <a:cs typeface="+mn-cs"/>
              </a:rPr>
              <a:t>(poly1d([  1., -12.]), poly1d([ 56., -18.,  72.]))</a:t>
            </a:r>
          </a:p>
        </p:txBody>
      </p:sp>
      <p:sp>
        <p:nvSpPr>
          <p:cNvPr id="137218" name="标题 3072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2.2 </a:t>
            </a:r>
            <a:r>
              <a:rPr dirty="0" err="1"/>
              <a:t>scipy简单应用（补充</a:t>
            </a:r>
            <a:r>
              <a:rPr dirty="0"/>
              <a:t>）</a:t>
            </a:r>
            <a:endParaRPr lang="zh-CN" altLang="en-US" kern="1200" baseline="0" dirty="0">
              <a:latin typeface="+mj-lt"/>
              <a:ea typeface="+mj-ea"/>
              <a:cs typeface="+mj-cs"/>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Content Placeholder 2"/>
          <p:cNvSpPr>
            <a:spLocks noGrp="1"/>
          </p:cNvSpPr>
          <p:nvPr>
            <p:ph idx="1"/>
          </p:nvPr>
        </p:nvSpPr>
        <p:spPr/>
        <p:txBody>
          <a:bodyPr anchor="t"/>
          <a:lstStyle/>
          <a:p>
            <a:pPr marL="0" indent="0" defTabSz="914400">
              <a:buFont typeface="Wingdings" panose="05000000000000000000" charset="0"/>
              <a:buNone/>
            </a:pPr>
            <a:r>
              <a:rPr lang="en-US" altLang="en-US" sz="2000" kern="1200" baseline="0">
                <a:latin typeface="Consolas" panose="020B0609020204030204" charset="0"/>
                <a:ea typeface="+mn-ea"/>
                <a:cs typeface="+mn-cs"/>
              </a:rPr>
              <a:t># 多项式的幂运算</a:t>
            </a:r>
          </a:p>
          <a:p>
            <a:pPr marL="0" indent="0" defTabSz="914400">
              <a:buFont typeface="Wingdings" panose="05000000000000000000" charset="0"/>
              <a:buNone/>
            </a:pPr>
            <a:r>
              <a:rPr lang="en-US" altLang="en-US" sz="2000" kern="1200" baseline="0">
                <a:latin typeface="Consolas" panose="020B0609020204030204" charset="0"/>
                <a:ea typeface="+mn-ea"/>
                <a:cs typeface="+mn-cs"/>
              </a:rPr>
              <a:t>&gt;&gt;&gt; print(p1 ** 2)</a:t>
            </a: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   6     5      4      3      2</a:t>
            </a: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1 x + 4 x + 10 x + 20 x + 25 x + 24 x + 16</a:t>
            </a:r>
          </a:p>
          <a:p>
            <a:pPr marL="0" indent="0" defTabSz="914400">
              <a:buFont typeface="Wingdings" panose="05000000000000000000" charset="0"/>
              <a:buNone/>
            </a:pPr>
            <a:r>
              <a:rPr lang="en-US" altLang="en-US" sz="2000" kern="1200" baseline="0">
                <a:latin typeface="Consolas" panose="020B0609020204030204" charset="0"/>
                <a:ea typeface="+mn-ea"/>
                <a:cs typeface="+mn-cs"/>
              </a:rPr>
              <a:t>&gt;&gt;&gt; print(p1 * p1)</a:t>
            </a: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   6     5      4      3      2</a:t>
            </a: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1 x + 4 x + 10 x + 20 x + 25 x + 24 x + 16</a:t>
            </a:r>
          </a:p>
        </p:txBody>
      </p:sp>
      <p:sp>
        <p:nvSpPr>
          <p:cNvPr id="138242" name="标题 3072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2.2 </a:t>
            </a:r>
            <a:r>
              <a:rPr dirty="0" err="1"/>
              <a:t>scipy简单应用（补充</a:t>
            </a:r>
            <a:r>
              <a:rPr dirty="0"/>
              <a:t>）</a:t>
            </a:r>
            <a:endParaRPr lang="zh-CN" altLang="en-US" kern="1200" baseline="0" dirty="0">
              <a:latin typeface="+mj-lt"/>
              <a:ea typeface="+mj-ea"/>
              <a:cs typeface="+mj-cs"/>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Content Placeholder 2"/>
          <p:cNvSpPr>
            <a:spLocks noGrp="1"/>
          </p:cNvSpPr>
          <p:nvPr>
            <p:ph idx="1"/>
          </p:nvPr>
        </p:nvSpPr>
        <p:spPr/>
        <p:txBody>
          <a:bodyPr anchor="t"/>
          <a:lstStyle/>
          <a:p>
            <a:pPr marL="0" indent="0" defTabSz="914400">
              <a:buFont typeface="Wingdings" panose="05000000000000000000" charset="0"/>
              <a:buNone/>
            </a:pPr>
            <a:r>
              <a:rPr lang="en-US" altLang="en-US" sz="2000" kern="1200" baseline="0">
                <a:latin typeface="Consolas" panose="020B0609020204030204" charset="0"/>
                <a:ea typeface="+mn-ea"/>
                <a:cs typeface="+mn-cs"/>
              </a:rPr>
              <a:t># 一阶导数</a:t>
            </a:r>
          </a:p>
          <a:p>
            <a:pPr marL="0" indent="0" defTabSz="914400">
              <a:buFont typeface="Wingdings" panose="05000000000000000000" charset="0"/>
              <a:buNone/>
            </a:pPr>
            <a:r>
              <a:rPr lang="en-US" altLang="en-US" sz="2000" kern="1200" baseline="0">
                <a:latin typeface="Consolas" panose="020B0609020204030204" charset="0"/>
                <a:ea typeface="+mn-ea"/>
                <a:cs typeface="+mn-cs"/>
              </a:rPr>
              <a:t>&gt;&gt;&gt; print(p1.deriv())</a:t>
            </a: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   2</a:t>
            </a: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3 x + 4 x + 3</a:t>
            </a:r>
          </a:p>
          <a:p>
            <a:pPr marL="0" indent="0" defTabSz="914400">
              <a:buFont typeface="Wingdings" panose="05000000000000000000" charset="0"/>
              <a:buNone/>
            </a:pPr>
            <a:r>
              <a:rPr lang="en-US" altLang="en-US" sz="2000" kern="1200" baseline="0">
                <a:latin typeface="Consolas" panose="020B0609020204030204" charset="0"/>
                <a:ea typeface="+mn-ea"/>
                <a:cs typeface="+mn-cs"/>
              </a:rPr>
              <a:t># 二阶导数</a:t>
            </a:r>
          </a:p>
          <a:p>
            <a:pPr marL="0" indent="0" defTabSz="914400">
              <a:buFont typeface="Wingdings" panose="05000000000000000000" charset="0"/>
              <a:buNone/>
            </a:pPr>
            <a:r>
              <a:rPr lang="en-US" altLang="en-US" sz="2000" kern="1200" baseline="0">
                <a:latin typeface="Consolas" panose="020B0609020204030204" charset="0"/>
                <a:ea typeface="+mn-ea"/>
                <a:cs typeface="+mn-cs"/>
              </a:rPr>
              <a:t>&gt;&gt;&gt; print(p1.deriv(2))</a:t>
            </a: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 </a:t>
            </a: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6 x + 4</a:t>
            </a:r>
          </a:p>
        </p:txBody>
      </p:sp>
      <p:sp>
        <p:nvSpPr>
          <p:cNvPr id="139266" name="标题 3072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2.2 </a:t>
            </a:r>
            <a:r>
              <a:rPr dirty="0" err="1"/>
              <a:t>scipy简单应用（补充</a:t>
            </a:r>
            <a:r>
              <a:rPr dirty="0"/>
              <a:t>）</a:t>
            </a:r>
            <a:endParaRPr lang="zh-CN" altLang="en-US" kern="1200" baseline="0" dirty="0">
              <a:latin typeface="+mj-lt"/>
              <a:ea typeface="+mj-ea"/>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7169"/>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1 </a:t>
            </a:r>
            <a:r>
              <a:rPr dirty="0" err="1"/>
              <a:t>numpy简单应用</a:t>
            </a:r>
            <a:endParaRPr lang="zh-CN" altLang="en-US" kern="1200" baseline="0" dirty="0">
              <a:latin typeface="+mj-lt"/>
              <a:ea typeface="+mj-ea"/>
              <a:cs typeface="+mj-cs"/>
            </a:endParaRPr>
          </a:p>
        </p:txBody>
      </p:sp>
      <p:sp>
        <p:nvSpPr>
          <p:cNvPr id="12290" name="文本占位符 7170"/>
          <p:cNvSpPr>
            <a:spLocks noGrp="1"/>
          </p:cNvSpPr>
          <p:nvPr>
            <p:ph idx="1"/>
          </p:nvPr>
        </p:nvSpPr>
        <p:spPr/>
        <p:txBody>
          <a:bodyPr anchor="t"/>
          <a:lstStyle/>
          <a:p>
            <a:pPr defTabSz="914400">
              <a:lnSpc>
                <a:spcPct val="150000"/>
              </a:lnSpc>
              <a:spcBef>
                <a:spcPts val="1200"/>
              </a:spcBef>
              <a:buFont typeface="Arial" panose="020B0604020202020204" pitchFamily="34" charset="0"/>
              <a:buChar char="•"/>
            </a:pPr>
            <a:r>
              <a:rPr lang="zh-CN" altLang="en-US" sz="2400" kern="1200" baseline="0" dirty="0">
                <a:latin typeface="+mn-lt"/>
                <a:ea typeface="+mn-ea"/>
                <a:cs typeface="+mn-cs"/>
              </a:rPr>
              <a:t>导入模块</a:t>
            </a:r>
          </a:p>
          <a:p>
            <a:pPr defTabSz="914400">
              <a:lnSpc>
                <a:spcPct val="150000"/>
              </a:lnSpc>
              <a:spcBef>
                <a:spcPts val="1200"/>
              </a:spcBef>
              <a:buFont typeface="Wingdings" panose="05000000000000000000" charset="0"/>
              <a:buNone/>
            </a:pPr>
            <a:r>
              <a:rPr lang="zh-CN" altLang="en-US" sz="2000" kern="1200" baseline="0" dirty="0">
                <a:latin typeface="Consolas" panose="020B0609020204030204" charset="0"/>
                <a:ea typeface="+mn-ea"/>
                <a:cs typeface="+mn-cs"/>
              </a:rPr>
              <a:t>&gt;&gt;&gt; import numpy as np</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Content Placeholder 2"/>
          <p:cNvSpPr>
            <a:spLocks noGrp="1"/>
          </p:cNvSpPr>
          <p:nvPr>
            <p:ph idx="1"/>
          </p:nvPr>
        </p:nvSpPr>
        <p:spPr/>
        <p:txBody>
          <a:bodyPr anchor="t"/>
          <a:lstStyle/>
          <a:p>
            <a:pPr marL="0" indent="0" defTabSz="914400">
              <a:buFont typeface="Wingdings" panose="05000000000000000000" charset="0"/>
              <a:buNone/>
            </a:pPr>
            <a:r>
              <a:rPr lang="en-US" altLang="en-US" sz="2000" kern="1200" baseline="0">
                <a:latin typeface="Consolas" panose="020B0609020204030204" charset="0"/>
                <a:ea typeface="+mn-ea"/>
                <a:cs typeface="+mn-cs"/>
              </a:rPr>
              <a:t># 多项式的不定积分</a:t>
            </a:r>
          </a:p>
          <a:p>
            <a:pPr marL="0" indent="0" defTabSz="914400">
              <a:buFont typeface="Wingdings" panose="05000000000000000000" charset="0"/>
              <a:buNone/>
            </a:pPr>
            <a:r>
              <a:rPr lang="en-US" altLang="en-US" sz="2000" kern="1200" baseline="0">
                <a:latin typeface="Consolas" panose="020B0609020204030204" charset="0"/>
                <a:ea typeface="+mn-ea"/>
                <a:cs typeface="+mn-cs"/>
              </a:rPr>
              <a:t># 一重不定积分，设常数项为0</a:t>
            </a:r>
          </a:p>
          <a:p>
            <a:pPr marL="0" indent="0" defTabSz="914400">
              <a:buFont typeface="Wingdings" panose="05000000000000000000" charset="0"/>
              <a:buNone/>
            </a:pPr>
            <a:r>
              <a:rPr lang="en-US" altLang="en-US" sz="2000" kern="1200" baseline="0">
                <a:latin typeface="Consolas" panose="020B0609020204030204" charset="0"/>
                <a:ea typeface="+mn-ea"/>
                <a:cs typeface="+mn-cs"/>
              </a:rPr>
              <a:t>&gt;&gt;&gt; print(p1.integ(m=1, k=0))</a:t>
            </a: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      4          3       2</a:t>
            </a: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0.25 x + 0.6667 x + 1.5 x + 4 x</a:t>
            </a:r>
          </a:p>
          <a:p>
            <a:pPr marL="0" indent="0" defTabSz="914400">
              <a:buFont typeface="Wingdings" panose="05000000000000000000" charset="0"/>
              <a:buNone/>
            </a:pPr>
            <a:r>
              <a:rPr lang="en-US" altLang="en-US" sz="2000" kern="1200" baseline="0">
                <a:latin typeface="Consolas" panose="020B0609020204030204" charset="0"/>
                <a:ea typeface="+mn-ea"/>
                <a:cs typeface="+mn-cs"/>
              </a:rPr>
              <a:t># 二重不定积分，设常数项为3</a:t>
            </a:r>
          </a:p>
          <a:p>
            <a:pPr marL="0" indent="0" defTabSz="914400">
              <a:buFont typeface="Wingdings" panose="05000000000000000000" charset="0"/>
              <a:buNone/>
            </a:pPr>
            <a:r>
              <a:rPr lang="en-US" altLang="en-US" sz="2000" kern="1200" baseline="0">
                <a:latin typeface="Consolas" panose="020B0609020204030204" charset="0"/>
                <a:ea typeface="+mn-ea"/>
                <a:cs typeface="+mn-cs"/>
              </a:rPr>
              <a:t>&gt;&gt;&gt; print(p1.integ(m=2, k=3))</a:t>
            </a: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      5          4       3     2</a:t>
            </a:r>
          </a:p>
          <a:p>
            <a:pPr marL="0" indent="0" defTabSz="914400">
              <a:buFont typeface="Wingdings" panose="05000000000000000000" charset="0"/>
              <a:buNone/>
            </a:pPr>
            <a:r>
              <a:rPr lang="en-US" altLang="en-US" sz="2000" kern="1200" baseline="0">
                <a:solidFill>
                  <a:srgbClr val="00B0F0"/>
                </a:solidFill>
                <a:latin typeface="Consolas" panose="020B0609020204030204" charset="0"/>
                <a:ea typeface="+mn-ea"/>
                <a:cs typeface="+mn-cs"/>
              </a:rPr>
              <a:t>0.05 x + 0.1667 x + 0.5 x + 2 x + 3 x + 3</a:t>
            </a:r>
          </a:p>
        </p:txBody>
      </p:sp>
      <p:sp>
        <p:nvSpPr>
          <p:cNvPr id="140290" name="标题 3072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2.2 </a:t>
            </a:r>
            <a:r>
              <a:rPr dirty="0" err="1"/>
              <a:t>scipy简单应用（补充</a:t>
            </a:r>
            <a:r>
              <a:rPr dirty="0"/>
              <a:t>）</a:t>
            </a:r>
            <a:endParaRPr lang="zh-CN" altLang="en-US" kern="1200" baseline="0" dirty="0">
              <a:latin typeface="+mj-lt"/>
              <a:ea typeface="+mj-ea"/>
              <a:cs typeface="+mj-cs"/>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Content Placeholder 2"/>
          <p:cNvSpPr>
            <a:spLocks noGrp="1"/>
          </p:cNvSpPr>
          <p:nvPr>
            <p:ph idx="1"/>
          </p:nvPr>
        </p:nvSpPr>
        <p:spPr/>
        <p:txBody>
          <a:bodyPr anchor="t"/>
          <a:lstStyle/>
          <a:p>
            <a:pPr defTabSz="914400">
              <a:lnSpc>
                <a:spcPct val="150000"/>
              </a:lnSpc>
              <a:spcBef>
                <a:spcPts val="1200"/>
              </a:spcBef>
              <a:spcAft>
                <a:spcPts val="600"/>
              </a:spcAft>
              <a:buFont typeface="Arial" panose="020B0604020202020204" pitchFamily="34" charset="0"/>
              <a:buChar char="•"/>
            </a:pPr>
            <a:r>
              <a:rPr lang="en-US" altLang="en-US" sz="2400" kern="1200" baseline="0">
                <a:latin typeface="+mn-lt"/>
                <a:ea typeface="+mn-ea"/>
                <a:cs typeface="+mn-cs"/>
              </a:rPr>
              <a:t>pandas主要提供了3种数据结构：1）Series，带标签的一维数组；2）DataFrame，带标签且大小可变的二维表格结构；3）Panel，带标签且大小可变的三维数组。</a:t>
            </a:r>
          </a:p>
        </p:txBody>
      </p:sp>
      <p:sp>
        <p:nvSpPr>
          <p:cNvPr id="188418"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
        <p:nvSpPr>
          <p:cNvPr id="189442" name="内容占位符 2"/>
          <p:cNvSpPr>
            <a:spLocks noGrp="1"/>
          </p:cNvSpPr>
          <p:nvPr>
            <p:ph idx="1"/>
          </p:nvPr>
        </p:nvSpPr>
        <p:spPr/>
        <p:txBody>
          <a:bodyPr anchor="t"/>
          <a:lstStyle/>
          <a:p>
            <a:pPr marL="0" indent="0" defTabSz="914400">
              <a:spcBef>
                <a:spcPct val="0"/>
              </a:spcBef>
              <a:buFont typeface="Wingdings" panose="05000000000000000000" charset="0"/>
              <a:buNone/>
            </a:pPr>
            <a:r>
              <a:rPr lang="zh-CN" altLang="en-US" sz="2400" kern="1200" baseline="0">
                <a:latin typeface="+mn-lt"/>
                <a:ea typeface="+mn-ea"/>
                <a:cs typeface="+mn-cs"/>
              </a:rPr>
              <a:t>（1）生成一维数组</a:t>
            </a:r>
          </a:p>
          <a:p>
            <a:pPr marL="0" indent="0" defTabSz="914400">
              <a:spcBef>
                <a:spcPct val="0"/>
              </a:spcBef>
              <a:buFont typeface="Wingdings" panose="05000000000000000000" charset="0"/>
              <a:buNone/>
            </a:pPr>
            <a:endParaRPr lang="zh-CN" altLang="en-US" sz="18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import numpy as np</a:t>
            </a:r>
          </a:p>
          <a:p>
            <a:pPr marL="0" indent="0" defTabSz="914400">
              <a:spcBef>
                <a:spcPct val="0"/>
              </a:spcBef>
              <a:buFont typeface="Wingdings" panose="05000000000000000000" charset="0"/>
              <a:buNone/>
            </a:pPr>
            <a:r>
              <a:rPr lang="en-US" altLang="zh-CN" sz="2000" kern="1200" baseline="0">
                <a:latin typeface="Consolas" panose="020B0609020204030204" charset="0"/>
                <a:ea typeface="+mn-ea"/>
                <a:cs typeface="+mn-cs"/>
              </a:rPr>
              <a:t>&gt;&gt;&gt; import pandas as pd</a:t>
            </a: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x = pd.Series([1, 3, 5, np.nan])</a:t>
            </a: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x</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0    1.0</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1    3.0</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2    5.0</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3    NaN</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dtype: float64</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内容占位符 2"/>
          <p:cNvSpPr>
            <a:spLocks noGrp="1"/>
          </p:cNvSpPr>
          <p:nvPr>
            <p:ph idx="1"/>
          </p:nvPr>
        </p:nvSpPr>
        <p:spPr/>
        <p:txBody>
          <a:bodyPr anchor="t">
            <a:noAutofit/>
          </a:bodyPr>
          <a:lstStyle/>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pd.date_range(start='20130101', end='20131231', freq='H')</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DatetimeIndex(['2013-01-01 00:00:00', '2013-01-01 01:00:00',</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'2013-01-01 02:00:00', '2013-01-01 03:00:00',</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'2013-01-01 04:00:00', '2013-01-01 05:00:00',</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'2013-01-01 06:00:00', '2013-01-01 07:00:00',</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'2013-01-01 08:00:00', '2013-01-01 09:00:00',</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'2013-12-30 15:00:00', '2013-12-30 16:00:00',</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'2013-12-30 17:00:00', '2013-12-30 18:00:00',</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'2013-12-30 19:00:00', '2013-12-30 20:00:00',</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'2013-12-30 21:00:00', '2013-12-30 22:00:00',</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'2013-12-30 23:00:00', '2013-12-31 00:00:00'],</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dtype='datetime64[ns]', length=8737, freq='H')</a:t>
            </a:r>
          </a:p>
        </p:txBody>
      </p:sp>
      <p:sp>
        <p:nvSpPr>
          <p:cNvPr id="190466"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
        <p:nvSpPr>
          <p:cNvPr id="191490" name="内容占位符 2"/>
          <p:cNvSpPr>
            <a:spLocks noGrp="1"/>
          </p:cNvSpPr>
          <p:nvPr>
            <p:ph idx="1"/>
          </p:nvPr>
        </p:nvSpPr>
        <p:spPr/>
        <p:txBody>
          <a:bodyPr anchor="t"/>
          <a:lstStyle/>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dates = pd.date_range(start='20130101', end='20131231', freq='D')</a:t>
            </a: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                                                               # 间隔为天</a:t>
            </a: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dates</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DatetimeIndex(['2013-01-01', '2013-01-02', '2013-01-03', '2013-01-04',</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'2013-01-05', '2013-01-06', '2013-01-07', '2013-01-08',</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'2013-01-09', '2013-01-10',</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'2013-12-22', '2013-12-23', '2013-12-24', '2013-12-25',</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'2013-12-26', '2013-12-27', '2013-12-28', '2013-12-29',</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'2013-12-30', '2013-12-31'],</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dtype='datetime64[ns]', length=365, freq='D')</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内容占位符 2"/>
          <p:cNvSpPr>
            <a:spLocks noGrp="1"/>
          </p:cNvSpPr>
          <p:nvPr>
            <p:ph idx="1"/>
          </p:nvPr>
        </p:nvSpPr>
        <p:spPr/>
        <p:txBody>
          <a:bodyPr anchor="t"/>
          <a:lstStyle/>
          <a:p>
            <a:pPr marL="0" indent="0" defTabSz="914400">
              <a:buFont typeface="Wingdings" panose="05000000000000000000" charset="0"/>
              <a:buNone/>
            </a:pPr>
            <a:r>
              <a:rPr lang="zh-CN" altLang="en-US" sz="2000" kern="1200" baseline="0">
                <a:latin typeface="+mn-lt"/>
                <a:ea typeface="+mn-ea"/>
                <a:cs typeface="+mn-cs"/>
              </a:rPr>
              <a:t>&gt;&gt;&gt; dates = pd.date_range(start='20130101', end='20131231', freq='M')             # 间隔为月</a:t>
            </a:r>
          </a:p>
          <a:p>
            <a:pPr marL="0" indent="0" defTabSz="914400">
              <a:buFont typeface="Wingdings" panose="05000000000000000000" charset="0"/>
              <a:buNone/>
            </a:pPr>
            <a:r>
              <a:rPr lang="zh-CN" altLang="en-US" sz="2000" kern="1200" baseline="0">
                <a:latin typeface="+mn-lt"/>
                <a:ea typeface="+mn-ea"/>
                <a:cs typeface="+mn-cs"/>
              </a:rPr>
              <a:t>&gt;&gt;&gt; dates</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DatetimeIndex(['2013-01-31', '2013-02-28', '2013-03-31', '2013-04-30',</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'2013-05-31', '2013-06-30', '2013-07-31', '2013-08-31',</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'2013-09-30', '2013-10-31', '2013-11-30', '2013-12-31'],</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dtype='datetime64[ns]', freq='M')</a:t>
            </a:r>
          </a:p>
        </p:txBody>
      </p:sp>
      <p:sp>
        <p:nvSpPr>
          <p:cNvPr id="192514"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内容占位符 2"/>
          <p:cNvSpPr>
            <a:spLocks noGrp="1"/>
          </p:cNvSpPr>
          <p:nvPr>
            <p:ph idx="1"/>
          </p:nvPr>
        </p:nvSpPr>
        <p:spPr/>
        <p:txBody>
          <a:bodyPr anchor="t">
            <a:noAutofit/>
          </a:bodyPr>
          <a:lstStyle/>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pd.period_range('20170601', '20170630', freq='W')</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PeriodIndex(['2017-05-29/2017-06-04', '2017-06-05/2017-06-11',</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'2017-06-12/2017-06-18', '2017-06-19/2017-06-25',</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'2017-06-26/2017-07-02'],</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dtype='period[W-SUN]', freq='W-SUN')</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pd.period_range('20170601', '20170630', freq='D')</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PeriodIndex(['2017-06-01', '2017-06-02', '2017-06-03', '2017-06-04',</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'2017-06-05', '2017-06-06', '2017-06-07', '2017-06-08',</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'2017-06-09', '2017-06-10', '2017-06-11', '2017-06-12',</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'2017-06-13', '2017-06-14', '2017-06-15', '2017-06-16',</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'2017-06-17', '2017-06-18', '2017-06-19', '2017-06-20',</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'2017-06-21', '2017-06-22', '2017-06-23', '2017-06-24',</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'2017-06-25', '2017-06-26', '2017-06-27', '2017-06-28',</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'2017-06-29', '2017-06-30'],</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dtype='period[D]', freq='D')</a:t>
            </a:r>
          </a:p>
        </p:txBody>
      </p:sp>
      <p:sp>
        <p:nvSpPr>
          <p:cNvPr id="193538"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内容占位符 3"/>
          <p:cNvSpPr>
            <a:spLocks noGrp="1"/>
          </p:cNvSpPr>
          <p:nvPr>
            <p:ph idx="1"/>
          </p:nvPr>
        </p:nvSpPr>
        <p:spPr/>
        <p:txBody>
          <a:bodyPr anchor="t"/>
          <a:lstStyle/>
          <a:p>
            <a:pPr marL="0" indent="0" defTabSz="914400">
              <a:buFont typeface="Wingdings" panose="05000000000000000000" charset="0"/>
              <a:buNone/>
            </a:pPr>
            <a:r>
              <a:rPr lang="zh-CN" altLang="en-US" sz="2000" kern="1200" baseline="0">
                <a:latin typeface="Consolas" panose="020B0609020204030204" charset="0"/>
                <a:ea typeface="+mn-ea"/>
                <a:cs typeface="+mn-cs"/>
              </a:rPr>
              <a:t>&gt;&gt;&gt; pd.period_range('20170601', '20170630', freq='H')</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PeriodIndex(['2017-06-01 00:00', '2017-06-01 01:00', '2017-06-01 02:00',</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'2017-06-01 03:00', '2017-06-01 04:00', '2017-06-01 05:00',</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'2017-06-01 06:00', '2017-06-01 07:00', '2017-06-01 08:00',</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'2017-06-01 09:00',</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'2017-06-29 15:00', '2017-06-29 16:00', '2017-06-29 17:00',</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'2017-06-29 18:00', '2017-06-29 19:00', '2017-06-29 20:00',</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'2017-06-29 21:00', '2017-06-29 22:00', '2017-06-29 23:00',</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'2017-06-30 00:00'],</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dtype='period[H]', length=697, freq='H')</a:t>
            </a:r>
          </a:p>
        </p:txBody>
      </p:sp>
      <p:sp>
        <p:nvSpPr>
          <p:cNvPr id="194562"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内容占位符 2"/>
          <p:cNvSpPr>
            <a:spLocks noGrp="1"/>
          </p:cNvSpPr>
          <p:nvPr>
            <p:ph idx="1"/>
          </p:nvPr>
        </p:nvSpPr>
        <p:spPr>
          <a:xfrm>
            <a:off x="838200" y="1321435"/>
            <a:ext cx="10515600" cy="5083175"/>
          </a:xfrm>
        </p:spPr>
        <p:txBody>
          <a:bodyPr anchor="t">
            <a:normAutofit/>
          </a:bodyPr>
          <a:lstStyle/>
          <a:p>
            <a:pPr marL="0" indent="0" defTabSz="914400">
              <a:buFont typeface="Wingdings" panose="05000000000000000000" charset="0"/>
              <a:buNone/>
            </a:pPr>
            <a:r>
              <a:rPr lang="zh-CN" altLang="en-US" sz="2400" kern="1200" baseline="0">
                <a:latin typeface="+mn-lt"/>
                <a:ea typeface="+mn-ea"/>
                <a:cs typeface="+mn-cs"/>
              </a:rPr>
              <a:t>（</a:t>
            </a:r>
            <a:r>
              <a:rPr lang="en-US" altLang="zh-CN" sz="2400" kern="1200" baseline="0">
                <a:latin typeface="+mn-lt"/>
                <a:ea typeface="+mn-ea"/>
                <a:cs typeface="+mn-cs"/>
              </a:rPr>
              <a:t>2</a:t>
            </a:r>
            <a:r>
              <a:rPr lang="zh-CN" altLang="en-US" sz="2400" kern="1200" baseline="0">
                <a:latin typeface="+mn-lt"/>
                <a:ea typeface="+mn-ea"/>
                <a:cs typeface="+mn-cs"/>
              </a:rPr>
              <a:t>）生成</a:t>
            </a:r>
            <a:r>
              <a:rPr lang="en-US" altLang="zh-CN" sz="2400" kern="1200" baseline="0">
                <a:latin typeface="+mn-lt"/>
                <a:ea typeface="+mn-ea"/>
                <a:cs typeface="+mn-cs"/>
              </a:rPr>
              <a:t>DataFrame</a:t>
            </a:r>
          </a:p>
          <a:p>
            <a:pPr marL="0" indent="0" defTabSz="914400" fontAlgn="auto">
              <a:lnSpc>
                <a:spcPct val="100000"/>
              </a:lnSpc>
              <a:spcBef>
                <a:spcPts val="0"/>
              </a:spcBef>
              <a:buFont typeface="Wingdings" panose="05000000000000000000" charset="0"/>
              <a:buNone/>
            </a:pPr>
            <a:endParaRPr lang="zh-CN" altLang="en-US" sz="2000" kern="1200" baseline="0">
              <a:latin typeface="+mn-lt"/>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mn-lt"/>
                <a:ea typeface="+mn-ea"/>
                <a:cs typeface="+mn-cs"/>
              </a:rPr>
              <a:t>&gt;&gt;&gt; pd.DataFrame(np.random.randn(12,4), index=dates, columns=list('ABCD'))</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2013-01-31  1.628310 -0.281223  0.247675 -1.604243</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2013-02-28  0.071069  1.310116 -0.945838 -0.613267</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2013-03-31  0.956887 -1.691863  0.170843 -0.387298</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2013-04-30  0.869391 -1.939210  2.220454  1.654112</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2013-05-31 -0.802416  0.558953  1.086787 -0.870317</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2013-06-30  0.463761  2.451659  0.165985  0.913551</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2013-07-31  1.755720  1.246089 -0.237590 -0.892358</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2013-08-31  0.191604 -1.481263 -0.142491 -2.672721</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2013-09-30 -0.146444  0.493261 -1.719681  0.676592</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2013-10-31  1.153289  0.179862 -1.879004 -0.616305</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2013-11-30 -0.500726  1.057525  0.140623 -0.113951</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2013-12-31  0.229572 -0.778378 -0.682233  0.009218</a:t>
            </a:r>
          </a:p>
        </p:txBody>
      </p:sp>
      <p:sp>
        <p:nvSpPr>
          <p:cNvPr id="195586"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内容占位符 2"/>
          <p:cNvSpPr>
            <a:spLocks noGrp="1"/>
          </p:cNvSpPr>
          <p:nvPr>
            <p:ph idx="1"/>
          </p:nvPr>
        </p:nvSpPr>
        <p:spPr/>
        <p:txBody>
          <a:bodyPr anchor="t">
            <a:normAutofit lnSpcReduction="10000"/>
          </a:bodyPr>
          <a:lstStyle/>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pd.DataFrame([np.random.randint(1, 100, 4) for i in range(12)],</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	          index=dates, columns=list('ABCD'))   # 4列随机数</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2013-01-31  17  72  26  13</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2013-02-28  61  42  88   3</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2013-03-31  14  61  97  95</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2013-04-30  73  87  55   1</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2013-05-31  58  80  20   2</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2013-06-30  41   6  40  70</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2013-07-31  51  48  81  77</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2013-08-31  56  54  76  61</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2013-09-30  32  27  82  76</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2013-10-31  21  78  91  15</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2013-11-30  75  77  17  50</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2013-12-31  54  12  75  53</a:t>
            </a:r>
          </a:p>
        </p:txBody>
      </p:sp>
      <p:sp>
        <p:nvSpPr>
          <p:cNvPr id="196610"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dirty="0"/>
              <a:t>1 </a:t>
            </a:r>
            <a:r>
              <a:rPr dirty="0" err="1"/>
              <a:t>numpy简单应用</a:t>
            </a:r>
            <a:endParaRPr lang="zh-CN" altLang="en-US" kern="1200" baseline="0" dirty="0">
              <a:latin typeface="+mj-lt"/>
              <a:ea typeface="+mj-ea"/>
              <a:cs typeface="+mj-cs"/>
            </a:endParaRPr>
          </a:p>
        </p:txBody>
      </p:sp>
      <p:sp>
        <p:nvSpPr>
          <p:cNvPr id="13314" name="内容占位符 2"/>
          <p:cNvSpPr>
            <a:spLocks noGrp="1"/>
          </p:cNvSpPr>
          <p:nvPr>
            <p:ph idx="1"/>
          </p:nvPr>
        </p:nvSpPr>
        <p:spPr/>
        <p:txBody>
          <a:bodyPr anchor="t">
            <a:normAutofit lnSpcReduction="10000"/>
          </a:bodyPr>
          <a:lstStyle/>
          <a:p>
            <a:pPr defTabSz="914400">
              <a:lnSpc>
                <a:spcPct val="80000"/>
              </a:lnSpc>
              <a:buFont typeface="Arial" panose="020B0604020202020204" pitchFamily="34" charset="0"/>
              <a:buChar char="•"/>
            </a:pPr>
            <a:r>
              <a:rPr lang="zh-CN" altLang="en-US" sz="2400" kern="1200" baseline="0" dirty="0">
                <a:latin typeface="+mn-lt"/>
                <a:ea typeface="+mn-ea"/>
                <a:cs typeface="+mn-cs"/>
              </a:rPr>
              <a:t>生成数组</a:t>
            </a:r>
          </a:p>
          <a:p>
            <a:pPr defTabSz="914400" fontAlgn="auto">
              <a:lnSpc>
                <a:spcPct val="100000"/>
              </a:lnSpc>
              <a:spcBef>
                <a:spcPts val="0"/>
              </a:spcBef>
              <a:buFont typeface="Wingdings" panose="05000000000000000000" charset="0"/>
              <a:buNone/>
            </a:pPr>
            <a:endParaRPr lang="zh-CN" altLang="en-US" sz="2000" kern="1200" baseline="0" dirty="0">
              <a:latin typeface="Consolas" panose="020B0609020204030204" charset="0"/>
              <a:ea typeface="+mn-ea"/>
              <a:cs typeface="+mn-cs"/>
            </a:endParaRPr>
          </a:p>
          <a:p>
            <a:pPr defTabSz="914400" fontAlgn="auto">
              <a:lnSpc>
                <a:spcPct val="100000"/>
              </a:lnSpc>
              <a:spcBef>
                <a:spcPts val="0"/>
              </a:spcBef>
              <a:buFont typeface="Wingdings" panose="05000000000000000000" charset="0"/>
              <a:buNone/>
            </a:pPr>
            <a:r>
              <a:rPr lang="zh-CN" altLang="en-US" sz="2000" kern="1200" baseline="0" dirty="0">
                <a:latin typeface="Consolas" panose="020B0609020204030204" charset="0"/>
                <a:ea typeface="+mn-ea"/>
                <a:cs typeface="+mn-cs"/>
              </a:rPr>
              <a:t>&gt;&gt;&gt; np.array([1, 2, 3, 4, 5])        </a:t>
            </a:r>
            <a:r>
              <a:rPr lang="en-US" altLang="zh-CN" sz="2000" kern="1200" baseline="0" dirty="0">
                <a:latin typeface="Consolas" panose="020B0609020204030204" charset="0"/>
                <a:ea typeface="+mn-ea"/>
                <a:cs typeface="+mn-cs"/>
              </a:rPr>
              <a:t># </a:t>
            </a:r>
            <a:r>
              <a:rPr lang="zh-CN" altLang="en-US" sz="2000" kern="1200" baseline="0" dirty="0">
                <a:latin typeface="Consolas" panose="020B0609020204030204" charset="0"/>
                <a:ea typeface="+mn-ea"/>
                <a:cs typeface="+mn-cs"/>
              </a:rPr>
              <a:t>把列表转换为数组</a:t>
            </a:r>
          </a:p>
          <a:p>
            <a:pPr defTabSz="914400" fontAlgn="auto">
              <a:lnSpc>
                <a:spcPct val="100000"/>
              </a:lnSpc>
              <a:spcBef>
                <a:spcPts val="0"/>
              </a:spcBef>
              <a:buFont typeface="Wingdings" panose="05000000000000000000" charset="0"/>
              <a:buNone/>
            </a:pPr>
            <a:r>
              <a:rPr lang="zh-CN" altLang="en-US" sz="2000" kern="1200" baseline="0" dirty="0">
                <a:solidFill>
                  <a:srgbClr val="00B0F0"/>
                </a:solidFill>
                <a:latin typeface="Consolas" panose="020B0609020204030204" charset="0"/>
                <a:ea typeface="+mn-ea"/>
                <a:cs typeface="+mn-cs"/>
              </a:rPr>
              <a:t>array([1, 2, 3, 4, 5])</a:t>
            </a:r>
          </a:p>
          <a:p>
            <a:pPr defTabSz="914400" fontAlgn="auto">
              <a:lnSpc>
                <a:spcPct val="100000"/>
              </a:lnSpc>
              <a:spcBef>
                <a:spcPts val="0"/>
              </a:spcBef>
              <a:buFont typeface="Wingdings" panose="05000000000000000000" charset="0"/>
              <a:buNone/>
            </a:pPr>
            <a:r>
              <a:rPr lang="zh-CN" altLang="en-US" sz="2000" kern="1200" baseline="0" dirty="0">
                <a:latin typeface="Consolas" panose="020B0609020204030204" charset="0"/>
                <a:ea typeface="+mn-ea"/>
                <a:cs typeface="+mn-cs"/>
              </a:rPr>
              <a:t>&gt;&gt;&gt; np.array((1, 2, 3, 4, 5))        # 把元组转换成数组</a:t>
            </a:r>
          </a:p>
          <a:p>
            <a:pPr defTabSz="914400" fontAlgn="auto">
              <a:lnSpc>
                <a:spcPct val="100000"/>
              </a:lnSpc>
              <a:spcBef>
                <a:spcPts val="0"/>
              </a:spcBef>
              <a:buFont typeface="Wingdings" panose="05000000000000000000" charset="0"/>
              <a:buNone/>
            </a:pPr>
            <a:r>
              <a:rPr lang="zh-CN" altLang="en-US" sz="2000" kern="1200" baseline="0" dirty="0">
                <a:solidFill>
                  <a:srgbClr val="00B0F0"/>
                </a:solidFill>
                <a:latin typeface="Consolas" panose="020B0609020204030204" charset="0"/>
                <a:ea typeface="+mn-ea"/>
                <a:cs typeface="+mn-cs"/>
              </a:rPr>
              <a:t>array([1, 2, 3, 4, 5])</a:t>
            </a:r>
          </a:p>
          <a:p>
            <a:pPr defTabSz="914400" fontAlgn="auto">
              <a:lnSpc>
                <a:spcPct val="100000"/>
              </a:lnSpc>
              <a:spcBef>
                <a:spcPts val="0"/>
              </a:spcBef>
              <a:buFont typeface="Wingdings" panose="05000000000000000000" charset="0"/>
              <a:buNone/>
            </a:pPr>
            <a:r>
              <a:rPr lang="zh-CN" altLang="en-US" sz="2000" kern="1200" baseline="0" dirty="0">
                <a:latin typeface="Consolas" panose="020B0609020204030204" charset="0"/>
                <a:ea typeface="+mn-ea"/>
                <a:cs typeface="+mn-cs"/>
              </a:rPr>
              <a:t>&gt;&gt;&gt; np.array(range(5))               # 把range对象转换成数组</a:t>
            </a:r>
          </a:p>
          <a:p>
            <a:pPr defTabSz="914400" fontAlgn="auto">
              <a:lnSpc>
                <a:spcPct val="100000"/>
              </a:lnSpc>
              <a:spcBef>
                <a:spcPts val="0"/>
              </a:spcBef>
              <a:buFont typeface="Wingdings" panose="05000000000000000000" charset="0"/>
              <a:buNone/>
            </a:pPr>
            <a:r>
              <a:rPr lang="zh-CN" altLang="en-US" sz="2000" kern="1200" baseline="0" dirty="0">
                <a:solidFill>
                  <a:srgbClr val="00B0F0"/>
                </a:solidFill>
                <a:latin typeface="Consolas" panose="020B0609020204030204" charset="0"/>
                <a:ea typeface="+mn-ea"/>
                <a:cs typeface="+mn-cs"/>
              </a:rPr>
              <a:t>array([0, 1, 2, 3, 4])</a:t>
            </a:r>
          </a:p>
          <a:p>
            <a:pPr defTabSz="914400" fontAlgn="auto">
              <a:lnSpc>
                <a:spcPct val="100000"/>
              </a:lnSpc>
              <a:spcBef>
                <a:spcPts val="0"/>
              </a:spcBef>
              <a:buFont typeface="Wingdings" panose="05000000000000000000" charset="0"/>
              <a:buNone/>
            </a:pPr>
            <a:r>
              <a:rPr lang="zh-CN" altLang="en-US" sz="2000" kern="1200" baseline="0" dirty="0">
                <a:latin typeface="Consolas" panose="020B0609020204030204" charset="0"/>
                <a:ea typeface="+mn-ea"/>
                <a:cs typeface="+mn-cs"/>
              </a:rPr>
              <a:t>&gt;&gt;&gt; np.array([[1, 2, 3], [4, 5, 6]]) </a:t>
            </a:r>
            <a:r>
              <a:rPr lang="en-US" altLang="zh-CN" sz="2000" kern="1200" baseline="0" dirty="0">
                <a:latin typeface="Consolas" panose="020B0609020204030204" charset="0"/>
                <a:ea typeface="+mn-ea"/>
                <a:cs typeface="+mn-cs"/>
              </a:rPr>
              <a:t># </a:t>
            </a:r>
            <a:r>
              <a:rPr lang="zh-CN" altLang="en-US" sz="2000" kern="1200" baseline="0" dirty="0">
                <a:latin typeface="Consolas" panose="020B0609020204030204" charset="0"/>
                <a:ea typeface="+mn-ea"/>
                <a:cs typeface="+mn-cs"/>
              </a:rPr>
              <a:t>二维数组</a:t>
            </a:r>
          </a:p>
          <a:p>
            <a:pPr defTabSz="914400" fontAlgn="auto">
              <a:lnSpc>
                <a:spcPct val="100000"/>
              </a:lnSpc>
              <a:spcBef>
                <a:spcPts val="0"/>
              </a:spcBef>
              <a:buFont typeface="Wingdings" panose="05000000000000000000" charset="0"/>
              <a:buNone/>
            </a:pPr>
            <a:r>
              <a:rPr lang="zh-CN" altLang="en-US" sz="2000" kern="1200" baseline="0" dirty="0">
                <a:solidFill>
                  <a:srgbClr val="00B0F0"/>
                </a:solidFill>
                <a:latin typeface="Consolas" panose="020B0609020204030204" charset="0"/>
                <a:ea typeface="+mn-ea"/>
                <a:cs typeface="+mn-cs"/>
              </a:rPr>
              <a:t>array([[1, 2, 3],</a:t>
            </a:r>
          </a:p>
          <a:p>
            <a:pPr defTabSz="914400" fontAlgn="auto">
              <a:lnSpc>
                <a:spcPct val="100000"/>
              </a:lnSpc>
              <a:spcBef>
                <a:spcPts val="0"/>
              </a:spcBef>
              <a:buFont typeface="Wingdings" panose="05000000000000000000" charset="0"/>
              <a:buNone/>
            </a:pPr>
            <a:r>
              <a:rPr lang="zh-CN" altLang="en-US" sz="2000" kern="1200" baseline="0" dirty="0">
                <a:solidFill>
                  <a:srgbClr val="00B0F0"/>
                </a:solidFill>
                <a:latin typeface="Consolas" panose="020B0609020204030204" charset="0"/>
                <a:ea typeface="+mn-ea"/>
                <a:cs typeface="+mn-cs"/>
              </a:rPr>
              <a:t>       [4, 5, 6]])</a:t>
            </a:r>
          </a:p>
          <a:p>
            <a:pPr defTabSz="914400" fontAlgn="auto">
              <a:lnSpc>
                <a:spcPct val="100000"/>
              </a:lnSpc>
              <a:spcBef>
                <a:spcPts val="0"/>
              </a:spcBef>
              <a:buFont typeface="Wingdings" panose="05000000000000000000" charset="0"/>
              <a:buNone/>
            </a:pPr>
            <a:r>
              <a:rPr lang="zh-CN" altLang="en-US" sz="2000" kern="1200" baseline="0" dirty="0">
                <a:latin typeface="Consolas" panose="020B0609020204030204" charset="0"/>
                <a:ea typeface="+mn-ea"/>
                <a:cs typeface="+mn-cs"/>
              </a:rPr>
              <a:t>&gt;&gt;&gt; np.arange(8)                     </a:t>
            </a:r>
            <a:r>
              <a:rPr lang="en-US" altLang="zh-CN" sz="2000" kern="1200" baseline="0" dirty="0">
                <a:latin typeface="Consolas" panose="020B0609020204030204" charset="0"/>
                <a:ea typeface="+mn-ea"/>
                <a:cs typeface="+mn-cs"/>
              </a:rPr>
              <a:t># </a:t>
            </a:r>
            <a:r>
              <a:rPr lang="zh-CN" altLang="en-US" sz="2000" kern="1200" baseline="0" dirty="0">
                <a:latin typeface="Consolas" panose="020B0609020204030204" charset="0"/>
                <a:ea typeface="+mn-ea"/>
                <a:cs typeface="+mn-cs"/>
              </a:rPr>
              <a:t>类似于内置函数</a:t>
            </a:r>
            <a:r>
              <a:rPr lang="en-US" altLang="zh-CN" sz="2000" kern="1200" baseline="0" dirty="0">
                <a:latin typeface="Consolas" panose="020B0609020204030204" charset="0"/>
                <a:ea typeface="+mn-ea"/>
                <a:cs typeface="+mn-cs"/>
              </a:rPr>
              <a:t>range()</a:t>
            </a:r>
          </a:p>
          <a:p>
            <a:pPr defTabSz="914400" fontAlgn="auto">
              <a:lnSpc>
                <a:spcPct val="100000"/>
              </a:lnSpc>
              <a:spcBef>
                <a:spcPts val="0"/>
              </a:spcBef>
              <a:buFont typeface="Wingdings" panose="05000000000000000000" charset="0"/>
              <a:buNone/>
            </a:pPr>
            <a:r>
              <a:rPr lang="zh-CN" altLang="en-US" sz="2000" kern="1200" baseline="0" dirty="0">
                <a:solidFill>
                  <a:srgbClr val="00B0F0"/>
                </a:solidFill>
                <a:latin typeface="Consolas" panose="020B0609020204030204" charset="0"/>
                <a:ea typeface="+mn-ea"/>
                <a:cs typeface="+mn-cs"/>
              </a:rPr>
              <a:t>array([0, 1, 2, 3, 4, 5, 6, 7])</a:t>
            </a:r>
          </a:p>
          <a:p>
            <a:pPr defTabSz="914400" fontAlgn="auto">
              <a:lnSpc>
                <a:spcPct val="100000"/>
              </a:lnSpc>
              <a:spcBef>
                <a:spcPts val="0"/>
              </a:spcBef>
              <a:buFont typeface="Wingdings" panose="05000000000000000000" charset="0"/>
              <a:buNone/>
            </a:pPr>
            <a:r>
              <a:rPr lang="zh-CN" altLang="en-US" sz="2000" kern="1200" baseline="0" dirty="0">
                <a:latin typeface="Consolas" panose="020B0609020204030204" charset="0"/>
                <a:ea typeface="+mn-ea"/>
                <a:cs typeface="+mn-cs"/>
              </a:rPr>
              <a:t>&gt;&gt;&gt; np.arange(1, 10, 2)</a:t>
            </a:r>
            <a:endParaRPr lang="zh-CN" altLang="en-US" sz="2000" kern="1200" baseline="0" dirty="0">
              <a:solidFill>
                <a:srgbClr val="00B0F0"/>
              </a:solidFill>
              <a:latin typeface="Consolas" panose="020B0609020204030204" charset="0"/>
              <a:ea typeface="+mn-ea"/>
              <a:cs typeface="+mn-cs"/>
            </a:endParaRPr>
          </a:p>
          <a:p>
            <a:pPr defTabSz="914400" fontAlgn="auto">
              <a:lnSpc>
                <a:spcPct val="100000"/>
              </a:lnSpc>
              <a:spcBef>
                <a:spcPts val="0"/>
              </a:spcBef>
              <a:buFont typeface="Wingdings" panose="05000000000000000000" charset="0"/>
              <a:buNone/>
            </a:pPr>
            <a:r>
              <a:rPr lang="zh-CN" altLang="en-US" sz="2000" kern="1200" baseline="0" dirty="0">
                <a:solidFill>
                  <a:srgbClr val="00B0F0"/>
                </a:solidFill>
                <a:latin typeface="Consolas" panose="020B0609020204030204" charset="0"/>
                <a:ea typeface="+mn-ea"/>
                <a:cs typeface="+mn-cs"/>
              </a:rPr>
              <a:t>array([1, 3, 5, 7, 9])</a:t>
            </a:r>
          </a:p>
          <a:p>
            <a:pPr defTabSz="914400">
              <a:lnSpc>
                <a:spcPct val="80000"/>
              </a:lnSpc>
              <a:buFont typeface="Wingdings" panose="05000000000000000000" charset="0"/>
              <a:buNone/>
            </a:pPr>
            <a:endParaRPr lang="zh-CN" altLang="en-US" sz="1800" kern="1200" baseline="0" dirty="0">
              <a:latin typeface="Times New Roman" panose="02020603050405020304" pitchFamily="2" charset="0"/>
              <a:ea typeface="+mn-ea"/>
              <a:cs typeface="+mn-cs"/>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内容占位符 2"/>
          <p:cNvSpPr>
            <a:spLocks noGrp="1"/>
          </p:cNvSpPr>
          <p:nvPr>
            <p:ph idx="1"/>
          </p:nvPr>
        </p:nvSpPr>
        <p:spPr>
          <a:xfrm>
            <a:off x="838200" y="1321435"/>
            <a:ext cx="11052810" cy="4639945"/>
          </a:xfrm>
        </p:spPr>
        <p:txBody>
          <a:bodyPr anchor="t"/>
          <a:lstStyle/>
          <a:p>
            <a:pPr marL="0" indent="0" defTabSz="914400">
              <a:spcBef>
                <a:spcPts val="600"/>
              </a:spcBef>
              <a:buFont typeface="Wingdings" panose="05000000000000000000" charset="0"/>
              <a:buNone/>
            </a:pPr>
            <a:r>
              <a:rPr lang="zh-CN" altLang="en-US" sz="1800" kern="1200" baseline="0">
                <a:latin typeface="Consolas" panose="020B0609020204030204" charset="0"/>
                <a:ea typeface="+mn-ea"/>
                <a:cs typeface="+mn-cs"/>
              </a:rPr>
              <a:t>&gt;&gt;&gt; pd.DataFrame({'A':np.random.randint(1, 100</a:t>
            </a:r>
            <a:r>
              <a:rPr lang="en-US" altLang="zh-CN" sz="1800" kern="1200" baseline="0">
                <a:latin typeface="Consolas" panose="020B0609020204030204" charset="0"/>
                <a:ea typeface="+mn-ea"/>
                <a:cs typeface="+mn-cs"/>
              </a:rPr>
              <a:t>, 4</a:t>
            </a:r>
            <a:r>
              <a:rPr lang="zh-CN" altLang="en-US" sz="1800" kern="1200" baseline="0">
                <a:latin typeface="Consolas" panose="020B0609020204030204" charset="0"/>
                <a:ea typeface="+mn-ea"/>
                <a:cs typeface="+mn-cs"/>
              </a:rPr>
              <a:t>),</a:t>
            </a:r>
          </a:p>
          <a:p>
            <a:pPr marL="0" indent="0" defTabSz="914400">
              <a:spcBef>
                <a:spcPts val="600"/>
              </a:spcBef>
              <a:buFont typeface="Wingdings" panose="05000000000000000000" charset="0"/>
              <a:buNone/>
            </a:pPr>
            <a:r>
              <a:rPr lang="zh-CN" altLang="en-US" sz="1800" kern="1200" baseline="0">
                <a:latin typeface="Consolas" panose="020B0609020204030204" charset="0"/>
                <a:ea typeface="+mn-ea"/>
                <a:cs typeface="+mn-cs"/>
              </a:rPr>
              <a:t>	  	   'B':pd.date_range(start='20130101', periods=4, freq='D'),</a:t>
            </a:r>
          </a:p>
          <a:p>
            <a:pPr marL="0" indent="0" defTabSz="914400">
              <a:spcBef>
                <a:spcPts val="600"/>
              </a:spcBef>
              <a:buFont typeface="Wingdings" panose="05000000000000000000" charset="0"/>
              <a:buNone/>
            </a:pPr>
            <a:r>
              <a:rPr lang="zh-CN" altLang="en-US" sz="1800" kern="1200" baseline="0">
                <a:latin typeface="Consolas" panose="020B0609020204030204" charset="0"/>
                <a:ea typeface="+mn-ea"/>
                <a:cs typeface="+mn-cs"/>
              </a:rPr>
              <a:t>		   'C':pd.Series([1, 2, 3, 4],index=list(range(4)),dtype='float32'),</a:t>
            </a:r>
          </a:p>
          <a:p>
            <a:pPr marL="0" indent="0" defTabSz="914400">
              <a:spcBef>
                <a:spcPts val="600"/>
              </a:spcBef>
              <a:buFont typeface="Wingdings" panose="05000000000000000000" charset="0"/>
              <a:buNone/>
            </a:pPr>
            <a:r>
              <a:rPr lang="zh-CN" altLang="en-US" sz="1800" kern="1200" baseline="0">
                <a:latin typeface="Consolas" panose="020B0609020204030204" charset="0"/>
                <a:ea typeface="+mn-ea"/>
                <a:cs typeface="+mn-cs"/>
              </a:rPr>
              <a:t>		   'D':np.array([3] * 4,dtype='int32'),</a:t>
            </a:r>
          </a:p>
          <a:p>
            <a:pPr marL="0" indent="0" defTabSz="914400">
              <a:spcBef>
                <a:spcPts val="600"/>
              </a:spcBef>
              <a:buFont typeface="Wingdings" panose="05000000000000000000" charset="0"/>
              <a:buNone/>
            </a:pPr>
            <a:r>
              <a:rPr lang="zh-CN" altLang="en-US" sz="1800" kern="1200" baseline="0">
                <a:latin typeface="Consolas" panose="020B0609020204030204" charset="0"/>
                <a:ea typeface="+mn-ea"/>
                <a:cs typeface="+mn-cs"/>
              </a:rPr>
              <a:t>		   'E':pd.Categorical(["test","train","test","train"]),</a:t>
            </a:r>
          </a:p>
          <a:p>
            <a:pPr marL="0" indent="0" defTabSz="914400">
              <a:spcBef>
                <a:spcPts val="600"/>
              </a:spcBef>
              <a:buFont typeface="Wingdings" panose="05000000000000000000" charset="0"/>
              <a:buNone/>
            </a:pPr>
            <a:r>
              <a:rPr lang="zh-CN" altLang="en-US" sz="1800" kern="1200" baseline="0">
                <a:latin typeface="Consolas" panose="020B0609020204030204" charset="0"/>
                <a:ea typeface="+mn-ea"/>
                <a:cs typeface="+mn-cs"/>
              </a:rPr>
              <a:t>		   'F':'foo'})</a:t>
            </a:r>
          </a:p>
          <a:p>
            <a:pPr marL="0" indent="0" defTabSz="914400">
              <a:spcBef>
                <a:spcPts val="60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      E    F</a:t>
            </a:r>
          </a:p>
          <a:p>
            <a:pPr marL="0" indent="0" defTabSz="914400">
              <a:spcBef>
                <a:spcPts val="60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0  65 2013-01-01  1.0  3   test  foo</a:t>
            </a:r>
          </a:p>
          <a:p>
            <a:pPr marL="0" indent="0" defTabSz="914400">
              <a:spcBef>
                <a:spcPts val="60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1  18 2013-01-02  2.0  3  train  foo</a:t>
            </a:r>
          </a:p>
          <a:p>
            <a:pPr marL="0" indent="0" defTabSz="914400">
              <a:spcBef>
                <a:spcPts val="60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2  24 2013-01-03  3.0  3   test  foo</a:t>
            </a:r>
          </a:p>
          <a:p>
            <a:pPr marL="0" indent="0" defTabSz="914400">
              <a:spcBef>
                <a:spcPts val="60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3  32 2013-01-04  4.0  3  train  foo</a:t>
            </a:r>
          </a:p>
        </p:txBody>
      </p:sp>
      <p:sp>
        <p:nvSpPr>
          <p:cNvPr id="197634"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内容占位符 2"/>
          <p:cNvSpPr>
            <a:spLocks noGrp="1"/>
          </p:cNvSpPr>
          <p:nvPr>
            <p:ph idx="1"/>
          </p:nvPr>
        </p:nvSpPr>
        <p:spPr>
          <a:xfrm>
            <a:off x="838200" y="1321435"/>
            <a:ext cx="11014710" cy="4639945"/>
          </a:xfrm>
        </p:spPr>
        <p:txBody>
          <a:bodyPr anchor="t">
            <a:normAutofit/>
          </a:bodyPr>
          <a:lstStyle/>
          <a:p>
            <a:pPr marL="0" indent="0" defTabSz="914400">
              <a:spcBef>
                <a:spcPts val="600"/>
              </a:spcBef>
              <a:buFont typeface="Wingdings" panose="05000000000000000000" charset="0"/>
              <a:buNone/>
            </a:pPr>
            <a:r>
              <a:rPr lang="zh-CN" altLang="en-US" sz="1800" kern="1200" baseline="0">
                <a:latin typeface="Consolas" panose="020B0609020204030204" charset="0"/>
                <a:ea typeface="+mn-ea"/>
                <a:cs typeface="+mn-cs"/>
              </a:rPr>
              <a:t>&gt;&gt;&gt; df = pd.DataFrame({'A':np.random.randint(1, 100</a:t>
            </a:r>
            <a:r>
              <a:rPr lang="en-US" altLang="zh-CN" sz="1800" kern="1200" baseline="0">
                <a:latin typeface="Consolas" panose="020B0609020204030204" charset="0"/>
                <a:ea typeface="+mn-ea"/>
                <a:cs typeface="+mn-cs"/>
              </a:rPr>
              <a:t>, 4</a:t>
            </a:r>
            <a:r>
              <a:rPr lang="zh-CN" altLang="en-US" sz="1800" kern="1200" baseline="0">
                <a:latin typeface="Consolas" panose="020B0609020204030204" charset="0"/>
                <a:ea typeface="+mn-ea"/>
                <a:cs typeface="+mn-cs"/>
              </a:rPr>
              <a:t>),</a:t>
            </a:r>
          </a:p>
          <a:p>
            <a:pPr marL="0" indent="0" defTabSz="914400">
              <a:spcBef>
                <a:spcPts val="600"/>
              </a:spcBef>
              <a:buFont typeface="Wingdings" panose="05000000000000000000" charset="0"/>
              <a:buNone/>
            </a:pPr>
            <a:r>
              <a:rPr lang="zh-CN" altLang="en-US" sz="1800" kern="1200" baseline="0">
                <a:latin typeface="Consolas" panose="020B0609020204030204" charset="0"/>
                <a:ea typeface="+mn-ea"/>
                <a:cs typeface="+mn-cs"/>
              </a:rPr>
              <a:t>		        'B':pd.date_range(start='20130101', periods=4, freq='D'),</a:t>
            </a:r>
          </a:p>
          <a:p>
            <a:pPr marL="0" indent="0" defTabSz="914400">
              <a:spcBef>
                <a:spcPts val="600"/>
              </a:spcBef>
              <a:buFont typeface="Wingdings" panose="05000000000000000000" charset="0"/>
              <a:buNone/>
            </a:pPr>
            <a:r>
              <a:rPr lang="zh-CN" altLang="en-US" sz="1800" kern="1200" baseline="0">
                <a:latin typeface="Consolas" panose="020B0609020204030204" charset="0"/>
                <a:ea typeface="+mn-ea"/>
                <a:cs typeface="+mn-cs"/>
              </a:rPr>
              <a:t>		        'C':pd.Series([1, 2, 3, 4],</a:t>
            </a:r>
            <a:r>
              <a:rPr lang="en-US" altLang="zh-CN" sz="1800" kern="1200" baseline="0">
                <a:latin typeface="Consolas" panose="020B0609020204030204" charset="0"/>
                <a:ea typeface="+mn-ea"/>
                <a:cs typeface="+mn-cs"/>
              </a:rPr>
              <a:t>\</a:t>
            </a:r>
          </a:p>
          <a:p>
            <a:pPr marL="0" indent="0" defTabSz="914400">
              <a:spcBef>
                <a:spcPts val="600"/>
              </a:spcBef>
              <a:buFont typeface="Wingdings" panose="05000000000000000000" charset="0"/>
              <a:buNone/>
            </a:pPr>
            <a:r>
              <a:rPr lang="zh-CN" altLang="en-US" sz="1800" kern="1200" baseline="0">
                <a:latin typeface="Consolas" panose="020B0609020204030204" charset="0"/>
                <a:ea typeface="+mn-ea"/>
                <a:cs typeface="+mn-cs"/>
              </a:rPr>
              <a:t>                               index=['zhang', 'li', 'zhou', 'wang'],dtype='float32'),</a:t>
            </a:r>
          </a:p>
          <a:p>
            <a:pPr marL="0" indent="0" defTabSz="914400">
              <a:spcBef>
                <a:spcPts val="600"/>
              </a:spcBef>
              <a:buFont typeface="Wingdings" panose="05000000000000000000" charset="0"/>
              <a:buNone/>
            </a:pPr>
            <a:r>
              <a:rPr lang="zh-CN" altLang="en-US" sz="1800" kern="1200" baseline="0">
                <a:latin typeface="Consolas" panose="020B0609020204030204" charset="0"/>
                <a:ea typeface="+mn-ea"/>
                <a:cs typeface="+mn-cs"/>
              </a:rPr>
              <a:t>		        'D':np.array([3] * 4,dtype='int32'),</a:t>
            </a:r>
          </a:p>
          <a:p>
            <a:pPr marL="0" indent="0" defTabSz="914400">
              <a:spcBef>
                <a:spcPts val="600"/>
              </a:spcBef>
              <a:buFont typeface="Wingdings" panose="05000000000000000000" charset="0"/>
              <a:buNone/>
            </a:pPr>
            <a:r>
              <a:rPr lang="zh-CN" altLang="en-US" sz="1800" kern="1200" baseline="0">
                <a:latin typeface="Consolas" panose="020B0609020204030204" charset="0"/>
                <a:ea typeface="+mn-ea"/>
                <a:cs typeface="+mn-cs"/>
              </a:rPr>
              <a:t>		        'E':pd.Categorical(["test","train","test","train"]),</a:t>
            </a:r>
          </a:p>
          <a:p>
            <a:pPr marL="0" indent="0" defTabSz="914400">
              <a:spcBef>
                <a:spcPts val="600"/>
              </a:spcBef>
              <a:buFont typeface="Wingdings" panose="05000000000000000000" charset="0"/>
              <a:buNone/>
            </a:pPr>
            <a:r>
              <a:rPr lang="zh-CN" altLang="en-US" sz="1800" kern="1200" baseline="0">
                <a:latin typeface="Consolas" panose="020B0609020204030204" charset="0"/>
                <a:ea typeface="+mn-ea"/>
                <a:cs typeface="+mn-cs"/>
              </a:rPr>
              <a:t>		        'F':'foo'})</a:t>
            </a:r>
          </a:p>
          <a:p>
            <a:pPr marL="0" indent="0" defTabSz="914400">
              <a:spcBef>
                <a:spcPts val="600"/>
              </a:spcBef>
              <a:buFont typeface="Wingdings" panose="05000000000000000000" charset="0"/>
              <a:buNone/>
            </a:pPr>
            <a:r>
              <a:rPr lang="zh-CN" altLang="en-US" sz="1800" kern="1200" baseline="0">
                <a:latin typeface="Consolas" panose="020B0609020204030204" charset="0"/>
                <a:ea typeface="+mn-ea"/>
                <a:cs typeface="+mn-cs"/>
              </a:rPr>
              <a:t>&gt;&gt;&gt; df</a:t>
            </a:r>
          </a:p>
          <a:p>
            <a:pPr marL="0" indent="0" defTabSz="914400">
              <a:spcBef>
                <a:spcPts val="60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        A          B    C  D      E    F</a:t>
            </a:r>
          </a:p>
          <a:p>
            <a:pPr marL="0" indent="0" defTabSz="914400">
              <a:spcBef>
                <a:spcPts val="60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zhang  20 2013-01-01  1.0  3   test  foo</a:t>
            </a:r>
          </a:p>
          <a:p>
            <a:pPr marL="0" indent="0" defTabSz="914400">
              <a:spcBef>
                <a:spcPts val="60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li     26 2013-01-02  2.0  3  train  foo</a:t>
            </a:r>
          </a:p>
          <a:p>
            <a:pPr marL="0" indent="0" defTabSz="914400">
              <a:spcBef>
                <a:spcPts val="60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zhou   63 2013-01-03  3.0  3   test  foo</a:t>
            </a:r>
          </a:p>
          <a:p>
            <a:pPr marL="0" indent="0" defTabSz="914400">
              <a:spcBef>
                <a:spcPts val="600"/>
              </a:spcBef>
              <a:buFont typeface="Wingdings" panose="05000000000000000000" charset="0"/>
              <a:buNone/>
            </a:pPr>
            <a:r>
              <a:rPr lang="zh-CN" altLang="en-US" sz="1800" kern="1200" baseline="0">
                <a:solidFill>
                  <a:srgbClr val="00B0F0"/>
                </a:solidFill>
                <a:latin typeface="Consolas" panose="020B0609020204030204" charset="0"/>
                <a:ea typeface="+mn-ea"/>
                <a:cs typeface="+mn-cs"/>
              </a:rPr>
              <a:t>wang   69 2013-01-04  4.0  3  train  foo</a:t>
            </a:r>
          </a:p>
          <a:p>
            <a:pPr marL="0" indent="0" defTabSz="914400">
              <a:spcBef>
                <a:spcPct val="0"/>
              </a:spcBef>
              <a:buFont typeface="Wingdings" panose="05000000000000000000" charset="0"/>
              <a:buNone/>
            </a:pPr>
            <a:endParaRPr lang="zh-CN" altLang="en-US" sz="1800" kern="1200" baseline="0">
              <a:latin typeface="Consolas" panose="020B0609020204030204" charset="0"/>
              <a:ea typeface="+mn-ea"/>
              <a:cs typeface="+mn-cs"/>
            </a:endParaRPr>
          </a:p>
        </p:txBody>
      </p:sp>
      <p:sp>
        <p:nvSpPr>
          <p:cNvPr id="198658"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
        <p:nvSpPr>
          <p:cNvPr id="199682" name="内容占位符 2"/>
          <p:cNvSpPr>
            <a:spLocks noGrp="1"/>
          </p:cNvSpPr>
          <p:nvPr>
            <p:ph idx="1"/>
          </p:nvPr>
        </p:nvSpPr>
        <p:spPr>
          <a:xfrm>
            <a:off x="838200" y="1321435"/>
            <a:ext cx="10515600" cy="5084445"/>
          </a:xfrm>
        </p:spPr>
        <p:txBody>
          <a:bodyPr anchor="t">
            <a:normAutofit/>
          </a:bodyPr>
          <a:lstStyle/>
          <a:p>
            <a:pPr marL="0" indent="0" defTabSz="914400">
              <a:buFont typeface="Wingdings" panose="05000000000000000000" charset="0"/>
              <a:buNone/>
            </a:pPr>
            <a:r>
              <a:rPr lang="zh-CN" altLang="en-US" sz="2400" kern="1200" baseline="0">
                <a:latin typeface="+mn-lt"/>
                <a:ea typeface="+mn-ea"/>
                <a:cs typeface="+mn-cs"/>
              </a:rPr>
              <a:t>（3）二维数据查看</a:t>
            </a:r>
          </a:p>
          <a:p>
            <a:pPr marL="0" indent="0" defTabSz="914400">
              <a:spcBef>
                <a:spcPct val="0"/>
              </a:spcBef>
              <a:buFont typeface="Wingdings" panose="05000000000000000000" charset="0"/>
              <a:buNone/>
            </a:pP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df.head()        # 默认显示前5行</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      E    F</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zhang  20 2013-01-01  1.0  3   test  foo</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li     26 2013-01-02  2.0  3  train  foo</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zhou   63 2013-01-03  3.0  3   test  foo</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wang   69 2013-01-04  4.0  3  train  foo</a:t>
            </a: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df.head(3)       # 查看前3行</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      E    F</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zhang  20 2013-01-01  1.0  3   test  foo</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li     26 2013-01-02  2.0  3  train  foo</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zhou   63 2013-01-03  3.0  3   test  foo</a:t>
            </a: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df.tail(2)       # 查看最后2行</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      E    F</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zhou  63 2013-01-03  3.0  3   test  foo</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wang  69 2013-01-04  4.0  3  train  foo</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
        <p:nvSpPr>
          <p:cNvPr id="200706" name="内容占位符 2"/>
          <p:cNvSpPr>
            <a:spLocks noGrp="1"/>
          </p:cNvSpPr>
          <p:nvPr>
            <p:ph idx="1"/>
          </p:nvPr>
        </p:nvSpPr>
        <p:spPr/>
        <p:txBody>
          <a:bodyPr anchor="t"/>
          <a:lstStyle/>
          <a:p>
            <a:pPr marL="0" indent="0" defTabSz="914400">
              <a:buFont typeface="Wingdings" panose="05000000000000000000" charset="0"/>
              <a:buNone/>
            </a:pPr>
            <a:r>
              <a:rPr lang="zh-CN" altLang="en-US" sz="2400" kern="1200" baseline="0">
                <a:latin typeface="+mn-lt"/>
                <a:ea typeface="+mn-ea"/>
                <a:cs typeface="+mn-cs"/>
              </a:rPr>
              <a:t>（4）查看二维数据的索引、列名和数据</a:t>
            </a:r>
          </a:p>
          <a:p>
            <a:pPr marL="0" indent="0" defTabSz="914400">
              <a:buFont typeface="Wingdings" panose="05000000000000000000" charset="0"/>
              <a:buNone/>
            </a:pPr>
            <a:endParaRPr lang="zh-CN" altLang="en-US" sz="1800" kern="1200" baseline="0">
              <a:latin typeface="+mn-lt"/>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df.index</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Index(['zhang', 'li', 'zhou', 'wang'], dtype='object')</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df.columns</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Index(['A', 'B', 'C', 'D', 'E', 'F'], dtype='object')</a:t>
            </a: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rPr>
              <a:t>&gt;&gt;&gt; df.values</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array([[20, Timestamp('2013-01-01 00:00:00'), 1.0, 3, 'test', 'foo'],</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[26, Timestamp('2013-01-02 00:00:00'), 2.0, 3, 'train', 'foo'],</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[63, Timestamp('2013-01-03 00:00:00'), 3.0, 3, 'test', 'foo'],</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[69, Timestamp('2013-01-04 00:00:00'), 4.0, 3, 'train', 'foo']], dtype=object)</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
        <p:nvSpPr>
          <p:cNvPr id="201730" name="内容占位符 2"/>
          <p:cNvSpPr>
            <a:spLocks noGrp="1"/>
          </p:cNvSpPr>
          <p:nvPr>
            <p:ph idx="1"/>
          </p:nvPr>
        </p:nvSpPr>
        <p:spPr/>
        <p:txBody>
          <a:bodyPr anchor="t">
            <a:normAutofit lnSpcReduction="10000"/>
          </a:bodyPr>
          <a:lstStyle/>
          <a:p>
            <a:pPr marL="0" indent="0" defTabSz="914400">
              <a:buFont typeface="Wingdings" panose="05000000000000000000" charset="0"/>
              <a:buNone/>
            </a:pPr>
            <a:r>
              <a:rPr lang="zh-CN" altLang="en-US" sz="2400" kern="1200" baseline="0">
                <a:latin typeface="+mn-lt"/>
                <a:ea typeface="+mn-ea"/>
                <a:cs typeface="+mn-cs"/>
                <a:sym typeface="宋体" panose="02010600030101010101" pitchFamily="2" charset="-122"/>
              </a:rPr>
              <a:t>（5）查看数据的统计信息</a:t>
            </a:r>
          </a:p>
          <a:p>
            <a:pPr marL="0" indent="0" defTabSz="914400">
              <a:buFont typeface="Wingdings" panose="05000000000000000000" charset="0"/>
              <a:buNone/>
            </a:pPr>
            <a:endParaRPr lang="zh-CN" altLang="en-US" sz="1800" kern="1200" baseline="0">
              <a:latin typeface="+mn-lt"/>
              <a:ea typeface="+mn-ea"/>
              <a:cs typeface="+mn-cs"/>
              <a:sym typeface="宋体" panose="02010600030101010101" pitchFamily="2" charset="-122"/>
            </a:endParaRPr>
          </a:p>
          <a:p>
            <a:pPr marL="0" indent="0" defTabSz="914400">
              <a:buFont typeface="Wingdings" panose="05000000000000000000" charset="0"/>
              <a:buNone/>
            </a:pPr>
            <a:r>
              <a:rPr lang="zh-CN" altLang="en-US" sz="2000" kern="1200" baseline="0">
                <a:latin typeface="Consolas" panose="020B0609020204030204" charset="0"/>
                <a:ea typeface="+mn-ea"/>
                <a:cs typeface="+mn-cs"/>
                <a:sym typeface="宋体" panose="02010600030101010101" pitchFamily="2" charset="-122"/>
              </a:rPr>
              <a:t>&gt;&gt;&gt; df.describe()   # 平均值、标准差、最小值、最大值等信息</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A         C    D</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count   4.000000  4.000000  4.0</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mean   44.500000  2.500000  3.0</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std    25.066578  1.290994  0.0</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min    20.000000  1.000000  3.0</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25%    24.500000  1.750000  3.0</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50%    44.500000  2.500000  3.0</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75%    64.500000  3.250000  3.0</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max    69.000000  4.000000  3.0</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
        <p:nvSpPr>
          <p:cNvPr id="202754" name="内容占位符 2"/>
          <p:cNvSpPr>
            <a:spLocks noGrp="1"/>
          </p:cNvSpPr>
          <p:nvPr>
            <p:ph idx="1"/>
          </p:nvPr>
        </p:nvSpPr>
        <p:spPr>
          <a:xfrm>
            <a:off x="838200" y="1321435"/>
            <a:ext cx="10515600" cy="5125085"/>
          </a:xfrm>
        </p:spPr>
        <p:txBody>
          <a:bodyPr anchor="t">
            <a:normAutofit fontScale="97500" lnSpcReduction="10000"/>
          </a:bodyPr>
          <a:lstStyle/>
          <a:p>
            <a:pPr marL="0" indent="0" defTabSz="914400">
              <a:buFont typeface="Wingdings" panose="05000000000000000000" charset="0"/>
              <a:buNone/>
            </a:pPr>
            <a:r>
              <a:rPr lang="zh-CN" altLang="en-US" sz="2400" kern="1200" baseline="0">
                <a:latin typeface="+mn-lt"/>
                <a:ea typeface="+mn-ea"/>
                <a:cs typeface="+mn-cs"/>
                <a:sym typeface="宋体" panose="02010600030101010101" pitchFamily="2" charset="-122"/>
              </a:rPr>
              <a:t>（6）二维数据转置</a:t>
            </a:r>
          </a:p>
          <a:p>
            <a:pPr marL="0" indent="0" defTabSz="914400" fontAlgn="auto">
              <a:lnSpc>
                <a:spcPct val="100000"/>
              </a:lnSpc>
              <a:spcBef>
                <a:spcPts val="0"/>
              </a:spcBef>
              <a:buFont typeface="Wingdings" panose="05000000000000000000" charset="0"/>
              <a:buNone/>
            </a:pPr>
            <a:endParaRPr lang="zh-CN" altLang="en-US" sz="2000" kern="1200" baseline="0">
              <a:latin typeface="Consolas" panose="020B0609020204030204" charset="0"/>
              <a:ea typeface="+mn-ea"/>
              <a:cs typeface="+mn-cs"/>
              <a:sym typeface="宋体" panose="02010600030101010101" pitchFamily="2" charset="-122"/>
            </a:endParaRPr>
          </a:p>
          <a:p>
            <a:pPr marL="0" indent="0" defTabSz="914400" fontAlgn="auto">
              <a:lnSpc>
                <a:spcPct val="100000"/>
              </a:lnSpc>
              <a:spcBef>
                <a:spcPts val="0"/>
              </a:spcBef>
              <a:buFont typeface="Wingdings" panose="05000000000000000000" charset="0"/>
              <a:buNone/>
            </a:pPr>
            <a:r>
              <a:rPr lang="zh-CN" altLang="en-US" sz="2000" kern="1200" baseline="0">
                <a:latin typeface="Consolas" panose="020B0609020204030204" charset="0"/>
                <a:ea typeface="+mn-ea"/>
                <a:cs typeface="+mn-cs"/>
                <a:sym typeface="宋体" panose="02010600030101010101" pitchFamily="2" charset="-122"/>
              </a:rPr>
              <a:t>&gt;&gt;&gt; df.T</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zhang                   li                 zhou  \</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A                   20                   26                   63   </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B  2013-01-01 00:00:00  2013-01-02 00:00:00  2013-01-03 00:00:00   </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C                    1                    2                    3   </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D                    3                    3                    3   </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E                 test                train                 test   </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F                  foo                  foo                  foo   </a:t>
            </a:r>
          </a:p>
          <a:p>
            <a:pPr marL="0" indent="0" defTabSz="914400" fontAlgn="auto">
              <a:lnSpc>
                <a:spcPct val="100000"/>
              </a:lnSpc>
              <a:spcBef>
                <a:spcPts val="0"/>
              </a:spcBef>
              <a:buFont typeface="Wingdings" panose="05000000000000000000" charset="0"/>
              <a:buNone/>
            </a:pP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wang  </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A                   69  </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B  2013-01-04 00:00:00  </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C                    4  </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D                    3  </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E                train  </a:t>
            </a:r>
          </a:p>
          <a:p>
            <a:pPr marL="0" indent="0" defTabSz="914400" fontAlgn="auto">
              <a:lnSpc>
                <a:spcPct val="100000"/>
              </a:lnSpc>
              <a:spcBef>
                <a:spcPts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F                  foo  </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
        <p:nvSpPr>
          <p:cNvPr id="203778" name="内容占位符 2"/>
          <p:cNvSpPr>
            <a:spLocks noGrp="1"/>
          </p:cNvSpPr>
          <p:nvPr>
            <p:ph idx="1"/>
          </p:nvPr>
        </p:nvSpPr>
        <p:spPr>
          <a:xfrm>
            <a:off x="838200" y="1321435"/>
            <a:ext cx="10515600" cy="5055870"/>
          </a:xfrm>
        </p:spPr>
        <p:txBody>
          <a:bodyPr anchor="t">
            <a:normAutofit fontScale="90000" lnSpcReduction="10000"/>
          </a:bodyPr>
          <a:lstStyle/>
          <a:p>
            <a:pPr marL="0" indent="0" defTabSz="914400">
              <a:buFont typeface="Wingdings" panose="05000000000000000000" charset="0"/>
              <a:buNone/>
            </a:pPr>
            <a:r>
              <a:rPr lang="zh-CN" altLang="en-US" sz="2400" kern="1200" baseline="0">
                <a:latin typeface="+mn-lt"/>
                <a:ea typeface="+mn-ea"/>
                <a:cs typeface="+mn-cs"/>
              </a:rPr>
              <a:t>（7）排序</a:t>
            </a:r>
          </a:p>
          <a:p>
            <a:pPr marL="0" indent="0" defTabSz="914400">
              <a:buFont typeface="Wingdings" panose="05000000000000000000" charset="0"/>
              <a:buNone/>
            </a:pPr>
            <a:endParaRPr lang="zh-CN" altLang="en-US" sz="2000" kern="1200" baseline="0">
              <a:latin typeface="Consolas" panose="020B0609020204030204" charset="0"/>
              <a:ea typeface="+mn-ea"/>
              <a:cs typeface="+mn-cs"/>
            </a:endParaRPr>
          </a:p>
          <a:p>
            <a:pPr marL="0" indent="0" defTabSz="914400">
              <a:buFont typeface="Wingdings" panose="05000000000000000000" charset="0"/>
              <a:buNone/>
            </a:pPr>
            <a:r>
              <a:rPr lang="zh-CN" altLang="en-US" sz="2000" kern="1200" baseline="0">
                <a:latin typeface="Consolas" panose="020B0609020204030204" charset="0"/>
                <a:ea typeface="+mn-ea"/>
                <a:cs typeface="+mn-cs"/>
              </a:rPr>
              <a:t>&gt;&gt;&gt; df.sort_index(axis=0, ascending=False)     # 对轴进行排序</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      E    F</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zhou   63 2013-01-03  3.0  3   test  foo</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zhang  20 2013-01-01  1.0  3   test  foo</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wang   69 2013-01-04  4.0  3  train  foo</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li     26 2013-01-02  2.0  3  train  foo</a:t>
            </a:r>
          </a:p>
          <a:p>
            <a:pPr marL="0" indent="0" defTabSz="914400">
              <a:buFont typeface="Wingdings" panose="05000000000000000000" charset="0"/>
              <a:buNone/>
            </a:pPr>
            <a:r>
              <a:rPr lang="zh-CN" altLang="en-US" sz="2000" kern="1200" baseline="0">
                <a:latin typeface="Consolas" panose="020B0609020204030204" charset="0"/>
                <a:ea typeface="+mn-ea"/>
                <a:cs typeface="+mn-cs"/>
              </a:rPr>
              <a:t>&gt;&gt;&gt; df.sort_index(axis=0, ascending=True)</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      E    F</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li     26 2013-01-02  2.0  3  train  foo</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wang   69 2013-01-04  4.0  3  train  foo</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zhang  20 2013-01-01  1.0  3   test  foo</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zhou   63 2013-01-03  3.0  3   test  foo</a:t>
            </a:r>
            <a:endParaRPr lang="zh-CN" altLang="en-US" sz="2000" kern="1200" baseline="0">
              <a:latin typeface="Consolas" panose="020B0609020204030204" charset="0"/>
              <a:ea typeface="+mn-ea"/>
              <a:cs typeface="+mn-cs"/>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内容占位符 2"/>
          <p:cNvSpPr>
            <a:spLocks noGrp="1"/>
          </p:cNvSpPr>
          <p:nvPr>
            <p:ph idx="1"/>
          </p:nvPr>
        </p:nvSpPr>
        <p:spPr/>
        <p:txBody>
          <a:bodyPr anchor="t">
            <a:normAutofit fontScale="92500"/>
          </a:bodyPr>
          <a:lstStyle/>
          <a:p>
            <a:pPr marL="0" indent="0" defTabSz="914400">
              <a:buFont typeface="Wingdings" panose="05000000000000000000" charset="0"/>
              <a:buNone/>
            </a:pPr>
            <a:r>
              <a:rPr lang="zh-CN" altLang="en-US" sz="2000" kern="1200" baseline="0">
                <a:latin typeface="Consolas" panose="020B0609020204030204" charset="0"/>
                <a:ea typeface="+mn-ea"/>
                <a:cs typeface="+mn-cs"/>
              </a:rPr>
              <a:t>&gt;&gt;&gt; df.sort_index(axis=1, ascending=False)</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F      E  D    C          B   A</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zhang  foo   test  3  1.0 2013-01-01  20</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li     foo  train  3  2.0 2013-01-02  26</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zhou   foo   test  3  3.0 2013-01-03  63</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wang   foo  train  3  4.0 2013-01-04  69</a:t>
            </a:r>
          </a:p>
          <a:p>
            <a:pPr marL="0" indent="0" defTabSz="914400">
              <a:buFont typeface="Wingdings" panose="05000000000000000000" charset="0"/>
              <a:buNone/>
            </a:pPr>
            <a:r>
              <a:rPr lang="zh-CN" altLang="en-US" sz="2000" kern="1200" baseline="0">
                <a:latin typeface="Consolas" panose="020B0609020204030204" charset="0"/>
                <a:ea typeface="+mn-ea"/>
                <a:cs typeface="+mn-cs"/>
              </a:rPr>
              <a:t>&gt;&gt;&gt; df.sort_values(by='A')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对数据进行排序</a:t>
            </a:r>
          </a:p>
          <a:p>
            <a:pPr marL="0" indent="0" defTabSz="914400">
              <a:buFont typeface="Wingdings" panose="05000000000000000000" charset="0"/>
              <a:buNone/>
            </a:pPr>
            <a:r>
              <a:rPr lang="zh-CN" altLang="en-US" sz="2000" kern="1200" baseline="0">
                <a:latin typeface="Consolas" panose="020B0609020204030204" charset="0"/>
                <a:ea typeface="+mn-ea"/>
                <a:cs typeface="+mn-cs"/>
              </a:rPr>
              <a:t>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也可以使用</a:t>
            </a:r>
            <a:r>
              <a:rPr lang="en-US" altLang="zh-CN" sz="2000" kern="1200" baseline="0">
                <a:latin typeface="Consolas" panose="020B0609020204030204" charset="0"/>
                <a:ea typeface="+mn-ea"/>
                <a:cs typeface="+mn-cs"/>
              </a:rPr>
              <a:t>by=['A','B']</a:t>
            </a:r>
            <a:r>
              <a:rPr lang="zh-CN" altLang="en-US" sz="2000" kern="1200" baseline="0">
                <a:latin typeface="Consolas" panose="020B0609020204030204" charset="0"/>
                <a:ea typeface="+mn-ea"/>
                <a:cs typeface="+mn-cs"/>
              </a:rPr>
              <a:t>按多列进行排序</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      E    F</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zhang  20 2013-01-01  1.0  3   test  foo</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li     26 2013-01-02  2.0  3  train  foo</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zhou   63 2013-01-03  3.0  3   test  foo</a:t>
            </a:r>
          </a:p>
          <a:p>
            <a:pPr marL="0" indent="0" defTabSz="914400">
              <a:buFont typeface="Wingdings" panose="05000000000000000000" charset="0"/>
              <a:buNone/>
            </a:pPr>
            <a:r>
              <a:rPr lang="zh-CN" altLang="en-US" sz="2000" kern="1200" baseline="0">
                <a:solidFill>
                  <a:srgbClr val="00B0F0"/>
                </a:solidFill>
                <a:latin typeface="Consolas" panose="020B0609020204030204" charset="0"/>
                <a:ea typeface="+mn-ea"/>
                <a:cs typeface="+mn-cs"/>
              </a:rPr>
              <a:t>wang   69 2013-01-04  4.0  3  train  foo</a:t>
            </a:r>
          </a:p>
          <a:p>
            <a:pPr marL="0" indent="0" defTabSz="914400">
              <a:buFont typeface="Wingdings" panose="05000000000000000000" charset="0"/>
              <a:buNone/>
            </a:pPr>
            <a:endParaRPr lang="zh-CN" altLang="en-US" sz="1800" kern="1200" baseline="0">
              <a:latin typeface="Consolas" panose="020B0609020204030204" charset="0"/>
              <a:ea typeface="+mn-ea"/>
              <a:cs typeface="+mn-cs"/>
            </a:endParaRPr>
          </a:p>
        </p:txBody>
      </p:sp>
      <p:sp>
        <p:nvSpPr>
          <p:cNvPr id="204802"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
        <p:nvSpPr>
          <p:cNvPr id="206850" name="内容占位符 2"/>
          <p:cNvSpPr>
            <a:spLocks noGrp="1"/>
          </p:cNvSpPr>
          <p:nvPr>
            <p:ph idx="1"/>
          </p:nvPr>
        </p:nvSpPr>
        <p:spPr>
          <a:xfrm>
            <a:off x="838200" y="1321435"/>
            <a:ext cx="10515600" cy="4903470"/>
          </a:xfrm>
        </p:spPr>
        <p:txBody>
          <a:bodyPr anchor="t">
            <a:normAutofit/>
          </a:bodyPr>
          <a:lstStyle/>
          <a:p>
            <a:pPr marL="0" indent="0" defTabSz="914400">
              <a:buFont typeface="Wingdings" panose="05000000000000000000" charset="0"/>
              <a:buNone/>
            </a:pPr>
            <a:r>
              <a:rPr lang="zh-CN" altLang="en-US" sz="2400" kern="1200" baseline="0">
                <a:latin typeface="+mn-lt"/>
                <a:ea typeface="+mn-ea"/>
                <a:cs typeface="+mn-cs"/>
              </a:rPr>
              <a:t>（8）数据选择</a:t>
            </a:r>
          </a:p>
          <a:p>
            <a:pPr marL="0" indent="0" defTabSz="914400">
              <a:lnSpc>
                <a:spcPct val="150000"/>
              </a:lnSpc>
              <a:spcBef>
                <a:spcPct val="0"/>
              </a:spcBef>
              <a:buFont typeface="Wingdings" panose="05000000000000000000" charset="0"/>
              <a:buNone/>
            </a:pPr>
            <a:endParaRPr lang="zh-CN" altLang="en-US" sz="2000" kern="1200" baseline="0">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zh-CN" altLang="en-US" sz="2000" kern="1200" baseline="0">
                <a:latin typeface="Consolas" panose="020B0609020204030204" charset="0"/>
                <a:ea typeface="+mn-ea"/>
                <a:cs typeface="+mn-cs"/>
              </a:rPr>
              <a:t>&gt;&gt;&gt; df['A']                                     # 选择列</a:t>
            </a:r>
          </a:p>
          <a:p>
            <a:pPr marL="0" indent="0" defTabSz="914400" fontAlgn="auto">
              <a:lnSpc>
                <a:spcPct val="100000"/>
              </a:lnSpc>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zhang    20</a:t>
            </a:r>
          </a:p>
          <a:p>
            <a:pPr marL="0" indent="0" defTabSz="914400" fontAlgn="auto">
              <a:lnSpc>
                <a:spcPct val="100000"/>
              </a:lnSpc>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li       26</a:t>
            </a:r>
          </a:p>
          <a:p>
            <a:pPr marL="0" indent="0" defTabSz="914400" fontAlgn="auto">
              <a:lnSpc>
                <a:spcPct val="100000"/>
              </a:lnSpc>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zhou     63</a:t>
            </a:r>
          </a:p>
          <a:p>
            <a:pPr marL="0" indent="0" defTabSz="914400" fontAlgn="auto">
              <a:lnSpc>
                <a:spcPct val="100000"/>
              </a:lnSpc>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wang     69</a:t>
            </a:r>
          </a:p>
          <a:p>
            <a:pPr marL="0" indent="0" defTabSz="914400" fontAlgn="auto">
              <a:lnSpc>
                <a:spcPct val="100000"/>
              </a:lnSpc>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Name: A, dtype: int32</a:t>
            </a:r>
          </a:p>
          <a:p>
            <a:pPr marL="0" indent="0" defTabSz="914400" fontAlgn="auto">
              <a:lnSpc>
                <a:spcPct val="100000"/>
              </a:lnSpc>
              <a:spcBef>
                <a:spcPct val="0"/>
              </a:spcBef>
              <a:buFont typeface="Wingdings" panose="05000000000000000000" charset="0"/>
              <a:buNone/>
            </a:pPr>
            <a:r>
              <a:rPr lang="zh-CN" altLang="en-US" sz="2000" kern="1200" baseline="0">
                <a:latin typeface="Consolas" panose="020B0609020204030204" charset="0"/>
                <a:ea typeface="+mn-ea"/>
                <a:cs typeface="+mn-cs"/>
              </a:rPr>
              <a:t>&gt;&gt;&gt; </a:t>
            </a:r>
            <a:r>
              <a:rPr lang="en-US" altLang="zh-CN" sz="2000" kern="1200" baseline="0">
                <a:latin typeface="Consolas" panose="020B0609020204030204" charset="0"/>
                <a:ea typeface="+mn-ea"/>
                <a:cs typeface="+mn-cs"/>
              </a:rPr>
              <a:t>69</a:t>
            </a:r>
            <a:r>
              <a:rPr lang="zh-CN" altLang="en-US" sz="2000" kern="1200" baseline="0">
                <a:latin typeface="Consolas" panose="020B0609020204030204" charset="0"/>
                <a:ea typeface="+mn-ea"/>
                <a:cs typeface="+mn-cs"/>
              </a:rPr>
              <a:t> in df['A']</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False</a:t>
            </a:r>
          </a:p>
          <a:p>
            <a:pPr marL="0" indent="0" defTabSz="914400" fontAlgn="auto">
              <a:lnSpc>
                <a:spcPct val="100000"/>
              </a:lnSpc>
              <a:spcBef>
                <a:spcPct val="0"/>
              </a:spcBef>
              <a:buFont typeface="Wingdings" panose="05000000000000000000" charset="0"/>
              <a:buNone/>
            </a:pPr>
            <a:r>
              <a:rPr lang="zh-CN" altLang="en-US" sz="2000" kern="1200" baseline="0">
                <a:latin typeface="Consolas" panose="020B0609020204030204" charset="0"/>
                <a:ea typeface="+mn-ea"/>
                <a:cs typeface="+mn-cs"/>
              </a:rPr>
              <a:t>&gt;&gt;&gt; </a:t>
            </a:r>
            <a:r>
              <a:rPr lang="en-US" altLang="zh-CN" sz="2000" kern="1200" baseline="0">
                <a:latin typeface="Consolas" panose="020B0609020204030204" charset="0"/>
                <a:ea typeface="+mn-ea"/>
                <a:cs typeface="+mn-cs"/>
              </a:rPr>
              <a:t>69</a:t>
            </a:r>
            <a:r>
              <a:rPr lang="zh-CN" altLang="en-US" sz="2000" kern="1200" baseline="0">
                <a:latin typeface="Consolas" panose="020B0609020204030204" charset="0"/>
                <a:ea typeface="+mn-ea"/>
                <a:cs typeface="+mn-cs"/>
              </a:rPr>
              <a:t> in df['A'].values</a:t>
            </a:r>
            <a:endParaRPr lang="zh-CN" altLang="en-US" sz="2000" kern="1200" baseline="0">
              <a:solidFill>
                <a:srgbClr val="00B0F0"/>
              </a:solidFill>
              <a:latin typeface="Consolas" panose="020B0609020204030204" charset="0"/>
              <a:ea typeface="+mn-ea"/>
              <a:cs typeface="+mn-cs"/>
            </a:endParaRPr>
          </a:p>
          <a:p>
            <a:pPr marL="0" indent="0" defTabSz="914400" fontAlgn="auto">
              <a:lnSpc>
                <a:spcPct val="100000"/>
              </a:lnSpc>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True</a:t>
            </a:r>
          </a:p>
          <a:p>
            <a:pPr marL="0" indent="0" defTabSz="914400">
              <a:lnSpc>
                <a:spcPct val="150000"/>
              </a:lnSpc>
              <a:spcBef>
                <a:spcPct val="0"/>
              </a:spcBef>
              <a:buFont typeface="Wingdings" panose="05000000000000000000" charset="0"/>
              <a:buNone/>
            </a:pPr>
            <a:endParaRPr lang="zh-CN" altLang="en-US" sz="2000" kern="1200" baseline="0">
              <a:latin typeface="+mn-lt"/>
              <a:ea typeface="+mn-ea"/>
              <a:cs typeface="+mn-cs"/>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内容占位符 2"/>
          <p:cNvSpPr>
            <a:spLocks noGrp="1"/>
          </p:cNvSpPr>
          <p:nvPr>
            <p:ph idx="1"/>
          </p:nvPr>
        </p:nvSpPr>
        <p:spPr/>
        <p:txBody>
          <a:bodyPr anchor="t"/>
          <a:lstStyle/>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sym typeface="宋体" panose="02010600030101010101" pitchFamily="2" charset="-122"/>
              </a:rPr>
              <a:t>&gt;&gt;&gt; df.iloc[0,1]                   # 查询第</a:t>
            </a:r>
            <a:r>
              <a:rPr lang="en-US" altLang="zh-CN" sz="2000" kern="1200" baseline="0">
                <a:latin typeface="Consolas" panose="020B0609020204030204" charset="0"/>
                <a:ea typeface="+mn-ea"/>
                <a:cs typeface="+mn-cs"/>
                <a:sym typeface="宋体" panose="02010600030101010101" pitchFamily="2" charset="-122"/>
              </a:rPr>
              <a:t>0</a:t>
            </a:r>
            <a:r>
              <a:rPr lang="zh-CN" altLang="en-US" sz="2000" kern="1200" baseline="0">
                <a:latin typeface="Consolas" panose="020B0609020204030204" charset="0"/>
                <a:ea typeface="+mn-ea"/>
                <a:cs typeface="+mn-cs"/>
                <a:sym typeface="宋体" panose="02010600030101010101" pitchFamily="2" charset="-122"/>
              </a:rPr>
              <a:t>行第</a:t>
            </a:r>
            <a:r>
              <a:rPr lang="en-US" altLang="zh-CN" sz="2000" kern="1200" baseline="0">
                <a:latin typeface="Consolas" panose="020B0609020204030204" charset="0"/>
                <a:ea typeface="+mn-ea"/>
                <a:cs typeface="+mn-cs"/>
                <a:sym typeface="宋体" panose="02010600030101010101" pitchFamily="2" charset="-122"/>
              </a:rPr>
              <a:t>1</a:t>
            </a:r>
            <a:r>
              <a:rPr lang="zh-CN" altLang="en-US" sz="2000" kern="1200" baseline="0">
                <a:latin typeface="Consolas" panose="020B0609020204030204" charset="0"/>
                <a:ea typeface="+mn-ea"/>
                <a:cs typeface="+mn-cs"/>
                <a:sym typeface="宋体" panose="02010600030101010101" pitchFamily="2" charset="-122"/>
              </a:rPr>
              <a:t>列位置的数据值</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Timestamp('2013-01-01 00:00:00')</a:t>
            </a: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sym typeface="宋体" panose="02010600030101010101" pitchFamily="2" charset="-122"/>
              </a:rPr>
              <a:t>&gt;&gt;&gt; df.iloc[2,2]                   # 查询第</a:t>
            </a:r>
            <a:r>
              <a:rPr lang="en-US" altLang="zh-CN" sz="2000" kern="1200" baseline="0">
                <a:latin typeface="Consolas" panose="020B0609020204030204" charset="0"/>
                <a:ea typeface="+mn-ea"/>
                <a:cs typeface="+mn-cs"/>
                <a:sym typeface="宋体" panose="02010600030101010101" pitchFamily="2" charset="-122"/>
              </a:rPr>
              <a:t>2</a:t>
            </a:r>
            <a:r>
              <a:rPr lang="zh-CN" altLang="en-US" sz="2000" kern="1200" baseline="0">
                <a:latin typeface="Consolas" panose="020B0609020204030204" charset="0"/>
                <a:ea typeface="+mn-ea"/>
                <a:cs typeface="+mn-cs"/>
                <a:sym typeface="宋体" panose="02010600030101010101" pitchFamily="2" charset="-122"/>
              </a:rPr>
              <a:t>行第</a:t>
            </a:r>
            <a:r>
              <a:rPr lang="en-US" altLang="zh-CN" sz="2000" kern="1200" baseline="0">
                <a:latin typeface="Consolas" panose="020B0609020204030204" charset="0"/>
                <a:ea typeface="+mn-ea"/>
                <a:cs typeface="+mn-cs"/>
                <a:sym typeface="宋体" panose="02010600030101010101" pitchFamily="2" charset="-122"/>
              </a:rPr>
              <a:t>2</a:t>
            </a:r>
            <a:r>
              <a:rPr lang="zh-CN" altLang="en-US" sz="2000" kern="1200" baseline="0">
                <a:latin typeface="Consolas" panose="020B0609020204030204" charset="0"/>
                <a:ea typeface="+mn-ea"/>
                <a:cs typeface="+mn-cs"/>
                <a:sym typeface="宋体" panose="02010600030101010101" pitchFamily="2" charset="-122"/>
              </a:rPr>
              <a:t>列位置的数据值</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3.0</a:t>
            </a: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sym typeface="宋体" panose="02010600030101010101" pitchFamily="2" charset="-122"/>
              </a:rPr>
              <a:t>&gt;&gt;&gt; df[df.A&gt;50]                    # 按给定条件进行查询</a:t>
            </a:r>
            <a:endParaRPr lang="zh-CN" altLang="en-US" sz="2000" kern="1200" baseline="0">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      E    F</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zhou  63 2013-01-03  3.0  3   test  foo</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wang  69 2013-01-04  4.0  3  train  foo</a:t>
            </a: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df[df['E']=='test']            </a:t>
            </a:r>
            <a:r>
              <a:rPr lang="en-US" altLang="zh-CN" sz="2000" kern="1200" baseline="0">
                <a:latin typeface="Consolas" panose="020B0609020204030204" charset="0"/>
                <a:ea typeface="+mn-ea"/>
                <a:cs typeface="+mn-cs"/>
              </a:rPr>
              <a:t># </a:t>
            </a:r>
            <a:r>
              <a:rPr lang="zh-CN" altLang="en-US" sz="2000" kern="1200" baseline="0">
                <a:latin typeface="Consolas" panose="020B0609020204030204" charset="0"/>
                <a:ea typeface="+mn-ea"/>
                <a:cs typeface="+mn-cs"/>
              </a:rPr>
              <a:t>按给定条件进行查询</a:t>
            </a:r>
            <a:endParaRPr lang="zh-CN" altLang="en-US" sz="2000" kern="1200" baseline="0">
              <a:solidFill>
                <a:srgbClr val="00B0F0"/>
              </a:solidFill>
              <a:latin typeface="Consolas" panose="020B0609020204030204" charset="0"/>
              <a:ea typeface="+mn-ea"/>
              <a:cs typeface="+mn-cs"/>
            </a:endParaRP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     E    F</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zhang  20 2013-01-01  1.0  3  test  foo</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zhou   63 2013-01-03  3.0  3  test  foo</a:t>
            </a:r>
          </a:p>
          <a:p>
            <a:pPr marL="0" indent="0" defTabSz="914400">
              <a:spcBef>
                <a:spcPct val="0"/>
              </a:spcBef>
              <a:buFont typeface="Wingdings" panose="05000000000000000000" charset="0"/>
              <a:buNone/>
            </a:pPr>
            <a:r>
              <a:rPr lang="zh-CN" altLang="en-US" sz="2000" kern="1200" baseline="0">
                <a:latin typeface="Consolas" panose="020B0609020204030204" charset="0"/>
                <a:ea typeface="+mn-ea"/>
                <a:cs typeface="+mn-cs"/>
              </a:rPr>
              <a:t>&gt;&gt;&gt; df[df['A'].isin([20,69])]</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        A          B    C  D      E    F</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zhang  20 2013-01-01  1.0  3   test  foo</a:t>
            </a:r>
          </a:p>
          <a:p>
            <a:pPr marL="0" indent="0" defTabSz="914400">
              <a:spcBef>
                <a:spcPct val="0"/>
              </a:spcBef>
              <a:buFont typeface="Wingdings" panose="05000000000000000000" charset="0"/>
              <a:buNone/>
            </a:pPr>
            <a:r>
              <a:rPr lang="zh-CN" altLang="en-US" sz="2000" kern="1200" baseline="0">
                <a:solidFill>
                  <a:srgbClr val="00B0F0"/>
                </a:solidFill>
                <a:latin typeface="Consolas" panose="020B0609020204030204" charset="0"/>
                <a:ea typeface="+mn-ea"/>
                <a:cs typeface="+mn-cs"/>
              </a:rPr>
              <a:t>wang   69 2013-01-04  4.0  3  train  foo</a:t>
            </a:r>
          </a:p>
        </p:txBody>
      </p:sp>
      <p:sp>
        <p:nvSpPr>
          <p:cNvPr id="211970" name="标题 1"/>
          <p:cNvSpPr>
            <a:spLocks noGrp="1"/>
          </p:cNvSpPr>
          <p:nvPr>
            <p:ph type="title"/>
          </p:nvPr>
        </p:nvSpPr>
        <p:spPr>
          <a:xfrm>
            <a:off x="8255" y="-3175"/>
            <a:ext cx="12152630" cy="1010920"/>
          </a:xfrm>
          <a:gradFill rotWithShape="1">
            <a:gsLst>
              <a:gs pos="0">
                <a:srgbClr val="00B0F0">
                  <a:alpha val="100000"/>
                </a:srgbClr>
              </a:gs>
              <a:gs pos="74001">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lstStyle/>
          <a:p>
            <a:pPr defTabSz="914400">
              <a:buNone/>
            </a:pPr>
            <a:r>
              <a:rPr lang="en-US" altLang="zh-CN" dirty="0"/>
              <a:t>7.</a:t>
            </a:r>
            <a:r>
              <a:rPr lang="en-US" dirty="0"/>
              <a:t>3</a:t>
            </a:r>
            <a:r>
              <a:rPr dirty="0"/>
              <a:t>  </a:t>
            </a:r>
            <a:r>
              <a:rPr dirty="0" err="1"/>
              <a:t>数据分析模块pandas</a:t>
            </a:r>
            <a:endParaRPr lang="zh-CN" altLang="en-US" kern="1200" baseline="0" dirty="0">
              <a:latin typeface="+mj-lt"/>
              <a:ea typeface="+mj-ea"/>
              <a:cs typeface="+mj-cs"/>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22388</Words>
  <Application>Microsoft Office PowerPoint</Application>
  <PresentationFormat>宽屏</PresentationFormat>
  <Paragraphs>2660</Paragraphs>
  <Slides>237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237</vt:i4>
      </vt:variant>
    </vt:vector>
  </HeadingPairs>
  <TitlesOfParts>
    <vt:vector size="245" baseType="lpstr">
      <vt:lpstr>宋体</vt:lpstr>
      <vt:lpstr>Arial</vt:lpstr>
      <vt:lpstr>Calibri</vt:lpstr>
      <vt:lpstr>Calibri Light</vt:lpstr>
      <vt:lpstr>Consolas</vt:lpstr>
      <vt:lpstr>Times New Roman</vt:lpstr>
      <vt:lpstr>Wingdings</vt:lpstr>
      <vt:lpstr>Office 主题</vt:lpstr>
      <vt:lpstr>第13章 数据分析、科学计算、数据可视化</vt:lpstr>
      <vt:lpstr>相关标准库和扩展库</vt:lpstr>
      <vt:lpstr>相关标准库和扩展库</vt:lpstr>
      <vt:lpstr>相关标准库和扩展库</vt:lpstr>
      <vt:lpstr>相关标准库和扩展库</vt:lpstr>
      <vt:lpstr>相关标准库和扩展库</vt:lpstr>
      <vt:lpstr>相关标准库和扩展库</vt:lpstr>
      <vt:lpstr>7.1 numpy简单应用</vt:lpstr>
      <vt:lpstr>7.1 numpy简单应用</vt:lpstr>
      <vt:lpstr>7.1 numpy简单应用</vt:lpstr>
      <vt:lpstr>7.1 numpy简单应用</vt:lpstr>
      <vt:lpstr>7.1 numpy简单应用</vt:lpstr>
      <vt:lpstr>7.1 numpy简单应用</vt:lpstr>
      <vt:lpstr>7.1 numpy简单应用</vt:lpstr>
      <vt:lpstr>7.1 numpy简单应用</vt:lpstr>
      <vt:lpstr>7.1 numpy简单应用</vt:lpstr>
      <vt:lpstr>7.1 numpy简单应用</vt:lpstr>
      <vt:lpstr>7.1 numpy简单应用</vt:lpstr>
      <vt:lpstr>7.1 numpy简单应用</vt:lpstr>
      <vt:lpstr>7.1 numpy简单应用</vt:lpstr>
      <vt:lpstr>7.1 numpy简单应用</vt:lpstr>
      <vt:lpstr>7.1 numpy简单应用</vt:lpstr>
      <vt:lpstr>7.1 numpy简单应用</vt:lpstr>
      <vt:lpstr>7.1 numpy简单应用</vt:lpstr>
      <vt:lpstr>7.1 numpy简单应用</vt:lpstr>
      <vt:lpstr>7.1 numpy简单应用</vt:lpstr>
      <vt:lpstr>7.1 numpy简单应用</vt:lpstr>
      <vt:lpstr>7.1 numpy简单应用</vt:lpstr>
      <vt:lpstr>7.1 numpy简单应用</vt:lpstr>
      <vt:lpstr>7.1 numpy简单应用</vt:lpstr>
      <vt:lpstr>7.1 numpy简单应用</vt:lpstr>
      <vt:lpstr>7.1 numpy简单应用</vt:lpstr>
      <vt:lpstr>7.1 numpy简单应用</vt:lpstr>
      <vt:lpstr>7.1 numpy简单应用</vt:lpstr>
      <vt:lpstr>7.1 numpy简单应用</vt:lpstr>
      <vt:lpstr>7.1 numpy简单应用</vt:lpstr>
      <vt:lpstr>7.1 numpy简单应用</vt:lpstr>
      <vt:lpstr>7.1 numpy简单应用</vt:lpstr>
      <vt:lpstr>7.1 numpy简单应用</vt:lpstr>
      <vt:lpstr>7.1 numpy简单应用</vt:lpstr>
      <vt:lpstr>7.1 numpy简单应用</vt:lpstr>
      <vt:lpstr>7.1 numpy简单应用</vt:lpstr>
      <vt:lpstr>7.1 numpy简单应用</vt:lpstr>
      <vt:lpstr>7.1 numpy简单应用</vt:lpstr>
      <vt:lpstr>7.1 numpy简单应用</vt:lpstr>
      <vt:lpstr>7.1 numpy简单应用</vt:lpstr>
      <vt:lpstr>7.1 numpy简单应用</vt:lpstr>
      <vt:lpstr>7.1 numpy简单应用</vt:lpstr>
      <vt:lpstr>7.1 numpy简单应用</vt:lpstr>
      <vt:lpstr>7.1 numpy简单应用</vt:lpstr>
      <vt:lpstr>7.1 numpy简单应用</vt:lpstr>
      <vt:lpstr>7.1 numpy简单应用</vt:lpstr>
      <vt:lpstr>7.1 numpy简单应用</vt:lpstr>
      <vt:lpstr>7.1 numpy简单应用</vt:lpstr>
      <vt:lpstr>7.1 numpy简单应用</vt:lpstr>
      <vt:lpstr>7.2 scipy简单应用</vt:lpstr>
      <vt:lpstr>7.2 scipy简单应用</vt:lpstr>
      <vt:lpstr>7.2.1 常数与特殊函数</vt:lpstr>
      <vt:lpstr>7.2.1 常数与特殊函数</vt:lpstr>
      <vt:lpstr>7.2.2 scipy简单应用</vt:lpstr>
      <vt:lpstr>7.2.2 scipy简单应用</vt:lpstr>
      <vt:lpstr>7.2.2 scipy简单应用</vt:lpstr>
      <vt:lpstr>7.2.2 scipy简单应用</vt:lpstr>
      <vt:lpstr>7.2.2 scipy简单应用</vt:lpstr>
      <vt:lpstr>7.2.2 scipy简单应用</vt:lpstr>
      <vt:lpstr>7.2.2 scipy简单应用</vt:lpstr>
      <vt:lpstr>7.2.2 scipy简单应用</vt:lpstr>
      <vt:lpstr>7.2.2 scipy简单应用</vt:lpstr>
      <vt:lpstr>7.2.2 scipy简单应用</vt:lpstr>
      <vt:lpstr>7.2.2 scipy简单应用</vt:lpstr>
      <vt:lpstr>7.2.2 scipy简单应用（补充）</vt:lpstr>
      <vt:lpstr>7.2.2 scipy简单应用（补充）</vt:lpstr>
      <vt:lpstr>7.2.2 scipy简单应用（补充）</vt:lpstr>
      <vt:lpstr>7.2.2 scipy简单应用（补充）</vt:lpstr>
      <vt:lpstr>7.2.2 scipy简单应用（补充）</vt:lpstr>
      <vt:lpstr>7.2.2 scipy简单应用（补充）</vt:lpstr>
      <vt:lpstr>7.2.2 scipy简单应用（补充）</vt:lpstr>
      <vt:lpstr>7.2.2 scipy简单应用（补充）</vt:lpstr>
      <vt:lpstr>7.2.2 scipy简单应用（补充）</vt:lpstr>
      <vt:lpstr>7.2.2 scipy简单应用（补充）</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7.3  数据分析模块pandas</vt:lpstr>
      <vt:lpstr>7.4  统计分析模块statistics</vt:lpstr>
      <vt:lpstr>7.4  统计分析模块statistics</vt:lpstr>
      <vt:lpstr>7.4  统计分析模块statistics</vt:lpstr>
      <vt:lpstr>7.4  统计分析模块statistics</vt:lpstr>
      <vt:lpstr>7.4  统计分析模块statistics</vt:lpstr>
      <vt:lpstr>7.4  统计分析模块statistics</vt:lpstr>
      <vt:lpstr>7.4  统计分析模块statistics</vt:lpstr>
      <vt:lpstr>7.4  统计分析模块statistics</vt:lpstr>
      <vt:lpstr>7.5 matplotlib简单应用</vt:lpstr>
      <vt:lpstr>7.5.1  绘制带有中文标签和图例的图</vt:lpstr>
      <vt:lpstr>7.5.1  绘制带有中文标签和图例的图</vt:lpstr>
      <vt:lpstr>7.5.2  绘制散点图</vt:lpstr>
      <vt:lpstr>7.5.2  绘制散点图</vt:lpstr>
      <vt:lpstr>7.5.2  绘制散点图</vt:lpstr>
      <vt:lpstr>7.5.2  绘制散点图</vt:lpstr>
      <vt:lpstr>7.5.2  绘制散点图</vt:lpstr>
      <vt:lpstr>7.5.3  绘制饼状图</vt:lpstr>
      <vt:lpstr>7.5.3  绘制饼状图</vt:lpstr>
      <vt:lpstr>7.5.3  绘制饼状图</vt:lpstr>
      <vt:lpstr>7.5.3  绘制饼状图</vt:lpstr>
      <vt:lpstr>7.5.4 使用pyplot绘制，多个图形在一起显示</vt:lpstr>
      <vt:lpstr>7.5.4 使用pyplot绘制，多个图形在一起显示</vt:lpstr>
      <vt:lpstr>7.5.5  使用pyplot绘制，多个图形单独显示</vt:lpstr>
      <vt:lpstr>7.5.5  使用pyplot绘制，多个图形单独显示</vt:lpstr>
      <vt:lpstr>7.5.6  绘制三维图形</vt:lpstr>
      <vt:lpstr>7.5.6  绘制三维图形</vt:lpstr>
      <vt:lpstr>7.5.6  绘制三维图形</vt:lpstr>
      <vt:lpstr>7.5.6  绘制三维图形</vt:lpstr>
      <vt:lpstr>7.5.7  绘制三维曲线</vt:lpstr>
      <vt:lpstr>7.5.7  绘制三维曲线</vt:lpstr>
      <vt:lpstr>7.6  生成词云</vt:lpstr>
      <vt:lpstr>7.6  生成词云</vt:lpstr>
      <vt:lpstr>补充1：使用线性回归拟合平面最佳直线及预测</vt:lpstr>
      <vt:lpstr>补充1：使用线性回归拟合平面最佳直线及预测</vt:lpstr>
      <vt:lpstr>补充1：使用线性回归拟合平面最佳直线及预测</vt:lpstr>
      <vt:lpstr>补充1：使用线性回归拟合平面最佳直线及预测</vt:lpstr>
      <vt:lpstr>补充2：Python+sklearn使用线性回归算法预测儿童身高</vt:lpstr>
      <vt:lpstr>补充2：Python+sklearn使用线性回归算法预测儿童身高</vt:lpstr>
      <vt:lpstr>补充2：Python+sklearn使用线性回归算法预测儿童身高</vt:lpstr>
      <vt:lpstr>补充2：Python+sklearn使用线性回归算法预测儿童身高</vt:lpstr>
      <vt:lpstr>补充2：Python+sklearn使用线性回归算法预测儿童身高</vt:lpstr>
      <vt:lpstr>补充2：Python+sklearn使用线性回归算法预测儿童身高</vt:lpstr>
      <vt:lpstr>补充3：KNN分类算法实现根据身高和体重对体型分类</vt:lpstr>
      <vt:lpstr>补充3：KNN分类算法实现根据身高和体重对体型分类</vt:lpstr>
      <vt:lpstr>补充3：KNN分类算法实现根据身高和体重对体型分类</vt:lpstr>
      <vt:lpstr>补充3：KNN分类算法实现根据身高和体重对体型分类</vt:lpstr>
      <vt:lpstr>补充3：KNN分类算法实现根据身高和体重对体型分类</vt:lpstr>
      <vt:lpstr>补充4：绘制时间序列数据的时序图、自相关图和偏自相关图</vt:lpstr>
      <vt:lpstr>补充4：绘制时间序列数据的时序图、自相关图和偏自相关图</vt:lpstr>
      <vt:lpstr>补充4：绘制时间序列数据的时序图、自相关图和偏自相关图</vt:lpstr>
      <vt:lpstr>补充4：绘制时间序列数据的时序图、自相关图和偏自相关图</vt:lpstr>
      <vt:lpstr>补充4：绘制时间序列数据的时序图、自相关图和偏自相关图</vt:lpstr>
      <vt:lpstr>补充4：绘制时间序列数据的时序图、自相关图和偏自相关图</vt:lpstr>
      <vt:lpstr>补充4：绘制时间序列数据的时序图、自相关图和偏自相关图</vt:lpstr>
      <vt:lpstr>补充5：使用系统聚类算法对随机元素进行分类</vt:lpstr>
      <vt:lpstr>补充5：使用系统聚类算法对数据进行分类</vt:lpstr>
      <vt:lpstr>补充5：使用系统聚类算法对数据进行分类</vt:lpstr>
      <vt:lpstr>补充5：使用系统聚类算法对数据进行分类</vt:lpstr>
      <vt:lpstr>补充5：使用系统聚类算法对数据进行分类</vt:lpstr>
      <vt:lpstr>补充5：使用系统聚类算法对数据进行分类</vt:lpstr>
      <vt:lpstr>补充6：使用k-means聚类算法进行分类</vt:lpstr>
      <vt:lpstr>补充6：使用k-means聚类算法进行分类</vt:lpstr>
      <vt:lpstr>补充6：使用k-means聚类算法进行分类</vt:lpstr>
      <vt:lpstr>补充6：使用k-means聚类算法进行分类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第13章 数据分析、科学计算、数据可视化  董付国 微信公众号：Python小屋</dc:title>
  <dc:creator>Dong</dc:creator>
  <cp:lastModifiedBy>208</cp:lastModifiedBy>
  <cp:revision>350</cp:revision>
  <dcterms:created xsi:type="dcterms:W3CDTF">2015-05-05T08:02:00Z</dcterms:created>
  <dcterms:modified xsi:type="dcterms:W3CDTF">2019-12-02T08:16:46Z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1033-10.2.0.5978</vt:lpwstr>
  </property>
</Properties>
</file>