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75" r:id="rId10"/>
    <p:sldId id="276" r:id="rId11"/>
    <p:sldId id="265" r:id="rId12"/>
    <p:sldId id="264" r:id="rId13"/>
    <p:sldId id="263" r:id="rId14"/>
    <p:sldId id="283" r:id="rId15"/>
    <p:sldId id="284" r:id="rId16"/>
    <p:sldId id="282" r:id="rId17"/>
    <p:sldId id="285" r:id="rId18"/>
    <p:sldId id="267" r:id="rId19"/>
    <p:sldId id="279" r:id="rId20"/>
    <p:sldId id="271" r:id="rId21"/>
    <p:sldId id="286" r:id="rId22"/>
    <p:sldId id="280" r:id="rId23"/>
    <p:sldId id="281" r:id="rId24"/>
    <p:sldId id="287" r:id="rId25"/>
    <p:sldId id="288" r:id="rId26"/>
    <p:sldId id="269" r:id="rId27"/>
    <p:sldId id="289" r:id="rId28"/>
    <p:sldId id="290" r:id="rId29"/>
    <p:sldId id="291" r:id="rId30"/>
    <p:sldId id="292" r:id="rId31"/>
    <p:sldId id="268" r:id="rId32"/>
    <p:sldId id="270" r:id="rId33"/>
    <p:sldId id="27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6659650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095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1324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835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7355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203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91523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64944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084692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329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504781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6177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833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1906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7268628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0182004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4322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62EB5C-7313-4F9C-AF73-5A0EEB696AEC}" type="datetimeFigureOut">
              <a:rPr lang="en-IN" smtClean="0"/>
              <a:pPr/>
              <a:t>24-03-2018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EF5DB6-E25F-4A28-80C1-7AC8D3F7AF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4772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460" y="2834640"/>
            <a:ext cx="6863080" cy="361696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37A29C0F-0DA4-4C0E-ACDD-EE85C8D4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762000"/>
            <a:ext cx="8382000" cy="1828800"/>
          </a:xfrm>
        </p:spPr>
        <p:txBody>
          <a:bodyPr>
            <a:normAutofit/>
          </a:bodyPr>
          <a:lstStyle/>
          <a:p>
            <a:r>
              <a:rPr lang="en-IN" b="1" u="sng" dirty="0">
                <a:latin typeface="+mn-lt"/>
              </a:rPr>
              <a:t>DATA MINING USING NON LINEAR CLUSTERING ALGORITHM</a:t>
            </a:r>
          </a:p>
        </p:txBody>
      </p:sp>
    </p:spTree>
    <p:extLst>
      <p:ext uri="{BB962C8B-B14F-4D97-AF65-F5344CB8AC3E}">
        <p14:creationId xmlns="" xmlns:p14="http://schemas.microsoft.com/office/powerpoint/2010/main" val="1525797682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1505712"/>
          </a:xfrm>
        </p:spPr>
        <p:txBody>
          <a:bodyPr>
            <a:noAutofit/>
          </a:bodyPr>
          <a:lstStyle/>
          <a:p>
            <a:r>
              <a:rPr lang="en-US" sz="4800" b="1" u="sng" dirty="0">
                <a:latin typeface="Calibri" panose="020F0502020204030204" pitchFamily="34" charset="0"/>
                <a:cs typeface="Calibri" panose="020F0502020204030204" pitchFamily="34" charset="0"/>
              </a:rPr>
              <a:t>Types of Non-linear Clustering algorithms</a:t>
            </a: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1981200" y="2438400"/>
            <a:ext cx="8229600" cy="388620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95000"/>
            </a:pPr>
            <a:r>
              <a:rPr lang="en-US" sz="3600" dirty="0"/>
              <a:t>Kernel based Clustering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95000"/>
            </a:pPr>
            <a:r>
              <a:rPr lang="en-US" sz="3600" dirty="0"/>
              <a:t>Multi Exemplar Model 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95000"/>
            </a:pPr>
            <a:r>
              <a:rPr lang="en-US" sz="3600" dirty="0"/>
              <a:t>Graph Based Model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95000"/>
            </a:pPr>
            <a:r>
              <a:rPr lang="en-US" sz="3600" dirty="0"/>
              <a:t>Support Vector Clustering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1064502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1505712"/>
          </a:xfrm>
        </p:spPr>
        <p:txBody>
          <a:bodyPr>
            <a:normAutofit fontScale="90000"/>
          </a:bodyPr>
          <a:lstStyle/>
          <a:p>
            <a:r>
              <a:rPr lang="en-US" sz="48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Proposed Method : Kernel Based Clustering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1981200" y="2514600"/>
            <a:ext cx="8229600" cy="3810000"/>
          </a:xfrm>
        </p:spPr>
        <p:txBody>
          <a:bodyPr>
            <a:normAutofit fontScale="89722" lnSpcReduction="10000"/>
          </a:bodyPr>
          <a:lstStyle/>
          <a:p>
            <a:pPr algn="just"/>
            <a:r>
              <a:rPr lang="en-US" sz="3600" dirty="0"/>
              <a:t>This is one of the most widely used non- linear clustering methods.</a:t>
            </a:r>
          </a:p>
          <a:p>
            <a:pPr algn="just"/>
            <a:r>
              <a:rPr lang="en-US" sz="3600" dirty="0"/>
              <a:t>This makes use of Conscience Online Learning (COLL) mechanism.</a:t>
            </a:r>
          </a:p>
          <a:p>
            <a:pPr algn="just"/>
            <a:r>
              <a:rPr lang="en-US" sz="3600" dirty="0"/>
              <a:t>COLL method overcomes the ill-initialization problem created in k-means linear clustering algorithm.</a:t>
            </a:r>
          </a:p>
          <a:p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4168044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Content Placeholder 4"/>
          <p:cNvSpPr>
            <a:spLocks noGrp="1"/>
          </p:cNvSpPr>
          <p:nvPr>
            <p:ph idx="1"/>
          </p:nvPr>
        </p:nvSpPr>
        <p:spPr>
          <a:xfrm>
            <a:off x="1498165" y="2279072"/>
            <a:ext cx="10018713" cy="2888674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95000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Problem Formulation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95000"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95000"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 K-Means Clustering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95000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Conscience Online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9D2544-6A5B-4AC8-92E1-FFF2925D323F}"/>
              </a:ext>
            </a:extLst>
          </p:cNvPr>
          <p:cNvSpPr txBox="1"/>
          <p:nvPr/>
        </p:nvSpPr>
        <p:spPr>
          <a:xfrm>
            <a:off x="1415037" y="1118657"/>
            <a:ext cx="67197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u="sng" dirty="0">
                <a:ea typeface="+mj-ea"/>
                <a:cs typeface="+mj-cs"/>
              </a:rPr>
              <a:t>Procedure: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26982127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466820" y="16764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>
                <a:latin typeface="+mn-lt"/>
              </a:rPr>
              <a:t>Problem Formulation</a:t>
            </a:r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>
          <a:xfrm>
            <a:off x="1456660" y="1219200"/>
            <a:ext cx="9204252" cy="4935397"/>
          </a:xfrm>
        </p:spPr>
        <p:txBody>
          <a:bodyPr>
            <a:normAutofit fontScale="96875"/>
          </a:bodyPr>
          <a:lstStyle/>
          <a:p>
            <a:pPr algn="just">
              <a:buNone/>
            </a:pP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endParaRPr lang="en-US" sz="32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32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Given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an unlabelled data set X={x1…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xn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} of 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data points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which is projected into a kernel space Y by a mapping , and the number of clusters 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c,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wish to find an assignment of each data point to one of 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clusters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such that in the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kernel space Y , the within-cluster similarity is high and the between-cluster one is low. </a:t>
            </a:r>
          </a:p>
          <a:p>
            <a:pPr algn="just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</a:p>
          <a:p>
            <a:pPr algn="just">
              <a:buNone/>
            </a:pPr>
            <a:endParaRPr lang="en-US" sz="3200" dirty="0"/>
          </a:p>
          <a:p>
            <a:pPr algn="just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2903010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5291"/>
          </a:xfrm>
        </p:spPr>
        <p:txBody>
          <a:bodyPr/>
          <a:lstStyle/>
          <a:p>
            <a:pPr algn="l"/>
            <a:r>
              <a:rPr lang="en-US" u="sng" dirty="0" smtClean="0"/>
              <a:t>K-Means Clustering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6400"/>
            <a:ext cx="10018713" cy="4128655"/>
          </a:xfrm>
        </p:spPr>
        <p:txBody>
          <a:bodyPr/>
          <a:lstStyle/>
          <a:p>
            <a:pPr algn="just"/>
            <a:r>
              <a:rPr lang="en-US" dirty="0" smtClean="0"/>
              <a:t>The k-means</a:t>
            </a:r>
            <a:r>
              <a:rPr lang="en-US" i="1" dirty="0" smtClean="0"/>
              <a:t> </a:t>
            </a:r>
            <a:r>
              <a:rPr lang="en-US" dirty="0" smtClean="0"/>
              <a:t>algorithm is one of most popular iterative methods for solving the optimization problem . It begins by initializing a random assignment  and seeks to minimize the distortion</a:t>
            </a:r>
            <a:r>
              <a:rPr lang="en-US" i="1" dirty="0" smtClean="0"/>
              <a:t> </a:t>
            </a:r>
            <a:r>
              <a:rPr lang="en-US" dirty="0" smtClean="0"/>
              <a:t>error by iteratively updating the assignment </a:t>
            </a:r>
            <a:r>
              <a:rPr lang="en-US" i="1" dirty="0" smtClean="0"/>
              <a:t>.</a:t>
            </a:r>
          </a:p>
          <a:p>
            <a:pPr algn="just"/>
            <a:r>
              <a:rPr lang="en-US" dirty="0" smtClean="0"/>
              <a:t>Despite great success, k-means has one serious drawback that its performance would easily degenerate in the case of ill-initialization. </a:t>
            </a:r>
          </a:p>
          <a:p>
            <a:pPr algn="just"/>
            <a:r>
              <a:rPr lang="en-US" dirty="0" smtClean="0"/>
              <a:t>This procedure leads to the well-known kernel k-means</a:t>
            </a:r>
            <a:r>
              <a:rPr lang="en-US" i="1" dirty="0" smtClean="0"/>
              <a:t>. </a:t>
            </a:r>
            <a:r>
              <a:rPr lang="en-US" dirty="0" smtClean="0"/>
              <a:t>Given the appropriate initialization, it can find the sub-optimal solution (local minima).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pPr algn="l"/>
            <a:r>
              <a:rPr lang="en-US" u="sng" dirty="0" smtClean="0"/>
              <a:t>Kernel K-Means Clustering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65565"/>
            <a:ext cx="10018713" cy="4225636"/>
          </a:xfrm>
        </p:spPr>
        <p:txBody>
          <a:bodyPr/>
          <a:lstStyle/>
          <a:p>
            <a:r>
              <a:rPr lang="en-US" sz="2800" dirty="0" smtClean="0"/>
              <a:t>The kernel k-means algorithm applies the same trick as k-means but with one difference that here in the calculation of distance, kernel method is used instead of the Euclidean distance.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can be done by using kernel functions(Radial Basis Function(RBF), Linear, Polynomial, Histogram Intersection, String Kernel.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84564"/>
          </a:xfrm>
        </p:spPr>
        <p:txBody>
          <a:bodyPr/>
          <a:lstStyle/>
          <a:p>
            <a:pPr algn="l"/>
            <a:r>
              <a:rPr lang="en-US" u="sng" dirty="0" smtClean="0"/>
              <a:t>Kernel K-Means Algorithm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17965"/>
            <a:ext cx="10018713" cy="40732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Randomly initialize ‘c’ cluster center.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Compute the distance of each data point and the cluster center in the transformed space.   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Assign data point to that cluster center whose distance is minimum.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Until data points are re-assigned repeat from step 2.</a:t>
            </a:r>
          </a:p>
          <a:p>
            <a:pPr marL="457200" indent="-45720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5291"/>
          </a:xfrm>
        </p:spPr>
        <p:txBody>
          <a:bodyPr/>
          <a:lstStyle/>
          <a:p>
            <a:pPr algn="l"/>
            <a:r>
              <a:rPr lang="en-US" u="sng" dirty="0" smtClean="0"/>
              <a:t>Advantages and Disadvantages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759527"/>
            <a:ext cx="10018713" cy="403167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Advantages are</a:t>
            </a:r>
          </a:p>
          <a:p>
            <a:r>
              <a:rPr lang="en-US" dirty="0" smtClean="0"/>
              <a:t>Algorithm is able to identify the non-linear structures.</a:t>
            </a:r>
          </a:p>
          <a:p>
            <a:r>
              <a:rPr lang="en-US" dirty="0" smtClean="0"/>
              <a:t> Algorithm is best suited for real life data set.</a:t>
            </a:r>
          </a:p>
          <a:p>
            <a:pPr>
              <a:buNone/>
            </a:pPr>
            <a:r>
              <a:rPr lang="en-US" dirty="0" smtClean="0"/>
              <a:t>Disadvantages are</a:t>
            </a:r>
          </a:p>
          <a:p>
            <a:r>
              <a:rPr lang="en-US" dirty="0" smtClean="0"/>
              <a:t>Number of cluster centers need to be predefined.</a:t>
            </a:r>
          </a:p>
          <a:p>
            <a:r>
              <a:rPr lang="en-US" dirty="0" smtClean="0"/>
              <a:t> Algorithm is complex in nature and time complexity is large.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Conscience online Learning</a:t>
            </a: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1399309" y="1122218"/>
            <a:ext cx="9947564" cy="520238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95000"/>
              <a:buNone/>
            </a:pP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COLL is performed as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follows:</a:t>
            </a:r>
            <a:endParaRPr lang="en-US" sz="3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-US" sz="2900" dirty="0" smtClean="0">
                <a:latin typeface="Calibri" pitchFamily="34" charset="0"/>
              </a:rPr>
              <a:t>It starts with a random guess of the assignment the same as k-  means. However, unlike k-means, in the procedure of each iteration, for each randomly taken data point, the method selects the winning prototype based on the conscience mechanism .</a:t>
            </a:r>
          </a:p>
          <a:p>
            <a:pPr marL="0" indent="0"/>
            <a:r>
              <a:rPr lang="en-US" sz="2900" dirty="0" smtClean="0">
                <a:latin typeface="Calibri" pitchFamily="34" charset="0"/>
              </a:rPr>
              <a:t>It updates the winner by the online learning rule .The procedure requires only one winning prototype to update slightly toward the new point rather than re-computing the mean of each cluster at each step, hence much faster convergence rate is achieved. </a:t>
            </a:r>
            <a:endParaRPr lang="en-US" sz="29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0363161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35BB83-D084-4FF3-8ED1-2FEACF92C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880" y="193040"/>
            <a:ext cx="8732520" cy="651922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600" b="1" u="sng" dirty="0"/>
              <a:t>PROCEDURE</a:t>
            </a:r>
            <a:r>
              <a:rPr lang="en-US" sz="2600" b="1" u="sng" dirty="0" smtClean="0"/>
              <a:t>:</a:t>
            </a:r>
            <a:endParaRPr lang="en-US" sz="2600" b="1" u="sng" dirty="0"/>
          </a:p>
          <a:p>
            <a:pPr marL="0" indent="0" algn="just">
              <a:buNone/>
            </a:pPr>
            <a:r>
              <a:rPr lang="en-US" sz="2600" b="1" dirty="0"/>
              <a:t>Step l. (Initialization). </a:t>
            </a:r>
            <a:r>
              <a:rPr lang="en-US" sz="2600" dirty="0"/>
              <a:t>Having determined the number of clusters ‘n’, k prototypes (sometimes called seeds), are defined by a random initialization of points to each of n clusters. Each prototype is computed as the mean of points randomly assigned to the corresponding cluster. Each prototype constitutes the </a:t>
            </a:r>
            <a:r>
              <a:rPr lang="en-US" sz="2600" dirty="0" err="1"/>
              <a:t>centre</a:t>
            </a:r>
            <a:r>
              <a:rPr lang="en-US" sz="2600" dirty="0"/>
              <a:t> (usually mean of assigned points) of the clusters in the initial partition.</a:t>
            </a:r>
          </a:p>
          <a:p>
            <a:pPr marL="0" indent="0" algn="just">
              <a:buNone/>
            </a:pPr>
            <a:r>
              <a:rPr lang="en-US" sz="2600" b="1" dirty="0"/>
              <a:t>Step 2. (Winner selection). </a:t>
            </a:r>
            <a:r>
              <a:rPr lang="en-US" sz="2600" dirty="0"/>
              <a:t>Each data point is assigned to the cluster with the closest </a:t>
            </a:r>
            <a:r>
              <a:rPr lang="en-US" sz="2600" dirty="0" err="1"/>
              <a:t>centre</a:t>
            </a:r>
            <a:r>
              <a:rPr lang="en-US" sz="2600" dirty="0"/>
              <a:t>. For each element of the data set, the distances are calculated between the element and the (</a:t>
            </a:r>
            <a:r>
              <a:rPr lang="en-US" sz="2600" dirty="0" err="1"/>
              <a:t>centre</a:t>
            </a:r>
            <a:r>
              <a:rPr lang="en-US" sz="2600" dirty="0"/>
              <a:t> of) prototype of the cluster to which it has been assigned. In this process, some points get updated into a different position away from the assigned cluster. While few points stay in the same assigned cluster, which are thus selected as “winners” for that iteration.</a:t>
            </a:r>
          </a:p>
          <a:p>
            <a:pPr marL="0" indent="0" algn="just">
              <a:buNone/>
            </a:pPr>
            <a:r>
              <a:rPr lang="en-US" sz="2600" b="1" dirty="0"/>
              <a:t>Step 3. (Update of all cluster </a:t>
            </a:r>
            <a:r>
              <a:rPr lang="en-US" sz="2600" b="1" dirty="0" err="1"/>
              <a:t>centres</a:t>
            </a:r>
            <a:r>
              <a:rPr lang="en-US" sz="2600" b="1" dirty="0"/>
              <a:t>). </a:t>
            </a:r>
            <a:r>
              <a:rPr lang="en-US" sz="2600" dirty="0"/>
              <a:t>Recalculate the </a:t>
            </a:r>
            <a:r>
              <a:rPr lang="en-US" sz="2600" dirty="0" err="1"/>
              <a:t>centres</a:t>
            </a:r>
            <a:r>
              <a:rPr lang="en-US" sz="2600" dirty="0"/>
              <a:t> of the clusters and iteratively update the assignment and the prototypes based on the frequency sensitive (conscience) on-line learning rule. That is, in the t-</a:t>
            </a:r>
            <a:r>
              <a:rPr lang="en-US" sz="2600" dirty="0" err="1"/>
              <a:t>th</a:t>
            </a:r>
            <a:r>
              <a:rPr lang="en-US" sz="2600" dirty="0"/>
              <a:t> iteration, for one randomly taken data point, select the winning prototype guided by the winning frequency.</a:t>
            </a:r>
          </a:p>
          <a:p>
            <a:pPr marL="0" indent="0" algn="just">
              <a:buNone/>
            </a:pPr>
            <a:r>
              <a:rPr lang="en-US" sz="2600" b="1" dirty="0"/>
              <a:t>Step 4. (Stopping criterion</a:t>
            </a:r>
            <a:r>
              <a:rPr lang="en-US" sz="2600" dirty="0"/>
              <a:t>). If a convergence criterion is not met, go to step 2. Typical convergence criteria are: no (or minimal) reassignment of records to new cluster </a:t>
            </a:r>
            <a:r>
              <a:rPr lang="en-US" sz="2600" dirty="0" err="1"/>
              <a:t>centres</a:t>
            </a:r>
            <a:r>
              <a:rPr lang="en-US" sz="2600" dirty="0"/>
              <a:t>, or using an epsilon( a very small value used in stopping the iteration).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0262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380"/>
          <p:cNvSpPr>
            <a:spLocks noChangeArrowheads="1"/>
          </p:cNvSpPr>
          <p:nvPr/>
        </p:nvSpPr>
        <p:spPr bwMode="auto">
          <a:xfrm>
            <a:off x="2743200" y="1371600"/>
            <a:ext cx="6400800" cy="4876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507800"/>
              </a:buClr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Under The Esteemed Guidance of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507800"/>
              </a:buClr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Sri P.PENCHALA PRASAD, </a:t>
            </a:r>
            <a:r>
              <a:rPr lang="en-US" altLang="en-US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M.Tech</a:t>
            </a:r>
            <a:r>
              <a:rPr lang="en-US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507800"/>
              </a:buClr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Assistant Professor,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507800"/>
              </a:buClr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Department of CSE. 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507800"/>
              </a:buClr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507800"/>
              </a:buClr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Prepared by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507800"/>
              </a:buClr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Batch 2,VII-Semester-Section B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507800"/>
              </a:buClr>
              <a:buFont typeface="Wingdings" panose="05000000000000000000" pitchFamily="2" charset="2"/>
              <a:buNone/>
            </a:pPr>
            <a:endParaRPr lang="en-US" alt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rgbClr val="507800"/>
              </a:buClr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K.HARSHINI                       :149X1A0591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507800"/>
              </a:buClr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S.L.ZAHEER HUSSAIN        :139X1A05C8                            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507800"/>
              </a:buClr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A.VAMSHI KRISHNA              :149X1A0506</a:t>
            </a:r>
          </a:p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507800"/>
              </a:buClr>
              <a:buFont typeface="Wingdings" panose="05000000000000000000" pitchFamily="2" charset="2"/>
              <a:buNone/>
            </a:pPr>
            <a:r>
              <a:rPr lang="en-US" altLang="en-US" sz="2000" i="1" dirty="0">
                <a:solidFill>
                  <a:srgbClr val="507800"/>
                </a:solidFill>
                <a:latin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021684234"/>
      </p:ext>
    </p:extLst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="" xmlns:a16="http://schemas.microsoft.com/office/drawing/2014/main" id="{99F56236-3DFD-4886-B68C-8F9F1D69B474}"/>
              </a:ext>
            </a:extLst>
          </p:cNvPr>
          <p:cNvSpPr/>
          <p:nvPr/>
        </p:nvSpPr>
        <p:spPr>
          <a:xfrm>
            <a:off x="1596137" y="690880"/>
            <a:ext cx="1147064" cy="56387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Flowchart: Data 4">
            <a:extLst>
              <a:ext uri="{FF2B5EF4-FFF2-40B4-BE49-F238E27FC236}">
                <a16:creationId xmlns="" xmlns:a16="http://schemas.microsoft.com/office/drawing/2014/main" id="{A0345C4B-6AE5-41D2-91E6-F6527A8C0B67}"/>
              </a:ext>
            </a:extLst>
          </p:cNvPr>
          <p:cNvSpPr/>
          <p:nvPr/>
        </p:nvSpPr>
        <p:spPr>
          <a:xfrm>
            <a:off x="1178560" y="1617980"/>
            <a:ext cx="1686560" cy="7518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Kernel Matrix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54214F4-8F75-4D5F-8485-FA4F25FB04EE}"/>
              </a:ext>
            </a:extLst>
          </p:cNvPr>
          <p:cNvSpPr/>
          <p:nvPr/>
        </p:nvSpPr>
        <p:spPr>
          <a:xfrm>
            <a:off x="519176" y="2730500"/>
            <a:ext cx="3342640" cy="1010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Randomly initialize assignment, </a:t>
            </a:r>
          </a:p>
          <a:p>
            <a:r>
              <a:rPr lang="en-US" dirty="0"/>
              <a:t>Initialize the winning frequency, </a:t>
            </a:r>
          </a:p>
          <a:p>
            <a:r>
              <a:rPr lang="en-IN" dirty="0"/>
              <a:t>Initialize prototype descriptor.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="" xmlns:a16="http://schemas.microsoft.com/office/drawing/2014/main" id="{04F69653-43B2-4343-9F8F-BCF198183287}"/>
              </a:ext>
            </a:extLst>
          </p:cNvPr>
          <p:cNvSpPr/>
          <p:nvPr/>
        </p:nvSpPr>
        <p:spPr>
          <a:xfrm>
            <a:off x="1194816" y="4030980"/>
            <a:ext cx="1991360" cy="12090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Until</a:t>
            </a:r>
          </a:p>
          <a:p>
            <a:pPr algn="ctr"/>
            <a:r>
              <a:rPr lang="en-IN" i="1" dirty="0"/>
              <a:t>t </a:t>
            </a:r>
            <a:r>
              <a:rPr lang="en-IN" dirty="0"/>
              <a:t> &gt;</a:t>
            </a:r>
            <a:r>
              <a:rPr lang="en-IN" i="1" dirty="0" err="1"/>
              <a:t>tmax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5B08F36-149E-4CE2-B1FA-773EE2775FDE}"/>
              </a:ext>
            </a:extLst>
          </p:cNvPr>
          <p:cNvSpPr/>
          <p:nvPr/>
        </p:nvSpPr>
        <p:spPr>
          <a:xfrm>
            <a:off x="6085840" y="1012190"/>
            <a:ext cx="2153920" cy="1092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</a:t>
            </a:r>
            <a:r>
              <a:rPr lang="en-US" i="1" dirty="0"/>
              <a:t>c </a:t>
            </a:r>
            <a:r>
              <a:rPr lang="en-US" dirty="0"/>
              <a:t>empty index arrays </a:t>
            </a:r>
            <a:r>
              <a:rPr lang="en-IN" dirty="0"/>
              <a:t>and a random permutation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="" xmlns:a16="http://schemas.microsoft.com/office/drawing/2014/main" id="{BBEC87BA-3989-44F5-932B-8FE6366844A1}"/>
              </a:ext>
            </a:extLst>
          </p:cNvPr>
          <p:cNvSpPr/>
          <p:nvPr/>
        </p:nvSpPr>
        <p:spPr>
          <a:xfrm>
            <a:off x="6471920" y="2416811"/>
            <a:ext cx="1381760" cy="10109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Until </a:t>
            </a:r>
            <a:r>
              <a:rPr lang="en-US" i="1" dirty="0"/>
              <a:t>l</a:t>
            </a:r>
            <a:r>
              <a:rPr lang="en-US" dirty="0"/>
              <a:t> &lt;n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16CDFE7-AC9C-4318-A048-119E49627CED}"/>
              </a:ext>
            </a:extLst>
          </p:cNvPr>
          <p:cNvSpPr/>
          <p:nvPr/>
        </p:nvSpPr>
        <p:spPr>
          <a:xfrm>
            <a:off x="5988309" y="3720467"/>
            <a:ext cx="2458710" cy="1092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</a:t>
            </a:r>
            <a:r>
              <a:rPr lang="en-IN" b="1" dirty="0"/>
              <a:t> </a:t>
            </a:r>
            <a:r>
              <a:rPr lang="en-IN" dirty="0"/>
              <a:t>the winning prototype,</a:t>
            </a:r>
          </a:p>
          <a:p>
            <a:pPr algn="ctr"/>
            <a:r>
              <a:rPr lang="en-IN" dirty="0"/>
              <a:t>Update</a:t>
            </a:r>
            <a:r>
              <a:rPr lang="en-IN" b="1" dirty="0"/>
              <a:t> </a:t>
            </a:r>
            <a:r>
              <a:rPr lang="en-IN" dirty="0"/>
              <a:t>the winning prototype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CEEC1E64-A0C8-42D6-BDD0-10377DFCED4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169669" y="1254755"/>
            <a:ext cx="20827" cy="36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237E6097-DAC9-4D08-8917-F98581315F9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177288" y="2280920"/>
            <a:ext cx="13208" cy="449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47ACC860-A228-4008-B5B6-B68B005E72EC}"/>
              </a:ext>
            </a:extLst>
          </p:cNvPr>
          <p:cNvCxnSpPr>
            <a:endCxn id="7" idx="0"/>
          </p:cNvCxnSpPr>
          <p:nvPr/>
        </p:nvCxnSpPr>
        <p:spPr>
          <a:xfrm>
            <a:off x="2177288" y="3627120"/>
            <a:ext cx="13208" cy="403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87C98B7A-2462-4BC9-8604-843907033941}"/>
              </a:ext>
            </a:extLst>
          </p:cNvPr>
          <p:cNvCxnSpPr>
            <a:stCxn id="7" idx="3"/>
          </p:cNvCxnSpPr>
          <p:nvPr/>
        </p:nvCxnSpPr>
        <p:spPr>
          <a:xfrm>
            <a:off x="3186176" y="4635500"/>
            <a:ext cx="15179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88574D5F-108C-4F7B-BAD3-1E5B4FFDE624}"/>
              </a:ext>
            </a:extLst>
          </p:cNvPr>
          <p:cNvCxnSpPr/>
          <p:nvPr/>
        </p:nvCxnSpPr>
        <p:spPr>
          <a:xfrm flipV="1">
            <a:off x="4704080" y="690880"/>
            <a:ext cx="0" cy="3944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="" xmlns:a16="http://schemas.microsoft.com/office/drawing/2014/main" id="{898D0D39-EA8F-404E-9A92-9D0D668D9779}"/>
              </a:ext>
            </a:extLst>
          </p:cNvPr>
          <p:cNvCxnSpPr/>
          <p:nvPr/>
        </p:nvCxnSpPr>
        <p:spPr>
          <a:xfrm>
            <a:off x="4704080" y="690880"/>
            <a:ext cx="2458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="" xmlns:a16="http://schemas.microsoft.com/office/drawing/2014/main" id="{5F54ACD4-CDF3-48AD-B299-7A5050E44E84}"/>
              </a:ext>
            </a:extLst>
          </p:cNvPr>
          <p:cNvCxnSpPr>
            <a:endCxn id="8" idx="0"/>
          </p:cNvCxnSpPr>
          <p:nvPr/>
        </p:nvCxnSpPr>
        <p:spPr>
          <a:xfrm>
            <a:off x="7162800" y="690880"/>
            <a:ext cx="0" cy="32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="" xmlns:a16="http://schemas.microsoft.com/office/drawing/2014/main" id="{A6C3C121-E958-47C1-B0DD-0D8BD23FF18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162800" y="2104390"/>
            <a:ext cx="0" cy="31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="" xmlns:a16="http://schemas.microsoft.com/office/drawing/2014/main" id="{7E658F54-A2F4-4232-BF77-F0A6F6231F7F}"/>
              </a:ext>
            </a:extLst>
          </p:cNvPr>
          <p:cNvCxnSpPr>
            <a:stCxn id="9" idx="2"/>
          </p:cNvCxnSpPr>
          <p:nvPr/>
        </p:nvCxnSpPr>
        <p:spPr>
          <a:xfrm>
            <a:off x="7162800" y="3427731"/>
            <a:ext cx="0" cy="312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="" xmlns:a16="http://schemas.microsoft.com/office/drawing/2014/main" id="{1DAC236D-8B5E-49A4-8A84-DFBB481A2F58}"/>
              </a:ext>
            </a:extLst>
          </p:cNvPr>
          <p:cNvSpPr/>
          <p:nvPr/>
        </p:nvSpPr>
        <p:spPr>
          <a:xfrm>
            <a:off x="9731247" y="3720467"/>
            <a:ext cx="1503680" cy="73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 </a:t>
            </a:r>
            <a:r>
              <a:rPr lang="en-US" dirty="0" err="1"/>
              <a:t>ephilist</a:t>
            </a:r>
            <a:endParaRPr lang="en-IN" dirty="0"/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="" xmlns:a16="http://schemas.microsoft.com/office/drawing/2014/main" id="{2C30F240-AE99-4DD9-AE1A-D10ABF0E455B}"/>
              </a:ext>
            </a:extLst>
          </p:cNvPr>
          <p:cNvCxnSpPr>
            <a:stCxn id="9" idx="3"/>
          </p:cNvCxnSpPr>
          <p:nvPr/>
        </p:nvCxnSpPr>
        <p:spPr>
          <a:xfrm>
            <a:off x="7853680" y="2922271"/>
            <a:ext cx="23469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="" xmlns:a16="http://schemas.microsoft.com/office/drawing/2014/main" id="{CB3F4814-DEB1-490A-8DD0-8FE7795FD62F}"/>
              </a:ext>
            </a:extLst>
          </p:cNvPr>
          <p:cNvCxnSpPr/>
          <p:nvPr/>
        </p:nvCxnSpPr>
        <p:spPr>
          <a:xfrm>
            <a:off x="10200640" y="2885442"/>
            <a:ext cx="0" cy="817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Rectangle 1042">
            <a:extLst>
              <a:ext uri="{FF2B5EF4-FFF2-40B4-BE49-F238E27FC236}">
                <a16:creationId xmlns="" xmlns:a16="http://schemas.microsoft.com/office/drawing/2014/main" id="{A71C1FC3-37BD-4C51-A0EE-46E19704213B}"/>
              </a:ext>
            </a:extLst>
          </p:cNvPr>
          <p:cNvSpPr/>
          <p:nvPr/>
        </p:nvSpPr>
        <p:spPr>
          <a:xfrm>
            <a:off x="1564640" y="5562598"/>
            <a:ext cx="1621536" cy="792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Assignment of </a:t>
            </a:r>
          </a:p>
          <a:p>
            <a:pPr algn="ctr"/>
            <a:r>
              <a:rPr lang="en-US" dirty="0"/>
              <a:t>each point to prototype</a:t>
            </a:r>
            <a:endParaRPr lang="en-IN" dirty="0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="" xmlns:a16="http://schemas.microsoft.com/office/drawing/2014/main" id="{0B731D6A-49D1-4FE3-BCEF-9E231AA7E92A}"/>
              </a:ext>
            </a:extLst>
          </p:cNvPr>
          <p:cNvCxnSpPr>
            <a:stCxn id="7" idx="2"/>
          </p:cNvCxnSpPr>
          <p:nvPr/>
        </p:nvCxnSpPr>
        <p:spPr>
          <a:xfrm>
            <a:off x="2190496" y="5240020"/>
            <a:ext cx="0" cy="322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="" xmlns:a16="http://schemas.microsoft.com/office/drawing/2014/main" id="{83611026-3C0E-4F80-B5FE-7305625CD908}"/>
              </a:ext>
            </a:extLst>
          </p:cNvPr>
          <p:cNvCxnSpPr/>
          <p:nvPr/>
        </p:nvCxnSpPr>
        <p:spPr>
          <a:xfrm>
            <a:off x="2164080" y="6355079"/>
            <a:ext cx="13208" cy="259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Flowchart: Terminator 1051">
            <a:extLst>
              <a:ext uri="{FF2B5EF4-FFF2-40B4-BE49-F238E27FC236}">
                <a16:creationId xmlns="" xmlns:a16="http://schemas.microsoft.com/office/drawing/2014/main" id="{88ABF7D3-EE07-4D59-B275-C475616C7487}"/>
              </a:ext>
            </a:extLst>
          </p:cNvPr>
          <p:cNvSpPr/>
          <p:nvPr/>
        </p:nvSpPr>
        <p:spPr>
          <a:xfrm>
            <a:off x="6534404" y="6167120"/>
            <a:ext cx="1319276" cy="6026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sp>
        <p:nvSpPr>
          <p:cNvPr id="1056" name="TextBox 1055">
            <a:extLst>
              <a:ext uri="{FF2B5EF4-FFF2-40B4-BE49-F238E27FC236}">
                <a16:creationId xmlns="" xmlns:a16="http://schemas.microsoft.com/office/drawing/2014/main" id="{6D194BAA-52D1-4556-9F46-5C6CD05DF476}"/>
              </a:ext>
            </a:extLst>
          </p:cNvPr>
          <p:cNvSpPr txBox="1"/>
          <p:nvPr/>
        </p:nvSpPr>
        <p:spPr>
          <a:xfrm>
            <a:off x="3186175" y="21316"/>
            <a:ext cx="6171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of Conscience On-Line Learning(COLL) 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8" name="Straight Arrow Connector 1057">
            <a:extLst>
              <a:ext uri="{FF2B5EF4-FFF2-40B4-BE49-F238E27FC236}">
                <a16:creationId xmlns="" xmlns:a16="http://schemas.microsoft.com/office/drawing/2014/main" id="{6AF93C68-B585-46D6-B989-C4E722E19F2C}"/>
              </a:ext>
            </a:extLst>
          </p:cNvPr>
          <p:cNvCxnSpPr/>
          <p:nvPr/>
        </p:nvCxnSpPr>
        <p:spPr>
          <a:xfrm>
            <a:off x="2190496" y="6614160"/>
            <a:ext cx="4343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870F11F-7204-4BB4-8570-670D53C4BF58}"/>
              </a:ext>
            </a:extLst>
          </p:cNvPr>
          <p:cNvCxnSpPr/>
          <p:nvPr/>
        </p:nvCxnSpPr>
        <p:spPr>
          <a:xfrm>
            <a:off x="10200640" y="4460240"/>
            <a:ext cx="0" cy="894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EC7D87E4-61F5-4C27-AF55-1D9430BA1242}"/>
              </a:ext>
            </a:extLst>
          </p:cNvPr>
          <p:cNvCxnSpPr/>
          <p:nvPr/>
        </p:nvCxnSpPr>
        <p:spPr>
          <a:xfrm flipH="1">
            <a:off x="2190496" y="5344160"/>
            <a:ext cx="8010144" cy="81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C188B2E-FA1A-469B-9B4C-07C65663CB76}"/>
              </a:ext>
            </a:extLst>
          </p:cNvPr>
          <p:cNvSpPr txBox="1"/>
          <p:nvPr/>
        </p:nvSpPr>
        <p:spPr>
          <a:xfrm>
            <a:off x="3322322" y="4326076"/>
            <a:ext cx="706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TRUE</a:t>
            </a:r>
            <a:endParaRPr lang="en-IN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1605FF9-88B2-47D8-9733-594A2D6453CD}"/>
              </a:ext>
            </a:extLst>
          </p:cNvPr>
          <p:cNvSpPr txBox="1"/>
          <p:nvPr/>
        </p:nvSpPr>
        <p:spPr>
          <a:xfrm>
            <a:off x="1194815" y="5155465"/>
            <a:ext cx="8635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FALSE</a:t>
            </a:r>
            <a:endParaRPr lang="en-IN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4282A9A-D4BD-44E6-9378-83FB250AFB10}"/>
              </a:ext>
            </a:extLst>
          </p:cNvPr>
          <p:cNvSpPr txBox="1"/>
          <p:nvPr/>
        </p:nvSpPr>
        <p:spPr>
          <a:xfrm>
            <a:off x="7368030" y="3318997"/>
            <a:ext cx="75183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TRUE</a:t>
            </a:r>
            <a:endParaRPr lang="en-IN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3C79DAA-ADD7-4577-A145-FB41C152465A}"/>
              </a:ext>
            </a:extLst>
          </p:cNvPr>
          <p:cNvSpPr txBox="1"/>
          <p:nvPr/>
        </p:nvSpPr>
        <p:spPr>
          <a:xfrm>
            <a:off x="7853678" y="2599671"/>
            <a:ext cx="81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FALSE</a:t>
            </a:r>
            <a:endParaRPr lang="en-IN" sz="16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8E5025FC-A07C-4E88-B798-7C6BD17AD153}"/>
              </a:ext>
            </a:extLst>
          </p:cNvPr>
          <p:cNvCxnSpPr>
            <a:stCxn id="10" idx="2"/>
          </p:cNvCxnSpPr>
          <p:nvPr/>
        </p:nvCxnSpPr>
        <p:spPr>
          <a:xfrm>
            <a:off x="7217664" y="4812666"/>
            <a:ext cx="0" cy="257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21F9FA65-3C64-45B3-B88F-A339176FA854}"/>
              </a:ext>
            </a:extLst>
          </p:cNvPr>
          <p:cNvCxnSpPr/>
          <p:nvPr/>
        </p:nvCxnSpPr>
        <p:spPr>
          <a:xfrm flipH="1">
            <a:off x="5659120" y="5059680"/>
            <a:ext cx="15349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="" xmlns:a16="http://schemas.microsoft.com/office/drawing/2014/main" id="{51152100-3E9D-4959-B440-840E6F70D363}"/>
              </a:ext>
            </a:extLst>
          </p:cNvPr>
          <p:cNvCxnSpPr/>
          <p:nvPr/>
        </p:nvCxnSpPr>
        <p:spPr>
          <a:xfrm flipV="1">
            <a:off x="5679440" y="2922271"/>
            <a:ext cx="0" cy="2147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="" xmlns:a16="http://schemas.microsoft.com/office/drawing/2014/main" id="{1F060886-92A2-4130-A2E9-9994B10D95DB}"/>
              </a:ext>
            </a:extLst>
          </p:cNvPr>
          <p:cNvCxnSpPr>
            <a:endCxn id="9" idx="1"/>
          </p:cNvCxnSpPr>
          <p:nvPr/>
        </p:nvCxnSpPr>
        <p:spPr>
          <a:xfrm flipV="1">
            <a:off x="5669280" y="2922271"/>
            <a:ext cx="802640" cy="1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6382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69818" y="1634837"/>
            <a:ext cx="4063615" cy="762000"/>
          </a:xfrm>
        </p:spPr>
        <p:txBody>
          <a:bodyPr>
            <a:normAutofit/>
          </a:bodyPr>
          <a:lstStyle/>
          <a:p>
            <a:pPr algn="l"/>
            <a:r>
              <a:rPr lang="en-US" sz="4000" b="1" u="sng" dirty="0" smtClean="0"/>
              <a:t>Expected Results</a:t>
            </a:r>
            <a:endParaRPr lang="en-US" sz="4000" b="1" u="sn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983674" y="2285999"/>
            <a:ext cx="4049760" cy="2438401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This picture illustrates of ill-initialization and comparison of kernel k-means and COLL.</a:t>
            </a:r>
            <a:endParaRPr lang="en-US" sz="2800" dirty="0"/>
          </a:p>
        </p:txBody>
      </p:sp>
      <p:pic>
        <p:nvPicPr>
          <p:cNvPr id="10" name="Picture 2" descr="C:\Users\LENOVO\Desktop\unname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62563" y="887021"/>
            <a:ext cx="6240462" cy="47029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75509"/>
          </a:xfrm>
        </p:spPr>
        <p:txBody>
          <a:bodyPr/>
          <a:lstStyle/>
          <a:p>
            <a:pPr algn="l"/>
            <a:r>
              <a:rPr lang="en-US" b="1" u="sng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36619"/>
            <a:ext cx="10018713" cy="3214254"/>
          </a:xfrm>
        </p:spPr>
        <p:txBody>
          <a:bodyPr/>
          <a:lstStyle/>
          <a:p>
            <a:r>
              <a:rPr lang="en-US" sz="3200" dirty="0" smtClean="0"/>
              <a:t>To implement this non-linear clustering algorithm we are using python language.</a:t>
            </a:r>
          </a:p>
          <a:p>
            <a:r>
              <a:rPr lang="en-US" sz="3200" dirty="0" smtClean="0"/>
              <a:t>Various inbuilt libraries are used such as </a:t>
            </a:r>
            <a:r>
              <a:rPr lang="en-US" sz="3200" dirty="0" err="1" smtClean="0"/>
              <a:t>numpy</a:t>
            </a:r>
            <a:r>
              <a:rPr lang="en-US" sz="3200" dirty="0" smtClean="0"/>
              <a:t> , </a:t>
            </a:r>
            <a:r>
              <a:rPr lang="en-US" sz="3200" dirty="0" err="1" smtClean="0"/>
              <a:t>scipy</a:t>
            </a:r>
            <a:r>
              <a:rPr lang="en-US" sz="3200" dirty="0" smtClean="0"/>
              <a:t> , pandas.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26127"/>
          </a:xfrm>
        </p:spPr>
        <p:txBody>
          <a:bodyPr/>
          <a:lstStyle/>
          <a:p>
            <a:pPr algn="l"/>
            <a:r>
              <a:rPr lang="en-US" u="sng" dirty="0" smtClean="0"/>
              <a:t>Python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8693"/>
            <a:ext cx="10018713" cy="2715490"/>
          </a:xfrm>
        </p:spPr>
        <p:txBody>
          <a:bodyPr/>
          <a:lstStyle/>
          <a:p>
            <a:r>
              <a:rPr lang="en-US" dirty="0" smtClean="0"/>
              <a:t>Python is a general-purpose interpreted, interactive, object-oriented, and high-level programming language.</a:t>
            </a:r>
          </a:p>
          <a:p>
            <a:r>
              <a:rPr lang="en-US" dirty="0" smtClean="0"/>
              <a:t>Due to its extended features like Portable , Scalable, Easy-to-learn, Standard library, we have </a:t>
            </a:r>
            <a:r>
              <a:rPr lang="en-US" dirty="0" err="1" smtClean="0"/>
              <a:t>choosen</a:t>
            </a:r>
            <a:r>
              <a:rPr lang="en-US" dirty="0" smtClean="0"/>
              <a:t> python for our implementation of the project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46018"/>
          </a:xfrm>
        </p:spPr>
        <p:txBody>
          <a:bodyPr/>
          <a:lstStyle/>
          <a:p>
            <a:pPr algn="l"/>
            <a:r>
              <a:rPr lang="en-US" b="1" u="sng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08909"/>
            <a:ext cx="10018713" cy="3782292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stands for Numerical python.</a:t>
            </a:r>
          </a:p>
          <a:p>
            <a:r>
              <a:rPr lang="en-US" dirty="0" smtClean="0"/>
              <a:t>It is library consisting of multidimensional array objects and collection of routines for those arrays.</a:t>
            </a:r>
          </a:p>
          <a:p>
            <a:r>
              <a:rPr lang="en-US" dirty="0" smtClean="0"/>
              <a:t>Using this mathematical and logical operations can be performed.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includes Fourier transforms and routines for shape manipulation.</a:t>
            </a:r>
          </a:p>
          <a:p>
            <a:r>
              <a:rPr lang="en-US" dirty="0" smtClean="0"/>
              <a:t>Inbuilt functions are present for linear algebra and random number generation.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pPr algn="l"/>
            <a:r>
              <a:rPr lang="en-US" b="1" u="sng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8691"/>
            <a:ext cx="10018713" cy="4142510"/>
          </a:xfrm>
        </p:spPr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: high level scientific computing.</a:t>
            </a:r>
          </a:p>
          <a:p>
            <a:r>
              <a:rPr lang="en-US" dirty="0" smtClean="0"/>
              <a:t>This is meant to operate efficiently on </a:t>
            </a:r>
            <a:r>
              <a:rPr lang="en-US" dirty="0" err="1" smtClean="0"/>
              <a:t>numpy</a:t>
            </a:r>
            <a:r>
              <a:rPr lang="en-US" dirty="0" smtClean="0"/>
              <a:t> arrays. Both the libraries work hand in hand.</a:t>
            </a:r>
          </a:p>
          <a:p>
            <a:r>
              <a:rPr lang="en-US" dirty="0" smtClean="0"/>
              <a:t>Many modules can be accessed by importing module import </a:t>
            </a:r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smtClean="0"/>
              <a:t>This saves tremendous amount of time in scientific computing applications.</a:t>
            </a:r>
          </a:p>
          <a:p>
            <a:r>
              <a:rPr lang="en-US" dirty="0" smtClean="0"/>
              <a:t>These sub modules are used in interpolation , integration , optimization , image processing , statistics.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1013637" y="425303"/>
            <a:ext cx="8229600" cy="489097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b="1" u="sng" dirty="0" smtClean="0">
                <a:latin typeface="+mn-lt"/>
              </a:rPr>
              <a:t>Other Requirements</a:t>
            </a:r>
            <a:endParaRPr lang="en-US" sz="4800" b="1" u="sng" dirty="0">
              <a:latin typeface="+mn-lt"/>
            </a:endParaRPr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1484310" y="969818"/>
            <a:ext cx="10018713" cy="5472546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Ubuntu operating system, 8 Intel, 2.00GHz Processor, 4gb RAM.</a:t>
            </a:r>
          </a:p>
          <a:p>
            <a:r>
              <a:rPr lang="en-US" sz="3200" dirty="0"/>
              <a:t>Python with </a:t>
            </a:r>
            <a:r>
              <a:rPr lang="en-US" sz="3200" dirty="0" err="1"/>
              <a:t>Numpy</a:t>
            </a:r>
            <a:r>
              <a:rPr lang="en-US" sz="3200" dirty="0"/>
              <a:t> , </a:t>
            </a:r>
            <a:r>
              <a:rPr lang="en-US" sz="3200" dirty="0" err="1"/>
              <a:t>Scipy</a:t>
            </a:r>
            <a:r>
              <a:rPr lang="en-US" sz="3200" dirty="0"/>
              <a:t> , Panda modules installed.</a:t>
            </a:r>
          </a:p>
          <a:p>
            <a:r>
              <a:rPr lang="en-US" sz="3200" dirty="0"/>
              <a:t>Clustering </a:t>
            </a:r>
            <a:r>
              <a:rPr lang="en-US" sz="3200" dirty="0" smtClean="0"/>
              <a:t>Datasets     </a:t>
            </a:r>
            <a:endParaRPr lang="en-US" sz="3200" dirty="0"/>
          </a:p>
          <a:p>
            <a:pPr lvl="0"/>
            <a:r>
              <a:rPr lang="en-US" sz="3200" dirty="0" smtClean="0"/>
              <a:t>test1_data.txt 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             This dataset contains 2 attributes, 400 instances. </a:t>
            </a:r>
          </a:p>
          <a:p>
            <a:pPr lvl="0"/>
            <a:r>
              <a:rPr lang="en-US" sz="3200" dirty="0" smtClean="0"/>
              <a:t>test2_data.txt </a:t>
            </a:r>
          </a:p>
          <a:p>
            <a:pPr>
              <a:buNone/>
            </a:pPr>
            <a:r>
              <a:rPr lang="en-US" sz="3200" dirty="0" smtClean="0"/>
              <a:t>            This dataset contains 2 attributes, 400 instances. </a:t>
            </a:r>
          </a:p>
          <a:p>
            <a:pPr lvl="0"/>
            <a:r>
              <a:rPr lang="en-US" sz="3200" dirty="0" err="1" smtClean="0"/>
              <a:t>quiz_A.data</a:t>
            </a:r>
            <a:r>
              <a:rPr lang="en-US" sz="3200" dirty="0" smtClean="0"/>
              <a:t> </a:t>
            </a:r>
          </a:p>
          <a:p>
            <a:pPr>
              <a:buNone/>
            </a:pPr>
            <a:r>
              <a:rPr lang="en-US" sz="3200" dirty="0" smtClean="0"/>
              <a:t>            This dataset contains 2 attributes, 400 instances.</a:t>
            </a:r>
          </a:p>
          <a:p>
            <a:pPr lvl="0"/>
            <a:r>
              <a:rPr lang="en-US" sz="3200" dirty="0" err="1" smtClean="0"/>
              <a:t>self_test.data</a:t>
            </a:r>
            <a:r>
              <a:rPr lang="en-US" sz="3200" dirty="0" smtClean="0"/>
              <a:t> </a:t>
            </a:r>
          </a:p>
          <a:p>
            <a:pPr>
              <a:buNone/>
            </a:pPr>
            <a:r>
              <a:rPr lang="en-US" sz="3200" dirty="0" smtClean="0"/>
              <a:t>            This dataset contains 2 attributes, 300 instances.</a:t>
            </a:r>
          </a:p>
          <a:p>
            <a:pPr lvl="0"/>
            <a:r>
              <a:rPr lang="en-US" sz="3200" dirty="0" smtClean="0"/>
              <a:t>xclara.txt </a:t>
            </a:r>
          </a:p>
          <a:p>
            <a:pPr>
              <a:buNone/>
            </a:pPr>
            <a:r>
              <a:rPr lang="en-US" sz="3200" dirty="0" smtClean="0"/>
              <a:t>             </a:t>
            </a:r>
            <a:r>
              <a:rPr lang="en-US" sz="3200" dirty="0" smtClean="0"/>
              <a:t>This dataset contains 2 attributes, 3000 instances. </a:t>
            </a:r>
          </a:p>
        </p:txBody>
      </p:sp>
    </p:spTree>
    <p:extLst>
      <p:ext uri="{BB962C8B-B14F-4D97-AF65-F5344CB8AC3E}">
        <p14:creationId xmlns="" xmlns:p14="http://schemas.microsoft.com/office/powerpoint/2010/main" val="4055992878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21673"/>
            <a:ext cx="10018713" cy="651164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Final Results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11198223" cy="573578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This figure shows the result when k-means is applied over </a:t>
            </a:r>
            <a:r>
              <a:rPr lang="en-US" dirty="0" err="1" smtClean="0"/>
              <a:t>xclara</a:t>
            </a:r>
            <a:r>
              <a:rPr lang="en-US" dirty="0" smtClean="0"/>
              <a:t> dataset.</a:t>
            </a:r>
          </a:p>
        </p:txBody>
      </p:sp>
      <p:pic>
        <p:nvPicPr>
          <p:cNvPr id="4" name="Picture 3" descr="kmeans_result_xclara.png"/>
          <p:cNvPicPr>
            <a:picLocks noChangeAspect="1"/>
          </p:cNvPicPr>
          <p:nvPr/>
        </p:nvPicPr>
        <p:blipFill>
          <a:blip r:embed="rId2"/>
          <a:srcRect l="6707" t="20686" b="4844"/>
          <a:stretch>
            <a:fillRect/>
          </a:stretch>
        </p:blipFill>
        <p:spPr>
          <a:xfrm>
            <a:off x="637308" y="1163782"/>
            <a:ext cx="10654147" cy="453043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9492"/>
            <a:ext cx="10018713" cy="9559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figure shows the result when kernel k-means is applied over </a:t>
            </a:r>
            <a:r>
              <a:rPr lang="en-US" dirty="0" err="1" smtClean="0"/>
              <a:t>xclara</a:t>
            </a:r>
            <a:r>
              <a:rPr lang="en-US" dirty="0" smtClean="0"/>
              <a:t> dataset</a:t>
            </a:r>
            <a:endParaRPr lang="en-US" dirty="0"/>
          </a:p>
        </p:txBody>
      </p:sp>
      <p:pic>
        <p:nvPicPr>
          <p:cNvPr id="4" name="Content Placeholder 3" descr="kernel_result_xclara.png"/>
          <p:cNvPicPr>
            <a:picLocks noGrp="1" noChangeAspect="1"/>
          </p:cNvPicPr>
          <p:nvPr>
            <p:ph idx="1"/>
          </p:nvPr>
        </p:nvPicPr>
        <p:blipFill>
          <a:blip r:embed="rId2"/>
          <a:srcRect l="4962" t="13189" r="827" b="3577"/>
          <a:stretch>
            <a:fillRect/>
          </a:stretch>
        </p:blipFill>
        <p:spPr>
          <a:xfrm>
            <a:off x="1330036" y="1662546"/>
            <a:ext cx="9850582" cy="4668982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18656"/>
            <a:ext cx="10018713" cy="11360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figure shows the result </a:t>
            </a:r>
            <a:r>
              <a:rPr lang="en-US" dirty="0" smtClean="0"/>
              <a:t>when </a:t>
            </a:r>
            <a:r>
              <a:rPr lang="en-US" dirty="0" smtClean="0"/>
              <a:t>k-means is applied over </a:t>
            </a:r>
            <a:r>
              <a:rPr lang="en-US" dirty="0" err="1" smtClean="0"/>
              <a:t>quiz_A</a:t>
            </a:r>
            <a:r>
              <a:rPr lang="en-US" dirty="0" smtClean="0"/>
              <a:t> </a:t>
            </a:r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Content Placeholder 3" descr="kmeans_result_quizA.png"/>
          <p:cNvPicPr>
            <a:picLocks noGrp="1" noChangeAspect="1"/>
          </p:cNvPicPr>
          <p:nvPr>
            <p:ph idx="1"/>
          </p:nvPr>
        </p:nvPicPr>
        <p:blipFill>
          <a:blip r:embed="rId2"/>
          <a:srcRect l="4659" t="28135"/>
          <a:stretch>
            <a:fillRect/>
          </a:stretch>
        </p:blipFill>
        <p:spPr>
          <a:xfrm>
            <a:off x="1524000" y="1648691"/>
            <a:ext cx="9642764" cy="480767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2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>
                <a:latin typeface="+mn-lt"/>
              </a:rPr>
              <a:t>Contents</a:t>
            </a:r>
          </a:p>
        </p:txBody>
      </p:sp>
      <p:sp>
        <p:nvSpPr>
          <p:cNvPr id="1048609" name="Content Placeholder 3"/>
          <p:cNvSpPr>
            <a:spLocks noGrp="1"/>
          </p:cNvSpPr>
          <p:nvPr>
            <p:ph idx="1"/>
          </p:nvPr>
        </p:nvSpPr>
        <p:spPr>
          <a:xfrm>
            <a:off x="1981200" y="997527"/>
            <a:ext cx="8229600" cy="5327073"/>
          </a:xfrm>
        </p:spPr>
        <p:txBody>
          <a:bodyPr>
            <a:normAutofit fontScale="77500" lnSpcReduction="20000"/>
          </a:bodyPr>
          <a:lstStyle/>
          <a:p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What is Clustering?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Proposed Method : Kernel Based Clustering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Problem Formulation</a:t>
            </a: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 K-means Clustering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Conscience online Learning(COLL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401139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568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figure shows the result when kernel k-means is applied over </a:t>
            </a:r>
            <a:r>
              <a:rPr lang="en-US" dirty="0" err="1" smtClean="0"/>
              <a:t>quiz_A</a:t>
            </a:r>
            <a:r>
              <a:rPr lang="en-US" dirty="0" smtClean="0"/>
              <a:t> </a:t>
            </a:r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Content Placeholder 3" descr="kernel_result_quizA.png"/>
          <p:cNvPicPr>
            <a:picLocks noGrp="1" noChangeAspect="1"/>
          </p:cNvPicPr>
          <p:nvPr>
            <p:ph idx="1"/>
          </p:nvPr>
        </p:nvPicPr>
        <p:blipFill>
          <a:blip r:embed="rId2"/>
          <a:srcRect l="4650" t="7620" b="16"/>
          <a:stretch>
            <a:fillRect/>
          </a:stretch>
        </p:blipFill>
        <p:spPr>
          <a:xfrm>
            <a:off x="1884219" y="1842656"/>
            <a:ext cx="8914308" cy="4530436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1565564" y="315916"/>
            <a:ext cx="8617849" cy="834011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1484310" y="1427018"/>
            <a:ext cx="10018713" cy="4364183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endParaRPr lang="en-US" sz="7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7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7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Video </a:t>
            </a:r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Clustering- video clips have been segmented into shots which are further represented by a set of keyframes. Video clustering is thus reduced to a clustering of still keyframe images. </a:t>
            </a:r>
          </a:p>
          <a:p>
            <a:pPr algn="just">
              <a:lnSpc>
                <a:spcPct val="120000"/>
              </a:lnSpc>
            </a:pPr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Digital Image Clustering- Digital images account for huge data in any industrial field such as Internet search, finance, etc. But in research area such as meteorology, genomics digital images play a crucial role, classification such of the images which grows rapidly in terms of peta-bytes is a challenging task. Classifying the images against a category and processing those using clusters of computers will be designed and implemented.</a:t>
            </a:r>
          </a:p>
          <a:p>
            <a:pPr algn="just">
              <a:lnSpc>
                <a:spcPct val="120000"/>
              </a:lnSpc>
            </a:pPr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Color Image Segmentation- Face recognition, Fingerprint recognition, Iris recognition, Medical imaging (Measure tissue volumes Diagnosis, study of anatomical structure, Surgery planning) , Object detection (Pedestrian detection Face detection, Brake light detection</a:t>
            </a:r>
            <a:r>
              <a:rPr lang="en-US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>
              <a:lnSpc>
                <a:spcPct val="120000"/>
              </a:lnSpc>
            </a:pPr>
            <a:r>
              <a:rPr lang="en-US" sz="7200" dirty="0" smtClean="0">
                <a:latin typeface="Calibri" pitchFamily="34" charset="0"/>
              </a:rPr>
              <a:t>Clustering algorithm in identifying cancerous data.</a:t>
            </a:r>
          </a:p>
          <a:p>
            <a:pPr algn="just">
              <a:lnSpc>
                <a:spcPct val="120000"/>
              </a:lnSpc>
            </a:pPr>
            <a:r>
              <a:rPr lang="en-US" sz="7200" dirty="0" smtClean="0">
                <a:latin typeface="Calibri" pitchFamily="34" charset="0"/>
              </a:rPr>
              <a:t>Clustering algorithm in search engines.</a:t>
            </a:r>
          </a:p>
          <a:p>
            <a:pPr algn="just">
              <a:lnSpc>
                <a:spcPct val="120000"/>
              </a:lnSpc>
            </a:pPr>
            <a:r>
              <a:rPr lang="en-US" sz="7200" dirty="0" smtClean="0">
                <a:latin typeface="Calibri" pitchFamily="34" charset="0"/>
              </a:rPr>
              <a:t>Clustering algorithm in academics.</a:t>
            </a:r>
          </a:p>
          <a:p>
            <a:pPr algn="just">
              <a:lnSpc>
                <a:spcPct val="120000"/>
              </a:lnSpc>
            </a:pPr>
            <a:endParaRPr lang="en-US" sz="7200" dirty="0" smtClean="0"/>
          </a:p>
          <a:p>
            <a:pPr>
              <a:lnSpc>
                <a:spcPct val="120000"/>
              </a:lnSpc>
            </a:pPr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0904286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1563371" y="921101"/>
            <a:ext cx="7886700" cy="583406"/>
          </a:xfrm>
        </p:spPr>
        <p:txBody>
          <a:bodyPr>
            <a:noAutofit/>
          </a:bodyPr>
          <a:lstStyle/>
          <a:p>
            <a:r>
              <a:rPr lang="en-IN" sz="4800" b="1" u="sng" dirty="0">
                <a:latin typeface="DrfyqmTimes-Bold"/>
              </a:rPr>
              <a:t>Conclusion and Discussion</a:t>
            </a:r>
            <a:endParaRPr lang="en-IN" sz="4800" b="1" u="sng" dirty="0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1653363" y="1656907"/>
            <a:ext cx="7956274" cy="4648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Data clustering plays an indispensable role in various fields such as computer science, medical science, computational biology, mobile communication and economics.</a:t>
            </a:r>
          </a:p>
          <a:p>
            <a:pPr algn="just"/>
            <a:r>
              <a:rPr lang="en-US" sz="2400" dirty="0"/>
              <a:t>Its application in computer vision such as digital image clustering, video segmentation, and color image segmentation is wide.</a:t>
            </a:r>
          </a:p>
          <a:p>
            <a:pPr algn="just"/>
            <a:r>
              <a:rPr lang="en-US" sz="2400" dirty="0"/>
              <a:t>Due to its well found usage in various fields, it is clear that nonlinear clustering has been and will continue to be a hot research topic.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602949784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1534160" y="2382520"/>
            <a:ext cx="7772400" cy="1362456"/>
          </a:xfrm>
        </p:spPr>
        <p:txBody>
          <a:bodyPr>
            <a:normAutofit/>
          </a:bodyPr>
          <a:lstStyle/>
          <a:p>
            <a:r>
              <a:rPr lang="en-IN" dirty="0"/>
              <a:t>	</a:t>
            </a:r>
            <a:r>
              <a:rPr lang="en-IN" sz="8000" dirty="0"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3039030698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algn="l"/>
            <a:r>
              <a:rPr lang="en-US" b="1" u="sng" dirty="0"/>
              <a:t>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Data mining  is the technique that discovers previously unknown relationships in data.</a:t>
            </a:r>
          </a:p>
          <a:p>
            <a:pPr algn="just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Data mining is the practice of automatically searching large stores of data to discover patterns and trends that go beyond simple analysis.</a:t>
            </a:r>
          </a:p>
          <a:p>
            <a:pPr algn="just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Data mining is also known as Knowledge Discovery in Data.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027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u="sng" dirty="0">
                <a:latin typeface="+mn-lt"/>
              </a:rPr>
              <a:t>What is Clustering??</a:t>
            </a:r>
          </a:p>
        </p:txBody>
      </p:sp>
      <p:sp>
        <p:nvSpPr>
          <p:cNvPr id="1048611" name="Content Placeholder 3"/>
          <p:cNvSpPr>
            <a:spLocks noGrp="1"/>
          </p:cNvSpPr>
          <p:nvPr>
            <p:ph idx="1"/>
          </p:nvPr>
        </p:nvSpPr>
        <p:spPr>
          <a:xfrm>
            <a:off x="1484310" y="2161309"/>
            <a:ext cx="10018713" cy="362989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Clustering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 is the task of grouping a set of objects in such a way that objects in the same group are more similar to each other than to those in other groups.</a:t>
            </a:r>
          </a:p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It deals with finding a structure in a collection of unlabeled data.</a:t>
            </a:r>
          </a:p>
        </p:txBody>
      </p:sp>
    </p:spTree>
    <p:extLst>
      <p:ext uri="{BB962C8B-B14F-4D97-AF65-F5344CB8AC3E}">
        <p14:creationId xmlns="" xmlns:p14="http://schemas.microsoft.com/office/powerpoint/2010/main" val="2897507359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4800" b="1" u="sng" dirty="0">
                <a:solidFill>
                  <a:schemeClr val="bg1"/>
                </a:solidFill>
              </a:rPr>
              <a:t/>
            </a:r>
            <a:br>
              <a:rPr lang="en-US" sz="4800" b="1" u="sng" dirty="0">
                <a:solidFill>
                  <a:schemeClr val="bg1"/>
                </a:solidFill>
              </a:rPr>
            </a:br>
            <a:r>
              <a:rPr lang="en-US" sz="5300" b="1" u="sng" dirty="0">
                <a:latin typeface="+mn-lt"/>
              </a:rPr>
              <a:t>Types of Clustering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2527852" y="2147776"/>
            <a:ext cx="3568148" cy="144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Linear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pic>
        <p:nvPicPr>
          <p:cNvPr id="2097153" name="Picture 4" descr="A close up of a map  Description generated with high confidence"/>
          <p:cNvPicPr>
            <a:picLocks noChangeAspect="1"/>
          </p:cNvPicPr>
          <p:nvPr/>
        </p:nvPicPr>
        <p:blipFill rotWithShape="1">
          <a:blip r:embed="rId2" cstate="print"/>
          <a:srcRect l="10714" t="2530" r="8929" b="6399"/>
          <a:stretch>
            <a:fillRect/>
          </a:stretch>
        </p:blipFill>
        <p:spPr>
          <a:xfrm>
            <a:off x="2414103" y="3728174"/>
            <a:ext cx="3429000" cy="2743201"/>
          </a:xfrm>
          <a:prstGeom prst="rect">
            <a:avLst/>
          </a:prstGeom>
        </p:spPr>
      </p:pic>
      <p:pic>
        <p:nvPicPr>
          <p:cNvPr id="2097154" name="Picture 10" descr="A screenshot of a cell phone  Description generated with high confidence"/>
          <p:cNvPicPr>
            <a:picLocks noChangeAspect="1"/>
          </p:cNvPicPr>
          <p:nvPr/>
        </p:nvPicPr>
        <p:blipFill rotWithShape="1">
          <a:blip r:embed="rId3"/>
          <a:srcRect l="9689" t="10361" r="4716" b="10633"/>
          <a:stretch>
            <a:fillRect/>
          </a:stretch>
        </p:blipFill>
        <p:spPr>
          <a:xfrm>
            <a:off x="7115725" y="3728174"/>
            <a:ext cx="3429000" cy="2717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D1D9E3F-02E4-43C6-87A5-396F0CF2372C}"/>
              </a:ext>
            </a:extLst>
          </p:cNvPr>
          <p:cNvSpPr txBox="1"/>
          <p:nvPr/>
        </p:nvSpPr>
        <p:spPr>
          <a:xfrm>
            <a:off x="7115725" y="2147776"/>
            <a:ext cx="4267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Non-Linear Clustering</a:t>
            </a:r>
            <a:endParaRPr lang="en-IN" sz="4400" dirty="0"/>
          </a:p>
        </p:txBody>
      </p:sp>
    </p:spTree>
    <p:extLst>
      <p:ext uri="{BB962C8B-B14F-4D97-AF65-F5344CB8AC3E}">
        <p14:creationId xmlns="" xmlns:p14="http://schemas.microsoft.com/office/powerpoint/2010/main" val="395073671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1343247" y="628932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sz="4800" b="1" u="sng" dirty="0">
                <a:latin typeface="Calibri" panose="020F0502020204030204" pitchFamily="34" charset="0"/>
                <a:cs typeface="Calibri" panose="020F0502020204030204" pitchFamily="34" charset="0"/>
              </a:rPr>
              <a:t>Linear Clustering</a:t>
            </a:r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1981200" y="2400351"/>
            <a:ext cx="8229600" cy="47218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Linear Clustering involves linearly partitioning a dataset into homogeneous groups.</a:t>
            </a:r>
            <a:endParaRPr lang="zh-CN" altLang="en-US" dirty="0">
              <a:latin typeface="+mj-lt"/>
            </a:endParaRPr>
          </a:p>
          <a:p>
            <a:r>
              <a:rPr lang="en-US" sz="4000" dirty="0">
                <a:latin typeface="+mj-lt"/>
              </a:rPr>
              <a:t>Since Linear Clustering can not be applied for non-linear partitions, our project deals with non-linear clustering.</a:t>
            </a:r>
            <a:endParaRPr lang="zh-CN" altLang="en-US" dirty="0">
              <a:latin typeface="+mj-lt"/>
            </a:endParaRPr>
          </a:p>
          <a:p>
            <a:endParaRPr lang="en-US" sz="4000" dirty="0">
              <a:latin typeface="+mj-lt"/>
            </a:endParaRPr>
          </a:p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9615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83831" y="807720"/>
            <a:ext cx="10018713" cy="1752599"/>
          </a:xfrm>
        </p:spPr>
        <p:txBody>
          <a:bodyPr>
            <a:normAutofit/>
          </a:bodyPr>
          <a:lstStyle/>
          <a:p>
            <a:r>
              <a:rPr lang="en-IN" sz="4800" b="1" u="sng" dirty="0">
                <a:latin typeface="Calibri" panose="020F0502020204030204" pitchFamily="34" charset="0"/>
                <a:cs typeface="Calibri" panose="020F0502020204030204" pitchFamily="34" charset="0"/>
              </a:rPr>
              <a:t>Types of Linear clustering</a:t>
            </a:r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1740462" y="2039797"/>
            <a:ext cx="8229600" cy="438912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Fuzzy C-means Clustering</a:t>
            </a:r>
          </a:p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Hierarchical Clustering</a:t>
            </a:r>
          </a:p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Gaussian Clustering</a:t>
            </a:r>
          </a:p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Quality Threshold Clustering</a:t>
            </a:r>
          </a:p>
        </p:txBody>
      </p:sp>
    </p:spTree>
    <p:extLst>
      <p:ext uri="{BB962C8B-B14F-4D97-AF65-F5344CB8AC3E}">
        <p14:creationId xmlns="" xmlns:p14="http://schemas.microsoft.com/office/powerpoint/2010/main" val="338699884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>
                <a:latin typeface="+mn-lt"/>
              </a:rPr>
              <a:t>Non-Linear Clustering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Non linear clustering means that the data set to be partitioned contains at least one cluster with concave boundaries or arbitrary shapes.</a:t>
            </a:r>
          </a:p>
          <a:p>
            <a:pPr algn="just"/>
            <a:r>
              <a:rPr lang="en-US" sz="3600" dirty="0"/>
              <a:t>The classical linear clustering algorithms cannot meet the need of identifying nonlinear clusters. </a:t>
            </a:r>
          </a:p>
        </p:txBody>
      </p:sp>
    </p:spTree>
    <p:extLst>
      <p:ext uri="{BB962C8B-B14F-4D97-AF65-F5344CB8AC3E}">
        <p14:creationId xmlns="" xmlns:p14="http://schemas.microsoft.com/office/powerpoint/2010/main" val="1379336758"/>
      </p:ext>
    </p:extLst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2557</TotalTime>
  <Words>1603</Words>
  <Application>Microsoft Office PowerPoint</Application>
  <PresentationFormat>Custom</PresentationFormat>
  <Paragraphs>178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Parallax</vt:lpstr>
      <vt:lpstr>DATA MINING USING NON LINEAR CLUSTERING ALGORITHM</vt:lpstr>
      <vt:lpstr>Slide 2</vt:lpstr>
      <vt:lpstr>Contents</vt:lpstr>
      <vt:lpstr>Data Mining</vt:lpstr>
      <vt:lpstr>What is Clustering??</vt:lpstr>
      <vt:lpstr> Types of Clustering</vt:lpstr>
      <vt:lpstr>Linear Clustering</vt:lpstr>
      <vt:lpstr>Types of Linear clustering</vt:lpstr>
      <vt:lpstr>Non-Linear Clustering</vt:lpstr>
      <vt:lpstr>Types of Non-linear Clustering algorithms</vt:lpstr>
      <vt:lpstr>Proposed Method : Kernel Based Clustering</vt:lpstr>
      <vt:lpstr>Slide 12</vt:lpstr>
      <vt:lpstr>Problem Formulation</vt:lpstr>
      <vt:lpstr>K-Means Clustering</vt:lpstr>
      <vt:lpstr>Kernel K-Means Clustering</vt:lpstr>
      <vt:lpstr>Kernel K-Means Algorithm</vt:lpstr>
      <vt:lpstr>Advantages and Disadvantages</vt:lpstr>
      <vt:lpstr>Conscience online Learning</vt:lpstr>
      <vt:lpstr>Slide 19</vt:lpstr>
      <vt:lpstr>Slide 20</vt:lpstr>
      <vt:lpstr>Expected Results</vt:lpstr>
      <vt:lpstr>Software Requirements</vt:lpstr>
      <vt:lpstr>Python</vt:lpstr>
      <vt:lpstr>NumPy</vt:lpstr>
      <vt:lpstr>Scipy</vt:lpstr>
      <vt:lpstr>Other Requirements</vt:lpstr>
      <vt:lpstr>Final Results</vt:lpstr>
      <vt:lpstr>This figure shows the result when kernel k-means is applied over xclara dataset</vt:lpstr>
      <vt:lpstr>This figure shows the result when k-means is applied over quiz_A dataset</vt:lpstr>
      <vt:lpstr>This figure shows the result when kernel k-means is applied over quiz_A dataset</vt:lpstr>
      <vt:lpstr>Applications</vt:lpstr>
      <vt:lpstr>Conclusion and Discussion</vt:lpstr>
      <vt:lpstr> 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using Non Linear Clustering Algorithm</dc:title>
  <dc:creator>Zaheer Hussain</dc:creator>
  <cp:lastModifiedBy>Lenovo</cp:lastModifiedBy>
  <cp:revision>39</cp:revision>
  <dcterms:created xsi:type="dcterms:W3CDTF">2018-01-23T16:37:22Z</dcterms:created>
  <dcterms:modified xsi:type="dcterms:W3CDTF">2018-03-26T01:29:33Z</dcterms:modified>
</cp:coreProperties>
</file>