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9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E137-AA60-24FD-D76E-994F1678D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07B2D-FC92-0206-D97A-8BE679A7A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9A5C-9108-07BC-8D3C-7292AF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7D07-47A6-E27E-7B76-78E47A3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0DD9-34AD-141E-F0B9-A3D7F3F2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B4B8-890D-9EE0-1DBD-C9527345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68DE3-80D1-4EBB-2A88-9C3C0D38F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FED-86E3-7677-2F8A-C79E72FE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1E76-9E51-ECC0-C6D8-07C8F5D1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1BAC-28CB-E690-0024-E939503E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BE1CF-416D-5DE5-B9DB-FD7CE6482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7984C-7694-511E-7AF2-7CC90C59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9015-FD5C-E357-7852-21489BFC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F031-440D-34DE-3451-AC93E7F4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5031-1E32-B6F1-4DFD-D1347AAE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A614-541C-AB09-D77E-9C876B98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D6B3-ABBD-BD28-7B73-5C606767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C172-12E4-44E2-264F-4C1C0795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7BEC-53AF-24FA-1DAE-E734CB5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7694-4B04-A405-7B60-35C28E0D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0F25-F603-C620-8601-B278C6AB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FFCF-6BE7-E467-DC9D-5971FB9E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8654-BA6E-B1F5-3BF6-0C5C8F49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6780-DE38-476A-7BA8-F43C1F4C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C149-A622-CCA9-BBE0-DD1A470D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5D7A-407C-847D-B3BA-E103E87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E615-597E-1635-D2DA-D9C2B399D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754B1-D6D1-1AA2-ACC7-A2326ABD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3AED-CAA2-5210-D2F8-7F6CC81C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67B49-7166-1CD3-5D4B-DA5ACA43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C9AD-396F-AB03-8BA7-AF0F3355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1584-94D5-BDB0-93A8-282E9448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68F-6AC8-D8A7-09E5-9D19E1AB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2598-9A79-4CA7-F942-D284E5AC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AEABA-4F91-7F64-E949-425FAA19C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EEB75-D5A7-D4DE-B0F5-C74C2B6EC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4FEC3-26A4-012B-63D3-A73BB4E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8ECE3-0B6A-8D57-0AD0-07592783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A7196-E0CD-DC98-2CC0-183445A3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BA3C-DCC0-5A81-4E73-AF42684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734C9-23F9-9EF4-153A-3C962F92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DCE74-D2CE-CDDD-1FFF-C07257AD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8774-7A43-533D-9210-E48B6C51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3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C2476-B34D-EF54-40E7-7B987BA6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49A88-5957-680D-C355-495D5FF1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49294-B717-9A5D-1A58-6AA9F891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075E-2CAD-8943-06C1-BC97AA7A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88F1-0682-3B1F-8464-A4AED02C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9389A-890C-E341-22AD-FE0D4B06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81B3-D88E-198D-1B6C-A44546E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3799C-7E86-E934-4B05-7DE03FEF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A73-14C5-86F7-86DA-175486BF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E308-A784-0661-A01A-AE9FF23D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0B1AE-E13C-E6F8-D87A-91F7A4002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58E1E-67F3-8867-40EE-055951747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2FA60-9613-693B-6792-4745B36C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3511-E7ED-43A3-840A-C7241070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45023-FEE2-20EC-B2AD-0BA441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C3D38-39FF-9163-E5DC-C4F37FDB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19CB-0EDB-D0BE-9FDE-77A5FF6C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D876-545C-BB6B-71B1-AA7E3DCE3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0D47-DF70-4086-8541-624145895DC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E915-FC7D-54B5-7137-A065491A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6866-4A64-DF6E-0945-98ECDF09E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E4C9-F072-4287-A577-A4A016B9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6F51625-99A5-FC73-5E51-D875BAB704F1}"/>
              </a:ext>
            </a:extLst>
          </p:cNvPr>
          <p:cNvGrpSpPr/>
          <p:nvPr/>
        </p:nvGrpSpPr>
        <p:grpSpPr>
          <a:xfrm>
            <a:off x="2105758" y="-397164"/>
            <a:ext cx="6261728" cy="6943630"/>
            <a:chOff x="2105758" y="-397164"/>
            <a:chExt cx="6261728" cy="69436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C5CE6F-AE0F-DE1B-354D-038D36328BFE}"/>
                </a:ext>
              </a:extLst>
            </p:cNvPr>
            <p:cNvSpPr/>
            <p:nvPr/>
          </p:nvSpPr>
          <p:spPr>
            <a:xfrm>
              <a:off x="4260206" y="-397164"/>
              <a:ext cx="1675082" cy="587887"/>
            </a:xfrm>
            <a:prstGeom prst="rect">
              <a:avLst/>
            </a:prstGeom>
            <a:solidFill>
              <a:schemeClr val="lt1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乳腺超声图像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7AE830-C15D-DA10-8EFD-976F01DAF8B3}"/>
                </a:ext>
              </a:extLst>
            </p:cNvPr>
            <p:cNvSpPr/>
            <p:nvPr/>
          </p:nvSpPr>
          <p:spPr>
            <a:xfrm>
              <a:off x="4260206" y="653010"/>
              <a:ext cx="1675082" cy="58788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图像增强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67FF4E-97A1-871B-29E1-E20399B6D167}"/>
                </a:ext>
              </a:extLst>
            </p:cNvPr>
            <p:cNvSpPr/>
            <p:nvPr/>
          </p:nvSpPr>
          <p:spPr>
            <a:xfrm>
              <a:off x="2105758" y="2028313"/>
              <a:ext cx="2154448" cy="58788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结节图像分割网络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F84AB4-8A05-1E3D-4CC2-0286B5BC2735}"/>
                </a:ext>
              </a:extLst>
            </p:cNvPr>
            <p:cNvSpPr/>
            <p:nvPr/>
          </p:nvSpPr>
          <p:spPr>
            <a:xfrm>
              <a:off x="5935288" y="2028313"/>
              <a:ext cx="2154448" cy="58788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结节类型分类网络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0406BF-49A8-8953-0244-EA1D1AEBB2C3}"/>
                </a:ext>
              </a:extLst>
            </p:cNvPr>
            <p:cNvSpPr/>
            <p:nvPr/>
          </p:nvSpPr>
          <p:spPr>
            <a:xfrm>
              <a:off x="2345441" y="5956518"/>
              <a:ext cx="1675082" cy="58788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D5764A-FDF3-E5E1-CEBE-79372382AFC8}"/>
                </a:ext>
              </a:extLst>
            </p:cNvPr>
            <p:cNvSpPr/>
            <p:nvPr/>
          </p:nvSpPr>
          <p:spPr>
            <a:xfrm>
              <a:off x="5794106" y="3403616"/>
              <a:ext cx="2436812" cy="58788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结节类型初步预测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26A4EF-43D9-735B-959D-0B82E263A08A}"/>
                </a:ext>
              </a:extLst>
            </p:cNvPr>
            <p:cNvSpPr/>
            <p:nvPr/>
          </p:nvSpPr>
          <p:spPr>
            <a:xfrm>
              <a:off x="5657538" y="4680067"/>
              <a:ext cx="2709948" cy="58788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结节类型预测融合网络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0D07E-49CC-2DEE-01BD-76B0E4E44984}"/>
                </a:ext>
              </a:extLst>
            </p:cNvPr>
            <p:cNvSpPr/>
            <p:nvPr/>
          </p:nvSpPr>
          <p:spPr>
            <a:xfrm>
              <a:off x="5794106" y="5958579"/>
              <a:ext cx="2436812" cy="5878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结节类型最终预测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1C1204-1A1D-C220-9997-68A24ABDC4D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097747" y="190723"/>
              <a:ext cx="0" cy="4622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542F873-4247-CD56-288F-D76947595CBA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82982" y="2616200"/>
              <a:ext cx="0" cy="33403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1B1BB67-79E7-BD8D-40B4-76F497515B90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7012512" y="2616200"/>
              <a:ext cx="0" cy="78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2B65BFE-827D-BDA6-3A9E-6C9CAB1EA870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7012512" y="3991503"/>
              <a:ext cx="0" cy="6885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1DFB20-BCE1-714B-D262-156F2C9CA97F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7012512" y="5267954"/>
              <a:ext cx="0" cy="6906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2039B16-2CF2-70A5-C405-6F4F2192ABD7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rot="16200000" flipH="1">
              <a:off x="5661421" y="677222"/>
              <a:ext cx="787416" cy="191476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EE364E0-1DBE-D200-9B1F-B702F173498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rot="5400000">
              <a:off x="3746657" y="677223"/>
              <a:ext cx="787416" cy="191476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A94BD5-58EE-52B5-E354-AFBF5B1FA12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182982" y="4974011"/>
              <a:ext cx="247455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79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E2E95576-8E2C-D791-6722-FF02EFFE6990}"/>
              </a:ext>
            </a:extLst>
          </p:cNvPr>
          <p:cNvGrpSpPr/>
          <p:nvPr/>
        </p:nvGrpSpPr>
        <p:grpSpPr>
          <a:xfrm>
            <a:off x="531486" y="1587253"/>
            <a:ext cx="10358815" cy="2905829"/>
            <a:chOff x="531486" y="1587253"/>
            <a:chExt cx="10358815" cy="29058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9A07E0-ECA9-28B0-2D65-FC45BE395A18}"/>
                </a:ext>
              </a:extLst>
            </p:cNvPr>
            <p:cNvSpPr/>
            <p:nvPr/>
          </p:nvSpPr>
          <p:spPr>
            <a:xfrm>
              <a:off x="531486" y="2589876"/>
              <a:ext cx="1675082" cy="587887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乳腺超声图像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Rectangle: Top Corners Snipped 4">
              <a:extLst>
                <a:ext uri="{FF2B5EF4-FFF2-40B4-BE49-F238E27FC236}">
                  <a16:creationId xmlns:a16="http://schemas.microsoft.com/office/drawing/2014/main" id="{47C9A521-2EEB-1F82-FC29-2F51C8B33E17}"/>
                </a:ext>
              </a:extLst>
            </p:cNvPr>
            <p:cNvSpPr/>
            <p:nvPr/>
          </p:nvSpPr>
          <p:spPr>
            <a:xfrm rot="16200000">
              <a:off x="2145079" y="2625632"/>
              <a:ext cx="1695402" cy="516373"/>
            </a:xfrm>
            <a:prstGeom prst="snip2SameRect">
              <a:avLst>
                <a:gd name="adj1" fmla="val 50000"/>
                <a:gd name="adj2" fmla="val 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49ADB4D-0D0C-6F9B-1192-2F69FD53CC19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 flipV="1">
              <a:off x="2206568" y="2883819"/>
              <a:ext cx="52802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885C92-6A31-7274-4063-DCBA35B0F90F}"/>
                </a:ext>
              </a:extLst>
            </p:cNvPr>
            <p:cNvSpPr/>
            <p:nvPr/>
          </p:nvSpPr>
          <p:spPr>
            <a:xfrm>
              <a:off x="4307774" y="2694682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卷积注意力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621282-EAFA-5CCC-6DFB-1D7CC6E301C7}"/>
                </a:ext>
              </a:extLst>
            </p:cNvPr>
            <p:cNvCxnSpPr>
              <a:cxnSpLocks/>
              <a:stCxn id="5" idx="1"/>
              <a:endCxn id="9" idx="1"/>
            </p:cNvCxnSpPr>
            <p:nvPr/>
          </p:nvCxnSpPr>
          <p:spPr>
            <a:xfrm flipV="1">
              <a:off x="3250967" y="2881501"/>
              <a:ext cx="1056807" cy="23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0AA5D4-FB27-1E2A-8926-B6377FAF14A8}"/>
                </a:ext>
              </a:extLst>
            </p:cNvPr>
            <p:cNvSpPr/>
            <p:nvPr/>
          </p:nvSpPr>
          <p:spPr>
            <a:xfrm>
              <a:off x="4307774" y="4119444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卷积注意力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1C51B8D-CC7D-60AC-BE3D-85CA6D9B024A}"/>
                </a:ext>
              </a:extLst>
            </p:cNvPr>
            <p:cNvGrpSpPr/>
            <p:nvPr/>
          </p:nvGrpSpPr>
          <p:grpSpPr>
            <a:xfrm>
              <a:off x="6324600" y="4154746"/>
              <a:ext cx="300236" cy="300236"/>
              <a:chOff x="7139940" y="3987106"/>
              <a:chExt cx="300236" cy="30023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70AC024-8F36-FC69-2676-7DCC6854D133}"/>
                  </a:ext>
                </a:extLst>
              </p:cNvPr>
              <p:cNvSpPr/>
              <p:nvPr/>
            </p:nvSpPr>
            <p:spPr>
              <a:xfrm>
                <a:off x="7139940" y="3987106"/>
                <a:ext cx="300236" cy="300236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lus Sign 20">
                <a:extLst>
                  <a:ext uri="{FF2B5EF4-FFF2-40B4-BE49-F238E27FC236}">
                    <a16:creationId xmlns:a16="http://schemas.microsoft.com/office/drawing/2014/main" id="{4D84A7EF-D84F-15AB-31C1-3910E65A6958}"/>
                  </a:ext>
                </a:extLst>
              </p:cNvPr>
              <p:cNvSpPr/>
              <p:nvPr/>
            </p:nvSpPr>
            <p:spPr>
              <a:xfrm>
                <a:off x="7194431" y="4041597"/>
                <a:ext cx="191254" cy="191254"/>
              </a:xfrm>
              <a:prstGeom prst="mathPlus">
                <a:avLst/>
              </a:prstGeom>
              <a:ln w="1524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AC6295E-BA55-B4A3-023D-D2880B3B18E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3097635" y="3729203"/>
              <a:ext cx="1210139" cy="577060"/>
            </a:xfrm>
            <a:prstGeom prst="bentConnector3">
              <a:avLst>
                <a:gd name="adj1" fmla="val 465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1DACE7B-3D34-FD01-A4FE-BB5741C7F161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V="1">
              <a:off x="3832860" y="4154746"/>
              <a:ext cx="2641858" cy="151519"/>
            </a:xfrm>
            <a:prstGeom prst="bentConnector4">
              <a:avLst>
                <a:gd name="adj1" fmla="val -6778"/>
                <a:gd name="adj2" fmla="val 250872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14007F-131C-F3D0-6657-66B44CB14B6E}"/>
                </a:ext>
              </a:extLst>
            </p:cNvPr>
            <p:cNvCxnSpPr>
              <a:cxnSpLocks/>
              <a:stCxn id="18" idx="3"/>
              <a:endCxn id="19" idx="2"/>
            </p:cNvCxnSpPr>
            <p:nvPr/>
          </p:nvCxnSpPr>
          <p:spPr>
            <a:xfrm flipV="1">
              <a:off x="5755640" y="4304864"/>
              <a:ext cx="568960" cy="13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: Top Corners Snipped 36">
              <a:extLst>
                <a:ext uri="{FF2B5EF4-FFF2-40B4-BE49-F238E27FC236}">
                  <a16:creationId xmlns:a16="http://schemas.microsoft.com/office/drawing/2014/main" id="{6747C9C6-7221-35A4-B7CC-77E4E562A12D}"/>
                </a:ext>
              </a:extLst>
            </p:cNvPr>
            <p:cNvSpPr/>
            <p:nvPr/>
          </p:nvSpPr>
          <p:spPr>
            <a:xfrm rot="5400000">
              <a:off x="6222933" y="2625632"/>
              <a:ext cx="1695402" cy="516373"/>
            </a:xfrm>
            <a:prstGeom prst="snip2SameRect">
              <a:avLst>
                <a:gd name="adj1" fmla="val 50000"/>
                <a:gd name="adj2" fmla="val 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58DFB-CA30-A135-986D-F0884F70497C}"/>
                </a:ext>
              </a:extLst>
            </p:cNvPr>
            <p:cNvCxnSpPr>
              <a:cxnSpLocks/>
              <a:stCxn id="9" idx="3"/>
              <a:endCxn id="37" idx="1"/>
            </p:cNvCxnSpPr>
            <p:nvPr/>
          </p:nvCxnSpPr>
          <p:spPr>
            <a:xfrm>
              <a:off x="5755640" y="2881501"/>
              <a:ext cx="1056808" cy="23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5460BE4-C321-E36D-F3F6-875F9896543B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6624836" y="3729203"/>
              <a:ext cx="324796" cy="575661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DF004C-D967-16D1-9A82-7DC08212697D}"/>
                </a:ext>
              </a:extLst>
            </p:cNvPr>
            <p:cNvSpPr/>
            <p:nvPr/>
          </p:nvSpPr>
          <p:spPr>
            <a:xfrm>
              <a:off x="7752014" y="2694682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平滑模块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EC7E4D1-79E8-A14E-391D-5449360DD8B3}"/>
                </a:ext>
              </a:extLst>
            </p:cNvPr>
            <p:cNvCxnSpPr>
              <a:cxnSpLocks/>
              <a:stCxn id="37" idx="3"/>
              <a:endCxn id="48" idx="1"/>
            </p:cNvCxnSpPr>
            <p:nvPr/>
          </p:nvCxnSpPr>
          <p:spPr>
            <a:xfrm flipV="1">
              <a:off x="7328821" y="2881501"/>
              <a:ext cx="423193" cy="23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D29F0F-FBE3-3968-7320-EE2569F56E5F}"/>
                </a:ext>
              </a:extLst>
            </p:cNvPr>
            <p:cNvSpPr/>
            <p:nvPr/>
          </p:nvSpPr>
          <p:spPr>
            <a:xfrm>
              <a:off x="9567653" y="2694682"/>
              <a:ext cx="1322648" cy="373638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DE55FAA-2C82-669B-E56E-1C000F46A84F}"/>
                </a:ext>
              </a:extLst>
            </p:cNvPr>
            <p:cNvCxnSpPr>
              <a:cxnSpLocks/>
              <a:stCxn id="48" idx="3"/>
              <a:endCxn id="52" idx="1"/>
            </p:cNvCxnSpPr>
            <p:nvPr/>
          </p:nvCxnSpPr>
          <p:spPr>
            <a:xfrm>
              <a:off x="9199880" y="2881501"/>
              <a:ext cx="36777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EFAAAEC-7788-7C4C-C093-275DF67E4F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055" r="64361"/>
            <a:stretch/>
          </p:blipFill>
          <p:spPr>
            <a:xfrm>
              <a:off x="975528" y="1587253"/>
              <a:ext cx="873592" cy="89772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DB6D250-3CD6-A9A5-DEBC-A8A55F69C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109"/>
            <a:stretch/>
          </p:blipFill>
          <p:spPr>
            <a:xfrm>
              <a:off x="9778438" y="1587253"/>
              <a:ext cx="901077" cy="897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03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EAAE2DA-0874-A3E4-261E-BE26A5134041}"/>
              </a:ext>
            </a:extLst>
          </p:cNvPr>
          <p:cNvGrpSpPr/>
          <p:nvPr/>
        </p:nvGrpSpPr>
        <p:grpSpPr>
          <a:xfrm>
            <a:off x="-535691" y="1947933"/>
            <a:ext cx="14490312" cy="2905829"/>
            <a:chOff x="-535691" y="1947933"/>
            <a:chExt cx="14490312" cy="29058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DCA9FA-20F8-59F6-0A82-33AB96058057}"/>
                </a:ext>
              </a:extLst>
            </p:cNvPr>
            <p:cNvSpPr/>
            <p:nvPr/>
          </p:nvSpPr>
          <p:spPr>
            <a:xfrm>
              <a:off x="-535691" y="2950556"/>
              <a:ext cx="1675082" cy="587887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乳腺超声图像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Rectangle: Top Corners Snipped 5">
              <a:extLst>
                <a:ext uri="{FF2B5EF4-FFF2-40B4-BE49-F238E27FC236}">
                  <a16:creationId xmlns:a16="http://schemas.microsoft.com/office/drawing/2014/main" id="{5C8F0BEE-76FB-240D-B6B1-42300369B0BC}"/>
                </a:ext>
              </a:extLst>
            </p:cNvPr>
            <p:cNvSpPr/>
            <p:nvPr/>
          </p:nvSpPr>
          <p:spPr>
            <a:xfrm rot="16200000">
              <a:off x="1077902" y="2986312"/>
              <a:ext cx="1695402" cy="516373"/>
            </a:xfrm>
            <a:prstGeom prst="snip2SameRect">
              <a:avLst>
                <a:gd name="adj1" fmla="val 50000"/>
                <a:gd name="adj2" fmla="val 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8E9950-BBF1-C5C0-2792-80A4E80E93F0}"/>
                </a:ext>
              </a:extLst>
            </p:cNvPr>
            <p:cNvCxnSpPr>
              <a:cxnSpLocks/>
              <a:stCxn id="5" idx="3"/>
              <a:endCxn id="6" idx="3"/>
            </p:cNvCxnSpPr>
            <p:nvPr/>
          </p:nvCxnSpPr>
          <p:spPr>
            <a:xfrm flipV="1">
              <a:off x="1139391" y="3244499"/>
              <a:ext cx="52802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1FCAC4-CB56-1C69-275A-B1D5C33CAA9C}"/>
                </a:ext>
              </a:extLst>
            </p:cNvPr>
            <p:cNvSpPr/>
            <p:nvPr/>
          </p:nvSpPr>
          <p:spPr>
            <a:xfrm>
              <a:off x="3240597" y="3055362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卷积注意力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7AFD0E-1B82-A175-6F91-A5CE461171D4}"/>
                </a:ext>
              </a:extLst>
            </p:cNvPr>
            <p:cNvCxnSpPr>
              <a:cxnSpLocks/>
              <a:stCxn id="6" idx="1"/>
              <a:endCxn id="8" idx="1"/>
            </p:cNvCxnSpPr>
            <p:nvPr/>
          </p:nvCxnSpPr>
          <p:spPr>
            <a:xfrm flipV="1">
              <a:off x="2183790" y="3242181"/>
              <a:ext cx="1056807" cy="23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97BDD0-73C6-E7FA-6C3E-9B4617941934}"/>
                </a:ext>
              </a:extLst>
            </p:cNvPr>
            <p:cNvSpPr/>
            <p:nvPr/>
          </p:nvSpPr>
          <p:spPr>
            <a:xfrm>
              <a:off x="3240597" y="4480124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卷积注意力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DE4021-AE23-EC36-65C9-A21CDA791FF9}"/>
                </a:ext>
              </a:extLst>
            </p:cNvPr>
            <p:cNvGrpSpPr/>
            <p:nvPr/>
          </p:nvGrpSpPr>
          <p:grpSpPr>
            <a:xfrm>
              <a:off x="5257423" y="4515426"/>
              <a:ext cx="300236" cy="300236"/>
              <a:chOff x="7139940" y="3987106"/>
              <a:chExt cx="300236" cy="30023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1D0ABD-1361-52DF-59DD-8590FD7F8EA2}"/>
                  </a:ext>
                </a:extLst>
              </p:cNvPr>
              <p:cNvSpPr/>
              <p:nvPr/>
            </p:nvSpPr>
            <p:spPr>
              <a:xfrm>
                <a:off x="7139940" y="3987106"/>
                <a:ext cx="300236" cy="300236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lus Sign 24">
                <a:extLst>
                  <a:ext uri="{FF2B5EF4-FFF2-40B4-BE49-F238E27FC236}">
                    <a16:creationId xmlns:a16="http://schemas.microsoft.com/office/drawing/2014/main" id="{BF60F69A-A781-BDB7-5F33-5DA9A63BF28E}"/>
                  </a:ext>
                </a:extLst>
              </p:cNvPr>
              <p:cNvSpPr/>
              <p:nvPr/>
            </p:nvSpPr>
            <p:spPr>
              <a:xfrm>
                <a:off x="7194431" y="4041597"/>
                <a:ext cx="191254" cy="191254"/>
              </a:xfrm>
              <a:prstGeom prst="mathPlus">
                <a:avLst/>
              </a:prstGeom>
              <a:ln w="1524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17C65A3C-804B-7261-E026-26EB3E5761E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030458" y="4089883"/>
              <a:ext cx="1210139" cy="577060"/>
            </a:xfrm>
            <a:prstGeom prst="bentConnector3">
              <a:avLst>
                <a:gd name="adj1" fmla="val 465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3B6ACB9-9018-3771-1EA6-24DF46849C1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V="1">
              <a:off x="2765683" y="4515426"/>
              <a:ext cx="2641858" cy="151519"/>
            </a:xfrm>
            <a:prstGeom prst="bentConnector4">
              <a:avLst>
                <a:gd name="adj1" fmla="val -6778"/>
                <a:gd name="adj2" fmla="val 250872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488288-F9C8-8C3E-053C-3DCCF4B9277A}"/>
                </a:ext>
              </a:extLst>
            </p:cNvPr>
            <p:cNvCxnSpPr>
              <a:cxnSpLocks/>
              <a:stCxn id="10" idx="3"/>
              <a:endCxn id="24" idx="2"/>
            </p:cNvCxnSpPr>
            <p:nvPr/>
          </p:nvCxnSpPr>
          <p:spPr>
            <a:xfrm flipV="1">
              <a:off x="4688463" y="4665544"/>
              <a:ext cx="568960" cy="13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Top Corners Snipped 14">
              <a:extLst>
                <a:ext uri="{FF2B5EF4-FFF2-40B4-BE49-F238E27FC236}">
                  <a16:creationId xmlns:a16="http://schemas.microsoft.com/office/drawing/2014/main" id="{0CF04997-0A9D-B4F3-2F33-826B0B1941D9}"/>
                </a:ext>
              </a:extLst>
            </p:cNvPr>
            <p:cNvSpPr/>
            <p:nvPr/>
          </p:nvSpPr>
          <p:spPr>
            <a:xfrm rot="5400000">
              <a:off x="5155756" y="2986312"/>
              <a:ext cx="1695402" cy="516373"/>
            </a:xfrm>
            <a:prstGeom prst="snip2SameRect">
              <a:avLst>
                <a:gd name="adj1" fmla="val 50000"/>
                <a:gd name="adj2" fmla="val 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9F8775-C6D4-8673-6F0B-14090B754923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4688463" y="3242181"/>
              <a:ext cx="1056808" cy="23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B80C3F4-C4A3-F764-DC6C-8B0149CBDB39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5557659" y="4089883"/>
              <a:ext cx="324796" cy="575661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D0E3B0-923B-03A1-1612-6FEC7B89A954}"/>
                </a:ext>
              </a:extLst>
            </p:cNvPr>
            <p:cNvSpPr/>
            <p:nvPr/>
          </p:nvSpPr>
          <p:spPr>
            <a:xfrm>
              <a:off x="6684837" y="3055362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平滑模块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C0BC81-A441-EE3A-CA14-020101A386C1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6261644" y="3242181"/>
              <a:ext cx="423193" cy="23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6F3D2D-6910-F32E-0AB1-099444E03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055" r="64361"/>
            <a:stretch/>
          </p:blipFill>
          <p:spPr>
            <a:xfrm>
              <a:off x="-91649" y="1947933"/>
              <a:ext cx="873592" cy="89772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BCD87C-C844-370B-8C19-108E310696EF}"/>
                </a:ext>
              </a:extLst>
            </p:cNvPr>
            <p:cNvSpPr/>
            <p:nvPr/>
          </p:nvSpPr>
          <p:spPr>
            <a:xfrm>
              <a:off x="8555896" y="3055362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全连接层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524A0A-9D86-D158-1BEF-9A6C09FA934D}"/>
                </a:ext>
              </a:extLst>
            </p:cNvPr>
            <p:cNvCxnSpPr>
              <a:cxnSpLocks/>
              <a:stCxn id="18" idx="3"/>
              <a:endCxn id="26" idx="1"/>
            </p:cNvCxnSpPr>
            <p:nvPr/>
          </p:nvCxnSpPr>
          <p:spPr>
            <a:xfrm>
              <a:off x="8132703" y="3242181"/>
              <a:ext cx="4231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182F60-80E0-F683-EB17-0DE6CC8647B0}"/>
                </a:ext>
              </a:extLst>
            </p:cNvPr>
            <p:cNvSpPr/>
            <p:nvPr/>
          </p:nvSpPr>
          <p:spPr>
            <a:xfrm>
              <a:off x="8555896" y="2074402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全连接层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68EDBF5-EF3C-3C2E-3C13-940127E0E82D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5150743" y="2261221"/>
              <a:ext cx="3405153" cy="980958"/>
            </a:xfrm>
            <a:prstGeom prst="bentConnector3">
              <a:avLst>
                <a:gd name="adj1" fmla="val 2559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2B97951-3661-374D-9DC6-4DF94DD84855}"/>
                </a:ext>
              </a:extLst>
            </p:cNvPr>
            <p:cNvSpPr/>
            <p:nvPr/>
          </p:nvSpPr>
          <p:spPr>
            <a:xfrm>
              <a:off x="10588236" y="3055362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分类器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A35891-0586-6EB8-D3DB-D61C2915F2E3}"/>
                </a:ext>
              </a:extLst>
            </p:cNvPr>
            <p:cNvCxnSpPr>
              <a:cxnSpLocks/>
              <a:stCxn id="26" idx="3"/>
              <a:endCxn id="38" idx="1"/>
            </p:cNvCxnSpPr>
            <p:nvPr/>
          </p:nvCxnSpPr>
          <p:spPr>
            <a:xfrm>
              <a:off x="10003762" y="3242181"/>
              <a:ext cx="58447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75E9C1F5-243A-D37A-3FD1-9DC2C5E383B3}"/>
                </a:ext>
              </a:extLst>
            </p:cNvPr>
            <p:cNvCxnSpPr>
              <a:cxnSpLocks/>
              <a:stCxn id="30" idx="3"/>
              <a:endCxn id="38" idx="0"/>
            </p:cNvCxnSpPr>
            <p:nvPr/>
          </p:nvCxnSpPr>
          <p:spPr>
            <a:xfrm>
              <a:off x="10003762" y="2261221"/>
              <a:ext cx="1308407" cy="794141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8E5861-E451-DC44-B87A-B9FA2FE17E34}"/>
                </a:ext>
              </a:extLst>
            </p:cNvPr>
            <p:cNvCxnSpPr>
              <a:cxnSpLocks/>
              <a:stCxn id="38" idx="3"/>
              <a:endCxn id="47" idx="1"/>
            </p:cNvCxnSpPr>
            <p:nvPr/>
          </p:nvCxnSpPr>
          <p:spPr>
            <a:xfrm>
              <a:off x="12036102" y="3242181"/>
              <a:ext cx="47065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468CC6-81B2-F8FC-821F-1BE1F3836DE9}"/>
                </a:ext>
              </a:extLst>
            </p:cNvPr>
            <p:cNvSpPr/>
            <p:nvPr/>
          </p:nvSpPr>
          <p:spPr>
            <a:xfrm>
              <a:off x="12506755" y="3055362"/>
              <a:ext cx="1447866" cy="373638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4DC9FB-921F-85BC-DA01-A3B1ED8840A4}"/>
                </a:ext>
              </a:extLst>
            </p:cNvPr>
            <p:cNvSpPr/>
            <p:nvPr/>
          </p:nvSpPr>
          <p:spPr>
            <a:xfrm>
              <a:off x="12506755" y="2413826"/>
              <a:ext cx="1447866" cy="373638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良性结节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582B37-EEEB-B141-718F-B361ADBDF1CD}"/>
              </a:ext>
            </a:extLst>
          </p:cNvPr>
          <p:cNvGrpSpPr/>
          <p:nvPr/>
        </p:nvGrpSpPr>
        <p:grpSpPr>
          <a:xfrm>
            <a:off x="-535691" y="1947933"/>
            <a:ext cx="14946171" cy="3940401"/>
            <a:chOff x="-535691" y="1947933"/>
            <a:chExt cx="14946171" cy="39404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DCA9FA-20F8-59F6-0A82-33AB96058057}"/>
                </a:ext>
              </a:extLst>
            </p:cNvPr>
            <p:cNvSpPr/>
            <p:nvPr/>
          </p:nvSpPr>
          <p:spPr>
            <a:xfrm>
              <a:off x="-535691" y="2950556"/>
              <a:ext cx="1675082" cy="587887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乳腺超声图像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6F3D2D-6910-F32E-0AB1-099444E03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055" r="64361"/>
            <a:stretch/>
          </p:blipFill>
          <p:spPr>
            <a:xfrm>
              <a:off x="-91649" y="1947933"/>
              <a:ext cx="873592" cy="897728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468CC6-81B2-F8FC-821F-1BE1F3836DE9}"/>
                </a:ext>
              </a:extLst>
            </p:cNvPr>
            <p:cNvSpPr/>
            <p:nvPr/>
          </p:nvSpPr>
          <p:spPr>
            <a:xfrm>
              <a:off x="4494014" y="4606964"/>
              <a:ext cx="2220332" cy="373638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结节类型概率向量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6F7B68-5558-BD1A-5463-6476EF4BCCAE}"/>
                </a:ext>
              </a:extLst>
            </p:cNvPr>
            <p:cNvSpPr/>
            <p:nvPr/>
          </p:nvSpPr>
          <p:spPr>
            <a:xfrm>
              <a:off x="1706627" y="3057680"/>
              <a:ext cx="2344511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sz="18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仿宋" panose="02010609060101010101" pitchFamily="49" charset="-122"/>
                </a:rPr>
                <a:t>结节图像分割网络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ACC0D7-FD03-D856-7AD5-491D7B14F0B7}"/>
                </a:ext>
              </a:extLst>
            </p:cNvPr>
            <p:cNvCxnSpPr>
              <a:cxnSpLocks/>
              <a:stCxn id="5" idx="3"/>
              <a:endCxn id="3" idx="1"/>
            </p:cNvCxnSpPr>
            <p:nvPr/>
          </p:nvCxnSpPr>
          <p:spPr>
            <a:xfrm flipV="1">
              <a:off x="1139391" y="3244499"/>
              <a:ext cx="56723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55FF65E-D0E2-4796-3A19-7878072A1DCE}"/>
                </a:ext>
              </a:extLst>
            </p:cNvPr>
            <p:cNvCxnSpPr>
              <a:cxnSpLocks/>
              <a:stCxn id="3" idx="3"/>
              <a:endCxn id="33" idx="1"/>
            </p:cNvCxnSpPr>
            <p:nvPr/>
          </p:nvCxnSpPr>
          <p:spPr>
            <a:xfrm>
              <a:off x="4051138" y="3244499"/>
              <a:ext cx="87506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C57E67-D887-DB3E-8757-C625D5866336}"/>
                </a:ext>
              </a:extLst>
            </p:cNvPr>
            <p:cNvSpPr/>
            <p:nvPr/>
          </p:nvSpPr>
          <p:spPr>
            <a:xfrm>
              <a:off x="4926205" y="3057680"/>
              <a:ext cx="1322648" cy="373638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结节图像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D333948-118B-F8BE-2FC8-5554B6718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109"/>
            <a:stretch/>
          </p:blipFill>
          <p:spPr>
            <a:xfrm>
              <a:off x="5136990" y="1950251"/>
              <a:ext cx="901077" cy="89772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19D3DE-874C-5A71-7C5B-DBB8E3D1A15A}"/>
                </a:ext>
              </a:extLst>
            </p:cNvPr>
            <p:cNvSpPr/>
            <p:nvPr/>
          </p:nvSpPr>
          <p:spPr>
            <a:xfrm>
              <a:off x="1706627" y="4606964"/>
              <a:ext cx="2344511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sz="18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仿宋" panose="02010609060101010101" pitchFamily="49" charset="-122"/>
                </a:rPr>
                <a:t>结节类型分类网络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DAA01A02-E140-134F-2406-03A1F251BF9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773152" y="3860308"/>
              <a:ext cx="1549284" cy="31766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A76998F-4EB6-9DD5-B162-BB839B8BE324}"/>
                </a:ext>
              </a:extLst>
            </p:cNvPr>
            <p:cNvSpPr/>
            <p:nvPr/>
          </p:nvSpPr>
          <p:spPr>
            <a:xfrm>
              <a:off x="4369836" y="4139917"/>
              <a:ext cx="2468688" cy="373638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0.214,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0.583, 0.203 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9004E8-583E-922C-6315-D2B645E6D8EF}"/>
                </a:ext>
              </a:extLst>
            </p:cNvPr>
            <p:cNvCxnSpPr>
              <a:cxnSpLocks/>
              <a:stCxn id="40" idx="3"/>
              <a:endCxn id="47" idx="1"/>
            </p:cNvCxnSpPr>
            <p:nvPr/>
          </p:nvCxnSpPr>
          <p:spPr>
            <a:xfrm>
              <a:off x="4051138" y="4793783"/>
              <a:ext cx="44287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9C5A0D2-1390-AFC6-1680-903B73A1A03C}"/>
                </a:ext>
              </a:extLst>
            </p:cNvPr>
            <p:cNvSpPr/>
            <p:nvPr/>
          </p:nvSpPr>
          <p:spPr>
            <a:xfrm>
              <a:off x="7123920" y="3057680"/>
              <a:ext cx="1656704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全局最大池化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AC1A66-BF7D-5988-EB24-883D71CB75FB}"/>
                </a:ext>
              </a:extLst>
            </p:cNvPr>
            <p:cNvCxnSpPr>
              <a:cxnSpLocks/>
              <a:stCxn id="33" idx="3"/>
              <a:endCxn id="57" idx="1"/>
            </p:cNvCxnSpPr>
            <p:nvPr/>
          </p:nvCxnSpPr>
          <p:spPr>
            <a:xfrm>
              <a:off x="6248853" y="3244499"/>
              <a:ext cx="87506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674041-90B4-00E5-7793-24C7187FD66E}"/>
                </a:ext>
              </a:extLst>
            </p:cNvPr>
            <p:cNvSpPr/>
            <p:nvPr/>
          </p:nvSpPr>
          <p:spPr>
            <a:xfrm>
              <a:off x="7228339" y="4610243"/>
              <a:ext cx="1447866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全连接网络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0EF68F0-E77B-F383-57CE-7AC2670AB5EF}"/>
                </a:ext>
              </a:extLst>
            </p:cNvPr>
            <p:cNvCxnSpPr>
              <a:cxnSpLocks/>
              <a:stCxn id="47" idx="3"/>
              <a:endCxn id="62" idx="1"/>
            </p:cNvCxnSpPr>
            <p:nvPr/>
          </p:nvCxnSpPr>
          <p:spPr>
            <a:xfrm>
              <a:off x="6714346" y="4793783"/>
              <a:ext cx="513993" cy="32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56DAD42-7863-1034-D057-64889085702F}"/>
                </a:ext>
              </a:extLst>
            </p:cNvPr>
            <p:cNvSpPr/>
            <p:nvPr/>
          </p:nvSpPr>
          <p:spPr>
            <a:xfrm>
              <a:off x="9555538" y="3863060"/>
              <a:ext cx="1840374" cy="37363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类别插值网络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8A76235A-F610-C3B1-32B7-C21F2CED59EF}"/>
                </a:ext>
              </a:extLst>
            </p:cNvPr>
            <p:cNvCxnSpPr>
              <a:cxnSpLocks/>
              <a:stCxn id="62" idx="3"/>
              <a:endCxn id="67" idx="1"/>
            </p:cNvCxnSpPr>
            <p:nvPr/>
          </p:nvCxnSpPr>
          <p:spPr>
            <a:xfrm flipV="1">
              <a:off x="8676205" y="4049879"/>
              <a:ext cx="879333" cy="747183"/>
            </a:xfrm>
            <a:prstGeom prst="bentConnector3">
              <a:avLst>
                <a:gd name="adj1" fmla="val 55922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607BBC0B-65E9-371C-A999-20494D2E7D48}"/>
                </a:ext>
              </a:extLst>
            </p:cNvPr>
            <p:cNvCxnSpPr>
              <a:cxnSpLocks/>
              <a:stCxn id="57" idx="3"/>
              <a:endCxn id="67" idx="1"/>
            </p:cNvCxnSpPr>
            <p:nvPr/>
          </p:nvCxnSpPr>
          <p:spPr>
            <a:xfrm>
              <a:off x="8780624" y="3244499"/>
              <a:ext cx="774914" cy="805380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557C6ABA-1DAA-7D7F-8569-24E5255B2FDA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V="1">
              <a:off x="6971342" y="4236698"/>
              <a:ext cx="3504383" cy="165163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9D0BE7A-001F-FE62-0CDF-E82A205B623F}"/>
                </a:ext>
              </a:extLst>
            </p:cNvPr>
            <p:cNvCxnSpPr/>
            <p:nvPr/>
          </p:nvCxnSpPr>
          <p:spPr>
            <a:xfrm>
              <a:off x="6980764" y="4793783"/>
              <a:ext cx="0" cy="10945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E0F7FA-0503-FFA2-7E69-C7017AED38A3}"/>
                </a:ext>
              </a:extLst>
            </p:cNvPr>
            <p:cNvCxnSpPr>
              <a:cxnSpLocks/>
              <a:stCxn id="67" idx="3"/>
              <a:endCxn id="92" idx="1"/>
            </p:cNvCxnSpPr>
            <p:nvPr/>
          </p:nvCxnSpPr>
          <p:spPr>
            <a:xfrm flipV="1">
              <a:off x="11395912" y="4046994"/>
              <a:ext cx="296275" cy="28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0016B0F-C714-A04A-D73C-B4A8CC498296}"/>
                </a:ext>
              </a:extLst>
            </p:cNvPr>
            <p:cNvSpPr/>
            <p:nvPr/>
          </p:nvSpPr>
          <p:spPr>
            <a:xfrm>
              <a:off x="11692187" y="3860175"/>
              <a:ext cx="2718293" cy="373638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结节类型融合预测概率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2B2A880-9DDA-D92D-7A5F-D42FE7C0E5BB}"/>
                </a:ext>
              </a:extLst>
            </p:cNvPr>
            <p:cNvSpPr/>
            <p:nvPr/>
          </p:nvSpPr>
          <p:spPr>
            <a:xfrm>
              <a:off x="11896072" y="3273551"/>
              <a:ext cx="2468688" cy="373638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0.021,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0.871, 0.108 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36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104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hoiyuen cheng</dc:creator>
  <cp:lastModifiedBy>hoiyuen cheng</cp:lastModifiedBy>
  <cp:revision>2</cp:revision>
  <dcterms:created xsi:type="dcterms:W3CDTF">2023-11-03T04:01:10Z</dcterms:created>
  <dcterms:modified xsi:type="dcterms:W3CDTF">2023-11-03T14:12:51Z</dcterms:modified>
</cp:coreProperties>
</file>