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71" autoAdjust="0"/>
  </p:normalViewPr>
  <p:slideViewPr>
    <p:cSldViewPr snapToGrid="0">
      <p:cViewPr>
        <p:scale>
          <a:sx n="75" d="100"/>
          <a:sy n="75" d="100"/>
        </p:scale>
        <p:origin x="94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E137-AA60-24FD-D76E-994F1678D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07B2D-FC92-0206-D97A-8BE679A7A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59A5C-9108-07BC-8D3C-7292AF84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D47-DF70-4086-8541-624145895DC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7D07-47A6-E27E-7B76-78E47A31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30DD9-34AD-141E-F0B9-A3D7F3F2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7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B4B8-890D-9EE0-1DBD-C9527345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68DE3-80D1-4EBB-2A88-9C3C0D38F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0FED-86E3-7677-2F8A-C79E72FE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D47-DF70-4086-8541-624145895DC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1E76-9E51-ECC0-C6D8-07C8F5D1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A1BAC-28CB-E690-0024-E939503E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3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BE1CF-416D-5DE5-B9DB-FD7CE6482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7984C-7694-511E-7AF2-7CC90C59C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F9015-FD5C-E357-7852-21489BFC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D47-DF70-4086-8541-624145895DC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9F031-440D-34DE-3451-AC93E7F4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5031-1E32-B6F1-4DFD-D1347AAE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0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A614-541C-AB09-D77E-9C876B98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D6B3-ABBD-BD28-7B73-5C606767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C172-12E4-44E2-264F-4C1C0795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D47-DF70-4086-8541-624145895DC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E7BEC-53AF-24FA-1DAE-E734CB5A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27694-4B04-A405-7B60-35C28E0D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7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0F25-F603-C620-8601-B278C6AB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2FFCF-6BE7-E467-DC9D-5971FB9EC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88654-BA6E-B1F5-3BF6-0C5C8F49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D47-DF70-4086-8541-624145895DC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76780-DE38-476A-7BA8-F43C1F4C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0C149-A622-CCA9-BBE0-DD1A470D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5D7A-407C-847D-B3BA-E103E875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2E615-597E-1635-D2DA-D9C2B399D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754B1-D6D1-1AA2-ACC7-A2326ABD1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13AED-CAA2-5210-D2F8-7F6CC81C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D47-DF70-4086-8541-624145895DC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67B49-7166-1CD3-5D4B-DA5ACA43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CC9AD-396F-AB03-8BA7-AF0F3355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4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1584-94D5-BDB0-93A8-282E9448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68F-6AC8-D8A7-09E5-9D19E1AB1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E2598-9A79-4CA7-F942-D284E5ACF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AEABA-4F91-7F64-E949-425FAA19C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EEB75-D5A7-D4DE-B0F5-C74C2B6EC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4FEC3-26A4-012B-63D3-A73BB4EF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D47-DF70-4086-8541-624145895DC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8ECE3-0B6A-8D57-0AD0-07592783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A7196-E0CD-DC98-2CC0-183445A3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9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BA3C-DCC0-5A81-4E73-AF42684D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734C9-23F9-9EF4-153A-3C962F92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D47-DF70-4086-8541-624145895DC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DCE74-D2CE-CDDD-1FFF-C07257AD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18774-7A43-533D-9210-E48B6C51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3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C2476-B34D-EF54-40E7-7B987BA6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D47-DF70-4086-8541-624145895DC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49A88-5957-680D-C355-495D5FF1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49294-B717-9A5D-1A58-6AA9F891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9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075E-2CAD-8943-06C1-BC97AA7A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388F1-0682-3B1F-8464-A4AED02C0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9389A-890C-E341-22AD-FE0D4B06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381B3-D88E-198D-1B6C-A44546EA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D47-DF70-4086-8541-624145895DC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3799C-7E86-E934-4B05-7DE03FEF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4AA73-14C5-86F7-86DA-175486BF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9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E308-A784-0661-A01A-AE9FF23D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0B1AE-E13C-E6F8-D87A-91F7A4002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58E1E-67F3-8867-40EE-055951747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2FA60-9613-693B-6792-4745B36C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D47-DF70-4086-8541-624145895DC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3511-E7ED-43A3-840A-C7241070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45023-FEE2-20EC-B2AD-0BA441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8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C3D38-39FF-9163-E5DC-C4F37FDB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019CB-0EDB-D0BE-9FDE-77A5FF6C0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3D876-545C-BB6B-71B1-AA7E3DCE3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0D47-DF70-4086-8541-624145895DC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DE915-FC7D-54B5-7137-A065491AE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56866-4A64-DF6E-0945-98ECDF09E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6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32E4663-4E0A-6C94-DEEC-06B3CF614DD3}"/>
              </a:ext>
            </a:extLst>
          </p:cNvPr>
          <p:cNvGrpSpPr/>
          <p:nvPr/>
        </p:nvGrpSpPr>
        <p:grpSpPr>
          <a:xfrm>
            <a:off x="112356" y="-57798"/>
            <a:ext cx="9948156" cy="6591777"/>
            <a:chOff x="112356" y="-57798"/>
            <a:chExt cx="9948156" cy="65917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A16272-822E-3942-1C5F-6ED3B0B2C027}"/>
                </a:ext>
              </a:extLst>
            </p:cNvPr>
            <p:cNvSpPr txBox="1"/>
            <p:nvPr/>
          </p:nvSpPr>
          <p:spPr>
            <a:xfrm>
              <a:off x="112356" y="611613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结节图像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CB36804-41E1-A4C9-873C-90836A22A2C5}"/>
                </a:ext>
              </a:extLst>
            </p:cNvPr>
            <p:cNvGrpSpPr/>
            <p:nvPr/>
          </p:nvGrpSpPr>
          <p:grpSpPr>
            <a:xfrm>
              <a:off x="2105758" y="-57798"/>
              <a:ext cx="7954754" cy="6591777"/>
              <a:chOff x="2105758" y="-57798"/>
              <a:chExt cx="7954754" cy="6591777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6F51625-99A5-FC73-5E51-D875BAB704F1}"/>
                  </a:ext>
                </a:extLst>
              </p:cNvPr>
              <p:cNvGrpSpPr/>
              <p:nvPr/>
            </p:nvGrpSpPr>
            <p:grpSpPr>
              <a:xfrm>
                <a:off x="2105758" y="311534"/>
                <a:ext cx="6261728" cy="5853113"/>
                <a:chOff x="2105758" y="311534"/>
                <a:chExt cx="6261728" cy="5853113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57AE830-C15D-DA10-8EFD-976F01DAF8B3}"/>
                    </a:ext>
                  </a:extLst>
                </p:cNvPr>
                <p:cNvSpPr/>
                <p:nvPr/>
              </p:nvSpPr>
              <p:spPr>
                <a:xfrm>
                  <a:off x="4260206" y="653010"/>
                  <a:ext cx="1675082" cy="587887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图像增强</a:t>
                  </a:r>
                  <a:endParaRPr lang="en-US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267FF4E-97A1-871B-29E1-E20399B6D167}"/>
                    </a:ext>
                  </a:extLst>
                </p:cNvPr>
                <p:cNvSpPr/>
                <p:nvPr/>
              </p:nvSpPr>
              <p:spPr>
                <a:xfrm>
                  <a:off x="2105758" y="2028313"/>
                  <a:ext cx="2154448" cy="587887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结节图像分割网络</a:t>
                  </a:r>
                  <a:endParaRPr lang="en-US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2F84AB4-8A05-1E3D-4CC2-0286B5BC2735}"/>
                    </a:ext>
                  </a:extLst>
                </p:cNvPr>
                <p:cNvSpPr/>
                <p:nvPr/>
              </p:nvSpPr>
              <p:spPr>
                <a:xfrm>
                  <a:off x="5935288" y="2028313"/>
                  <a:ext cx="2154448" cy="587887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结节类型分类网络</a:t>
                  </a:r>
                  <a:endParaRPr lang="en-US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D26A4EF-43D9-735B-959D-0B82E263A08A}"/>
                    </a:ext>
                  </a:extLst>
                </p:cNvPr>
                <p:cNvSpPr/>
                <p:nvPr/>
              </p:nvSpPr>
              <p:spPr>
                <a:xfrm>
                  <a:off x="5657538" y="4680067"/>
                  <a:ext cx="2709948" cy="587887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结节类型预测融合网络</a:t>
                  </a:r>
                  <a:endParaRPr lang="en-US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C21C1204-1A1D-C220-9997-68A24ABDC4D3}"/>
                    </a:ext>
                  </a:extLst>
                </p:cNvPr>
                <p:cNvCxnSpPr>
                  <a:cxnSpLocks/>
                  <a:stCxn id="3" idx="2"/>
                  <a:endCxn id="7" idx="0"/>
                </p:cNvCxnSpPr>
                <p:nvPr/>
              </p:nvCxnSpPr>
              <p:spPr>
                <a:xfrm>
                  <a:off x="5097747" y="311534"/>
                  <a:ext cx="0" cy="34147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0542F873-4247-CD56-288F-D76947595CBA}"/>
                    </a:ext>
                  </a:extLst>
                </p:cNvPr>
                <p:cNvCxnSpPr>
                  <a:cxnSpLocks/>
                  <a:stCxn id="8" idx="2"/>
                  <a:endCxn id="15" idx="0"/>
                </p:cNvCxnSpPr>
                <p:nvPr/>
              </p:nvCxnSpPr>
              <p:spPr>
                <a:xfrm flipH="1">
                  <a:off x="3160356" y="2616200"/>
                  <a:ext cx="22626" cy="3499934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31B1BB67-79E7-BD8D-40B4-76F497515B90}"/>
                    </a:ext>
                  </a:extLst>
                </p:cNvPr>
                <p:cNvCxnSpPr>
                  <a:cxnSpLocks/>
                  <a:stCxn id="9" idx="2"/>
                  <a:endCxn id="26" idx="0"/>
                </p:cNvCxnSpPr>
                <p:nvPr/>
              </p:nvCxnSpPr>
              <p:spPr>
                <a:xfrm>
                  <a:off x="7012512" y="2616200"/>
                  <a:ext cx="0" cy="907119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82B65BFE-827D-BDA6-3A9E-6C9CAB1EA870}"/>
                    </a:ext>
                  </a:extLst>
                </p:cNvPr>
                <p:cNvCxnSpPr>
                  <a:cxnSpLocks/>
                  <a:stCxn id="26" idx="2"/>
                  <a:endCxn id="12" idx="0"/>
                </p:cNvCxnSpPr>
                <p:nvPr/>
              </p:nvCxnSpPr>
              <p:spPr>
                <a:xfrm>
                  <a:off x="7012512" y="3892651"/>
                  <a:ext cx="0" cy="78741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4F1DFB20-BCE1-714B-D262-156F2C9CA97F}"/>
                    </a:ext>
                  </a:extLst>
                </p:cNvPr>
                <p:cNvCxnSpPr>
                  <a:cxnSpLocks/>
                  <a:stCxn id="12" idx="2"/>
                  <a:endCxn id="21" idx="0"/>
                </p:cNvCxnSpPr>
                <p:nvPr/>
              </p:nvCxnSpPr>
              <p:spPr>
                <a:xfrm>
                  <a:off x="7012512" y="5267954"/>
                  <a:ext cx="0" cy="896693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or: Elbow 30">
                  <a:extLst>
                    <a:ext uri="{FF2B5EF4-FFF2-40B4-BE49-F238E27FC236}">
                      <a16:creationId xmlns:a16="http://schemas.microsoft.com/office/drawing/2014/main" id="{72039B16-2CF2-70A5-C405-6F4F2192ABD7}"/>
                    </a:ext>
                  </a:extLst>
                </p:cNvPr>
                <p:cNvCxnSpPr>
                  <a:cxnSpLocks/>
                  <a:stCxn id="7" idx="2"/>
                  <a:endCxn id="9" idx="0"/>
                </p:cNvCxnSpPr>
                <p:nvPr/>
              </p:nvCxnSpPr>
              <p:spPr>
                <a:xfrm rot="16200000" flipH="1">
                  <a:off x="5661421" y="677222"/>
                  <a:ext cx="787416" cy="1914765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or: Elbow 33">
                  <a:extLst>
                    <a:ext uri="{FF2B5EF4-FFF2-40B4-BE49-F238E27FC236}">
                      <a16:creationId xmlns:a16="http://schemas.microsoft.com/office/drawing/2014/main" id="{AEE364E0-1DBE-D200-9B1F-B702F1734980}"/>
                    </a:ext>
                  </a:extLst>
                </p:cNvPr>
                <p:cNvCxnSpPr>
                  <a:cxnSpLocks/>
                  <a:stCxn id="7" idx="2"/>
                  <a:endCxn id="8" idx="0"/>
                </p:cNvCxnSpPr>
                <p:nvPr/>
              </p:nvCxnSpPr>
              <p:spPr>
                <a:xfrm rot="5400000">
                  <a:off x="3746657" y="677223"/>
                  <a:ext cx="787416" cy="1914765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D7A94BD5-58EE-52B5-E354-AFBF5B1FA126}"/>
                    </a:ext>
                  </a:extLst>
                </p:cNvPr>
                <p:cNvCxnSpPr>
                  <a:cxnSpLocks/>
                  <a:endCxn id="12" idx="1"/>
                </p:cNvCxnSpPr>
                <p:nvPr/>
              </p:nvCxnSpPr>
              <p:spPr>
                <a:xfrm>
                  <a:off x="3182982" y="4974011"/>
                  <a:ext cx="2474556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424A71-4F81-1AE4-3658-6B0A69CE8002}"/>
                  </a:ext>
                </a:extLst>
              </p:cNvPr>
              <p:cNvSpPr txBox="1"/>
              <p:nvPr/>
            </p:nvSpPr>
            <p:spPr>
              <a:xfrm>
                <a:off x="4020523" y="-57798"/>
                <a:ext cx="21544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乳腺超声图像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F5E73E-0A17-A73C-50A3-48A1A56C813F}"/>
                  </a:ext>
                </a:extLst>
              </p:cNvPr>
              <p:cNvSpPr txBox="1"/>
              <p:nvPr/>
            </p:nvSpPr>
            <p:spPr>
              <a:xfrm>
                <a:off x="3964512" y="616464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结节类型最终预测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A32C53-47EC-C742-DED6-7225B7934122}"/>
                  </a:ext>
                </a:extLst>
              </p:cNvPr>
              <p:cNvSpPr txBox="1"/>
              <p:nvPr/>
            </p:nvSpPr>
            <p:spPr>
              <a:xfrm>
                <a:off x="5717112" y="3523319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结节类型初步预测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979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7939D-EAC1-BAF2-181B-5F761D9FEBD1}"/>
              </a:ext>
            </a:extLst>
          </p:cNvPr>
          <p:cNvGrpSpPr/>
          <p:nvPr/>
        </p:nvGrpSpPr>
        <p:grpSpPr>
          <a:xfrm>
            <a:off x="650239" y="1587253"/>
            <a:ext cx="10149008" cy="2905829"/>
            <a:chOff x="650239" y="1587253"/>
            <a:chExt cx="10149008" cy="29058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D97B22-60EE-DB5A-5432-425CE7F54F2F}"/>
                </a:ext>
              </a:extLst>
            </p:cNvPr>
            <p:cNvSpPr txBox="1"/>
            <p:nvPr/>
          </p:nvSpPr>
          <p:spPr>
            <a:xfrm>
              <a:off x="650239" y="2694682"/>
              <a:ext cx="15605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乳腺超声图像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5F1BE73-8656-F351-F85F-69C017E6017B}"/>
                </a:ext>
              </a:extLst>
            </p:cNvPr>
            <p:cNvGrpSpPr/>
            <p:nvPr/>
          </p:nvGrpSpPr>
          <p:grpSpPr>
            <a:xfrm>
              <a:off x="975528" y="1587253"/>
              <a:ext cx="9823719" cy="2905829"/>
              <a:chOff x="975528" y="1587253"/>
              <a:chExt cx="9823719" cy="290582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2E95576-8E2C-D791-6722-FF02EFFE6990}"/>
                  </a:ext>
                </a:extLst>
              </p:cNvPr>
              <p:cNvGrpSpPr/>
              <p:nvPr/>
            </p:nvGrpSpPr>
            <p:grpSpPr>
              <a:xfrm>
                <a:off x="975528" y="1587253"/>
                <a:ext cx="9703987" cy="2905829"/>
                <a:chOff x="975528" y="1587253"/>
                <a:chExt cx="9703987" cy="2905829"/>
              </a:xfrm>
            </p:grpSpPr>
            <p:sp>
              <p:nvSpPr>
                <p:cNvPr id="5" name="Rectangle: Top Corners Snipped 4">
                  <a:extLst>
                    <a:ext uri="{FF2B5EF4-FFF2-40B4-BE49-F238E27FC236}">
                      <a16:creationId xmlns:a16="http://schemas.microsoft.com/office/drawing/2014/main" id="{47C9A521-2EEB-1F82-FC29-2F51C8B33E17}"/>
                    </a:ext>
                  </a:extLst>
                </p:cNvPr>
                <p:cNvSpPr/>
                <p:nvPr/>
              </p:nvSpPr>
              <p:spPr>
                <a:xfrm rot="16200000">
                  <a:off x="2145079" y="2625632"/>
                  <a:ext cx="1695402" cy="516373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编码器</a:t>
                  </a:r>
                  <a:endParaRPr lang="en-US" dirty="0"/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749ADB4D-0D0C-6F9B-1192-2F69FD53CC19}"/>
                    </a:ext>
                  </a:extLst>
                </p:cNvPr>
                <p:cNvCxnSpPr>
                  <a:cxnSpLocks/>
                  <a:stCxn id="3" idx="3"/>
                  <a:endCxn id="5" idx="3"/>
                </p:cNvCxnSpPr>
                <p:nvPr/>
              </p:nvCxnSpPr>
              <p:spPr>
                <a:xfrm>
                  <a:off x="2210768" y="2879348"/>
                  <a:ext cx="523826" cy="4471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1885C92-6A31-7274-4063-DCBA35B0F90F}"/>
                    </a:ext>
                  </a:extLst>
                </p:cNvPr>
                <p:cNvSpPr/>
                <p:nvPr/>
              </p:nvSpPr>
              <p:spPr>
                <a:xfrm>
                  <a:off x="4307774" y="2694682"/>
                  <a:ext cx="1447866" cy="373638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卷积注意力</a:t>
                  </a:r>
                  <a:endParaRPr lang="en-US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8F621282-EAFA-5CCC-6DFB-1D7CC6E301C7}"/>
                    </a:ext>
                  </a:extLst>
                </p:cNvPr>
                <p:cNvCxnSpPr>
                  <a:cxnSpLocks/>
                  <a:stCxn id="5" idx="1"/>
                  <a:endCxn id="9" idx="1"/>
                </p:cNvCxnSpPr>
                <p:nvPr/>
              </p:nvCxnSpPr>
              <p:spPr>
                <a:xfrm flipV="1">
                  <a:off x="3250967" y="2881501"/>
                  <a:ext cx="1056807" cy="2318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F0AA5D4-FB27-1E2A-8926-B6377FAF14A8}"/>
                    </a:ext>
                  </a:extLst>
                </p:cNvPr>
                <p:cNvSpPr/>
                <p:nvPr/>
              </p:nvSpPr>
              <p:spPr>
                <a:xfrm>
                  <a:off x="4307774" y="4119444"/>
                  <a:ext cx="1447866" cy="373638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卷积注意力</a:t>
                  </a:r>
                  <a:endParaRPr lang="en-US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1C51B8D-CC7D-60AC-BE3D-85CA6D9B024A}"/>
                    </a:ext>
                  </a:extLst>
                </p:cNvPr>
                <p:cNvGrpSpPr/>
                <p:nvPr/>
              </p:nvGrpSpPr>
              <p:grpSpPr>
                <a:xfrm>
                  <a:off x="6324600" y="4154746"/>
                  <a:ext cx="300236" cy="300236"/>
                  <a:chOff x="7139940" y="3987106"/>
                  <a:chExt cx="300236" cy="300236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770AC024-8F36-FC69-2676-7DCC6854D133}"/>
                      </a:ext>
                    </a:extLst>
                  </p:cNvPr>
                  <p:cNvSpPr/>
                  <p:nvPr/>
                </p:nvSpPr>
                <p:spPr>
                  <a:xfrm>
                    <a:off x="7139940" y="3987106"/>
                    <a:ext cx="300236" cy="300236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Plus Sign 20">
                    <a:extLst>
                      <a:ext uri="{FF2B5EF4-FFF2-40B4-BE49-F238E27FC236}">
                        <a16:creationId xmlns:a16="http://schemas.microsoft.com/office/drawing/2014/main" id="{4D84A7EF-D84F-15AB-31C1-3910E65A6958}"/>
                      </a:ext>
                    </a:extLst>
                  </p:cNvPr>
                  <p:cNvSpPr/>
                  <p:nvPr/>
                </p:nvSpPr>
                <p:spPr>
                  <a:xfrm>
                    <a:off x="7194431" y="4041597"/>
                    <a:ext cx="191254" cy="191254"/>
                  </a:xfrm>
                  <a:prstGeom prst="mathPlus">
                    <a:avLst/>
                  </a:prstGeom>
                  <a:ln w="1524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4" name="Connector: Elbow 23">
                  <a:extLst>
                    <a:ext uri="{FF2B5EF4-FFF2-40B4-BE49-F238E27FC236}">
                      <a16:creationId xmlns:a16="http://schemas.microsoft.com/office/drawing/2014/main" id="{6AC6295E-BA55-B4A3-023D-D2880B3B18ED}"/>
                    </a:ext>
                  </a:extLst>
                </p:cNvPr>
                <p:cNvCxnSpPr>
                  <a:cxnSpLocks/>
                  <a:endCxn id="18" idx="1"/>
                </p:cNvCxnSpPr>
                <p:nvPr/>
              </p:nvCxnSpPr>
              <p:spPr>
                <a:xfrm>
                  <a:off x="3097635" y="3729203"/>
                  <a:ext cx="1210139" cy="577060"/>
                </a:xfrm>
                <a:prstGeom prst="bentConnector3">
                  <a:avLst>
                    <a:gd name="adj1" fmla="val 465"/>
                  </a:avLst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or: Elbow 29">
                  <a:extLst>
                    <a:ext uri="{FF2B5EF4-FFF2-40B4-BE49-F238E27FC236}">
                      <a16:creationId xmlns:a16="http://schemas.microsoft.com/office/drawing/2014/main" id="{E1DACE7B-3D34-FD01-A4FE-BB5741C7F161}"/>
                    </a:ext>
                  </a:extLst>
                </p:cNvPr>
                <p:cNvCxnSpPr>
                  <a:cxnSpLocks/>
                  <a:endCxn id="19" idx="0"/>
                </p:cNvCxnSpPr>
                <p:nvPr/>
              </p:nvCxnSpPr>
              <p:spPr>
                <a:xfrm flipV="1">
                  <a:off x="3832860" y="4154746"/>
                  <a:ext cx="2641858" cy="151519"/>
                </a:xfrm>
                <a:prstGeom prst="bentConnector4">
                  <a:avLst>
                    <a:gd name="adj1" fmla="val -6778"/>
                    <a:gd name="adj2" fmla="val 250872"/>
                  </a:avLst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C14007F-131C-F3D0-6657-66B44CB14B6E}"/>
                    </a:ext>
                  </a:extLst>
                </p:cNvPr>
                <p:cNvCxnSpPr>
                  <a:cxnSpLocks/>
                  <a:stCxn id="18" idx="3"/>
                  <a:endCxn id="19" idx="2"/>
                </p:cNvCxnSpPr>
                <p:nvPr/>
              </p:nvCxnSpPr>
              <p:spPr>
                <a:xfrm flipV="1">
                  <a:off x="5755640" y="4304864"/>
                  <a:ext cx="568960" cy="1399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: Top Corners Snipped 36">
                  <a:extLst>
                    <a:ext uri="{FF2B5EF4-FFF2-40B4-BE49-F238E27FC236}">
                      <a16:creationId xmlns:a16="http://schemas.microsoft.com/office/drawing/2014/main" id="{6747C9C6-7221-35A4-B7CC-77E4E562A12D}"/>
                    </a:ext>
                  </a:extLst>
                </p:cNvPr>
                <p:cNvSpPr/>
                <p:nvPr/>
              </p:nvSpPr>
              <p:spPr>
                <a:xfrm rot="5400000">
                  <a:off x="6222933" y="2625632"/>
                  <a:ext cx="1695402" cy="516373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解码器</a:t>
                  </a:r>
                  <a:endParaRPr lang="en-US" dirty="0"/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7AC58DFB-CA30-A135-986D-F0884F70497C}"/>
                    </a:ext>
                  </a:extLst>
                </p:cNvPr>
                <p:cNvCxnSpPr>
                  <a:cxnSpLocks/>
                  <a:stCxn id="9" idx="3"/>
                  <a:endCxn id="37" idx="1"/>
                </p:cNvCxnSpPr>
                <p:nvPr/>
              </p:nvCxnSpPr>
              <p:spPr>
                <a:xfrm>
                  <a:off x="5755640" y="2881501"/>
                  <a:ext cx="1056808" cy="2318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Elbow 40">
                  <a:extLst>
                    <a:ext uri="{FF2B5EF4-FFF2-40B4-BE49-F238E27FC236}">
                      <a16:creationId xmlns:a16="http://schemas.microsoft.com/office/drawing/2014/main" id="{B5460BE4-C321-E36D-F3F6-875F9896543B}"/>
                    </a:ext>
                  </a:extLst>
                </p:cNvPr>
                <p:cNvCxnSpPr>
                  <a:cxnSpLocks/>
                  <a:stCxn id="19" idx="6"/>
                </p:cNvCxnSpPr>
                <p:nvPr/>
              </p:nvCxnSpPr>
              <p:spPr>
                <a:xfrm flipV="1">
                  <a:off x="6624836" y="3729203"/>
                  <a:ext cx="324796" cy="575661"/>
                </a:xfrm>
                <a:prstGeom prst="bentConnector2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4DF004C-D967-16D1-9A82-7DC08212697D}"/>
                    </a:ext>
                  </a:extLst>
                </p:cNvPr>
                <p:cNvSpPr/>
                <p:nvPr/>
              </p:nvSpPr>
              <p:spPr>
                <a:xfrm>
                  <a:off x="7752014" y="2694682"/>
                  <a:ext cx="1447866" cy="373638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平滑模块</a:t>
                  </a:r>
                  <a:endParaRPr lang="en-US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1EC7E4D1-79E8-A14E-391D-5449360DD8B3}"/>
                    </a:ext>
                  </a:extLst>
                </p:cNvPr>
                <p:cNvCxnSpPr>
                  <a:cxnSpLocks/>
                  <a:stCxn id="37" idx="3"/>
                  <a:endCxn id="48" idx="1"/>
                </p:cNvCxnSpPr>
                <p:nvPr/>
              </p:nvCxnSpPr>
              <p:spPr>
                <a:xfrm flipV="1">
                  <a:off x="7328821" y="2881501"/>
                  <a:ext cx="423193" cy="2318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1DE55FAA-2C82-669B-E56E-1C000F46A84F}"/>
                    </a:ext>
                  </a:extLst>
                </p:cNvPr>
                <p:cNvCxnSpPr>
                  <a:cxnSpLocks/>
                  <a:stCxn id="48" idx="3"/>
                  <a:endCxn id="11" idx="1"/>
                </p:cNvCxnSpPr>
                <p:nvPr/>
              </p:nvCxnSpPr>
              <p:spPr>
                <a:xfrm flipV="1">
                  <a:off x="9199880" y="2879348"/>
                  <a:ext cx="458825" cy="2153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6EFAAAEC-7788-7C4C-C093-275DF67E4F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52055" r="64361"/>
                <a:stretch/>
              </p:blipFill>
              <p:spPr>
                <a:xfrm>
                  <a:off x="975528" y="1587253"/>
                  <a:ext cx="873592" cy="897728"/>
                </a:xfrm>
                <a:prstGeom prst="rect">
                  <a:avLst/>
                </a:prstGeom>
              </p:spPr>
            </p:pic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7DB6D250-3CD6-A9A5-DEBC-A8A55F69C7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6109"/>
                <a:stretch/>
              </p:blipFill>
              <p:spPr>
                <a:xfrm>
                  <a:off x="9778438" y="1587253"/>
                  <a:ext cx="901077" cy="897728"/>
                </a:xfrm>
                <a:prstGeom prst="rect">
                  <a:avLst/>
                </a:prstGeom>
              </p:spPr>
            </p:pic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778D60-8443-FD08-5C51-B1FCB26AED79}"/>
                  </a:ext>
                </a:extLst>
              </p:cNvPr>
              <p:cNvSpPr txBox="1"/>
              <p:nvPr/>
            </p:nvSpPr>
            <p:spPr>
              <a:xfrm>
                <a:off x="9658705" y="2694682"/>
                <a:ext cx="11405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结节图像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603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FCD99A7E-F3BE-B650-5546-539D5867455C}"/>
              </a:ext>
            </a:extLst>
          </p:cNvPr>
          <p:cNvGrpSpPr/>
          <p:nvPr/>
        </p:nvGrpSpPr>
        <p:grpSpPr>
          <a:xfrm>
            <a:off x="-540727" y="1947933"/>
            <a:ext cx="14417821" cy="2905829"/>
            <a:chOff x="-540727" y="1947933"/>
            <a:chExt cx="14417821" cy="290582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AAE2DA-0874-A3E4-261E-BE26A5134041}"/>
                </a:ext>
              </a:extLst>
            </p:cNvPr>
            <p:cNvGrpSpPr/>
            <p:nvPr/>
          </p:nvGrpSpPr>
          <p:grpSpPr>
            <a:xfrm>
              <a:off x="-91649" y="1947933"/>
              <a:ext cx="12712225" cy="2905829"/>
              <a:chOff x="-91649" y="1947933"/>
              <a:chExt cx="12712225" cy="2905829"/>
            </a:xfrm>
          </p:grpSpPr>
          <p:sp>
            <p:nvSpPr>
              <p:cNvPr id="6" name="Rectangle: Top Corners Snipped 5">
                <a:extLst>
                  <a:ext uri="{FF2B5EF4-FFF2-40B4-BE49-F238E27FC236}">
                    <a16:creationId xmlns:a16="http://schemas.microsoft.com/office/drawing/2014/main" id="{5C8F0BEE-76FB-240D-B6B1-42300369B0BC}"/>
                  </a:ext>
                </a:extLst>
              </p:cNvPr>
              <p:cNvSpPr/>
              <p:nvPr/>
            </p:nvSpPr>
            <p:spPr>
              <a:xfrm rot="16200000">
                <a:off x="1077902" y="2986312"/>
                <a:ext cx="1695402" cy="516373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编码器</a:t>
                </a:r>
                <a:endParaRPr lang="en-US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38E9950-BBF1-C5C0-2792-80A4E80E93F0}"/>
                  </a:ext>
                </a:extLst>
              </p:cNvPr>
              <p:cNvCxnSpPr>
                <a:cxnSpLocks/>
                <a:stCxn id="3" idx="3"/>
                <a:endCxn id="6" idx="3"/>
              </p:cNvCxnSpPr>
              <p:nvPr/>
            </p:nvCxnSpPr>
            <p:spPr>
              <a:xfrm>
                <a:off x="1196763" y="3244499"/>
                <a:ext cx="47065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D1FCAC4-CB56-1C69-275A-B1D5C33CAA9C}"/>
                  </a:ext>
                </a:extLst>
              </p:cNvPr>
              <p:cNvSpPr/>
              <p:nvPr/>
            </p:nvSpPr>
            <p:spPr>
              <a:xfrm>
                <a:off x="3240597" y="3055362"/>
                <a:ext cx="1447866" cy="373638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卷积注意力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E7AFD0E-1B82-A175-6F91-A5CE461171D4}"/>
                  </a:ext>
                </a:extLst>
              </p:cNvPr>
              <p:cNvCxnSpPr>
                <a:cxnSpLocks/>
                <a:stCxn id="6" idx="1"/>
                <a:endCxn id="8" idx="1"/>
              </p:cNvCxnSpPr>
              <p:nvPr/>
            </p:nvCxnSpPr>
            <p:spPr>
              <a:xfrm flipV="1">
                <a:off x="2183790" y="3242181"/>
                <a:ext cx="1056807" cy="231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97BDD0-73C6-E7FA-6C3E-9B4617941934}"/>
                  </a:ext>
                </a:extLst>
              </p:cNvPr>
              <p:cNvSpPr/>
              <p:nvPr/>
            </p:nvSpPr>
            <p:spPr>
              <a:xfrm>
                <a:off x="3240597" y="4480124"/>
                <a:ext cx="1447866" cy="373638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卷积注意力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DDE4021-AE23-EC36-65C9-A21CDA791FF9}"/>
                  </a:ext>
                </a:extLst>
              </p:cNvPr>
              <p:cNvGrpSpPr/>
              <p:nvPr/>
            </p:nvGrpSpPr>
            <p:grpSpPr>
              <a:xfrm>
                <a:off x="5257423" y="4515426"/>
                <a:ext cx="300236" cy="300236"/>
                <a:chOff x="7139940" y="3987106"/>
                <a:chExt cx="300236" cy="300236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71D0ABD-1361-52DF-59DD-8590FD7F8EA2}"/>
                    </a:ext>
                  </a:extLst>
                </p:cNvPr>
                <p:cNvSpPr/>
                <p:nvPr/>
              </p:nvSpPr>
              <p:spPr>
                <a:xfrm>
                  <a:off x="7139940" y="3987106"/>
                  <a:ext cx="300236" cy="300236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Plus Sign 24">
                  <a:extLst>
                    <a:ext uri="{FF2B5EF4-FFF2-40B4-BE49-F238E27FC236}">
                      <a16:creationId xmlns:a16="http://schemas.microsoft.com/office/drawing/2014/main" id="{BF60F69A-A781-BDB7-5F33-5DA9A63BF28E}"/>
                    </a:ext>
                  </a:extLst>
                </p:cNvPr>
                <p:cNvSpPr/>
                <p:nvPr/>
              </p:nvSpPr>
              <p:spPr>
                <a:xfrm>
                  <a:off x="7194431" y="4041597"/>
                  <a:ext cx="191254" cy="191254"/>
                </a:xfrm>
                <a:prstGeom prst="mathPlus">
                  <a:avLst/>
                </a:prstGeom>
                <a:ln w="1524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17C65A3C-804B-7261-E026-26EB3E5761E2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2030458" y="4089883"/>
                <a:ext cx="1210139" cy="577060"/>
              </a:xfrm>
              <a:prstGeom prst="bentConnector3">
                <a:avLst>
                  <a:gd name="adj1" fmla="val 465"/>
                </a:avLst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03B6ACB9-9018-3771-1EA6-24DF46849C11}"/>
                  </a:ext>
                </a:extLst>
              </p:cNvPr>
              <p:cNvCxnSpPr>
                <a:cxnSpLocks/>
                <a:endCxn id="24" idx="0"/>
              </p:cNvCxnSpPr>
              <p:nvPr/>
            </p:nvCxnSpPr>
            <p:spPr>
              <a:xfrm flipV="1">
                <a:off x="2765683" y="4515426"/>
                <a:ext cx="2641858" cy="151519"/>
              </a:xfrm>
              <a:prstGeom prst="bentConnector4">
                <a:avLst>
                  <a:gd name="adj1" fmla="val -6778"/>
                  <a:gd name="adj2" fmla="val 250872"/>
                </a:avLst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C488288-F9C8-8C3E-053C-3DCCF4B9277A}"/>
                  </a:ext>
                </a:extLst>
              </p:cNvPr>
              <p:cNvCxnSpPr>
                <a:cxnSpLocks/>
                <a:stCxn id="10" idx="3"/>
                <a:endCxn id="24" idx="2"/>
              </p:cNvCxnSpPr>
              <p:nvPr/>
            </p:nvCxnSpPr>
            <p:spPr>
              <a:xfrm flipV="1">
                <a:off x="4688463" y="4665544"/>
                <a:ext cx="568960" cy="139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Top Corners Snipped 14">
                <a:extLst>
                  <a:ext uri="{FF2B5EF4-FFF2-40B4-BE49-F238E27FC236}">
                    <a16:creationId xmlns:a16="http://schemas.microsoft.com/office/drawing/2014/main" id="{0CF04997-0A9D-B4F3-2F33-826B0B1941D9}"/>
                  </a:ext>
                </a:extLst>
              </p:cNvPr>
              <p:cNvSpPr/>
              <p:nvPr/>
            </p:nvSpPr>
            <p:spPr>
              <a:xfrm rot="5400000">
                <a:off x="5155756" y="2986312"/>
                <a:ext cx="1695402" cy="516373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解码器</a:t>
                </a:r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99F8775-C6D4-8673-6F0B-14090B754923}"/>
                  </a:ext>
                </a:extLst>
              </p:cNvPr>
              <p:cNvCxnSpPr>
                <a:cxnSpLocks/>
                <a:stCxn id="8" idx="3"/>
                <a:endCxn id="15" idx="1"/>
              </p:cNvCxnSpPr>
              <p:nvPr/>
            </p:nvCxnSpPr>
            <p:spPr>
              <a:xfrm>
                <a:off x="4688463" y="3242181"/>
                <a:ext cx="1056808" cy="231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4B80C3F4-C4A3-F764-DC6C-8B0149CBDB39}"/>
                  </a:ext>
                </a:extLst>
              </p:cNvPr>
              <p:cNvCxnSpPr>
                <a:cxnSpLocks/>
                <a:stCxn id="24" idx="6"/>
              </p:cNvCxnSpPr>
              <p:nvPr/>
            </p:nvCxnSpPr>
            <p:spPr>
              <a:xfrm flipV="1">
                <a:off x="5557659" y="4089883"/>
                <a:ext cx="324796" cy="575661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6D0E3B0-923B-03A1-1612-6FEC7B89A954}"/>
                  </a:ext>
                </a:extLst>
              </p:cNvPr>
              <p:cNvSpPr/>
              <p:nvPr/>
            </p:nvSpPr>
            <p:spPr>
              <a:xfrm>
                <a:off x="6684837" y="3055362"/>
                <a:ext cx="1447866" cy="373638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平滑模块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9C0BC81-A441-EE3A-CA14-020101A386C1}"/>
                  </a:ext>
                </a:extLst>
              </p:cNvPr>
              <p:cNvCxnSpPr>
                <a:cxnSpLocks/>
                <a:stCxn id="15" idx="3"/>
                <a:endCxn id="18" idx="1"/>
              </p:cNvCxnSpPr>
              <p:nvPr/>
            </p:nvCxnSpPr>
            <p:spPr>
              <a:xfrm flipV="1">
                <a:off x="6261644" y="3242181"/>
                <a:ext cx="423193" cy="231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B6F3D2D-6910-F32E-0AB1-099444E03E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52055" r="64361"/>
              <a:stretch/>
            </p:blipFill>
            <p:spPr>
              <a:xfrm>
                <a:off x="-91649" y="1947933"/>
                <a:ext cx="873592" cy="897728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7BCD87C-C844-370B-8C19-108E310696EF}"/>
                  </a:ext>
                </a:extLst>
              </p:cNvPr>
              <p:cNvSpPr/>
              <p:nvPr/>
            </p:nvSpPr>
            <p:spPr>
              <a:xfrm>
                <a:off x="8555896" y="3055362"/>
                <a:ext cx="1447866" cy="373638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多层感知机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D524A0A-9D86-D158-1BEF-9A6C09FA934D}"/>
                  </a:ext>
                </a:extLst>
              </p:cNvPr>
              <p:cNvCxnSpPr>
                <a:cxnSpLocks/>
                <a:stCxn id="18" idx="3"/>
                <a:endCxn id="26" idx="1"/>
              </p:cNvCxnSpPr>
              <p:nvPr/>
            </p:nvCxnSpPr>
            <p:spPr>
              <a:xfrm>
                <a:off x="8132703" y="3242181"/>
                <a:ext cx="423193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182F60-80E0-F683-EB17-0DE6CC8647B0}"/>
                  </a:ext>
                </a:extLst>
              </p:cNvPr>
              <p:cNvSpPr/>
              <p:nvPr/>
            </p:nvSpPr>
            <p:spPr>
              <a:xfrm>
                <a:off x="8555896" y="2074402"/>
                <a:ext cx="1447866" cy="373638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多层感知机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F68EDBF5-EF3C-3C2E-3C13-940127E0E82D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 flipV="1">
                <a:off x="5150743" y="2261221"/>
                <a:ext cx="3405153" cy="980958"/>
              </a:xfrm>
              <a:prstGeom prst="bentConnector3">
                <a:avLst>
                  <a:gd name="adj1" fmla="val 2559"/>
                </a:avLst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2B97951-3661-374D-9DC6-4DF94DD84855}"/>
                  </a:ext>
                </a:extLst>
              </p:cNvPr>
              <p:cNvSpPr/>
              <p:nvPr/>
            </p:nvSpPr>
            <p:spPr>
              <a:xfrm>
                <a:off x="10588236" y="3055362"/>
                <a:ext cx="1447866" cy="373638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分类器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DA35891-0586-6EB8-D3DB-D61C2915F2E3}"/>
                  </a:ext>
                </a:extLst>
              </p:cNvPr>
              <p:cNvCxnSpPr>
                <a:cxnSpLocks/>
                <a:stCxn id="26" idx="3"/>
                <a:endCxn id="38" idx="1"/>
              </p:cNvCxnSpPr>
              <p:nvPr/>
            </p:nvCxnSpPr>
            <p:spPr>
              <a:xfrm>
                <a:off x="10003762" y="3242181"/>
                <a:ext cx="58447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75E9C1F5-243A-D37A-3FD1-9DC2C5E383B3}"/>
                  </a:ext>
                </a:extLst>
              </p:cNvPr>
              <p:cNvCxnSpPr>
                <a:cxnSpLocks/>
                <a:stCxn id="30" idx="3"/>
                <a:endCxn id="38" idx="0"/>
              </p:cNvCxnSpPr>
              <p:nvPr/>
            </p:nvCxnSpPr>
            <p:spPr>
              <a:xfrm>
                <a:off x="10003762" y="2261221"/>
                <a:ext cx="1308407" cy="794141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8E5861-E451-DC44-B87A-B9FA2FE17E34}"/>
                  </a:ext>
                </a:extLst>
              </p:cNvPr>
              <p:cNvCxnSpPr>
                <a:cxnSpLocks/>
                <a:stCxn id="38" idx="3"/>
                <a:endCxn id="28" idx="1"/>
              </p:cNvCxnSpPr>
              <p:nvPr/>
            </p:nvCxnSpPr>
            <p:spPr>
              <a:xfrm flipV="1">
                <a:off x="12036102" y="3240028"/>
                <a:ext cx="584474" cy="215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3DCF317-1493-90AD-D6ED-A91811DD8660}"/>
                </a:ext>
              </a:extLst>
            </p:cNvPr>
            <p:cNvSpPr txBox="1"/>
            <p:nvPr/>
          </p:nvSpPr>
          <p:spPr>
            <a:xfrm>
              <a:off x="-540727" y="3059833"/>
              <a:ext cx="17374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乳腺超声图像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6C1336-DCE0-2BBE-0000-3A7311FDA60D}"/>
                </a:ext>
              </a:extLst>
            </p:cNvPr>
            <p:cNvSpPr txBox="1"/>
            <p:nvPr/>
          </p:nvSpPr>
          <p:spPr>
            <a:xfrm>
              <a:off x="12620576" y="3055362"/>
              <a:ext cx="12565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结节类型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B86C49-86DF-7953-914C-6006BC9109BC}"/>
                </a:ext>
              </a:extLst>
            </p:cNvPr>
            <p:cNvSpPr txBox="1"/>
            <p:nvPr/>
          </p:nvSpPr>
          <p:spPr>
            <a:xfrm>
              <a:off x="12644092" y="2520873"/>
              <a:ext cx="11783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良性结节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9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DFF48B2-1251-35C0-3BD2-6845F2E22E7C}"/>
              </a:ext>
            </a:extLst>
          </p:cNvPr>
          <p:cNvGrpSpPr/>
          <p:nvPr/>
        </p:nvGrpSpPr>
        <p:grpSpPr>
          <a:xfrm>
            <a:off x="-524353" y="1947933"/>
            <a:ext cx="14931924" cy="3035948"/>
            <a:chOff x="-524353" y="1947933"/>
            <a:chExt cx="14931924" cy="3035948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D582B37-EEEB-B141-718F-B361ADBDF1CD}"/>
                </a:ext>
              </a:extLst>
            </p:cNvPr>
            <p:cNvGrpSpPr/>
            <p:nvPr/>
          </p:nvGrpSpPr>
          <p:grpSpPr>
            <a:xfrm>
              <a:off x="-91649" y="1947933"/>
              <a:ext cx="12019490" cy="3035948"/>
              <a:chOff x="-91649" y="1947933"/>
              <a:chExt cx="12019490" cy="3035948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B6F3D2D-6910-F32E-0AB1-099444E03E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52055" r="64361"/>
              <a:stretch/>
            </p:blipFill>
            <p:spPr>
              <a:xfrm>
                <a:off x="-91649" y="1947933"/>
                <a:ext cx="873592" cy="897728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6F7B68-5558-BD1A-5463-6476EF4BCCAE}"/>
                  </a:ext>
                </a:extLst>
              </p:cNvPr>
              <p:cNvSpPr/>
              <p:nvPr/>
            </p:nvSpPr>
            <p:spPr>
              <a:xfrm>
                <a:off x="1706627" y="3057680"/>
                <a:ext cx="2344511" cy="373638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仿宋" panose="02010609060101010101" pitchFamily="49" charset="-122"/>
                  </a:rPr>
                  <a:t>结节图像分割网络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1ACC0D7-FD03-D856-7AD5-491D7B14F0B7}"/>
                  </a:ext>
                </a:extLst>
              </p:cNvPr>
              <p:cNvCxnSpPr>
                <a:cxnSpLocks/>
                <a:stCxn id="4" idx="3"/>
                <a:endCxn id="3" idx="1"/>
              </p:cNvCxnSpPr>
              <p:nvPr/>
            </p:nvCxnSpPr>
            <p:spPr>
              <a:xfrm>
                <a:off x="1105343" y="3240187"/>
                <a:ext cx="601284" cy="431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55FF65E-D0E2-4796-3A19-7878072A1DCE}"/>
                  </a:ext>
                </a:extLst>
              </p:cNvPr>
              <p:cNvCxnSpPr>
                <a:cxnSpLocks/>
                <a:stCxn id="3" idx="3"/>
                <a:endCxn id="33" idx="1"/>
              </p:cNvCxnSpPr>
              <p:nvPr/>
            </p:nvCxnSpPr>
            <p:spPr>
              <a:xfrm>
                <a:off x="4051138" y="3244499"/>
                <a:ext cx="875067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1C57E67-D887-DB3E-8757-C625D5866336}"/>
                  </a:ext>
                </a:extLst>
              </p:cNvPr>
              <p:cNvSpPr/>
              <p:nvPr/>
            </p:nvSpPr>
            <p:spPr>
              <a:xfrm>
                <a:off x="4926205" y="3057680"/>
                <a:ext cx="1322648" cy="373638"/>
              </a:xfrm>
              <a:prstGeom prst="rect">
                <a:avLst/>
              </a:prstGeom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结节图像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2D333948-118B-F8BE-2FC8-5554B67183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6109"/>
              <a:stretch/>
            </p:blipFill>
            <p:spPr>
              <a:xfrm>
                <a:off x="5136990" y="1950251"/>
                <a:ext cx="901077" cy="897728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119D3DE-874C-5A71-7C5B-DBB8E3D1A15A}"/>
                  </a:ext>
                </a:extLst>
              </p:cNvPr>
              <p:cNvSpPr/>
              <p:nvPr/>
            </p:nvSpPr>
            <p:spPr>
              <a:xfrm>
                <a:off x="1706627" y="4606964"/>
                <a:ext cx="2344511" cy="373638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仿宋" panose="02010609060101010101" pitchFamily="49" charset="-122"/>
                  </a:rPr>
                  <a:t>结节类型分类网络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DAA01A02-E140-134F-2406-03A1F251BF9A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 rot="16200000" flipH="1">
                <a:off x="773152" y="3860308"/>
                <a:ext cx="1549284" cy="317666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D9004E8-583E-922C-6315-D2B645E6D8EF}"/>
                  </a:ext>
                </a:extLst>
              </p:cNvPr>
              <p:cNvCxnSpPr>
                <a:cxnSpLocks/>
                <a:stCxn id="40" idx="3"/>
                <a:endCxn id="8" idx="1"/>
              </p:cNvCxnSpPr>
              <p:nvPr/>
            </p:nvCxnSpPr>
            <p:spPr>
              <a:xfrm>
                <a:off x="4051138" y="4793783"/>
                <a:ext cx="582788" cy="327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9C5A0D2-1390-AFC6-1680-903B73A1A03C}"/>
                  </a:ext>
                </a:extLst>
              </p:cNvPr>
              <p:cNvSpPr/>
              <p:nvPr/>
            </p:nvSpPr>
            <p:spPr>
              <a:xfrm>
                <a:off x="7123920" y="3057680"/>
                <a:ext cx="1656704" cy="373638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多层感知机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AAC1A66-BF7D-5988-EB24-883D71CB75FB}"/>
                  </a:ext>
                </a:extLst>
              </p:cNvPr>
              <p:cNvCxnSpPr>
                <a:cxnSpLocks/>
                <a:stCxn id="33" idx="3"/>
                <a:endCxn id="57" idx="1"/>
              </p:cNvCxnSpPr>
              <p:nvPr/>
            </p:nvCxnSpPr>
            <p:spPr>
              <a:xfrm>
                <a:off x="6248853" y="3244499"/>
                <a:ext cx="875067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E674041-90B4-00E5-7793-24C7187FD66E}"/>
                  </a:ext>
                </a:extLst>
              </p:cNvPr>
              <p:cNvSpPr/>
              <p:nvPr/>
            </p:nvSpPr>
            <p:spPr>
              <a:xfrm>
                <a:off x="7228339" y="4610243"/>
                <a:ext cx="1447866" cy="373638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多层感知机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D0EF68F0-E77B-F383-57CE-7AC2670AB5EF}"/>
                  </a:ext>
                </a:extLst>
              </p:cNvPr>
              <p:cNvCxnSpPr>
                <a:cxnSpLocks/>
                <a:stCxn id="8" idx="3"/>
                <a:endCxn id="62" idx="1"/>
              </p:cNvCxnSpPr>
              <p:nvPr/>
            </p:nvCxnSpPr>
            <p:spPr>
              <a:xfrm>
                <a:off x="6764158" y="4797062"/>
                <a:ext cx="464181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6DAD42-7863-1034-D057-64889085702F}"/>
                  </a:ext>
                </a:extLst>
              </p:cNvPr>
              <p:cNvSpPr/>
              <p:nvPr/>
            </p:nvSpPr>
            <p:spPr>
              <a:xfrm>
                <a:off x="9555538" y="3863060"/>
                <a:ext cx="1840374" cy="373638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类别预测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8A76235A-F610-C3B1-32B7-C21F2CED59EF}"/>
                  </a:ext>
                </a:extLst>
              </p:cNvPr>
              <p:cNvCxnSpPr>
                <a:cxnSpLocks/>
                <a:stCxn id="62" idx="3"/>
                <a:endCxn id="67" idx="1"/>
              </p:cNvCxnSpPr>
              <p:nvPr/>
            </p:nvCxnSpPr>
            <p:spPr>
              <a:xfrm flipV="1">
                <a:off x="8676205" y="4049879"/>
                <a:ext cx="879333" cy="747183"/>
              </a:xfrm>
              <a:prstGeom prst="bentConnector3">
                <a:avLst>
                  <a:gd name="adj1" fmla="val 55922"/>
                </a:avLst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>
                <a:extLst>
                  <a:ext uri="{FF2B5EF4-FFF2-40B4-BE49-F238E27FC236}">
                    <a16:creationId xmlns:a16="http://schemas.microsoft.com/office/drawing/2014/main" id="{607BBC0B-65E9-371C-A999-20494D2E7D48}"/>
                  </a:ext>
                </a:extLst>
              </p:cNvPr>
              <p:cNvCxnSpPr>
                <a:cxnSpLocks/>
                <a:stCxn id="57" idx="3"/>
                <a:endCxn id="67" idx="1"/>
              </p:cNvCxnSpPr>
              <p:nvPr/>
            </p:nvCxnSpPr>
            <p:spPr>
              <a:xfrm>
                <a:off x="8780624" y="3244499"/>
                <a:ext cx="774914" cy="805380"/>
              </a:xfrm>
              <a:prstGeom prst="bentConnector3">
                <a:avLst>
                  <a:gd name="adj1" fmla="val 50000"/>
                </a:avLst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AE0F7FA-0503-FFA2-7E69-C7017AED38A3}"/>
                  </a:ext>
                </a:extLst>
              </p:cNvPr>
              <p:cNvCxnSpPr>
                <a:cxnSpLocks/>
                <a:stCxn id="67" idx="3"/>
                <a:endCxn id="16" idx="1"/>
              </p:cNvCxnSpPr>
              <p:nvPr/>
            </p:nvCxnSpPr>
            <p:spPr>
              <a:xfrm flipV="1">
                <a:off x="11395912" y="4047726"/>
                <a:ext cx="531929" cy="215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B4B6B3-C002-FAF6-EDBB-6209456970FE}"/>
                </a:ext>
              </a:extLst>
            </p:cNvPr>
            <p:cNvSpPr txBox="1"/>
            <p:nvPr/>
          </p:nvSpPr>
          <p:spPr>
            <a:xfrm>
              <a:off x="-524353" y="3055521"/>
              <a:ext cx="1629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乳腺超声图像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BF276B-C2FF-F2C7-2415-3702CDB95537}"/>
                </a:ext>
              </a:extLst>
            </p:cNvPr>
            <p:cNvSpPr txBox="1"/>
            <p:nvPr/>
          </p:nvSpPr>
          <p:spPr>
            <a:xfrm>
              <a:off x="4633926" y="4612396"/>
              <a:ext cx="21302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结节类型概率向量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E395AC-F6D2-023A-BC17-78572594C4B0}"/>
                </a:ext>
              </a:extLst>
            </p:cNvPr>
            <p:cNvSpPr txBox="1"/>
            <p:nvPr/>
          </p:nvSpPr>
          <p:spPr>
            <a:xfrm>
              <a:off x="1945578" y="4299108"/>
              <a:ext cx="75069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0.214,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0.583, 0.203 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CCCDE3-C037-6659-7907-675277177513}"/>
                </a:ext>
              </a:extLst>
            </p:cNvPr>
            <p:cNvSpPr txBox="1"/>
            <p:nvPr/>
          </p:nvSpPr>
          <p:spPr>
            <a:xfrm>
              <a:off x="11927841" y="3863060"/>
              <a:ext cx="2479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结节类型融合预测概率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CB7879-4E75-0F36-4B7D-8CEEA7B433B8}"/>
                </a:ext>
              </a:extLst>
            </p:cNvPr>
            <p:cNvSpPr txBox="1"/>
            <p:nvPr/>
          </p:nvSpPr>
          <p:spPr>
            <a:xfrm>
              <a:off x="11927841" y="3411059"/>
              <a:ext cx="24797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0.021,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0.871, 0.108 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36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102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hoiyuen cheng</dc:creator>
  <cp:lastModifiedBy>hoiyuen cheng</cp:lastModifiedBy>
  <cp:revision>4</cp:revision>
  <dcterms:created xsi:type="dcterms:W3CDTF">2023-11-03T04:01:10Z</dcterms:created>
  <dcterms:modified xsi:type="dcterms:W3CDTF">2023-11-09T02:53:49Z</dcterms:modified>
</cp:coreProperties>
</file>