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72" r:id="rId6"/>
    <p:sldId id="263" r:id="rId7"/>
    <p:sldId id="264" r:id="rId8"/>
    <p:sldId id="265" r:id="rId9"/>
    <p:sldId id="276" r:id="rId10"/>
    <p:sldId id="275" r:id="rId11"/>
    <p:sldId id="267" r:id="rId12"/>
    <p:sldId id="268" r:id="rId13"/>
    <p:sldId id="270" r:id="rId14"/>
    <p:sldId id="271" r:id="rId15"/>
    <p:sldId id="274" r:id="rId16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 varScale="1">
        <p:scale>
          <a:sx n="174" d="100"/>
          <a:sy n="174" d="100"/>
        </p:scale>
        <p:origin x="682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4F425-2521-460E-BEEA-838B7CA57E89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C8359-79FE-469D-BF45-0DB56DF4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8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596" y="684019"/>
            <a:ext cx="4169204" cy="1573073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596" y="2257091"/>
            <a:ext cx="4169204" cy="40698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6" y="2268055"/>
            <a:ext cx="4169204" cy="267758"/>
          </a:xfrm>
        </p:spPr>
        <p:txBody>
          <a:bodyPr anchor="b">
            <a:normAutofit/>
          </a:bodyPr>
          <a:lstStyle>
            <a:lvl1pPr algn="l">
              <a:defRPr sz="1134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596" y="324009"/>
            <a:ext cx="4169204" cy="17200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6"/>
            </a:lvl1pPr>
            <a:lvl2pPr marL="215981" indent="0">
              <a:buNone/>
              <a:defRPr sz="756"/>
            </a:lvl2pPr>
            <a:lvl3pPr marL="431963" indent="0">
              <a:buNone/>
              <a:defRPr sz="756"/>
            </a:lvl3pPr>
            <a:lvl4pPr marL="647944" indent="0">
              <a:buNone/>
              <a:defRPr sz="756"/>
            </a:lvl4pPr>
            <a:lvl5pPr marL="863925" indent="0">
              <a:buNone/>
              <a:defRPr sz="756"/>
            </a:lvl5pPr>
            <a:lvl6pPr marL="1079906" indent="0">
              <a:buNone/>
              <a:defRPr sz="756"/>
            </a:lvl6pPr>
            <a:lvl7pPr marL="1295888" indent="0">
              <a:buNone/>
              <a:defRPr sz="756"/>
            </a:lvl7pPr>
            <a:lvl8pPr marL="1511869" indent="0">
              <a:buNone/>
              <a:defRPr sz="756"/>
            </a:lvl8pPr>
            <a:lvl9pPr marL="1727850" indent="0">
              <a:buNone/>
              <a:defRPr sz="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96" y="2535813"/>
            <a:ext cx="4169203" cy="233256"/>
          </a:xfrm>
        </p:spPr>
        <p:txBody>
          <a:bodyPr>
            <a:normAutofit/>
          </a:bodyPr>
          <a:lstStyle>
            <a:lvl1pPr marL="0" indent="0">
              <a:buNone/>
              <a:defRPr sz="567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5" y="684019"/>
            <a:ext cx="4169205" cy="936025"/>
          </a:xfrm>
        </p:spPr>
        <p:txBody>
          <a:bodyPr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95" y="1728047"/>
            <a:ext cx="4169205" cy="1116030"/>
          </a:xfrm>
        </p:spPr>
        <p:txBody>
          <a:bodyPr anchor="ctr">
            <a:normAutofit/>
          </a:bodyPr>
          <a:lstStyle>
            <a:lvl1pPr marL="0" indent="0">
              <a:buNone/>
              <a:defRPr sz="850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30" y="684018"/>
            <a:ext cx="3778843" cy="1097687"/>
          </a:xfrm>
        </p:spPr>
        <p:txBody>
          <a:bodyPr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911913" y="1781706"/>
            <a:ext cx="3438876" cy="1616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66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95" y="2055484"/>
            <a:ext cx="4169205" cy="792022"/>
          </a:xfrm>
        </p:spPr>
        <p:txBody>
          <a:bodyPr anchor="ctr">
            <a:normAutofit/>
          </a:bodyPr>
          <a:lstStyle>
            <a:lvl1pPr marL="0" indent="0">
              <a:buNone/>
              <a:defRPr sz="850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4351" y="458872"/>
            <a:ext cx="378820" cy="9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76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7685" y="1234894"/>
            <a:ext cx="378820" cy="9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76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81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5" y="1476041"/>
            <a:ext cx="4169205" cy="781051"/>
          </a:xfrm>
        </p:spPr>
        <p:txBody>
          <a:bodyPr anchor="b"/>
          <a:lstStyle>
            <a:lvl1pPr algn="l">
              <a:defRPr sz="189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95" y="2257092"/>
            <a:ext cx="4169205" cy="406499"/>
          </a:xfrm>
        </p:spPr>
        <p:txBody>
          <a:bodyPr anchor="t"/>
          <a:lstStyle>
            <a:lvl1pPr marL="0" indent="0" algn="l">
              <a:buNone/>
              <a:defRPr sz="94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02" y="936026"/>
            <a:ext cx="1392087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8221" y="1260034"/>
            <a:ext cx="1382868" cy="1695796"/>
          </a:xfrm>
        </p:spPr>
        <p:txBody>
          <a:bodyPr anchor="t">
            <a:normAutofit/>
          </a:bodyPr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4625" y="936026"/>
            <a:ext cx="1387068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29639" y="1260034"/>
            <a:ext cx="1392053" cy="1695796"/>
          </a:xfrm>
        </p:spPr>
        <p:txBody>
          <a:bodyPr anchor="t">
            <a:normAutofit/>
          </a:bodyPr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65679" y="936026"/>
            <a:ext cx="1385118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65679" y="1260034"/>
            <a:ext cx="1385118" cy="1695796"/>
          </a:xfrm>
        </p:spPr>
        <p:txBody>
          <a:bodyPr anchor="t">
            <a:normAutofit/>
          </a:bodyPr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760214" y="1008027"/>
            <a:ext cx="0" cy="187205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8927" y="1008028"/>
            <a:ext cx="0" cy="187416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5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221" y="2008377"/>
            <a:ext cx="1388867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8221" y="1044028"/>
            <a:ext cx="1388867" cy="720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6"/>
            </a:lvl1pPr>
            <a:lvl2pPr marL="215981" indent="0">
              <a:buNone/>
              <a:defRPr sz="756"/>
            </a:lvl2pPr>
            <a:lvl3pPr marL="431963" indent="0">
              <a:buNone/>
              <a:defRPr sz="756"/>
            </a:lvl3pPr>
            <a:lvl4pPr marL="647944" indent="0">
              <a:buNone/>
              <a:defRPr sz="756"/>
            </a:lvl4pPr>
            <a:lvl5pPr marL="863925" indent="0">
              <a:buNone/>
              <a:defRPr sz="756"/>
            </a:lvl5pPr>
            <a:lvl6pPr marL="1079906" indent="0">
              <a:buNone/>
              <a:defRPr sz="756"/>
            </a:lvl6pPr>
            <a:lvl7pPr marL="1295888" indent="0">
              <a:buNone/>
              <a:defRPr sz="756"/>
            </a:lvl7pPr>
            <a:lvl8pPr marL="1511869" indent="0">
              <a:buNone/>
              <a:defRPr sz="756"/>
            </a:lvl8pPr>
            <a:lvl9pPr marL="1727850" indent="0">
              <a:buNone/>
              <a:defRPr sz="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8221" y="2280634"/>
            <a:ext cx="1388867" cy="311436"/>
          </a:xfrm>
        </p:spPr>
        <p:txBody>
          <a:bodyPr anchor="t">
            <a:normAutofit/>
          </a:bodyPr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7325" y="2008377"/>
            <a:ext cx="1384368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837324" y="1044028"/>
            <a:ext cx="1384368" cy="720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6"/>
            </a:lvl1pPr>
            <a:lvl2pPr marL="215981" indent="0">
              <a:buNone/>
              <a:defRPr sz="756"/>
            </a:lvl2pPr>
            <a:lvl3pPr marL="431963" indent="0">
              <a:buNone/>
              <a:defRPr sz="756"/>
            </a:lvl3pPr>
            <a:lvl4pPr marL="647944" indent="0">
              <a:buNone/>
              <a:defRPr sz="756"/>
            </a:lvl4pPr>
            <a:lvl5pPr marL="863925" indent="0">
              <a:buNone/>
              <a:defRPr sz="756"/>
            </a:lvl5pPr>
            <a:lvl6pPr marL="1079906" indent="0">
              <a:buNone/>
              <a:defRPr sz="756"/>
            </a:lvl6pPr>
            <a:lvl7pPr marL="1295888" indent="0">
              <a:buNone/>
              <a:defRPr sz="756"/>
            </a:lvl7pPr>
            <a:lvl8pPr marL="1511869" indent="0">
              <a:buNone/>
              <a:defRPr sz="756"/>
            </a:lvl8pPr>
            <a:lvl9pPr marL="1727850" indent="0">
              <a:buNone/>
              <a:defRPr sz="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36685" y="2280634"/>
            <a:ext cx="1386201" cy="311436"/>
          </a:xfrm>
        </p:spPr>
        <p:txBody>
          <a:bodyPr anchor="t">
            <a:normAutofit/>
          </a:bodyPr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65679" y="2008377"/>
            <a:ext cx="1385118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365678" y="1044028"/>
            <a:ext cx="1385118" cy="720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6"/>
            </a:lvl1pPr>
            <a:lvl2pPr marL="215981" indent="0">
              <a:buNone/>
              <a:defRPr sz="756"/>
            </a:lvl2pPr>
            <a:lvl3pPr marL="431963" indent="0">
              <a:buNone/>
              <a:defRPr sz="756"/>
            </a:lvl3pPr>
            <a:lvl4pPr marL="647944" indent="0">
              <a:buNone/>
              <a:defRPr sz="756"/>
            </a:lvl4pPr>
            <a:lvl5pPr marL="863925" indent="0">
              <a:buNone/>
              <a:defRPr sz="756"/>
            </a:lvl5pPr>
            <a:lvl6pPr marL="1079906" indent="0">
              <a:buNone/>
              <a:defRPr sz="756"/>
            </a:lvl6pPr>
            <a:lvl7pPr marL="1295888" indent="0">
              <a:buNone/>
              <a:defRPr sz="756"/>
            </a:lvl7pPr>
            <a:lvl8pPr marL="1511869" indent="0">
              <a:buNone/>
              <a:defRPr sz="756"/>
            </a:lvl8pPr>
            <a:lvl9pPr marL="1727850" indent="0">
              <a:buNone/>
              <a:defRPr sz="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65620" y="2280633"/>
            <a:ext cx="1386953" cy="311436"/>
          </a:xfrm>
        </p:spPr>
        <p:txBody>
          <a:bodyPr anchor="t">
            <a:normAutofit/>
          </a:bodyPr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60214" y="1008027"/>
            <a:ext cx="0" cy="187205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88927" y="1008028"/>
            <a:ext cx="0" cy="187416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2876" y="203256"/>
            <a:ext cx="827921" cy="275257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221" y="419262"/>
            <a:ext cx="3506665" cy="25365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8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6" y="1352037"/>
            <a:ext cx="4169204" cy="905055"/>
          </a:xfrm>
        </p:spPr>
        <p:txBody>
          <a:bodyPr anchor="b"/>
          <a:lstStyle>
            <a:lvl1pPr algn="l">
              <a:defRPr sz="189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96" y="2257092"/>
            <a:ext cx="4169204" cy="406499"/>
          </a:xfrm>
        </p:spPr>
        <p:txBody>
          <a:bodyPr anchor="t"/>
          <a:lstStyle>
            <a:lvl1pPr marL="0" indent="0" algn="l">
              <a:buNone/>
              <a:defRPr sz="94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200" y="973527"/>
            <a:ext cx="2076812" cy="1982304"/>
          </a:xfrm>
        </p:spPr>
        <p:txBody>
          <a:bodyPr>
            <a:normAutofit/>
          </a:bodyPr>
          <a:lstStyle>
            <a:lvl1pPr>
              <a:defRPr sz="850"/>
            </a:lvl1pPr>
            <a:lvl2pPr>
              <a:defRPr sz="756"/>
            </a:lvl2pPr>
            <a:lvl3pPr>
              <a:defRPr sz="661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1159" y="971408"/>
            <a:ext cx="2076813" cy="1984422"/>
          </a:xfrm>
        </p:spPr>
        <p:txBody>
          <a:bodyPr>
            <a:normAutofit/>
          </a:bodyPr>
          <a:lstStyle>
            <a:lvl1pPr>
              <a:defRPr sz="850"/>
            </a:lvl1pPr>
            <a:lvl2pPr>
              <a:defRPr sz="756"/>
            </a:lvl2pPr>
            <a:lvl3pPr>
              <a:defRPr sz="661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200" y="900025"/>
            <a:ext cx="2076812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200" y="1188032"/>
            <a:ext cx="2076812" cy="1767798"/>
          </a:xfrm>
        </p:spPr>
        <p:txBody>
          <a:bodyPr>
            <a:normAutofit/>
          </a:bodyPr>
          <a:lstStyle>
            <a:lvl1pPr>
              <a:defRPr sz="850"/>
            </a:lvl1pPr>
            <a:lvl2pPr>
              <a:defRPr sz="756"/>
            </a:lvl2pPr>
            <a:lvl3pPr>
              <a:defRPr sz="661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1160" y="900025"/>
            <a:ext cx="2076812" cy="272257"/>
          </a:xfrm>
        </p:spPr>
        <p:txBody>
          <a:bodyPr anchor="b">
            <a:noAutofit/>
          </a:bodyPr>
          <a:lstStyle>
            <a:lvl1pPr marL="0" indent="0">
              <a:buNone/>
              <a:defRPr sz="113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1160" y="1188032"/>
            <a:ext cx="2076812" cy="1767798"/>
          </a:xfrm>
        </p:spPr>
        <p:txBody>
          <a:bodyPr>
            <a:normAutofit/>
          </a:bodyPr>
          <a:lstStyle>
            <a:lvl1pPr>
              <a:defRPr sz="850"/>
            </a:lvl1pPr>
            <a:lvl2pPr>
              <a:defRPr sz="756"/>
            </a:lvl2pPr>
            <a:lvl3pPr>
              <a:defRPr sz="661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5" y="684018"/>
            <a:ext cx="1606648" cy="684019"/>
          </a:xfrm>
        </p:spPr>
        <p:txBody>
          <a:bodyPr anchor="b"/>
          <a:lstStyle>
            <a:lvl1pPr algn="l">
              <a:defRPr sz="1134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233" y="684018"/>
            <a:ext cx="2454567" cy="2160059"/>
          </a:xfrm>
        </p:spPr>
        <p:txBody>
          <a:bodyPr anchor="ctr">
            <a:normAutofit/>
          </a:bodyPr>
          <a:lstStyle>
            <a:lvl1pPr>
              <a:defRPr sz="945"/>
            </a:lvl1pPr>
            <a:lvl2pPr>
              <a:defRPr sz="850"/>
            </a:lvl2pPr>
            <a:lvl3pPr>
              <a:defRPr sz="756"/>
            </a:lvl3pPr>
            <a:lvl4pPr>
              <a:defRPr sz="661"/>
            </a:lvl4pPr>
            <a:lvl5pPr>
              <a:defRPr sz="661"/>
            </a:lvl5pPr>
            <a:lvl6pPr>
              <a:defRPr sz="661"/>
            </a:lvl6pPr>
            <a:lvl7pPr>
              <a:defRPr sz="661"/>
            </a:lvl7pPr>
            <a:lvl8pPr>
              <a:defRPr sz="661"/>
            </a:lvl8pPr>
            <a:lvl9pPr>
              <a:defRPr sz="66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95" y="1478440"/>
            <a:ext cx="1606648" cy="1368037"/>
          </a:xfrm>
        </p:spPr>
        <p:txBody>
          <a:bodyPr/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01" y="876020"/>
            <a:ext cx="2405868" cy="744024"/>
          </a:xfrm>
        </p:spPr>
        <p:txBody>
          <a:bodyPr anchor="b">
            <a:normAutofit/>
          </a:bodyPr>
          <a:lstStyle>
            <a:lvl1pPr algn="l">
              <a:defRPr sz="170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82936" y="540015"/>
            <a:ext cx="1511856" cy="216005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6"/>
            </a:lvl1pPr>
            <a:lvl2pPr marL="215981" indent="0">
              <a:buNone/>
              <a:defRPr sz="756"/>
            </a:lvl2pPr>
            <a:lvl3pPr marL="431963" indent="0">
              <a:buNone/>
              <a:defRPr sz="756"/>
            </a:lvl3pPr>
            <a:lvl4pPr marL="647944" indent="0">
              <a:buNone/>
              <a:defRPr sz="756"/>
            </a:lvl4pPr>
            <a:lvl5pPr marL="863925" indent="0">
              <a:buNone/>
              <a:defRPr sz="756"/>
            </a:lvl5pPr>
            <a:lvl6pPr marL="1079906" indent="0">
              <a:buNone/>
              <a:defRPr sz="756"/>
            </a:lvl6pPr>
            <a:lvl7pPr marL="1295888" indent="0">
              <a:buNone/>
              <a:defRPr sz="756"/>
            </a:lvl7pPr>
            <a:lvl8pPr marL="1511869" indent="0">
              <a:buNone/>
              <a:defRPr sz="756"/>
            </a:lvl8pPr>
            <a:lvl9pPr marL="1727850" indent="0">
              <a:buNone/>
              <a:defRPr sz="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96" y="1728047"/>
            <a:ext cx="2402123" cy="648018"/>
          </a:xfrm>
        </p:spPr>
        <p:txBody>
          <a:bodyPr>
            <a:normAutofit/>
          </a:bodyPr>
          <a:lstStyle>
            <a:lvl1pPr marL="0" indent="0">
              <a:buNone/>
              <a:defRPr sz="661"/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261303"/>
            <a:ext cx="1907068" cy="1978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366501"/>
            <a:ext cx="719181" cy="111756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066861" y="792022"/>
            <a:ext cx="1331873" cy="133203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3778889" y="0"/>
            <a:ext cx="757433" cy="539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4065381" y="2880078"/>
            <a:ext cx="469436" cy="3600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30779" y="0"/>
            <a:ext cx="323969" cy="540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220" y="213888"/>
            <a:ext cx="4442752" cy="661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200" y="969909"/>
            <a:ext cx="4226309" cy="198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4797453" y="846032"/>
            <a:ext cx="468012" cy="1439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4228574" y="1523813"/>
            <a:ext cx="1823575" cy="143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890497" y="139718"/>
            <a:ext cx="395962" cy="362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323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215981" rtl="0" eaLnBrk="1" latinLnBrk="0" hangingPunct="1">
        <a:spcBef>
          <a:spcPct val="0"/>
        </a:spcBef>
        <a:buNone/>
        <a:defRPr sz="1984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1986" indent="-161986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4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350970" indent="-134988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539953" indent="-107991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5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755934" indent="-107991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971916" indent="-107991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183834" indent="-107991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403878" indent="-107991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619860" indent="-107991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835841" indent="-107991" algn="l" defTabSz="215981" rtl="0" eaLnBrk="1" latinLnBrk="0" hangingPunct="1">
        <a:spcBef>
          <a:spcPts val="4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215981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39529" y="0"/>
            <a:ext cx="5898979" cy="3526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62" y="391519"/>
            <a:ext cx="39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俄罗斯方块游戏的实训报告</a:t>
            </a:r>
            <a:endParaRPr sz="2400" b="1" dirty="0">
              <a:solidFill>
                <a:schemeClr val="bg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FB3F9-E370-455D-AA23-4489300B9702}"/>
              </a:ext>
            </a:extLst>
          </p:cNvPr>
          <p:cNvSpPr txBox="1"/>
          <p:nvPr/>
        </p:nvSpPr>
        <p:spPr>
          <a:xfrm>
            <a:off x="157017" y="1025236"/>
            <a:ext cx="2498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讲解人：周海滢</a:t>
            </a:r>
            <a:endParaRPr lang="en-US" altLang="zh-CN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altLang="zh-CN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小组组长：孙怡雯</a:t>
            </a:r>
            <a:endParaRPr lang="en-US" altLang="zh-CN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altLang="zh-CN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小组成员：周海滢、常玉萱、倪梓涵、刘祖越、吕金萍、臧浩玉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8D70353-7A87-41AE-A9FD-242E4A24EA6D}"/>
              </a:ext>
            </a:extLst>
          </p:cNvPr>
          <p:cNvSpPr/>
          <p:nvPr/>
        </p:nvSpPr>
        <p:spPr>
          <a:xfrm>
            <a:off x="3283209" y="80052"/>
            <a:ext cx="589670" cy="261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FEEAB0-2D2B-4B6D-B025-0CE754AA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8" y="23221"/>
            <a:ext cx="5759450" cy="321414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D5265DA-87B5-4E43-94DA-70ECD879BE50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A34952-0FE6-4BEF-AF82-6B4081D42140}"/>
              </a:ext>
            </a:extLst>
          </p:cNvPr>
          <p:cNvSpPr txBox="1"/>
          <p:nvPr/>
        </p:nvSpPr>
        <p:spPr>
          <a:xfrm>
            <a:off x="17819" y="64685"/>
            <a:ext cx="27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+mj-ea"/>
                <a:ea typeface="+mj-ea"/>
              </a:rPr>
              <a:t>5.</a:t>
            </a:r>
            <a:r>
              <a:rPr lang="zh-CN" altLang="en-US" sz="1400" b="1" dirty="0">
                <a:solidFill>
                  <a:schemeClr val="bg2"/>
                </a:solidFill>
                <a:latin typeface="+mj-ea"/>
                <a:ea typeface="+mj-ea"/>
              </a:rPr>
              <a:t>游戏的背景音乐及结束提示音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217137-86AB-4984-85D0-C76BB92E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6" y="543304"/>
            <a:ext cx="3963399" cy="26155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3AC7FA-B9FD-4FC5-BB70-B125093DD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677" y="543304"/>
            <a:ext cx="1624023" cy="26155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A26653-6FC8-43CB-9FDD-9EB5CC0041E7}"/>
              </a:ext>
            </a:extLst>
          </p:cNvPr>
          <p:cNvSpPr txBox="1"/>
          <p:nvPr/>
        </p:nvSpPr>
        <p:spPr>
          <a:xfrm>
            <a:off x="2711452" y="95441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C51D22-9C46-49F0-96DD-24ACBF291B0B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416928-47F6-4C80-A88A-45070D3A45C5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C54D7-836E-4690-94B4-0E4C0408BAD6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BF40FF-F303-4B50-843B-1ED5D1B78434}"/>
              </a:ext>
            </a:extLst>
          </p:cNvPr>
          <p:cNvSpPr/>
          <p:nvPr/>
        </p:nvSpPr>
        <p:spPr>
          <a:xfrm>
            <a:off x="3265892" y="12954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E93D08-25A4-44C0-A046-C414232E7F98}"/>
              </a:ext>
            </a:extLst>
          </p:cNvPr>
          <p:cNvSpPr txBox="1"/>
          <p:nvPr/>
        </p:nvSpPr>
        <p:spPr>
          <a:xfrm>
            <a:off x="3208121" y="93098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48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789"/>
            <a:ext cx="5760378" cy="321466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0B997D0-3C4C-4575-8394-C3F31F040556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5CABA0-D997-41A9-AC6A-42045DAB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79065"/>
            <a:ext cx="5759450" cy="1348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75" y="71352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2A5360"/>
                </a:solidFill>
                <a:latin typeface="黑体"/>
              </a:rPr>
              <a:t>三、创新实践</a:t>
            </a:r>
            <a:endParaRPr sz="14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6062" y="3072403"/>
            <a:ext cx="202694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0">
                <a:solidFill>
                  <a:srgbClr val="BC9F8D"/>
                </a:solidFill>
                <a:latin typeface="黑体"/>
              </a:rPr>
              <a:t>9/14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69010A-A78C-41CC-B73F-871CF3E046EC}"/>
              </a:ext>
            </a:extLst>
          </p:cNvPr>
          <p:cNvSpPr txBox="1"/>
          <p:nvPr/>
        </p:nvSpPr>
        <p:spPr>
          <a:xfrm>
            <a:off x="189345" y="733840"/>
            <a:ext cx="3616036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在游戏中加入开始与结束时的背景音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乐，增强游戏的视听体验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B8A4DD-EF36-4A14-9510-EA7807825473}"/>
              </a:ext>
            </a:extLst>
          </p:cNvPr>
          <p:cNvSpPr txBox="1"/>
          <p:nvPr/>
        </p:nvSpPr>
        <p:spPr>
          <a:xfrm>
            <a:off x="189345" y="1466155"/>
            <a:ext cx="432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加入开始游戏的界面，支持玩家自由选择游戏时间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90212F-DFB9-4C9D-88E7-55C45EA003A7}"/>
              </a:ext>
            </a:extLst>
          </p:cNvPr>
          <p:cNvSpPr txBox="1"/>
          <p:nvPr/>
        </p:nvSpPr>
        <p:spPr>
          <a:xfrm>
            <a:off x="2700011" y="89851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D9997E-2355-4EEC-AAD3-7BC0B9902213}"/>
              </a:ext>
            </a:extLst>
          </p:cNvPr>
          <p:cNvSpPr txBox="1"/>
          <p:nvPr/>
        </p:nvSpPr>
        <p:spPr>
          <a:xfrm>
            <a:off x="4456077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C69268-4EBD-44E9-8802-44EBDAAD528B}"/>
              </a:ext>
            </a:extLst>
          </p:cNvPr>
          <p:cNvSpPr txBox="1"/>
          <p:nvPr/>
        </p:nvSpPr>
        <p:spPr>
          <a:xfrm>
            <a:off x="5045747" y="83582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621799-A1DD-42F5-AA83-493E3167CB10}"/>
              </a:ext>
            </a:extLst>
          </p:cNvPr>
          <p:cNvSpPr/>
          <p:nvPr/>
        </p:nvSpPr>
        <p:spPr>
          <a:xfrm>
            <a:off x="3257566" y="6968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7F1D06-38BB-47DD-A8BF-E0670D277B31}"/>
              </a:ext>
            </a:extLst>
          </p:cNvPr>
          <p:cNvSpPr txBox="1"/>
          <p:nvPr/>
        </p:nvSpPr>
        <p:spPr>
          <a:xfrm>
            <a:off x="3207370" y="82156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B4ACC1-3B23-492D-AC9C-23544CA039E0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6428E-6 -2.41548E-6 L 0.11081 -2.415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760378" cy="321466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1255970-6DC6-49FD-B43A-E3C775F6AE07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358" y="50988"/>
            <a:ext cx="22765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A5360"/>
                </a:solidFill>
                <a:latin typeface="黑体"/>
              </a:rPr>
              <a:t>四、</a:t>
            </a:r>
            <a:r>
              <a:rPr b="1" dirty="0" err="1">
                <a:solidFill>
                  <a:srgbClr val="2A5360"/>
                </a:solidFill>
                <a:latin typeface="黑体"/>
              </a:rPr>
              <a:t>实训问题与解决</a:t>
            </a:r>
            <a:endParaRPr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FE44FE-F97A-4D66-9C57-5DA8E9E05F22}"/>
              </a:ext>
            </a:extLst>
          </p:cNvPr>
          <p:cNvSpPr txBox="1"/>
          <p:nvPr/>
        </p:nvSpPr>
        <p:spPr>
          <a:xfrm>
            <a:off x="364837" y="1070679"/>
            <a:ext cx="4938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1.</a:t>
            </a:r>
            <a:r>
              <a:rPr lang="zh-CN" altLang="zh-CN" sz="1200" kern="100" dirty="0">
                <a:solidFill>
                  <a:schemeClr val="bg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编写的代码不符合编程语言的语法规则，导致代码无法通过编译或解释。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B95888-B2F7-48FD-90D5-6A52B400AA2B}"/>
              </a:ext>
            </a:extLst>
          </p:cNvPr>
          <p:cNvSpPr txBox="1"/>
          <p:nvPr/>
        </p:nvSpPr>
        <p:spPr>
          <a:xfrm>
            <a:off x="364837" y="1615409"/>
            <a:ext cx="402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2.</a:t>
            </a:r>
            <a:r>
              <a:rPr lang="zh-CN" altLang="zh-CN" sz="1200" dirty="0">
                <a:solidFill>
                  <a:schemeClr val="bg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代码的逻辑不正确，导致程序的行为不符合预期。</a:t>
            </a:r>
            <a:endParaRPr lang="zh-CN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98A12A-6B10-4AAE-9BBA-73A584AF8E7E}"/>
              </a:ext>
            </a:extLst>
          </p:cNvPr>
          <p:cNvSpPr txBox="1"/>
          <p:nvPr/>
        </p:nvSpPr>
        <p:spPr>
          <a:xfrm>
            <a:off x="364837" y="2101138"/>
            <a:ext cx="458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+mn-ea"/>
              </a:rPr>
              <a:t>3.</a:t>
            </a:r>
            <a:r>
              <a:rPr lang="zh-CN" altLang="zh-CN" sz="1200" dirty="0">
                <a:solidFill>
                  <a:schemeClr val="bg2"/>
                </a:solidFill>
                <a:effectLst/>
                <a:latin typeface="+mn-ea"/>
                <a:cs typeface="Times New Roman" panose="02020603050405020304" pitchFamily="18" charset="0"/>
              </a:rPr>
              <a:t>代码在运行时出现错误，如空指针异常、数组越界等。</a:t>
            </a:r>
            <a:endParaRPr lang="zh-CN" altLang="en-US" sz="12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F9464C-985F-4965-956D-6377AC0FEBC1}"/>
              </a:ext>
            </a:extLst>
          </p:cNvPr>
          <p:cNvSpPr txBox="1"/>
          <p:nvPr/>
        </p:nvSpPr>
        <p:spPr>
          <a:xfrm>
            <a:off x="364837" y="629050"/>
            <a:ext cx="333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/>
                </a:solidFill>
              </a:rPr>
              <a:t>遇到的问题</a:t>
            </a:r>
            <a:r>
              <a:rPr lang="en-US" altLang="zh-CN" sz="1400" b="1" dirty="0">
                <a:solidFill>
                  <a:schemeClr val="bg2"/>
                </a:solidFill>
              </a:rPr>
              <a:t>:</a:t>
            </a:r>
            <a:endParaRPr lang="zh-CN" altLang="en-US" sz="1400" b="1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6A55C5-276B-4D3F-B70F-B0095A5FBBDF}"/>
              </a:ext>
            </a:extLst>
          </p:cNvPr>
          <p:cNvSpPr/>
          <p:nvPr/>
        </p:nvSpPr>
        <p:spPr>
          <a:xfrm>
            <a:off x="-928" y="2611038"/>
            <a:ext cx="5760378" cy="629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8A51C-604B-44D0-9BA8-110100CC343D}"/>
              </a:ext>
            </a:extLst>
          </p:cNvPr>
          <p:cNvSpPr txBox="1"/>
          <p:nvPr/>
        </p:nvSpPr>
        <p:spPr>
          <a:xfrm>
            <a:off x="2724569" y="95463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4BF3B8-7B4A-4990-AC38-E3B5D04EB559}"/>
              </a:ext>
            </a:extLst>
          </p:cNvPr>
          <p:cNvSpPr txBox="1"/>
          <p:nvPr/>
        </p:nvSpPr>
        <p:spPr>
          <a:xfrm>
            <a:off x="3246109" y="80634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29F3FA-53D5-4E8D-8474-B15595E60233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41F416-1390-4A7C-917F-24808A34ABE9}"/>
              </a:ext>
            </a:extLst>
          </p:cNvPr>
          <p:cNvSpPr/>
          <p:nvPr/>
        </p:nvSpPr>
        <p:spPr>
          <a:xfrm>
            <a:off x="3887687" y="6181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AEBC75-69D8-4464-A91C-C631A86F568D}"/>
              </a:ext>
            </a:extLst>
          </p:cNvPr>
          <p:cNvSpPr txBox="1"/>
          <p:nvPr/>
        </p:nvSpPr>
        <p:spPr>
          <a:xfrm>
            <a:off x="3912395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F36180-03A3-4546-88FC-305A9F7715A0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4355E-7 -2.41548E-6 L 0.09234 -0.001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3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D4C6505-1617-44C2-8D3A-66083656D1CB}"/>
              </a:ext>
            </a:extLst>
          </p:cNvPr>
          <p:cNvSpPr/>
          <p:nvPr/>
        </p:nvSpPr>
        <p:spPr>
          <a:xfrm>
            <a:off x="4412324" y="87769"/>
            <a:ext cx="589670" cy="261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789"/>
            <a:ext cx="5760378" cy="32146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42E73D6-0D20-465C-99CE-9DB5E7B14D6D}"/>
              </a:ext>
            </a:extLst>
          </p:cNvPr>
          <p:cNvSpPr/>
          <p:nvPr/>
        </p:nvSpPr>
        <p:spPr>
          <a:xfrm>
            <a:off x="928" y="12789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1841988"/>
            <a:ext cx="2330451" cy="1399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663" y="69263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 dirty="0" err="1">
                <a:solidFill>
                  <a:srgbClr val="2A5360"/>
                </a:solidFill>
                <a:latin typeface="黑体"/>
              </a:rPr>
              <a:t>解决策略</a:t>
            </a:r>
            <a:endParaRPr sz="14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88" y="795849"/>
            <a:ext cx="53312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bg2"/>
                </a:solidFill>
                <a:latin typeface="+mj-ea"/>
                <a:ea typeface="+mj-ea"/>
              </a:rPr>
              <a:t>1.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  <a:cs typeface="Times New Roman" panose="02020603050405020304" pitchFamily="18" charset="0"/>
              </a:rPr>
              <a:t>根据提示的</a:t>
            </a:r>
            <a:r>
              <a:rPr lang="zh-CN" altLang="zh-CN" sz="1200" dirty="0">
                <a:solidFill>
                  <a:schemeClr val="bg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错误信息，</a:t>
            </a:r>
            <a:r>
              <a:rPr lang="zh-CN" altLang="en-US" sz="1200" dirty="0">
                <a:solidFill>
                  <a:schemeClr val="bg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找</a:t>
            </a:r>
            <a:r>
              <a:rPr lang="zh-CN" altLang="zh-CN" sz="1200" dirty="0">
                <a:solidFill>
                  <a:schemeClr val="bg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出错误发生的位置和原因</a:t>
            </a:r>
            <a:r>
              <a:rPr lang="zh-CN" altLang="en-US" dirty="0">
                <a:solidFill>
                  <a:schemeClr val="bg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200" kern="100" dirty="0">
                <a:solidFill>
                  <a:schemeClr val="bg2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查阅相关编程语言的官方文档通常能找到答案。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088" y="1596151"/>
            <a:ext cx="4996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bg2"/>
                </a:solidFill>
                <a:latin typeface="黑体"/>
              </a:rPr>
              <a:t>2.</a:t>
            </a:r>
            <a:r>
              <a:rPr lang="zh-CN" altLang="zh-CN" sz="1200" dirty="0">
                <a:solidFill>
                  <a:schemeClr val="bg2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添加调试语句</a:t>
            </a:r>
            <a:r>
              <a:rPr lang="en-US" altLang="zh-CN" sz="1200" dirty="0">
                <a:solidFill>
                  <a:schemeClr val="bg2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200" dirty="0">
                <a:solidFill>
                  <a:schemeClr val="bg2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在代码中插入打印语句，输出变量的值或者程序执行的路径，帮助理解程序的运行状态。</a:t>
            </a:r>
            <a:endParaRPr sz="1200" b="0" dirty="0">
              <a:solidFill>
                <a:schemeClr val="bg2"/>
              </a:solidFill>
              <a:latin typeface="黑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088" y="2304120"/>
            <a:ext cx="3471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+mj-ea"/>
                <a:ea typeface="+mj-ea"/>
              </a:rPr>
              <a:t>3.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让同学或者老师审查代码，可能会发现自己</a:t>
            </a:r>
            <a:endParaRPr lang="en-US" altLang="zh-CN" sz="1200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未注意到的错误</a:t>
            </a:r>
            <a:r>
              <a:rPr sz="1200" b="0" dirty="0">
                <a:solidFill>
                  <a:schemeClr val="bg2"/>
                </a:solidFill>
                <a:latin typeface="+mj-ea"/>
                <a:ea typeface="+mj-ea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3687" y="3072403"/>
            <a:ext cx="255075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0">
                <a:solidFill>
                  <a:srgbClr val="BC9F8D"/>
                </a:solidFill>
                <a:latin typeface="黑体"/>
              </a:rPr>
              <a:t>11/14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788553-AE17-447C-B922-45D38E2C1ED8}"/>
              </a:ext>
            </a:extLst>
          </p:cNvPr>
          <p:cNvSpPr txBox="1"/>
          <p:nvPr/>
        </p:nvSpPr>
        <p:spPr>
          <a:xfrm>
            <a:off x="2747932" y="107736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EA2CB-EAF3-4E49-B98E-9A9579151CA4}"/>
              </a:ext>
            </a:extLst>
          </p:cNvPr>
          <p:cNvSpPr txBox="1"/>
          <p:nvPr/>
        </p:nvSpPr>
        <p:spPr>
          <a:xfrm>
            <a:off x="3232895" y="84529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508011-BDE1-4A59-B871-34B5140FC534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A49E9C-2CC2-4DD0-85C0-AF17FEAC9B62}"/>
              </a:ext>
            </a:extLst>
          </p:cNvPr>
          <p:cNvSpPr txBox="1"/>
          <p:nvPr/>
        </p:nvSpPr>
        <p:spPr>
          <a:xfrm>
            <a:off x="5020907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C68945-9EFB-463B-8F6D-CE896176EA7E}"/>
              </a:ext>
            </a:extLst>
          </p:cNvPr>
          <p:cNvSpPr/>
          <p:nvPr/>
        </p:nvSpPr>
        <p:spPr>
          <a:xfrm>
            <a:off x="4428490" y="16576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5F26ED-CA05-4F9B-AA19-944D65FE2C59}"/>
              </a:ext>
            </a:extLst>
          </p:cNvPr>
          <p:cNvSpPr txBox="1"/>
          <p:nvPr/>
        </p:nvSpPr>
        <p:spPr>
          <a:xfrm>
            <a:off x="4467095" y="80116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928" y="0"/>
            <a:ext cx="5760378" cy="32146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21A016-805A-4338-8BB7-1E13449E83D9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68" y="1856958"/>
            <a:ext cx="1342982" cy="1342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43" y="38486"/>
            <a:ext cx="15792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A5360"/>
                </a:solidFill>
                <a:latin typeface="黑体"/>
              </a:rPr>
              <a:t>五、</a:t>
            </a:r>
            <a:r>
              <a:rPr b="1" dirty="0" err="1">
                <a:solidFill>
                  <a:srgbClr val="2A5360"/>
                </a:solidFill>
                <a:latin typeface="黑体"/>
              </a:rPr>
              <a:t>实训收获</a:t>
            </a:r>
            <a:endParaRPr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004" y="796956"/>
            <a:ext cx="49455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0" dirty="0">
                <a:solidFill>
                  <a:srgbClr val="000717"/>
                </a:solidFill>
                <a:latin typeface="黑体"/>
              </a:rPr>
              <a:t>• </a:t>
            </a:r>
            <a:r>
              <a:rPr sz="1200" b="0" dirty="0" err="1">
                <a:solidFill>
                  <a:srgbClr val="000717"/>
                </a:solidFill>
                <a:latin typeface="黑体"/>
              </a:rPr>
              <a:t>编程技能精进：通过实训，强化了编程基础，提升了代码编写效率</a:t>
            </a:r>
            <a:r>
              <a:rPr sz="1200" b="0" dirty="0">
                <a:solidFill>
                  <a:srgbClr val="000717"/>
                </a:solidFill>
                <a:latin typeface="黑体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2" y="1387712"/>
            <a:ext cx="50994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0" dirty="0">
                <a:solidFill>
                  <a:srgbClr val="000717"/>
                </a:solidFill>
                <a:latin typeface="黑体"/>
              </a:rPr>
              <a:t>• </a:t>
            </a:r>
            <a:r>
              <a:rPr sz="1200" b="0" dirty="0" err="1">
                <a:solidFill>
                  <a:srgbClr val="000717"/>
                </a:solidFill>
                <a:latin typeface="黑体"/>
              </a:rPr>
              <a:t>团队协作实战：与队友共同完成项目，学习了有效的沟通与协作技巧</a:t>
            </a:r>
            <a:r>
              <a:rPr sz="1200" b="0" dirty="0">
                <a:solidFill>
                  <a:srgbClr val="000717"/>
                </a:solidFill>
                <a:latin typeface="黑体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33" y="1983934"/>
            <a:ext cx="3962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b="0" dirty="0">
                <a:solidFill>
                  <a:srgbClr val="000717"/>
                </a:solidFill>
                <a:latin typeface="黑体"/>
              </a:rPr>
              <a:t>• </a:t>
            </a:r>
            <a:r>
              <a:rPr sz="1200" b="0" dirty="0" err="1">
                <a:solidFill>
                  <a:srgbClr val="000717"/>
                </a:solidFill>
                <a:latin typeface="黑体"/>
              </a:rPr>
              <a:t>问题解决能力：针对实训中遇到的难题，锻炼了解决问题的思维和方法</a:t>
            </a:r>
            <a:r>
              <a:rPr sz="1200" b="0" dirty="0">
                <a:solidFill>
                  <a:srgbClr val="000717"/>
                </a:solidFill>
                <a:latin typeface="黑体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3687" y="3072403"/>
            <a:ext cx="255075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0">
                <a:solidFill>
                  <a:srgbClr val="BC9F8D"/>
                </a:solidFill>
                <a:latin typeface="黑体"/>
              </a:rPr>
              <a:t>12/14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C0983B-0169-45DF-818B-5FB997C00CF5}"/>
              </a:ext>
            </a:extLst>
          </p:cNvPr>
          <p:cNvSpPr txBox="1"/>
          <p:nvPr/>
        </p:nvSpPr>
        <p:spPr>
          <a:xfrm>
            <a:off x="2728478" y="95441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38E40E-6D27-4BEC-9A91-AB120B8DC268}"/>
              </a:ext>
            </a:extLst>
          </p:cNvPr>
          <p:cNvSpPr txBox="1"/>
          <p:nvPr/>
        </p:nvSpPr>
        <p:spPr>
          <a:xfrm>
            <a:off x="3232895" y="84529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C0322B-8850-4947-A4F8-81E57C0DDA10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7149B9-7466-4817-A0E2-5B3CB1B5CEED}"/>
              </a:ext>
            </a:extLst>
          </p:cNvPr>
          <p:cNvSpPr/>
          <p:nvPr/>
        </p:nvSpPr>
        <p:spPr>
          <a:xfrm>
            <a:off x="4436034" y="7345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C5C56F-FB1A-453B-909F-1D51AE8EB683}"/>
              </a:ext>
            </a:extLst>
          </p:cNvPr>
          <p:cNvSpPr txBox="1"/>
          <p:nvPr/>
        </p:nvSpPr>
        <p:spPr>
          <a:xfrm>
            <a:off x="4431382" y="8293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410C0B-C168-4E2D-87AB-99236AC0B182}"/>
              </a:ext>
            </a:extLst>
          </p:cNvPr>
          <p:cNvSpPr txBox="1"/>
          <p:nvPr/>
        </p:nvSpPr>
        <p:spPr>
          <a:xfrm>
            <a:off x="5031314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4851E-7 -2.41548E-6 L 0.09427 -2.415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>
            <a:extLst>
              <a:ext uri="{FF2B5EF4-FFF2-40B4-BE49-F238E27FC236}">
                <a16:creationId xmlns:a16="http://schemas.microsoft.com/office/drawing/2014/main" id="{1872C530-3947-44A8-A67F-1BD2E427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9765" y="-1"/>
            <a:ext cx="5898979" cy="32400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05DBBA-878B-49DF-938B-85A162DA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032" y="1"/>
            <a:ext cx="3074814" cy="17253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20D839C-3956-44F5-9F7F-638C0D25FD93}"/>
              </a:ext>
            </a:extLst>
          </p:cNvPr>
          <p:cNvSpPr txBox="1"/>
          <p:nvPr/>
        </p:nvSpPr>
        <p:spPr>
          <a:xfrm>
            <a:off x="515497" y="1988550"/>
            <a:ext cx="1043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Thank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8D8333-AAB1-4DE2-A17F-DF2FC3DFC006}"/>
              </a:ext>
            </a:extLst>
          </p:cNvPr>
          <p:cNvSpPr txBox="1"/>
          <p:nvPr/>
        </p:nvSpPr>
        <p:spPr>
          <a:xfrm>
            <a:off x="169134" y="2363772"/>
            <a:ext cx="19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</a:rPr>
              <a:t>YOU !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92D588B2-70E7-4F6F-86C6-89757A31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" t="-1019" r="53949" b="-1019"/>
          <a:stretch/>
        </p:blipFill>
        <p:spPr>
          <a:xfrm>
            <a:off x="-139530" y="-27782"/>
            <a:ext cx="5898980" cy="329565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8D4E3AB-A055-448C-AC96-9E4FC2F93BF0}"/>
              </a:ext>
            </a:extLst>
          </p:cNvPr>
          <p:cNvSpPr/>
          <p:nvPr/>
        </p:nvSpPr>
        <p:spPr>
          <a:xfrm>
            <a:off x="252341" y="2413924"/>
            <a:ext cx="2299857" cy="2295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A1DAD0E-64F0-44FF-81FE-1D8B6D3A6AFD}"/>
              </a:ext>
            </a:extLst>
          </p:cNvPr>
          <p:cNvSpPr/>
          <p:nvPr/>
        </p:nvSpPr>
        <p:spPr>
          <a:xfrm>
            <a:off x="252342" y="2032060"/>
            <a:ext cx="2305121" cy="2295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F8DA3F9-C891-4F9B-90BD-DB27308ADD25}"/>
              </a:ext>
            </a:extLst>
          </p:cNvPr>
          <p:cNvSpPr/>
          <p:nvPr/>
        </p:nvSpPr>
        <p:spPr>
          <a:xfrm>
            <a:off x="252340" y="1599630"/>
            <a:ext cx="2299857" cy="2295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0CB3F92-BF7D-4F06-85A9-3C051E74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8" y="1224037"/>
            <a:ext cx="2299857" cy="249958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0118248-5E2C-48E1-BA04-A13DE453B3D3}"/>
              </a:ext>
            </a:extLst>
          </p:cNvPr>
          <p:cNvSpPr/>
          <p:nvPr/>
        </p:nvSpPr>
        <p:spPr>
          <a:xfrm>
            <a:off x="277088" y="846858"/>
            <a:ext cx="2275111" cy="2295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0708" y="142664"/>
            <a:ext cx="1103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A5360"/>
                </a:solidFill>
                <a:latin typeface="黑体"/>
              </a:rPr>
              <a:t>目录</a:t>
            </a:r>
            <a:endParaRPr sz="24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090" y="846858"/>
            <a:ext cx="837700" cy="2295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 dirty="0">
                <a:solidFill>
                  <a:srgbClr val="2A5360"/>
                </a:solidFill>
                <a:latin typeface="黑体"/>
              </a:rPr>
              <a:t>1. </a:t>
            </a:r>
            <a:r>
              <a:rPr sz="1100" b="1" dirty="0" err="1">
                <a:solidFill>
                  <a:srgbClr val="2A5360"/>
                </a:solidFill>
                <a:latin typeface="黑体"/>
              </a:rPr>
              <a:t>游戏背景</a:t>
            </a:r>
            <a:endParaRPr sz="11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0" y="1228721"/>
            <a:ext cx="1335041" cy="2295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 dirty="0">
                <a:solidFill>
                  <a:srgbClr val="2A5360"/>
                </a:solidFill>
                <a:latin typeface="黑体"/>
              </a:rPr>
              <a:t>2. </a:t>
            </a:r>
            <a:r>
              <a:rPr sz="1100" b="1" dirty="0" err="1">
                <a:solidFill>
                  <a:srgbClr val="2A5360"/>
                </a:solidFill>
                <a:latin typeface="黑体"/>
              </a:rPr>
              <a:t>核心代码段讲解</a:t>
            </a:r>
            <a:endParaRPr sz="11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90" y="1610585"/>
            <a:ext cx="850984" cy="2295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 dirty="0">
                <a:solidFill>
                  <a:srgbClr val="2A5360"/>
                </a:solidFill>
                <a:latin typeface="黑体"/>
              </a:rPr>
              <a:t>3. </a:t>
            </a:r>
            <a:r>
              <a:rPr sz="1100" b="1" dirty="0" err="1">
                <a:solidFill>
                  <a:srgbClr val="2A5360"/>
                </a:solidFill>
                <a:latin typeface="黑体"/>
              </a:rPr>
              <a:t>创新实践</a:t>
            </a:r>
            <a:endParaRPr sz="11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090" y="1992449"/>
            <a:ext cx="1335041" cy="2295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2A5360"/>
                </a:solidFill>
                <a:latin typeface="黑体"/>
              </a:rPr>
              <a:t>4. 实训问题与解决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090" y="2374325"/>
            <a:ext cx="528279" cy="2295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2A5360"/>
                </a:solidFill>
                <a:latin typeface="黑体"/>
              </a:rPr>
              <a:t>5. 结语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6064" y="3072402"/>
            <a:ext cx="202694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BC9F8D"/>
                </a:solidFill>
                <a:latin typeface="黑体"/>
              </a:rPr>
              <a:t>2/14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5F2DD89-3DB6-4B7D-AEF2-F9F2D5C9F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42" b="32440"/>
          <a:stretch/>
        </p:blipFill>
        <p:spPr>
          <a:xfrm>
            <a:off x="2552199" y="846858"/>
            <a:ext cx="3207252" cy="179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928" y="0"/>
            <a:ext cx="5760378" cy="321466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39F635B-3C11-43B1-9D65-6FDD2288C281}"/>
              </a:ext>
            </a:extLst>
          </p:cNvPr>
          <p:cNvSpPr/>
          <p:nvPr/>
        </p:nvSpPr>
        <p:spPr>
          <a:xfrm>
            <a:off x="0" y="6436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8E2152-9FB6-4523-B929-D7DF9B413E42}"/>
              </a:ext>
            </a:extLst>
          </p:cNvPr>
          <p:cNvSpPr/>
          <p:nvPr/>
        </p:nvSpPr>
        <p:spPr>
          <a:xfrm>
            <a:off x="2720951" y="12712"/>
            <a:ext cx="583197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85" y="1912718"/>
            <a:ext cx="1245665" cy="1342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734" y="90575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2A5360"/>
                </a:solidFill>
                <a:latin typeface="黑体"/>
              </a:rPr>
              <a:t>一、游戏背景</a:t>
            </a:r>
            <a:endParaRPr sz="14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33" y="771700"/>
            <a:ext cx="5207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b="0" dirty="0">
                <a:solidFill>
                  <a:srgbClr val="000717"/>
                </a:solidFill>
                <a:latin typeface="黑体"/>
              </a:rPr>
              <a:t>• </a:t>
            </a:r>
            <a:r>
              <a:rPr lang="zh-CN" altLang="en-US" sz="1200" b="0" dirty="0">
                <a:solidFill>
                  <a:srgbClr val="000717"/>
                </a:solidFill>
                <a:latin typeface="+mj-ea"/>
                <a:ea typeface="+mj-ea"/>
              </a:rPr>
              <a:t>创始人</a:t>
            </a:r>
            <a:r>
              <a:rPr sz="1200" dirty="0">
                <a:solidFill>
                  <a:srgbClr val="000717"/>
                </a:solidFill>
                <a:latin typeface="+mj-ea"/>
                <a:ea typeface="+mj-ea"/>
              </a:rPr>
              <a:t>：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游戏最初由苏联科学院计算中心的工程师阿列克谢</a:t>
            </a:r>
            <a:r>
              <a:rPr lang="en-US" altLang="zh-CN" sz="1200" dirty="0">
                <a:solidFill>
                  <a:srgbClr val="000717"/>
                </a:solidFill>
                <a:latin typeface="+mj-ea"/>
                <a:ea typeface="+mj-ea"/>
              </a:rPr>
              <a:t>·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帕基特诺夫开发，他当时从另一款拼图游戏得到灵感</a:t>
            </a:r>
            <a:r>
              <a:rPr lang="zh-CN" altLang="en-US" sz="1100" dirty="0">
                <a:solidFill>
                  <a:srgbClr val="000717"/>
                </a:solidFill>
                <a:latin typeface="+mj-ea"/>
                <a:ea typeface="+mj-ea"/>
              </a:rPr>
              <a:t>。</a:t>
            </a:r>
            <a:endParaRPr sz="900" b="0" dirty="0">
              <a:solidFill>
                <a:srgbClr val="000717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632" y="1386111"/>
            <a:ext cx="4971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717"/>
                </a:solidFill>
                <a:latin typeface="Bahnschrift SemiCondensed" panose="020B0502040204020203" pitchFamily="34" charset="0"/>
                <a:ea typeface="+mj-ea"/>
              </a:rPr>
              <a:t>•</a:t>
            </a:r>
            <a:r>
              <a:rPr lang="zh-CN" altLang="en-US" sz="1200" dirty="0">
                <a:solidFill>
                  <a:srgbClr val="000717"/>
                </a:solidFill>
                <a:latin typeface="Bahnschrift SemiCondensed" panose="020B0502040204020203" pitchFamily="34" charset="0"/>
                <a:ea typeface="+mj-ea"/>
              </a:rPr>
              <a:t> 全球传播：游戏的简单性和吸引力使其迅速风靡全球。易于上手，跨越年龄，成为经典，影响多代玩家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33" y="2114432"/>
            <a:ext cx="3790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b="0" dirty="0">
                <a:solidFill>
                  <a:srgbClr val="000717"/>
                </a:solidFill>
                <a:latin typeface="黑体"/>
              </a:rPr>
              <a:t>•</a:t>
            </a:r>
            <a:r>
              <a:rPr lang="zh-CN" altLang="en-US" sz="1200" b="0" dirty="0">
                <a:solidFill>
                  <a:srgbClr val="000717"/>
                </a:solidFill>
                <a:latin typeface="+mj-ea"/>
                <a:ea typeface="+mj-ea"/>
              </a:rPr>
              <a:t>影响力：奠定了电子益智游戏的基础，影响了后续许多游戏设计</a:t>
            </a:r>
            <a:r>
              <a:rPr sz="1200" b="0" dirty="0">
                <a:solidFill>
                  <a:srgbClr val="000717"/>
                </a:solidFill>
                <a:latin typeface="+mj-ea"/>
                <a:ea typeface="+mj-ea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6062" y="3072403"/>
            <a:ext cx="202694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0">
                <a:solidFill>
                  <a:srgbClr val="BC9F8D"/>
                </a:solidFill>
                <a:latin typeface="黑体"/>
              </a:rPr>
              <a:t>3/14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38E510-0C35-428E-9118-9BA601581834}"/>
              </a:ext>
            </a:extLst>
          </p:cNvPr>
          <p:cNvSpPr txBox="1"/>
          <p:nvPr/>
        </p:nvSpPr>
        <p:spPr>
          <a:xfrm>
            <a:off x="2720950" y="92347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A1E230-CF5A-40F2-9763-486F9720DA3D}"/>
              </a:ext>
            </a:extLst>
          </p:cNvPr>
          <p:cNvSpPr txBox="1"/>
          <p:nvPr/>
        </p:nvSpPr>
        <p:spPr>
          <a:xfrm>
            <a:off x="3275292" y="84529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CC95E3-2CB4-424C-B6D1-12A2AFD203F1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0CC39F-2FC0-4718-83D7-399B094DF216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7703A1-A55D-4866-92E6-0D9BE847D611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2950" y="0"/>
            <a:ext cx="5760378" cy="321466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B6C0371-1DB4-4D6E-B250-A1C802334F4A}"/>
              </a:ext>
            </a:extLst>
          </p:cNvPr>
          <p:cNvSpPr/>
          <p:nvPr/>
        </p:nvSpPr>
        <p:spPr>
          <a:xfrm>
            <a:off x="-12950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82B194-B439-47E6-BD40-BEB7AFA1D2B5}"/>
              </a:ext>
            </a:extLst>
          </p:cNvPr>
          <p:cNvSpPr/>
          <p:nvPr/>
        </p:nvSpPr>
        <p:spPr>
          <a:xfrm>
            <a:off x="2745298" y="4240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5" y="1914320"/>
            <a:ext cx="2425152" cy="1303063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96" y="1931159"/>
            <a:ext cx="1760394" cy="1267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691" y="116837"/>
            <a:ext cx="14414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2A5360"/>
                </a:solidFill>
                <a:latin typeface="黑体"/>
              </a:rPr>
              <a:t>二、核心代码段</a:t>
            </a:r>
            <a:endParaRPr sz="14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878" y="623716"/>
            <a:ext cx="442621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 dirty="0">
                <a:solidFill>
                  <a:srgbClr val="000717"/>
                </a:solidFill>
                <a:latin typeface="+mn-ea"/>
              </a:rPr>
              <a:t>• </a:t>
            </a:r>
            <a:r>
              <a:rPr lang="zh-CN" altLang="en-US" sz="1400" dirty="0">
                <a:solidFill>
                  <a:srgbClr val="000717"/>
                </a:solidFill>
                <a:latin typeface="+mn-ea"/>
              </a:rPr>
              <a:t>初始化游戏：利用</a:t>
            </a:r>
            <a:r>
              <a:rPr lang="en-US" altLang="zh-CN" sz="1400" dirty="0" err="1">
                <a:solidFill>
                  <a:srgbClr val="000717"/>
                </a:solidFill>
                <a:latin typeface="+mn-ea"/>
              </a:rPr>
              <a:t>initGame</a:t>
            </a:r>
            <a:r>
              <a:rPr lang="en-US" altLang="zh-CN" sz="1400" dirty="0">
                <a:solidFill>
                  <a:srgbClr val="000717"/>
                </a:solidFill>
                <a:latin typeface="+mn-ea"/>
              </a:rPr>
              <a:t>()</a:t>
            </a:r>
            <a:r>
              <a:rPr lang="zh-CN" altLang="en-US" sz="1400" dirty="0">
                <a:solidFill>
                  <a:srgbClr val="000717"/>
                </a:solidFill>
                <a:latin typeface="+mn-ea"/>
              </a:rPr>
              <a:t>函数实现游戏的初始化</a:t>
            </a:r>
            <a:endParaRPr sz="1400" b="0" dirty="0">
              <a:solidFill>
                <a:srgbClr val="000717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878" y="939205"/>
            <a:ext cx="5253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 dirty="0">
                <a:solidFill>
                  <a:srgbClr val="000717"/>
                </a:solidFill>
                <a:latin typeface="+mj-ea"/>
                <a:ea typeface="+mj-ea"/>
              </a:rPr>
              <a:t>• 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显示提示信息：利用光标定位函数</a:t>
            </a:r>
            <a:r>
              <a:rPr lang="en-US" altLang="zh-CN" sz="1200" dirty="0" err="1">
                <a:solidFill>
                  <a:srgbClr val="000717"/>
                </a:solidFill>
                <a:latin typeface="+mj-ea"/>
                <a:ea typeface="+mj-ea"/>
              </a:rPr>
              <a:t>gotoxyFull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（</a:t>
            </a:r>
            <a:r>
              <a:rPr lang="en-US" altLang="zh-CN" sz="1200" dirty="0">
                <a:solidFill>
                  <a:srgbClr val="000717"/>
                </a:solidFill>
                <a:latin typeface="+mj-ea"/>
                <a:ea typeface="+mj-ea"/>
              </a:rPr>
              <a:t>short </a:t>
            </a:r>
            <a:r>
              <a:rPr lang="en-US" altLang="zh-CN" sz="1200" dirty="0" err="1">
                <a:solidFill>
                  <a:srgbClr val="000717"/>
                </a:solidFill>
                <a:latin typeface="+mj-ea"/>
                <a:ea typeface="+mj-ea"/>
              </a:rPr>
              <a:t>x,short</a:t>
            </a:r>
            <a:r>
              <a:rPr lang="en-US" altLang="zh-CN" sz="1200" dirty="0">
                <a:solidFill>
                  <a:srgbClr val="000717"/>
                </a:solidFill>
                <a:latin typeface="+mj-ea"/>
                <a:ea typeface="+mj-ea"/>
              </a:rPr>
              <a:t> y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）和</a:t>
            </a:r>
            <a:r>
              <a:rPr lang="en-US" altLang="zh-CN" sz="1200" dirty="0" err="1">
                <a:solidFill>
                  <a:srgbClr val="000717"/>
                </a:solidFill>
                <a:latin typeface="+mj-ea"/>
                <a:ea typeface="+mj-ea"/>
              </a:rPr>
              <a:t>printPrompting</a:t>
            </a:r>
            <a:r>
              <a:rPr lang="en-US" altLang="zh-CN" sz="1200" dirty="0">
                <a:solidFill>
                  <a:srgbClr val="000717"/>
                </a:solidFill>
                <a:latin typeface="+mj-ea"/>
                <a:ea typeface="+mj-ea"/>
              </a:rPr>
              <a:t>()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等函数实现</a:t>
            </a:r>
            <a:endParaRPr sz="1200" b="0" dirty="0">
              <a:solidFill>
                <a:srgbClr val="000717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535" y="1400870"/>
            <a:ext cx="5253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 dirty="0">
                <a:solidFill>
                  <a:srgbClr val="000717"/>
                </a:solidFill>
                <a:latin typeface="+mj-ea"/>
                <a:ea typeface="+mj-ea"/>
              </a:rPr>
              <a:t>• </a:t>
            </a:r>
            <a:r>
              <a:rPr lang="zh-CN" altLang="en-US" sz="1200" b="0" dirty="0">
                <a:solidFill>
                  <a:srgbClr val="000717"/>
                </a:solidFill>
                <a:latin typeface="+mj-ea"/>
                <a:ea typeface="+mj-ea"/>
              </a:rPr>
              <a:t>游戏池边界的显示：利用</a:t>
            </a:r>
            <a:r>
              <a:rPr lang="en-US" altLang="zh-CN" sz="1200" dirty="0" err="1">
                <a:solidFill>
                  <a:srgbClr val="000717"/>
                </a:solidFill>
                <a:latin typeface="+mj-ea"/>
                <a:ea typeface="+mj-ea"/>
              </a:rPr>
              <a:t>gotoxyFull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（</a:t>
            </a:r>
            <a:r>
              <a:rPr lang="en-US" altLang="zh-CN" sz="1200" dirty="0">
                <a:solidFill>
                  <a:srgbClr val="000717"/>
                </a:solidFill>
                <a:latin typeface="+mj-ea"/>
                <a:ea typeface="+mj-ea"/>
              </a:rPr>
              <a:t>short </a:t>
            </a:r>
            <a:r>
              <a:rPr lang="en-US" altLang="zh-CN" sz="1200" dirty="0" err="1">
                <a:solidFill>
                  <a:srgbClr val="000717"/>
                </a:solidFill>
                <a:latin typeface="+mj-ea"/>
                <a:ea typeface="+mj-ea"/>
              </a:rPr>
              <a:t>x,short</a:t>
            </a:r>
            <a:r>
              <a:rPr lang="en-US" altLang="zh-CN" sz="1200" dirty="0">
                <a:solidFill>
                  <a:srgbClr val="000717"/>
                </a:solidFill>
                <a:latin typeface="+mj-ea"/>
                <a:ea typeface="+mj-ea"/>
              </a:rPr>
              <a:t> y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）和</a:t>
            </a:r>
            <a:r>
              <a:rPr lang="en-US" altLang="zh-CN" sz="1200" dirty="0" err="1">
                <a:solidFill>
                  <a:srgbClr val="000717"/>
                </a:solidFill>
                <a:latin typeface="+mj-ea"/>
                <a:ea typeface="+mj-ea"/>
              </a:rPr>
              <a:t>printPoolBorder</a:t>
            </a:r>
            <a:r>
              <a:rPr lang="zh-CN" altLang="en-US" sz="1200" dirty="0">
                <a:solidFill>
                  <a:srgbClr val="000717"/>
                </a:solidFill>
                <a:latin typeface="+mj-ea"/>
                <a:ea typeface="+mj-ea"/>
              </a:rPr>
              <a:t>（）等函数实现</a:t>
            </a:r>
            <a:endParaRPr sz="1200" b="0" dirty="0">
              <a:solidFill>
                <a:srgbClr val="000717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6062" y="3072403"/>
            <a:ext cx="202694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0">
                <a:solidFill>
                  <a:srgbClr val="BC9F8D"/>
                </a:solidFill>
                <a:latin typeface="黑体"/>
              </a:rPr>
              <a:t>5/14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B779F8-31FE-4B68-8958-A45E6DEB6336}"/>
              </a:ext>
            </a:extLst>
          </p:cNvPr>
          <p:cNvSpPr txBox="1"/>
          <p:nvPr/>
        </p:nvSpPr>
        <p:spPr>
          <a:xfrm>
            <a:off x="2745298" y="86245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B4C6F2-4FF7-45FA-B9C1-C58E28636038}"/>
              </a:ext>
            </a:extLst>
          </p:cNvPr>
          <p:cNvSpPr txBox="1"/>
          <p:nvPr/>
        </p:nvSpPr>
        <p:spPr>
          <a:xfrm>
            <a:off x="3304116" y="87769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6BE74F-AAF4-44A2-BDFE-CB342FE9A77E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F10164-4B78-4DA7-9AFF-E43C30D32B5B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2C236F-D5D1-43FE-938B-E119133A7D72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0232E-7 -2.50367E-6 L 0.10777 0.001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5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789"/>
            <a:ext cx="5760378" cy="32146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19CD3CE-12C8-4C99-B2E6-C824114639D4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7715E2-61F6-4FE3-BEF3-2A28B89EE4BA}"/>
              </a:ext>
            </a:extLst>
          </p:cNvPr>
          <p:cNvSpPr/>
          <p:nvPr/>
        </p:nvSpPr>
        <p:spPr>
          <a:xfrm>
            <a:off x="3287090" y="12637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53565B-4053-4F0D-A4DB-C97D5C91CBDF}"/>
              </a:ext>
            </a:extLst>
          </p:cNvPr>
          <p:cNvSpPr txBox="1"/>
          <p:nvPr/>
        </p:nvSpPr>
        <p:spPr>
          <a:xfrm>
            <a:off x="457200" y="68141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717"/>
                </a:solidFill>
                <a:latin typeface="黑体"/>
              </a:rPr>
              <a:t>• </a:t>
            </a:r>
            <a:r>
              <a:rPr lang="zh-CN" altLang="en-US" sz="1200" b="0" dirty="0">
                <a:solidFill>
                  <a:srgbClr val="000717"/>
                </a:solidFill>
                <a:latin typeface="黑体"/>
              </a:rPr>
              <a:t>增加了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游戏的开始界面：利用了</a:t>
            </a:r>
            <a:r>
              <a:rPr lang="en-US" altLang="zh-CN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showStartMenu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函数和</a:t>
            </a:r>
            <a:r>
              <a:rPr lang="en-US" altLang="zh-CN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clearScreen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函数实现了游戏界面开始游戏的选择项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FDB8A1-103D-4BDE-9D95-103639654436}"/>
              </a:ext>
            </a:extLst>
          </p:cNvPr>
          <p:cNvSpPr txBox="1"/>
          <p:nvPr/>
        </p:nvSpPr>
        <p:spPr>
          <a:xfrm>
            <a:off x="457200" y="1195621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717"/>
                </a:solidFill>
                <a:latin typeface="黑体"/>
              </a:rPr>
              <a:t>• </a:t>
            </a:r>
            <a:r>
              <a:rPr lang="zh-CN" altLang="en-US" sz="1200" b="0" dirty="0">
                <a:solidFill>
                  <a:srgbClr val="000717"/>
                </a:solidFill>
                <a:latin typeface="黑体"/>
              </a:rPr>
              <a:t>增加了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游戏的背景音乐及结束提示音：利用了</a:t>
            </a:r>
            <a:r>
              <a:rPr lang="en-US" altLang="zh-CN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PlaySound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()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函数实现了在游戏中加入背景音乐，增加游戏结束提示效小等功能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1BBCA-0458-4B07-AE8D-640A4D78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51" y="1657286"/>
            <a:ext cx="1474834" cy="14748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A519-0A0B-4F5C-AB47-CE3E9CC6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" y="1657286"/>
            <a:ext cx="2058107" cy="14958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F3CE5C5-94A5-42DD-9550-5F7A7F7915AC}"/>
              </a:ext>
            </a:extLst>
          </p:cNvPr>
          <p:cNvSpPr txBox="1"/>
          <p:nvPr/>
        </p:nvSpPr>
        <p:spPr>
          <a:xfrm>
            <a:off x="2711920" y="108433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5BF91B-39E6-4543-9245-3840642B2299}"/>
              </a:ext>
            </a:extLst>
          </p:cNvPr>
          <p:cNvSpPr txBox="1"/>
          <p:nvPr/>
        </p:nvSpPr>
        <p:spPr>
          <a:xfrm>
            <a:off x="3234552" y="86505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D384FE-1DD5-4E9C-8120-8E66F3747139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56673-52C5-4A66-B613-BA64143AAB5E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0DB248-3C53-4BBC-9978-A34B16739940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136FC8B-D891-48D2-8FD1-96839BA7CC20}"/>
              </a:ext>
            </a:extLst>
          </p:cNvPr>
          <p:cNvSpPr/>
          <p:nvPr/>
        </p:nvSpPr>
        <p:spPr>
          <a:xfrm>
            <a:off x="3260805" y="80052"/>
            <a:ext cx="589670" cy="261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789"/>
            <a:ext cx="5760378" cy="32146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F6EB78-F241-46EE-9F4D-9B9BEB1AE7C2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983" y="46180"/>
            <a:ext cx="14414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2A5360"/>
                </a:solidFill>
                <a:latin typeface="黑体"/>
              </a:rPr>
              <a:t>1.</a:t>
            </a:r>
            <a:r>
              <a:rPr lang="zh-CN" altLang="en-US" sz="1400" b="1" dirty="0">
                <a:solidFill>
                  <a:srgbClr val="2A5360"/>
                </a:solidFill>
                <a:latin typeface="黑体"/>
              </a:rPr>
              <a:t>游戏的初始化</a:t>
            </a:r>
            <a:endParaRPr sz="14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6062" y="3072403"/>
            <a:ext cx="202694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0">
                <a:solidFill>
                  <a:srgbClr val="BC9F8D"/>
                </a:solidFill>
                <a:latin typeface="黑体"/>
              </a:rPr>
              <a:t>6/14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C469C3-7DE3-4631-ABCE-4E01F69A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0" y="828148"/>
            <a:ext cx="4994249" cy="136970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D490CE5-0BFD-4693-8DF5-A5688BB1A82C}"/>
              </a:ext>
            </a:extLst>
          </p:cNvPr>
          <p:cNvSpPr/>
          <p:nvPr/>
        </p:nvSpPr>
        <p:spPr>
          <a:xfrm>
            <a:off x="0" y="2641600"/>
            <a:ext cx="5759450" cy="5984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61F1B4-E403-4E12-8ABA-090D8BB07421}"/>
              </a:ext>
            </a:extLst>
          </p:cNvPr>
          <p:cNvSpPr txBox="1"/>
          <p:nvPr/>
        </p:nvSpPr>
        <p:spPr>
          <a:xfrm>
            <a:off x="2711505" y="110875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825C82-D86B-48A9-AAAB-3D8E669ACBA7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97F2B5-B4F9-4F81-AAB7-FB2C9CBB1C79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471387-A0AB-48EF-92EA-7E235F29048C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F32586-6C12-4422-B5BE-E8A0D18EAA86}"/>
              </a:ext>
            </a:extLst>
          </p:cNvPr>
          <p:cNvSpPr/>
          <p:nvPr/>
        </p:nvSpPr>
        <p:spPr>
          <a:xfrm>
            <a:off x="3279314" y="12637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278AF9-FAB8-401C-800B-4673257BE836}"/>
              </a:ext>
            </a:extLst>
          </p:cNvPr>
          <p:cNvSpPr txBox="1"/>
          <p:nvPr/>
        </p:nvSpPr>
        <p:spPr>
          <a:xfrm>
            <a:off x="3244937" y="87769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46BD9A-922C-46A3-9CAC-C6FA12FE00DE}"/>
              </a:ext>
            </a:extLst>
          </p:cNvPr>
          <p:cNvSpPr/>
          <p:nvPr/>
        </p:nvSpPr>
        <p:spPr>
          <a:xfrm>
            <a:off x="3248895" y="95441"/>
            <a:ext cx="589670" cy="261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789"/>
            <a:ext cx="5760378" cy="32146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EAE884-B729-4A77-99B3-0C459CE1EF79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691" y="115811"/>
            <a:ext cx="1521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2A5360"/>
                </a:solidFill>
                <a:latin typeface="黑体"/>
              </a:rPr>
              <a:t>2.</a:t>
            </a:r>
            <a:r>
              <a:rPr lang="zh-CN" altLang="en-US" sz="1400" b="1" dirty="0">
                <a:solidFill>
                  <a:srgbClr val="2A5360"/>
                </a:solidFill>
                <a:latin typeface="黑体"/>
              </a:rPr>
              <a:t>显示提示信息</a:t>
            </a:r>
            <a:endParaRPr sz="1400" b="1" dirty="0">
              <a:solidFill>
                <a:srgbClr val="2A5360"/>
              </a:solidFill>
              <a:latin typeface="黑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6062" y="3072403"/>
            <a:ext cx="202694" cy="127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0">
                <a:solidFill>
                  <a:srgbClr val="BC9F8D"/>
                </a:solidFill>
                <a:latin typeface="黑体"/>
              </a:rPr>
              <a:t>7/14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AD0AF5-661E-4205-A56A-3A206C1A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6" y="651267"/>
            <a:ext cx="4123702" cy="2320129"/>
          </a:xfrm>
          <a:prstGeom prst="rect">
            <a:avLst/>
          </a:prstGeom>
        </p:spPr>
      </p:pic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DC72ADD5-0AC2-47D5-B644-5A4F5F64C51A}"/>
              </a:ext>
            </a:extLst>
          </p:cNvPr>
          <p:cNvSpPr/>
          <p:nvPr/>
        </p:nvSpPr>
        <p:spPr>
          <a:xfrm>
            <a:off x="22413" y="2189285"/>
            <a:ext cx="1065284" cy="1038014"/>
          </a:xfrm>
          <a:prstGeom prst="rt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A2C49F-29B3-4CEF-94DB-DA3C6BCD2426}"/>
              </a:ext>
            </a:extLst>
          </p:cNvPr>
          <p:cNvSpPr txBox="1"/>
          <p:nvPr/>
        </p:nvSpPr>
        <p:spPr>
          <a:xfrm>
            <a:off x="2677263" y="102106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F254F9-9782-400D-BE63-7A7DB8D4A0FA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4A63CE-3963-4A48-9041-E142B7A58F27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99A59B-FEB1-4B77-8FFF-0A9BC38E4E5E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A00454BD-2BDE-4C0B-8CD3-F5A446C3216B}"/>
              </a:ext>
            </a:extLst>
          </p:cNvPr>
          <p:cNvSpPr/>
          <p:nvPr/>
        </p:nvSpPr>
        <p:spPr>
          <a:xfrm rot="16200000">
            <a:off x="4702335" y="2182045"/>
            <a:ext cx="1050804" cy="1065284"/>
          </a:xfrm>
          <a:prstGeom prst="rt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CF09EB-B3F0-4776-ADA6-F630D9F77BE6}"/>
              </a:ext>
            </a:extLst>
          </p:cNvPr>
          <p:cNvSpPr/>
          <p:nvPr/>
        </p:nvSpPr>
        <p:spPr>
          <a:xfrm>
            <a:off x="3288420" y="4919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BBFD72-6136-4A3E-A933-C0B902F20868}"/>
              </a:ext>
            </a:extLst>
          </p:cNvPr>
          <p:cNvSpPr txBox="1"/>
          <p:nvPr/>
        </p:nvSpPr>
        <p:spPr>
          <a:xfrm>
            <a:off x="3217887" y="82802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7D1F26-362F-4818-AF41-61E6CC96DDD0}"/>
              </a:ext>
            </a:extLst>
          </p:cNvPr>
          <p:cNvSpPr/>
          <p:nvPr/>
        </p:nvSpPr>
        <p:spPr>
          <a:xfrm>
            <a:off x="3283209" y="80052"/>
            <a:ext cx="589670" cy="261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760378" cy="32146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ECEB5FA-0A81-41FB-B3CC-CD44FDB726D4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6487" y="56968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2A5360"/>
                </a:solidFill>
                <a:latin typeface="黑体"/>
              </a:rPr>
              <a:t>3.</a:t>
            </a:r>
            <a:r>
              <a:rPr lang="zh-CN" altLang="en-US" sz="1400" b="1" dirty="0">
                <a:solidFill>
                  <a:srgbClr val="2A5360"/>
                </a:solidFill>
                <a:latin typeface="黑体"/>
              </a:rPr>
              <a:t>游戏池边界的显示</a:t>
            </a:r>
            <a:endParaRPr sz="1400" b="1" dirty="0">
              <a:solidFill>
                <a:srgbClr val="2A5360"/>
              </a:solidFill>
              <a:latin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C06073-56E6-4DB1-A39F-61CEFD10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" y="675220"/>
            <a:ext cx="4586432" cy="2042605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328C52D-537D-474B-8FC3-081FF5B56D5D}"/>
              </a:ext>
            </a:extLst>
          </p:cNvPr>
          <p:cNvSpPr/>
          <p:nvPr/>
        </p:nvSpPr>
        <p:spPr>
          <a:xfrm>
            <a:off x="-6698" y="2198077"/>
            <a:ext cx="1048585" cy="1029222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F9930F6-264A-4751-9825-58C321617C2D}"/>
              </a:ext>
            </a:extLst>
          </p:cNvPr>
          <p:cNvSpPr/>
          <p:nvPr/>
        </p:nvSpPr>
        <p:spPr>
          <a:xfrm rot="16200000">
            <a:off x="4612242" y="2078706"/>
            <a:ext cx="1172911" cy="1121506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3E9F12-4787-468F-B302-85633715C291}"/>
              </a:ext>
            </a:extLst>
          </p:cNvPr>
          <p:cNvSpPr txBox="1"/>
          <p:nvPr/>
        </p:nvSpPr>
        <p:spPr>
          <a:xfrm>
            <a:off x="2707271" y="92193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904876-A4FC-4873-8D6C-98DDA22A8119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C8D60F-D2A3-4BA3-81A0-34A7195B10A7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14151F-DFAE-46EF-8109-2BF4FC5A0BEB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AC7987-E4A9-4C27-A76E-5F111FB647A8}"/>
              </a:ext>
            </a:extLst>
          </p:cNvPr>
          <p:cNvSpPr/>
          <p:nvPr/>
        </p:nvSpPr>
        <p:spPr>
          <a:xfrm>
            <a:off x="3315399" y="2722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776935-F20A-4DA5-9C8D-464EFA5E795D}"/>
              </a:ext>
            </a:extLst>
          </p:cNvPr>
          <p:cNvSpPr txBox="1"/>
          <p:nvPr/>
        </p:nvSpPr>
        <p:spPr>
          <a:xfrm>
            <a:off x="3262546" y="76804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7836678-7202-4C2E-9BD9-9CB8BFC644B1}"/>
              </a:ext>
            </a:extLst>
          </p:cNvPr>
          <p:cNvSpPr/>
          <p:nvPr/>
        </p:nvSpPr>
        <p:spPr>
          <a:xfrm>
            <a:off x="3283209" y="80052"/>
            <a:ext cx="589670" cy="261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F63E0-F583-4594-B586-C2DCC4E1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1"/>
            <a:ext cx="5759450" cy="32141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BE3DCC-BCF0-4D22-9714-69828F43FD7F}"/>
              </a:ext>
            </a:extLst>
          </p:cNvPr>
          <p:cNvSpPr/>
          <p:nvPr/>
        </p:nvSpPr>
        <p:spPr>
          <a:xfrm>
            <a:off x="-928" y="2722"/>
            <a:ext cx="5759450" cy="5455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FA98F-F7B0-4516-8475-7CF4524E7EEA}"/>
              </a:ext>
            </a:extLst>
          </p:cNvPr>
          <p:cNvSpPr txBox="1"/>
          <p:nvPr/>
        </p:nvSpPr>
        <p:spPr>
          <a:xfrm>
            <a:off x="75251" y="55897"/>
            <a:ext cx="357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+mn-ea"/>
              </a:rPr>
              <a:t>4.</a:t>
            </a:r>
            <a:r>
              <a:rPr lang="zh-CN" altLang="en-US" sz="1400" b="1" dirty="0">
                <a:solidFill>
                  <a:schemeClr val="bg2"/>
                </a:solidFill>
                <a:latin typeface="+mn-ea"/>
              </a:rPr>
              <a:t>游戏的开始界面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4129B9-4D07-497D-BA49-52BA8A02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7" y="555670"/>
            <a:ext cx="3318577" cy="1731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9AABDB-408A-40E1-8F30-BBC018EA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73" y="555670"/>
            <a:ext cx="1920194" cy="1014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BAB1A5-8C09-4355-B376-BEA6AB276A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7" t="18408"/>
          <a:stretch/>
        </p:blipFill>
        <p:spPr>
          <a:xfrm>
            <a:off x="2742792" y="1875054"/>
            <a:ext cx="3016658" cy="13520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761F5D-E847-4B8E-A6F4-02C0D125C6C7}"/>
              </a:ext>
            </a:extLst>
          </p:cNvPr>
          <p:cNvSpPr txBox="1"/>
          <p:nvPr/>
        </p:nvSpPr>
        <p:spPr>
          <a:xfrm>
            <a:off x="2721141" y="110602"/>
            <a:ext cx="58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first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112908-9F01-4158-9E23-1E6A41767B98}"/>
              </a:ext>
            </a:extLst>
          </p:cNvPr>
          <p:cNvSpPr txBox="1"/>
          <p:nvPr/>
        </p:nvSpPr>
        <p:spPr>
          <a:xfrm>
            <a:off x="3948601" y="8452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third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FC3494-4A3B-4680-9FAF-B2118000C54D}"/>
              </a:ext>
            </a:extLst>
          </p:cNvPr>
          <p:cNvSpPr txBox="1"/>
          <p:nvPr/>
        </p:nvSpPr>
        <p:spPr>
          <a:xfrm>
            <a:off x="4412324" y="92347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fourth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54E82C-FF65-43CB-AB90-BFCE779B08D5}"/>
              </a:ext>
            </a:extLst>
          </p:cNvPr>
          <p:cNvSpPr txBox="1"/>
          <p:nvPr/>
        </p:nvSpPr>
        <p:spPr>
          <a:xfrm>
            <a:off x="4985589" y="87769"/>
            <a:ext cx="5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fifth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5A5A95-358C-4753-AD61-2C389B4BD2BC}"/>
              </a:ext>
            </a:extLst>
          </p:cNvPr>
          <p:cNvSpPr/>
          <p:nvPr/>
        </p:nvSpPr>
        <p:spPr>
          <a:xfrm>
            <a:off x="3295958" y="12971"/>
            <a:ext cx="589670" cy="532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9BD6A3-5629-4EB7-A665-84441F07B7B2}"/>
              </a:ext>
            </a:extLst>
          </p:cNvPr>
          <p:cNvSpPr txBox="1"/>
          <p:nvPr/>
        </p:nvSpPr>
        <p:spPr>
          <a:xfrm>
            <a:off x="3244601" y="86385"/>
            <a:ext cx="71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second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110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554</Words>
  <Application>Microsoft Office PowerPoint</Application>
  <PresentationFormat>自定义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黑体</vt:lpstr>
      <vt:lpstr>宋体</vt:lpstr>
      <vt:lpstr>Arial</vt:lpstr>
      <vt:lpstr>Bahnschrift SemiCondensed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怡雯 孙</cp:lastModifiedBy>
  <cp:revision>37</cp:revision>
  <dcterms:created xsi:type="dcterms:W3CDTF">2013-01-27T09:14:16Z</dcterms:created>
  <dcterms:modified xsi:type="dcterms:W3CDTF">2024-06-26T14:07:09Z</dcterms:modified>
  <cp:category/>
</cp:coreProperties>
</file>