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660"/>
  </p:normalViewPr>
  <p:slideViewPr>
    <p:cSldViewPr snapToGrid="0">
      <p:cViewPr varScale="1">
        <p:scale>
          <a:sx n="75" d="100"/>
          <a:sy n="75" d="100"/>
        </p:scale>
        <p:origin x="5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alik\Hospital-Wait-Times-Analysis\resources\hospital_data_samp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alik\Hospital-Wait-Times-Analysis\resources\hospital_data_samp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zalik\Hospital-Wait-Times-Analysis\resources\hospital_data_samp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zalik\Hospital-Wait-Times-Analysis\resources\hospital_data_sampl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Count</a:t>
            </a:r>
            <a:r>
              <a:rPr lang="en-US" baseline="0" dirty="0"/>
              <a:t> of Patient ID by Financial and Wait Times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FA1-4171-86AF-5A001271D15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FA1-4171-86AF-5A001271D15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FA1-4171-86AF-5A001271D15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FA1-4171-86AF-5A001271D15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FA1-4171-86AF-5A001271D15D}"/>
              </c:ext>
            </c:extLst>
          </c:dPt>
          <c:dLbls>
            <c:dLbl>
              <c:idx val="0"/>
              <c:tx>
                <c:rich>
                  <a:bodyPr/>
                  <a:lstStyle/>
                  <a:p>
                    <a:fld id="{4F20EB65-601E-4BC5-9437-50E8679D4AB6}" type="CELLRANGE">
                      <a:rPr lang="en-US" baseline="0"/>
                      <a:pPr/>
                      <a:t>[CELLRANGE]</a:t>
                    </a:fld>
                    <a:r>
                      <a:rPr lang="en-US" baseline="0"/>
                      <a:t>, </a:t>
                    </a:r>
                    <a:fld id="{92FB4858-5A36-49B6-8046-55B24C983D1F}" type="CATEGORYNAME">
                      <a:rPr lang="en-US" baseline="0"/>
                      <a:pPr/>
                      <a:t>[CATEGORY NAME]</a:t>
                    </a:fld>
                    <a:r>
                      <a:rPr lang="en-US" baseline="0"/>
                      <a:t>, </a:t>
                    </a:r>
                    <a:fld id="{8B4DDF03-F23A-48E9-B2E4-0CAF2321B8A8}"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9FA1-4171-86AF-5A001271D15D}"/>
                </c:ext>
              </c:extLst>
            </c:dLbl>
            <c:dLbl>
              <c:idx val="1"/>
              <c:tx>
                <c:rich>
                  <a:bodyPr/>
                  <a:lstStyle/>
                  <a:p>
                    <a:fld id="{5C870D20-EECC-454B-B9D2-82D2BC7BDE05}" type="CELLRANGE">
                      <a:rPr lang="en-US" baseline="0"/>
                      <a:pPr/>
                      <a:t>[CELLRANGE]</a:t>
                    </a:fld>
                    <a:r>
                      <a:rPr lang="en-US" baseline="0"/>
                      <a:t>, </a:t>
                    </a:r>
                    <a:fld id="{D38F2395-A7EE-4D94-A2AC-81B2AA1FC485}" type="CATEGORYNAME">
                      <a:rPr lang="en-US" baseline="0"/>
                      <a:pPr/>
                      <a:t>[CATEGORY NAME]</a:t>
                    </a:fld>
                    <a:r>
                      <a:rPr lang="en-US" baseline="0"/>
                      <a:t>, </a:t>
                    </a:r>
                    <a:fld id="{60AF746E-8190-4B6B-977B-6732D66B4480}"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9FA1-4171-86AF-5A001271D15D}"/>
                </c:ext>
              </c:extLst>
            </c:dLbl>
            <c:dLbl>
              <c:idx val="2"/>
              <c:tx>
                <c:rich>
                  <a:bodyPr/>
                  <a:lstStyle/>
                  <a:p>
                    <a:fld id="{229CD302-2D9D-463B-BC72-C2C88B0CE80B}" type="CELLRANGE">
                      <a:rPr lang="en-US" baseline="0"/>
                      <a:pPr/>
                      <a:t>[CELLRANGE]</a:t>
                    </a:fld>
                    <a:r>
                      <a:rPr lang="en-US" baseline="0"/>
                      <a:t>, </a:t>
                    </a:r>
                    <a:fld id="{62F3C358-5418-4E1F-8D93-219AEFEBDF35}" type="CATEGORYNAME">
                      <a:rPr lang="en-US" baseline="0"/>
                      <a:pPr/>
                      <a:t>[CATEGORY NAME]</a:t>
                    </a:fld>
                    <a:r>
                      <a:rPr lang="en-US" baseline="0"/>
                      <a:t>, </a:t>
                    </a:r>
                    <a:fld id="{0F0E211A-9E9E-4F58-B960-9CF9CE82CC0E}"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9FA1-4171-86AF-5A001271D15D}"/>
                </c:ext>
              </c:extLst>
            </c:dLbl>
            <c:dLbl>
              <c:idx val="3"/>
              <c:tx>
                <c:rich>
                  <a:bodyPr/>
                  <a:lstStyle/>
                  <a:p>
                    <a:fld id="{F1F3445A-1542-4CCE-8459-A67547E93484}" type="CELLRANGE">
                      <a:rPr lang="en-US" baseline="0"/>
                      <a:pPr/>
                      <a:t>[CELLRANGE]</a:t>
                    </a:fld>
                    <a:r>
                      <a:rPr lang="en-US" baseline="0"/>
                      <a:t>, </a:t>
                    </a:r>
                    <a:fld id="{D92C9B21-B3D2-4F7C-890F-9272AF310D49}" type="CATEGORYNAME">
                      <a:rPr lang="en-US" baseline="0"/>
                      <a:pPr/>
                      <a:t>[CATEGORY NAME]</a:t>
                    </a:fld>
                    <a:r>
                      <a:rPr lang="en-US" baseline="0"/>
                      <a:t>, </a:t>
                    </a:r>
                    <a:fld id="{C1604EAB-1045-44B8-8194-1959967260B8}"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9FA1-4171-86AF-5A001271D15D}"/>
                </c:ext>
              </c:extLst>
            </c:dLbl>
            <c:dLbl>
              <c:idx val="4"/>
              <c:tx>
                <c:rich>
                  <a:bodyPr/>
                  <a:lstStyle/>
                  <a:p>
                    <a:fld id="{84007CC4-9225-4FED-BA50-42D646E827D5}" type="CELLRANGE">
                      <a:rPr lang="en-US" baseline="0"/>
                      <a:pPr/>
                      <a:t>[CELLRANGE]</a:t>
                    </a:fld>
                    <a:r>
                      <a:rPr lang="en-US" baseline="0"/>
                      <a:t>, </a:t>
                    </a:r>
                    <a:fld id="{AF32DF84-CEE1-41A1-AEB2-B134F4B271D1}" type="CATEGORYNAME">
                      <a:rPr lang="en-US" baseline="0"/>
                      <a:pPr/>
                      <a:t>[CATEGORY NAME]</a:t>
                    </a:fld>
                    <a:r>
                      <a:rPr lang="en-US" baseline="0"/>
                      <a:t>, </a:t>
                    </a:r>
                    <a:fld id="{00E66063-FE00-4F96-BB93-320C6530BB0D}"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9FA1-4171-86AF-5A001271D15D}"/>
                </c:ext>
              </c:extLst>
            </c:dLbl>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Visual!$C$5:$C$9</c:f>
              <c:strCache>
                <c:ptCount val="5"/>
                <c:pt idx="0">
                  <c:v>CORPORATE</c:v>
                </c:pt>
                <c:pt idx="1">
                  <c:v>HMO</c:v>
                </c:pt>
                <c:pt idx="2">
                  <c:v>INSURANCE</c:v>
                </c:pt>
                <c:pt idx="3">
                  <c:v>MEDICARE</c:v>
                </c:pt>
                <c:pt idx="4">
                  <c:v>PRIVATE</c:v>
                </c:pt>
              </c:strCache>
            </c:strRef>
          </c:cat>
          <c:val>
            <c:numRef>
              <c:f>Visual!$D$5:$D$9</c:f>
              <c:numCache>
                <c:formatCode>0.00%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Visual!$E$5:$E$9</c15:f>
                <c15:dlblRangeCache>
                  <c:ptCount val="5"/>
                  <c:pt idx="0">
                    <c:v>46min</c:v>
                  </c:pt>
                  <c:pt idx="1">
                    <c:v>46min</c:v>
                  </c:pt>
                  <c:pt idx="2">
                    <c:v>44min</c:v>
                  </c:pt>
                  <c:pt idx="3">
                    <c:v>58min</c:v>
                  </c:pt>
                  <c:pt idx="4">
                    <c:v>40min</c:v>
                  </c:pt>
                </c15:dlblRangeCache>
              </c15:datalabelsRange>
            </c:ext>
            <c:ext xmlns:c16="http://schemas.microsoft.com/office/drawing/2014/chart" uri="{C3380CC4-5D6E-409C-BE32-E72D297353CC}">
              <c16:uniqueId val="{0000000A-9FA1-4171-86AF-5A001271D15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Visual!$E$15</c:f>
              <c:strCache>
                <c:ptCount val="1"/>
                <c:pt idx="0">
                  <c:v>Count of Patient ID</c:v>
                </c:pt>
              </c:strCache>
            </c:strRef>
          </c:tx>
          <c:spPr>
            <a:solidFill>
              <a:schemeClr val="accent1"/>
            </a:solidFill>
            <a:ln>
              <a:noFill/>
            </a:ln>
            <a:effectLst/>
          </c:spPr>
          <c:invertIfNegative val="0"/>
          <c:dLbls>
            <c:dLbl>
              <c:idx val="0"/>
              <c:tx>
                <c:rich>
                  <a:bodyPr/>
                  <a:lstStyle/>
                  <a:p>
                    <a:fld id="{BB59A245-4915-4385-A45E-4D8A61B1A66F}" type="CELLRANGE">
                      <a:rPr lang="en-US"/>
                      <a:pPr/>
                      <a:t>[CELLRANGE]</a:t>
                    </a:fld>
                    <a:r>
                      <a:rPr lang="en-US" baseline="0"/>
                      <a:t>, </a:t>
                    </a:r>
                    <a:fld id="{B056D922-0BC3-4B2D-BB39-95F27C090781}"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2CDB-4F57-AEA0-97C0D10D7374}"/>
                </c:ext>
              </c:extLst>
            </c:dLbl>
            <c:dLbl>
              <c:idx val="1"/>
              <c:tx>
                <c:rich>
                  <a:bodyPr/>
                  <a:lstStyle/>
                  <a:p>
                    <a:fld id="{67C65F9B-93BD-4146-9874-AAEC3E501A3F}" type="CELLRANGE">
                      <a:rPr lang="en-US"/>
                      <a:pPr/>
                      <a:t>[CELLRANGE]</a:t>
                    </a:fld>
                    <a:r>
                      <a:rPr lang="en-US" baseline="0"/>
                      <a:t>, </a:t>
                    </a:r>
                    <a:fld id="{7938697B-28D1-4DA1-9B9D-60D3679768F1}"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2CDB-4F57-AEA0-97C0D10D7374}"/>
                </c:ext>
              </c:extLst>
            </c:dLbl>
            <c:dLbl>
              <c:idx val="2"/>
              <c:tx>
                <c:rich>
                  <a:bodyPr/>
                  <a:lstStyle/>
                  <a:p>
                    <a:fld id="{D8B6A4EB-6A29-490C-BAB4-1ED8CF86163C}" type="CELLRANGE">
                      <a:rPr lang="en-US"/>
                      <a:pPr/>
                      <a:t>[CELLRANGE]</a:t>
                    </a:fld>
                    <a:r>
                      <a:rPr lang="en-US" baseline="0"/>
                      <a:t>, </a:t>
                    </a:r>
                    <a:fld id="{49033678-FB51-4DBE-A27C-66B543456EF3}"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2CDB-4F57-AEA0-97C0D10D7374}"/>
                </c:ext>
              </c:extLst>
            </c:dLbl>
            <c:dLbl>
              <c:idx val="3"/>
              <c:tx>
                <c:rich>
                  <a:bodyPr/>
                  <a:lstStyle/>
                  <a:p>
                    <a:fld id="{E630429B-3DB4-4597-834D-6939EDBFC840}" type="CELLRANGE">
                      <a:rPr lang="en-US"/>
                      <a:pPr/>
                      <a:t>[CELLRANGE]</a:t>
                    </a:fld>
                    <a:r>
                      <a:rPr lang="en-US" baseline="0"/>
                      <a:t>, </a:t>
                    </a:r>
                    <a:fld id="{068698A7-2E21-42F7-BDB7-8BA7D4048DBA}"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2CDB-4F57-AEA0-97C0D10D7374}"/>
                </c:ext>
              </c:extLst>
            </c:dLbl>
            <c:dLbl>
              <c:idx val="4"/>
              <c:tx>
                <c:rich>
                  <a:bodyPr/>
                  <a:lstStyle/>
                  <a:p>
                    <a:fld id="{EDD2CDC8-0A55-454D-974C-50122B5A0802}" type="CELLRANGE">
                      <a:rPr lang="en-US"/>
                      <a:pPr/>
                      <a:t>[CELLRANGE]</a:t>
                    </a:fld>
                    <a:r>
                      <a:rPr lang="en-US" baseline="0"/>
                      <a:t>, </a:t>
                    </a:r>
                    <a:fld id="{8338CF7C-24BE-46DF-847B-36A8DA313E8C}"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2CDB-4F57-AEA0-97C0D10D7374}"/>
                </c:ext>
              </c:extLst>
            </c:dLbl>
            <c:dLbl>
              <c:idx val="5"/>
              <c:tx>
                <c:rich>
                  <a:bodyPr/>
                  <a:lstStyle/>
                  <a:p>
                    <a:fld id="{863177F5-28E7-4630-9320-30E5E9367C13}" type="CELLRANGE">
                      <a:rPr lang="en-US"/>
                      <a:pPr/>
                      <a:t>[CELLRANGE]</a:t>
                    </a:fld>
                    <a:r>
                      <a:rPr lang="en-US" baseline="0"/>
                      <a:t>, </a:t>
                    </a:r>
                    <a:fld id="{520BCC94-EDC7-4C01-B00E-B474FC165BDE}"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2CDB-4F57-AEA0-97C0D10D7374}"/>
                </c:ext>
              </c:extLst>
            </c:dLbl>
            <c:dLbl>
              <c:idx val="6"/>
              <c:tx>
                <c:rich>
                  <a:bodyPr/>
                  <a:lstStyle/>
                  <a:p>
                    <a:fld id="{F41692DE-3F0E-448D-8427-4C351EF24ED9}" type="CELLRANGE">
                      <a:rPr lang="en-US"/>
                      <a:pPr/>
                      <a:t>[CELLRANGE]</a:t>
                    </a:fld>
                    <a:r>
                      <a:rPr lang="en-US" baseline="0"/>
                      <a:t>, </a:t>
                    </a:r>
                    <a:fld id="{9D160D6F-B799-49A6-9032-F2DECC9BA966}"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2CDB-4F57-AEA0-97C0D10D737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Visual!$C$16:$C$22</c:f>
              <c:strCache>
                <c:ptCount val="7"/>
                <c:pt idx="0">
                  <c:v>Sunday</c:v>
                </c:pt>
                <c:pt idx="1">
                  <c:v>Monday</c:v>
                </c:pt>
                <c:pt idx="2">
                  <c:v>Tuesday</c:v>
                </c:pt>
                <c:pt idx="3">
                  <c:v>Wednesday</c:v>
                </c:pt>
                <c:pt idx="4">
                  <c:v>Thursday</c:v>
                </c:pt>
                <c:pt idx="5">
                  <c:v>Friday</c:v>
                </c:pt>
                <c:pt idx="6">
                  <c:v>Saturday</c:v>
                </c:pt>
              </c:strCache>
            </c:strRef>
          </c:cat>
          <c:val>
            <c:numRef>
              <c:f>Visual!$E$16:$E$22</c:f>
              <c:numCache>
                <c:formatCode>0.0</c:formatCode>
                <c:ptCount val="7"/>
                <c:pt idx="0">
                  <c:v>2549</c:v>
                </c:pt>
                <c:pt idx="1">
                  <c:v>6982</c:v>
                </c:pt>
                <c:pt idx="2">
                  <c:v>5690</c:v>
                </c:pt>
                <c:pt idx="3">
                  <c:v>4171</c:v>
                </c:pt>
                <c:pt idx="4">
                  <c:v>2673</c:v>
                </c:pt>
                <c:pt idx="5">
                  <c:v>4923</c:v>
                </c:pt>
                <c:pt idx="6">
                  <c:v>3010</c:v>
                </c:pt>
              </c:numCache>
            </c:numRef>
          </c:val>
          <c:extLst>
            <c:ext xmlns:c15="http://schemas.microsoft.com/office/drawing/2012/chart" uri="{02D57815-91ED-43cb-92C2-25804820EDAC}">
              <c15:datalabelsRange>
                <c15:f>Visual!$D$16:$D$22</c15:f>
                <c15:dlblRangeCache>
                  <c:ptCount val="7"/>
                  <c:pt idx="0">
                    <c:v>32.8</c:v>
                  </c:pt>
                  <c:pt idx="1">
                    <c:v>49.2</c:v>
                  </c:pt>
                  <c:pt idx="2">
                    <c:v>42.5</c:v>
                  </c:pt>
                  <c:pt idx="3">
                    <c:v>46.9</c:v>
                  </c:pt>
                  <c:pt idx="4">
                    <c:v>42.5</c:v>
                  </c:pt>
                  <c:pt idx="5">
                    <c:v>42.5</c:v>
                  </c:pt>
                  <c:pt idx="6">
                    <c:v>42.5</c:v>
                  </c:pt>
                </c15:dlblRangeCache>
              </c15:datalabelsRange>
            </c:ext>
            <c:ext xmlns:c16="http://schemas.microsoft.com/office/drawing/2014/chart" uri="{C3380CC4-5D6E-409C-BE32-E72D297353CC}">
              <c16:uniqueId val="{00000007-2CDB-4F57-AEA0-97C0D10D7374}"/>
            </c:ext>
          </c:extLst>
        </c:ser>
        <c:dLbls>
          <c:dLblPos val="outEnd"/>
          <c:showLegendKey val="0"/>
          <c:showVal val="1"/>
          <c:showCatName val="0"/>
          <c:showSerName val="0"/>
          <c:showPercent val="0"/>
          <c:showBubbleSize val="0"/>
        </c:dLbls>
        <c:gapWidth val="219"/>
        <c:overlap val="-27"/>
        <c:axId val="714496896"/>
        <c:axId val="714496192"/>
      </c:barChart>
      <c:catAx>
        <c:axId val="71449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496192"/>
        <c:crosses val="autoZero"/>
        <c:auto val="1"/>
        <c:lblAlgn val="ctr"/>
        <c:lblOffset val="100"/>
        <c:noMultiLvlLbl val="0"/>
      </c:catAx>
      <c:valAx>
        <c:axId val="714496192"/>
        <c:scaling>
          <c:orientation val="minMax"/>
        </c:scaling>
        <c:delete val="1"/>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714496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[hospital_data_sample.xlsx]Pivot!PivotTable7</c:name>
    <c:fmtId val="3"/>
  </c:pivotSource>
  <c:chart>
    <c:autoTitleDeleted val="0"/>
    <c:pivotFmts>
      <c:pivotFmt>
        <c:idx val="0"/>
        <c:spPr>
          <a:solidFill>
            <a:schemeClr val="bg1">
              <a:lumMod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bg1">
              <a:lumMod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1">
              <a:lumMod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Pivot!$H$3</c:f>
              <c:strCache>
                <c:ptCount val="1"/>
                <c:pt idx="0">
                  <c:v>Average of Wait Minutes</c:v>
                </c:pt>
              </c:strCache>
            </c:strRef>
          </c:tx>
          <c:spPr>
            <a:solidFill>
              <a:schemeClr val="bg1">
                <a:lumMod val="6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206C-489F-9246-8B0C11DD080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206C-489F-9246-8B0C11DD080B}"/>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206C-489F-9246-8B0C11DD080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Pivot!$H$4:$H$20</c:f>
              <c:numCache>
                <c:formatCode>0</c:formatCode>
                <c:ptCount val="16"/>
                <c:pt idx="0">
                  <c:v>52.561670010509168</c:v>
                </c:pt>
                <c:pt idx="1">
                  <c:v>59.415592273679387</c:v>
                </c:pt>
                <c:pt idx="2">
                  <c:v>52.012835144927607</c:v>
                </c:pt>
                <c:pt idx="3">
                  <c:v>41.769363783020793</c:v>
                </c:pt>
                <c:pt idx="4">
                  <c:v>35.032480405716967</c:v>
                </c:pt>
                <c:pt idx="5">
                  <c:v>43.449882629107996</c:v>
                </c:pt>
                <c:pt idx="6">
                  <c:v>42.170907590759107</c:v>
                </c:pt>
                <c:pt idx="7">
                  <c:v>37.840173253925244</c:v>
                </c:pt>
                <c:pt idx="8">
                  <c:v>27.752788897784885</c:v>
                </c:pt>
                <c:pt idx="9">
                  <c:v>24.972374429223731</c:v>
                </c:pt>
                <c:pt idx="10">
                  <c:v>37.887538461538377</c:v>
                </c:pt>
                <c:pt idx="11">
                  <c:v>38.191369178786502</c:v>
                </c:pt>
                <c:pt idx="12">
                  <c:v>28.333848797250877</c:v>
                </c:pt>
                <c:pt idx="13">
                  <c:v>22.179300000000008</c:v>
                </c:pt>
                <c:pt idx="14">
                  <c:v>16.043207282913169</c:v>
                </c:pt>
                <c:pt idx="15">
                  <c:v>12.792708333333339</c:v>
                </c:pt>
              </c:numCache>
            </c:numRef>
          </c:val>
          <c:extLst>
            <c:ext xmlns:c16="http://schemas.microsoft.com/office/drawing/2014/chart" uri="{C3380CC4-5D6E-409C-BE32-E72D297353CC}">
              <c16:uniqueId val="{00000006-206C-489F-9246-8B0C11DD080B}"/>
            </c:ext>
          </c:extLst>
        </c:ser>
        <c:dLbls>
          <c:showLegendKey val="0"/>
          <c:showVal val="1"/>
          <c:showCatName val="0"/>
          <c:showSerName val="0"/>
          <c:showPercent val="0"/>
          <c:showBubbleSize val="0"/>
        </c:dLbls>
        <c:gapWidth val="44"/>
        <c:overlap val="-27"/>
        <c:axId val="714512736"/>
        <c:axId val="714508512"/>
      </c:barChart>
      <c:lineChart>
        <c:grouping val="standard"/>
        <c:varyColors val="0"/>
        <c:ser>
          <c:idx val="1"/>
          <c:order val="1"/>
          <c:tx>
            <c:strRef>
              <c:f>Pivot!$I$3</c:f>
              <c:strCache>
                <c:ptCount val="1"/>
                <c:pt idx="0">
                  <c:v>Count of Patient Type</c:v>
                </c:pt>
              </c:strCache>
            </c:strRef>
          </c:tx>
          <c:spPr>
            <a:ln w="28575" cap="rnd">
              <a:solidFill>
                <a:schemeClr val="accent2"/>
              </a:solidFill>
              <a:round/>
            </a:ln>
            <a:effectLst/>
          </c:spPr>
          <c:marker>
            <c:symbol val="none"/>
          </c:marker>
          <c:dLbls>
            <c:delete val="1"/>
          </c:dLbls>
          <c:cat>
            <c:strRef>
              <c:f>Pivot!$G$4:$G$20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Pivot!$I$4:$I$20</c:f>
              <c:numCache>
                <c:formatCode>General</c:formatCode>
                <c:ptCount val="16"/>
                <c:pt idx="0">
                  <c:v>3489</c:v>
                </c:pt>
                <c:pt idx="1">
                  <c:v>4297</c:v>
                </c:pt>
                <c:pt idx="2">
                  <c:v>3680</c:v>
                </c:pt>
                <c:pt idx="3">
                  <c:v>3306</c:v>
                </c:pt>
                <c:pt idx="4">
                  <c:v>1446</c:v>
                </c:pt>
                <c:pt idx="5">
                  <c:v>426</c:v>
                </c:pt>
                <c:pt idx="6">
                  <c:v>3030</c:v>
                </c:pt>
                <c:pt idx="7">
                  <c:v>1847</c:v>
                </c:pt>
                <c:pt idx="8">
                  <c:v>1249</c:v>
                </c:pt>
                <c:pt idx="9">
                  <c:v>219</c:v>
                </c:pt>
                <c:pt idx="10">
                  <c:v>2600</c:v>
                </c:pt>
                <c:pt idx="11">
                  <c:v>2269</c:v>
                </c:pt>
                <c:pt idx="12">
                  <c:v>1358</c:v>
                </c:pt>
                <c:pt idx="13">
                  <c:v>500</c:v>
                </c:pt>
                <c:pt idx="14">
                  <c:v>238</c:v>
                </c:pt>
                <c:pt idx="15">
                  <c:v>32</c:v>
                </c:pt>
              </c:numCache>
            </c:numRef>
          </c:val>
          <c:smooth val="0"/>
          <c:extLst>
            <c:ext xmlns:c16="http://schemas.microsoft.com/office/drawing/2014/chart" uri="{C3380CC4-5D6E-409C-BE32-E72D297353CC}">
              <c16:uniqueId val="{00000007-206C-489F-9246-8B0C11DD080B}"/>
            </c:ext>
          </c:extLst>
        </c:ser>
        <c:dLbls>
          <c:showLegendKey val="0"/>
          <c:showVal val="1"/>
          <c:showCatName val="0"/>
          <c:showSerName val="0"/>
          <c:showPercent val="0"/>
          <c:showBubbleSize val="0"/>
        </c:dLbls>
        <c:marker val="1"/>
        <c:smooth val="0"/>
        <c:axId val="714514848"/>
        <c:axId val="714514144"/>
      </c:lineChart>
      <c:catAx>
        <c:axId val="71451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08512"/>
        <c:crosses val="autoZero"/>
        <c:auto val="1"/>
        <c:lblAlgn val="ctr"/>
        <c:lblOffset val="100"/>
        <c:noMultiLvlLbl val="0"/>
      </c:catAx>
      <c:valAx>
        <c:axId val="7145085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12736"/>
        <c:crosses val="autoZero"/>
        <c:crossBetween val="between"/>
      </c:valAx>
      <c:valAx>
        <c:axId val="71451414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14848"/>
        <c:crosses val="max"/>
        <c:crossBetween val="between"/>
      </c:valAx>
      <c:catAx>
        <c:axId val="714514848"/>
        <c:scaling>
          <c:orientation val="minMax"/>
        </c:scaling>
        <c:delete val="1"/>
        <c:axPos val="b"/>
        <c:numFmt formatCode="General" sourceLinked="1"/>
        <c:majorTickMark val="out"/>
        <c:minorTickMark val="none"/>
        <c:tickLblPos val="nextTo"/>
        <c:crossAx val="71451414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Values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E3F-46EB-95F3-3F77F7A8807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E3F-46EB-95F3-3F77F7A88073}"/>
              </c:ext>
            </c:extLst>
          </c:dPt>
          <c:dLbls>
            <c:dLbl>
              <c:idx val="0"/>
              <c:tx>
                <c:rich>
                  <a:bodyPr/>
                  <a:lstStyle/>
                  <a:p>
                    <a:fld id="{0B7E74BF-DAC6-4635-A9A8-E07D4857F38A}" type="CELLRANGE">
                      <a:rPr lang="en-US"/>
                      <a:pPr/>
                      <a:t>[CELLRANGE]</a:t>
                    </a:fld>
                    <a:r>
                      <a:rPr lang="en-US" baseline="0"/>
                      <a:t>, </a:t>
                    </a:r>
                    <a:fld id="{73AD8095-78FA-4149-8BA6-0216B4233FD6}" type="VALUE">
                      <a:rPr lang="en-US" baseline="0"/>
                      <a:pPr/>
                      <a:t>[VALUE]</a:t>
                    </a:fld>
                    <a:endParaRPr lang="en-US" baseline="0"/>
                  </a:p>
                </c:rich>
              </c:tx>
              <c:dLblPos val="bestFit"/>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EE3F-46EB-95F3-3F77F7A88073}"/>
                </c:ext>
              </c:extLst>
            </c:dLbl>
            <c:dLbl>
              <c:idx val="1"/>
              <c:tx>
                <c:rich>
                  <a:bodyPr/>
                  <a:lstStyle/>
                  <a:p>
                    <a:fld id="{0DCE798C-4E55-466A-971E-18B1094FA7A9}" type="CELLRANGE">
                      <a:rPr lang="en-US"/>
                      <a:pPr/>
                      <a:t>[CELLRANGE]</a:t>
                    </a:fld>
                    <a:r>
                      <a:rPr lang="en-US" baseline="0"/>
                      <a:t>, </a:t>
                    </a:r>
                    <a:fld id="{750F1453-9404-4B25-B18A-935F58F9355E}" type="VALUE">
                      <a:rPr lang="en-US" baseline="0"/>
                      <a:pPr/>
                      <a:t>[VALUE]</a:t>
                    </a:fld>
                    <a:endParaRPr lang="en-US" baseline="0"/>
                  </a:p>
                </c:rich>
              </c:tx>
              <c:dLblPos val="bestFit"/>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EE3F-46EB-95F3-3F77F7A88073}"/>
                </c:ext>
              </c:extLst>
            </c:dLbl>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Visual!$H$27:$H$28</c:f>
              <c:strCache>
                <c:ptCount val="2"/>
                <c:pt idx="0">
                  <c:v>Average of Consultation %</c:v>
                </c:pt>
                <c:pt idx="1">
                  <c:v>Average of Process %</c:v>
                </c:pt>
              </c:strCache>
            </c:strRef>
          </c:cat>
          <c:val>
            <c:numRef>
              <c:f>Visual!$I$27:$I$28</c:f>
              <c:numCache>
                <c:formatCode>0%</c:formatCode>
                <c:ptCount val="2"/>
                <c:pt idx="0">
                  <c:v>0.88208049610677897</c:v>
                </c:pt>
                <c:pt idx="1">
                  <c:v>0.11791950389322102</c:v>
                </c:pt>
              </c:numCache>
            </c:numRef>
          </c:val>
          <c:extLst>
            <c:ext xmlns:c15="http://schemas.microsoft.com/office/drawing/2012/chart" uri="{02D57815-91ED-43cb-92C2-25804820EDAC}">
              <c15:datalabelsRange>
                <c15:f>Visual!$I$29:$I$31</c15:f>
                <c15:dlblRangeCache>
                  <c:ptCount val="3"/>
                  <c:pt idx="0">
                    <c:v>39min</c:v>
                  </c:pt>
                  <c:pt idx="1">
                    <c:v>5min</c:v>
                  </c:pt>
                </c15:dlblRangeCache>
              </c15:datalabelsRange>
            </c:ext>
            <c:ext xmlns:c16="http://schemas.microsoft.com/office/drawing/2014/chart" uri="{C3380CC4-5D6E-409C-BE32-E72D297353CC}">
              <c16:uniqueId val="{00000004-EE3F-46EB-95F3-3F77F7A8807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5/21/2024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44269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5/21/2024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0424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5/21/2024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387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5/21/2024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6147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5/21/2024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1594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5/21/2024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3310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5/21/2024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528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5/21/2024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2976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5/21/2024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2988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5/21/2024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6660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5/21/2024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8992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5/21/2024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24301873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8E798-FA1F-306A-0AF1-5E2A1097CA32}"/>
              </a:ext>
            </a:extLst>
          </p:cNvPr>
          <p:cNvSpPr>
            <a:spLocks noGrp="1"/>
          </p:cNvSpPr>
          <p:nvPr>
            <p:ph type="ctrTitle"/>
          </p:nvPr>
        </p:nvSpPr>
        <p:spPr>
          <a:xfrm>
            <a:off x="1084728" y="1597961"/>
            <a:ext cx="3176721" cy="3162300"/>
          </a:xfrm>
        </p:spPr>
        <p:txBody>
          <a:bodyPr anchor="t">
            <a:normAutofit/>
          </a:bodyPr>
          <a:lstStyle/>
          <a:p>
            <a:r>
              <a:rPr lang="en-US" dirty="0"/>
              <a:t>Hospital Wait Times</a:t>
            </a:r>
          </a:p>
        </p:txBody>
      </p:sp>
      <p:sp>
        <p:nvSpPr>
          <p:cNvPr id="3" name="Subtitle 2">
            <a:extLst>
              <a:ext uri="{FF2B5EF4-FFF2-40B4-BE49-F238E27FC236}">
                <a16:creationId xmlns:a16="http://schemas.microsoft.com/office/drawing/2014/main" id="{258E7B00-4614-36B8-613B-99AD214403E1}"/>
              </a:ext>
            </a:extLst>
          </p:cNvPr>
          <p:cNvSpPr>
            <a:spLocks noGrp="1"/>
          </p:cNvSpPr>
          <p:nvPr>
            <p:ph type="subTitle" idx="1"/>
          </p:nvPr>
        </p:nvSpPr>
        <p:spPr>
          <a:xfrm>
            <a:off x="1084728" y="4902489"/>
            <a:ext cx="3176721" cy="985075"/>
          </a:xfrm>
        </p:spPr>
        <p:txBody>
          <a:bodyPr anchor="b">
            <a:normAutofit/>
          </a:bodyPr>
          <a:lstStyle/>
          <a:p>
            <a:r>
              <a:rPr lang="en-US" dirty="0"/>
              <a:t>Zalikha Holloman</a:t>
            </a:r>
          </a:p>
        </p:txBody>
      </p:sp>
      <p:sp>
        <p:nvSpPr>
          <p:cNvPr id="11" name="Freeform: Shape 10">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Open doors">
            <a:extLst>
              <a:ext uri="{FF2B5EF4-FFF2-40B4-BE49-F238E27FC236}">
                <a16:creationId xmlns:a16="http://schemas.microsoft.com/office/drawing/2014/main" id="{0C1FECE3-4873-A448-98F8-F6C0393F2A5D}"/>
              </a:ext>
            </a:extLst>
          </p:cNvPr>
          <p:cNvPicPr>
            <a:picLocks noChangeAspect="1"/>
          </p:cNvPicPr>
          <p:nvPr/>
        </p:nvPicPr>
        <p:blipFill rotWithShape="1">
          <a:blip r:embed="rId2"/>
          <a:srcRect l="29788" r="2391" b="-2"/>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spTree>
    <p:extLst>
      <p:ext uri="{BB962C8B-B14F-4D97-AF65-F5344CB8AC3E}">
        <p14:creationId xmlns:p14="http://schemas.microsoft.com/office/powerpoint/2010/main" val="12097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9C27-E1FC-4AAC-BC1A-BAE7230900BD}"/>
              </a:ext>
            </a:extLst>
          </p:cNvPr>
          <p:cNvSpPr>
            <a:spLocks noGrp="1"/>
          </p:cNvSpPr>
          <p:nvPr>
            <p:ph type="title"/>
          </p:nvPr>
        </p:nvSpPr>
        <p:spPr/>
        <p:txBody>
          <a:bodyPr/>
          <a:lstStyle/>
          <a:p>
            <a:r>
              <a:rPr lang="en-US" dirty="0"/>
              <a:t>Longest Wait?</a:t>
            </a:r>
            <a:endParaRPr lang="en-US" b="0" dirty="0"/>
          </a:p>
        </p:txBody>
      </p:sp>
      <p:sp>
        <p:nvSpPr>
          <p:cNvPr id="4" name="Text Placeholder 3">
            <a:extLst>
              <a:ext uri="{FF2B5EF4-FFF2-40B4-BE49-F238E27FC236}">
                <a16:creationId xmlns:a16="http://schemas.microsoft.com/office/drawing/2014/main" id="{839BA6EF-ADAA-2C8B-CAFC-471C2020AF80}"/>
              </a:ext>
            </a:extLst>
          </p:cNvPr>
          <p:cNvSpPr>
            <a:spLocks noGrp="1"/>
          </p:cNvSpPr>
          <p:nvPr>
            <p:ph type="body" sz="half" idx="2"/>
          </p:nvPr>
        </p:nvSpPr>
        <p:spPr/>
        <p:txBody>
          <a:bodyPr/>
          <a:lstStyle/>
          <a:p>
            <a:r>
              <a:rPr lang="en-US" sz="2400" b="1" dirty="0"/>
              <a:t>Financial Class</a:t>
            </a:r>
          </a:p>
          <a:p>
            <a:r>
              <a:rPr lang="en-US" dirty="0"/>
              <a:t>From the analysis there is no significant difference in wait times. However, those with Medicare have the longest wait. We do not have enough patients to properly conclude that this is a major factor of weight time. </a:t>
            </a:r>
          </a:p>
        </p:txBody>
      </p:sp>
      <p:graphicFrame>
        <p:nvGraphicFramePr>
          <p:cNvPr id="5" name="Content Placeholder 4">
            <a:extLst>
              <a:ext uri="{FF2B5EF4-FFF2-40B4-BE49-F238E27FC236}">
                <a16:creationId xmlns:a16="http://schemas.microsoft.com/office/drawing/2014/main" id="{B4E591F0-A346-0056-0F43-7B9EAFE86244}"/>
              </a:ext>
            </a:extLst>
          </p:cNvPr>
          <p:cNvGraphicFramePr>
            <a:graphicFrameLocks noGrp="1"/>
          </p:cNvGraphicFramePr>
          <p:nvPr>
            <p:ph idx="1"/>
            <p:extLst>
              <p:ext uri="{D42A27DB-BD31-4B8C-83A1-F6EECF244321}">
                <p14:modId xmlns:p14="http://schemas.microsoft.com/office/powerpoint/2010/main" val="2354200815"/>
              </p:ext>
            </p:extLst>
          </p:nvPr>
        </p:nvGraphicFramePr>
        <p:xfrm>
          <a:off x="5183188" y="987425"/>
          <a:ext cx="5843587"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461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2EBA-437A-5D21-9306-44F3B13DBDA9}"/>
              </a:ext>
            </a:extLst>
          </p:cNvPr>
          <p:cNvSpPr>
            <a:spLocks noGrp="1"/>
          </p:cNvSpPr>
          <p:nvPr>
            <p:ph type="title"/>
          </p:nvPr>
        </p:nvSpPr>
        <p:spPr/>
        <p:txBody>
          <a:bodyPr/>
          <a:lstStyle/>
          <a:p>
            <a:r>
              <a:rPr lang="en-US" dirty="0"/>
              <a:t>Days of the Week Affected?</a:t>
            </a:r>
          </a:p>
        </p:txBody>
      </p:sp>
      <p:sp>
        <p:nvSpPr>
          <p:cNvPr id="4" name="Text Placeholder 3">
            <a:extLst>
              <a:ext uri="{FF2B5EF4-FFF2-40B4-BE49-F238E27FC236}">
                <a16:creationId xmlns:a16="http://schemas.microsoft.com/office/drawing/2014/main" id="{9F78B5DB-096F-2043-564D-D0BDD5C0C427}"/>
              </a:ext>
            </a:extLst>
          </p:cNvPr>
          <p:cNvSpPr>
            <a:spLocks noGrp="1"/>
          </p:cNvSpPr>
          <p:nvPr>
            <p:ph type="body" sz="half" idx="2"/>
          </p:nvPr>
        </p:nvSpPr>
        <p:spPr/>
        <p:txBody>
          <a:bodyPr>
            <a:normAutofit/>
          </a:bodyPr>
          <a:lstStyle/>
          <a:p>
            <a:r>
              <a:rPr lang="en-US" sz="2400" dirty="0"/>
              <a:t>Average wait time is </a:t>
            </a:r>
            <a:r>
              <a:rPr lang="en-US" sz="2400" u="sng" dirty="0"/>
              <a:t>44 mins. </a:t>
            </a:r>
          </a:p>
        </p:txBody>
      </p:sp>
      <p:graphicFrame>
        <p:nvGraphicFramePr>
          <p:cNvPr id="5" name="Content Placeholder 4">
            <a:extLst>
              <a:ext uri="{FF2B5EF4-FFF2-40B4-BE49-F238E27FC236}">
                <a16:creationId xmlns:a16="http://schemas.microsoft.com/office/drawing/2014/main" id="{755847FB-DA12-6FBD-9F6F-9CF4E82512FA}"/>
              </a:ext>
            </a:extLst>
          </p:cNvPr>
          <p:cNvGraphicFramePr>
            <a:graphicFrameLocks noGrp="1"/>
          </p:cNvGraphicFramePr>
          <p:nvPr>
            <p:ph idx="1"/>
            <p:extLst>
              <p:ext uri="{D42A27DB-BD31-4B8C-83A1-F6EECF244321}">
                <p14:modId xmlns:p14="http://schemas.microsoft.com/office/powerpoint/2010/main" val="3514454633"/>
              </p:ext>
            </p:extLst>
          </p:nvPr>
        </p:nvGraphicFramePr>
        <p:xfrm>
          <a:off x="4695290" y="987425"/>
          <a:ext cx="6331485"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69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FBA4-138E-70EB-1B03-CB9EA78A9C3C}"/>
              </a:ext>
            </a:extLst>
          </p:cNvPr>
          <p:cNvSpPr>
            <a:spLocks noGrp="1"/>
          </p:cNvSpPr>
          <p:nvPr>
            <p:ph type="title"/>
          </p:nvPr>
        </p:nvSpPr>
        <p:spPr/>
        <p:txBody>
          <a:bodyPr>
            <a:normAutofit fontScale="90000"/>
          </a:bodyPr>
          <a:lstStyle/>
          <a:p>
            <a:r>
              <a:rPr lang="en-US" dirty="0"/>
              <a:t>Are Wait Times Associated with Busy Periods?</a:t>
            </a:r>
          </a:p>
        </p:txBody>
      </p:sp>
      <p:sp>
        <p:nvSpPr>
          <p:cNvPr id="4" name="Text Placeholder 3">
            <a:extLst>
              <a:ext uri="{FF2B5EF4-FFF2-40B4-BE49-F238E27FC236}">
                <a16:creationId xmlns:a16="http://schemas.microsoft.com/office/drawing/2014/main" id="{F58F1929-3C61-BC8E-869E-2CCA8D9560CF}"/>
              </a:ext>
            </a:extLst>
          </p:cNvPr>
          <p:cNvSpPr>
            <a:spLocks noGrp="1"/>
          </p:cNvSpPr>
          <p:nvPr>
            <p:ph type="body" sz="half" idx="2"/>
          </p:nvPr>
        </p:nvSpPr>
        <p:spPr/>
        <p:txBody>
          <a:bodyPr/>
          <a:lstStyle/>
          <a:p>
            <a:r>
              <a:rPr lang="en-US" dirty="0"/>
              <a:t>From the data  we can conclude it seems there is sufficient staffing.  In the future, we should focus on ensuring adequate staffing at the appropriate hours. </a:t>
            </a:r>
          </a:p>
        </p:txBody>
      </p:sp>
      <p:graphicFrame>
        <p:nvGraphicFramePr>
          <p:cNvPr id="5" name="Content Placeholder 4">
            <a:extLst>
              <a:ext uri="{FF2B5EF4-FFF2-40B4-BE49-F238E27FC236}">
                <a16:creationId xmlns:a16="http://schemas.microsoft.com/office/drawing/2014/main" id="{909DCD0B-6B16-F3D5-656C-90939D3D2FC4}"/>
              </a:ext>
            </a:extLst>
          </p:cNvPr>
          <p:cNvGraphicFramePr>
            <a:graphicFrameLocks noGrp="1"/>
          </p:cNvGraphicFramePr>
          <p:nvPr>
            <p:ph idx="1"/>
            <p:extLst>
              <p:ext uri="{D42A27DB-BD31-4B8C-83A1-F6EECF244321}">
                <p14:modId xmlns:p14="http://schemas.microsoft.com/office/powerpoint/2010/main" val="825983774"/>
              </p:ext>
            </p:extLst>
          </p:nvPr>
        </p:nvGraphicFramePr>
        <p:xfrm>
          <a:off x="4869951" y="995362"/>
          <a:ext cx="639313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7065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E743-7041-E58E-6F12-747A8C101FB0}"/>
              </a:ext>
            </a:extLst>
          </p:cNvPr>
          <p:cNvSpPr>
            <a:spLocks noGrp="1"/>
          </p:cNvSpPr>
          <p:nvPr>
            <p:ph type="title"/>
          </p:nvPr>
        </p:nvSpPr>
        <p:spPr/>
        <p:txBody>
          <a:bodyPr/>
          <a:lstStyle/>
          <a:p>
            <a:r>
              <a:rPr lang="en-US" dirty="0"/>
              <a:t>Where Staff Is Needed</a:t>
            </a:r>
          </a:p>
        </p:txBody>
      </p:sp>
      <p:sp>
        <p:nvSpPr>
          <p:cNvPr id="4" name="Text Placeholder 3">
            <a:extLst>
              <a:ext uri="{FF2B5EF4-FFF2-40B4-BE49-F238E27FC236}">
                <a16:creationId xmlns:a16="http://schemas.microsoft.com/office/drawing/2014/main" id="{6E7BD79E-F09C-535F-CFCC-56AA5D1A8A93}"/>
              </a:ext>
            </a:extLst>
          </p:cNvPr>
          <p:cNvSpPr>
            <a:spLocks noGrp="1"/>
          </p:cNvSpPr>
          <p:nvPr>
            <p:ph type="body" sz="half" idx="2"/>
          </p:nvPr>
        </p:nvSpPr>
        <p:spPr/>
        <p:txBody>
          <a:bodyPr/>
          <a:lstStyle/>
          <a:p>
            <a:r>
              <a:rPr lang="en-US" dirty="0"/>
              <a:t>There needs to be focus on the medical staff because we are working under the assumption that the wait time is dependent on the number of doctors.  </a:t>
            </a:r>
          </a:p>
        </p:txBody>
      </p:sp>
      <p:graphicFrame>
        <p:nvGraphicFramePr>
          <p:cNvPr id="5" name="Content Placeholder 4">
            <a:extLst>
              <a:ext uri="{FF2B5EF4-FFF2-40B4-BE49-F238E27FC236}">
                <a16:creationId xmlns:a16="http://schemas.microsoft.com/office/drawing/2014/main" id="{932531A3-0EB4-1F1E-A3F0-8DEA95D17859}"/>
              </a:ext>
            </a:extLst>
          </p:cNvPr>
          <p:cNvGraphicFramePr>
            <a:graphicFrameLocks noGrp="1"/>
          </p:cNvGraphicFramePr>
          <p:nvPr>
            <p:ph idx="1"/>
          </p:nvPr>
        </p:nvGraphicFramePr>
        <p:xfrm>
          <a:off x="5183188" y="987425"/>
          <a:ext cx="5843587"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7781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7613-3BFF-BD4D-0E96-21D4F41029C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7DD919C-3DA1-AFC1-FF16-2F1487FA9B37}"/>
              </a:ext>
            </a:extLst>
          </p:cNvPr>
          <p:cNvSpPr>
            <a:spLocks noGrp="1"/>
          </p:cNvSpPr>
          <p:nvPr>
            <p:ph idx="1"/>
          </p:nvPr>
        </p:nvSpPr>
        <p:spPr/>
        <p:txBody>
          <a:bodyPr/>
          <a:lstStyle/>
          <a:p>
            <a:r>
              <a:rPr lang="en-US" dirty="0"/>
              <a:t>Based on the analysis, there may be a need to add more medical staff during the morning rush period. </a:t>
            </a:r>
          </a:p>
          <a:p>
            <a:r>
              <a:rPr lang="en-US" dirty="0"/>
              <a:t>Other Actions</a:t>
            </a:r>
          </a:p>
          <a:p>
            <a:pPr marL="560070" lvl="1" indent="-285750">
              <a:buFontTx/>
              <a:buChar char="-"/>
            </a:pPr>
            <a:r>
              <a:rPr lang="en-US" b="0" dirty="0"/>
              <a:t>Determine if adding medical staff during morning hours makes financial sense. </a:t>
            </a:r>
          </a:p>
          <a:p>
            <a:pPr marL="560070" lvl="1" indent="-285750">
              <a:buFontTx/>
              <a:buChar char="-"/>
            </a:pPr>
            <a:r>
              <a:rPr lang="en-US" b="0" dirty="0"/>
              <a:t>Determine whether Pre and Post Consultation times are trending positively or negatively. </a:t>
            </a:r>
            <a:endParaRPr lang="en-US" dirty="0"/>
          </a:p>
          <a:p>
            <a:endParaRPr lang="en-US" dirty="0"/>
          </a:p>
        </p:txBody>
      </p:sp>
    </p:spTree>
    <p:extLst>
      <p:ext uri="{BB962C8B-B14F-4D97-AF65-F5344CB8AC3E}">
        <p14:creationId xmlns:p14="http://schemas.microsoft.com/office/powerpoint/2010/main" val="3529119672"/>
      </p:ext>
    </p:extLst>
  </p:cSld>
  <p:clrMapOvr>
    <a:masterClrMapping/>
  </p:clrMapOvr>
</p:sld>
</file>

<file path=ppt/theme/theme1.xml><?xml version="1.0" encoding="utf-8"?>
<a:theme xmlns:a="http://schemas.openxmlformats.org/drawingml/2006/main" name="BlocksVTI">
  <a:themeElements>
    <a:clrScheme name="AnalogousFromDarkSeedRightStep">
      <a:dk1>
        <a:srgbClr val="000000"/>
      </a:dk1>
      <a:lt1>
        <a:srgbClr val="FFFFFF"/>
      </a:lt1>
      <a:dk2>
        <a:srgbClr val="1B2F2E"/>
      </a:dk2>
      <a:lt2>
        <a:srgbClr val="F3F0F0"/>
      </a:lt2>
      <a:accent1>
        <a:srgbClr val="45B0AB"/>
      </a:accent1>
      <a:accent2>
        <a:srgbClr val="3B86B1"/>
      </a:accent2>
      <a:accent3>
        <a:srgbClr val="4D66C3"/>
      </a:accent3>
      <a:accent4>
        <a:srgbClr val="5D47B6"/>
      </a:accent4>
      <a:accent5>
        <a:srgbClr val="964DC3"/>
      </a:accent5>
      <a:accent6>
        <a:srgbClr val="B13BAD"/>
      </a:accent6>
      <a:hlink>
        <a:srgbClr val="6A9832"/>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53</TotalTime>
  <Words>221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Avenir Next LT Pro Light</vt:lpstr>
      <vt:lpstr>BlocksVTI</vt:lpstr>
      <vt:lpstr>Hospital Wait Times</vt:lpstr>
      <vt:lpstr>Longest Wait?</vt:lpstr>
      <vt:lpstr>Days of the Week Affected?</vt:lpstr>
      <vt:lpstr>Are Wait Times Associated with Busy Periods?</vt:lpstr>
      <vt:lpstr>Where Staff Is Needed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Wait Times</dc:title>
  <dc:creator>Zalikha Holloman</dc:creator>
  <cp:lastModifiedBy>Zalikha Holloman</cp:lastModifiedBy>
  <cp:revision>2</cp:revision>
  <dcterms:created xsi:type="dcterms:W3CDTF">2024-05-21T22:21:19Z</dcterms:created>
  <dcterms:modified xsi:type="dcterms:W3CDTF">2024-05-21T23:15:17Z</dcterms:modified>
</cp:coreProperties>
</file>