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27e09a45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327e09a4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327e09a4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327e09a4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0176fea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0176fea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0176fea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0176fea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327e09a4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327e09a4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327e09a45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327e09a45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27e09a4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27e09a4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27e09a45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327e09a45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327e09a4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327e09a4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30 female users are not a sufficiently large sample size.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collected is old (2016) so trends in activity and fitness may have changed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is collected via an optional survey so accuracy is not </a:t>
            </a:r>
            <a:r>
              <a:rPr lang="en"/>
              <a:t>guaranteed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includes physical activity recorded, heart rate, daily activity, and steps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327e09a4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327e09a4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327e09a4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327e09a4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327e09a4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327e09a4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arashnic/fitb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arashnic/fitb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1250" y="1216050"/>
            <a:ext cx="78015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 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1250" y="21754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Can a Wellness Technology Company Play it Smart?</a:t>
            </a:r>
            <a:endParaRPr sz="18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244250" y="3489775"/>
            <a:ext cx="578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 Zachary Howser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Last Updated: August 3rd, 2022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Activity Types</a:t>
            </a:r>
            <a:endParaRPr sz="27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1225" y="2126375"/>
            <a:ext cx="3522000" cy="22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Sedentary</a:t>
            </a:r>
            <a:r>
              <a:rPr lang="en" sz="1600"/>
              <a:t> minutes have the largest slice at </a:t>
            </a:r>
            <a:r>
              <a:rPr lang="en" sz="1600">
                <a:solidFill>
                  <a:schemeClr val="accent3"/>
                </a:solidFill>
              </a:rPr>
              <a:t>81.3%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Fairly </a:t>
            </a:r>
            <a:r>
              <a:rPr lang="en" sz="1600"/>
              <a:t>and </a:t>
            </a:r>
            <a:r>
              <a:rPr lang="en" sz="1600">
                <a:solidFill>
                  <a:schemeClr val="accent3"/>
                </a:solidFill>
              </a:rPr>
              <a:t>Very</a:t>
            </a:r>
            <a:r>
              <a:rPr lang="en" sz="1600"/>
              <a:t> active minutes have the smallest at </a:t>
            </a:r>
            <a:r>
              <a:rPr lang="en" sz="1600">
                <a:solidFill>
                  <a:schemeClr val="accent3"/>
                </a:solidFill>
              </a:rPr>
              <a:t>1.1%</a:t>
            </a:r>
            <a:r>
              <a:rPr lang="en" sz="1600"/>
              <a:t> and </a:t>
            </a:r>
            <a:r>
              <a:rPr lang="en" sz="1600">
                <a:solidFill>
                  <a:schemeClr val="accent3"/>
                </a:solidFill>
              </a:rPr>
              <a:t>1.8%</a:t>
            </a:r>
            <a:r>
              <a:rPr lang="en" sz="1600"/>
              <a:t> respectively </a:t>
            </a:r>
            <a:endParaRPr sz="1600"/>
          </a:p>
        </p:txBody>
      </p:sp>
      <p:pic>
        <p:nvPicPr>
          <p:cNvPr id="143" name="Google Shape;143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225" y="1318650"/>
            <a:ext cx="4595976" cy="283581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Forming a Strategy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Applying</a:t>
            </a:r>
            <a:r>
              <a:rPr lang="en" sz="2740"/>
              <a:t> the Trends to Marketing</a:t>
            </a:r>
            <a:endParaRPr sz="274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The Bellabeat Marketing Team can encourage users to spend more time in the </a:t>
            </a:r>
            <a:r>
              <a:rPr lang="en" sz="1600">
                <a:solidFill>
                  <a:schemeClr val="accent3"/>
                </a:solidFill>
              </a:rPr>
              <a:t>lightly</a:t>
            </a:r>
            <a:r>
              <a:rPr lang="en" sz="1600"/>
              <a:t> to </a:t>
            </a:r>
            <a:r>
              <a:rPr lang="en" sz="1600">
                <a:solidFill>
                  <a:schemeClr val="accent3"/>
                </a:solidFill>
              </a:rPr>
              <a:t>fairly</a:t>
            </a:r>
            <a:r>
              <a:rPr lang="en" sz="1600"/>
              <a:t> </a:t>
            </a:r>
            <a:r>
              <a:rPr lang="en" sz="1600">
                <a:solidFill>
                  <a:schemeClr val="accent3"/>
                </a:solidFill>
              </a:rPr>
              <a:t>active</a:t>
            </a:r>
            <a:r>
              <a:rPr lang="en" sz="1600"/>
              <a:t> zones by educating users on the benefits of exercise and suggesting 10-20 minute workouts that would be fun and beneficial for users. </a:t>
            </a:r>
            <a:endParaRPr sz="16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7650" y="3048975"/>
            <a:ext cx="76887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On Saturdays Bellabeat app can send notifications to encourage users to exercise over the weekend and </a:t>
            </a:r>
            <a:r>
              <a:rPr lang="en" sz="1600"/>
              <a:t>recommend</a:t>
            </a:r>
            <a:r>
              <a:rPr lang="en" sz="1600"/>
              <a:t> slightly more intense workouts to help users increase </a:t>
            </a:r>
            <a:r>
              <a:rPr lang="en" sz="1600">
                <a:solidFill>
                  <a:schemeClr val="accent3"/>
                </a:solidFill>
              </a:rPr>
              <a:t>very active</a:t>
            </a:r>
            <a:r>
              <a:rPr lang="en" sz="1600"/>
              <a:t> minutes.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Table of Contents:</a:t>
            </a:r>
            <a:endParaRPr sz="29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Bellabeat Case Study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➔"/>
            </a:pPr>
            <a:r>
              <a:rPr lang="en" sz="1800" u="sng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Purpose Statement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➔"/>
            </a:pPr>
            <a:r>
              <a:rPr lang="en" sz="1800" u="sng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Sources, Cleaning, and Transforming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➔"/>
            </a:pPr>
            <a:r>
              <a:rPr lang="en" sz="1800" u="sng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Data Visualized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the Goal?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4"/>
              <a:t>Objective</a:t>
            </a:r>
            <a:r>
              <a:rPr lang="en"/>
              <a:t>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256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Analyze </a:t>
            </a:r>
            <a:r>
              <a:rPr lang="en" sz="16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Fitbit Fitness Tracker Data</a:t>
            </a:r>
            <a:r>
              <a:rPr lang="en" sz="1600"/>
              <a:t> in order to gain insight into how consumers use their devices and transform these insights into actionable strategies for the Bellabeat marketing team.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998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99950" y="1322450"/>
            <a:ext cx="81441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55"/>
              <a:t>Data Sources,  Cleaning and Transforming</a:t>
            </a:r>
            <a:endParaRPr sz="53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Data Sources</a:t>
            </a:r>
            <a:endParaRPr sz="274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1853850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The data for this analysis is publicly available on </a:t>
            </a:r>
            <a:r>
              <a:rPr lang="en" sz="64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" sz="6400"/>
              <a:t> and stored throughout 18 csv files.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244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Is the Data ROCCC?</a:t>
            </a:r>
            <a:endParaRPr sz="174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841375"/>
            <a:ext cx="76887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rgbClr val="000000"/>
                </a:solidFill>
              </a:rPr>
              <a:t>R</a:t>
            </a:r>
            <a:r>
              <a:rPr lang="en" sz="1550"/>
              <a:t>eliable? - </a:t>
            </a:r>
            <a:r>
              <a:rPr lang="en" sz="1550">
                <a:solidFill>
                  <a:srgbClr val="CC0000"/>
                </a:solidFill>
              </a:rPr>
              <a:t>No</a:t>
            </a:r>
            <a:r>
              <a:rPr lang="en" sz="1550"/>
              <a:t>, there are only 30 users’ data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rgbClr val="000000"/>
                </a:solidFill>
              </a:rPr>
              <a:t>O</a:t>
            </a:r>
            <a:r>
              <a:rPr lang="en" sz="1550"/>
              <a:t>riginal? -</a:t>
            </a:r>
            <a:r>
              <a:rPr lang="en" sz="1550">
                <a:solidFill>
                  <a:srgbClr val="CC0000"/>
                </a:solidFill>
              </a:rPr>
              <a:t> No</a:t>
            </a:r>
            <a:r>
              <a:rPr lang="en" sz="1550"/>
              <a:t>, it is provided by a third party (Amazon Mechanical Turk)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rgbClr val="000000"/>
                </a:solidFill>
              </a:rPr>
              <a:t>C</a:t>
            </a:r>
            <a:r>
              <a:rPr lang="en" sz="1550"/>
              <a:t>omprehensive? - </a:t>
            </a:r>
            <a:r>
              <a:rPr lang="en" sz="1550">
                <a:solidFill>
                  <a:schemeClr val="accent3"/>
                </a:solidFill>
              </a:rPr>
              <a:t>Somewhat</a:t>
            </a:r>
            <a:r>
              <a:rPr lang="en" sz="1550"/>
              <a:t>, Parameters do match most of Bellabeat’s products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rgbClr val="000000"/>
                </a:solidFill>
              </a:rPr>
              <a:t>C</a:t>
            </a:r>
            <a:r>
              <a:rPr lang="en" sz="1550"/>
              <a:t>urrent? - </a:t>
            </a:r>
            <a:r>
              <a:rPr lang="en" sz="1550">
                <a:solidFill>
                  <a:srgbClr val="CC0000"/>
                </a:solidFill>
              </a:rPr>
              <a:t>No</a:t>
            </a:r>
            <a:r>
              <a:rPr lang="en" sz="1550"/>
              <a:t>, the data is 6 years old (March - May, 2016)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lang="en" sz="1550" u="sng">
                <a:solidFill>
                  <a:srgbClr val="000000"/>
                </a:solidFill>
              </a:rPr>
              <a:t>C</a:t>
            </a:r>
            <a:r>
              <a:rPr lang="en" sz="1550"/>
              <a:t>ited? - </a:t>
            </a:r>
            <a:r>
              <a:rPr lang="en" sz="1550">
                <a:solidFill>
                  <a:srgbClr val="CC0000"/>
                </a:solidFill>
              </a:rPr>
              <a:t>No</a:t>
            </a:r>
            <a:r>
              <a:rPr lang="en" sz="1550"/>
              <a:t>, the data is provided by a third party</a:t>
            </a:r>
            <a:endParaRPr sz="15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Data Cleaning and Transforming</a:t>
            </a:r>
            <a:endParaRPr sz="274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 out any missing values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 the format of </a:t>
            </a:r>
            <a:r>
              <a:rPr lang="en" sz="1600">
                <a:solidFill>
                  <a:schemeClr val="accent3"/>
                </a:solidFill>
              </a:rPr>
              <a:t>Activity Date</a:t>
            </a:r>
            <a:r>
              <a:rPr lang="en" sz="1600"/>
              <a:t> to display the </a:t>
            </a:r>
            <a:r>
              <a:rPr b="1" lang="en" sz="1600">
                <a:solidFill>
                  <a:schemeClr val="accent3"/>
                </a:solidFill>
              </a:rPr>
              <a:t>Day of the Week</a:t>
            </a:r>
            <a:endParaRPr b="1"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new column </a:t>
            </a:r>
            <a:r>
              <a:rPr b="1" lang="en" sz="1600">
                <a:solidFill>
                  <a:schemeClr val="accent3"/>
                </a:solidFill>
              </a:rPr>
              <a:t>Total Minutes</a:t>
            </a:r>
            <a:r>
              <a:rPr lang="en" sz="1600"/>
              <a:t> which is the sum of </a:t>
            </a:r>
            <a:r>
              <a:rPr lang="en" sz="1600">
                <a:solidFill>
                  <a:schemeClr val="accent3"/>
                </a:solidFill>
              </a:rPr>
              <a:t>Very Active</a:t>
            </a:r>
            <a:r>
              <a:rPr lang="en" sz="1600"/>
              <a:t>, </a:t>
            </a:r>
            <a:r>
              <a:rPr lang="en" sz="1600">
                <a:solidFill>
                  <a:schemeClr val="accent3"/>
                </a:solidFill>
              </a:rPr>
              <a:t>Moderately Active</a:t>
            </a:r>
            <a:r>
              <a:rPr lang="en" sz="1600"/>
              <a:t>, </a:t>
            </a:r>
            <a:r>
              <a:rPr lang="en" sz="1600">
                <a:solidFill>
                  <a:schemeClr val="accent3"/>
                </a:solidFill>
              </a:rPr>
              <a:t>Fairly Active</a:t>
            </a:r>
            <a:r>
              <a:rPr lang="en" sz="1600"/>
              <a:t>, </a:t>
            </a:r>
            <a:r>
              <a:rPr lang="en" sz="1600">
                <a:solidFill>
                  <a:schemeClr val="accent3"/>
                </a:solidFill>
              </a:rPr>
              <a:t>Lightly Active</a:t>
            </a:r>
            <a:r>
              <a:rPr lang="en" sz="1600"/>
              <a:t>, and </a:t>
            </a:r>
            <a:r>
              <a:rPr lang="en" sz="1600">
                <a:solidFill>
                  <a:schemeClr val="accent3"/>
                </a:solidFill>
              </a:rPr>
              <a:t>Sedentary Minutes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Create a new column </a:t>
            </a:r>
            <a:r>
              <a:rPr b="1" lang="en" sz="1600">
                <a:solidFill>
                  <a:schemeClr val="accent3"/>
                </a:solidFill>
              </a:rPr>
              <a:t>Total Hours</a:t>
            </a:r>
            <a:r>
              <a:rPr b="1" lang="en" sz="1600"/>
              <a:t> </a:t>
            </a:r>
            <a:r>
              <a:rPr lang="en" sz="1600"/>
              <a:t>which is </a:t>
            </a:r>
            <a:r>
              <a:rPr lang="en" sz="1600">
                <a:solidFill>
                  <a:schemeClr val="accent3"/>
                </a:solidFill>
              </a:rPr>
              <a:t>Total Minutes</a:t>
            </a:r>
            <a:r>
              <a:rPr lang="en" sz="1600"/>
              <a:t> divided by 60 and rounded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Data Visualized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Daily Activity</a:t>
            </a:r>
            <a:endParaRPr sz="27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1225" y="2126375"/>
            <a:ext cx="3522000" cy="22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prefer tracking data from </a:t>
            </a:r>
            <a:r>
              <a:rPr lang="en" sz="1600">
                <a:solidFill>
                  <a:schemeClr val="dk1"/>
                </a:solidFill>
              </a:rPr>
              <a:t>Tuesday</a:t>
            </a:r>
            <a:r>
              <a:rPr lang="en" sz="1600">
                <a:solidFill>
                  <a:schemeClr val="accent3"/>
                </a:solidFill>
              </a:rPr>
              <a:t> </a:t>
            </a:r>
            <a:r>
              <a:rPr lang="en" sz="1600"/>
              <a:t>to</a:t>
            </a:r>
            <a:r>
              <a:rPr lang="en" sz="1600">
                <a:solidFill>
                  <a:schemeClr val="accent3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Friday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Lowered frequency lasts from </a:t>
            </a:r>
            <a:r>
              <a:rPr lang="en" sz="1600">
                <a:solidFill>
                  <a:schemeClr val="dk1"/>
                </a:solidFill>
              </a:rPr>
              <a:t>Friday</a:t>
            </a:r>
            <a:r>
              <a:rPr lang="en" sz="1600">
                <a:solidFill>
                  <a:schemeClr val="accent3"/>
                </a:solidFill>
              </a:rPr>
              <a:t> </a:t>
            </a:r>
            <a:r>
              <a:rPr lang="en" sz="1600"/>
              <a:t>to </a:t>
            </a:r>
            <a:r>
              <a:rPr lang="en" sz="1600">
                <a:solidFill>
                  <a:schemeClr val="dk1"/>
                </a:solidFill>
              </a:rPr>
              <a:t>Monday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6" name="Google Shape;136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225" y="1318650"/>
            <a:ext cx="4727517" cy="2923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