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  <p:sldMasterId id="2147483696" r:id="rId3"/>
    <p:sldMasterId id="2147483730" r:id="rId4"/>
    <p:sldMasterId id="2147483775" r:id="rId5"/>
  </p:sldMasterIdLst>
  <p:notesMasterIdLst>
    <p:notesMasterId r:id="rId43"/>
  </p:notesMasterIdLst>
  <p:sldIdLst>
    <p:sldId id="256" r:id="rId6"/>
    <p:sldId id="257" r:id="rId7"/>
    <p:sldId id="258" r:id="rId8"/>
    <p:sldId id="373" r:id="rId9"/>
    <p:sldId id="396" r:id="rId10"/>
    <p:sldId id="459" r:id="rId11"/>
    <p:sldId id="259" r:id="rId12"/>
    <p:sldId id="399" r:id="rId13"/>
    <p:sldId id="458" r:id="rId14"/>
    <p:sldId id="414" r:id="rId15"/>
    <p:sldId id="417" r:id="rId16"/>
    <p:sldId id="418" r:id="rId17"/>
    <p:sldId id="424" r:id="rId18"/>
    <p:sldId id="427" r:id="rId19"/>
    <p:sldId id="432" r:id="rId20"/>
    <p:sldId id="434" r:id="rId21"/>
    <p:sldId id="438" r:id="rId22"/>
    <p:sldId id="436" r:id="rId23"/>
    <p:sldId id="435" r:id="rId24"/>
    <p:sldId id="437" r:id="rId25"/>
    <p:sldId id="440" r:id="rId26"/>
    <p:sldId id="442" r:id="rId27"/>
    <p:sldId id="441" r:id="rId28"/>
    <p:sldId id="439" r:id="rId29"/>
    <p:sldId id="443" r:id="rId30"/>
    <p:sldId id="446" r:id="rId31"/>
    <p:sldId id="460" r:id="rId32"/>
    <p:sldId id="447" r:id="rId33"/>
    <p:sldId id="448" r:id="rId34"/>
    <p:sldId id="451" r:id="rId35"/>
    <p:sldId id="453" r:id="rId36"/>
    <p:sldId id="452" r:id="rId37"/>
    <p:sldId id="260" r:id="rId38"/>
    <p:sldId id="454" r:id="rId39"/>
    <p:sldId id="261" r:id="rId40"/>
    <p:sldId id="318" r:id="rId41"/>
    <p:sldId id="328" r:id="rId4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4">
          <p15:clr>
            <a:srgbClr val="A4A3A4"/>
          </p15:clr>
        </p15:guide>
        <p15:guide id="2" pos="5375">
          <p15:clr>
            <a:srgbClr val="A4A3A4"/>
          </p15:clr>
        </p15:guide>
        <p15:guide id="3" pos="385">
          <p15:clr>
            <a:srgbClr val="A4A3A4"/>
          </p15:clr>
        </p15:guide>
        <p15:guide id="4" orient="horz" pos="39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63243" autoAdjust="0"/>
  </p:normalViewPr>
  <p:slideViewPr>
    <p:cSldViewPr snapToGrid="0">
      <p:cViewPr varScale="1">
        <p:scale>
          <a:sx n="47" d="100"/>
          <a:sy n="47" d="100"/>
        </p:scale>
        <p:origin x="2046" y="18"/>
      </p:cViewPr>
      <p:guideLst>
        <p:guide orient="horz" pos="374"/>
        <p:guide pos="5375"/>
        <p:guide pos="385"/>
        <p:guide orient="horz" pos="39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>
              <a:defRPr sz="1200" noProof="1" dirty="0"/>
            </a:lvl1pPr>
          </a:lstStyle>
          <a:p>
            <a:endParaRPr lang="zh-CN" altLang="en-US"/>
          </a:p>
        </p:txBody>
      </p:sp>
      <p:sp>
        <p:nvSpPr>
          <p:cNvPr id="4099" name="日期占位符 2"/>
          <p:cNvSpPr>
            <a:spLocks noGrp="1"/>
          </p:cNvSpPr>
          <p:nvPr>
            <p:ph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algn="r">
              <a:defRPr sz="1200" noProof="1" dirty="0"/>
            </a:lvl1pPr>
          </a:lstStyle>
          <a:p>
            <a:endParaRPr lang="zh-CN" altLang="en-US"/>
          </a:p>
        </p:txBody>
      </p:sp>
      <p:sp>
        <p:nvSpPr>
          <p:cNvPr id="6148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371600" y="1143000"/>
            <a:ext cx="41148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6149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02" name="页脚占位符 5"/>
          <p:cNvSpPr>
            <a:spLocks noGrp="1"/>
          </p:cNvSpPr>
          <p:nvPr>
            <p:ph type="ftr" sz="quarte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>
              <a:defRPr sz="1200" noProof="1" dirty="0"/>
            </a:lvl1pPr>
          </a:lstStyle>
          <a:p>
            <a:endParaRPr lang="zh-CN" altLang="en-US"/>
          </a:p>
        </p:txBody>
      </p:sp>
      <p:sp>
        <p:nvSpPr>
          <p:cNvPr id="4103" name="灯片编号占位符 6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r">
              <a:defRPr sz="1200" noProof="1" dirty="0">
                <a:latin typeface="Calibri" pitchFamily="2" charset="0"/>
                <a:ea typeface="宋体" charset="-122"/>
                <a:cs typeface="+mn-ea"/>
              </a:defRPr>
            </a:lvl1pPr>
          </a:lstStyle>
          <a:p>
            <a:fld id="{C2C6BD10-0D64-4D36-8317-4B4AA28E0E35}" type="slidenum">
              <a:rPr lang="zh-CN" altLang="en-US"/>
              <a:pPr/>
              <a:t>‹#›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45472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u="none" kern="1200" baseline="0">
        <a:solidFill>
          <a:schemeClr val="tx1"/>
        </a:solidFill>
        <a:latin typeface="+mn-lt"/>
        <a:ea typeface="+mn-ea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u="none" kern="1200" baseline="0">
        <a:solidFill>
          <a:schemeClr val="tx1"/>
        </a:solidFill>
        <a:latin typeface="+mn-lt"/>
        <a:ea typeface="+mn-ea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u="none" kern="1200" baseline="0">
        <a:solidFill>
          <a:schemeClr val="tx1"/>
        </a:solidFill>
        <a:latin typeface="+mn-lt"/>
        <a:ea typeface="+mn-ea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u="none" kern="1200" baseline="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6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各位老师，上午好。我是赵惠，我的毕业论文题目是 “基于</a:t>
            </a:r>
            <a:r>
              <a:rPr lang="en-US" altLang="zh-CN" dirty="0" smtClean="0"/>
              <a:t>YOLOv2</a:t>
            </a:r>
            <a:r>
              <a:rPr lang="zh-CN" altLang="en-US" dirty="0" smtClean="0"/>
              <a:t>目标检测器的行人检测”，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6BD10-0D64-4D36-8317-4B4AA28E0E35}" type="slidenum">
              <a:rPr lang="zh-CN" altLang="en-US" smtClean="0"/>
              <a:pPr/>
              <a:t>1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04756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测试时：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6BD10-0D64-4D36-8317-4B4AA28E0E35}" type="slidenum">
              <a:rPr lang="zh-CN" altLang="en-US" smtClean="0"/>
              <a:pPr/>
              <a:t>10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21868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YOLOv2</a:t>
            </a:r>
            <a:r>
              <a:rPr lang="zh-CN" altLang="en-US" dirty="0" smtClean="0"/>
              <a:t>的重要特点有：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6BD10-0D64-4D36-8317-4B4AA28E0E35}" type="slidenum">
              <a:rPr lang="zh-CN" altLang="en-US" smtClean="0"/>
              <a:pPr/>
              <a:t>11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37468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根据</a:t>
            </a:r>
            <a:r>
              <a:rPr lang="en-US" altLang="zh-CN" dirty="0" smtClean="0"/>
              <a:t>YOLOv2</a:t>
            </a:r>
            <a:r>
              <a:rPr lang="zh-CN" altLang="en-US" dirty="0" smtClean="0"/>
              <a:t>的结构和特点，我们找出了几个可能的修改方向</a:t>
            </a:r>
          </a:p>
          <a:p>
            <a:r>
              <a:rPr lang="zh-CN" altLang="en-US" dirty="0" smtClean="0"/>
              <a:t>比如类别数、样本、</a:t>
            </a:r>
            <a:r>
              <a:rPr lang="en-US" altLang="zh-CN" dirty="0" smtClean="0"/>
              <a:t>Anchor</a:t>
            </a:r>
            <a:r>
              <a:rPr lang="zh-CN" altLang="en-US" dirty="0" smtClean="0"/>
              <a:t>的选择等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6BD10-0D64-4D36-8317-4B4AA28E0E35}" type="slidenum">
              <a:rPr lang="zh-CN" altLang="en-US" smtClean="0"/>
              <a:pPr/>
              <a:t>12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78369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然后准备数据用于训练和验证。我们将数据集组织成两种三折交叉验证，</a:t>
            </a:r>
            <a:endParaRPr lang="en-US" altLang="zh-CN" dirty="0" smtClean="0"/>
          </a:p>
          <a:p>
            <a:r>
              <a:rPr lang="zh-CN" altLang="en-US" dirty="0" smtClean="0"/>
              <a:t>两种的区别就是训练集样本一个多一个少。，两种设置的验证集是</a:t>
            </a:r>
            <a:r>
              <a:rPr lang="zh-CN" altLang="en-US" dirty="0" smtClean="0"/>
              <a:t>一样的</a:t>
            </a:r>
            <a:endParaRPr lang="en-US" altLang="zh-CN" dirty="0" smtClean="0"/>
          </a:p>
          <a:p>
            <a:r>
              <a:rPr lang="zh-CN" altLang="en-US" dirty="0" smtClean="0"/>
              <a:t>这是训练样本少的，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6BD10-0D64-4D36-8317-4B4AA28E0E35}" type="slidenum">
              <a:rPr lang="zh-CN" altLang="en-US" smtClean="0"/>
              <a:pPr/>
              <a:t>13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91260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这是训练样本多的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6BD10-0D64-4D36-8317-4B4AA28E0E35}" type="slidenum">
              <a:rPr lang="zh-CN" altLang="en-US" smtClean="0"/>
              <a:pPr/>
              <a:t>14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02394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数据准备好后，准备评估的指标，</a:t>
            </a:r>
            <a:endParaRPr lang="en-US" altLang="zh-CN" dirty="0" smtClean="0"/>
          </a:p>
          <a:p>
            <a:r>
              <a:rPr lang="zh-CN" altLang="en-US" dirty="0" smtClean="0"/>
              <a:t>我们采用平均损失来记录模型训练的损失变化情况，他的计算如下面这个公式</a:t>
            </a:r>
            <a:endParaRPr lang="en-US" altLang="zh-CN" dirty="0" smtClean="0"/>
          </a:p>
          <a:p>
            <a:r>
              <a:rPr lang="zh-CN" altLang="en-US" dirty="0" smtClean="0"/>
              <a:t>采用对数平均错误率</a:t>
            </a:r>
            <a:r>
              <a:rPr lang="en-US" altLang="zh-CN" dirty="0" smtClean="0"/>
              <a:t>LAMR</a:t>
            </a:r>
            <a:r>
              <a:rPr lang="zh-CN" altLang="en-US" dirty="0" smtClean="0"/>
              <a:t>来衡量检测器性能，这是行人检测标准的评估指标，值越小越好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6BD10-0D64-4D36-8317-4B4AA28E0E35}" type="slidenum">
              <a:rPr lang="zh-CN" altLang="en-US" smtClean="0"/>
              <a:pPr/>
              <a:t>15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22526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先看看</a:t>
            </a:r>
            <a:r>
              <a:rPr lang="en-US" altLang="zh-CN" dirty="0" smtClean="0"/>
              <a:t>YOLOv2</a:t>
            </a:r>
            <a:r>
              <a:rPr lang="zh-CN" altLang="en-US" dirty="0" smtClean="0"/>
              <a:t>目标检测器直接检测行人的效果：</a:t>
            </a:r>
            <a:endParaRPr lang="en-US" altLang="zh-CN" dirty="0" smtClean="0"/>
          </a:p>
          <a:p>
            <a:r>
              <a:rPr lang="zh-CN" altLang="en-US" dirty="0" smtClean="0"/>
              <a:t>可以看到在 </a:t>
            </a:r>
            <a:r>
              <a:rPr lang="en-US" altLang="zh-CN" dirty="0" smtClean="0"/>
              <a:t>COCO</a:t>
            </a:r>
            <a:r>
              <a:rPr lang="zh-CN" altLang="en-US" dirty="0" smtClean="0"/>
              <a:t>和</a:t>
            </a:r>
            <a:r>
              <a:rPr lang="en-US" altLang="zh-CN" dirty="0" smtClean="0"/>
              <a:t>VOC</a:t>
            </a:r>
            <a:r>
              <a:rPr lang="zh-CN" altLang="en-US" dirty="0" smtClean="0"/>
              <a:t>两个目标数据集上 训练出来的</a:t>
            </a:r>
            <a:r>
              <a:rPr lang="en-US" altLang="zh-CN" dirty="0" smtClean="0"/>
              <a:t>YOLOv2</a:t>
            </a:r>
            <a:r>
              <a:rPr lang="zh-CN" altLang="en-US" dirty="0" smtClean="0"/>
              <a:t> </a:t>
            </a:r>
            <a:r>
              <a:rPr lang="zh-CN" altLang="en-US" baseline="0" dirty="0" smtClean="0"/>
              <a:t>检测行人的效果都不好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6BD10-0D64-4D36-8317-4B4AA28E0E35}" type="slidenum">
              <a:rPr lang="zh-CN" altLang="en-US" smtClean="0"/>
              <a:pPr/>
              <a:t>16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179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接下来我们将用于</a:t>
            </a:r>
            <a:r>
              <a:rPr lang="en-US" altLang="zh-CN" dirty="0" smtClean="0"/>
              <a:t> VOC</a:t>
            </a:r>
            <a:r>
              <a:rPr lang="zh-CN" altLang="en-US" dirty="0" smtClean="0"/>
              <a:t>数据集的</a:t>
            </a:r>
            <a:r>
              <a:rPr lang="en-US" altLang="zh-CN" dirty="0" smtClean="0"/>
              <a:t>YOLOv2</a:t>
            </a:r>
            <a:r>
              <a:rPr lang="zh-CN" altLang="en-US" dirty="0" smtClean="0"/>
              <a:t>目标检测器改成行人检测器</a:t>
            </a:r>
            <a:endParaRPr lang="en-US" altLang="zh-CN" dirty="0" smtClean="0"/>
          </a:p>
          <a:p>
            <a:r>
              <a:rPr lang="zh-CN" altLang="en-US" dirty="0" smtClean="0"/>
              <a:t>设置了实验</a:t>
            </a:r>
            <a:r>
              <a:rPr lang="en-US" altLang="zh-CN" dirty="0" smtClean="0"/>
              <a:t>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，这两组只是使用的</a:t>
            </a:r>
            <a:r>
              <a:rPr lang="en-US" altLang="zh-CN" dirty="0" smtClean="0"/>
              <a:t>Anchor</a:t>
            </a:r>
            <a:r>
              <a:rPr lang="zh-CN" altLang="en-US" dirty="0" smtClean="0"/>
              <a:t>不一样，</a:t>
            </a:r>
            <a:endParaRPr lang="en-US" altLang="zh-CN" dirty="0" smtClean="0"/>
          </a:p>
          <a:p>
            <a:r>
              <a:rPr lang="zh-CN" altLang="en-US" dirty="0" smtClean="0"/>
              <a:t>看是用文献</a:t>
            </a:r>
            <a:r>
              <a:rPr lang="en-US" altLang="zh-CN" dirty="0" smtClean="0"/>
              <a:t>[2]</a:t>
            </a:r>
            <a:r>
              <a:rPr lang="zh-CN" altLang="en-US" dirty="0" smtClean="0"/>
              <a:t>中提到的</a:t>
            </a:r>
            <a:r>
              <a:rPr lang="en-US" altLang="zh-CN" dirty="0" smtClean="0"/>
              <a:t>Anchor</a:t>
            </a:r>
            <a:r>
              <a:rPr lang="zh-CN" altLang="en-US" dirty="0" smtClean="0"/>
              <a:t>尺度好还是它代码中的</a:t>
            </a:r>
            <a:r>
              <a:rPr lang="en-US" altLang="zh-CN" dirty="0" smtClean="0"/>
              <a:t>Anchor</a:t>
            </a:r>
            <a:r>
              <a:rPr lang="zh-CN" altLang="en-US" dirty="0" smtClean="0"/>
              <a:t>尺度的好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6BD10-0D64-4D36-8317-4B4AA28E0E35}" type="slidenum">
              <a:rPr lang="zh-CN" altLang="en-US" smtClean="0"/>
              <a:pPr/>
              <a:t>17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60898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这是实验</a:t>
            </a:r>
            <a:r>
              <a:rPr lang="en-US" altLang="zh-CN" dirty="0" smtClean="0"/>
              <a:t>1,2</a:t>
            </a:r>
            <a:r>
              <a:rPr lang="zh-CN" altLang="en-US" dirty="0" smtClean="0"/>
              <a:t>的平均损失随迭代次数变化情况图，可以看到两组的损失变化情况差不多，使用代码中的</a:t>
            </a:r>
            <a:r>
              <a:rPr lang="en-US" altLang="zh-CN" dirty="0" smtClean="0"/>
              <a:t>Anchor</a:t>
            </a:r>
            <a:r>
              <a:rPr lang="zh-CN" altLang="en-US" dirty="0" smtClean="0"/>
              <a:t>略好一点</a:t>
            </a:r>
            <a:endParaRPr lang="en-US" altLang="zh-CN" dirty="0" smtClean="0"/>
          </a:p>
          <a:p>
            <a:r>
              <a:rPr lang="zh-CN" altLang="en-US" dirty="0" smtClean="0"/>
              <a:t>之后就使用代码中的</a:t>
            </a:r>
            <a:r>
              <a:rPr lang="en-US" altLang="zh-CN" dirty="0" smtClean="0"/>
              <a:t>Anchor</a:t>
            </a:r>
            <a:r>
              <a:rPr lang="zh-CN" altLang="en-US" dirty="0" smtClean="0"/>
              <a:t>尺度</a:t>
            </a:r>
            <a:endParaRPr lang="en-US" altLang="zh-CN" dirty="0" smtClean="0"/>
          </a:p>
          <a:p>
            <a:r>
              <a:rPr lang="zh-CN" altLang="en-US" dirty="0" smtClean="0"/>
              <a:t>我们发现</a:t>
            </a:r>
            <a:r>
              <a:rPr lang="en-US" altLang="zh-CN" dirty="0" smtClean="0"/>
              <a:t>5000</a:t>
            </a:r>
            <a:r>
              <a:rPr lang="zh-CN" altLang="en-US" dirty="0" smtClean="0"/>
              <a:t>次迭代后平均损失下降慢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6BD10-0D64-4D36-8317-4B4AA28E0E35}" type="slidenum">
              <a:rPr lang="zh-CN" altLang="en-US" smtClean="0"/>
              <a:pPr/>
              <a:t>18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54753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于是设置了实验</a:t>
            </a:r>
            <a:r>
              <a:rPr lang="en-US" altLang="zh-CN" dirty="0" smtClean="0"/>
              <a:t>3</a:t>
            </a:r>
            <a:r>
              <a:rPr lang="zh-CN" altLang="en-US" dirty="0" smtClean="0"/>
              <a:t>，实验</a:t>
            </a:r>
            <a:r>
              <a:rPr lang="en-US" altLang="zh-CN" dirty="0" smtClean="0"/>
              <a:t>3</a:t>
            </a:r>
            <a:r>
              <a:rPr lang="zh-CN" altLang="en-US" dirty="0" smtClean="0"/>
              <a:t>从比较大的学习率</a:t>
            </a:r>
            <a:r>
              <a:rPr lang="en-US" altLang="zh-CN" dirty="0" smtClean="0"/>
              <a:t>0.001</a:t>
            </a:r>
            <a:r>
              <a:rPr lang="zh-CN" altLang="en-US" dirty="0" smtClean="0"/>
              <a:t>开始，到</a:t>
            </a:r>
            <a:r>
              <a:rPr lang="en-US" altLang="zh-CN" dirty="0" smtClean="0"/>
              <a:t>5</a:t>
            </a:r>
            <a:r>
              <a:rPr lang="zh-CN" altLang="en-US" dirty="0" smtClean="0"/>
              <a:t>万次迭代后下降</a:t>
            </a:r>
            <a:r>
              <a:rPr lang="en-US" altLang="zh-CN" dirty="0" smtClean="0"/>
              <a:t>10</a:t>
            </a:r>
            <a:r>
              <a:rPr lang="zh-CN" altLang="en-US" dirty="0" smtClean="0"/>
              <a:t>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6BD10-0D64-4D36-8317-4B4AA28E0E35}" type="slidenum">
              <a:rPr lang="zh-CN" altLang="en-US" smtClean="0"/>
              <a:pPr/>
              <a:t>19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9965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下面我将从这四个部分对论文进行汇报，恳请各位老师批评指导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6BD10-0D64-4D36-8317-4B4AA28E0E35}" type="slidenum">
              <a:rPr lang="zh-CN" altLang="en-US" smtClean="0"/>
              <a:pPr/>
              <a:t>2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00057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可以看到改了学习率后，损失下降快多了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6BD10-0D64-4D36-8317-4B4AA28E0E35}" type="slidenum">
              <a:rPr lang="zh-CN" altLang="en-US" smtClean="0"/>
              <a:pPr/>
              <a:t>20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31362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再看看他们的</a:t>
            </a:r>
            <a:r>
              <a:rPr lang="en-US" altLang="zh-CN" dirty="0" smtClean="0"/>
              <a:t>LAMR</a:t>
            </a:r>
            <a:r>
              <a:rPr lang="zh-CN" altLang="en-US" dirty="0" smtClean="0"/>
              <a:t>变化情况图，实线是在训练集上，虚线是在验证集上的结果</a:t>
            </a:r>
            <a:endParaRPr lang="en-US" altLang="zh-CN" dirty="0" smtClean="0"/>
          </a:p>
          <a:p>
            <a:r>
              <a:rPr lang="zh-CN" altLang="en-US" dirty="0" smtClean="0"/>
              <a:t>发现损失下降快的</a:t>
            </a:r>
            <a:r>
              <a:rPr lang="en-US" altLang="zh-CN" dirty="0" smtClean="0"/>
              <a:t>LAMR</a:t>
            </a:r>
            <a:r>
              <a:rPr lang="zh-CN" altLang="en-US" dirty="0" smtClean="0"/>
              <a:t>情况稍微好点，但是都过拟合了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6BD10-0D64-4D36-8317-4B4AA28E0E35}" type="slidenum">
              <a:rPr lang="zh-CN" altLang="en-US" smtClean="0"/>
              <a:pPr/>
              <a:t>21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21729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进行了实验</a:t>
            </a:r>
            <a:r>
              <a:rPr lang="en-US" altLang="zh-CN" dirty="0" smtClean="0"/>
              <a:t>3</a:t>
            </a:r>
            <a:r>
              <a:rPr lang="zh-CN" altLang="en-US" dirty="0" smtClean="0"/>
              <a:t>的另外两组交叉验证实验，发现情况大致相同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6BD10-0D64-4D36-8317-4B4AA28E0E35}" type="slidenum">
              <a:rPr lang="zh-CN" altLang="en-US" smtClean="0"/>
              <a:pPr/>
              <a:t>22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63451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我们设置实验</a:t>
            </a:r>
            <a:r>
              <a:rPr lang="en-US" altLang="zh-CN" dirty="0" smtClean="0"/>
              <a:t>6</a:t>
            </a:r>
            <a:r>
              <a:rPr lang="zh-CN" altLang="en-US" dirty="0" smtClean="0"/>
              <a:t>，增加了训练样本，看是否能改善过拟合问题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6BD10-0D64-4D36-8317-4B4AA28E0E35}" type="slidenum">
              <a:rPr lang="zh-CN" altLang="en-US" smtClean="0"/>
              <a:pPr/>
              <a:t>23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46843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增加样本后，平均损失下降要快得多，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6BD10-0D64-4D36-8317-4B4AA28E0E35}" type="slidenum">
              <a:rPr lang="zh-CN" altLang="en-US" smtClean="0"/>
              <a:pPr/>
              <a:t>24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46460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但遗憾的是，过拟合的问题还是没有得到改善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6BD10-0D64-4D36-8317-4B4AA28E0E35}" type="slidenum">
              <a:rPr lang="zh-CN" altLang="en-US" smtClean="0"/>
              <a:pPr/>
              <a:t>25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5990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而且我们发现了一个奇怪现象，实验</a:t>
            </a:r>
            <a:r>
              <a:rPr lang="en-US" altLang="zh-CN" dirty="0" smtClean="0"/>
              <a:t>3-8</a:t>
            </a:r>
            <a:r>
              <a:rPr lang="zh-CN" altLang="en-US" dirty="0" smtClean="0"/>
              <a:t>，平均损失总有个先下降再迅速上升的过程，模型不稳定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6BD10-0D64-4D36-8317-4B4AA28E0E35}" type="slidenum">
              <a:rPr lang="zh-CN" altLang="en-US" smtClean="0"/>
              <a:pPr/>
              <a:t>26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643975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而且我们发现了一个奇怪现象，实验</a:t>
            </a:r>
            <a:r>
              <a:rPr lang="en-US" altLang="zh-CN" dirty="0" smtClean="0"/>
              <a:t>3-8</a:t>
            </a:r>
            <a:r>
              <a:rPr lang="zh-CN" altLang="en-US" dirty="0" smtClean="0"/>
              <a:t>，平均损失总有个先下降再迅速上升的过程，模型不稳定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6BD10-0D64-4D36-8317-4B4AA28E0E35}" type="slidenum">
              <a:rPr lang="zh-CN" altLang="en-US" smtClean="0"/>
              <a:pPr/>
              <a:t>27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327315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可能是因为初始学习率太大，我们设置实验</a:t>
            </a:r>
            <a:r>
              <a:rPr lang="en-US" altLang="zh-CN" dirty="0" smtClean="0"/>
              <a:t>9</a:t>
            </a:r>
            <a:r>
              <a:rPr lang="zh-CN" altLang="en-US" dirty="0" smtClean="0"/>
              <a:t>，从小的学习率</a:t>
            </a:r>
            <a:r>
              <a:rPr lang="en-US" altLang="zh-CN" dirty="0" smtClean="0"/>
              <a:t>0.0001</a:t>
            </a:r>
            <a:r>
              <a:rPr lang="zh-CN" altLang="en-US" dirty="0" smtClean="0"/>
              <a:t>开始，然后过了</a:t>
            </a:r>
            <a:r>
              <a:rPr lang="en-US" altLang="zh-CN" dirty="0" smtClean="0"/>
              <a:t>1000</a:t>
            </a:r>
            <a:r>
              <a:rPr lang="zh-CN" altLang="en-US" dirty="0" smtClean="0"/>
              <a:t>次迭代后，增大</a:t>
            </a:r>
            <a:r>
              <a:rPr lang="en-US" altLang="zh-CN" dirty="0" smtClean="0"/>
              <a:t>10</a:t>
            </a:r>
            <a:r>
              <a:rPr lang="zh-CN" altLang="en-US" dirty="0" smtClean="0"/>
              <a:t>倍，到</a:t>
            </a:r>
            <a:r>
              <a:rPr lang="en-US" altLang="zh-CN" dirty="0" smtClean="0"/>
              <a:t>20000</a:t>
            </a:r>
            <a:r>
              <a:rPr lang="zh-CN" altLang="en-US" dirty="0" smtClean="0"/>
              <a:t>次迭代再缩小</a:t>
            </a:r>
            <a:r>
              <a:rPr lang="en-US" altLang="zh-CN" dirty="0" smtClean="0"/>
              <a:t>10</a:t>
            </a:r>
            <a:r>
              <a:rPr lang="zh-CN" altLang="en-US" dirty="0" smtClean="0"/>
              <a:t>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6BD10-0D64-4D36-8317-4B4AA28E0E35}" type="slidenum">
              <a:rPr lang="zh-CN" altLang="en-US" smtClean="0"/>
              <a:pPr/>
              <a:t>28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200755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红色是实验</a:t>
            </a:r>
            <a:r>
              <a:rPr lang="en-US" altLang="zh-CN" dirty="0" smtClean="0"/>
              <a:t>9</a:t>
            </a:r>
            <a:r>
              <a:rPr lang="zh-CN" altLang="en-US" dirty="0" smtClean="0"/>
              <a:t>，另外两个是实验</a:t>
            </a:r>
            <a:r>
              <a:rPr lang="en-US" altLang="zh-CN" dirty="0" smtClean="0"/>
              <a:t>3,6</a:t>
            </a:r>
            <a:r>
              <a:rPr lang="zh-CN" altLang="en-US" dirty="0" smtClean="0"/>
              <a:t>，可以看到这个问题得到改善，做了另外的两组交叉验证也是这样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6BD10-0D64-4D36-8317-4B4AA28E0E35}" type="slidenum">
              <a:rPr lang="zh-CN" altLang="en-US" smtClean="0"/>
              <a:pPr/>
              <a:t>29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73926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第一部分：研究背景及意义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6BD10-0D64-4D36-8317-4B4AA28E0E35}" type="slidenum">
              <a:rPr lang="zh-CN" altLang="en-US" smtClean="0"/>
              <a:pPr/>
              <a:t>3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517798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LAMR</a:t>
            </a:r>
            <a:r>
              <a:rPr lang="zh-CN" altLang="en-US" dirty="0" smtClean="0"/>
              <a:t>还是没有什么变化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6BD10-0D64-4D36-8317-4B4AA28E0E35}" type="slidenum">
              <a:rPr lang="zh-CN" altLang="en-US" smtClean="0"/>
              <a:pPr/>
              <a:t>30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995126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是因为没有背景样本，所以过拟合么。按分类的方式做检测，一般都会设置背景样本。但我们觉得这里是不需要负样本的。</a:t>
            </a:r>
            <a:endParaRPr lang="en-US" altLang="zh-CN" dirty="0" smtClean="0"/>
          </a:p>
          <a:p>
            <a:r>
              <a:rPr lang="zh-CN" altLang="en-US" dirty="0" smtClean="0"/>
              <a:t>我们设置实验</a:t>
            </a:r>
            <a:r>
              <a:rPr lang="en-US" altLang="zh-CN" dirty="0" smtClean="0"/>
              <a:t>12</a:t>
            </a:r>
            <a:r>
              <a:rPr lang="zh-CN" altLang="en-US" dirty="0" smtClean="0"/>
              <a:t>，加入背景样本，来证明我们的猜想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6BD10-0D64-4D36-8317-4B4AA28E0E35}" type="slidenum">
              <a:rPr lang="zh-CN" altLang="en-US" smtClean="0"/>
              <a:pPr/>
              <a:t>31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923471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发现有背景样本不仅没有改善过拟合问题，在训练和验证集上效果都更差了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6BD10-0D64-4D36-8317-4B4AA28E0E35}" type="slidenum">
              <a:rPr lang="zh-CN" altLang="en-US" smtClean="0"/>
              <a:pPr/>
              <a:t>32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610860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时间关系只做了 这些实验，我们挑选有最小</a:t>
            </a:r>
            <a:r>
              <a:rPr lang="en-US" altLang="zh-CN" dirty="0" smtClean="0"/>
              <a:t>LAMR</a:t>
            </a:r>
            <a:r>
              <a:rPr lang="zh-CN" altLang="en-US" dirty="0" smtClean="0"/>
              <a:t>的实验设置进行结果展示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6BD10-0D64-4D36-8317-4B4AA28E0E35}" type="slidenum">
              <a:rPr lang="zh-CN" altLang="en-US" smtClean="0"/>
              <a:pPr/>
              <a:t>33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894944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左侧是原图和真实行人边界框，绿色的</a:t>
            </a:r>
            <a:endParaRPr lang="en-US" altLang="zh-CN" dirty="0" smtClean="0"/>
          </a:p>
          <a:p>
            <a:r>
              <a:rPr lang="zh-CN" altLang="en-US" dirty="0" smtClean="0"/>
              <a:t>中间是用</a:t>
            </a:r>
            <a:r>
              <a:rPr lang="en-US" altLang="zh-CN" dirty="0" smtClean="0"/>
              <a:t>VOC</a:t>
            </a:r>
            <a:r>
              <a:rPr lang="zh-CN" altLang="en-US" dirty="0" smtClean="0"/>
              <a:t>数据集训练出的</a:t>
            </a:r>
            <a:r>
              <a:rPr lang="en-US" altLang="zh-CN" dirty="0" smtClean="0"/>
              <a:t>YOLOv2</a:t>
            </a:r>
            <a:r>
              <a:rPr lang="zh-CN" altLang="en-US" dirty="0" smtClean="0"/>
              <a:t>目标检测器检测行人的效果图，蓝色的才是行人</a:t>
            </a:r>
            <a:endParaRPr lang="en-US" altLang="zh-CN" dirty="0" smtClean="0"/>
          </a:p>
          <a:p>
            <a:r>
              <a:rPr lang="zh-CN" altLang="en-US" dirty="0" smtClean="0"/>
              <a:t>右侧是训练的</a:t>
            </a:r>
            <a:r>
              <a:rPr lang="en-US" altLang="zh-CN" dirty="0" smtClean="0"/>
              <a:t>YOLOv2</a:t>
            </a:r>
            <a:r>
              <a:rPr lang="zh-CN" altLang="en-US" dirty="0" smtClean="0"/>
              <a:t>行人检测器，可以看到我们的虽然过拟合了</a:t>
            </a:r>
            <a:r>
              <a:rPr lang="zh-CN" altLang="en-US" dirty="0" smtClean="0"/>
              <a:t>，在行人比较小的情况下，效果还是比</a:t>
            </a:r>
            <a:r>
              <a:rPr lang="en-US" altLang="zh-CN" dirty="0" smtClean="0"/>
              <a:t>VOC</a:t>
            </a:r>
            <a:r>
              <a:rPr lang="zh-CN" altLang="en-US" dirty="0" smtClean="0"/>
              <a:t>的要好一点，</a:t>
            </a:r>
            <a:endParaRPr lang="en-US" altLang="zh-CN" dirty="0" smtClean="0"/>
          </a:p>
          <a:p>
            <a:r>
              <a:rPr lang="zh-CN" altLang="en-US" dirty="0" smtClean="0"/>
              <a:t>但近景，人比较大，遮挡严重的情况下，检测的效果不如</a:t>
            </a:r>
            <a:r>
              <a:rPr lang="en-US" altLang="zh-CN" dirty="0" smtClean="0"/>
              <a:t>VOC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en-US" altLang="zh-CN" dirty="0" smtClean="0"/>
              <a:t>-------------------------------------------------------------------</a:t>
            </a:r>
            <a:r>
              <a:rPr lang="zh-CN" altLang="en-US" dirty="0" smtClean="0"/>
              <a:t>放视频</a:t>
            </a:r>
            <a:r>
              <a:rPr lang="en-US" altLang="zh-CN" dirty="0" smtClean="0"/>
              <a:t>-----------------------------------------------------------</a:t>
            </a:r>
          </a:p>
          <a:p>
            <a:r>
              <a:rPr lang="zh-CN" altLang="en-US" dirty="0" smtClean="0"/>
              <a:t>这可能是因为训练集的原因，</a:t>
            </a:r>
            <a:r>
              <a:rPr lang="en-US" altLang="zh-CN" dirty="0" err="1" smtClean="0"/>
              <a:t>rpn+BF</a:t>
            </a:r>
            <a:endParaRPr lang="en-US" altLang="zh-CN" dirty="0" smtClean="0"/>
          </a:p>
          <a:p>
            <a:r>
              <a:rPr lang="zh-CN" altLang="en-US" dirty="0" smtClean="0"/>
              <a:t>和我们用的训练集只使用了至少</a:t>
            </a:r>
            <a:r>
              <a:rPr lang="en-US" altLang="zh-CN" dirty="0" smtClean="0"/>
              <a:t>60%</a:t>
            </a:r>
            <a:r>
              <a:rPr lang="zh-CN" altLang="en-US" dirty="0" smtClean="0"/>
              <a:t>可见的行人进行训练，</a:t>
            </a:r>
            <a:r>
              <a:rPr lang="en-US" altLang="zh-CN" dirty="0" smtClean="0"/>
              <a:t>VOC</a:t>
            </a:r>
            <a:r>
              <a:rPr lang="zh-CN" altLang="en-US" dirty="0" smtClean="0"/>
              <a:t>中的人遮挡的比较多，而且比较大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6BD10-0D64-4D36-8317-4B4AA28E0E35}" type="slidenum">
              <a:rPr lang="zh-CN" altLang="en-US" smtClean="0"/>
              <a:pPr/>
              <a:t>34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19551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接下来进行论文的总结与展望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6BD10-0D64-4D36-8317-4B4AA28E0E35}" type="slidenum">
              <a:rPr lang="zh-CN" altLang="en-US" smtClean="0"/>
              <a:pPr/>
              <a:t>35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586040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/>
      </p:sp>
      <p:sp>
        <p:nvSpPr>
          <p:cNvPr id="43011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dirty="0" smtClean="0"/>
              <a:t>我们将</a:t>
            </a:r>
            <a:r>
              <a:rPr lang="en-US" altLang="zh-CN" dirty="0" smtClean="0"/>
              <a:t>YOLOv2</a:t>
            </a:r>
            <a:r>
              <a:rPr lang="zh-CN" altLang="en-US" dirty="0" smtClean="0"/>
              <a:t>改成了行人检测器，并进行实验尝试提高检测精度，解决实验中遇到的问题</a:t>
            </a:r>
            <a:endParaRPr lang="en-US" altLang="zh-CN" dirty="0" smtClean="0"/>
          </a:p>
          <a:p>
            <a:r>
              <a:rPr lang="zh-CN" altLang="en-US" dirty="0" smtClean="0"/>
              <a:t>由于时间限制，我们没能完成所有尝试，来解决过拟合问题，</a:t>
            </a:r>
            <a:endParaRPr lang="en-US" altLang="zh-CN" dirty="0" smtClean="0"/>
          </a:p>
          <a:p>
            <a:r>
              <a:rPr lang="zh-CN" altLang="en-US" dirty="0" smtClean="0"/>
              <a:t>如果过拟合问题解决了，还要提高检测精度，</a:t>
            </a:r>
            <a:endParaRPr lang="en-US" altLang="zh-CN" dirty="0" smtClean="0"/>
          </a:p>
          <a:p>
            <a:r>
              <a:rPr lang="zh-CN" altLang="en-US" dirty="0" smtClean="0"/>
              <a:t>因为目前最好的行人检测器精度可</a:t>
            </a:r>
            <a:r>
              <a:rPr lang="zh-CN" altLang="en-US" dirty="0" smtClean="0"/>
              <a:t>达</a:t>
            </a:r>
            <a:r>
              <a:rPr lang="en-US" altLang="zh-CN" dirty="0" smtClean="0"/>
              <a:t>0.08</a:t>
            </a:r>
            <a:r>
              <a:rPr lang="zh-CN" altLang="en-US" dirty="0" smtClean="0"/>
              <a:t>，</a:t>
            </a:r>
            <a:r>
              <a:rPr lang="zh-CN" altLang="en-US" dirty="0" smtClean="0"/>
              <a:t>我们的训练集情况最好的也</a:t>
            </a:r>
            <a:r>
              <a:rPr lang="zh-CN" altLang="en-US" dirty="0" smtClean="0"/>
              <a:t>才</a:t>
            </a:r>
            <a:r>
              <a:rPr lang="en-US" altLang="zh-CN" dirty="0" smtClean="0"/>
              <a:t>0.12</a:t>
            </a:r>
            <a:r>
              <a:rPr lang="zh-CN" altLang="en-US" dirty="0" smtClean="0"/>
              <a:t>左右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7824437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我的汇报就到这里，谢谢各位答辩组的老师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6BD10-0D64-4D36-8317-4B4AA28E0E35}" type="slidenum">
              <a:rPr lang="zh-CN" altLang="en-US" smtClean="0"/>
              <a:pPr/>
              <a:t>37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70625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行人检测，就是从图像或视频中框出行人所在位置；</a:t>
            </a:r>
            <a:endParaRPr lang="en-US" altLang="zh-CN" dirty="0" smtClean="0"/>
          </a:p>
          <a:p>
            <a:r>
              <a:rPr lang="zh-CN" altLang="en-US" dirty="0" smtClean="0"/>
              <a:t>目标检测，就是框出目标所在位置，这个目标可以是多个类别，也可以是行人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6BD10-0D64-4D36-8317-4B4AA28E0E35}" type="slidenum">
              <a:rPr lang="zh-CN" altLang="en-US" smtClean="0"/>
              <a:pPr/>
              <a:t>4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60875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行人检测是众多应用的底层基础，已经引起超过一般物体检测外的广泛关注，成为一个独立的研究方向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6BD10-0D64-4D36-8317-4B4AA28E0E35}" type="slidenum">
              <a:rPr lang="zh-CN" altLang="en-US" smtClean="0"/>
              <a:pPr/>
              <a:t>5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97621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目标检测已经能达到 精度高且实时的检测效果</a:t>
            </a:r>
            <a:endParaRPr lang="en-US" altLang="zh-CN" dirty="0" smtClean="0"/>
          </a:p>
          <a:p>
            <a:r>
              <a:rPr lang="zh-CN" altLang="en-US" dirty="0" smtClean="0"/>
              <a:t>先进的行人检测器 精度</a:t>
            </a:r>
            <a:r>
              <a:rPr lang="zh-CN" altLang="en-US" dirty="0" smtClean="0"/>
              <a:t>还行，</a:t>
            </a:r>
            <a:r>
              <a:rPr lang="zh-CN" altLang="en-US" dirty="0" smtClean="0"/>
              <a:t>但还</a:t>
            </a:r>
            <a:r>
              <a:rPr lang="zh-CN" altLang="en-US" dirty="0" smtClean="0"/>
              <a:t>达不到实时的效果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6BD10-0D64-4D36-8317-4B4AA28E0E35}" type="slidenum">
              <a:rPr lang="zh-CN" altLang="en-US" smtClean="0"/>
              <a:pPr/>
              <a:t>6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15154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第二部分 研究内容和方法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6BD10-0D64-4D36-8317-4B4AA28E0E35}" type="slidenum">
              <a:rPr lang="zh-CN" altLang="en-US" smtClean="0"/>
              <a:pPr/>
              <a:t>7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838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所以 我们希望得到一个 精度高，速度快的行人检测器</a:t>
            </a:r>
            <a:endParaRPr lang="en-US" altLang="zh-CN" dirty="0" smtClean="0"/>
          </a:p>
          <a:p>
            <a:r>
              <a:rPr lang="zh-CN" altLang="en-US" dirty="0" smtClean="0"/>
              <a:t>我们的做法是 把已有的检测精度高，速度快的目标检测器修改成行人检测器</a:t>
            </a:r>
            <a:endParaRPr lang="en-US" altLang="zh-CN" dirty="0" smtClean="0"/>
          </a:p>
          <a:p>
            <a:r>
              <a:rPr lang="zh-CN" altLang="en-US" dirty="0" smtClean="0"/>
              <a:t>我们不是第一个这么做的，</a:t>
            </a:r>
            <a:r>
              <a:rPr lang="en-US" altLang="zh-CN" dirty="0" smtClean="0"/>
              <a:t>RPN+BF</a:t>
            </a:r>
            <a:r>
              <a:rPr lang="zh-CN" altLang="en-US" dirty="0" smtClean="0"/>
              <a:t>行人检测器就是从 </a:t>
            </a:r>
            <a:r>
              <a:rPr lang="en-US" altLang="zh-CN" dirty="0" smtClean="0"/>
              <a:t>Faster R-CNN</a:t>
            </a:r>
            <a:r>
              <a:rPr lang="zh-CN" altLang="en-US" dirty="0" smtClean="0"/>
              <a:t>目标检测器改进而来的</a:t>
            </a:r>
            <a:endParaRPr lang="en-US" altLang="zh-CN" dirty="0" smtClean="0"/>
          </a:p>
          <a:p>
            <a:r>
              <a:rPr lang="zh-CN" altLang="en-US" dirty="0" smtClean="0"/>
              <a:t>我们选用的目标检测器是</a:t>
            </a:r>
            <a:r>
              <a:rPr lang="en-US" altLang="zh-CN" dirty="0" smtClean="0"/>
              <a:t>YOLOv2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6BD10-0D64-4D36-8317-4B4AA28E0E35}" type="slidenum">
              <a:rPr lang="zh-CN" altLang="en-US" smtClean="0"/>
              <a:pPr/>
              <a:t>8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65353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noProof="1" smtClean="0">
                <a:latin typeface="Calibri" pitchFamily="2" charset="0"/>
                <a:ea typeface="宋体" charset="-122"/>
                <a:cs typeface="+mn-ea"/>
              </a:rPr>
              <a:t>YOLOv2</a:t>
            </a:r>
            <a:r>
              <a:rPr lang="zh-CN" altLang="en-US" sz="1200" noProof="1" smtClean="0">
                <a:latin typeface="Calibri" pitchFamily="2" charset="0"/>
                <a:ea typeface="宋体" charset="-122"/>
                <a:cs typeface="+mn-ea"/>
              </a:rPr>
              <a:t>的结构简单，它</a:t>
            </a:r>
            <a:endParaRPr lang="en-US" altLang="zh-CN" sz="1200" noProof="1" smtClean="0">
              <a:latin typeface="Calibri" pitchFamily="2" charset="0"/>
              <a:ea typeface="宋体" charset="-122"/>
              <a:cs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noProof="1" smtClean="0">
                <a:latin typeface="Calibri" pitchFamily="2" charset="0"/>
                <a:ea typeface="宋体" charset="-122"/>
                <a:cs typeface="+mn-ea"/>
              </a:rPr>
              <a:t>输入图像分为 </a:t>
            </a:r>
            <a:r>
              <a:rPr lang="en-US" altLang="zh-CN" sz="1200" noProof="1" smtClean="0">
                <a:solidFill>
                  <a:srgbClr val="0070C0"/>
                </a:solidFill>
                <a:latin typeface="Calibri" pitchFamily="2" charset="0"/>
                <a:ea typeface="宋体" charset="-122"/>
                <a:cs typeface="+mn-ea"/>
              </a:rPr>
              <a:t>S*S </a:t>
            </a:r>
            <a:r>
              <a:rPr lang="zh-CN" altLang="en-US" sz="1200" noProof="1" smtClean="0">
                <a:solidFill>
                  <a:srgbClr val="0070C0"/>
                </a:solidFill>
                <a:latin typeface="Calibri" pitchFamily="2" charset="0"/>
                <a:ea typeface="宋体" charset="-122"/>
                <a:cs typeface="+mn-ea"/>
              </a:rPr>
              <a:t>个网格</a:t>
            </a:r>
            <a:r>
              <a:rPr lang="zh-CN" altLang="en-US" sz="1200" noProof="1" smtClean="0">
                <a:latin typeface="Calibri" pitchFamily="2" charset="0"/>
                <a:ea typeface="宋体" charset="-122"/>
                <a:cs typeface="+mn-ea"/>
              </a:rPr>
              <a:t>，</a:t>
            </a:r>
            <a:r>
              <a:rPr lang="zh-CN" altLang="en-US" sz="1200" noProof="1" smtClean="0"/>
              <a:t>经过若干</a:t>
            </a:r>
            <a:r>
              <a:rPr lang="zh-CN" altLang="en-US" sz="1200" noProof="1" smtClean="0">
                <a:solidFill>
                  <a:srgbClr val="0070C0"/>
                </a:solidFill>
              </a:rPr>
              <a:t>卷积层</a:t>
            </a:r>
            <a:r>
              <a:rPr lang="zh-CN" altLang="en-US" sz="1200" noProof="1" smtClean="0"/>
              <a:t>和</a:t>
            </a:r>
            <a:r>
              <a:rPr lang="zh-CN" altLang="en-US" sz="1200" noProof="1" smtClean="0">
                <a:solidFill>
                  <a:srgbClr val="0070C0"/>
                </a:solidFill>
              </a:rPr>
              <a:t>池化层</a:t>
            </a:r>
            <a:r>
              <a:rPr lang="zh-CN" altLang="en-US" sz="1200" noProof="1" smtClean="0"/>
              <a:t>，直接在每个网格单元</a:t>
            </a:r>
            <a:r>
              <a:rPr lang="zh-CN" altLang="en-US" sz="1200" noProof="1" smtClean="0">
                <a:solidFill>
                  <a:srgbClr val="0070C0"/>
                </a:solidFill>
              </a:rPr>
              <a:t>回归</a:t>
            </a:r>
            <a:r>
              <a:rPr lang="zh-CN" altLang="en-US" sz="1200" noProof="1" smtClean="0"/>
              <a:t>出</a:t>
            </a:r>
            <a:r>
              <a:rPr lang="zh-CN" altLang="en-US" sz="1200" noProof="1" smtClean="0">
                <a:solidFill>
                  <a:srgbClr val="0070C0"/>
                </a:solidFill>
              </a:rPr>
              <a:t>边界框（</a:t>
            </a:r>
            <a:r>
              <a:rPr lang="en-US" altLang="zh-CN" sz="1200" noProof="1" smtClean="0">
                <a:solidFill>
                  <a:srgbClr val="0070C0"/>
                </a:solidFill>
              </a:rPr>
              <a:t>Bounding Box, BBox</a:t>
            </a:r>
            <a:r>
              <a:rPr lang="zh-CN" altLang="en-US" sz="1200" noProof="1" smtClean="0">
                <a:solidFill>
                  <a:srgbClr val="0070C0"/>
                </a:solidFill>
              </a:rPr>
              <a:t>）的位置，对应置信分数，条件类别概率</a:t>
            </a:r>
            <a:r>
              <a:rPr lang="zh-CN" altLang="en-US" sz="1200" noProof="1" smtClean="0"/>
              <a:t>。 </a:t>
            </a:r>
            <a:endParaRPr lang="en-US" altLang="zh-CN" sz="1200" noProof="1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6BD10-0D64-4D36-8317-4B4AA28E0E35}" type="slidenum">
              <a:rPr lang="zh-CN" altLang="en-US" smtClean="0"/>
              <a:pPr/>
              <a:t>9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3720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3F1AFD-0ED0-429B-BF21-476DA359FF6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9228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725E63-0C40-4D10-942C-EF46DDEF544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7888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CF80AA-AB88-4E9D-9D94-853A7F2A943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29543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5663773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31096357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556735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5591503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727953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770866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26474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68167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7E03B6-112D-4D12-8086-C377D4846D5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14281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785091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1592196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744097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CEA4CA-E7DA-4BFC-B188-BF3947189C3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3046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2B476A-C5C4-4BAA-A69E-22223066830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251220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4C9FB6-B917-48F5-ACDD-7F59C38CC31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285121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4DA6EA-207A-4AF4-8501-02831AA3DF0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329293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7FAA3F-F184-4120-AFBB-0D34D8D487D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82126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092694-6D05-4DF8-B39D-92048FDAC8C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278973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5C1D39-2134-4C25-90A0-9EDF968B3E6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5797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4BB8A6-5929-416B-A5E7-96DBD02E521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619402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C74340-6DA1-4A34-B30E-7AD7EACFE80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145286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668ECD-5AA3-48DF-986E-82F486E7A3C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33346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294266-8512-4F27-A74C-BFF79DCCB53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21499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6E89CF-B1E7-4A81-A111-03842042A68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30464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B67DD6-9D80-4333-A96E-02442C29273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52941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8A077E-CA99-42B2-BFB1-E17BB6B5F83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537216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73737C-34AA-41CF-8AF8-765F3EC97D0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322271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A20EF2-4427-4E50-A04E-63DFBD7610B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742710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69D33C-E7A5-469B-B035-665C8D2EED1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814123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E9C832-713E-4222-9C1C-EC579E252E8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892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08F2EB-C8D0-42D9-A47B-A4CCF627643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366983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0FDA8C-9D47-4364-AA75-4B647714BE2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81911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7FE20B-37DD-4B9A-B8E0-2470970DA29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738295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08B828-B3A2-473E-92BE-D7DA290D834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035280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D7FB58-FA5C-4944-BDD9-16E290B66A8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85115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3B7B15-DCD7-47FB-80BC-0D304760A7E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40894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D8F5B2-E331-42C2-831D-B7110E7226F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532829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8C5DAE-F38D-4164-9B16-9301A9F3C51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100140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015D0F-58CF-4BC4-8F5B-853D11C41E2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125994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01D211-79C3-4E4A-8BE9-4968F5291CD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25852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0C9B63-B47E-4EBD-B20B-DB6C3D8E65F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0439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29D77D-C0D9-4FB4-BA2C-3F3D7052BB2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265086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5CF1EB-C784-4717-851D-0237C482710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680671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FEABA2-D6C4-4917-B054-9E67E7617B3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83921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B62592-D208-464B-B32B-A41855DDD3F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120234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19DB46-664B-4E21-B158-ADC13B485E2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55717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47437F-E906-49FE-8DD4-5515F725A49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15011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F6C8E0-1D10-4632-AD24-8B66AD8D63D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2901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27B159-9226-4065-96E7-705669E9151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1121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E0D428-9751-4B3B-8609-7035E01AC12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233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00D7B6-66DA-4047-B512-C5F465E6B0D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8877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296B91-04E1-4102-9E8F-BC4A41E379D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322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Text Placeholder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Date Placeholder 3"/>
          <p:cNvSpPr>
            <a:spLocks noGrp="1"/>
          </p:cNvSpPr>
          <p:nvPr>
            <p:ph type="dt" sz="half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>
              <a:defRPr sz="1200" noProof="1" dirty="0">
                <a:solidFill>
                  <a:srgbClr val="898989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29" name="Footer Placeholder 4"/>
          <p:cNvSpPr>
            <a:spLocks noGrp="1"/>
          </p:cNvSpPr>
          <p:nvPr>
            <p:ph type="ftr" sz="quarte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ctr">
              <a:defRPr sz="1200" noProof="1" dirty="0">
                <a:solidFill>
                  <a:srgbClr val="898989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30" name="Slide Number Placeholder 5"/>
          <p:cNvSpPr>
            <a:spLocks noGrp="1"/>
          </p:cNvSpPr>
          <p:nvPr>
            <p:ph type="sldNum" sz="quarter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r">
              <a:defRPr sz="1200" noProof="1" dirty="0">
                <a:solidFill>
                  <a:srgbClr val="898989"/>
                </a:solidFill>
                <a:latin typeface="Calibri" pitchFamily="2" charset="0"/>
                <a:ea typeface="宋体" charset="-122"/>
                <a:cs typeface="+mn-ea"/>
              </a:defRPr>
            </a:lvl1pPr>
          </a:lstStyle>
          <a:p>
            <a:fld id="{92FB008C-34CD-46FC-A3C7-EA38A9DABE63}" type="slidenum">
              <a:rPr lang="zh-CN" altLang="en-US"/>
              <a:pPr/>
              <a:t>‹#›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5" r:id="rId2"/>
    <p:sldLayoutId id="2147483784" r:id="rId3"/>
    <p:sldLayoutId id="2147483783" r:id="rId4"/>
    <p:sldLayoutId id="2147483782" r:id="rId5"/>
    <p:sldLayoutId id="2147483781" r:id="rId6"/>
    <p:sldLayoutId id="2147483780" r:id="rId7"/>
    <p:sldLayoutId id="2147483779" r:id="rId8"/>
    <p:sldLayoutId id="2147483778" r:id="rId9"/>
    <p:sldLayoutId id="2147483777" r:id="rId10"/>
    <p:sldLayoutId id="2147483776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lvl="1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6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58" t="11958" r="11958" b="11958"/>
          <a:stretch>
            <a:fillRect/>
          </a:stretch>
        </p:blipFill>
        <p:spPr bwMode="auto">
          <a:xfrm>
            <a:off x="1143000" y="0"/>
            <a:ext cx="6858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矩形 7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8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052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3" name="Text Placeholder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6" r:id="rId2"/>
    <p:sldLayoutId id="2147483795" r:id="rId3"/>
    <p:sldLayoutId id="2147483794" r:id="rId4"/>
    <p:sldLayoutId id="2147483793" r:id="rId5"/>
    <p:sldLayoutId id="2147483792" r:id="rId6"/>
    <p:sldLayoutId id="2147483791" r:id="rId7"/>
    <p:sldLayoutId id="2147483790" r:id="rId8"/>
    <p:sldLayoutId id="2147483789" r:id="rId9"/>
    <p:sldLayoutId id="2147483788" r:id="rId10"/>
    <p:sldLayoutId id="2147483787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lvl="1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075" name="Text Placeholder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076" name="Date Placeholder 3"/>
          <p:cNvSpPr>
            <a:spLocks noGrp="1"/>
          </p:cNvSpPr>
          <p:nvPr>
            <p:ph type="dt" sz="half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>
              <a:defRPr sz="1200" noProof="1" dirty="0">
                <a:solidFill>
                  <a:srgbClr val="898989"/>
                </a:solidFill>
                <a:latin typeface="Calibri" pitchFamily="2" charset="0"/>
                <a:ea typeface="宋体" charset="-122"/>
              </a:defRPr>
            </a:lvl1pPr>
          </a:lstStyle>
          <a:p>
            <a:endParaRPr lang="zh-CN" altLang="en-US"/>
          </a:p>
        </p:txBody>
      </p:sp>
      <p:sp>
        <p:nvSpPr>
          <p:cNvPr id="3077" name="Footer Placeholder 4"/>
          <p:cNvSpPr>
            <a:spLocks noGrp="1"/>
          </p:cNvSpPr>
          <p:nvPr>
            <p:ph type="ftr" sz="quarte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ctr">
              <a:defRPr sz="1200" noProof="1" dirty="0">
                <a:solidFill>
                  <a:srgbClr val="898989"/>
                </a:solidFill>
                <a:latin typeface="Calibri" pitchFamily="2" charset="0"/>
                <a:ea typeface="宋体" charset="-122"/>
              </a:defRPr>
            </a:lvl1pPr>
          </a:lstStyle>
          <a:p>
            <a:endParaRPr lang="zh-CN" altLang="en-US"/>
          </a:p>
        </p:txBody>
      </p:sp>
      <p:sp>
        <p:nvSpPr>
          <p:cNvPr id="3078" name="Slide Number Placeholder 5"/>
          <p:cNvSpPr>
            <a:spLocks noGrp="1"/>
          </p:cNvSpPr>
          <p:nvPr>
            <p:ph type="sldNum" sz="quarter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r">
              <a:defRPr sz="1200" noProof="1" dirty="0">
                <a:solidFill>
                  <a:srgbClr val="898989"/>
                </a:solidFill>
                <a:latin typeface="Calibri" pitchFamily="2" charset="0"/>
                <a:ea typeface="宋体" charset="-122"/>
                <a:cs typeface="+mn-ea"/>
              </a:defRPr>
            </a:lvl1pPr>
          </a:lstStyle>
          <a:p>
            <a:fld id="{827BA2D2-A9ED-4AA4-A700-1FD20F4BD9D1}" type="slidenum">
              <a:rPr lang="zh-CN" altLang="en-US"/>
              <a:pPr/>
              <a:t>‹#›</a:t>
            </a:fld>
            <a:endParaRPr lang="zh-CN" altLang="en-US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7" r:id="rId2"/>
    <p:sldLayoutId id="2147483806" r:id="rId3"/>
    <p:sldLayoutId id="2147483805" r:id="rId4"/>
    <p:sldLayoutId id="2147483804" r:id="rId5"/>
    <p:sldLayoutId id="2147483803" r:id="rId6"/>
    <p:sldLayoutId id="2147483802" r:id="rId7"/>
    <p:sldLayoutId id="2147483801" r:id="rId8"/>
    <p:sldLayoutId id="2147483800" r:id="rId9"/>
    <p:sldLayoutId id="2147483799" r:id="rId10"/>
    <p:sldLayoutId id="2147483798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lvl="1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099" name="Text Placeholder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Date Placeholder 3"/>
          <p:cNvSpPr>
            <a:spLocks noGrp="1"/>
          </p:cNvSpPr>
          <p:nvPr>
            <p:ph type="dt" sz="half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>
              <a:defRPr sz="1200" noProof="1" dirty="0">
                <a:solidFill>
                  <a:srgbClr val="898989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29" name="Footer Placeholder 4"/>
          <p:cNvSpPr>
            <a:spLocks noGrp="1"/>
          </p:cNvSpPr>
          <p:nvPr>
            <p:ph type="ftr" sz="quarte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ctr">
              <a:defRPr sz="1200" noProof="1" dirty="0">
                <a:solidFill>
                  <a:srgbClr val="898989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30" name="Slide Number Placeholder 5"/>
          <p:cNvSpPr>
            <a:spLocks noGrp="1"/>
          </p:cNvSpPr>
          <p:nvPr>
            <p:ph type="sldNum" sz="quarter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r">
              <a:defRPr sz="1200" noProof="1" dirty="0">
                <a:solidFill>
                  <a:srgbClr val="898989"/>
                </a:solidFill>
                <a:latin typeface="Calibri" pitchFamily="2" charset="0"/>
                <a:ea typeface="宋体" charset="-122"/>
                <a:cs typeface="+mn-ea"/>
              </a:defRPr>
            </a:lvl1pPr>
          </a:lstStyle>
          <a:p>
            <a:fld id="{1D370B1D-FA84-4DEA-ABD7-170B969C7CC7}" type="slidenum">
              <a:rPr lang="zh-CN" altLang="en-US"/>
              <a:pPr/>
              <a:t>‹#›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18" r:id="rId2"/>
    <p:sldLayoutId id="2147483817" r:id="rId3"/>
    <p:sldLayoutId id="2147483816" r:id="rId4"/>
    <p:sldLayoutId id="2147483815" r:id="rId5"/>
    <p:sldLayoutId id="2147483814" r:id="rId6"/>
    <p:sldLayoutId id="2147483813" r:id="rId7"/>
    <p:sldLayoutId id="2147483812" r:id="rId8"/>
    <p:sldLayoutId id="2147483811" r:id="rId9"/>
    <p:sldLayoutId id="2147483810" r:id="rId10"/>
    <p:sldLayoutId id="2147483809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lvl="1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5123" name="Text Placeholder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Date Placeholder 3"/>
          <p:cNvSpPr>
            <a:spLocks noGrp="1"/>
          </p:cNvSpPr>
          <p:nvPr>
            <p:ph type="dt" sz="half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>
              <a:defRPr sz="1200" noProof="1" dirty="0">
                <a:solidFill>
                  <a:srgbClr val="898989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29" name="Footer Placeholder 4"/>
          <p:cNvSpPr>
            <a:spLocks noGrp="1"/>
          </p:cNvSpPr>
          <p:nvPr>
            <p:ph type="ftr" sz="quarte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ctr">
              <a:defRPr sz="1200" noProof="1" dirty="0">
                <a:solidFill>
                  <a:srgbClr val="898989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30" name="Slide Number Placeholder 5"/>
          <p:cNvSpPr>
            <a:spLocks noGrp="1"/>
          </p:cNvSpPr>
          <p:nvPr>
            <p:ph type="sldNum" sz="quarter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r">
              <a:defRPr sz="1200" noProof="1" dirty="0">
                <a:solidFill>
                  <a:srgbClr val="898989"/>
                </a:solidFill>
                <a:latin typeface="Calibri" pitchFamily="2" charset="0"/>
                <a:ea typeface="宋体" charset="-122"/>
                <a:cs typeface="+mn-ea"/>
              </a:defRPr>
            </a:lvl1pPr>
          </a:lstStyle>
          <a:p>
            <a:fld id="{76F57235-1D0C-4AD0-9DA9-593CE3353BA5}" type="slidenum">
              <a:rPr lang="zh-CN" altLang="en-US"/>
              <a:pPr/>
              <a:t>‹#›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29" r:id="rId2"/>
    <p:sldLayoutId id="2147483828" r:id="rId3"/>
    <p:sldLayoutId id="2147483827" r:id="rId4"/>
    <p:sldLayoutId id="2147483826" r:id="rId5"/>
    <p:sldLayoutId id="2147483825" r:id="rId6"/>
    <p:sldLayoutId id="2147483824" r:id="rId7"/>
    <p:sldLayoutId id="2147483823" r:id="rId8"/>
    <p:sldLayoutId id="2147483822" r:id="rId9"/>
    <p:sldLayoutId id="2147483821" r:id="rId10"/>
    <p:sldLayoutId id="2147483820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lvl="1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文本框 7"/>
          <p:cNvSpPr txBox="1">
            <a:spLocks noChangeArrowheads="1"/>
          </p:cNvSpPr>
          <p:nvPr/>
        </p:nvSpPr>
        <p:spPr bwMode="auto">
          <a:xfrm>
            <a:off x="5988050" y="4386263"/>
            <a:ext cx="25733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</a:t>
            </a:r>
            <a:r>
              <a:rPr lang="zh-CN" altLang="en-US" sz="20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   ：赵</a:t>
            </a:r>
            <a:r>
              <a:rPr lang="en-US" altLang="zh-CN" sz="20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惠</a:t>
            </a:r>
            <a:endParaRPr lang="en-US" sz="2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3" name="文本框 8"/>
          <p:cNvSpPr txBox="1">
            <a:spLocks noChangeArrowheads="1"/>
          </p:cNvSpPr>
          <p:nvPr/>
        </p:nvSpPr>
        <p:spPr bwMode="auto">
          <a:xfrm>
            <a:off x="5988050" y="4902307"/>
            <a:ext cx="25733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指导教师</a:t>
            </a:r>
            <a:r>
              <a:rPr lang="zh-CN" altLang="en-US" sz="20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：郑</a:t>
            </a:r>
            <a:r>
              <a:rPr lang="en-US" altLang="zh-CN" sz="20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艳</a:t>
            </a:r>
            <a:endParaRPr lang="zh-CN" altLang="en-US" sz="2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124" name="组合 5123"/>
          <p:cNvGrpSpPr>
            <a:grpSpLocks/>
          </p:cNvGrpSpPr>
          <p:nvPr/>
        </p:nvGrpSpPr>
        <p:grpSpPr bwMode="auto">
          <a:xfrm>
            <a:off x="8577263" y="4422775"/>
            <a:ext cx="579437" cy="1362075"/>
            <a:chOff x="0" y="0"/>
            <a:chExt cx="579549" cy="1361673"/>
          </a:xfrm>
        </p:grpSpPr>
        <p:sp>
          <p:nvSpPr>
            <p:cNvPr id="7172" name="矩形 11"/>
            <p:cNvSpPr>
              <a:spLocks noChangeArrowheads="1"/>
            </p:cNvSpPr>
            <p:nvPr/>
          </p:nvSpPr>
          <p:spPr bwMode="auto">
            <a:xfrm>
              <a:off x="0" y="0"/>
              <a:ext cx="579549" cy="99349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7173" name="矩形 30"/>
            <p:cNvSpPr>
              <a:spLocks noChangeArrowheads="1"/>
            </p:cNvSpPr>
            <p:nvPr/>
          </p:nvSpPr>
          <p:spPr bwMode="auto">
            <a:xfrm>
              <a:off x="0" y="1088249"/>
              <a:ext cx="579549" cy="27342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5127" name="组合 5126"/>
          <p:cNvGrpSpPr>
            <a:grpSpLocks/>
          </p:cNvGrpSpPr>
          <p:nvPr/>
        </p:nvGrpSpPr>
        <p:grpSpPr bwMode="auto">
          <a:xfrm>
            <a:off x="0" y="4397375"/>
            <a:ext cx="5991225" cy="1403350"/>
            <a:chOff x="0" y="0"/>
            <a:chExt cx="5991142" cy="1403442"/>
          </a:xfrm>
        </p:grpSpPr>
        <p:sp>
          <p:nvSpPr>
            <p:cNvPr id="7175" name="矩形 29"/>
            <p:cNvSpPr>
              <a:spLocks noChangeArrowheads="1"/>
            </p:cNvSpPr>
            <p:nvPr/>
          </p:nvSpPr>
          <p:spPr bwMode="auto">
            <a:xfrm>
              <a:off x="0" y="1088249"/>
              <a:ext cx="5991141" cy="27342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7176" name="矩形 5"/>
            <p:cNvSpPr>
              <a:spLocks noChangeArrowheads="1"/>
            </p:cNvSpPr>
            <p:nvPr/>
          </p:nvSpPr>
          <p:spPr bwMode="auto">
            <a:xfrm>
              <a:off x="0" y="0"/>
              <a:ext cx="5991142" cy="99349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7177" name="文本框 6"/>
            <p:cNvSpPr txBox="1">
              <a:spLocks noChangeArrowheads="1"/>
            </p:cNvSpPr>
            <p:nvPr/>
          </p:nvSpPr>
          <p:spPr bwMode="auto">
            <a:xfrm>
              <a:off x="2697049" y="144869"/>
              <a:ext cx="3294091" cy="6865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r">
                <a:lnSpc>
                  <a:spcPct val="125000"/>
                </a:lnSpc>
              </a:pPr>
              <a:endParaRPr lang="zh-CN" altLang="en-US" sz="3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78" name="文本框 32"/>
            <p:cNvSpPr txBox="1">
              <a:spLocks noChangeArrowheads="1"/>
            </p:cNvSpPr>
            <p:nvPr/>
          </p:nvSpPr>
          <p:spPr bwMode="auto">
            <a:xfrm>
              <a:off x="3247352" y="1003332"/>
              <a:ext cx="274378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r">
                <a:lnSpc>
                  <a:spcPct val="125000"/>
                </a:lnSpc>
              </a:pPr>
              <a:endParaRPr lang="zh-CN" altLang="en-US" sz="160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132" name="组合 5131"/>
          <p:cNvGrpSpPr>
            <a:grpSpLocks/>
          </p:cNvGrpSpPr>
          <p:nvPr/>
        </p:nvGrpSpPr>
        <p:grpSpPr bwMode="auto">
          <a:xfrm>
            <a:off x="344488" y="4456113"/>
            <a:ext cx="1223962" cy="1223962"/>
            <a:chOff x="0" y="0"/>
            <a:chExt cx="1224000" cy="1223998"/>
          </a:xfrm>
        </p:grpSpPr>
        <p:sp>
          <p:nvSpPr>
            <p:cNvPr id="7180" name="椭圆 19"/>
            <p:cNvSpPr>
              <a:spLocks noChangeArrowheads="1"/>
            </p:cNvSpPr>
            <p:nvPr/>
          </p:nvSpPr>
          <p:spPr bwMode="auto">
            <a:xfrm>
              <a:off x="0" y="0"/>
              <a:ext cx="1224000" cy="1223998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bg1"/>
              </a:solidFill>
              <a:bevel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7181" name="Freeform 5"/>
            <p:cNvSpPr>
              <a:spLocks noEditPoints="1" noChangeArrowheads="1"/>
            </p:cNvSpPr>
            <p:nvPr/>
          </p:nvSpPr>
          <p:spPr bwMode="auto">
            <a:xfrm>
              <a:off x="224046" y="247153"/>
              <a:ext cx="775907" cy="729691"/>
            </a:xfrm>
            <a:custGeom>
              <a:avLst/>
              <a:gdLst>
                <a:gd name="T0" fmla="*/ 8 w 97"/>
                <a:gd name="T1" fmla="*/ 10 h 91"/>
                <a:gd name="T2" fmla="*/ 28 w 97"/>
                <a:gd name="T3" fmla="*/ 10 h 91"/>
                <a:gd name="T4" fmla="*/ 41 w 97"/>
                <a:gd name="T5" fmla="*/ 45 h 91"/>
                <a:gd name="T6" fmla="*/ 51 w 97"/>
                <a:gd name="T7" fmla="*/ 41 h 91"/>
                <a:gd name="T8" fmla="*/ 59 w 97"/>
                <a:gd name="T9" fmla="*/ 46 h 91"/>
                <a:gd name="T10" fmla="*/ 66 w 97"/>
                <a:gd name="T11" fmla="*/ 27 h 91"/>
                <a:gd name="T12" fmla="*/ 73 w 97"/>
                <a:gd name="T13" fmla="*/ 34 h 91"/>
                <a:gd name="T14" fmla="*/ 83 w 97"/>
                <a:gd name="T15" fmla="*/ 23 h 91"/>
                <a:gd name="T16" fmla="*/ 73 w 97"/>
                <a:gd name="T17" fmla="*/ 40 h 91"/>
                <a:gd name="T18" fmla="*/ 67 w 97"/>
                <a:gd name="T19" fmla="*/ 33 h 91"/>
                <a:gd name="T20" fmla="*/ 61 w 97"/>
                <a:gd name="T21" fmla="*/ 51 h 91"/>
                <a:gd name="T22" fmla="*/ 51 w 97"/>
                <a:gd name="T23" fmla="*/ 45 h 91"/>
                <a:gd name="T24" fmla="*/ 41 w 97"/>
                <a:gd name="T25" fmla="*/ 45 h 91"/>
                <a:gd name="T26" fmla="*/ 74 w 97"/>
                <a:gd name="T27" fmla="*/ 86 h 91"/>
                <a:gd name="T28" fmla="*/ 43 w 97"/>
                <a:gd name="T29" fmla="*/ 91 h 91"/>
                <a:gd name="T30" fmla="*/ 63 w 97"/>
                <a:gd name="T31" fmla="*/ 68 h 91"/>
                <a:gd name="T32" fmla="*/ 97 w 97"/>
                <a:gd name="T33" fmla="*/ 68 h 91"/>
                <a:gd name="T34" fmla="*/ 97 w 97"/>
                <a:gd name="T35" fmla="*/ 6 h 91"/>
                <a:gd name="T36" fmla="*/ 93 w 97"/>
                <a:gd name="T37" fmla="*/ 3 h 91"/>
                <a:gd name="T38" fmla="*/ 34 w 97"/>
                <a:gd name="T39" fmla="*/ 9 h 91"/>
                <a:gd name="T40" fmla="*/ 90 w 97"/>
                <a:gd name="T41" fmla="*/ 61 h 91"/>
                <a:gd name="T42" fmla="*/ 36 w 97"/>
                <a:gd name="T43" fmla="*/ 68 h 91"/>
                <a:gd name="T44" fmla="*/ 54 w 97"/>
                <a:gd name="T45" fmla="*/ 84 h 91"/>
                <a:gd name="T46" fmla="*/ 63 w 97"/>
                <a:gd name="T47" fmla="*/ 68 h 91"/>
                <a:gd name="T48" fmla="*/ 7 w 97"/>
                <a:gd name="T49" fmla="*/ 55 h 91"/>
                <a:gd name="T50" fmla="*/ 14 w 97"/>
                <a:gd name="T51" fmla="*/ 91 h 91"/>
                <a:gd name="T52" fmla="*/ 20 w 97"/>
                <a:gd name="T53" fmla="*/ 60 h 91"/>
                <a:gd name="T54" fmla="*/ 31 w 97"/>
                <a:gd name="T55" fmla="*/ 91 h 91"/>
                <a:gd name="T56" fmla="*/ 28 w 97"/>
                <a:gd name="T57" fmla="*/ 33 h 91"/>
                <a:gd name="T58" fmla="*/ 55 w 97"/>
                <a:gd name="T59" fmla="*/ 24 h 91"/>
                <a:gd name="T60" fmla="*/ 20 w 97"/>
                <a:gd name="T61" fmla="*/ 23 h 91"/>
                <a:gd name="T62" fmla="*/ 19 w 97"/>
                <a:gd name="T63" fmla="*/ 27 h 91"/>
                <a:gd name="T64" fmla="*/ 18 w 97"/>
                <a:gd name="T65" fmla="*/ 47 h 91"/>
                <a:gd name="T66" fmla="*/ 18 w 97"/>
                <a:gd name="T67" fmla="*/ 47 h 91"/>
                <a:gd name="T68" fmla="*/ 18 w 97"/>
                <a:gd name="T69" fmla="*/ 47 h 91"/>
                <a:gd name="T70" fmla="*/ 16 w 97"/>
                <a:gd name="T71" fmla="*/ 27 h 91"/>
                <a:gd name="T72" fmla="*/ 16 w 97"/>
                <a:gd name="T73" fmla="*/ 23 h 91"/>
                <a:gd name="T74" fmla="*/ 0 w 97"/>
                <a:gd name="T75" fmla="*/ 5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7" h="91">
                  <a:moveTo>
                    <a:pt x="18" y="0"/>
                  </a:moveTo>
                  <a:cubicBezTo>
                    <a:pt x="12" y="0"/>
                    <a:pt x="8" y="4"/>
                    <a:pt x="8" y="10"/>
                  </a:cubicBezTo>
                  <a:cubicBezTo>
                    <a:pt x="8" y="16"/>
                    <a:pt x="12" y="20"/>
                    <a:pt x="18" y="20"/>
                  </a:cubicBezTo>
                  <a:cubicBezTo>
                    <a:pt x="24" y="20"/>
                    <a:pt x="28" y="16"/>
                    <a:pt x="28" y="10"/>
                  </a:cubicBezTo>
                  <a:cubicBezTo>
                    <a:pt x="28" y="4"/>
                    <a:pt x="24" y="0"/>
                    <a:pt x="18" y="0"/>
                  </a:cubicBezTo>
                  <a:close/>
                  <a:moveTo>
                    <a:pt x="41" y="45"/>
                  </a:moveTo>
                  <a:cubicBezTo>
                    <a:pt x="50" y="42"/>
                    <a:pt x="50" y="42"/>
                    <a:pt x="50" y="42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2" y="42"/>
                    <a:pt x="52" y="42"/>
                    <a:pt x="52" y="42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65" y="29"/>
                    <a:pt x="65" y="29"/>
                    <a:pt x="65" y="29"/>
                  </a:cubicBezTo>
                  <a:cubicBezTo>
                    <a:pt x="66" y="27"/>
                    <a:pt x="66" y="27"/>
                    <a:pt x="66" y="27"/>
                  </a:cubicBezTo>
                  <a:cubicBezTo>
                    <a:pt x="67" y="29"/>
                    <a:pt x="67" y="29"/>
                    <a:pt x="67" y="29"/>
                  </a:cubicBezTo>
                  <a:cubicBezTo>
                    <a:pt x="73" y="34"/>
                    <a:pt x="73" y="34"/>
                    <a:pt x="73" y="34"/>
                  </a:cubicBezTo>
                  <a:cubicBezTo>
                    <a:pt x="81" y="21"/>
                    <a:pt x="81" y="21"/>
                    <a:pt x="81" y="21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75" y="38"/>
                    <a:pt x="75" y="38"/>
                    <a:pt x="75" y="38"/>
                  </a:cubicBezTo>
                  <a:cubicBezTo>
                    <a:pt x="73" y="40"/>
                    <a:pt x="73" y="40"/>
                    <a:pt x="73" y="40"/>
                  </a:cubicBezTo>
                  <a:cubicBezTo>
                    <a:pt x="72" y="38"/>
                    <a:pt x="72" y="38"/>
                    <a:pt x="72" y="38"/>
                  </a:cubicBezTo>
                  <a:cubicBezTo>
                    <a:pt x="67" y="33"/>
                    <a:pt x="67" y="33"/>
                    <a:pt x="67" y="33"/>
                  </a:cubicBezTo>
                  <a:cubicBezTo>
                    <a:pt x="61" y="49"/>
                    <a:pt x="61" y="49"/>
                    <a:pt x="61" y="49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59" y="50"/>
                    <a:pt x="59" y="50"/>
                    <a:pt x="59" y="50"/>
                  </a:cubicBezTo>
                  <a:cubicBezTo>
                    <a:pt x="51" y="45"/>
                    <a:pt x="51" y="45"/>
                    <a:pt x="51" y="45"/>
                  </a:cubicBezTo>
                  <a:cubicBezTo>
                    <a:pt x="42" y="48"/>
                    <a:pt x="42" y="48"/>
                    <a:pt x="42" y="48"/>
                  </a:cubicBezTo>
                  <a:cubicBezTo>
                    <a:pt x="41" y="45"/>
                    <a:pt x="41" y="45"/>
                    <a:pt x="41" y="45"/>
                  </a:cubicBezTo>
                  <a:close/>
                  <a:moveTo>
                    <a:pt x="43" y="86"/>
                  </a:moveTo>
                  <a:cubicBezTo>
                    <a:pt x="74" y="86"/>
                    <a:pt x="74" y="86"/>
                    <a:pt x="74" y="86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43" y="91"/>
                    <a:pt x="43" y="91"/>
                    <a:pt x="43" y="91"/>
                  </a:cubicBezTo>
                  <a:cubicBezTo>
                    <a:pt x="43" y="86"/>
                    <a:pt x="43" y="86"/>
                    <a:pt x="43" y="86"/>
                  </a:cubicBezTo>
                  <a:close/>
                  <a:moveTo>
                    <a:pt x="63" y="68"/>
                  </a:moveTo>
                  <a:cubicBezTo>
                    <a:pt x="93" y="68"/>
                    <a:pt x="93" y="68"/>
                    <a:pt x="93" y="68"/>
                  </a:cubicBezTo>
                  <a:cubicBezTo>
                    <a:pt x="97" y="68"/>
                    <a:pt x="97" y="68"/>
                    <a:pt x="97" y="68"/>
                  </a:cubicBezTo>
                  <a:cubicBezTo>
                    <a:pt x="97" y="64"/>
                    <a:pt x="97" y="64"/>
                    <a:pt x="97" y="64"/>
                  </a:cubicBezTo>
                  <a:cubicBezTo>
                    <a:pt x="97" y="6"/>
                    <a:pt x="97" y="6"/>
                    <a:pt x="97" y="6"/>
                  </a:cubicBezTo>
                  <a:cubicBezTo>
                    <a:pt x="97" y="3"/>
                    <a:pt x="97" y="3"/>
                    <a:pt x="97" y="3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90" y="9"/>
                    <a:pt x="90" y="9"/>
                    <a:pt x="90" y="9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36" y="61"/>
                    <a:pt x="36" y="61"/>
                    <a:pt x="36" y="61"/>
                  </a:cubicBezTo>
                  <a:cubicBezTo>
                    <a:pt x="36" y="68"/>
                    <a:pt x="36" y="68"/>
                    <a:pt x="36" y="68"/>
                  </a:cubicBezTo>
                  <a:cubicBezTo>
                    <a:pt x="54" y="68"/>
                    <a:pt x="54" y="68"/>
                    <a:pt x="54" y="68"/>
                  </a:cubicBezTo>
                  <a:cubicBezTo>
                    <a:pt x="54" y="84"/>
                    <a:pt x="54" y="84"/>
                    <a:pt x="54" y="84"/>
                  </a:cubicBezTo>
                  <a:cubicBezTo>
                    <a:pt x="63" y="84"/>
                    <a:pt x="63" y="84"/>
                    <a:pt x="63" y="84"/>
                  </a:cubicBezTo>
                  <a:cubicBezTo>
                    <a:pt x="63" y="68"/>
                    <a:pt x="63" y="68"/>
                    <a:pt x="63" y="68"/>
                  </a:cubicBezTo>
                  <a:close/>
                  <a:moveTo>
                    <a:pt x="0" y="50"/>
                  </a:moveTo>
                  <a:cubicBezTo>
                    <a:pt x="7" y="55"/>
                    <a:pt x="7" y="55"/>
                    <a:pt x="7" y="55"/>
                  </a:cubicBezTo>
                  <a:cubicBezTo>
                    <a:pt x="5" y="91"/>
                    <a:pt x="5" y="91"/>
                    <a:pt x="5" y="91"/>
                  </a:cubicBezTo>
                  <a:cubicBezTo>
                    <a:pt x="14" y="91"/>
                    <a:pt x="14" y="91"/>
                    <a:pt x="14" y="91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22" y="91"/>
                    <a:pt x="22" y="91"/>
                    <a:pt x="22" y="91"/>
                  </a:cubicBezTo>
                  <a:cubicBezTo>
                    <a:pt x="31" y="91"/>
                    <a:pt x="31" y="91"/>
                    <a:pt x="31" y="91"/>
                  </a:cubicBezTo>
                  <a:cubicBezTo>
                    <a:pt x="29" y="55"/>
                    <a:pt x="29" y="55"/>
                    <a:pt x="29" y="55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55" y="24"/>
                    <a:pt x="55" y="24"/>
                    <a:pt x="55" y="24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5" y="23"/>
                    <a:pt x="5" y="23"/>
                    <a:pt x="5" y="23"/>
                  </a:cubicBezTo>
                  <a:lnTo>
                    <a:pt x="0" y="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135" name="组合 5134"/>
          <p:cNvGrpSpPr>
            <a:grpSpLocks/>
          </p:cNvGrpSpPr>
          <p:nvPr/>
        </p:nvGrpSpPr>
        <p:grpSpPr bwMode="auto">
          <a:xfrm>
            <a:off x="1992313" y="4479925"/>
            <a:ext cx="1223962" cy="1225550"/>
            <a:chOff x="0" y="0"/>
            <a:chExt cx="1224000" cy="1223998"/>
          </a:xfrm>
        </p:grpSpPr>
        <p:sp>
          <p:nvSpPr>
            <p:cNvPr id="7183" name="椭圆 26"/>
            <p:cNvSpPr>
              <a:spLocks noChangeArrowheads="1"/>
            </p:cNvSpPr>
            <p:nvPr/>
          </p:nvSpPr>
          <p:spPr bwMode="auto">
            <a:xfrm>
              <a:off x="0" y="0"/>
              <a:ext cx="1224000" cy="1223998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bg1"/>
              </a:solidFill>
              <a:bevel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7184" name="Freeform 9"/>
            <p:cNvSpPr>
              <a:spLocks noEditPoints="1" noChangeArrowheads="1"/>
            </p:cNvSpPr>
            <p:nvPr/>
          </p:nvSpPr>
          <p:spPr bwMode="auto">
            <a:xfrm>
              <a:off x="210482" y="304117"/>
              <a:ext cx="803035" cy="615763"/>
            </a:xfrm>
            <a:custGeom>
              <a:avLst/>
              <a:gdLst>
                <a:gd name="T0" fmla="*/ 16 w 104"/>
                <a:gd name="T1" fmla="*/ 2 h 79"/>
                <a:gd name="T2" fmla="*/ 27 w 104"/>
                <a:gd name="T3" fmla="*/ 4 h 79"/>
                <a:gd name="T4" fmla="*/ 19 w 104"/>
                <a:gd name="T5" fmla="*/ 48 h 79"/>
                <a:gd name="T6" fmla="*/ 4 w 104"/>
                <a:gd name="T7" fmla="*/ 45 h 79"/>
                <a:gd name="T8" fmla="*/ 16 w 104"/>
                <a:gd name="T9" fmla="*/ 2 h 79"/>
                <a:gd name="T10" fmla="*/ 18 w 104"/>
                <a:gd name="T11" fmla="*/ 65 h 79"/>
                <a:gd name="T12" fmla="*/ 16 w 104"/>
                <a:gd name="T13" fmla="*/ 72 h 79"/>
                <a:gd name="T14" fmla="*/ 101 w 104"/>
                <a:gd name="T15" fmla="*/ 72 h 79"/>
                <a:gd name="T16" fmla="*/ 104 w 104"/>
                <a:gd name="T17" fmla="*/ 72 h 79"/>
                <a:gd name="T18" fmla="*/ 104 w 104"/>
                <a:gd name="T19" fmla="*/ 68 h 79"/>
                <a:gd name="T20" fmla="*/ 104 w 104"/>
                <a:gd name="T21" fmla="*/ 26 h 79"/>
                <a:gd name="T22" fmla="*/ 104 w 104"/>
                <a:gd name="T23" fmla="*/ 24 h 79"/>
                <a:gd name="T24" fmla="*/ 103 w 104"/>
                <a:gd name="T25" fmla="*/ 23 h 79"/>
                <a:gd name="T26" fmla="*/ 90 w 104"/>
                <a:gd name="T27" fmla="*/ 10 h 79"/>
                <a:gd name="T28" fmla="*/ 89 w 104"/>
                <a:gd name="T29" fmla="*/ 9 h 79"/>
                <a:gd name="T30" fmla="*/ 87 w 104"/>
                <a:gd name="T31" fmla="*/ 9 h 79"/>
                <a:gd name="T32" fmla="*/ 31 w 104"/>
                <a:gd name="T33" fmla="*/ 9 h 79"/>
                <a:gd name="T34" fmla="*/ 31 w 104"/>
                <a:gd name="T35" fmla="*/ 17 h 79"/>
                <a:gd name="T36" fmla="*/ 84 w 104"/>
                <a:gd name="T37" fmla="*/ 17 h 79"/>
                <a:gd name="T38" fmla="*/ 83 w 104"/>
                <a:gd name="T39" fmla="*/ 28 h 79"/>
                <a:gd name="T40" fmla="*/ 83 w 104"/>
                <a:gd name="T41" fmla="*/ 30 h 79"/>
                <a:gd name="T42" fmla="*/ 85 w 104"/>
                <a:gd name="T43" fmla="*/ 30 h 79"/>
                <a:gd name="T44" fmla="*/ 97 w 104"/>
                <a:gd name="T45" fmla="*/ 29 h 79"/>
                <a:gd name="T46" fmla="*/ 97 w 104"/>
                <a:gd name="T47" fmla="*/ 65 h 79"/>
                <a:gd name="T48" fmla="*/ 18 w 104"/>
                <a:gd name="T49" fmla="*/ 65 h 79"/>
                <a:gd name="T50" fmla="*/ 95 w 104"/>
                <a:gd name="T51" fmla="*/ 26 h 79"/>
                <a:gd name="T52" fmla="*/ 86 w 104"/>
                <a:gd name="T53" fmla="*/ 26 h 79"/>
                <a:gd name="T54" fmla="*/ 87 w 104"/>
                <a:gd name="T55" fmla="*/ 18 h 79"/>
                <a:gd name="T56" fmla="*/ 95 w 104"/>
                <a:gd name="T57" fmla="*/ 26 h 79"/>
                <a:gd name="T58" fmla="*/ 32 w 104"/>
                <a:gd name="T59" fmla="*/ 43 h 79"/>
                <a:gd name="T60" fmla="*/ 74 w 104"/>
                <a:gd name="T61" fmla="*/ 43 h 79"/>
                <a:gd name="T62" fmla="*/ 74 w 104"/>
                <a:gd name="T63" fmla="*/ 45 h 79"/>
                <a:gd name="T64" fmla="*/ 32 w 104"/>
                <a:gd name="T65" fmla="*/ 45 h 79"/>
                <a:gd name="T66" fmla="*/ 32 w 104"/>
                <a:gd name="T67" fmla="*/ 43 h 79"/>
                <a:gd name="T68" fmla="*/ 32 w 104"/>
                <a:gd name="T69" fmla="*/ 32 h 79"/>
                <a:gd name="T70" fmla="*/ 71 w 104"/>
                <a:gd name="T71" fmla="*/ 32 h 79"/>
                <a:gd name="T72" fmla="*/ 71 w 104"/>
                <a:gd name="T73" fmla="*/ 35 h 79"/>
                <a:gd name="T74" fmla="*/ 32 w 104"/>
                <a:gd name="T75" fmla="*/ 35 h 79"/>
                <a:gd name="T76" fmla="*/ 32 w 104"/>
                <a:gd name="T77" fmla="*/ 32 h 79"/>
                <a:gd name="T78" fmla="*/ 32 w 104"/>
                <a:gd name="T79" fmla="*/ 22 h 79"/>
                <a:gd name="T80" fmla="*/ 71 w 104"/>
                <a:gd name="T81" fmla="*/ 22 h 79"/>
                <a:gd name="T82" fmla="*/ 71 w 104"/>
                <a:gd name="T83" fmla="*/ 25 h 79"/>
                <a:gd name="T84" fmla="*/ 32 w 104"/>
                <a:gd name="T85" fmla="*/ 25 h 79"/>
                <a:gd name="T86" fmla="*/ 32 w 104"/>
                <a:gd name="T87" fmla="*/ 22 h 79"/>
                <a:gd name="T88" fmla="*/ 3 w 104"/>
                <a:gd name="T89" fmla="*/ 66 h 79"/>
                <a:gd name="T90" fmla="*/ 9 w 104"/>
                <a:gd name="T91" fmla="*/ 68 h 79"/>
                <a:gd name="T92" fmla="*/ 9 w 104"/>
                <a:gd name="T93" fmla="*/ 74 h 79"/>
                <a:gd name="T94" fmla="*/ 5 w 104"/>
                <a:gd name="T95" fmla="*/ 79 h 79"/>
                <a:gd name="T96" fmla="*/ 2 w 104"/>
                <a:gd name="T97" fmla="*/ 78 h 79"/>
                <a:gd name="T98" fmla="*/ 0 w 104"/>
                <a:gd name="T99" fmla="*/ 72 h 79"/>
                <a:gd name="T100" fmla="*/ 3 w 104"/>
                <a:gd name="T101" fmla="*/ 66 h 79"/>
                <a:gd name="T102" fmla="*/ 4 w 104"/>
                <a:gd name="T103" fmla="*/ 48 h 79"/>
                <a:gd name="T104" fmla="*/ 2 w 104"/>
                <a:gd name="T105" fmla="*/ 65 h 79"/>
                <a:gd name="T106" fmla="*/ 12 w 104"/>
                <a:gd name="T107" fmla="*/ 67 h 79"/>
                <a:gd name="T108" fmla="*/ 17 w 104"/>
                <a:gd name="T109" fmla="*/ 51 h 79"/>
                <a:gd name="T110" fmla="*/ 4 w 104"/>
                <a:gd name="T111" fmla="*/ 4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04" h="79">
                  <a:moveTo>
                    <a:pt x="16" y="2"/>
                  </a:moveTo>
                  <a:cubicBezTo>
                    <a:pt x="21" y="0"/>
                    <a:pt x="24" y="1"/>
                    <a:pt x="27" y="4"/>
                  </a:cubicBezTo>
                  <a:cubicBezTo>
                    <a:pt x="26" y="20"/>
                    <a:pt x="23" y="35"/>
                    <a:pt x="19" y="48"/>
                  </a:cubicBezTo>
                  <a:cubicBezTo>
                    <a:pt x="14" y="47"/>
                    <a:pt x="9" y="46"/>
                    <a:pt x="4" y="45"/>
                  </a:cubicBezTo>
                  <a:cubicBezTo>
                    <a:pt x="6" y="29"/>
                    <a:pt x="10" y="15"/>
                    <a:pt x="16" y="2"/>
                  </a:cubicBezTo>
                  <a:close/>
                  <a:moveTo>
                    <a:pt x="18" y="65"/>
                  </a:moveTo>
                  <a:cubicBezTo>
                    <a:pt x="16" y="72"/>
                    <a:pt x="16" y="72"/>
                    <a:pt x="16" y="72"/>
                  </a:cubicBezTo>
                  <a:cubicBezTo>
                    <a:pt x="69" y="72"/>
                    <a:pt x="74" y="72"/>
                    <a:pt x="101" y="72"/>
                  </a:cubicBezTo>
                  <a:cubicBezTo>
                    <a:pt x="104" y="72"/>
                    <a:pt x="104" y="72"/>
                    <a:pt x="104" y="72"/>
                  </a:cubicBezTo>
                  <a:cubicBezTo>
                    <a:pt x="104" y="68"/>
                    <a:pt x="104" y="68"/>
                    <a:pt x="104" y="68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90" y="10"/>
                    <a:pt x="90" y="10"/>
                    <a:pt x="90" y="10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31" y="12"/>
                    <a:pt x="31" y="14"/>
                    <a:pt x="31" y="17"/>
                  </a:cubicBezTo>
                  <a:cubicBezTo>
                    <a:pt x="84" y="17"/>
                    <a:pt x="84" y="17"/>
                    <a:pt x="84" y="17"/>
                  </a:cubicBezTo>
                  <a:cubicBezTo>
                    <a:pt x="83" y="28"/>
                    <a:pt x="83" y="28"/>
                    <a:pt x="83" y="28"/>
                  </a:cubicBezTo>
                  <a:cubicBezTo>
                    <a:pt x="83" y="30"/>
                    <a:pt x="83" y="30"/>
                    <a:pt x="83" y="30"/>
                  </a:cubicBezTo>
                  <a:cubicBezTo>
                    <a:pt x="85" y="30"/>
                    <a:pt x="85" y="30"/>
                    <a:pt x="85" y="30"/>
                  </a:cubicBezTo>
                  <a:cubicBezTo>
                    <a:pt x="97" y="29"/>
                    <a:pt x="97" y="29"/>
                    <a:pt x="97" y="29"/>
                  </a:cubicBezTo>
                  <a:cubicBezTo>
                    <a:pt x="97" y="65"/>
                    <a:pt x="97" y="65"/>
                    <a:pt x="97" y="65"/>
                  </a:cubicBezTo>
                  <a:cubicBezTo>
                    <a:pt x="79" y="65"/>
                    <a:pt x="57" y="65"/>
                    <a:pt x="18" y="65"/>
                  </a:cubicBezTo>
                  <a:close/>
                  <a:moveTo>
                    <a:pt x="95" y="26"/>
                  </a:moveTo>
                  <a:cubicBezTo>
                    <a:pt x="86" y="26"/>
                    <a:pt x="86" y="26"/>
                    <a:pt x="86" y="26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95" y="26"/>
                    <a:pt x="95" y="26"/>
                    <a:pt x="95" y="26"/>
                  </a:cubicBezTo>
                  <a:close/>
                  <a:moveTo>
                    <a:pt x="32" y="43"/>
                  </a:moveTo>
                  <a:cubicBezTo>
                    <a:pt x="74" y="43"/>
                    <a:pt x="74" y="43"/>
                    <a:pt x="74" y="43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32" y="45"/>
                    <a:pt x="32" y="45"/>
                    <a:pt x="32" y="45"/>
                  </a:cubicBezTo>
                  <a:cubicBezTo>
                    <a:pt x="32" y="43"/>
                    <a:pt x="32" y="43"/>
                    <a:pt x="32" y="43"/>
                  </a:cubicBezTo>
                  <a:close/>
                  <a:moveTo>
                    <a:pt x="32" y="32"/>
                  </a:moveTo>
                  <a:cubicBezTo>
                    <a:pt x="71" y="32"/>
                    <a:pt x="71" y="32"/>
                    <a:pt x="71" y="32"/>
                  </a:cubicBezTo>
                  <a:cubicBezTo>
                    <a:pt x="71" y="35"/>
                    <a:pt x="71" y="35"/>
                    <a:pt x="71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2"/>
                    <a:pt x="32" y="32"/>
                    <a:pt x="32" y="32"/>
                  </a:cubicBezTo>
                  <a:close/>
                  <a:moveTo>
                    <a:pt x="32" y="22"/>
                  </a:moveTo>
                  <a:cubicBezTo>
                    <a:pt x="71" y="22"/>
                    <a:pt x="71" y="22"/>
                    <a:pt x="71" y="22"/>
                  </a:cubicBezTo>
                  <a:cubicBezTo>
                    <a:pt x="71" y="25"/>
                    <a:pt x="71" y="25"/>
                    <a:pt x="71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22"/>
                    <a:pt x="32" y="22"/>
                    <a:pt x="32" y="22"/>
                  </a:cubicBezTo>
                  <a:close/>
                  <a:moveTo>
                    <a:pt x="3" y="66"/>
                  </a:moveTo>
                  <a:cubicBezTo>
                    <a:pt x="9" y="68"/>
                    <a:pt x="9" y="68"/>
                    <a:pt x="9" y="68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5" y="79"/>
                    <a:pt x="5" y="79"/>
                    <a:pt x="5" y="79"/>
                  </a:cubicBezTo>
                  <a:cubicBezTo>
                    <a:pt x="4" y="79"/>
                    <a:pt x="3" y="79"/>
                    <a:pt x="2" y="78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66"/>
                    <a:pt x="3" y="66"/>
                    <a:pt x="3" y="66"/>
                  </a:cubicBezTo>
                  <a:close/>
                  <a:moveTo>
                    <a:pt x="4" y="48"/>
                  </a:moveTo>
                  <a:cubicBezTo>
                    <a:pt x="3" y="53"/>
                    <a:pt x="3" y="59"/>
                    <a:pt x="2" y="65"/>
                  </a:cubicBezTo>
                  <a:cubicBezTo>
                    <a:pt x="5" y="65"/>
                    <a:pt x="9" y="66"/>
                    <a:pt x="12" y="67"/>
                  </a:cubicBezTo>
                  <a:cubicBezTo>
                    <a:pt x="14" y="61"/>
                    <a:pt x="15" y="56"/>
                    <a:pt x="17" y="51"/>
                  </a:cubicBezTo>
                  <a:cubicBezTo>
                    <a:pt x="13" y="50"/>
                    <a:pt x="9" y="49"/>
                    <a:pt x="4" y="4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38" name="文本框 8"/>
          <p:cNvSpPr txBox="1">
            <a:spLocks noChangeArrowheads="1"/>
          </p:cNvSpPr>
          <p:nvPr/>
        </p:nvSpPr>
        <p:spPr bwMode="auto">
          <a:xfrm>
            <a:off x="5995988" y="5421313"/>
            <a:ext cx="25733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厦门大学软件学院</a:t>
            </a:r>
            <a:endParaRPr lang="zh-CN" altLang="en-US" dirty="0"/>
          </a:p>
        </p:txBody>
      </p:sp>
      <p:sp>
        <p:nvSpPr>
          <p:cNvPr id="7186" name="文本框 4114"/>
          <p:cNvSpPr txBox="1">
            <a:spLocks noChangeArrowheads="1"/>
          </p:cNvSpPr>
          <p:nvPr/>
        </p:nvSpPr>
        <p:spPr bwMode="auto">
          <a:xfrm>
            <a:off x="1246188" y="1227138"/>
            <a:ext cx="6969125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zh-CN" altLang="en-US" sz="4400" b="1" dirty="0" smtClean="0">
                <a:solidFill>
                  <a:schemeClr val="accent1"/>
                </a:solidFill>
              </a:rPr>
              <a:t>基于</a:t>
            </a:r>
            <a:r>
              <a:rPr lang="en-US" altLang="zh-CN" sz="44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YOLOv2</a:t>
            </a:r>
            <a:r>
              <a:rPr lang="zh-CN" altLang="en-US" sz="4400" b="1" dirty="0" smtClean="0">
                <a:solidFill>
                  <a:schemeClr val="accent1"/>
                </a:solidFill>
              </a:rPr>
              <a:t>目标检测器的</a:t>
            </a:r>
            <a:endParaRPr lang="en-US" altLang="zh-CN" sz="4400" b="1" dirty="0" smtClean="0">
              <a:solidFill>
                <a:schemeClr val="accent1"/>
              </a:solidFill>
            </a:endParaRPr>
          </a:p>
          <a:p>
            <a:pPr algn="ctr" eaLnBrk="0" hangingPunct="0"/>
            <a:endParaRPr lang="en-US" altLang="zh-CN" sz="4400" b="1" dirty="0">
              <a:solidFill>
                <a:schemeClr val="accent1"/>
              </a:solidFill>
            </a:endParaRPr>
          </a:p>
          <a:p>
            <a:pPr algn="ctr" eaLnBrk="0" hangingPunct="0"/>
            <a:r>
              <a:rPr lang="zh-CN" altLang="en-US" sz="4400" b="1" dirty="0" smtClean="0">
                <a:solidFill>
                  <a:schemeClr val="accent1"/>
                </a:solidFill>
              </a:rPr>
              <a:t>行人检测</a:t>
            </a:r>
            <a:endParaRPr lang="en-US" altLang="zh-CN" sz="4400" b="1" dirty="0" smtClean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组合 18"/>
          <p:cNvGrpSpPr>
            <a:grpSpLocks noChangeAspect="1"/>
          </p:cNvGrpSpPr>
          <p:nvPr/>
        </p:nvGrpSpPr>
        <p:grpSpPr bwMode="auto">
          <a:xfrm>
            <a:off x="611188" y="261938"/>
            <a:ext cx="666750" cy="663575"/>
            <a:chOff x="0" y="0"/>
            <a:chExt cx="666069" cy="664458"/>
          </a:xfrm>
        </p:grpSpPr>
        <p:sp>
          <p:nvSpPr>
            <p:cNvPr id="10242" name="矩形 8"/>
            <p:cNvSpPr>
              <a:spLocks noChangeAspect="1" noChangeArrowheads="1"/>
            </p:cNvSpPr>
            <p:nvPr/>
          </p:nvSpPr>
          <p:spPr bwMode="auto">
            <a:xfrm>
              <a:off x="0" y="0"/>
              <a:ext cx="538925" cy="537622"/>
            </a:xfrm>
            <a:prstGeom prst="rect">
              <a:avLst/>
            </a:prstGeom>
            <a:solidFill>
              <a:srgbClr val="0054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243" name="矩形 16"/>
            <p:cNvSpPr>
              <a:spLocks noChangeAspect="1" noChangeArrowheads="1"/>
            </p:cNvSpPr>
            <p:nvPr/>
          </p:nvSpPr>
          <p:spPr bwMode="auto">
            <a:xfrm>
              <a:off x="269463" y="268811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9221" name="文本框 17"/>
          <p:cNvSpPr txBox="1">
            <a:spLocks noChangeArrowheads="1"/>
          </p:cNvSpPr>
          <p:nvPr/>
        </p:nvSpPr>
        <p:spPr bwMode="auto">
          <a:xfrm>
            <a:off x="1419225" y="274638"/>
            <a:ext cx="711358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YOLOv2 </a:t>
            </a:r>
            <a:r>
              <a:rPr lang="zh-CN" altLang="en-US" sz="36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标 检 测 器</a:t>
            </a:r>
            <a:endParaRPr lang="zh-CN" altLang="en-US" sz="3600" dirty="0"/>
          </a:p>
        </p:txBody>
      </p:sp>
      <p:grpSp>
        <p:nvGrpSpPr>
          <p:cNvPr id="9222" name="组合 19"/>
          <p:cNvGrpSpPr>
            <a:grpSpLocks/>
          </p:cNvGrpSpPr>
          <p:nvPr/>
        </p:nvGrpSpPr>
        <p:grpSpPr bwMode="auto">
          <a:xfrm>
            <a:off x="1220788" y="6519863"/>
            <a:ext cx="8024812" cy="338554"/>
            <a:chOff x="0" y="0"/>
            <a:chExt cx="8024939" cy="338972"/>
          </a:xfrm>
        </p:grpSpPr>
        <p:sp>
          <p:nvSpPr>
            <p:cNvPr id="10246" name="矩形 21"/>
            <p:cNvSpPr>
              <a:spLocks noChangeArrowheads="1"/>
            </p:cNvSpPr>
            <p:nvPr/>
          </p:nvSpPr>
          <p:spPr bwMode="auto">
            <a:xfrm>
              <a:off x="7489625" y="0"/>
              <a:ext cx="43200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247" name="文本框 22"/>
            <p:cNvSpPr txBox="1">
              <a:spLocks noChangeArrowheads="1"/>
            </p:cNvSpPr>
            <p:nvPr/>
          </p:nvSpPr>
          <p:spPr bwMode="auto">
            <a:xfrm>
              <a:off x="7386311" y="0"/>
              <a:ext cx="638628" cy="3389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r>
                <a:rPr 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9</a:t>
              </a:r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48" name="文本框 23"/>
            <p:cNvSpPr txBox="1">
              <a:spLocks noChangeArrowheads="1"/>
            </p:cNvSpPr>
            <p:nvPr/>
          </p:nvSpPr>
          <p:spPr bwMode="auto">
            <a:xfrm>
              <a:off x="0" y="0"/>
              <a:ext cx="748962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r"/>
              <a:endParaRPr lang="zh-CN" altLang="en-US" sz="16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227" name="文本框 9226"/>
          <p:cNvSpPr txBox="1"/>
          <p:nvPr/>
        </p:nvSpPr>
        <p:spPr>
          <a:xfrm>
            <a:off x="790575" y="1239838"/>
            <a:ext cx="7742238" cy="42288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lang="zh-CN" altLang="en-US" sz="2400" noProof="1" smtClean="0"/>
              <a:t>测试时，</a:t>
            </a:r>
            <a:endParaRPr lang="en-US" altLang="zh-CN" sz="2400" noProof="1" smtClean="0"/>
          </a:p>
          <a:p>
            <a:pPr marL="457200" indent="-457200" eaLnBrk="0" hangingPunct="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400" noProof="1" smtClean="0">
                <a:latin typeface="Calibri" pitchFamily="2" charset="0"/>
                <a:ea typeface="宋体" charset="-122"/>
                <a:cs typeface="+mn-ea"/>
              </a:rPr>
              <a:t>每个边界框的</a:t>
            </a:r>
            <a:r>
              <a:rPr lang="zh-CN" altLang="en-US" sz="2400" noProof="1" smtClean="0">
                <a:solidFill>
                  <a:srgbClr val="FF0000"/>
                </a:solidFill>
                <a:latin typeface="Calibri" pitchFamily="2" charset="0"/>
                <a:ea typeface="宋体" charset="-122"/>
                <a:cs typeface="+mn-ea"/>
              </a:rPr>
              <a:t>置信分数 </a:t>
            </a:r>
            <a:r>
              <a:rPr lang="zh-CN" altLang="en-US" sz="2400" noProof="1" smtClean="0">
                <a:latin typeface="Calibri" pitchFamily="2" charset="0"/>
                <a:ea typeface="宋体" charset="-122"/>
                <a:cs typeface="+mn-ea"/>
              </a:rPr>
              <a:t>和 每个</a:t>
            </a:r>
            <a:r>
              <a:rPr lang="zh-CN" altLang="en-US" sz="2400" noProof="1" smtClean="0">
                <a:solidFill>
                  <a:srgbClr val="FF0000"/>
                </a:solidFill>
                <a:latin typeface="Calibri" pitchFamily="2" charset="0"/>
                <a:ea typeface="宋体" charset="-122"/>
                <a:cs typeface="+mn-ea"/>
              </a:rPr>
              <a:t>条件类别概率 </a:t>
            </a:r>
            <a:r>
              <a:rPr lang="zh-CN" altLang="en-US" sz="2400" noProof="1" smtClean="0">
                <a:latin typeface="Calibri" pitchFamily="2" charset="0"/>
                <a:ea typeface="宋体" charset="-122"/>
                <a:cs typeface="+mn-ea"/>
              </a:rPr>
              <a:t>相乘得到 </a:t>
            </a:r>
            <a:r>
              <a:rPr lang="zh-CN" altLang="en-US" sz="2400" noProof="1" smtClean="0">
                <a:solidFill>
                  <a:srgbClr val="FF0000"/>
                </a:solidFill>
                <a:latin typeface="Calibri" pitchFamily="2" charset="0"/>
                <a:ea typeface="宋体" charset="-122"/>
                <a:cs typeface="+mn-ea"/>
              </a:rPr>
              <a:t>每个边界框属于特定类别的分数</a:t>
            </a:r>
            <a:r>
              <a:rPr lang="zh-CN" altLang="en-US" sz="2400" noProof="1" smtClean="0">
                <a:latin typeface="Calibri" pitchFamily="2" charset="0"/>
                <a:ea typeface="宋体" charset="-122"/>
                <a:cs typeface="+mn-ea"/>
              </a:rPr>
              <a:t>：</a:t>
            </a:r>
            <a:endParaRPr lang="en-US" altLang="zh-CN" sz="2400" noProof="1" smtClean="0">
              <a:latin typeface="Calibri" pitchFamily="2" charset="0"/>
              <a:ea typeface="宋体" charset="-122"/>
              <a:cs typeface="+mn-ea"/>
            </a:endParaRPr>
          </a:p>
          <a:p>
            <a:pPr marL="457200" indent="-457200" eaLnBrk="0" hangingPunct="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400" noProof="1" smtClean="0">
                <a:latin typeface="Calibri" pitchFamily="2" charset="0"/>
                <a:ea typeface="宋体" charset="-122"/>
                <a:cs typeface="+mn-ea"/>
              </a:rPr>
              <a:t>然后</a:t>
            </a:r>
            <a:r>
              <a:rPr lang="zh-CN" altLang="en-US" sz="2400" noProof="1">
                <a:solidFill>
                  <a:srgbClr val="FF0000"/>
                </a:solidFill>
                <a:latin typeface="Calibri" pitchFamily="2" charset="0"/>
                <a:ea typeface="宋体" charset="-122"/>
                <a:cs typeface="+mn-ea"/>
              </a:rPr>
              <a:t>设置阈值</a:t>
            </a:r>
            <a:r>
              <a:rPr lang="zh-CN" altLang="en-US" sz="2400" noProof="1">
                <a:latin typeface="Calibri" pitchFamily="2" charset="0"/>
                <a:ea typeface="宋体" charset="-122"/>
                <a:cs typeface="+mn-ea"/>
              </a:rPr>
              <a:t>，</a:t>
            </a:r>
            <a:r>
              <a:rPr lang="zh-CN" altLang="en-US" sz="2400" noProof="1">
                <a:solidFill>
                  <a:srgbClr val="FF0000"/>
                </a:solidFill>
                <a:latin typeface="Calibri" pitchFamily="2" charset="0"/>
                <a:ea typeface="宋体" charset="-122"/>
                <a:cs typeface="+mn-ea"/>
              </a:rPr>
              <a:t>过滤掉得分低的边界框</a:t>
            </a:r>
            <a:r>
              <a:rPr lang="zh-CN" altLang="en-US" sz="2400" noProof="1" smtClean="0">
                <a:latin typeface="Calibri" pitchFamily="2" charset="0"/>
                <a:ea typeface="宋体" charset="-122"/>
                <a:cs typeface="+mn-ea"/>
              </a:rPr>
              <a:t>，</a:t>
            </a:r>
            <a:endParaRPr lang="en-US" altLang="zh-CN" sz="2400" noProof="1" smtClean="0">
              <a:latin typeface="Calibri" pitchFamily="2" charset="0"/>
              <a:ea typeface="宋体" charset="-122"/>
              <a:cs typeface="+mn-ea"/>
            </a:endParaRPr>
          </a:p>
          <a:p>
            <a:pPr marL="457200" indent="-457200" eaLnBrk="0" hangingPunct="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400" noProof="1" smtClean="0">
                <a:latin typeface="Calibri" pitchFamily="2" charset="0"/>
                <a:ea typeface="宋体" charset="-122"/>
                <a:cs typeface="+mn-ea"/>
              </a:rPr>
              <a:t>对</a:t>
            </a:r>
            <a:r>
              <a:rPr lang="zh-CN" altLang="en-US" sz="2400" noProof="1">
                <a:latin typeface="Calibri" pitchFamily="2" charset="0"/>
                <a:ea typeface="宋体" charset="-122"/>
                <a:cs typeface="+mn-ea"/>
              </a:rPr>
              <a:t>保留的边界框进行</a:t>
            </a:r>
            <a:r>
              <a:rPr lang="zh-CN" altLang="en-US" sz="2400" noProof="1">
                <a:solidFill>
                  <a:srgbClr val="FF0000"/>
                </a:solidFill>
                <a:latin typeface="Calibri" pitchFamily="2" charset="0"/>
                <a:ea typeface="宋体" charset="-122"/>
                <a:cs typeface="+mn-ea"/>
              </a:rPr>
              <a:t>非极大抑制</a:t>
            </a:r>
            <a:r>
              <a:rPr lang="zh-CN" altLang="en-US" sz="2400" noProof="1">
                <a:latin typeface="Calibri" pitchFamily="2" charset="0"/>
                <a:ea typeface="宋体" charset="-122"/>
                <a:cs typeface="+mn-ea"/>
              </a:rPr>
              <a:t>（</a:t>
            </a:r>
            <a:r>
              <a:rPr lang="en-US" altLang="zh-CN" sz="2400" noProof="1" smtClean="0">
                <a:latin typeface="Calibri" pitchFamily="2" charset="0"/>
                <a:ea typeface="宋体" charset="-122"/>
                <a:cs typeface="+mn-ea"/>
              </a:rPr>
              <a:t>Non maximum </a:t>
            </a:r>
            <a:r>
              <a:rPr lang="en-US" altLang="zh-CN" sz="2400" noProof="1">
                <a:latin typeface="Calibri" pitchFamily="2" charset="0"/>
                <a:ea typeface="宋体" charset="-122"/>
                <a:cs typeface="+mn-ea"/>
              </a:rPr>
              <a:t>suppression, NMS</a:t>
            </a:r>
            <a:r>
              <a:rPr lang="zh-CN" altLang="en-US" sz="2400" noProof="1">
                <a:latin typeface="Calibri" pitchFamily="2" charset="0"/>
                <a:ea typeface="宋体" charset="-122"/>
                <a:cs typeface="+mn-ea"/>
              </a:rPr>
              <a:t>），就得到最终的检测结果</a:t>
            </a:r>
            <a:endParaRPr lang="en-US" altLang="zh-CN" sz="2400" noProof="1" smtClean="0">
              <a:latin typeface="Calibri" pitchFamily="2" charset="0"/>
              <a:ea typeface="宋体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3453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组合 18"/>
          <p:cNvGrpSpPr>
            <a:grpSpLocks noChangeAspect="1"/>
          </p:cNvGrpSpPr>
          <p:nvPr/>
        </p:nvGrpSpPr>
        <p:grpSpPr bwMode="auto">
          <a:xfrm>
            <a:off x="611188" y="261938"/>
            <a:ext cx="666750" cy="663575"/>
            <a:chOff x="0" y="0"/>
            <a:chExt cx="666069" cy="664458"/>
          </a:xfrm>
        </p:grpSpPr>
        <p:sp>
          <p:nvSpPr>
            <p:cNvPr id="10242" name="矩形 8"/>
            <p:cNvSpPr>
              <a:spLocks noChangeAspect="1" noChangeArrowheads="1"/>
            </p:cNvSpPr>
            <p:nvPr/>
          </p:nvSpPr>
          <p:spPr bwMode="auto">
            <a:xfrm>
              <a:off x="0" y="0"/>
              <a:ext cx="538925" cy="537622"/>
            </a:xfrm>
            <a:prstGeom prst="rect">
              <a:avLst/>
            </a:prstGeom>
            <a:solidFill>
              <a:srgbClr val="0054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243" name="矩形 16"/>
            <p:cNvSpPr>
              <a:spLocks noChangeAspect="1" noChangeArrowheads="1"/>
            </p:cNvSpPr>
            <p:nvPr/>
          </p:nvSpPr>
          <p:spPr bwMode="auto">
            <a:xfrm>
              <a:off x="269463" y="268811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9221" name="文本框 17"/>
          <p:cNvSpPr txBox="1">
            <a:spLocks noChangeArrowheads="1"/>
          </p:cNvSpPr>
          <p:nvPr/>
        </p:nvSpPr>
        <p:spPr bwMode="auto">
          <a:xfrm>
            <a:off x="1419225" y="274638"/>
            <a:ext cx="711358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YOLOv2 </a:t>
            </a:r>
            <a:r>
              <a:rPr lang="zh-CN" altLang="en-US" sz="36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标 检 测 器</a:t>
            </a:r>
            <a:endParaRPr lang="zh-CN" altLang="en-US" sz="3600" dirty="0"/>
          </a:p>
        </p:txBody>
      </p:sp>
      <p:grpSp>
        <p:nvGrpSpPr>
          <p:cNvPr id="9222" name="组合 19"/>
          <p:cNvGrpSpPr>
            <a:grpSpLocks/>
          </p:cNvGrpSpPr>
          <p:nvPr/>
        </p:nvGrpSpPr>
        <p:grpSpPr bwMode="auto">
          <a:xfrm>
            <a:off x="1220788" y="6519863"/>
            <a:ext cx="8024812" cy="338554"/>
            <a:chOff x="0" y="0"/>
            <a:chExt cx="8024939" cy="338972"/>
          </a:xfrm>
        </p:grpSpPr>
        <p:sp>
          <p:nvSpPr>
            <p:cNvPr id="10246" name="矩形 21"/>
            <p:cNvSpPr>
              <a:spLocks noChangeArrowheads="1"/>
            </p:cNvSpPr>
            <p:nvPr/>
          </p:nvSpPr>
          <p:spPr bwMode="auto">
            <a:xfrm>
              <a:off x="7489625" y="0"/>
              <a:ext cx="43200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247" name="文本框 22"/>
            <p:cNvSpPr txBox="1">
              <a:spLocks noChangeArrowheads="1"/>
            </p:cNvSpPr>
            <p:nvPr/>
          </p:nvSpPr>
          <p:spPr bwMode="auto">
            <a:xfrm>
              <a:off x="7386311" y="0"/>
              <a:ext cx="638628" cy="3389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48" name="文本框 23"/>
            <p:cNvSpPr txBox="1">
              <a:spLocks noChangeArrowheads="1"/>
            </p:cNvSpPr>
            <p:nvPr/>
          </p:nvSpPr>
          <p:spPr bwMode="auto">
            <a:xfrm>
              <a:off x="0" y="0"/>
              <a:ext cx="748962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r"/>
              <a:endParaRPr lang="zh-CN" altLang="en-US" sz="16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611188" y="1239838"/>
            <a:ext cx="7921625" cy="459818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lang="zh-CN" altLang="en-US" sz="2800" noProof="1" smtClean="0"/>
              <a:t>重要特点：</a:t>
            </a:r>
            <a:endParaRPr lang="en-US" altLang="zh-CN" sz="2800" noProof="1" smtClean="0"/>
          </a:p>
          <a:p>
            <a:pPr marL="457200" indent="-457200" eaLnBrk="0" hangingPunct="0">
              <a:lnSpc>
                <a:spcPct val="120000"/>
              </a:lnSpc>
              <a:buFont typeface="+mj-ea"/>
              <a:buAutoNum type="circleNumDbPlain"/>
            </a:pPr>
            <a:r>
              <a:rPr lang="zh-CN" altLang="en-US" sz="2400" noProof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采用</a:t>
            </a:r>
            <a:r>
              <a:rPr lang="zh-CN" altLang="en-US" sz="2400" noProof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均方损失函数</a:t>
            </a:r>
            <a:r>
              <a:rPr lang="zh-CN" altLang="en-US" sz="2400" noProof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，利用</a:t>
            </a:r>
            <a:r>
              <a:rPr lang="zh-CN" altLang="en-US" sz="2400" noProof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权重因子</a:t>
            </a:r>
            <a:r>
              <a:rPr lang="zh-CN" altLang="en-US" sz="2400" noProof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调整坐标损失、置信分数预测损失和类别预测损失的权重</a:t>
            </a:r>
            <a:endParaRPr lang="en-US" altLang="zh-CN" sz="2400" noProof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eaLnBrk="0" hangingPunct="0">
              <a:lnSpc>
                <a:spcPct val="120000"/>
              </a:lnSpc>
              <a:buFont typeface="+mj-ea"/>
              <a:buAutoNum type="circleNumDbPlain"/>
            </a:pPr>
            <a:r>
              <a:rPr lang="zh-CN" altLang="en-US" sz="2400" noProof="1" smtClean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每</a:t>
            </a:r>
            <a:r>
              <a:rPr lang="zh-CN" altLang="en-US" sz="2400" noProof="1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层卷积层后使用</a:t>
            </a:r>
            <a:r>
              <a:rPr lang="zh-CN" altLang="en-US" sz="2400" noProof="1">
                <a:solidFill>
                  <a:srgbClr val="FF000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批量</a:t>
            </a:r>
            <a:r>
              <a:rPr lang="zh-CN" altLang="en-US" sz="2400" noProof="1" smtClean="0">
                <a:solidFill>
                  <a:srgbClr val="FF000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归一化</a:t>
            </a:r>
            <a:r>
              <a:rPr lang="zh-CN" altLang="en-US" sz="2400" noProof="1" smtClean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（</a:t>
            </a:r>
            <a:r>
              <a:rPr lang="en-US" altLang="zh-CN" sz="2400" noProof="1" smtClean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Batch normalization</a:t>
            </a:r>
            <a:r>
              <a:rPr lang="zh-CN" altLang="en-US" sz="2400" noProof="1" smtClean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）</a:t>
            </a:r>
            <a:endParaRPr lang="en-US" altLang="zh-CN" sz="2400" noProof="1" smtClean="0"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  <a:p>
            <a:pPr marL="457200" indent="-457200" eaLnBrk="0" hangingPunct="0">
              <a:lnSpc>
                <a:spcPct val="120000"/>
              </a:lnSpc>
              <a:buFont typeface="+mj-ea"/>
              <a:buAutoNum type="circleNumDbPlain"/>
            </a:pPr>
            <a:r>
              <a:rPr lang="en-US" altLang="zh-CN" sz="2400" noProof="1" smtClean="0">
                <a:solidFill>
                  <a:srgbClr val="FF000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Anchor</a:t>
            </a:r>
            <a:r>
              <a:rPr lang="zh-CN" altLang="en-US" sz="2400" noProof="1" smtClean="0">
                <a:solidFill>
                  <a:srgbClr val="FF000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机制</a:t>
            </a:r>
            <a:r>
              <a:rPr lang="zh-CN" altLang="en-US" sz="2400" noProof="1" smtClean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预测边界框（</a:t>
            </a:r>
            <a:r>
              <a:rPr lang="en-US" altLang="zh-CN" sz="2400" noProof="1" smtClean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k-means</a:t>
            </a:r>
            <a:r>
              <a:rPr lang="zh-CN" altLang="en-US" sz="2400" noProof="1" smtClean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聚类得到</a:t>
            </a:r>
            <a:r>
              <a:rPr lang="en-US" altLang="zh-CN" sz="2400" noProof="1" smtClean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Anchor</a:t>
            </a:r>
            <a:r>
              <a:rPr lang="zh-CN" altLang="en-US" sz="2400" noProof="1" smtClean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的尺度和个数）</a:t>
            </a:r>
            <a:endParaRPr lang="en-US" altLang="zh-CN" sz="2400" noProof="1" smtClean="0"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  <a:p>
            <a:pPr marL="457200" indent="-457200" eaLnBrk="0" hangingPunct="0">
              <a:lnSpc>
                <a:spcPct val="120000"/>
              </a:lnSpc>
              <a:buFont typeface="+mj-ea"/>
              <a:buAutoNum type="circleNumDbPlain"/>
            </a:pPr>
            <a:r>
              <a:rPr lang="zh-CN" altLang="en-US" sz="2400" noProof="1" smtClean="0">
                <a:solidFill>
                  <a:srgbClr val="FF000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预测相对于网格单元的位置坐标</a:t>
            </a:r>
            <a:endParaRPr lang="en-US" altLang="zh-CN" sz="2400" noProof="1" smtClean="0">
              <a:solidFill>
                <a:srgbClr val="FF0000"/>
              </a:solidFill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  <a:p>
            <a:pPr marL="457200" indent="-457200" eaLnBrk="0" hangingPunct="0">
              <a:lnSpc>
                <a:spcPct val="120000"/>
              </a:lnSpc>
              <a:buFont typeface="+mj-ea"/>
              <a:buAutoNum type="circleNumDbPlain"/>
            </a:pPr>
            <a:r>
              <a:rPr lang="zh-CN" altLang="en-US" sz="2400" noProof="1" smtClean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采用</a:t>
            </a:r>
            <a:r>
              <a:rPr lang="zh-CN" altLang="en-US" sz="2400" noProof="1" smtClean="0">
                <a:solidFill>
                  <a:srgbClr val="FF000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转移层</a:t>
            </a:r>
            <a:r>
              <a:rPr lang="zh-CN" altLang="en-US" sz="2400" noProof="1" smtClean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（</a:t>
            </a:r>
            <a:r>
              <a:rPr lang="en-US" altLang="zh-CN" sz="2400" noProof="1" smtClean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Passthrough Layer</a:t>
            </a:r>
            <a:r>
              <a:rPr lang="zh-CN" altLang="en-US" sz="2400" noProof="1" smtClean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）连接较底层的特征地图（</a:t>
            </a:r>
            <a:r>
              <a:rPr lang="en-US" altLang="zh-CN" sz="2400" noProof="1" smtClean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Feature Map</a:t>
            </a:r>
            <a:r>
              <a:rPr lang="zh-CN" altLang="en-US" sz="2400" noProof="1" smtClean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）</a:t>
            </a:r>
            <a:endParaRPr lang="en-US" altLang="zh-CN" sz="2400" noProof="1" smtClean="0"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  <a:p>
            <a:pPr marL="457200" indent="-457200" eaLnBrk="0" hangingPunct="0">
              <a:lnSpc>
                <a:spcPct val="120000"/>
              </a:lnSpc>
              <a:buFont typeface="+mj-ea"/>
              <a:buAutoNum type="circleNumDbPlain"/>
            </a:pPr>
            <a:r>
              <a:rPr lang="zh-CN" altLang="en-US" sz="2400" noProof="1" smtClean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训练时，</a:t>
            </a:r>
            <a:r>
              <a:rPr lang="zh-CN" altLang="en-US" sz="2400" noProof="1" smtClean="0">
                <a:solidFill>
                  <a:srgbClr val="FF000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每迭代几次调整网络大小</a:t>
            </a:r>
            <a:endParaRPr lang="en-US" altLang="zh-CN" sz="2400" noProof="1" smtClean="0">
              <a:solidFill>
                <a:srgbClr val="FF0000"/>
              </a:solidFill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67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组合 18"/>
          <p:cNvGrpSpPr>
            <a:grpSpLocks noChangeAspect="1"/>
          </p:cNvGrpSpPr>
          <p:nvPr/>
        </p:nvGrpSpPr>
        <p:grpSpPr bwMode="auto">
          <a:xfrm>
            <a:off x="611188" y="261938"/>
            <a:ext cx="666750" cy="663575"/>
            <a:chOff x="0" y="0"/>
            <a:chExt cx="666069" cy="664458"/>
          </a:xfrm>
        </p:grpSpPr>
        <p:sp>
          <p:nvSpPr>
            <p:cNvPr id="10242" name="矩形 8"/>
            <p:cNvSpPr>
              <a:spLocks noChangeAspect="1" noChangeArrowheads="1"/>
            </p:cNvSpPr>
            <p:nvPr/>
          </p:nvSpPr>
          <p:spPr bwMode="auto">
            <a:xfrm>
              <a:off x="0" y="0"/>
              <a:ext cx="538925" cy="537622"/>
            </a:xfrm>
            <a:prstGeom prst="rect">
              <a:avLst/>
            </a:prstGeom>
            <a:solidFill>
              <a:srgbClr val="0054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243" name="矩形 16"/>
            <p:cNvSpPr>
              <a:spLocks noChangeAspect="1" noChangeArrowheads="1"/>
            </p:cNvSpPr>
            <p:nvPr/>
          </p:nvSpPr>
          <p:spPr bwMode="auto">
            <a:xfrm>
              <a:off x="269463" y="268811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9221" name="文本框 17"/>
          <p:cNvSpPr txBox="1">
            <a:spLocks noChangeArrowheads="1"/>
          </p:cNvSpPr>
          <p:nvPr/>
        </p:nvSpPr>
        <p:spPr bwMode="auto">
          <a:xfrm>
            <a:off x="1419225" y="274638"/>
            <a:ext cx="711358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 改 方 向</a:t>
            </a:r>
            <a:endParaRPr lang="zh-CN" altLang="en-US" sz="3600" dirty="0"/>
          </a:p>
        </p:txBody>
      </p:sp>
      <p:grpSp>
        <p:nvGrpSpPr>
          <p:cNvPr id="9222" name="组合 19"/>
          <p:cNvGrpSpPr>
            <a:grpSpLocks/>
          </p:cNvGrpSpPr>
          <p:nvPr/>
        </p:nvGrpSpPr>
        <p:grpSpPr bwMode="auto">
          <a:xfrm>
            <a:off x="1220788" y="6519863"/>
            <a:ext cx="8024812" cy="338554"/>
            <a:chOff x="0" y="0"/>
            <a:chExt cx="8024939" cy="338972"/>
          </a:xfrm>
        </p:grpSpPr>
        <p:sp>
          <p:nvSpPr>
            <p:cNvPr id="10246" name="矩形 21"/>
            <p:cNvSpPr>
              <a:spLocks noChangeArrowheads="1"/>
            </p:cNvSpPr>
            <p:nvPr/>
          </p:nvSpPr>
          <p:spPr bwMode="auto">
            <a:xfrm>
              <a:off x="7489625" y="0"/>
              <a:ext cx="43200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247" name="文本框 22"/>
            <p:cNvSpPr txBox="1">
              <a:spLocks noChangeArrowheads="1"/>
            </p:cNvSpPr>
            <p:nvPr/>
          </p:nvSpPr>
          <p:spPr bwMode="auto">
            <a:xfrm>
              <a:off x="7386311" y="0"/>
              <a:ext cx="638628" cy="3389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11</a:t>
              </a:r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48" name="文本框 23"/>
            <p:cNvSpPr txBox="1">
              <a:spLocks noChangeArrowheads="1"/>
            </p:cNvSpPr>
            <p:nvPr/>
          </p:nvSpPr>
          <p:spPr bwMode="auto">
            <a:xfrm>
              <a:off x="0" y="0"/>
              <a:ext cx="748962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r"/>
              <a:endParaRPr lang="zh-CN" altLang="en-US" sz="16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227" name="文本框 9226"/>
          <p:cNvSpPr txBox="1"/>
          <p:nvPr/>
        </p:nvSpPr>
        <p:spPr>
          <a:xfrm>
            <a:off x="788795" y="1113695"/>
            <a:ext cx="7600950" cy="5410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lang="en-US" altLang="zh-CN" sz="2400" noProof="1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itchFamily="2" charset="0"/>
                <a:ea typeface="宋体" charset="-122"/>
                <a:cs typeface="+mn-ea"/>
              </a:rPr>
              <a:t>1</a:t>
            </a:r>
            <a:r>
              <a:rPr lang="zh-CN" altLang="en-US" sz="2400" noProof="1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itchFamily="2" charset="0"/>
                <a:ea typeface="宋体" charset="-122"/>
                <a:cs typeface="+mn-ea"/>
              </a:rPr>
              <a:t>、类别数（行人 </a:t>
            </a:r>
            <a:r>
              <a:rPr lang="en-US" altLang="zh-CN" sz="2400" noProof="1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itchFamily="2" charset="0"/>
                <a:ea typeface="宋体" charset="-122"/>
                <a:cs typeface="+mn-ea"/>
              </a:rPr>
              <a:t>or </a:t>
            </a:r>
            <a:r>
              <a:rPr lang="zh-CN" altLang="en-US" sz="2400" noProof="1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itchFamily="2" charset="0"/>
                <a:ea typeface="宋体" charset="-122"/>
                <a:cs typeface="+mn-ea"/>
              </a:rPr>
              <a:t>行人</a:t>
            </a:r>
            <a:r>
              <a:rPr lang="en-US" altLang="zh-CN" sz="2400" noProof="1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itchFamily="2" charset="0"/>
                <a:ea typeface="宋体" charset="-122"/>
                <a:cs typeface="+mn-ea"/>
              </a:rPr>
              <a:t>+</a:t>
            </a:r>
            <a:r>
              <a:rPr lang="zh-CN" altLang="en-US" sz="2400" noProof="1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itchFamily="2" charset="0"/>
                <a:ea typeface="宋体" charset="-122"/>
                <a:cs typeface="+mn-ea"/>
              </a:rPr>
              <a:t>背景）</a:t>
            </a:r>
            <a:endParaRPr lang="en-US" altLang="zh-CN" sz="2400" noProof="1" smtClean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itchFamily="2" charset="0"/>
              <a:ea typeface="宋体" charset="-122"/>
              <a:cs typeface="+mn-ea"/>
            </a:endParaRPr>
          </a:p>
          <a:p>
            <a:pPr eaLnBrk="0" hangingPunct="0">
              <a:lnSpc>
                <a:spcPct val="120000"/>
              </a:lnSpc>
            </a:pPr>
            <a:r>
              <a:rPr lang="en-US" altLang="zh-CN" sz="2400" noProof="1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itchFamily="2" charset="0"/>
                <a:ea typeface="宋体" charset="-122"/>
                <a:cs typeface="+mn-ea"/>
              </a:rPr>
              <a:t>2</a:t>
            </a:r>
            <a:r>
              <a:rPr lang="zh-CN" altLang="en-US" sz="2400" noProof="1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itchFamily="2" charset="0"/>
                <a:ea typeface="宋体" charset="-122"/>
                <a:cs typeface="+mn-ea"/>
              </a:rPr>
              <a:t>、样本</a:t>
            </a:r>
            <a:endParaRPr lang="en-US" altLang="zh-CN" sz="2400" noProof="1" smtClean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itchFamily="2" charset="0"/>
              <a:ea typeface="宋体" charset="-122"/>
              <a:cs typeface="+mn-ea"/>
            </a:endParaRPr>
          </a:p>
          <a:p>
            <a:pPr lvl="2" eaLnBrk="0" hangingPunct="0">
              <a:lnSpc>
                <a:spcPct val="120000"/>
              </a:lnSpc>
            </a:pPr>
            <a:r>
              <a:rPr lang="zh-CN" altLang="en-US" sz="2400" noProof="1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itchFamily="2" charset="0"/>
                <a:ea typeface="宋体" charset="-122"/>
                <a:cs typeface="+mn-ea"/>
              </a:rPr>
              <a:t>行人样本（全部行人标注 </a:t>
            </a:r>
            <a:r>
              <a:rPr lang="en-US" altLang="zh-CN" sz="2400" noProof="1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itchFamily="2" charset="0"/>
                <a:ea typeface="宋体" charset="-122"/>
                <a:cs typeface="+mn-ea"/>
              </a:rPr>
              <a:t>or</a:t>
            </a:r>
            <a:r>
              <a:rPr lang="zh-CN" altLang="en-US" sz="2400" noProof="1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itchFamily="2" charset="0"/>
                <a:ea typeface="宋体" charset="-122"/>
                <a:cs typeface="+mn-ea"/>
              </a:rPr>
              <a:t> 满足一定条件的）</a:t>
            </a:r>
            <a:endParaRPr lang="en-US" altLang="zh-CN" sz="2400" noProof="1" smtClean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itchFamily="2" charset="0"/>
              <a:ea typeface="宋体" charset="-122"/>
              <a:cs typeface="+mn-ea"/>
            </a:endParaRPr>
          </a:p>
          <a:p>
            <a:pPr lvl="2" eaLnBrk="0" hangingPunct="0">
              <a:lnSpc>
                <a:spcPct val="120000"/>
              </a:lnSpc>
            </a:pPr>
            <a:r>
              <a:rPr lang="zh-CN" altLang="en-US" sz="2400" noProof="1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itchFamily="2" charset="0"/>
                <a:ea typeface="宋体" charset="-122"/>
                <a:cs typeface="+mn-ea"/>
              </a:rPr>
              <a:t>背景样本（随机产生 </a:t>
            </a:r>
            <a:r>
              <a:rPr lang="en-US" altLang="zh-CN" sz="2400" noProof="1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itchFamily="2" charset="0"/>
                <a:ea typeface="宋体" charset="-122"/>
                <a:cs typeface="+mn-ea"/>
              </a:rPr>
              <a:t>or </a:t>
            </a:r>
            <a:r>
              <a:rPr lang="zh-CN" altLang="en-US" sz="2400" noProof="1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itchFamily="2" charset="0"/>
                <a:ea typeface="宋体" charset="-122"/>
                <a:cs typeface="+mn-ea"/>
              </a:rPr>
              <a:t>用别人产生的）</a:t>
            </a:r>
            <a:endParaRPr lang="en-US" altLang="zh-CN" sz="2400" noProof="1" smtClean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itchFamily="2" charset="0"/>
              <a:ea typeface="宋体" charset="-122"/>
              <a:cs typeface="+mn-ea"/>
            </a:endParaRPr>
          </a:p>
          <a:p>
            <a:pPr eaLnBrk="0" hangingPunct="0">
              <a:lnSpc>
                <a:spcPct val="120000"/>
              </a:lnSpc>
            </a:pPr>
            <a:r>
              <a:rPr lang="en-US" altLang="zh-CN" sz="2400" noProof="1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itchFamily="2" charset="0"/>
                <a:ea typeface="宋体" charset="-122"/>
                <a:cs typeface="+mn-ea"/>
              </a:rPr>
              <a:t>3</a:t>
            </a:r>
            <a:r>
              <a:rPr lang="zh-CN" altLang="en-US" sz="2400" noProof="1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itchFamily="2" charset="0"/>
                <a:ea typeface="宋体" charset="-122"/>
                <a:cs typeface="+mn-ea"/>
              </a:rPr>
              <a:t>、数据集</a:t>
            </a:r>
            <a:endParaRPr lang="en-US" altLang="zh-CN" sz="2400" noProof="1" smtClean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itchFamily="2" charset="0"/>
              <a:ea typeface="宋体" charset="-122"/>
              <a:cs typeface="+mn-ea"/>
            </a:endParaRPr>
          </a:p>
          <a:p>
            <a:pPr lvl="2" eaLnBrk="0" hangingPunct="0">
              <a:lnSpc>
                <a:spcPct val="120000"/>
              </a:lnSpc>
            </a:pPr>
            <a:r>
              <a:rPr lang="en-US" altLang="zh-CN" sz="2400" noProof="1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itchFamily="2" charset="0"/>
                <a:ea typeface="宋体" charset="-122"/>
                <a:cs typeface="+mn-ea"/>
              </a:rPr>
              <a:t>Caltech</a:t>
            </a:r>
            <a:r>
              <a:rPr lang="zh-CN" altLang="en-US" sz="2400" noProof="1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itchFamily="2" charset="0"/>
                <a:ea typeface="宋体" charset="-122"/>
                <a:cs typeface="+mn-ea"/>
              </a:rPr>
              <a:t>（每三帧取一帧 </a:t>
            </a:r>
            <a:r>
              <a:rPr lang="en-US" altLang="zh-CN" sz="2400" noProof="1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itchFamily="2" charset="0"/>
                <a:ea typeface="宋体" charset="-122"/>
                <a:cs typeface="+mn-ea"/>
              </a:rPr>
              <a:t>or </a:t>
            </a:r>
            <a:r>
              <a:rPr lang="zh-CN" altLang="en-US" sz="2400" noProof="1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itchFamily="2" charset="0"/>
                <a:ea typeface="宋体" charset="-122"/>
                <a:cs typeface="+mn-ea"/>
              </a:rPr>
              <a:t>取每帧）</a:t>
            </a:r>
            <a:endParaRPr lang="en-US" altLang="zh-CN" sz="2400" noProof="1" smtClean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itchFamily="2" charset="0"/>
              <a:ea typeface="宋体" charset="-122"/>
              <a:cs typeface="+mn-ea"/>
            </a:endParaRPr>
          </a:p>
          <a:p>
            <a:pPr lvl="2" eaLnBrk="0" hangingPunct="0">
              <a:lnSpc>
                <a:spcPct val="120000"/>
              </a:lnSpc>
            </a:pPr>
            <a:r>
              <a:rPr lang="zh-CN" altLang="en-US" sz="2400" noProof="1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itchFamily="2" charset="0"/>
                <a:ea typeface="宋体" charset="-122"/>
                <a:cs typeface="+mn-ea"/>
              </a:rPr>
              <a:t>图像选用（满足条件的图像 </a:t>
            </a:r>
            <a:r>
              <a:rPr lang="en-US" altLang="zh-CN" sz="2400" noProof="1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itchFamily="2" charset="0"/>
                <a:ea typeface="宋体" charset="-122"/>
                <a:cs typeface="+mn-ea"/>
              </a:rPr>
              <a:t>or </a:t>
            </a:r>
            <a:r>
              <a:rPr lang="zh-CN" altLang="en-US" sz="2400" noProof="1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itchFamily="2" charset="0"/>
                <a:ea typeface="宋体" charset="-122"/>
                <a:cs typeface="+mn-ea"/>
              </a:rPr>
              <a:t>全部图像）</a:t>
            </a:r>
            <a:endParaRPr lang="en-US" altLang="zh-CN" sz="2400" noProof="1" smtClean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itchFamily="2" charset="0"/>
              <a:ea typeface="宋体" charset="-122"/>
              <a:cs typeface="+mn-ea"/>
            </a:endParaRPr>
          </a:p>
          <a:p>
            <a:pPr eaLnBrk="0" hangingPunct="0">
              <a:lnSpc>
                <a:spcPct val="120000"/>
              </a:lnSpc>
            </a:pPr>
            <a:r>
              <a:rPr lang="en-US" altLang="zh-CN" sz="2400" noProof="1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itchFamily="2" charset="0"/>
                <a:ea typeface="宋体" charset="-122"/>
                <a:cs typeface="+mn-ea"/>
              </a:rPr>
              <a:t>4</a:t>
            </a:r>
            <a:r>
              <a:rPr lang="zh-CN" altLang="en-US" sz="2400" noProof="1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itchFamily="2" charset="0"/>
                <a:ea typeface="宋体" charset="-122"/>
                <a:cs typeface="+mn-ea"/>
              </a:rPr>
              <a:t>、</a:t>
            </a:r>
            <a:r>
              <a:rPr lang="en-US" altLang="zh-CN" sz="2400" noProof="1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itchFamily="2" charset="0"/>
                <a:ea typeface="宋体" charset="-122"/>
                <a:cs typeface="+mn-ea"/>
              </a:rPr>
              <a:t>Anchor</a:t>
            </a:r>
            <a:r>
              <a:rPr lang="zh-CN" altLang="en-US" sz="2400" noProof="1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itchFamily="2" charset="0"/>
                <a:ea typeface="宋体" charset="-122"/>
                <a:cs typeface="+mn-ea"/>
              </a:rPr>
              <a:t>（用别人的 </a:t>
            </a:r>
            <a:r>
              <a:rPr lang="en-US" altLang="zh-CN" sz="2400" noProof="1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itchFamily="2" charset="0"/>
                <a:ea typeface="宋体" charset="-122"/>
                <a:cs typeface="+mn-ea"/>
              </a:rPr>
              <a:t>or </a:t>
            </a:r>
            <a:r>
              <a:rPr lang="zh-CN" altLang="en-US" sz="240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itchFamily="2" charset="0"/>
                <a:ea typeface="宋体" charset="-122"/>
                <a:cs typeface="+mn-ea"/>
              </a:rPr>
              <a:t>聚类</a:t>
            </a:r>
            <a:r>
              <a:rPr lang="zh-CN" altLang="en-US" sz="2400" noProof="1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itchFamily="2" charset="0"/>
                <a:ea typeface="宋体" charset="-122"/>
                <a:cs typeface="+mn-ea"/>
              </a:rPr>
              <a:t>）</a:t>
            </a:r>
            <a:endParaRPr lang="en-US" altLang="zh-CN" sz="2400" noProof="1" smtClean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itchFamily="2" charset="0"/>
              <a:ea typeface="宋体" charset="-122"/>
              <a:cs typeface="+mn-ea"/>
            </a:endParaRPr>
          </a:p>
          <a:p>
            <a:pPr eaLnBrk="0" hangingPunct="0">
              <a:lnSpc>
                <a:spcPct val="120000"/>
              </a:lnSpc>
            </a:pPr>
            <a:r>
              <a:rPr lang="en-US" altLang="zh-CN" sz="2400" noProof="1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itchFamily="2" charset="0"/>
                <a:ea typeface="宋体" charset="-122"/>
                <a:cs typeface="+mn-ea"/>
              </a:rPr>
              <a:t>5</a:t>
            </a:r>
            <a:r>
              <a:rPr lang="zh-CN" altLang="en-US" sz="2400" noProof="1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itchFamily="2" charset="0"/>
                <a:ea typeface="宋体" charset="-122"/>
                <a:cs typeface="+mn-ea"/>
              </a:rPr>
              <a:t>、学习率与最大迭代次数</a:t>
            </a:r>
            <a:endParaRPr lang="en-US" altLang="zh-CN" sz="2400" noProof="1" smtClean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itchFamily="2" charset="0"/>
              <a:ea typeface="宋体" charset="-122"/>
              <a:cs typeface="+mn-ea"/>
            </a:endParaRPr>
          </a:p>
          <a:p>
            <a:pPr eaLnBrk="0" hangingPunct="0">
              <a:lnSpc>
                <a:spcPct val="120000"/>
              </a:lnSpc>
            </a:pPr>
            <a:r>
              <a:rPr lang="en-US" altLang="zh-CN" sz="2400" noProof="1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itchFamily="2" charset="0"/>
                <a:ea typeface="宋体" charset="-122"/>
                <a:cs typeface="+mn-ea"/>
              </a:rPr>
              <a:t>6</a:t>
            </a:r>
            <a:r>
              <a:rPr lang="zh-CN" altLang="en-US" sz="2400" noProof="1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itchFamily="2" charset="0"/>
                <a:ea typeface="宋体" charset="-122"/>
                <a:cs typeface="+mn-ea"/>
              </a:rPr>
              <a:t>、损失函数权重</a:t>
            </a:r>
            <a:endParaRPr lang="en-US" altLang="zh-CN" sz="2400" noProof="1" smtClean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itchFamily="2" charset="0"/>
              <a:ea typeface="宋体" charset="-122"/>
              <a:cs typeface="+mn-ea"/>
            </a:endParaRPr>
          </a:p>
          <a:p>
            <a:pPr eaLnBrk="0" hangingPunct="0">
              <a:lnSpc>
                <a:spcPct val="120000"/>
              </a:lnSpc>
            </a:pPr>
            <a:r>
              <a:rPr lang="en-US" altLang="zh-CN" sz="2400" noProof="1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itchFamily="2" charset="0"/>
                <a:ea typeface="宋体" charset="-122"/>
                <a:cs typeface="+mn-ea"/>
              </a:rPr>
              <a:t>7</a:t>
            </a:r>
            <a:r>
              <a:rPr lang="zh-CN" altLang="en-US" sz="2400" noProof="1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itchFamily="2" charset="0"/>
                <a:ea typeface="宋体" charset="-122"/>
                <a:cs typeface="+mn-ea"/>
              </a:rPr>
              <a:t>、转移层</a:t>
            </a:r>
            <a:endParaRPr lang="en-US" altLang="zh-CN" sz="2400" noProof="1" smtClean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itchFamily="2" charset="0"/>
              <a:ea typeface="宋体" charset="-122"/>
              <a:cs typeface="+mn-ea"/>
            </a:endParaRPr>
          </a:p>
          <a:p>
            <a:pPr eaLnBrk="0" hangingPunct="0">
              <a:lnSpc>
                <a:spcPct val="120000"/>
              </a:lnSpc>
            </a:pPr>
            <a:r>
              <a:rPr lang="en-US" altLang="zh-CN" sz="2400" noProof="1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itchFamily="2" charset="0"/>
                <a:ea typeface="宋体" charset="-122"/>
                <a:cs typeface="+mn-ea"/>
              </a:rPr>
              <a:t>8</a:t>
            </a:r>
            <a:r>
              <a:rPr lang="zh-CN" altLang="en-US" sz="2400" noProof="1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itchFamily="2" charset="0"/>
                <a:ea typeface="宋体" charset="-122"/>
                <a:cs typeface="+mn-ea"/>
              </a:rPr>
              <a:t>、网络大小</a:t>
            </a:r>
            <a:endParaRPr lang="en-US" altLang="zh-CN" sz="2400" noProof="1" smtClean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itchFamily="2" charset="0"/>
              <a:ea typeface="宋体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0385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组合 18"/>
          <p:cNvGrpSpPr>
            <a:grpSpLocks noChangeAspect="1"/>
          </p:cNvGrpSpPr>
          <p:nvPr/>
        </p:nvGrpSpPr>
        <p:grpSpPr bwMode="auto">
          <a:xfrm>
            <a:off x="611188" y="261938"/>
            <a:ext cx="666750" cy="663575"/>
            <a:chOff x="0" y="0"/>
            <a:chExt cx="666069" cy="664458"/>
          </a:xfrm>
        </p:grpSpPr>
        <p:sp>
          <p:nvSpPr>
            <p:cNvPr id="10242" name="矩形 8"/>
            <p:cNvSpPr>
              <a:spLocks noChangeAspect="1" noChangeArrowheads="1"/>
            </p:cNvSpPr>
            <p:nvPr/>
          </p:nvSpPr>
          <p:spPr bwMode="auto">
            <a:xfrm>
              <a:off x="0" y="0"/>
              <a:ext cx="538925" cy="537622"/>
            </a:xfrm>
            <a:prstGeom prst="rect">
              <a:avLst/>
            </a:prstGeom>
            <a:solidFill>
              <a:srgbClr val="0054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243" name="矩形 16"/>
            <p:cNvSpPr>
              <a:spLocks noChangeAspect="1" noChangeArrowheads="1"/>
            </p:cNvSpPr>
            <p:nvPr/>
          </p:nvSpPr>
          <p:spPr bwMode="auto">
            <a:xfrm>
              <a:off x="269463" y="268811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9221" name="文本框 17"/>
          <p:cNvSpPr txBox="1">
            <a:spLocks noChangeArrowheads="1"/>
          </p:cNvSpPr>
          <p:nvPr/>
        </p:nvSpPr>
        <p:spPr bwMode="auto">
          <a:xfrm>
            <a:off x="1419225" y="274638"/>
            <a:ext cx="711358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 据 准 备</a:t>
            </a:r>
            <a:endParaRPr lang="zh-CN" altLang="en-US" sz="3600" dirty="0"/>
          </a:p>
        </p:txBody>
      </p:sp>
      <p:grpSp>
        <p:nvGrpSpPr>
          <p:cNvPr id="9222" name="组合 19"/>
          <p:cNvGrpSpPr>
            <a:grpSpLocks/>
          </p:cNvGrpSpPr>
          <p:nvPr/>
        </p:nvGrpSpPr>
        <p:grpSpPr bwMode="auto">
          <a:xfrm>
            <a:off x="1220788" y="6519863"/>
            <a:ext cx="8024812" cy="338554"/>
            <a:chOff x="0" y="0"/>
            <a:chExt cx="8024939" cy="338972"/>
          </a:xfrm>
        </p:grpSpPr>
        <p:sp>
          <p:nvSpPr>
            <p:cNvPr id="10246" name="矩形 21"/>
            <p:cNvSpPr>
              <a:spLocks noChangeArrowheads="1"/>
            </p:cNvSpPr>
            <p:nvPr/>
          </p:nvSpPr>
          <p:spPr bwMode="auto">
            <a:xfrm>
              <a:off x="7489625" y="0"/>
              <a:ext cx="43200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247" name="文本框 22"/>
            <p:cNvSpPr txBox="1">
              <a:spLocks noChangeArrowheads="1"/>
            </p:cNvSpPr>
            <p:nvPr/>
          </p:nvSpPr>
          <p:spPr bwMode="auto">
            <a:xfrm>
              <a:off x="7386311" y="0"/>
              <a:ext cx="638628" cy="3389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</a:p>
          </p:txBody>
        </p:sp>
        <p:sp>
          <p:nvSpPr>
            <p:cNvPr id="10248" name="文本框 23"/>
            <p:cNvSpPr txBox="1">
              <a:spLocks noChangeArrowheads="1"/>
            </p:cNvSpPr>
            <p:nvPr/>
          </p:nvSpPr>
          <p:spPr bwMode="auto">
            <a:xfrm>
              <a:off x="0" y="0"/>
              <a:ext cx="748962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r"/>
              <a:endParaRPr lang="zh-CN" altLang="en-US" sz="16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227" name="文本框 9226"/>
          <p:cNvSpPr txBox="1"/>
          <p:nvPr/>
        </p:nvSpPr>
        <p:spPr>
          <a:xfrm>
            <a:off x="790575" y="1239838"/>
            <a:ext cx="7600950" cy="574901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lnSpc>
                <a:spcPct val="120000"/>
              </a:lnSpc>
            </a:pPr>
            <a:endParaRPr lang="en-US" altLang="zh-CN" sz="2800" noProof="1" smtClean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itchFamily="2" charset="0"/>
              <a:ea typeface="宋体" charset="-122"/>
              <a:cs typeface="+mn-ea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6101815"/>
              </p:ext>
            </p:extLst>
          </p:nvPr>
        </p:nvGraphicFramePr>
        <p:xfrm>
          <a:off x="611189" y="1122946"/>
          <a:ext cx="7995793" cy="522973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81779"/>
                <a:gridCol w="182760"/>
                <a:gridCol w="972272"/>
                <a:gridCol w="492267"/>
                <a:gridCol w="1416744"/>
                <a:gridCol w="144378"/>
                <a:gridCol w="1540043"/>
                <a:gridCol w="1965550"/>
              </a:tblGrid>
              <a:tr h="384105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u="none" strike="noStrike" dirty="0">
                          <a:effectLst/>
                        </a:rPr>
                        <a:t>每</a:t>
                      </a:r>
                      <a:r>
                        <a:rPr lang="en-US" altLang="zh-CN" sz="2000" b="1" u="none" strike="noStrike" dirty="0">
                          <a:effectLst/>
                        </a:rPr>
                        <a:t>3</a:t>
                      </a:r>
                      <a:r>
                        <a:rPr lang="zh-CN" altLang="en-US" sz="2000" b="1" u="none" strike="noStrike" dirty="0">
                          <a:effectLst/>
                        </a:rPr>
                        <a:t>帧取一帧</a:t>
                      </a:r>
                      <a:endParaRPr lang="zh-CN" alt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85" marR="7285" marT="7285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69331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</a:rPr>
                        <a:t>3-fold（Train）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85" marR="7285" marT="7285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u="none" strike="noStrike" dirty="0">
                          <a:effectLst/>
                        </a:rPr>
                        <a:t>总计</a:t>
                      </a:r>
                      <a:endParaRPr lang="zh-CN" alt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85" marR="7285" marT="7285" marB="0" anchor="ctr"/>
                </a:tc>
              </a:tr>
              <a:tr h="369331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GTset00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85" marR="7285" marT="7285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 dirty="0">
                          <a:effectLst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85" marR="7285" marT="7285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 dirty="0">
                          <a:effectLst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85" marR="7285" marT="7285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 dirty="0">
                          <a:effectLst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85" marR="7285" marT="728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85" marR="7285" marT="7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4105（one.txt）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85" marR="7285" marT="7285" marB="0" anchor="ctr"/>
                </a:tc>
              </a:tr>
              <a:tr h="369331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GTset01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85" marR="7285" marT="7285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GTset02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85" marR="7285" marT="7285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GTset03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85" marR="7285" marT="7285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err="1">
                          <a:effectLst/>
                        </a:rPr>
                        <a:t>GTtudbrussels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85" marR="7285" marT="728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85" marR="7285" marT="7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3866（two.txt）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85" marR="7285" marT="7285" marB="0" anchor="ctr"/>
                </a:tc>
              </a:tr>
              <a:tr h="38410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GTset04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85" marR="7285" marT="7285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GTset05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85" marR="7285" marT="7285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err="1">
                          <a:effectLst/>
                        </a:rPr>
                        <a:t>GTeth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85" marR="7285" marT="7285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 dirty="0">
                          <a:effectLst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85" marR="7285" marT="728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85" marR="7285" marT="7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3644（three.txt）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85" marR="7285" marT="7285" marB="0" anchor="ctr"/>
                </a:tc>
              </a:tr>
              <a:tr h="369331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</a:rPr>
                        <a:t>3-fold（Vaild）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85" marR="7285" marT="728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u="none" strike="noStrike" dirty="0">
                          <a:effectLst/>
                        </a:rPr>
                        <a:t>总计</a:t>
                      </a:r>
                      <a:endParaRPr lang="zh-CN" alt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85" marR="7285" marT="728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69331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set00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85" marR="7285" marT="728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 dirty="0">
                          <a:effectLst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85" marR="7285" marT="728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 dirty="0">
                          <a:effectLst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85" marR="7285" marT="728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 dirty="0">
                          <a:effectLst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85" marR="7285" marT="728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8559</a:t>
                      </a:r>
                      <a:r>
                        <a:rPr lang="zh-CN" altLang="en-US" sz="2000" u="none" strike="noStrike" dirty="0">
                          <a:effectLst/>
                        </a:rPr>
                        <a:t>（一）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85" marR="7285" marT="728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69331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set01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85" marR="7285" marT="728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set02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85" marR="7285" marT="728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set03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85" marR="7285" marT="728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err="1">
                          <a:effectLst/>
                        </a:rPr>
                        <a:t>tudbrussels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85" marR="7285" marT="728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19513</a:t>
                      </a:r>
                      <a:r>
                        <a:rPr lang="zh-CN" altLang="en-US" sz="2000" u="none" strike="noStrike" dirty="0">
                          <a:effectLst/>
                        </a:rPr>
                        <a:t>（二）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85" marR="7285" marT="728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8410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set04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85" marR="7285" marT="728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set05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85" marR="7285" marT="728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eth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85" marR="7285" marT="728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 dirty="0">
                          <a:effectLst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85" marR="7285" marT="728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17022</a:t>
                      </a:r>
                      <a:r>
                        <a:rPr lang="zh-CN" altLang="en-US" sz="2000" u="none" strike="noStrike" dirty="0">
                          <a:effectLst/>
                        </a:rPr>
                        <a:t>（三）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85" marR="7285" marT="728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69331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u="none" strike="noStrike" dirty="0">
                          <a:effectLst/>
                        </a:rPr>
                        <a:t>训练</a:t>
                      </a:r>
                      <a:endParaRPr lang="zh-CN" alt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85" marR="7285" marT="7285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u="none" strike="noStrike" dirty="0">
                          <a:effectLst/>
                        </a:rPr>
                        <a:t>测试</a:t>
                      </a:r>
                      <a:endParaRPr lang="zh-CN" alt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85" marR="7285" marT="728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u="none" strike="noStrike">
                          <a:effectLst/>
                        </a:rPr>
                        <a:t>名称</a:t>
                      </a:r>
                      <a:endParaRPr lang="zh-CN" altLang="en-US" sz="20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85" marR="7285" marT="7285" marB="0" anchor="ctr"/>
                </a:tc>
              </a:tr>
              <a:tr h="369331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u="none" strike="noStrike">
                          <a:effectLst/>
                        </a:rPr>
                        <a:t>基础</a:t>
                      </a:r>
                      <a:endParaRPr lang="zh-CN" altLang="en-US" sz="20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85" marR="7285" marT="7285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u="none" strike="noStrike" dirty="0">
                          <a:effectLst/>
                        </a:rPr>
                        <a:t>合并</a:t>
                      </a:r>
                      <a:endParaRPr lang="zh-CN" alt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85" marR="7285" marT="728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85" marR="7285" marT="7285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6933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two.txt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85" marR="7285" marT="7285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three.txt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85" marR="7285" marT="728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85" marR="7285" marT="7285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smtClean="0">
                          <a:effectLst/>
                        </a:rPr>
                        <a:t>7510</a:t>
                      </a:r>
                      <a:r>
                        <a:rPr lang="zh-CN" altLang="en-US" sz="2000" u="none" strike="noStrike" dirty="0" smtClean="0">
                          <a:effectLst/>
                        </a:rPr>
                        <a:t>（</a:t>
                      </a:r>
                      <a:r>
                        <a:rPr lang="en-US" altLang="zh-CN" sz="2000" u="none" strike="noStrike" dirty="0" smtClean="0">
                          <a:effectLst/>
                        </a:rPr>
                        <a:t>-one.txt</a:t>
                      </a:r>
                      <a:r>
                        <a:rPr lang="zh-CN" altLang="en-US" sz="2000" u="none" strike="noStrike" dirty="0" smtClean="0">
                          <a:effectLst/>
                        </a:rPr>
                        <a:t>）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85" marR="7285" marT="728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85" marR="7285" marT="728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8559</a:t>
                      </a:r>
                      <a:r>
                        <a:rPr lang="zh-CN" altLang="en-US" sz="2000" u="none" strike="noStrike" dirty="0">
                          <a:effectLst/>
                        </a:rPr>
                        <a:t>（一）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85" marR="7285" marT="728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 dirty="0">
                          <a:effectLst/>
                        </a:rPr>
                        <a:t>第一折交叉验证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85" marR="7285" marT="7285" marB="0" anchor="ctr"/>
                </a:tc>
              </a:tr>
              <a:tr h="36933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one.txt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85" marR="7285" marT="7285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three.txt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85" marR="7285" marT="728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85" marR="7285" marT="7285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7749（-two.txt）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85" marR="7285" marT="728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85" marR="7285" marT="728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19513</a:t>
                      </a:r>
                      <a:r>
                        <a:rPr lang="zh-CN" altLang="en-US" sz="2000" u="none" strike="noStrike" dirty="0">
                          <a:effectLst/>
                        </a:rPr>
                        <a:t>（二）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85" marR="7285" marT="728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 dirty="0">
                          <a:effectLst/>
                        </a:rPr>
                        <a:t>第二折交叉验证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85" marR="7285" marT="7285" marB="0" anchor="ctr"/>
                </a:tc>
              </a:tr>
              <a:tr h="3841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one.txt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85" marR="7285" marT="7285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two.txt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85" marR="7285" marT="728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85" marR="7285" marT="7285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7971（-three.txt）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85" marR="7285" marT="728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85" marR="7285" marT="728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17022</a:t>
                      </a:r>
                      <a:r>
                        <a:rPr lang="zh-CN" altLang="en-US" sz="2000" u="none" strike="noStrike" dirty="0">
                          <a:effectLst/>
                        </a:rPr>
                        <a:t>（三）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85" marR="7285" marT="728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 dirty="0">
                          <a:effectLst/>
                        </a:rPr>
                        <a:t>第三折交叉验证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85" marR="7285" marT="728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038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组合 18"/>
          <p:cNvGrpSpPr>
            <a:grpSpLocks noChangeAspect="1"/>
          </p:cNvGrpSpPr>
          <p:nvPr/>
        </p:nvGrpSpPr>
        <p:grpSpPr bwMode="auto">
          <a:xfrm>
            <a:off x="611188" y="261938"/>
            <a:ext cx="666750" cy="663575"/>
            <a:chOff x="0" y="0"/>
            <a:chExt cx="666069" cy="664458"/>
          </a:xfrm>
        </p:grpSpPr>
        <p:sp>
          <p:nvSpPr>
            <p:cNvPr id="10242" name="矩形 8"/>
            <p:cNvSpPr>
              <a:spLocks noChangeAspect="1" noChangeArrowheads="1"/>
            </p:cNvSpPr>
            <p:nvPr/>
          </p:nvSpPr>
          <p:spPr bwMode="auto">
            <a:xfrm>
              <a:off x="0" y="0"/>
              <a:ext cx="538925" cy="537622"/>
            </a:xfrm>
            <a:prstGeom prst="rect">
              <a:avLst/>
            </a:prstGeom>
            <a:solidFill>
              <a:srgbClr val="0054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243" name="矩形 16"/>
            <p:cNvSpPr>
              <a:spLocks noChangeAspect="1" noChangeArrowheads="1"/>
            </p:cNvSpPr>
            <p:nvPr/>
          </p:nvSpPr>
          <p:spPr bwMode="auto">
            <a:xfrm>
              <a:off x="269463" y="268811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9221" name="文本框 17"/>
          <p:cNvSpPr txBox="1">
            <a:spLocks noChangeArrowheads="1"/>
          </p:cNvSpPr>
          <p:nvPr/>
        </p:nvSpPr>
        <p:spPr bwMode="auto">
          <a:xfrm>
            <a:off x="1419225" y="274638"/>
            <a:ext cx="711358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 据 准 备</a:t>
            </a:r>
            <a:endParaRPr lang="zh-CN" altLang="en-US" sz="3600" dirty="0"/>
          </a:p>
        </p:txBody>
      </p:sp>
      <p:grpSp>
        <p:nvGrpSpPr>
          <p:cNvPr id="9222" name="组合 19"/>
          <p:cNvGrpSpPr>
            <a:grpSpLocks/>
          </p:cNvGrpSpPr>
          <p:nvPr/>
        </p:nvGrpSpPr>
        <p:grpSpPr bwMode="auto">
          <a:xfrm>
            <a:off x="1220788" y="6519863"/>
            <a:ext cx="8024812" cy="338554"/>
            <a:chOff x="0" y="0"/>
            <a:chExt cx="8024939" cy="338972"/>
          </a:xfrm>
        </p:grpSpPr>
        <p:sp>
          <p:nvSpPr>
            <p:cNvPr id="10246" name="矩形 21"/>
            <p:cNvSpPr>
              <a:spLocks noChangeArrowheads="1"/>
            </p:cNvSpPr>
            <p:nvPr/>
          </p:nvSpPr>
          <p:spPr bwMode="auto">
            <a:xfrm>
              <a:off x="7489625" y="0"/>
              <a:ext cx="43200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247" name="文本框 22"/>
            <p:cNvSpPr txBox="1">
              <a:spLocks noChangeArrowheads="1"/>
            </p:cNvSpPr>
            <p:nvPr/>
          </p:nvSpPr>
          <p:spPr bwMode="auto">
            <a:xfrm>
              <a:off x="7386311" y="0"/>
              <a:ext cx="638628" cy="3389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48" name="文本框 23"/>
            <p:cNvSpPr txBox="1">
              <a:spLocks noChangeArrowheads="1"/>
            </p:cNvSpPr>
            <p:nvPr/>
          </p:nvSpPr>
          <p:spPr bwMode="auto">
            <a:xfrm>
              <a:off x="0" y="0"/>
              <a:ext cx="748962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r"/>
              <a:endParaRPr lang="zh-CN" altLang="en-US" sz="16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227" name="文本框 9226"/>
          <p:cNvSpPr txBox="1"/>
          <p:nvPr/>
        </p:nvSpPr>
        <p:spPr>
          <a:xfrm>
            <a:off x="790575" y="1239838"/>
            <a:ext cx="7600950" cy="574901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lnSpc>
                <a:spcPct val="120000"/>
              </a:lnSpc>
            </a:pPr>
            <a:endParaRPr lang="en-US" altLang="zh-CN" sz="2800" noProof="1" smtClean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itchFamily="2" charset="0"/>
              <a:ea typeface="宋体" charset="-122"/>
              <a:cs typeface="+mn-ea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5339942"/>
              </p:ext>
            </p:extLst>
          </p:nvPr>
        </p:nvGraphicFramePr>
        <p:xfrm>
          <a:off x="192506" y="920969"/>
          <a:ext cx="8791072" cy="547712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363578"/>
                <a:gridCol w="1379621"/>
                <a:gridCol w="1741747"/>
                <a:gridCol w="520190"/>
                <a:gridCol w="1427747"/>
                <a:gridCol w="2358189"/>
              </a:tblGrid>
              <a:tr h="402274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 dirty="0" smtClean="0">
                          <a:effectLst/>
                        </a:rPr>
                        <a:t>取每帧</a:t>
                      </a:r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44" marR="7144" marT="7144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86803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3-fold（Train）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44" marR="7144" marT="7144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 dirty="0">
                          <a:effectLst/>
                        </a:rPr>
                        <a:t>总计</a:t>
                      </a:r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44" marR="7144" marT="7144" marB="0" anchor="ctr"/>
                </a:tc>
              </a:tr>
              <a:tr h="3868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FullGTset00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　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effectLst/>
                        </a:rPr>
                        <a:t>　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44" marR="7144" marT="7144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effectLst/>
                        </a:rPr>
                        <a:t>　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44" marR="7144" marT="7144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12303（fullone.txt）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44" marR="7144" marT="7144" marB="0" anchor="ctr"/>
                </a:tc>
              </a:tr>
              <a:tr h="3868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FullGTset01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FullGTset02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FullGTset03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44" marR="7144" marT="7144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GTtudbrussels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44" marR="7144" marT="7144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10952（fulltwo.txt）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44" marR="7144" marT="7144" marB="0" anchor="ctr"/>
                </a:tc>
              </a:tr>
              <a:tr h="4022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FullGTset04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FullGTset05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err="1">
                          <a:effectLst/>
                        </a:rPr>
                        <a:t>GTeth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44" marR="7144" marT="7144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effectLst/>
                        </a:rPr>
                        <a:t>　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44" marR="7144" marT="7144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7327（fullthree.txt）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44" marR="7144" marT="7144" marB="0" anchor="ctr"/>
                </a:tc>
              </a:tr>
              <a:tr h="386803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3-fold（Vaild）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44" marR="7144" marT="7144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 dirty="0">
                          <a:effectLst/>
                        </a:rPr>
                        <a:t>总计</a:t>
                      </a:r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44" marR="7144" marT="7144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868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set00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44" marR="7144" marT="7144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effectLst/>
                        </a:rPr>
                        <a:t>　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44" marR="7144" marT="7144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effectLst/>
                        </a:rPr>
                        <a:t>　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44" marR="7144" marT="7144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effectLst/>
                        </a:rPr>
                        <a:t>　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44" marR="7144" marT="7144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8559</a:t>
                      </a:r>
                      <a:r>
                        <a:rPr lang="zh-CN" altLang="en-US" sz="1800" u="none" strike="noStrike">
                          <a:effectLst/>
                        </a:rPr>
                        <a:t>（一）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44" marR="7144" marT="7144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868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set01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44" marR="7144" marT="7144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set02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44" marR="7144" marT="7144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set03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44" marR="7144" marT="7144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err="1">
                          <a:effectLst/>
                        </a:rPr>
                        <a:t>tudbrussels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44" marR="7144" marT="7144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19513</a:t>
                      </a:r>
                      <a:r>
                        <a:rPr lang="zh-CN" altLang="en-US" sz="1800" u="none" strike="noStrike">
                          <a:effectLst/>
                        </a:rPr>
                        <a:t>（二）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44" marR="7144" marT="7144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022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set04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44" marR="7144" marT="7144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set05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44" marR="7144" marT="7144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eth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44" marR="7144" marT="7144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effectLst/>
                        </a:rPr>
                        <a:t>　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44" marR="7144" marT="7144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17022</a:t>
                      </a:r>
                      <a:r>
                        <a:rPr lang="zh-CN" altLang="en-US" sz="1800" u="none" strike="noStrike" dirty="0">
                          <a:effectLst/>
                        </a:rPr>
                        <a:t>（三）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44" marR="7144" marT="7144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86803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 dirty="0">
                          <a:effectLst/>
                        </a:rPr>
                        <a:t>训练</a:t>
                      </a:r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44" marR="7144" marT="7144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44" marR="7144" marT="7144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 dirty="0">
                          <a:effectLst/>
                        </a:rPr>
                        <a:t>测试</a:t>
                      </a:r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44" marR="7144" marT="7144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 dirty="0">
                          <a:effectLst/>
                        </a:rPr>
                        <a:t>名称</a:t>
                      </a:r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44" marR="7144" marT="7144" marB="0" anchor="ctr"/>
                </a:tc>
              </a:tr>
              <a:tr h="386803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>
                          <a:effectLst/>
                        </a:rPr>
                        <a:t>基础</a:t>
                      </a:r>
                      <a:endParaRPr lang="zh-CN" altLang="en-US" sz="1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44" marR="7144" marT="7144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 dirty="0">
                          <a:effectLst/>
                        </a:rPr>
                        <a:t>合并</a:t>
                      </a:r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44" marR="7144" marT="7144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868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fulltwo.txt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fullthree.txt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44" marR="7144" marT="7144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18279(-fullone.txt)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44" marR="7144" marT="7144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8559</a:t>
                      </a:r>
                      <a:r>
                        <a:rPr lang="zh-CN" altLang="en-US" sz="1800" u="none" strike="noStrike" dirty="0">
                          <a:effectLst/>
                        </a:rPr>
                        <a:t>（一）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44" marR="7144" marT="7144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effectLst/>
                        </a:rPr>
                        <a:t>第一折交叉验证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44" marR="7144" marT="7144" marB="0" anchor="ctr"/>
                </a:tc>
              </a:tr>
              <a:tr h="3868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fullone.txt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fullthree.txt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44" marR="7144" marT="7144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19630（-fulltwo.txt）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44" marR="7144" marT="7144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19513</a:t>
                      </a:r>
                      <a:r>
                        <a:rPr lang="zh-CN" altLang="en-US" sz="1800" u="none" strike="noStrike" dirty="0">
                          <a:effectLst/>
                        </a:rPr>
                        <a:t>（二）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44" marR="7144" marT="7144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effectLst/>
                        </a:rPr>
                        <a:t>第二折交叉验证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44" marR="7144" marT="7144" marB="0" anchor="ctr"/>
                </a:tc>
              </a:tr>
              <a:tr h="4022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fullone.txt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fulltwo.txt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44" marR="7144" marT="7144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23255（-fullthree.txt）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44" marR="7144" marT="7144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17022</a:t>
                      </a:r>
                      <a:r>
                        <a:rPr lang="zh-CN" altLang="en-US" sz="1800" u="none" strike="noStrike" dirty="0">
                          <a:effectLst/>
                        </a:rPr>
                        <a:t>（三）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44" marR="7144" marT="7144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effectLst/>
                        </a:rPr>
                        <a:t>第三折交叉验证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44" marR="7144" marT="7144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5499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组合 18"/>
          <p:cNvGrpSpPr>
            <a:grpSpLocks noChangeAspect="1"/>
          </p:cNvGrpSpPr>
          <p:nvPr/>
        </p:nvGrpSpPr>
        <p:grpSpPr bwMode="auto">
          <a:xfrm>
            <a:off x="611188" y="261938"/>
            <a:ext cx="666750" cy="663575"/>
            <a:chOff x="0" y="0"/>
            <a:chExt cx="666069" cy="664458"/>
          </a:xfrm>
        </p:grpSpPr>
        <p:sp>
          <p:nvSpPr>
            <p:cNvPr id="10242" name="矩形 8"/>
            <p:cNvSpPr>
              <a:spLocks noChangeAspect="1" noChangeArrowheads="1"/>
            </p:cNvSpPr>
            <p:nvPr/>
          </p:nvSpPr>
          <p:spPr bwMode="auto">
            <a:xfrm>
              <a:off x="0" y="0"/>
              <a:ext cx="538925" cy="537622"/>
            </a:xfrm>
            <a:prstGeom prst="rect">
              <a:avLst/>
            </a:prstGeom>
            <a:solidFill>
              <a:srgbClr val="0054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243" name="矩形 16"/>
            <p:cNvSpPr>
              <a:spLocks noChangeAspect="1" noChangeArrowheads="1"/>
            </p:cNvSpPr>
            <p:nvPr/>
          </p:nvSpPr>
          <p:spPr bwMode="auto">
            <a:xfrm>
              <a:off x="269463" y="268811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9221" name="文本框 17"/>
          <p:cNvSpPr txBox="1">
            <a:spLocks noChangeArrowheads="1"/>
          </p:cNvSpPr>
          <p:nvPr/>
        </p:nvSpPr>
        <p:spPr bwMode="auto">
          <a:xfrm>
            <a:off x="1419225" y="274638"/>
            <a:ext cx="711358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评 估 指 标</a:t>
            </a:r>
            <a:endParaRPr lang="zh-CN" altLang="en-US" sz="3600" dirty="0"/>
          </a:p>
        </p:txBody>
      </p:sp>
      <p:grpSp>
        <p:nvGrpSpPr>
          <p:cNvPr id="9222" name="组合 19"/>
          <p:cNvGrpSpPr>
            <a:grpSpLocks/>
          </p:cNvGrpSpPr>
          <p:nvPr/>
        </p:nvGrpSpPr>
        <p:grpSpPr bwMode="auto">
          <a:xfrm>
            <a:off x="1220788" y="6519863"/>
            <a:ext cx="8024812" cy="338554"/>
            <a:chOff x="0" y="0"/>
            <a:chExt cx="8024939" cy="338972"/>
          </a:xfrm>
        </p:grpSpPr>
        <p:sp>
          <p:nvSpPr>
            <p:cNvPr id="10246" name="矩形 21"/>
            <p:cNvSpPr>
              <a:spLocks noChangeArrowheads="1"/>
            </p:cNvSpPr>
            <p:nvPr/>
          </p:nvSpPr>
          <p:spPr bwMode="auto">
            <a:xfrm>
              <a:off x="7489625" y="0"/>
              <a:ext cx="43200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247" name="文本框 22"/>
            <p:cNvSpPr txBox="1">
              <a:spLocks noChangeArrowheads="1"/>
            </p:cNvSpPr>
            <p:nvPr/>
          </p:nvSpPr>
          <p:spPr bwMode="auto">
            <a:xfrm>
              <a:off x="7386311" y="0"/>
              <a:ext cx="638628" cy="3389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14</a:t>
              </a:r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48" name="文本框 23"/>
            <p:cNvSpPr txBox="1">
              <a:spLocks noChangeArrowheads="1"/>
            </p:cNvSpPr>
            <p:nvPr/>
          </p:nvSpPr>
          <p:spPr bwMode="auto">
            <a:xfrm>
              <a:off x="0" y="0"/>
              <a:ext cx="748962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r"/>
              <a:endParaRPr lang="zh-CN" altLang="en-US" sz="16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227" name="文本框 9226"/>
          <p:cNvSpPr txBox="1"/>
          <p:nvPr/>
        </p:nvSpPr>
        <p:spPr>
          <a:xfrm>
            <a:off x="790575" y="1239838"/>
            <a:ext cx="7600950" cy="437658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lnSpc>
                <a:spcPct val="120000"/>
              </a:lnSpc>
            </a:pPr>
            <a:endParaRPr lang="en-US" altLang="zh-CN" sz="800" noProof="1" smtClean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itchFamily="2" charset="0"/>
              <a:ea typeface="宋体" charset="-122"/>
              <a:cs typeface="+mn-ea"/>
            </a:endParaRPr>
          </a:p>
          <a:p>
            <a:pPr marL="457200" indent="-457200" eaLnBrk="0" hangingPunct="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sz="2800" noProof="1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itchFamily="2" charset="0"/>
                <a:ea typeface="宋体" charset="-122"/>
                <a:cs typeface="+mn-ea"/>
              </a:rPr>
              <a:t>Average </a:t>
            </a:r>
            <a:r>
              <a:rPr lang="en-US" altLang="zh-CN" sz="2800" noProof="1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itchFamily="2" charset="0"/>
                <a:ea typeface="宋体" charset="-122"/>
                <a:cs typeface="+mn-ea"/>
              </a:rPr>
              <a:t>Loss</a:t>
            </a:r>
            <a:r>
              <a:rPr lang="zh-CN" altLang="en-US" sz="2800" noProof="1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itchFamily="2" charset="0"/>
                <a:ea typeface="宋体" charset="-122"/>
                <a:cs typeface="+mn-ea"/>
              </a:rPr>
              <a:t>（记录模型训练损失变化情况）</a:t>
            </a:r>
            <a:endParaRPr lang="en-US" altLang="zh-CN" sz="2800" noProof="1" smtClean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itchFamily="2" charset="0"/>
              <a:ea typeface="宋体" charset="-122"/>
              <a:cs typeface="+mn-ea"/>
            </a:endParaRPr>
          </a:p>
          <a:p>
            <a:pPr eaLnBrk="0" hangingPunct="0">
              <a:lnSpc>
                <a:spcPct val="120000"/>
              </a:lnSpc>
            </a:pPr>
            <a:r>
              <a:rPr lang="en-US" altLang="zh-CN" sz="2800" noProof="1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itchFamily="2" charset="0"/>
                <a:ea typeface="宋体" charset="-122"/>
                <a:cs typeface="+mn-ea"/>
              </a:rPr>
              <a:t>	</a:t>
            </a:r>
          </a:p>
          <a:p>
            <a:pPr eaLnBrk="0" hangingPunct="0">
              <a:lnSpc>
                <a:spcPct val="120000"/>
              </a:lnSpc>
            </a:pPr>
            <a:endParaRPr lang="en-US" altLang="zh-CN" sz="2800" noProof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itchFamily="2" charset="0"/>
              <a:ea typeface="宋体" charset="-122"/>
              <a:cs typeface="+mn-ea"/>
            </a:endParaRPr>
          </a:p>
          <a:p>
            <a:pPr eaLnBrk="0" hangingPunct="0">
              <a:lnSpc>
                <a:spcPct val="120000"/>
              </a:lnSpc>
            </a:pPr>
            <a:endParaRPr lang="en-US" altLang="zh-CN" sz="2800" noProof="1" smtClean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itchFamily="2" charset="0"/>
              <a:ea typeface="宋体" charset="-122"/>
              <a:cs typeface="+mn-ea"/>
            </a:endParaRPr>
          </a:p>
          <a:p>
            <a:pPr eaLnBrk="0" hangingPunct="0">
              <a:lnSpc>
                <a:spcPct val="120000"/>
              </a:lnSpc>
            </a:pPr>
            <a:endParaRPr lang="en-US" altLang="zh-CN" sz="2800" noProof="1" smtClean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itchFamily="2" charset="0"/>
              <a:ea typeface="宋体" charset="-122"/>
              <a:cs typeface="+mn-ea"/>
            </a:endParaRPr>
          </a:p>
          <a:p>
            <a:pPr marL="457200" indent="-457200" eaLnBrk="0" hangingPunct="0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altLang="zh-CN" sz="2800" noProof="1" smtClean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itchFamily="2" charset="0"/>
              <a:ea typeface="宋体" charset="-122"/>
              <a:cs typeface="+mn-ea"/>
            </a:endParaRPr>
          </a:p>
          <a:p>
            <a:pPr marL="457200" indent="-457200" eaLnBrk="0" hangingPunct="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sz="2800" noProof="1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itchFamily="2" charset="0"/>
                <a:ea typeface="宋体" charset="-122"/>
                <a:cs typeface="+mn-ea"/>
              </a:rPr>
              <a:t>LAMR</a:t>
            </a:r>
            <a:r>
              <a:rPr lang="zh-CN" altLang="en-US" sz="2800" noProof="1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itchFamily="2" charset="0"/>
                <a:ea typeface="宋体" charset="-122"/>
                <a:cs typeface="+mn-ea"/>
              </a:rPr>
              <a:t>（衡量检测器性能，值越小越好）</a:t>
            </a:r>
            <a:endParaRPr lang="en-US" altLang="zh-CN" sz="2800" noProof="1" smtClean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itchFamily="2" charset="0"/>
              <a:ea typeface="宋体" charset="-122"/>
              <a:cs typeface="+mn-ea"/>
            </a:endParaRPr>
          </a:p>
          <a:p>
            <a:pPr eaLnBrk="0" hangingPunct="0">
              <a:lnSpc>
                <a:spcPct val="120000"/>
              </a:lnSpc>
            </a:pPr>
            <a:r>
              <a:rPr lang="en-US" altLang="zh-CN" sz="280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itchFamily="2" charset="0"/>
                <a:ea typeface="宋体" charset="-122"/>
                <a:cs typeface="+mn-ea"/>
              </a:rPr>
              <a:t> </a:t>
            </a:r>
            <a:r>
              <a:rPr lang="en-US" altLang="zh-CN" sz="2800" noProof="1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itchFamily="2" charset="0"/>
                <a:ea typeface="宋体" charset="-122"/>
                <a:cs typeface="+mn-ea"/>
              </a:rPr>
              <a:t>     </a:t>
            </a:r>
            <a:r>
              <a:rPr lang="zh-CN" altLang="en-US" sz="2800" noProof="1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itchFamily="2" charset="0"/>
                <a:ea typeface="宋体" charset="-122"/>
                <a:cs typeface="+mn-ea"/>
              </a:rPr>
              <a:t>对数</a:t>
            </a:r>
            <a:r>
              <a:rPr lang="zh-CN" altLang="en-US" sz="280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itchFamily="2" charset="0"/>
                <a:ea typeface="宋体" charset="-122"/>
                <a:cs typeface="+mn-ea"/>
              </a:rPr>
              <a:t>平均</a:t>
            </a:r>
            <a:r>
              <a:rPr lang="zh-CN" altLang="en-US" sz="2800" noProof="1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itchFamily="2" charset="0"/>
                <a:ea typeface="宋体" charset="-122"/>
                <a:cs typeface="+mn-ea"/>
              </a:rPr>
              <a:t>错误率（</a:t>
            </a:r>
            <a:r>
              <a:rPr lang="en-US" altLang="zh-CN" sz="280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itchFamily="2" charset="0"/>
                <a:ea typeface="宋体" charset="-122"/>
                <a:cs typeface="+mn-ea"/>
              </a:rPr>
              <a:t>Log-average Miss </a:t>
            </a:r>
            <a:r>
              <a:rPr lang="en-US" altLang="zh-CN" sz="2800" noProof="1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itchFamily="2" charset="0"/>
                <a:ea typeface="宋体" charset="-122"/>
                <a:cs typeface="+mn-ea"/>
              </a:rPr>
              <a:t>Rate</a:t>
            </a:r>
            <a:r>
              <a:rPr lang="zh-CN" altLang="en-US" sz="2800" noProof="1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itchFamily="2" charset="0"/>
                <a:ea typeface="宋体" charset="-122"/>
                <a:cs typeface="+mn-ea"/>
              </a:rPr>
              <a:t>） </a:t>
            </a:r>
            <a:endParaRPr lang="en-US" altLang="zh-CN" sz="2800" noProof="1" smtClean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itchFamily="2" charset="0"/>
              <a:ea typeface="宋体" charset="-122"/>
              <a:cs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2666" y="2489209"/>
            <a:ext cx="5783809" cy="89608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973179" y="2614863"/>
            <a:ext cx="641684" cy="6575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508022" y="2614863"/>
            <a:ext cx="1010652" cy="6575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7518674" y="1382634"/>
            <a:ext cx="386169" cy="1554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3" idx="2"/>
          </p:cNvCxnSpPr>
          <p:nvPr/>
        </p:nvCxnSpPr>
        <p:spPr>
          <a:xfrm>
            <a:off x="2294021" y="3272374"/>
            <a:ext cx="0" cy="427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226026" y="3721006"/>
            <a:ext cx="33650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第</a:t>
            </a:r>
            <a:r>
              <a:rPr lang="en-US" altLang="zh-CN" sz="2400" dirty="0" smtClean="0">
                <a:solidFill>
                  <a:srgbClr val="FF0000"/>
                </a:solidFill>
              </a:rPr>
              <a:t>t</a:t>
            </a:r>
            <a:r>
              <a:rPr lang="zh-CN" altLang="en-US" sz="2400" dirty="0" smtClean="0">
                <a:solidFill>
                  <a:srgbClr val="FF0000"/>
                </a:solidFill>
              </a:rPr>
              <a:t>次迭代后的平均损失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869043" y="920969"/>
            <a:ext cx="30572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第</a:t>
            </a:r>
            <a:r>
              <a:rPr lang="en-US" altLang="zh-CN" sz="2400" dirty="0" smtClean="0">
                <a:solidFill>
                  <a:srgbClr val="FF0000"/>
                </a:solidFill>
              </a:rPr>
              <a:t>t</a:t>
            </a:r>
            <a:r>
              <a:rPr lang="zh-CN" altLang="en-US" sz="2400" dirty="0" smtClean="0">
                <a:solidFill>
                  <a:srgbClr val="FF0000"/>
                </a:solidFill>
              </a:rPr>
              <a:t>次迭代后的总损失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668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组合 18"/>
          <p:cNvGrpSpPr>
            <a:grpSpLocks noChangeAspect="1"/>
          </p:cNvGrpSpPr>
          <p:nvPr/>
        </p:nvGrpSpPr>
        <p:grpSpPr bwMode="auto">
          <a:xfrm>
            <a:off x="611188" y="261938"/>
            <a:ext cx="666750" cy="663575"/>
            <a:chOff x="0" y="0"/>
            <a:chExt cx="666069" cy="664458"/>
          </a:xfrm>
        </p:grpSpPr>
        <p:sp>
          <p:nvSpPr>
            <p:cNvPr id="10242" name="矩形 8"/>
            <p:cNvSpPr>
              <a:spLocks noChangeAspect="1" noChangeArrowheads="1"/>
            </p:cNvSpPr>
            <p:nvPr/>
          </p:nvSpPr>
          <p:spPr bwMode="auto">
            <a:xfrm>
              <a:off x="0" y="0"/>
              <a:ext cx="538925" cy="537622"/>
            </a:xfrm>
            <a:prstGeom prst="rect">
              <a:avLst/>
            </a:prstGeom>
            <a:solidFill>
              <a:srgbClr val="0054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243" name="矩形 16"/>
            <p:cNvSpPr>
              <a:spLocks noChangeAspect="1" noChangeArrowheads="1"/>
            </p:cNvSpPr>
            <p:nvPr/>
          </p:nvSpPr>
          <p:spPr bwMode="auto">
            <a:xfrm>
              <a:off x="269463" y="268811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9221" name="文本框 17"/>
          <p:cNvSpPr txBox="1">
            <a:spLocks noChangeArrowheads="1"/>
          </p:cNvSpPr>
          <p:nvPr/>
        </p:nvSpPr>
        <p:spPr bwMode="auto">
          <a:xfrm>
            <a:off x="1419225" y="274638"/>
            <a:ext cx="711358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 验 与 分 析</a:t>
            </a:r>
            <a:endParaRPr lang="zh-CN" altLang="en-US" sz="3600" dirty="0"/>
          </a:p>
        </p:txBody>
      </p:sp>
      <p:grpSp>
        <p:nvGrpSpPr>
          <p:cNvPr id="9222" name="组合 19"/>
          <p:cNvGrpSpPr>
            <a:grpSpLocks/>
          </p:cNvGrpSpPr>
          <p:nvPr/>
        </p:nvGrpSpPr>
        <p:grpSpPr bwMode="auto">
          <a:xfrm>
            <a:off x="1220788" y="6519863"/>
            <a:ext cx="8024812" cy="338554"/>
            <a:chOff x="0" y="0"/>
            <a:chExt cx="8024939" cy="338972"/>
          </a:xfrm>
        </p:grpSpPr>
        <p:sp>
          <p:nvSpPr>
            <p:cNvPr id="10246" name="矩形 21"/>
            <p:cNvSpPr>
              <a:spLocks noChangeArrowheads="1"/>
            </p:cNvSpPr>
            <p:nvPr/>
          </p:nvSpPr>
          <p:spPr bwMode="auto">
            <a:xfrm>
              <a:off x="7489625" y="0"/>
              <a:ext cx="43200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247" name="文本框 22"/>
            <p:cNvSpPr txBox="1">
              <a:spLocks noChangeArrowheads="1"/>
            </p:cNvSpPr>
            <p:nvPr/>
          </p:nvSpPr>
          <p:spPr bwMode="auto">
            <a:xfrm>
              <a:off x="7386311" y="0"/>
              <a:ext cx="638628" cy="3389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15</a:t>
              </a:r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48" name="文本框 23"/>
            <p:cNvSpPr txBox="1">
              <a:spLocks noChangeArrowheads="1"/>
            </p:cNvSpPr>
            <p:nvPr/>
          </p:nvSpPr>
          <p:spPr bwMode="auto">
            <a:xfrm>
              <a:off x="0" y="0"/>
              <a:ext cx="748962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r"/>
              <a:endParaRPr lang="zh-CN" altLang="en-US" sz="16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227" name="文本框 9226"/>
          <p:cNvSpPr txBox="1"/>
          <p:nvPr/>
        </p:nvSpPr>
        <p:spPr>
          <a:xfrm>
            <a:off x="790575" y="1239838"/>
            <a:ext cx="7600950" cy="11264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lang="en-US" altLang="zh-CN" sz="2800" noProof="1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itchFamily="2" charset="0"/>
                <a:ea typeface="宋体" charset="-122"/>
                <a:cs typeface="+mn-ea"/>
              </a:rPr>
              <a:t>YOLOv2</a:t>
            </a:r>
            <a:r>
              <a:rPr lang="zh-CN" altLang="en-US" sz="2800" noProof="1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itchFamily="2" charset="0"/>
                <a:ea typeface="宋体" charset="-122"/>
                <a:cs typeface="+mn-ea"/>
              </a:rPr>
              <a:t>目标检测器直接检测行人效果：</a:t>
            </a:r>
            <a:endParaRPr lang="en-US" altLang="zh-CN" sz="2800" noProof="1" smtClean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itchFamily="2" charset="0"/>
              <a:ea typeface="宋体" charset="-122"/>
              <a:cs typeface="+mn-ea"/>
            </a:endParaRPr>
          </a:p>
          <a:p>
            <a:pPr eaLnBrk="0" hangingPunct="0">
              <a:lnSpc>
                <a:spcPct val="120000"/>
              </a:lnSpc>
            </a:pPr>
            <a:endParaRPr lang="en-US" altLang="zh-CN" sz="2800" noProof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itchFamily="2" charset="0"/>
              <a:ea typeface="宋体" charset="-122"/>
              <a:cs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381" y="2331804"/>
            <a:ext cx="8675988" cy="2522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56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组合 18"/>
          <p:cNvGrpSpPr>
            <a:grpSpLocks noChangeAspect="1"/>
          </p:cNvGrpSpPr>
          <p:nvPr/>
        </p:nvGrpSpPr>
        <p:grpSpPr bwMode="auto">
          <a:xfrm>
            <a:off x="611188" y="261938"/>
            <a:ext cx="666750" cy="663575"/>
            <a:chOff x="0" y="0"/>
            <a:chExt cx="666069" cy="664458"/>
          </a:xfrm>
        </p:grpSpPr>
        <p:sp>
          <p:nvSpPr>
            <p:cNvPr id="10242" name="矩形 8"/>
            <p:cNvSpPr>
              <a:spLocks noChangeAspect="1" noChangeArrowheads="1"/>
            </p:cNvSpPr>
            <p:nvPr/>
          </p:nvSpPr>
          <p:spPr bwMode="auto">
            <a:xfrm>
              <a:off x="0" y="0"/>
              <a:ext cx="538925" cy="537622"/>
            </a:xfrm>
            <a:prstGeom prst="rect">
              <a:avLst/>
            </a:prstGeom>
            <a:solidFill>
              <a:srgbClr val="0054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243" name="矩形 16"/>
            <p:cNvSpPr>
              <a:spLocks noChangeAspect="1" noChangeArrowheads="1"/>
            </p:cNvSpPr>
            <p:nvPr/>
          </p:nvSpPr>
          <p:spPr bwMode="auto">
            <a:xfrm>
              <a:off x="269463" y="268811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9221" name="文本框 17"/>
          <p:cNvSpPr txBox="1">
            <a:spLocks noChangeArrowheads="1"/>
          </p:cNvSpPr>
          <p:nvPr/>
        </p:nvSpPr>
        <p:spPr bwMode="auto">
          <a:xfrm>
            <a:off x="1419225" y="274638"/>
            <a:ext cx="711358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 验 与 分 析</a:t>
            </a:r>
            <a:endParaRPr lang="zh-CN" altLang="en-US" sz="3600" dirty="0"/>
          </a:p>
        </p:txBody>
      </p:sp>
      <p:grpSp>
        <p:nvGrpSpPr>
          <p:cNvPr id="9222" name="组合 19"/>
          <p:cNvGrpSpPr>
            <a:grpSpLocks/>
          </p:cNvGrpSpPr>
          <p:nvPr/>
        </p:nvGrpSpPr>
        <p:grpSpPr bwMode="auto">
          <a:xfrm>
            <a:off x="1220788" y="6519863"/>
            <a:ext cx="8024812" cy="338554"/>
            <a:chOff x="0" y="0"/>
            <a:chExt cx="8024939" cy="338972"/>
          </a:xfrm>
        </p:grpSpPr>
        <p:sp>
          <p:nvSpPr>
            <p:cNvPr id="10246" name="矩形 21"/>
            <p:cNvSpPr>
              <a:spLocks noChangeArrowheads="1"/>
            </p:cNvSpPr>
            <p:nvPr/>
          </p:nvSpPr>
          <p:spPr bwMode="auto">
            <a:xfrm>
              <a:off x="7489625" y="0"/>
              <a:ext cx="43200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247" name="文本框 22"/>
            <p:cNvSpPr txBox="1">
              <a:spLocks noChangeArrowheads="1"/>
            </p:cNvSpPr>
            <p:nvPr/>
          </p:nvSpPr>
          <p:spPr bwMode="auto">
            <a:xfrm>
              <a:off x="7386311" y="0"/>
              <a:ext cx="638628" cy="3389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16</a:t>
              </a:r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48" name="文本框 23"/>
            <p:cNvSpPr txBox="1">
              <a:spLocks noChangeArrowheads="1"/>
            </p:cNvSpPr>
            <p:nvPr/>
          </p:nvSpPr>
          <p:spPr bwMode="auto">
            <a:xfrm>
              <a:off x="0" y="0"/>
              <a:ext cx="748962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r"/>
              <a:endParaRPr lang="zh-CN" altLang="en-US" sz="16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227" name="文本框 9226"/>
          <p:cNvSpPr txBox="1"/>
          <p:nvPr/>
        </p:nvSpPr>
        <p:spPr>
          <a:xfrm>
            <a:off x="310243" y="1098360"/>
            <a:ext cx="9073060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lang="en-US" altLang="zh-CN" sz="200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itchFamily="2" charset="0"/>
                <a:ea typeface="宋体" charset="-122"/>
                <a:cs typeface="+mn-ea"/>
              </a:rPr>
              <a:t>1</a:t>
            </a:r>
            <a:r>
              <a:rPr lang="zh-CN" altLang="en-US" sz="200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itchFamily="2" charset="0"/>
                <a:ea typeface="宋体" charset="-122"/>
                <a:cs typeface="+mn-ea"/>
              </a:rPr>
              <a:t>、使用文献</a:t>
            </a:r>
            <a:r>
              <a:rPr lang="en-US" altLang="zh-CN" sz="200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itchFamily="2" charset="0"/>
                <a:ea typeface="宋体" charset="-122"/>
                <a:cs typeface="+mn-ea"/>
              </a:rPr>
              <a:t>[2]</a:t>
            </a:r>
            <a:r>
              <a:rPr lang="zh-CN" altLang="en-US" sz="200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itchFamily="2" charset="0"/>
                <a:ea typeface="宋体" charset="-122"/>
                <a:cs typeface="+mn-ea"/>
              </a:rPr>
              <a:t>中提到的 </a:t>
            </a:r>
            <a:r>
              <a:rPr lang="en-US" altLang="zh-CN" sz="200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itchFamily="2" charset="0"/>
                <a:ea typeface="宋体" charset="-122"/>
                <a:cs typeface="+mn-ea"/>
              </a:rPr>
              <a:t>Anchor </a:t>
            </a:r>
            <a:r>
              <a:rPr lang="zh-CN" altLang="en-US" sz="200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itchFamily="2" charset="0"/>
                <a:ea typeface="宋体" charset="-122"/>
                <a:cs typeface="+mn-ea"/>
              </a:rPr>
              <a:t>尺度，还是使用文献</a:t>
            </a:r>
            <a:r>
              <a:rPr lang="en-US" altLang="zh-CN" sz="200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itchFamily="2" charset="0"/>
                <a:ea typeface="宋体" charset="-122"/>
                <a:cs typeface="+mn-ea"/>
              </a:rPr>
              <a:t>[2]</a:t>
            </a:r>
            <a:r>
              <a:rPr lang="zh-CN" altLang="en-US" sz="200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itchFamily="2" charset="0"/>
                <a:ea typeface="宋体" charset="-122"/>
                <a:cs typeface="+mn-ea"/>
              </a:rPr>
              <a:t>代码中的 </a:t>
            </a:r>
            <a:r>
              <a:rPr lang="en-US" altLang="zh-CN" sz="200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itchFamily="2" charset="0"/>
                <a:ea typeface="宋体" charset="-122"/>
                <a:cs typeface="+mn-ea"/>
              </a:rPr>
              <a:t>Anchor </a:t>
            </a:r>
            <a:r>
              <a:rPr lang="zh-CN" altLang="en-US" sz="200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itchFamily="2" charset="0"/>
                <a:ea typeface="宋体" charset="-122"/>
                <a:cs typeface="+mn-ea"/>
              </a:rPr>
              <a:t>尺度？ </a:t>
            </a:r>
            <a:endParaRPr lang="en-US" altLang="zh-CN" sz="2000" noProof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itchFamily="2" charset="0"/>
              <a:ea typeface="宋体" charset="-122"/>
              <a:cs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926" y="1485825"/>
            <a:ext cx="7300980" cy="537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374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组合 18"/>
          <p:cNvGrpSpPr>
            <a:grpSpLocks noChangeAspect="1"/>
          </p:cNvGrpSpPr>
          <p:nvPr/>
        </p:nvGrpSpPr>
        <p:grpSpPr bwMode="auto">
          <a:xfrm>
            <a:off x="611188" y="261938"/>
            <a:ext cx="666750" cy="663575"/>
            <a:chOff x="0" y="0"/>
            <a:chExt cx="666069" cy="664458"/>
          </a:xfrm>
        </p:grpSpPr>
        <p:sp>
          <p:nvSpPr>
            <p:cNvPr id="10242" name="矩形 8"/>
            <p:cNvSpPr>
              <a:spLocks noChangeAspect="1" noChangeArrowheads="1"/>
            </p:cNvSpPr>
            <p:nvPr/>
          </p:nvSpPr>
          <p:spPr bwMode="auto">
            <a:xfrm>
              <a:off x="0" y="0"/>
              <a:ext cx="538925" cy="537622"/>
            </a:xfrm>
            <a:prstGeom prst="rect">
              <a:avLst/>
            </a:prstGeom>
            <a:solidFill>
              <a:srgbClr val="0054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243" name="矩形 16"/>
            <p:cNvSpPr>
              <a:spLocks noChangeAspect="1" noChangeArrowheads="1"/>
            </p:cNvSpPr>
            <p:nvPr/>
          </p:nvSpPr>
          <p:spPr bwMode="auto">
            <a:xfrm>
              <a:off x="269463" y="268811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9221" name="文本框 17"/>
          <p:cNvSpPr txBox="1">
            <a:spLocks noChangeArrowheads="1"/>
          </p:cNvSpPr>
          <p:nvPr/>
        </p:nvSpPr>
        <p:spPr bwMode="auto">
          <a:xfrm>
            <a:off x="1419225" y="274638"/>
            <a:ext cx="711358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 验 与 分 析</a:t>
            </a:r>
            <a:endParaRPr lang="zh-CN" altLang="en-US" sz="3600" dirty="0"/>
          </a:p>
        </p:txBody>
      </p:sp>
      <p:grpSp>
        <p:nvGrpSpPr>
          <p:cNvPr id="9222" name="组合 19"/>
          <p:cNvGrpSpPr>
            <a:grpSpLocks/>
          </p:cNvGrpSpPr>
          <p:nvPr/>
        </p:nvGrpSpPr>
        <p:grpSpPr bwMode="auto">
          <a:xfrm>
            <a:off x="1220788" y="6519863"/>
            <a:ext cx="8024812" cy="338554"/>
            <a:chOff x="0" y="0"/>
            <a:chExt cx="8024939" cy="338972"/>
          </a:xfrm>
        </p:grpSpPr>
        <p:sp>
          <p:nvSpPr>
            <p:cNvPr id="10246" name="矩形 21"/>
            <p:cNvSpPr>
              <a:spLocks noChangeArrowheads="1"/>
            </p:cNvSpPr>
            <p:nvPr/>
          </p:nvSpPr>
          <p:spPr bwMode="auto">
            <a:xfrm>
              <a:off x="7489625" y="0"/>
              <a:ext cx="43200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247" name="文本框 22"/>
            <p:cNvSpPr txBox="1">
              <a:spLocks noChangeArrowheads="1"/>
            </p:cNvSpPr>
            <p:nvPr/>
          </p:nvSpPr>
          <p:spPr bwMode="auto">
            <a:xfrm>
              <a:off x="7386311" y="0"/>
              <a:ext cx="638628" cy="3389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17</a:t>
              </a:r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48" name="文本框 23"/>
            <p:cNvSpPr txBox="1">
              <a:spLocks noChangeArrowheads="1"/>
            </p:cNvSpPr>
            <p:nvPr/>
          </p:nvSpPr>
          <p:spPr bwMode="auto">
            <a:xfrm>
              <a:off x="0" y="0"/>
              <a:ext cx="748962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r"/>
              <a:endParaRPr lang="zh-CN" altLang="en-US" sz="16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928" y="920969"/>
            <a:ext cx="7235727" cy="5522633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956312" y="6457890"/>
            <a:ext cx="3865161" cy="4001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zh-CN" altLang="en-US" sz="2000" b="1" dirty="0" smtClean="0"/>
              <a:t>实验设置</a:t>
            </a:r>
            <a:r>
              <a:rPr lang="en-US" altLang="zh-CN" sz="2000" b="1" dirty="0" smtClean="0"/>
              <a:t>1,2</a:t>
            </a:r>
            <a:r>
              <a:rPr lang="zh-CN" altLang="en-US" sz="2000" b="1" dirty="0" smtClean="0"/>
              <a:t>平均损失变化情况图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53394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组合 18"/>
          <p:cNvGrpSpPr>
            <a:grpSpLocks noChangeAspect="1"/>
          </p:cNvGrpSpPr>
          <p:nvPr/>
        </p:nvGrpSpPr>
        <p:grpSpPr bwMode="auto">
          <a:xfrm>
            <a:off x="611188" y="261938"/>
            <a:ext cx="666750" cy="663575"/>
            <a:chOff x="0" y="0"/>
            <a:chExt cx="666069" cy="664458"/>
          </a:xfrm>
        </p:grpSpPr>
        <p:sp>
          <p:nvSpPr>
            <p:cNvPr id="10242" name="矩形 8"/>
            <p:cNvSpPr>
              <a:spLocks noChangeAspect="1" noChangeArrowheads="1"/>
            </p:cNvSpPr>
            <p:nvPr/>
          </p:nvSpPr>
          <p:spPr bwMode="auto">
            <a:xfrm>
              <a:off x="0" y="0"/>
              <a:ext cx="538925" cy="537622"/>
            </a:xfrm>
            <a:prstGeom prst="rect">
              <a:avLst/>
            </a:prstGeom>
            <a:solidFill>
              <a:srgbClr val="0054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243" name="矩形 16"/>
            <p:cNvSpPr>
              <a:spLocks noChangeAspect="1" noChangeArrowheads="1"/>
            </p:cNvSpPr>
            <p:nvPr/>
          </p:nvSpPr>
          <p:spPr bwMode="auto">
            <a:xfrm>
              <a:off x="269463" y="268811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9221" name="文本框 17"/>
          <p:cNvSpPr txBox="1">
            <a:spLocks noChangeArrowheads="1"/>
          </p:cNvSpPr>
          <p:nvPr/>
        </p:nvSpPr>
        <p:spPr bwMode="auto">
          <a:xfrm>
            <a:off x="1419225" y="274638"/>
            <a:ext cx="711358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 验 与 分 析</a:t>
            </a:r>
            <a:endParaRPr lang="zh-CN" altLang="en-US" sz="3600" dirty="0"/>
          </a:p>
        </p:txBody>
      </p:sp>
      <p:grpSp>
        <p:nvGrpSpPr>
          <p:cNvPr id="9222" name="组合 19"/>
          <p:cNvGrpSpPr>
            <a:grpSpLocks/>
          </p:cNvGrpSpPr>
          <p:nvPr/>
        </p:nvGrpSpPr>
        <p:grpSpPr bwMode="auto">
          <a:xfrm>
            <a:off x="1220788" y="6519863"/>
            <a:ext cx="8024812" cy="338554"/>
            <a:chOff x="0" y="0"/>
            <a:chExt cx="8024939" cy="338972"/>
          </a:xfrm>
        </p:grpSpPr>
        <p:sp>
          <p:nvSpPr>
            <p:cNvPr id="10246" name="矩形 21"/>
            <p:cNvSpPr>
              <a:spLocks noChangeArrowheads="1"/>
            </p:cNvSpPr>
            <p:nvPr/>
          </p:nvSpPr>
          <p:spPr bwMode="auto">
            <a:xfrm>
              <a:off x="7489625" y="0"/>
              <a:ext cx="43200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247" name="文本框 22"/>
            <p:cNvSpPr txBox="1">
              <a:spLocks noChangeArrowheads="1"/>
            </p:cNvSpPr>
            <p:nvPr/>
          </p:nvSpPr>
          <p:spPr bwMode="auto">
            <a:xfrm>
              <a:off x="7386311" y="0"/>
              <a:ext cx="638628" cy="3389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18</a:t>
              </a:r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48" name="文本框 23"/>
            <p:cNvSpPr txBox="1">
              <a:spLocks noChangeArrowheads="1"/>
            </p:cNvSpPr>
            <p:nvPr/>
          </p:nvSpPr>
          <p:spPr bwMode="auto">
            <a:xfrm>
              <a:off x="0" y="0"/>
              <a:ext cx="748962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r"/>
              <a:endParaRPr lang="zh-CN" altLang="en-US" sz="16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227" name="文本框 9226"/>
          <p:cNvSpPr txBox="1"/>
          <p:nvPr/>
        </p:nvSpPr>
        <p:spPr>
          <a:xfrm>
            <a:off x="880926" y="1108905"/>
            <a:ext cx="7600950" cy="50597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lang="en-US" altLang="zh-CN" sz="240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itchFamily="2" charset="0"/>
                <a:ea typeface="宋体" charset="-122"/>
                <a:cs typeface="+mn-ea"/>
              </a:rPr>
              <a:t>2</a:t>
            </a:r>
            <a:r>
              <a:rPr lang="zh-CN" altLang="en-US" sz="240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itchFamily="2" charset="0"/>
                <a:ea typeface="宋体" charset="-122"/>
                <a:cs typeface="+mn-ea"/>
              </a:rPr>
              <a:t>、平均损失下降太慢，换组学习率是否会快一点？</a:t>
            </a:r>
            <a:endParaRPr lang="en-US" altLang="zh-CN" sz="2400" noProof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itchFamily="2" charset="0"/>
              <a:ea typeface="宋体" charset="-122"/>
              <a:cs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926" y="1629165"/>
            <a:ext cx="6957221" cy="203345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926" y="3545972"/>
            <a:ext cx="6933011" cy="332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735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平行四边形 4"/>
          <p:cNvSpPr>
            <a:spLocks noChangeArrowheads="1"/>
          </p:cNvSpPr>
          <p:nvPr/>
        </p:nvSpPr>
        <p:spPr bwMode="auto">
          <a:xfrm flipH="1">
            <a:off x="-25400" y="-4763"/>
            <a:ext cx="4633913" cy="6902451"/>
          </a:xfrm>
          <a:custGeom>
            <a:avLst/>
            <a:gdLst>
              <a:gd name="T0" fmla="*/ 0 w 4635476"/>
              <a:gd name="T1" fmla="*/ 6864251 h 6904592"/>
              <a:gd name="T2" fmla="*/ 3209177 w 4635476"/>
              <a:gd name="T3" fmla="*/ 0 h 6904592"/>
              <a:gd name="T4" fmla="*/ 4635408 w 4635476"/>
              <a:gd name="T5" fmla="*/ 0 h 6904592"/>
              <a:gd name="T6" fmla="*/ 4613184 w 4635476"/>
              <a:gd name="T7" fmla="*/ 6904592 h 6904592"/>
              <a:gd name="T8" fmla="*/ 0 w 4635476"/>
              <a:gd name="T9" fmla="*/ 6864251 h 69045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35476" h="6904592">
                <a:moveTo>
                  <a:pt x="0" y="6864251"/>
                </a:moveTo>
                <a:lnTo>
                  <a:pt x="3209177" y="0"/>
                </a:lnTo>
                <a:lnTo>
                  <a:pt x="4635408" y="0"/>
                </a:lnTo>
                <a:cubicBezTo>
                  <a:pt x="4636965" y="2028107"/>
                  <a:pt x="4611627" y="4876485"/>
                  <a:pt x="4613184" y="6904592"/>
                </a:cubicBezTo>
                <a:lnTo>
                  <a:pt x="0" y="686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6147" name="组合 6146"/>
          <p:cNvGrpSpPr>
            <a:grpSpLocks/>
          </p:cNvGrpSpPr>
          <p:nvPr/>
        </p:nvGrpSpPr>
        <p:grpSpPr bwMode="auto">
          <a:xfrm>
            <a:off x="1827213" y="1625600"/>
            <a:ext cx="828675" cy="828675"/>
            <a:chOff x="0" y="0"/>
            <a:chExt cx="828000" cy="828000"/>
          </a:xfrm>
        </p:grpSpPr>
        <p:sp>
          <p:nvSpPr>
            <p:cNvPr id="8195" name="椭圆 8"/>
            <p:cNvSpPr>
              <a:spLocks noChangeAspect="1" noChangeArrowheads="1"/>
            </p:cNvSpPr>
            <p:nvPr/>
          </p:nvSpPr>
          <p:spPr bwMode="auto">
            <a:xfrm>
              <a:off x="0" y="0"/>
              <a:ext cx="828000" cy="828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  <a:bevel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8196" name="文本框 12"/>
            <p:cNvSpPr txBox="1">
              <a:spLocks noChangeArrowheads="1"/>
            </p:cNvSpPr>
            <p:nvPr/>
          </p:nvSpPr>
          <p:spPr bwMode="auto">
            <a:xfrm>
              <a:off x="76993" y="157031"/>
              <a:ext cx="67401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2800" b="1">
                  <a:solidFill>
                    <a:srgbClr val="0033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</a:p>
          </p:txBody>
        </p:sp>
      </p:grpSp>
      <p:grpSp>
        <p:nvGrpSpPr>
          <p:cNvPr id="6150" name="组合 6149"/>
          <p:cNvGrpSpPr>
            <a:grpSpLocks/>
          </p:cNvGrpSpPr>
          <p:nvPr/>
        </p:nvGrpSpPr>
        <p:grpSpPr bwMode="auto">
          <a:xfrm>
            <a:off x="2406650" y="2838450"/>
            <a:ext cx="827088" cy="828675"/>
            <a:chOff x="0" y="0"/>
            <a:chExt cx="828000" cy="828000"/>
          </a:xfrm>
        </p:grpSpPr>
        <p:sp>
          <p:nvSpPr>
            <p:cNvPr id="8198" name="椭圆 9"/>
            <p:cNvSpPr>
              <a:spLocks noChangeAspect="1" noChangeArrowheads="1"/>
            </p:cNvSpPr>
            <p:nvPr/>
          </p:nvSpPr>
          <p:spPr bwMode="auto">
            <a:xfrm>
              <a:off x="0" y="0"/>
              <a:ext cx="828000" cy="828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  <a:bevel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8199" name="文本框 13"/>
            <p:cNvSpPr txBox="1">
              <a:spLocks noChangeArrowheads="1"/>
            </p:cNvSpPr>
            <p:nvPr/>
          </p:nvSpPr>
          <p:spPr bwMode="auto">
            <a:xfrm>
              <a:off x="76993" y="152390"/>
              <a:ext cx="67401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2800" b="1">
                  <a:solidFill>
                    <a:srgbClr val="0033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</a:p>
          </p:txBody>
        </p:sp>
      </p:grpSp>
      <p:grpSp>
        <p:nvGrpSpPr>
          <p:cNvPr id="6153" name="组合 6152"/>
          <p:cNvGrpSpPr>
            <a:grpSpLocks/>
          </p:cNvGrpSpPr>
          <p:nvPr/>
        </p:nvGrpSpPr>
        <p:grpSpPr bwMode="auto">
          <a:xfrm>
            <a:off x="2984500" y="4046538"/>
            <a:ext cx="828675" cy="828675"/>
            <a:chOff x="0" y="0"/>
            <a:chExt cx="828000" cy="828000"/>
          </a:xfrm>
        </p:grpSpPr>
        <p:sp>
          <p:nvSpPr>
            <p:cNvPr id="8201" name="椭圆 10"/>
            <p:cNvSpPr>
              <a:spLocks noChangeAspect="1" noChangeArrowheads="1"/>
            </p:cNvSpPr>
            <p:nvPr/>
          </p:nvSpPr>
          <p:spPr bwMode="auto">
            <a:xfrm>
              <a:off x="0" y="0"/>
              <a:ext cx="828000" cy="828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  <a:bevel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8202" name="文本框 14"/>
            <p:cNvSpPr txBox="1">
              <a:spLocks noChangeArrowheads="1"/>
            </p:cNvSpPr>
            <p:nvPr/>
          </p:nvSpPr>
          <p:spPr bwMode="auto">
            <a:xfrm>
              <a:off x="76993" y="152390"/>
              <a:ext cx="67401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2800" b="1">
                  <a:solidFill>
                    <a:srgbClr val="0033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</a:p>
          </p:txBody>
        </p:sp>
      </p:grpSp>
      <p:grpSp>
        <p:nvGrpSpPr>
          <p:cNvPr id="6156" name="组合 6155"/>
          <p:cNvGrpSpPr>
            <a:grpSpLocks/>
          </p:cNvGrpSpPr>
          <p:nvPr/>
        </p:nvGrpSpPr>
        <p:grpSpPr bwMode="auto">
          <a:xfrm>
            <a:off x="3563938" y="5254625"/>
            <a:ext cx="827087" cy="828675"/>
            <a:chOff x="0" y="0"/>
            <a:chExt cx="828000" cy="828000"/>
          </a:xfrm>
        </p:grpSpPr>
        <p:sp>
          <p:nvSpPr>
            <p:cNvPr id="8204" name="椭圆 11"/>
            <p:cNvSpPr>
              <a:spLocks noChangeAspect="1" noChangeArrowheads="1"/>
            </p:cNvSpPr>
            <p:nvPr/>
          </p:nvSpPr>
          <p:spPr bwMode="auto">
            <a:xfrm>
              <a:off x="0" y="0"/>
              <a:ext cx="828000" cy="828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  <a:bevel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8205" name="文本框 15"/>
            <p:cNvSpPr txBox="1">
              <a:spLocks noChangeArrowheads="1"/>
            </p:cNvSpPr>
            <p:nvPr/>
          </p:nvSpPr>
          <p:spPr bwMode="auto">
            <a:xfrm>
              <a:off x="76993" y="152390"/>
              <a:ext cx="67401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2800" b="1">
                  <a:solidFill>
                    <a:srgbClr val="0033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</a:p>
          </p:txBody>
        </p:sp>
      </p:grpSp>
      <p:sp>
        <p:nvSpPr>
          <p:cNvPr id="6159" name="文本框 24"/>
          <p:cNvSpPr txBox="1">
            <a:spLocks noChangeArrowheads="1"/>
          </p:cNvSpPr>
          <p:nvPr/>
        </p:nvSpPr>
        <p:spPr bwMode="auto">
          <a:xfrm>
            <a:off x="2632075" y="303213"/>
            <a:ext cx="4205288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5400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</a:p>
        </p:txBody>
      </p:sp>
      <p:grpSp>
        <p:nvGrpSpPr>
          <p:cNvPr id="6160" name="组合 6159"/>
          <p:cNvGrpSpPr>
            <a:grpSpLocks/>
          </p:cNvGrpSpPr>
          <p:nvPr/>
        </p:nvGrpSpPr>
        <p:grpSpPr bwMode="auto">
          <a:xfrm>
            <a:off x="8607425" y="6519863"/>
            <a:ext cx="638175" cy="338137"/>
            <a:chOff x="0" y="0"/>
            <a:chExt cx="638628" cy="338554"/>
          </a:xfrm>
        </p:grpSpPr>
        <p:sp>
          <p:nvSpPr>
            <p:cNvPr id="8208" name="矩形 25"/>
            <p:cNvSpPr>
              <a:spLocks noChangeArrowheads="1"/>
            </p:cNvSpPr>
            <p:nvPr/>
          </p:nvSpPr>
          <p:spPr bwMode="auto">
            <a:xfrm>
              <a:off x="103314" y="0"/>
              <a:ext cx="43200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8209" name="文本框 26"/>
            <p:cNvSpPr txBox="1">
              <a:spLocks noChangeArrowheads="1"/>
            </p:cNvSpPr>
            <p:nvPr/>
          </p:nvSpPr>
          <p:spPr bwMode="auto">
            <a:xfrm>
              <a:off x="0" y="0"/>
              <a:ext cx="63862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1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r>
                <a:rPr lang="zh-CN" altLang="en-US" sz="1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</p:txBody>
        </p:sp>
      </p:grpSp>
      <p:sp>
        <p:nvSpPr>
          <p:cNvPr id="8210" name="文本框 5138"/>
          <p:cNvSpPr txBox="1">
            <a:spLocks noChangeArrowheads="1"/>
          </p:cNvSpPr>
          <p:nvPr/>
        </p:nvSpPr>
        <p:spPr bwMode="auto">
          <a:xfrm>
            <a:off x="3230563" y="1692275"/>
            <a:ext cx="49196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zh-CN" altLang="en-US" sz="3200" b="1" dirty="0" smtClean="0">
                <a:solidFill>
                  <a:schemeClr val="accent1"/>
                </a:solidFill>
              </a:rPr>
              <a:t>研究背景及意义</a:t>
            </a:r>
            <a:endParaRPr lang="zh-CN" altLang="en-US" sz="3200" b="1" dirty="0">
              <a:solidFill>
                <a:schemeClr val="accent1"/>
              </a:solidFill>
            </a:endParaRPr>
          </a:p>
        </p:txBody>
      </p:sp>
      <p:sp>
        <p:nvSpPr>
          <p:cNvPr id="8211" name="文本框 5139"/>
          <p:cNvSpPr txBox="1">
            <a:spLocks noChangeArrowheads="1"/>
          </p:cNvSpPr>
          <p:nvPr/>
        </p:nvSpPr>
        <p:spPr bwMode="auto">
          <a:xfrm>
            <a:off x="3689350" y="2833688"/>
            <a:ext cx="49212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zh-CN" altLang="en-US" sz="3200" b="1" dirty="0" smtClean="0">
                <a:solidFill>
                  <a:srgbClr val="0066CC"/>
                </a:solidFill>
                <a:latin typeface="宋体" panose="02010600030101010101" pitchFamily="2" charset="-122"/>
                <a:sym typeface="Arial" panose="020B0604020202020204" pitchFamily="34" charset="0"/>
              </a:rPr>
              <a:t>研究内容和方法</a:t>
            </a:r>
            <a:endParaRPr lang="zh-CN" altLang="en-US" sz="3200" b="1" dirty="0">
              <a:solidFill>
                <a:schemeClr val="accent1"/>
              </a:solidFill>
              <a:latin typeface="宋体" panose="02010600030101010101" pitchFamily="2" charset="-122"/>
            </a:endParaRPr>
          </a:p>
        </p:txBody>
      </p:sp>
      <p:sp>
        <p:nvSpPr>
          <p:cNvPr id="8212" name="文本框 5140"/>
          <p:cNvSpPr txBox="1">
            <a:spLocks noChangeArrowheads="1"/>
          </p:cNvSpPr>
          <p:nvPr/>
        </p:nvSpPr>
        <p:spPr bwMode="auto">
          <a:xfrm>
            <a:off x="4173538" y="4108450"/>
            <a:ext cx="48815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zh-CN" altLang="en-US" sz="3200" b="1" dirty="0" smtClean="0">
                <a:solidFill>
                  <a:schemeClr val="accent1"/>
                </a:solidFill>
              </a:rPr>
              <a:t>结    果    展    示</a:t>
            </a:r>
            <a:endParaRPr lang="zh-CN" altLang="en-US" sz="3200" b="1" dirty="0">
              <a:solidFill>
                <a:schemeClr val="accent1"/>
              </a:solidFill>
            </a:endParaRPr>
          </a:p>
        </p:txBody>
      </p:sp>
      <p:sp>
        <p:nvSpPr>
          <p:cNvPr id="8213" name="文本框 5141"/>
          <p:cNvSpPr txBox="1">
            <a:spLocks noChangeArrowheads="1"/>
          </p:cNvSpPr>
          <p:nvPr/>
        </p:nvSpPr>
        <p:spPr bwMode="auto">
          <a:xfrm>
            <a:off x="4754563" y="5299075"/>
            <a:ext cx="36814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zh-CN" altLang="en-US" sz="3200" b="1" dirty="0">
                <a:solidFill>
                  <a:schemeClr val="accent1"/>
                </a:solidFill>
              </a:rPr>
              <a:t>总  结  与  展  望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组合 18"/>
          <p:cNvGrpSpPr>
            <a:grpSpLocks noChangeAspect="1"/>
          </p:cNvGrpSpPr>
          <p:nvPr/>
        </p:nvGrpSpPr>
        <p:grpSpPr bwMode="auto">
          <a:xfrm>
            <a:off x="611188" y="261938"/>
            <a:ext cx="666750" cy="663575"/>
            <a:chOff x="0" y="0"/>
            <a:chExt cx="666069" cy="664458"/>
          </a:xfrm>
        </p:grpSpPr>
        <p:sp>
          <p:nvSpPr>
            <p:cNvPr id="10242" name="矩形 8"/>
            <p:cNvSpPr>
              <a:spLocks noChangeAspect="1" noChangeArrowheads="1"/>
            </p:cNvSpPr>
            <p:nvPr/>
          </p:nvSpPr>
          <p:spPr bwMode="auto">
            <a:xfrm>
              <a:off x="0" y="0"/>
              <a:ext cx="538925" cy="537622"/>
            </a:xfrm>
            <a:prstGeom prst="rect">
              <a:avLst/>
            </a:prstGeom>
            <a:solidFill>
              <a:srgbClr val="0054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243" name="矩形 16"/>
            <p:cNvSpPr>
              <a:spLocks noChangeAspect="1" noChangeArrowheads="1"/>
            </p:cNvSpPr>
            <p:nvPr/>
          </p:nvSpPr>
          <p:spPr bwMode="auto">
            <a:xfrm>
              <a:off x="269463" y="268811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9221" name="文本框 17"/>
          <p:cNvSpPr txBox="1">
            <a:spLocks noChangeArrowheads="1"/>
          </p:cNvSpPr>
          <p:nvPr/>
        </p:nvSpPr>
        <p:spPr bwMode="auto">
          <a:xfrm>
            <a:off x="1419225" y="274638"/>
            <a:ext cx="711358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 验 与 分 析</a:t>
            </a:r>
            <a:endParaRPr lang="zh-CN" altLang="en-US" sz="3600" dirty="0"/>
          </a:p>
        </p:txBody>
      </p:sp>
      <p:grpSp>
        <p:nvGrpSpPr>
          <p:cNvPr id="9222" name="组合 19"/>
          <p:cNvGrpSpPr>
            <a:grpSpLocks/>
          </p:cNvGrpSpPr>
          <p:nvPr/>
        </p:nvGrpSpPr>
        <p:grpSpPr bwMode="auto">
          <a:xfrm>
            <a:off x="1220788" y="6519863"/>
            <a:ext cx="8024812" cy="338554"/>
            <a:chOff x="0" y="0"/>
            <a:chExt cx="8024939" cy="338972"/>
          </a:xfrm>
        </p:grpSpPr>
        <p:sp>
          <p:nvSpPr>
            <p:cNvPr id="10246" name="矩形 21"/>
            <p:cNvSpPr>
              <a:spLocks noChangeArrowheads="1"/>
            </p:cNvSpPr>
            <p:nvPr/>
          </p:nvSpPr>
          <p:spPr bwMode="auto">
            <a:xfrm>
              <a:off x="7489625" y="0"/>
              <a:ext cx="43200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247" name="文本框 22"/>
            <p:cNvSpPr txBox="1">
              <a:spLocks noChangeArrowheads="1"/>
            </p:cNvSpPr>
            <p:nvPr/>
          </p:nvSpPr>
          <p:spPr bwMode="auto">
            <a:xfrm>
              <a:off x="7386311" y="0"/>
              <a:ext cx="638628" cy="3389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19</a:t>
              </a:r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48" name="文本框 23"/>
            <p:cNvSpPr txBox="1">
              <a:spLocks noChangeArrowheads="1"/>
            </p:cNvSpPr>
            <p:nvPr/>
          </p:nvSpPr>
          <p:spPr bwMode="auto">
            <a:xfrm>
              <a:off x="0" y="0"/>
              <a:ext cx="748962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r"/>
              <a:endParaRPr lang="zh-CN" altLang="en-US" sz="16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1" name="图片 10" descr="C:\Users\Administrator\AppData\Roaming\Tencent\Users\2211565104\QQ\WinTemp\RichOle\GBRJA19QV_$}O]WD6}YAE3U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225" y="920969"/>
            <a:ext cx="6628490" cy="559435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文本框 11"/>
          <p:cNvSpPr txBox="1"/>
          <p:nvPr/>
        </p:nvSpPr>
        <p:spPr>
          <a:xfrm>
            <a:off x="2757585" y="6515319"/>
            <a:ext cx="3865161" cy="4001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zh-CN" altLang="en-US" sz="2000" b="1" dirty="0" smtClean="0"/>
              <a:t>实验设置</a:t>
            </a:r>
            <a:r>
              <a:rPr lang="en-US" altLang="zh-CN" sz="2000" b="1" dirty="0" smtClean="0"/>
              <a:t>2,3</a:t>
            </a:r>
            <a:r>
              <a:rPr lang="zh-CN" altLang="en-US" sz="2000" b="1" dirty="0" smtClean="0"/>
              <a:t>平均损失变化情况图</a:t>
            </a:r>
            <a:endParaRPr lang="zh-CN" altLang="en-US" sz="20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7359314" y="1567300"/>
            <a:ext cx="2405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</a:t>
            </a:r>
            <a:r>
              <a:rPr lang="zh-CN" altLang="en-US" dirty="0" smtClean="0"/>
              <a:t>     初始学习</a:t>
            </a:r>
            <a:r>
              <a:rPr lang="zh-CN" altLang="en-US" dirty="0"/>
              <a:t>率</a:t>
            </a:r>
            <a:r>
              <a:rPr lang="zh-CN" altLang="en-US" dirty="0" smtClean="0"/>
              <a:t>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182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组合 18"/>
          <p:cNvGrpSpPr>
            <a:grpSpLocks noChangeAspect="1"/>
          </p:cNvGrpSpPr>
          <p:nvPr/>
        </p:nvGrpSpPr>
        <p:grpSpPr bwMode="auto">
          <a:xfrm>
            <a:off x="611188" y="261938"/>
            <a:ext cx="666750" cy="663575"/>
            <a:chOff x="0" y="0"/>
            <a:chExt cx="666069" cy="664458"/>
          </a:xfrm>
        </p:grpSpPr>
        <p:sp>
          <p:nvSpPr>
            <p:cNvPr id="10242" name="矩形 8"/>
            <p:cNvSpPr>
              <a:spLocks noChangeAspect="1" noChangeArrowheads="1"/>
            </p:cNvSpPr>
            <p:nvPr/>
          </p:nvSpPr>
          <p:spPr bwMode="auto">
            <a:xfrm>
              <a:off x="0" y="0"/>
              <a:ext cx="538925" cy="537622"/>
            </a:xfrm>
            <a:prstGeom prst="rect">
              <a:avLst/>
            </a:prstGeom>
            <a:solidFill>
              <a:srgbClr val="0054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243" name="矩形 16"/>
            <p:cNvSpPr>
              <a:spLocks noChangeAspect="1" noChangeArrowheads="1"/>
            </p:cNvSpPr>
            <p:nvPr/>
          </p:nvSpPr>
          <p:spPr bwMode="auto">
            <a:xfrm>
              <a:off x="269463" y="268811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9221" name="文本框 17"/>
          <p:cNvSpPr txBox="1">
            <a:spLocks noChangeArrowheads="1"/>
          </p:cNvSpPr>
          <p:nvPr/>
        </p:nvSpPr>
        <p:spPr bwMode="auto">
          <a:xfrm>
            <a:off x="1419225" y="274638"/>
            <a:ext cx="711358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 验 与 分 析</a:t>
            </a:r>
            <a:endParaRPr lang="zh-CN" altLang="en-US" sz="3600" dirty="0"/>
          </a:p>
        </p:txBody>
      </p:sp>
      <p:grpSp>
        <p:nvGrpSpPr>
          <p:cNvPr id="9222" name="组合 19"/>
          <p:cNvGrpSpPr>
            <a:grpSpLocks/>
          </p:cNvGrpSpPr>
          <p:nvPr/>
        </p:nvGrpSpPr>
        <p:grpSpPr bwMode="auto">
          <a:xfrm>
            <a:off x="1220788" y="6519863"/>
            <a:ext cx="8024812" cy="338554"/>
            <a:chOff x="0" y="0"/>
            <a:chExt cx="8024939" cy="338972"/>
          </a:xfrm>
        </p:grpSpPr>
        <p:sp>
          <p:nvSpPr>
            <p:cNvPr id="10246" name="矩形 21"/>
            <p:cNvSpPr>
              <a:spLocks noChangeArrowheads="1"/>
            </p:cNvSpPr>
            <p:nvPr/>
          </p:nvSpPr>
          <p:spPr bwMode="auto">
            <a:xfrm>
              <a:off x="7489625" y="0"/>
              <a:ext cx="43200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247" name="文本框 22"/>
            <p:cNvSpPr txBox="1">
              <a:spLocks noChangeArrowheads="1"/>
            </p:cNvSpPr>
            <p:nvPr/>
          </p:nvSpPr>
          <p:spPr bwMode="auto">
            <a:xfrm>
              <a:off x="7386311" y="0"/>
              <a:ext cx="638628" cy="3389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</a:t>
              </a:r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48" name="文本框 23"/>
            <p:cNvSpPr txBox="1">
              <a:spLocks noChangeArrowheads="1"/>
            </p:cNvSpPr>
            <p:nvPr/>
          </p:nvSpPr>
          <p:spPr bwMode="auto">
            <a:xfrm>
              <a:off x="0" y="0"/>
              <a:ext cx="748962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r"/>
              <a:endParaRPr lang="zh-CN" altLang="en-US" sz="16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1" name="图片 10"/>
          <p:cNvPicPr/>
          <p:nvPr/>
        </p:nvPicPr>
        <p:blipFill>
          <a:blip r:embed="rId3"/>
          <a:stretch>
            <a:fillRect/>
          </a:stretch>
        </p:blipFill>
        <p:spPr>
          <a:xfrm>
            <a:off x="1277938" y="920969"/>
            <a:ext cx="6755764" cy="5310551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2922813" y="6315264"/>
            <a:ext cx="3581430" cy="4001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zh-CN" altLang="en-US" sz="2000" b="1" dirty="0" smtClean="0"/>
              <a:t>实验设置</a:t>
            </a:r>
            <a:r>
              <a:rPr lang="en-US" altLang="zh-CN" sz="2000" b="1" dirty="0" smtClean="0"/>
              <a:t>2,3  LAMR</a:t>
            </a:r>
            <a:r>
              <a:rPr lang="zh-CN" altLang="en-US" sz="2000" b="1" dirty="0" smtClean="0"/>
              <a:t>变化情况图</a:t>
            </a:r>
            <a:endParaRPr lang="zh-CN" altLang="en-US" sz="2000" b="1" dirty="0"/>
          </a:p>
        </p:txBody>
      </p:sp>
      <p:sp>
        <p:nvSpPr>
          <p:cNvPr id="13" name="文本框 12"/>
          <p:cNvSpPr txBox="1"/>
          <p:nvPr/>
        </p:nvSpPr>
        <p:spPr>
          <a:xfrm>
            <a:off x="7404396" y="1991843"/>
            <a:ext cx="2405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</a:t>
            </a:r>
            <a:r>
              <a:rPr lang="zh-CN" altLang="en-US" dirty="0" smtClean="0"/>
              <a:t>     初始学习</a:t>
            </a:r>
            <a:r>
              <a:rPr lang="zh-CN" altLang="en-US" dirty="0"/>
              <a:t>率</a:t>
            </a:r>
            <a:r>
              <a:rPr lang="zh-CN" altLang="en-US" dirty="0" smtClean="0"/>
              <a:t>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689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组合 18"/>
          <p:cNvGrpSpPr>
            <a:grpSpLocks noChangeAspect="1"/>
          </p:cNvGrpSpPr>
          <p:nvPr/>
        </p:nvGrpSpPr>
        <p:grpSpPr bwMode="auto">
          <a:xfrm>
            <a:off x="611188" y="261938"/>
            <a:ext cx="666750" cy="663575"/>
            <a:chOff x="0" y="0"/>
            <a:chExt cx="666069" cy="664458"/>
          </a:xfrm>
        </p:grpSpPr>
        <p:sp>
          <p:nvSpPr>
            <p:cNvPr id="10242" name="矩形 8"/>
            <p:cNvSpPr>
              <a:spLocks noChangeAspect="1" noChangeArrowheads="1"/>
            </p:cNvSpPr>
            <p:nvPr/>
          </p:nvSpPr>
          <p:spPr bwMode="auto">
            <a:xfrm>
              <a:off x="0" y="0"/>
              <a:ext cx="538925" cy="537622"/>
            </a:xfrm>
            <a:prstGeom prst="rect">
              <a:avLst/>
            </a:prstGeom>
            <a:solidFill>
              <a:srgbClr val="0054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243" name="矩形 16"/>
            <p:cNvSpPr>
              <a:spLocks noChangeAspect="1" noChangeArrowheads="1"/>
            </p:cNvSpPr>
            <p:nvPr/>
          </p:nvSpPr>
          <p:spPr bwMode="auto">
            <a:xfrm>
              <a:off x="269463" y="268811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9221" name="文本框 17"/>
          <p:cNvSpPr txBox="1">
            <a:spLocks noChangeArrowheads="1"/>
          </p:cNvSpPr>
          <p:nvPr/>
        </p:nvSpPr>
        <p:spPr bwMode="auto">
          <a:xfrm>
            <a:off x="1419225" y="274638"/>
            <a:ext cx="711358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 验 与 分 析</a:t>
            </a:r>
            <a:endParaRPr lang="zh-CN" altLang="en-US" sz="3600" dirty="0"/>
          </a:p>
        </p:txBody>
      </p:sp>
      <p:grpSp>
        <p:nvGrpSpPr>
          <p:cNvPr id="9222" name="组合 19"/>
          <p:cNvGrpSpPr>
            <a:grpSpLocks/>
          </p:cNvGrpSpPr>
          <p:nvPr/>
        </p:nvGrpSpPr>
        <p:grpSpPr bwMode="auto">
          <a:xfrm>
            <a:off x="1220788" y="6519863"/>
            <a:ext cx="8024812" cy="338554"/>
            <a:chOff x="0" y="0"/>
            <a:chExt cx="8024939" cy="338972"/>
          </a:xfrm>
        </p:grpSpPr>
        <p:sp>
          <p:nvSpPr>
            <p:cNvPr id="10246" name="矩形 21"/>
            <p:cNvSpPr>
              <a:spLocks noChangeArrowheads="1"/>
            </p:cNvSpPr>
            <p:nvPr/>
          </p:nvSpPr>
          <p:spPr bwMode="auto">
            <a:xfrm>
              <a:off x="7489625" y="0"/>
              <a:ext cx="43200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247" name="文本框 22"/>
            <p:cNvSpPr txBox="1">
              <a:spLocks noChangeArrowheads="1"/>
            </p:cNvSpPr>
            <p:nvPr/>
          </p:nvSpPr>
          <p:spPr bwMode="auto">
            <a:xfrm>
              <a:off x="7386311" y="0"/>
              <a:ext cx="638628" cy="3389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21</a:t>
              </a:r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48" name="文本框 23"/>
            <p:cNvSpPr txBox="1">
              <a:spLocks noChangeArrowheads="1"/>
            </p:cNvSpPr>
            <p:nvPr/>
          </p:nvSpPr>
          <p:spPr bwMode="auto">
            <a:xfrm>
              <a:off x="0" y="0"/>
              <a:ext cx="748962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r"/>
              <a:endParaRPr lang="zh-CN" altLang="en-US" sz="16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938" y="899399"/>
            <a:ext cx="6842833" cy="554666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2184612" y="6472178"/>
            <a:ext cx="5458546" cy="4001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zh-CN" altLang="en-US" sz="2000" b="1" dirty="0" smtClean="0"/>
              <a:t>实验设置</a:t>
            </a:r>
            <a:r>
              <a:rPr lang="en-US" altLang="zh-CN" sz="2000" b="1" dirty="0" smtClean="0"/>
              <a:t>3 </a:t>
            </a:r>
            <a:r>
              <a:rPr lang="zh-CN" altLang="en-US" sz="2000" b="1" dirty="0" smtClean="0"/>
              <a:t>另外两组交叉验证</a:t>
            </a:r>
            <a:r>
              <a:rPr lang="en-US" altLang="zh-CN" sz="2000" b="1" dirty="0" smtClean="0"/>
              <a:t>LAMR</a:t>
            </a:r>
            <a:r>
              <a:rPr lang="zh-CN" altLang="en-US" sz="2000" b="1" dirty="0" smtClean="0"/>
              <a:t>变化情况图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16133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组合 18"/>
          <p:cNvGrpSpPr>
            <a:grpSpLocks noChangeAspect="1"/>
          </p:cNvGrpSpPr>
          <p:nvPr/>
        </p:nvGrpSpPr>
        <p:grpSpPr bwMode="auto">
          <a:xfrm>
            <a:off x="611188" y="261938"/>
            <a:ext cx="666750" cy="663575"/>
            <a:chOff x="0" y="0"/>
            <a:chExt cx="666069" cy="664458"/>
          </a:xfrm>
        </p:grpSpPr>
        <p:sp>
          <p:nvSpPr>
            <p:cNvPr id="10242" name="矩形 8"/>
            <p:cNvSpPr>
              <a:spLocks noChangeAspect="1" noChangeArrowheads="1"/>
            </p:cNvSpPr>
            <p:nvPr/>
          </p:nvSpPr>
          <p:spPr bwMode="auto">
            <a:xfrm>
              <a:off x="0" y="0"/>
              <a:ext cx="538925" cy="537622"/>
            </a:xfrm>
            <a:prstGeom prst="rect">
              <a:avLst/>
            </a:prstGeom>
            <a:solidFill>
              <a:srgbClr val="0054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243" name="矩形 16"/>
            <p:cNvSpPr>
              <a:spLocks noChangeAspect="1" noChangeArrowheads="1"/>
            </p:cNvSpPr>
            <p:nvPr/>
          </p:nvSpPr>
          <p:spPr bwMode="auto">
            <a:xfrm>
              <a:off x="269463" y="268811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9221" name="文本框 17"/>
          <p:cNvSpPr txBox="1">
            <a:spLocks noChangeArrowheads="1"/>
          </p:cNvSpPr>
          <p:nvPr/>
        </p:nvSpPr>
        <p:spPr bwMode="auto">
          <a:xfrm>
            <a:off x="1419225" y="274638"/>
            <a:ext cx="711358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 验 与 分 析</a:t>
            </a:r>
            <a:endParaRPr lang="zh-CN" altLang="en-US" sz="3600" dirty="0"/>
          </a:p>
        </p:txBody>
      </p:sp>
      <p:grpSp>
        <p:nvGrpSpPr>
          <p:cNvPr id="9222" name="组合 19"/>
          <p:cNvGrpSpPr>
            <a:grpSpLocks/>
          </p:cNvGrpSpPr>
          <p:nvPr/>
        </p:nvGrpSpPr>
        <p:grpSpPr bwMode="auto">
          <a:xfrm>
            <a:off x="1220788" y="6519863"/>
            <a:ext cx="8024812" cy="338554"/>
            <a:chOff x="0" y="0"/>
            <a:chExt cx="8024939" cy="338972"/>
          </a:xfrm>
        </p:grpSpPr>
        <p:sp>
          <p:nvSpPr>
            <p:cNvPr id="10246" name="矩形 21"/>
            <p:cNvSpPr>
              <a:spLocks noChangeArrowheads="1"/>
            </p:cNvSpPr>
            <p:nvPr/>
          </p:nvSpPr>
          <p:spPr bwMode="auto">
            <a:xfrm>
              <a:off x="7489625" y="0"/>
              <a:ext cx="43200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247" name="文本框 22"/>
            <p:cNvSpPr txBox="1">
              <a:spLocks noChangeArrowheads="1"/>
            </p:cNvSpPr>
            <p:nvPr/>
          </p:nvSpPr>
          <p:spPr bwMode="auto">
            <a:xfrm>
              <a:off x="7386311" y="0"/>
              <a:ext cx="638628" cy="3389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22</a:t>
              </a:r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48" name="文本框 23"/>
            <p:cNvSpPr txBox="1">
              <a:spLocks noChangeArrowheads="1"/>
            </p:cNvSpPr>
            <p:nvPr/>
          </p:nvSpPr>
          <p:spPr bwMode="auto">
            <a:xfrm>
              <a:off x="0" y="0"/>
              <a:ext cx="748962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r"/>
              <a:endParaRPr lang="zh-CN" altLang="en-US" sz="16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227" name="文本框 9226"/>
          <p:cNvSpPr txBox="1"/>
          <p:nvPr/>
        </p:nvSpPr>
        <p:spPr>
          <a:xfrm>
            <a:off x="790575" y="1239838"/>
            <a:ext cx="7600950" cy="50597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lang="en-US" altLang="zh-CN" sz="240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itchFamily="2" charset="0"/>
                <a:ea typeface="宋体" charset="-122"/>
                <a:cs typeface="+mn-ea"/>
              </a:rPr>
              <a:t>3</a:t>
            </a:r>
            <a:r>
              <a:rPr lang="zh-CN" altLang="en-US" sz="240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itchFamily="2" charset="0"/>
                <a:ea typeface="宋体" charset="-122"/>
                <a:cs typeface="+mn-ea"/>
              </a:rPr>
              <a:t>、过拟合了，增加训练样本会好一些么？ </a:t>
            </a:r>
            <a:endParaRPr lang="en-US" altLang="zh-CN" sz="2400" noProof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itchFamily="2" charset="0"/>
              <a:ea typeface="宋体" charset="-122"/>
              <a:cs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7938" y="1745810"/>
            <a:ext cx="6710512" cy="5112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412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组合 18"/>
          <p:cNvGrpSpPr>
            <a:grpSpLocks noChangeAspect="1"/>
          </p:cNvGrpSpPr>
          <p:nvPr/>
        </p:nvGrpSpPr>
        <p:grpSpPr bwMode="auto">
          <a:xfrm>
            <a:off x="611188" y="261938"/>
            <a:ext cx="666750" cy="663575"/>
            <a:chOff x="0" y="0"/>
            <a:chExt cx="666069" cy="664458"/>
          </a:xfrm>
        </p:grpSpPr>
        <p:sp>
          <p:nvSpPr>
            <p:cNvPr id="10242" name="矩形 8"/>
            <p:cNvSpPr>
              <a:spLocks noChangeAspect="1" noChangeArrowheads="1"/>
            </p:cNvSpPr>
            <p:nvPr/>
          </p:nvSpPr>
          <p:spPr bwMode="auto">
            <a:xfrm>
              <a:off x="0" y="0"/>
              <a:ext cx="538925" cy="537622"/>
            </a:xfrm>
            <a:prstGeom prst="rect">
              <a:avLst/>
            </a:prstGeom>
            <a:solidFill>
              <a:srgbClr val="0054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243" name="矩形 16"/>
            <p:cNvSpPr>
              <a:spLocks noChangeAspect="1" noChangeArrowheads="1"/>
            </p:cNvSpPr>
            <p:nvPr/>
          </p:nvSpPr>
          <p:spPr bwMode="auto">
            <a:xfrm>
              <a:off x="269463" y="268811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9221" name="文本框 17"/>
          <p:cNvSpPr txBox="1">
            <a:spLocks noChangeArrowheads="1"/>
          </p:cNvSpPr>
          <p:nvPr/>
        </p:nvSpPr>
        <p:spPr bwMode="auto">
          <a:xfrm>
            <a:off x="1419225" y="274638"/>
            <a:ext cx="711358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 验 与 分 析</a:t>
            </a:r>
            <a:endParaRPr lang="zh-CN" altLang="en-US" sz="3600" dirty="0"/>
          </a:p>
        </p:txBody>
      </p:sp>
      <p:grpSp>
        <p:nvGrpSpPr>
          <p:cNvPr id="9222" name="组合 19"/>
          <p:cNvGrpSpPr>
            <a:grpSpLocks/>
          </p:cNvGrpSpPr>
          <p:nvPr/>
        </p:nvGrpSpPr>
        <p:grpSpPr bwMode="auto">
          <a:xfrm>
            <a:off x="1220788" y="6519863"/>
            <a:ext cx="8024812" cy="338554"/>
            <a:chOff x="0" y="0"/>
            <a:chExt cx="8024939" cy="338972"/>
          </a:xfrm>
        </p:grpSpPr>
        <p:sp>
          <p:nvSpPr>
            <p:cNvPr id="10246" name="矩形 21"/>
            <p:cNvSpPr>
              <a:spLocks noChangeArrowheads="1"/>
            </p:cNvSpPr>
            <p:nvPr/>
          </p:nvSpPr>
          <p:spPr bwMode="auto">
            <a:xfrm>
              <a:off x="7489625" y="0"/>
              <a:ext cx="43200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247" name="文本框 22"/>
            <p:cNvSpPr txBox="1">
              <a:spLocks noChangeArrowheads="1"/>
            </p:cNvSpPr>
            <p:nvPr/>
          </p:nvSpPr>
          <p:spPr bwMode="auto">
            <a:xfrm>
              <a:off x="7386311" y="0"/>
              <a:ext cx="638628" cy="3389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23</a:t>
              </a:r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48" name="文本框 23"/>
            <p:cNvSpPr txBox="1">
              <a:spLocks noChangeArrowheads="1"/>
            </p:cNvSpPr>
            <p:nvPr/>
          </p:nvSpPr>
          <p:spPr bwMode="auto">
            <a:xfrm>
              <a:off x="0" y="0"/>
              <a:ext cx="748962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r"/>
              <a:endParaRPr lang="zh-CN" altLang="en-US" sz="16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047" y="982030"/>
            <a:ext cx="7576930" cy="5472227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2918404" y="6454257"/>
            <a:ext cx="4115229" cy="4001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zh-CN" altLang="en-US" sz="2000" b="1" dirty="0" smtClean="0"/>
              <a:t>实验设置</a:t>
            </a:r>
            <a:r>
              <a:rPr lang="en-US" altLang="zh-CN" sz="2000" b="1" dirty="0" smtClean="0"/>
              <a:t>3</a:t>
            </a:r>
            <a:r>
              <a:rPr lang="zh-CN" altLang="en-US" sz="2000" b="1" dirty="0" smtClean="0"/>
              <a:t>，</a:t>
            </a:r>
            <a:r>
              <a:rPr lang="en-US" altLang="zh-CN" sz="2000" b="1" dirty="0" smtClean="0"/>
              <a:t>6 </a:t>
            </a:r>
            <a:r>
              <a:rPr lang="zh-CN" altLang="en-US" sz="2000" b="1" dirty="0" smtClean="0"/>
              <a:t>平均损失变化情况图</a:t>
            </a:r>
            <a:endParaRPr lang="zh-CN" altLang="en-US" sz="2000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8368437" y="169817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样本多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147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组合 18"/>
          <p:cNvGrpSpPr>
            <a:grpSpLocks noChangeAspect="1"/>
          </p:cNvGrpSpPr>
          <p:nvPr/>
        </p:nvGrpSpPr>
        <p:grpSpPr bwMode="auto">
          <a:xfrm>
            <a:off x="611188" y="261938"/>
            <a:ext cx="666750" cy="663575"/>
            <a:chOff x="0" y="0"/>
            <a:chExt cx="666069" cy="664458"/>
          </a:xfrm>
        </p:grpSpPr>
        <p:sp>
          <p:nvSpPr>
            <p:cNvPr id="10242" name="矩形 8"/>
            <p:cNvSpPr>
              <a:spLocks noChangeAspect="1" noChangeArrowheads="1"/>
            </p:cNvSpPr>
            <p:nvPr/>
          </p:nvSpPr>
          <p:spPr bwMode="auto">
            <a:xfrm>
              <a:off x="0" y="0"/>
              <a:ext cx="538925" cy="537622"/>
            </a:xfrm>
            <a:prstGeom prst="rect">
              <a:avLst/>
            </a:prstGeom>
            <a:solidFill>
              <a:srgbClr val="0054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243" name="矩形 16"/>
            <p:cNvSpPr>
              <a:spLocks noChangeAspect="1" noChangeArrowheads="1"/>
            </p:cNvSpPr>
            <p:nvPr/>
          </p:nvSpPr>
          <p:spPr bwMode="auto">
            <a:xfrm>
              <a:off x="269463" y="268811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9221" name="文本框 17"/>
          <p:cNvSpPr txBox="1">
            <a:spLocks noChangeArrowheads="1"/>
          </p:cNvSpPr>
          <p:nvPr/>
        </p:nvSpPr>
        <p:spPr bwMode="auto">
          <a:xfrm>
            <a:off x="1419225" y="274638"/>
            <a:ext cx="711358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 验 与 分 析</a:t>
            </a:r>
            <a:endParaRPr lang="zh-CN" altLang="en-US" sz="3600" dirty="0"/>
          </a:p>
        </p:txBody>
      </p:sp>
      <p:grpSp>
        <p:nvGrpSpPr>
          <p:cNvPr id="9222" name="组合 19"/>
          <p:cNvGrpSpPr>
            <a:grpSpLocks/>
          </p:cNvGrpSpPr>
          <p:nvPr/>
        </p:nvGrpSpPr>
        <p:grpSpPr bwMode="auto">
          <a:xfrm>
            <a:off x="1220788" y="6519863"/>
            <a:ext cx="8024812" cy="338554"/>
            <a:chOff x="0" y="0"/>
            <a:chExt cx="8024939" cy="338972"/>
          </a:xfrm>
        </p:grpSpPr>
        <p:sp>
          <p:nvSpPr>
            <p:cNvPr id="10246" name="矩形 21"/>
            <p:cNvSpPr>
              <a:spLocks noChangeArrowheads="1"/>
            </p:cNvSpPr>
            <p:nvPr/>
          </p:nvSpPr>
          <p:spPr bwMode="auto">
            <a:xfrm>
              <a:off x="7489625" y="0"/>
              <a:ext cx="43200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247" name="文本框 22"/>
            <p:cNvSpPr txBox="1">
              <a:spLocks noChangeArrowheads="1"/>
            </p:cNvSpPr>
            <p:nvPr/>
          </p:nvSpPr>
          <p:spPr bwMode="auto">
            <a:xfrm>
              <a:off x="7386311" y="0"/>
              <a:ext cx="638628" cy="3389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24</a:t>
              </a:r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48" name="文本框 23"/>
            <p:cNvSpPr txBox="1">
              <a:spLocks noChangeArrowheads="1"/>
            </p:cNvSpPr>
            <p:nvPr/>
          </p:nvSpPr>
          <p:spPr bwMode="auto">
            <a:xfrm>
              <a:off x="0" y="0"/>
              <a:ext cx="748962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r"/>
              <a:endParaRPr lang="zh-CN" altLang="en-US" sz="16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1" name="图片 10"/>
          <p:cNvPicPr/>
          <p:nvPr/>
        </p:nvPicPr>
        <p:blipFill>
          <a:blip r:embed="rId3"/>
          <a:stretch>
            <a:fillRect/>
          </a:stretch>
        </p:blipFill>
        <p:spPr>
          <a:xfrm>
            <a:off x="1220788" y="920969"/>
            <a:ext cx="7293251" cy="5508857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2918404" y="6454257"/>
            <a:ext cx="3716082" cy="4001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zh-CN" altLang="en-US" sz="2000" b="1" dirty="0" smtClean="0"/>
              <a:t>实验设置</a:t>
            </a:r>
            <a:r>
              <a:rPr lang="en-US" altLang="zh-CN" sz="2000" b="1" dirty="0" smtClean="0"/>
              <a:t>3</a:t>
            </a:r>
            <a:r>
              <a:rPr lang="zh-CN" altLang="en-US" sz="2000" b="1" dirty="0" smtClean="0"/>
              <a:t>，</a:t>
            </a:r>
            <a:r>
              <a:rPr lang="en-US" altLang="zh-CN" sz="2000" b="1" dirty="0" smtClean="0"/>
              <a:t>6 LAMR</a:t>
            </a:r>
            <a:r>
              <a:rPr lang="zh-CN" altLang="en-US" sz="2000" b="1" dirty="0" smtClean="0"/>
              <a:t>变化情况图</a:t>
            </a:r>
            <a:endParaRPr lang="zh-CN" altLang="en-US" sz="2000" b="1" dirty="0"/>
          </a:p>
        </p:txBody>
      </p:sp>
      <p:sp>
        <p:nvSpPr>
          <p:cNvPr id="14" name="文本框 13"/>
          <p:cNvSpPr txBox="1"/>
          <p:nvPr/>
        </p:nvSpPr>
        <p:spPr>
          <a:xfrm>
            <a:off x="8304947" y="213904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样本多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339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组合 18"/>
          <p:cNvGrpSpPr>
            <a:grpSpLocks noChangeAspect="1"/>
          </p:cNvGrpSpPr>
          <p:nvPr/>
        </p:nvGrpSpPr>
        <p:grpSpPr bwMode="auto">
          <a:xfrm>
            <a:off x="611188" y="261938"/>
            <a:ext cx="666750" cy="663575"/>
            <a:chOff x="0" y="0"/>
            <a:chExt cx="666069" cy="664458"/>
          </a:xfrm>
        </p:grpSpPr>
        <p:sp>
          <p:nvSpPr>
            <p:cNvPr id="10242" name="矩形 8"/>
            <p:cNvSpPr>
              <a:spLocks noChangeAspect="1" noChangeArrowheads="1"/>
            </p:cNvSpPr>
            <p:nvPr/>
          </p:nvSpPr>
          <p:spPr bwMode="auto">
            <a:xfrm>
              <a:off x="0" y="0"/>
              <a:ext cx="538925" cy="537622"/>
            </a:xfrm>
            <a:prstGeom prst="rect">
              <a:avLst/>
            </a:prstGeom>
            <a:solidFill>
              <a:srgbClr val="0054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243" name="矩形 16"/>
            <p:cNvSpPr>
              <a:spLocks noChangeAspect="1" noChangeArrowheads="1"/>
            </p:cNvSpPr>
            <p:nvPr/>
          </p:nvSpPr>
          <p:spPr bwMode="auto">
            <a:xfrm>
              <a:off x="269463" y="268811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9221" name="文本框 17"/>
          <p:cNvSpPr txBox="1">
            <a:spLocks noChangeArrowheads="1"/>
          </p:cNvSpPr>
          <p:nvPr/>
        </p:nvSpPr>
        <p:spPr bwMode="auto">
          <a:xfrm>
            <a:off x="1419225" y="274638"/>
            <a:ext cx="711358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 验 与 分 析</a:t>
            </a:r>
            <a:endParaRPr lang="zh-CN" altLang="en-US" sz="3600" dirty="0"/>
          </a:p>
        </p:txBody>
      </p:sp>
      <p:grpSp>
        <p:nvGrpSpPr>
          <p:cNvPr id="9222" name="组合 19"/>
          <p:cNvGrpSpPr>
            <a:grpSpLocks/>
          </p:cNvGrpSpPr>
          <p:nvPr/>
        </p:nvGrpSpPr>
        <p:grpSpPr bwMode="auto">
          <a:xfrm>
            <a:off x="1220788" y="6519863"/>
            <a:ext cx="8024812" cy="338554"/>
            <a:chOff x="0" y="0"/>
            <a:chExt cx="8024939" cy="338972"/>
          </a:xfrm>
        </p:grpSpPr>
        <p:sp>
          <p:nvSpPr>
            <p:cNvPr id="10246" name="矩形 21"/>
            <p:cNvSpPr>
              <a:spLocks noChangeArrowheads="1"/>
            </p:cNvSpPr>
            <p:nvPr/>
          </p:nvSpPr>
          <p:spPr bwMode="auto">
            <a:xfrm>
              <a:off x="7489625" y="0"/>
              <a:ext cx="43200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247" name="文本框 22"/>
            <p:cNvSpPr txBox="1">
              <a:spLocks noChangeArrowheads="1"/>
            </p:cNvSpPr>
            <p:nvPr/>
          </p:nvSpPr>
          <p:spPr bwMode="auto">
            <a:xfrm>
              <a:off x="7386311" y="0"/>
              <a:ext cx="638628" cy="3389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25</a:t>
              </a:r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48" name="文本框 23"/>
            <p:cNvSpPr txBox="1">
              <a:spLocks noChangeArrowheads="1"/>
            </p:cNvSpPr>
            <p:nvPr/>
          </p:nvSpPr>
          <p:spPr bwMode="auto">
            <a:xfrm>
              <a:off x="0" y="0"/>
              <a:ext cx="748962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r"/>
              <a:endParaRPr lang="zh-CN" altLang="en-US" sz="16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965" y="1067299"/>
            <a:ext cx="8217992" cy="5391501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2918404" y="6454257"/>
            <a:ext cx="3935693" cy="4001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zh-CN" altLang="en-US" sz="2000" b="1" dirty="0" smtClean="0"/>
              <a:t>实验设置</a:t>
            </a:r>
            <a:r>
              <a:rPr lang="en-US" altLang="zh-CN" sz="2000" b="1" dirty="0" smtClean="0"/>
              <a:t>3-5 </a:t>
            </a:r>
            <a:r>
              <a:rPr lang="zh-CN" altLang="en-US" sz="2000" b="1" dirty="0" smtClean="0"/>
              <a:t>平均损失变化情况图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663526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组合 18"/>
          <p:cNvGrpSpPr>
            <a:grpSpLocks noChangeAspect="1"/>
          </p:cNvGrpSpPr>
          <p:nvPr/>
        </p:nvGrpSpPr>
        <p:grpSpPr bwMode="auto">
          <a:xfrm>
            <a:off x="611188" y="261938"/>
            <a:ext cx="666750" cy="663575"/>
            <a:chOff x="0" y="0"/>
            <a:chExt cx="666069" cy="664458"/>
          </a:xfrm>
        </p:grpSpPr>
        <p:sp>
          <p:nvSpPr>
            <p:cNvPr id="10242" name="矩形 8"/>
            <p:cNvSpPr>
              <a:spLocks noChangeAspect="1" noChangeArrowheads="1"/>
            </p:cNvSpPr>
            <p:nvPr/>
          </p:nvSpPr>
          <p:spPr bwMode="auto">
            <a:xfrm>
              <a:off x="0" y="0"/>
              <a:ext cx="538925" cy="537622"/>
            </a:xfrm>
            <a:prstGeom prst="rect">
              <a:avLst/>
            </a:prstGeom>
            <a:solidFill>
              <a:srgbClr val="0054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243" name="矩形 16"/>
            <p:cNvSpPr>
              <a:spLocks noChangeAspect="1" noChangeArrowheads="1"/>
            </p:cNvSpPr>
            <p:nvPr/>
          </p:nvSpPr>
          <p:spPr bwMode="auto">
            <a:xfrm>
              <a:off x="269463" y="268811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9221" name="文本框 17"/>
          <p:cNvSpPr txBox="1">
            <a:spLocks noChangeArrowheads="1"/>
          </p:cNvSpPr>
          <p:nvPr/>
        </p:nvSpPr>
        <p:spPr bwMode="auto">
          <a:xfrm>
            <a:off x="1419225" y="274638"/>
            <a:ext cx="711358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 验 与 分 析</a:t>
            </a:r>
            <a:endParaRPr lang="zh-CN" altLang="en-US" sz="3600" dirty="0"/>
          </a:p>
        </p:txBody>
      </p:sp>
      <p:grpSp>
        <p:nvGrpSpPr>
          <p:cNvPr id="9222" name="组合 19"/>
          <p:cNvGrpSpPr>
            <a:grpSpLocks/>
          </p:cNvGrpSpPr>
          <p:nvPr/>
        </p:nvGrpSpPr>
        <p:grpSpPr bwMode="auto">
          <a:xfrm>
            <a:off x="1220788" y="6519863"/>
            <a:ext cx="8024812" cy="338554"/>
            <a:chOff x="0" y="0"/>
            <a:chExt cx="8024939" cy="338972"/>
          </a:xfrm>
        </p:grpSpPr>
        <p:sp>
          <p:nvSpPr>
            <p:cNvPr id="10246" name="矩形 21"/>
            <p:cNvSpPr>
              <a:spLocks noChangeArrowheads="1"/>
            </p:cNvSpPr>
            <p:nvPr/>
          </p:nvSpPr>
          <p:spPr bwMode="auto">
            <a:xfrm>
              <a:off x="7489625" y="0"/>
              <a:ext cx="43200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247" name="文本框 22"/>
            <p:cNvSpPr txBox="1">
              <a:spLocks noChangeArrowheads="1"/>
            </p:cNvSpPr>
            <p:nvPr/>
          </p:nvSpPr>
          <p:spPr bwMode="auto">
            <a:xfrm>
              <a:off x="7386311" y="0"/>
              <a:ext cx="638628" cy="3389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26</a:t>
              </a:r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48" name="文本框 23"/>
            <p:cNvSpPr txBox="1">
              <a:spLocks noChangeArrowheads="1"/>
            </p:cNvSpPr>
            <p:nvPr/>
          </p:nvSpPr>
          <p:spPr bwMode="auto">
            <a:xfrm>
              <a:off x="0" y="0"/>
              <a:ext cx="748962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r"/>
              <a:endParaRPr lang="zh-CN" altLang="en-US" sz="16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2918404" y="6454257"/>
            <a:ext cx="3935693" cy="4001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zh-CN" altLang="en-US" sz="2000" b="1" dirty="0" smtClean="0"/>
              <a:t>实验设置</a:t>
            </a:r>
            <a:r>
              <a:rPr lang="en-US" altLang="zh-CN" sz="2000" b="1" dirty="0" smtClean="0"/>
              <a:t>6-8 </a:t>
            </a:r>
            <a:r>
              <a:rPr lang="zh-CN" altLang="en-US" sz="2000" b="1" dirty="0" smtClean="0"/>
              <a:t>平均损失变化情况图</a:t>
            </a:r>
            <a:endParaRPr lang="zh-CN" altLang="en-US" sz="2000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214" y="1003868"/>
            <a:ext cx="8302080" cy="5454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65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组合 18"/>
          <p:cNvGrpSpPr>
            <a:grpSpLocks noChangeAspect="1"/>
          </p:cNvGrpSpPr>
          <p:nvPr/>
        </p:nvGrpSpPr>
        <p:grpSpPr bwMode="auto">
          <a:xfrm>
            <a:off x="611188" y="261938"/>
            <a:ext cx="666750" cy="663575"/>
            <a:chOff x="0" y="0"/>
            <a:chExt cx="666069" cy="664458"/>
          </a:xfrm>
        </p:grpSpPr>
        <p:sp>
          <p:nvSpPr>
            <p:cNvPr id="10242" name="矩形 8"/>
            <p:cNvSpPr>
              <a:spLocks noChangeAspect="1" noChangeArrowheads="1"/>
            </p:cNvSpPr>
            <p:nvPr/>
          </p:nvSpPr>
          <p:spPr bwMode="auto">
            <a:xfrm>
              <a:off x="0" y="0"/>
              <a:ext cx="538925" cy="537622"/>
            </a:xfrm>
            <a:prstGeom prst="rect">
              <a:avLst/>
            </a:prstGeom>
            <a:solidFill>
              <a:srgbClr val="0054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243" name="矩形 16"/>
            <p:cNvSpPr>
              <a:spLocks noChangeAspect="1" noChangeArrowheads="1"/>
            </p:cNvSpPr>
            <p:nvPr/>
          </p:nvSpPr>
          <p:spPr bwMode="auto">
            <a:xfrm>
              <a:off x="269463" y="268811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9221" name="文本框 17"/>
          <p:cNvSpPr txBox="1">
            <a:spLocks noChangeArrowheads="1"/>
          </p:cNvSpPr>
          <p:nvPr/>
        </p:nvSpPr>
        <p:spPr bwMode="auto">
          <a:xfrm>
            <a:off x="1419225" y="274638"/>
            <a:ext cx="711358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 验 与 分 析</a:t>
            </a:r>
            <a:endParaRPr lang="zh-CN" altLang="en-US" sz="3600" dirty="0"/>
          </a:p>
        </p:txBody>
      </p:sp>
      <p:grpSp>
        <p:nvGrpSpPr>
          <p:cNvPr id="9222" name="组合 19"/>
          <p:cNvGrpSpPr>
            <a:grpSpLocks/>
          </p:cNvGrpSpPr>
          <p:nvPr/>
        </p:nvGrpSpPr>
        <p:grpSpPr bwMode="auto">
          <a:xfrm>
            <a:off x="1220788" y="6519863"/>
            <a:ext cx="8024812" cy="338554"/>
            <a:chOff x="0" y="0"/>
            <a:chExt cx="8024939" cy="338972"/>
          </a:xfrm>
        </p:grpSpPr>
        <p:sp>
          <p:nvSpPr>
            <p:cNvPr id="10246" name="矩形 21"/>
            <p:cNvSpPr>
              <a:spLocks noChangeArrowheads="1"/>
            </p:cNvSpPr>
            <p:nvPr/>
          </p:nvSpPr>
          <p:spPr bwMode="auto">
            <a:xfrm>
              <a:off x="7489625" y="0"/>
              <a:ext cx="43200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247" name="文本框 22"/>
            <p:cNvSpPr txBox="1">
              <a:spLocks noChangeArrowheads="1"/>
            </p:cNvSpPr>
            <p:nvPr/>
          </p:nvSpPr>
          <p:spPr bwMode="auto">
            <a:xfrm>
              <a:off x="7386311" y="0"/>
              <a:ext cx="638628" cy="3389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27</a:t>
              </a:r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48" name="文本框 23"/>
            <p:cNvSpPr txBox="1">
              <a:spLocks noChangeArrowheads="1"/>
            </p:cNvSpPr>
            <p:nvPr/>
          </p:nvSpPr>
          <p:spPr bwMode="auto">
            <a:xfrm>
              <a:off x="0" y="0"/>
              <a:ext cx="748962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r"/>
              <a:endParaRPr lang="zh-CN" altLang="en-US" sz="16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227" name="文本框 9226"/>
          <p:cNvSpPr txBox="1"/>
          <p:nvPr/>
        </p:nvSpPr>
        <p:spPr>
          <a:xfrm>
            <a:off x="790575" y="1239838"/>
            <a:ext cx="7600950" cy="50597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lang="en-US" altLang="zh-CN" sz="240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itchFamily="2" charset="0"/>
                <a:ea typeface="宋体" charset="-122"/>
                <a:cs typeface="+mn-ea"/>
              </a:rPr>
              <a:t>4</a:t>
            </a:r>
            <a:r>
              <a:rPr lang="zh-CN" altLang="en-US" sz="240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itchFamily="2" charset="0"/>
                <a:ea typeface="宋体" charset="-122"/>
                <a:cs typeface="+mn-ea"/>
              </a:rPr>
              <a:t>、模型不稳定，降低前几次迭代的学习率试试？</a:t>
            </a:r>
            <a:endParaRPr lang="en-US" altLang="zh-CN" sz="2400" noProof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itchFamily="2" charset="0"/>
              <a:ea typeface="宋体" charset="-122"/>
              <a:cs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432" y="1744225"/>
            <a:ext cx="6777291" cy="511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55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组合 18"/>
          <p:cNvGrpSpPr>
            <a:grpSpLocks noChangeAspect="1"/>
          </p:cNvGrpSpPr>
          <p:nvPr/>
        </p:nvGrpSpPr>
        <p:grpSpPr bwMode="auto">
          <a:xfrm>
            <a:off x="611188" y="261938"/>
            <a:ext cx="666750" cy="663575"/>
            <a:chOff x="0" y="0"/>
            <a:chExt cx="666069" cy="664458"/>
          </a:xfrm>
        </p:grpSpPr>
        <p:sp>
          <p:nvSpPr>
            <p:cNvPr id="10242" name="矩形 8"/>
            <p:cNvSpPr>
              <a:spLocks noChangeAspect="1" noChangeArrowheads="1"/>
            </p:cNvSpPr>
            <p:nvPr/>
          </p:nvSpPr>
          <p:spPr bwMode="auto">
            <a:xfrm>
              <a:off x="0" y="0"/>
              <a:ext cx="538925" cy="537622"/>
            </a:xfrm>
            <a:prstGeom prst="rect">
              <a:avLst/>
            </a:prstGeom>
            <a:solidFill>
              <a:srgbClr val="0054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243" name="矩形 16"/>
            <p:cNvSpPr>
              <a:spLocks noChangeAspect="1" noChangeArrowheads="1"/>
            </p:cNvSpPr>
            <p:nvPr/>
          </p:nvSpPr>
          <p:spPr bwMode="auto">
            <a:xfrm>
              <a:off x="269463" y="268811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9221" name="文本框 17"/>
          <p:cNvSpPr txBox="1">
            <a:spLocks noChangeArrowheads="1"/>
          </p:cNvSpPr>
          <p:nvPr/>
        </p:nvSpPr>
        <p:spPr bwMode="auto">
          <a:xfrm>
            <a:off x="1419225" y="274638"/>
            <a:ext cx="711358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 验 与 分 析</a:t>
            </a:r>
            <a:endParaRPr lang="zh-CN" altLang="en-US" sz="3600" dirty="0"/>
          </a:p>
        </p:txBody>
      </p:sp>
      <p:grpSp>
        <p:nvGrpSpPr>
          <p:cNvPr id="9222" name="组合 19"/>
          <p:cNvGrpSpPr>
            <a:grpSpLocks/>
          </p:cNvGrpSpPr>
          <p:nvPr/>
        </p:nvGrpSpPr>
        <p:grpSpPr bwMode="auto">
          <a:xfrm>
            <a:off x="1220788" y="6519863"/>
            <a:ext cx="8024812" cy="338554"/>
            <a:chOff x="0" y="0"/>
            <a:chExt cx="8024939" cy="338972"/>
          </a:xfrm>
        </p:grpSpPr>
        <p:sp>
          <p:nvSpPr>
            <p:cNvPr id="10246" name="矩形 21"/>
            <p:cNvSpPr>
              <a:spLocks noChangeArrowheads="1"/>
            </p:cNvSpPr>
            <p:nvPr/>
          </p:nvSpPr>
          <p:spPr bwMode="auto">
            <a:xfrm>
              <a:off x="7489625" y="0"/>
              <a:ext cx="43200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247" name="文本框 22"/>
            <p:cNvSpPr txBox="1">
              <a:spLocks noChangeArrowheads="1"/>
            </p:cNvSpPr>
            <p:nvPr/>
          </p:nvSpPr>
          <p:spPr bwMode="auto">
            <a:xfrm>
              <a:off x="7386311" y="0"/>
              <a:ext cx="638628" cy="3389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28</a:t>
              </a:r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48" name="文本框 23"/>
            <p:cNvSpPr txBox="1">
              <a:spLocks noChangeArrowheads="1"/>
            </p:cNvSpPr>
            <p:nvPr/>
          </p:nvSpPr>
          <p:spPr bwMode="auto">
            <a:xfrm>
              <a:off x="0" y="0"/>
              <a:ext cx="748962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r"/>
              <a:endParaRPr lang="zh-CN" altLang="en-US" sz="16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889" y="954722"/>
            <a:ext cx="8189405" cy="5438474"/>
          </a:xfrm>
          <a:prstGeom prst="rect">
            <a:avLst/>
          </a:prstGeom>
        </p:spPr>
      </p:pic>
      <p:cxnSp>
        <p:nvCxnSpPr>
          <p:cNvPr id="4" name="直接箭头连接符 3"/>
          <p:cNvCxnSpPr/>
          <p:nvPr/>
        </p:nvCxnSpPr>
        <p:spPr>
          <a:xfrm flipH="1">
            <a:off x="7119257" y="2318657"/>
            <a:ext cx="32657" cy="4898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6449843" y="283772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改了学习率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2748638" y="6422405"/>
            <a:ext cx="4118435" cy="4001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zh-CN" altLang="en-US" sz="2000" b="1" dirty="0" smtClean="0"/>
              <a:t>实验设置</a:t>
            </a:r>
            <a:r>
              <a:rPr lang="en-US" altLang="zh-CN" sz="2000" b="1" dirty="0" smtClean="0"/>
              <a:t>3,6,9 </a:t>
            </a:r>
            <a:r>
              <a:rPr lang="zh-CN" altLang="en-US" sz="2000" b="1" dirty="0" smtClean="0"/>
              <a:t>平均损失变化情况图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001532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文本框 4"/>
          <p:cNvSpPr txBox="1">
            <a:spLocks noChangeArrowheads="1"/>
          </p:cNvSpPr>
          <p:nvPr/>
        </p:nvSpPr>
        <p:spPr bwMode="auto">
          <a:xfrm>
            <a:off x="0" y="1851025"/>
            <a:ext cx="4205288" cy="315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99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19900" b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1" name="文本框 6"/>
          <p:cNvSpPr txBox="1">
            <a:spLocks noChangeArrowheads="1"/>
          </p:cNvSpPr>
          <p:nvPr/>
        </p:nvSpPr>
        <p:spPr bwMode="auto">
          <a:xfrm>
            <a:off x="3887788" y="2844800"/>
            <a:ext cx="466248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 究 背 景 及 意 义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2" name="文本框 7"/>
          <p:cNvSpPr txBox="1">
            <a:spLocks noChangeArrowheads="1"/>
          </p:cNvSpPr>
          <p:nvPr/>
        </p:nvSpPr>
        <p:spPr bwMode="auto">
          <a:xfrm>
            <a:off x="3854450" y="3416300"/>
            <a:ext cx="5056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Background and Significance</a:t>
            </a:r>
            <a:endParaRPr lang="en-US" sz="2400" b="1" dirty="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7173" name="组合 7172"/>
          <p:cNvGrpSpPr>
            <a:grpSpLocks/>
          </p:cNvGrpSpPr>
          <p:nvPr/>
        </p:nvGrpSpPr>
        <p:grpSpPr bwMode="auto">
          <a:xfrm>
            <a:off x="3887788" y="3375025"/>
            <a:ext cx="4662487" cy="107950"/>
            <a:chOff x="0" y="0"/>
            <a:chExt cx="4663440" cy="108000"/>
          </a:xfrm>
        </p:grpSpPr>
        <p:cxnSp>
          <p:nvCxnSpPr>
            <p:cNvPr id="9221" name="直接连接符 9"/>
            <p:cNvCxnSpPr>
              <a:cxnSpLocks noChangeShapeType="1"/>
            </p:cNvCxnSpPr>
            <p:nvPr/>
          </p:nvCxnSpPr>
          <p:spPr bwMode="auto">
            <a:xfrm>
              <a:off x="83820" y="54000"/>
              <a:ext cx="4495800" cy="0"/>
            </a:xfrm>
            <a:prstGeom prst="line">
              <a:avLst/>
            </a:prstGeom>
            <a:noFill/>
            <a:ln w="12700">
              <a:solidFill>
                <a:srgbClr val="262626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222" name="椭圆 12"/>
            <p:cNvSpPr>
              <a:spLocks noChangeArrowheads="1"/>
            </p:cNvSpPr>
            <p:nvPr/>
          </p:nvSpPr>
          <p:spPr bwMode="auto">
            <a:xfrm>
              <a:off x="0" y="0"/>
              <a:ext cx="108000" cy="1080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9223" name="椭圆 13"/>
            <p:cNvSpPr>
              <a:spLocks noChangeArrowheads="1"/>
            </p:cNvSpPr>
            <p:nvPr/>
          </p:nvSpPr>
          <p:spPr bwMode="auto">
            <a:xfrm>
              <a:off x="4555440" y="0"/>
              <a:ext cx="108000" cy="1080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 useBgFill="1">
        <p:nvSpPr>
          <p:cNvPr id="7177" name="文本框 15"/>
          <p:cNvSpPr txBox="1">
            <a:spLocks noChangeArrowheads="1"/>
          </p:cNvSpPr>
          <p:nvPr/>
        </p:nvSpPr>
        <p:spPr bwMode="auto">
          <a:xfrm>
            <a:off x="487363" y="3105150"/>
            <a:ext cx="3230562" cy="647700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3600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ONE</a:t>
            </a:r>
            <a:endParaRPr lang="zh-CN" altLang="en-US" sz="3600" b="1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178" name="组合 7177"/>
          <p:cNvGrpSpPr>
            <a:grpSpLocks/>
          </p:cNvGrpSpPr>
          <p:nvPr/>
        </p:nvGrpSpPr>
        <p:grpSpPr bwMode="auto">
          <a:xfrm>
            <a:off x="1220788" y="6519863"/>
            <a:ext cx="8024812" cy="338137"/>
            <a:chOff x="0" y="0"/>
            <a:chExt cx="8024939" cy="338554"/>
          </a:xfrm>
        </p:grpSpPr>
        <p:sp>
          <p:nvSpPr>
            <p:cNvPr id="9226" name="矩形 21"/>
            <p:cNvSpPr>
              <a:spLocks noChangeArrowheads="1"/>
            </p:cNvSpPr>
            <p:nvPr/>
          </p:nvSpPr>
          <p:spPr bwMode="auto">
            <a:xfrm>
              <a:off x="7489625" y="0"/>
              <a:ext cx="43200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9227" name="文本框 22"/>
            <p:cNvSpPr txBox="1">
              <a:spLocks noChangeArrowheads="1"/>
            </p:cNvSpPr>
            <p:nvPr/>
          </p:nvSpPr>
          <p:spPr bwMode="auto">
            <a:xfrm>
              <a:off x="7386311" y="0"/>
              <a:ext cx="63862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1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r>
                <a:rPr lang="zh-CN" altLang="en-US" sz="1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</a:p>
          </p:txBody>
        </p:sp>
        <p:sp>
          <p:nvSpPr>
            <p:cNvPr id="9228" name="文本框 23"/>
            <p:cNvSpPr txBox="1">
              <a:spLocks noChangeArrowheads="1"/>
            </p:cNvSpPr>
            <p:nvPr/>
          </p:nvSpPr>
          <p:spPr bwMode="auto">
            <a:xfrm>
              <a:off x="0" y="0"/>
              <a:ext cx="748962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r"/>
              <a:endParaRPr lang="zh-CN" altLang="en-US" sz="16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组合 18"/>
          <p:cNvGrpSpPr>
            <a:grpSpLocks noChangeAspect="1"/>
          </p:cNvGrpSpPr>
          <p:nvPr/>
        </p:nvGrpSpPr>
        <p:grpSpPr bwMode="auto">
          <a:xfrm>
            <a:off x="611188" y="261938"/>
            <a:ext cx="666750" cy="663575"/>
            <a:chOff x="0" y="0"/>
            <a:chExt cx="666069" cy="664458"/>
          </a:xfrm>
        </p:grpSpPr>
        <p:sp>
          <p:nvSpPr>
            <p:cNvPr id="10242" name="矩形 8"/>
            <p:cNvSpPr>
              <a:spLocks noChangeAspect="1" noChangeArrowheads="1"/>
            </p:cNvSpPr>
            <p:nvPr/>
          </p:nvSpPr>
          <p:spPr bwMode="auto">
            <a:xfrm>
              <a:off x="0" y="0"/>
              <a:ext cx="538925" cy="537622"/>
            </a:xfrm>
            <a:prstGeom prst="rect">
              <a:avLst/>
            </a:prstGeom>
            <a:solidFill>
              <a:srgbClr val="0054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243" name="矩形 16"/>
            <p:cNvSpPr>
              <a:spLocks noChangeAspect="1" noChangeArrowheads="1"/>
            </p:cNvSpPr>
            <p:nvPr/>
          </p:nvSpPr>
          <p:spPr bwMode="auto">
            <a:xfrm>
              <a:off x="269463" y="268811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9221" name="文本框 17"/>
          <p:cNvSpPr txBox="1">
            <a:spLocks noChangeArrowheads="1"/>
          </p:cNvSpPr>
          <p:nvPr/>
        </p:nvSpPr>
        <p:spPr bwMode="auto">
          <a:xfrm>
            <a:off x="1419225" y="274638"/>
            <a:ext cx="711358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 验 与 分 析</a:t>
            </a:r>
            <a:endParaRPr lang="zh-CN" altLang="en-US" sz="3600" dirty="0"/>
          </a:p>
        </p:txBody>
      </p:sp>
      <p:grpSp>
        <p:nvGrpSpPr>
          <p:cNvPr id="9222" name="组合 19"/>
          <p:cNvGrpSpPr>
            <a:grpSpLocks/>
          </p:cNvGrpSpPr>
          <p:nvPr/>
        </p:nvGrpSpPr>
        <p:grpSpPr bwMode="auto">
          <a:xfrm>
            <a:off x="1220788" y="6519863"/>
            <a:ext cx="8024812" cy="338554"/>
            <a:chOff x="0" y="0"/>
            <a:chExt cx="8024939" cy="338972"/>
          </a:xfrm>
        </p:grpSpPr>
        <p:sp>
          <p:nvSpPr>
            <p:cNvPr id="10246" name="矩形 21"/>
            <p:cNvSpPr>
              <a:spLocks noChangeArrowheads="1"/>
            </p:cNvSpPr>
            <p:nvPr/>
          </p:nvSpPr>
          <p:spPr bwMode="auto">
            <a:xfrm>
              <a:off x="7489625" y="0"/>
              <a:ext cx="43200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247" name="文本框 22"/>
            <p:cNvSpPr txBox="1">
              <a:spLocks noChangeArrowheads="1"/>
            </p:cNvSpPr>
            <p:nvPr/>
          </p:nvSpPr>
          <p:spPr bwMode="auto">
            <a:xfrm>
              <a:off x="7386311" y="0"/>
              <a:ext cx="638628" cy="3389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29</a:t>
              </a:r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48" name="文本框 23"/>
            <p:cNvSpPr txBox="1">
              <a:spLocks noChangeArrowheads="1"/>
            </p:cNvSpPr>
            <p:nvPr/>
          </p:nvSpPr>
          <p:spPr bwMode="auto">
            <a:xfrm>
              <a:off x="0" y="0"/>
              <a:ext cx="748962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r"/>
              <a:endParaRPr lang="zh-CN" altLang="en-US" sz="16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432" y="939886"/>
            <a:ext cx="7173049" cy="5447034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2748638" y="6422405"/>
            <a:ext cx="3719288" cy="4001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zh-CN" altLang="en-US" sz="2000" b="1" dirty="0" smtClean="0"/>
              <a:t>实验设置</a:t>
            </a:r>
            <a:r>
              <a:rPr lang="en-US" altLang="zh-CN" sz="2000" b="1" dirty="0" smtClean="0"/>
              <a:t>3,6,9 LAMR</a:t>
            </a:r>
            <a:r>
              <a:rPr lang="zh-CN" altLang="en-US" sz="2000" b="1" dirty="0" smtClean="0"/>
              <a:t>变化情况图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90952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组合 18"/>
          <p:cNvGrpSpPr>
            <a:grpSpLocks noChangeAspect="1"/>
          </p:cNvGrpSpPr>
          <p:nvPr/>
        </p:nvGrpSpPr>
        <p:grpSpPr bwMode="auto">
          <a:xfrm>
            <a:off x="611188" y="261938"/>
            <a:ext cx="666750" cy="663575"/>
            <a:chOff x="0" y="0"/>
            <a:chExt cx="666069" cy="664458"/>
          </a:xfrm>
        </p:grpSpPr>
        <p:sp>
          <p:nvSpPr>
            <p:cNvPr id="10242" name="矩形 8"/>
            <p:cNvSpPr>
              <a:spLocks noChangeAspect="1" noChangeArrowheads="1"/>
            </p:cNvSpPr>
            <p:nvPr/>
          </p:nvSpPr>
          <p:spPr bwMode="auto">
            <a:xfrm>
              <a:off x="0" y="0"/>
              <a:ext cx="538925" cy="537622"/>
            </a:xfrm>
            <a:prstGeom prst="rect">
              <a:avLst/>
            </a:prstGeom>
            <a:solidFill>
              <a:srgbClr val="0054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243" name="矩形 16"/>
            <p:cNvSpPr>
              <a:spLocks noChangeAspect="1" noChangeArrowheads="1"/>
            </p:cNvSpPr>
            <p:nvPr/>
          </p:nvSpPr>
          <p:spPr bwMode="auto">
            <a:xfrm>
              <a:off x="269463" y="268811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9221" name="文本框 17"/>
          <p:cNvSpPr txBox="1">
            <a:spLocks noChangeArrowheads="1"/>
          </p:cNvSpPr>
          <p:nvPr/>
        </p:nvSpPr>
        <p:spPr bwMode="auto">
          <a:xfrm>
            <a:off x="1419225" y="274638"/>
            <a:ext cx="711358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 验 与 分 析</a:t>
            </a:r>
            <a:endParaRPr lang="zh-CN" altLang="en-US" sz="3600" dirty="0"/>
          </a:p>
        </p:txBody>
      </p:sp>
      <p:grpSp>
        <p:nvGrpSpPr>
          <p:cNvPr id="9222" name="组合 19"/>
          <p:cNvGrpSpPr>
            <a:grpSpLocks/>
          </p:cNvGrpSpPr>
          <p:nvPr/>
        </p:nvGrpSpPr>
        <p:grpSpPr bwMode="auto">
          <a:xfrm>
            <a:off x="1220788" y="6519863"/>
            <a:ext cx="8024812" cy="338554"/>
            <a:chOff x="0" y="0"/>
            <a:chExt cx="8024939" cy="338972"/>
          </a:xfrm>
        </p:grpSpPr>
        <p:sp>
          <p:nvSpPr>
            <p:cNvPr id="10246" name="矩形 21"/>
            <p:cNvSpPr>
              <a:spLocks noChangeArrowheads="1"/>
            </p:cNvSpPr>
            <p:nvPr/>
          </p:nvSpPr>
          <p:spPr bwMode="auto">
            <a:xfrm>
              <a:off x="7489625" y="0"/>
              <a:ext cx="43200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247" name="文本框 22"/>
            <p:cNvSpPr txBox="1">
              <a:spLocks noChangeArrowheads="1"/>
            </p:cNvSpPr>
            <p:nvPr/>
          </p:nvSpPr>
          <p:spPr bwMode="auto">
            <a:xfrm>
              <a:off x="7386311" y="0"/>
              <a:ext cx="638628" cy="3389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30</a:t>
              </a:r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48" name="文本框 23"/>
            <p:cNvSpPr txBox="1">
              <a:spLocks noChangeArrowheads="1"/>
            </p:cNvSpPr>
            <p:nvPr/>
          </p:nvSpPr>
          <p:spPr bwMode="auto">
            <a:xfrm>
              <a:off x="0" y="0"/>
              <a:ext cx="748962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r"/>
              <a:endParaRPr lang="zh-CN" altLang="en-US" sz="16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227" name="文本框 9226"/>
          <p:cNvSpPr txBox="1"/>
          <p:nvPr/>
        </p:nvSpPr>
        <p:spPr>
          <a:xfrm>
            <a:off x="790575" y="1239838"/>
            <a:ext cx="7600950" cy="535531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lang="en-US" altLang="zh-CN" sz="240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itchFamily="2" charset="0"/>
                <a:ea typeface="宋体" charset="-122"/>
                <a:cs typeface="+mn-ea"/>
              </a:rPr>
              <a:t>5</a:t>
            </a:r>
            <a:r>
              <a:rPr lang="zh-CN" altLang="en-US" sz="240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itchFamily="2" charset="0"/>
                <a:ea typeface="宋体" charset="-122"/>
                <a:cs typeface="+mn-ea"/>
              </a:rPr>
              <a:t>、因为</a:t>
            </a:r>
            <a:r>
              <a:rPr lang="zh-CN" altLang="en-US" sz="2400" noProof="1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itchFamily="2" charset="0"/>
                <a:ea typeface="宋体" charset="-122"/>
                <a:cs typeface="+mn-ea"/>
              </a:rPr>
              <a:t>没有背景样本</a:t>
            </a:r>
            <a:r>
              <a:rPr lang="zh-CN" altLang="en-US" sz="240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itchFamily="2" charset="0"/>
                <a:ea typeface="宋体" charset="-122"/>
                <a:cs typeface="+mn-ea"/>
              </a:rPr>
              <a:t>，所以过拟合么？ </a:t>
            </a:r>
            <a:endParaRPr lang="en-US" altLang="zh-CN" sz="2400" noProof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itchFamily="2" charset="0"/>
              <a:ea typeface="宋体" charset="-122"/>
              <a:cs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9225" y="1760098"/>
            <a:ext cx="6463243" cy="4929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75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组合 18"/>
          <p:cNvGrpSpPr>
            <a:grpSpLocks noChangeAspect="1"/>
          </p:cNvGrpSpPr>
          <p:nvPr/>
        </p:nvGrpSpPr>
        <p:grpSpPr bwMode="auto">
          <a:xfrm>
            <a:off x="611188" y="261938"/>
            <a:ext cx="666750" cy="663575"/>
            <a:chOff x="0" y="0"/>
            <a:chExt cx="666069" cy="664458"/>
          </a:xfrm>
        </p:grpSpPr>
        <p:sp>
          <p:nvSpPr>
            <p:cNvPr id="10242" name="矩形 8"/>
            <p:cNvSpPr>
              <a:spLocks noChangeAspect="1" noChangeArrowheads="1"/>
            </p:cNvSpPr>
            <p:nvPr/>
          </p:nvSpPr>
          <p:spPr bwMode="auto">
            <a:xfrm>
              <a:off x="0" y="0"/>
              <a:ext cx="538925" cy="537622"/>
            </a:xfrm>
            <a:prstGeom prst="rect">
              <a:avLst/>
            </a:prstGeom>
            <a:solidFill>
              <a:srgbClr val="0054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243" name="矩形 16"/>
            <p:cNvSpPr>
              <a:spLocks noChangeAspect="1" noChangeArrowheads="1"/>
            </p:cNvSpPr>
            <p:nvPr/>
          </p:nvSpPr>
          <p:spPr bwMode="auto">
            <a:xfrm>
              <a:off x="269463" y="268811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9221" name="文本框 17"/>
          <p:cNvSpPr txBox="1">
            <a:spLocks noChangeArrowheads="1"/>
          </p:cNvSpPr>
          <p:nvPr/>
        </p:nvSpPr>
        <p:spPr bwMode="auto">
          <a:xfrm>
            <a:off x="1419225" y="274638"/>
            <a:ext cx="711358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 验 与 分 析</a:t>
            </a:r>
            <a:endParaRPr lang="zh-CN" altLang="en-US" sz="3600" dirty="0"/>
          </a:p>
        </p:txBody>
      </p:sp>
      <p:grpSp>
        <p:nvGrpSpPr>
          <p:cNvPr id="9222" name="组合 19"/>
          <p:cNvGrpSpPr>
            <a:grpSpLocks/>
          </p:cNvGrpSpPr>
          <p:nvPr/>
        </p:nvGrpSpPr>
        <p:grpSpPr bwMode="auto">
          <a:xfrm>
            <a:off x="1220788" y="6519863"/>
            <a:ext cx="8024812" cy="338554"/>
            <a:chOff x="0" y="0"/>
            <a:chExt cx="8024939" cy="338972"/>
          </a:xfrm>
        </p:grpSpPr>
        <p:sp>
          <p:nvSpPr>
            <p:cNvPr id="10246" name="矩形 21"/>
            <p:cNvSpPr>
              <a:spLocks noChangeArrowheads="1"/>
            </p:cNvSpPr>
            <p:nvPr/>
          </p:nvSpPr>
          <p:spPr bwMode="auto">
            <a:xfrm>
              <a:off x="7489625" y="0"/>
              <a:ext cx="43200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247" name="文本框 22"/>
            <p:cNvSpPr txBox="1">
              <a:spLocks noChangeArrowheads="1"/>
            </p:cNvSpPr>
            <p:nvPr/>
          </p:nvSpPr>
          <p:spPr bwMode="auto">
            <a:xfrm>
              <a:off x="7386311" y="0"/>
              <a:ext cx="638628" cy="3389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31</a:t>
              </a:r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48" name="文本框 23"/>
            <p:cNvSpPr txBox="1">
              <a:spLocks noChangeArrowheads="1"/>
            </p:cNvSpPr>
            <p:nvPr/>
          </p:nvSpPr>
          <p:spPr bwMode="auto">
            <a:xfrm>
              <a:off x="0" y="0"/>
              <a:ext cx="748962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r"/>
              <a:endParaRPr lang="zh-CN" altLang="en-US" sz="16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26" y="982030"/>
            <a:ext cx="7471267" cy="5379313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2748638" y="6422405"/>
            <a:ext cx="3653564" cy="4001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zh-CN" altLang="en-US" sz="2000" b="1" dirty="0" smtClean="0"/>
              <a:t>实验设置</a:t>
            </a:r>
            <a:r>
              <a:rPr lang="en-US" altLang="zh-CN" sz="2000" b="1" dirty="0" smtClean="0"/>
              <a:t>9,12 LAMR</a:t>
            </a:r>
            <a:r>
              <a:rPr lang="zh-CN" altLang="en-US" sz="2000" b="1" dirty="0" smtClean="0"/>
              <a:t>变化情况图</a:t>
            </a:r>
            <a:endParaRPr lang="zh-CN" altLang="en-US" sz="2000" b="1" dirty="0"/>
          </a:p>
        </p:txBody>
      </p:sp>
      <p:cxnSp>
        <p:nvCxnSpPr>
          <p:cNvPr id="4" name="直接箭头连接符 3"/>
          <p:cNvCxnSpPr/>
          <p:nvPr/>
        </p:nvCxnSpPr>
        <p:spPr>
          <a:xfrm flipH="1" flipV="1">
            <a:off x="6776357" y="3984171"/>
            <a:ext cx="16329" cy="42230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6139543" y="440647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加入背景样本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373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文本框 4"/>
          <p:cNvSpPr txBox="1">
            <a:spLocks noChangeArrowheads="1"/>
          </p:cNvSpPr>
          <p:nvPr/>
        </p:nvSpPr>
        <p:spPr bwMode="auto">
          <a:xfrm>
            <a:off x="0" y="1851025"/>
            <a:ext cx="4205288" cy="315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99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19900" b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555" name="文本框 6"/>
          <p:cNvSpPr txBox="1">
            <a:spLocks noChangeArrowheads="1"/>
          </p:cNvSpPr>
          <p:nvPr/>
        </p:nvSpPr>
        <p:spPr bwMode="auto">
          <a:xfrm>
            <a:off x="3887788" y="2844800"/>
            <a:ext cx="46450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  果  展  示</a:t>
            </a:r>
            <a:endParaRPr lang="zh-CN" altLang="en-US" sz="3200" b="1" dirty="0">
              <a:solidFill>
                <a:schemeClr val="hlin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556" name="文本框 7"/>
          <p:cNvSpPr txBox="1">
            <a:spLocks noChangeArrowheads="1"/>
          </p:cNvSpPr>
          <p:nvPr/>
        </p:nvSpPr>
        <p:spPr bwMode="auto">
          <a:xfrm>
            <a:off x="3694113" y="3478213"/>
            <a:ext cx="51895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hlink"/>
                </a:solidFill>
                <a:latin typeface="Times New Roman" panose="02020603050405020304" pitchFamily="18" charset="0"/>
              </a:rPr>
              <a:t>Result </a:t>
            </a:r>
            <a:r>
              <a:rPr lang="en-US" sz="2400" b="1" dirty="0" smtClean="0">
                <a:solidFill>
                  <a:schemeClr val="hlink"/>
                </a:solidFill>
                <a:latin typeface="Times New Roman" panose="02020603050405020304" pitchFamily="18" charset="0"/>
              </a:rPr>
              <a:t>R</a:t>
            </a:r>
            <a:r>
              <a:rPr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epresentation</a:t>
            </a:r>
          </a:p>
        </p:txBody>
      </p:sp>
      <p:grpSp>
        <p:nvGrpSpPr>
          <p:cNvPr id="23557" name="组合 23556"/>
          <p:cNvGrpSpPr>
            <a:grpSpLocks/>
          </p:cNvGrpSpPr>
          <p:nvPr/>
        </p:nvGrpSpPr>
        <p:grpSpPr bwMode="auto">
          <a:xfrm>
            <a:off x="3889375" y="3375025"/>
            <a:ext cx="4922838" cy="107950"/>
            <a:chOff x="0" y="0"/>
            <a:chExt cx="4663440" cy="108000"/>
          </a:xfrm>
        </p:grpSpPr>
        <p:cxnSp>
          <p:nvCxnSpPr>
            <p:cNvPr id="39941" name="直接连接符 9"/>
            <p:cNvCxnSpPr>
              <a:cxnSpLocks noChangeShapeType="1"/>
            </p:cNvCxnSpPr>
            <p:nvPr/>
          </p:nvCxnSpPr>
          <p:spPr bwMode="auto">
            <a:xfrm>
              <a:off x="83820" y="54000"/>
              <a:ext cx="4495800" cy="0"/>
            </a:xfrm>
            <a:prstGeom prst="line">
              <a:avLst/>
            </a:prstGeom>
            <a:noFill/>
            <a:ln w="12700">
              <a:solidFill>
                <a:srgbClr val="262626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9942" name="椭圆 12"/>
            <p:cNvSpPr>
              <a:spLocks noChangeArrowheads="1"/>
            </p:cNvSpPr>
            <p:nvPr/>
          </p:nvSpPr>
          <p:spPr bwMode="auto">
            <a:xfrm>
              <a:off x="0" y="0"/>
              <a:ext cx="108000" cy="1080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9943" name="椭圆 13"/>
            <p:cNvSpPr>
              <a:spLocks noChangeArrowheads="1"/>
            </p:cNvSpPr>
            <p:nvPr/>
          </p:nvSpPr>
          <p:spPr bwMode="auto">
            <a:xfrm>
              <a:off x="4555440" y="0"/>
              <a:ext cx="108000" cy="1080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 useBgFill="1">
        <p:nvSpPr>
          <p:cNvPr id="23561" name="文本框 15"/>
          <p:cNvSpPr txBox="1">
            <a:spLocks noChangeArrowheads="1"/>
          </p:cNvSpPr>
          <p:nvPr/>
        </p:nvSpPr>
        <p:spPr bwMode="auto">
          <a:xfrm>
            <a:off x="487363" y="3105150"/>
            <a:ext cx="3230562" cy="647700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3600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THREE</a:t>
            </a:r>
            <a:endParaRPr lang="zh-CN" altLang="en-US" sz="3600" b="1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3562" name="组合 23561"/>
          <p:cNvGrpSpPr>
            <a:grpSpLocks/>
          </p:cNvGrpSpPr>
          <p:nvPr/>
        </p:nvGrpSpPr>
        <p:grpSpPr bwMode="auto">
          <a:xfrm>
            <a:off x="1220788" y="6519863"/>
            <a:ext cx="8024812" cy="338554"/>
            <a:chOff x="0" y="0"/>
            <a:chExt cx="8024939" cy="338972"/>
          </a:xfrm>
        </p:grpSpPr>
        <p:sp>
          <p:nvSpPr>
            <p:cNvPr id="39946" name="矩形 39"/>
            <p:cNvSpPr>
              <a:spLocks noChangeArrowheads="1"/>
            </p:cNvSpPr>
            <p:nvPr/>
          </p:nvSpPr>
          <p:spPr bwMode="auto">
            <a:xfrm>
              <a:off x="7489625" y="0"/>
              <a:ext cx="43200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9947" name="文本框 40"/>
            <p:cNvSpPr txBox="1">
              <a:spLocks noChangeArrowheads="1"/>
            </p:cNvSpPr>
            <p:nvPr/>
          </p:nvSpPr>
          <p:spPr bwMode="auto">
            <a:xfrm>
              <a:off x="7386311" y="0"/>
              <a:ext cx="638628" cy="3389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32</a:t>
              </a:r>
              <a:endParaRPr 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948" name="文本框 41"/>
            <p:cNvSpPr txBox="1">
              <a:spLocks noChangeArrowheads="1"/>
            </p:cNvSpPr>
            <p:nvPr/>
          </p:nvSpPr>
          <p:spPr bwMode="auto">
            <a:xfrm>
              <a:off x="0" y="0"/>
              <a:ext cx="748962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r"/>
              <a:endParaRPr lang="zh-CN" altLang="en-US" sz="16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组合 18"/>
          <p:cNvGrpSpPr>
            <a:grpSpLocks noChangeAspect="1"/>
          </p:cNvGrpSpPr>
          <p:nvPr/>
        </p:nvGrpSpPr>
        <p:grpSpPr bwMode="auto">
          <a:xfrm>
            <a:off x="611188" y="261938"/>
            <a:ext cx="666750" cy="663575"/>
            <a:chOff x="0" y="0"/>
            <a:chExt cx="666069" cy="664458"/>
          </a:xfrm>
        </p:grpSpPr>
        <p:sp>
          <p:nvSpPr>
            <p:cNvPr id="10242" name="矩形 8"/>
            <p:cNvSpPr>
              <a:spLocks noChangeAspect="1" noChangeArrowheads="1"/>
            </p:cNvSpPr>
            <p:nvPr/>
          </p:nvSpPr>
          <p:spPr bwMode="auto">
            <a:xfrm>
              <a:off x="0" y="0"/>
              <a:ext cx="538925" cy="537622"/>
            </a:xfrm>
            <a:prstGeom prst="rect">
              <a:avLst/>
            </a:prstGeom>
            <a:solidFill>
              <a:srgbClr val="0054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243" name="矩形 16"/>
            <p:cNvSpPr>
              <a:spLocks noChangeAspect="1" noChangeArrowheads="1"/>
            </p:cNvSpPr>
            <p:nvPr/>
          </p:nvSpPr>
          <p:spPr bwMode="auto">
            <a:xfrm>
              <a:off x="269463" y="268811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9221" name="文本框 17"/>
          <p:cNvSpPr txBox="1">
            <a:spLocks noChangeArrowheads="1"/>
          </p:cNvSpPr>
          <p:nvPr/>
        </p:nvSpPr>
        <p:spPr bwMode="auto">
          <a:xfrm>
            <a:off x="1419225" y="274638"/>
            <a:ext cx="711358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 测 结 果</a:t>
            </a:r>
            <a:endParaRPr lang="zh-CN" altLang="en-US" sz="3600" dirty="0"/>
          </a:p>
        </p:txBody>
      </p:sp>
      <p:grpSp>
        <p:nvGrpSpPr>
          <p:cNvPr id="9222" name="组合 19"/>
          <p:cNvGrpSpPr>
            <a:grpSpLocks/>
          </p:cNvGrpSpPr>
          <p:nvPr/>
        </p:nvGrpSpPr>
        <p:grpSpPr bwMode="auto">
          <a:xfrm>
            <a:off x="1220788" y="6519863"/>
            <a:ext cx="8024812" cy="338554"/>
            <a:chOff x="0" y="0"/>
            <a:chExt cx="8024939" cy="338972"/>
          </a:xfrm>
        </p:grpSpPr>
        <p:sp>
          <p:nvSpPr>
            <p:cNvPr id="10246" name="矩形 21"/>
            <p:cNvSpPr>
              <a:spLocks noChangeArrowheads="1"/>
            </p:cNvSpPr>
            <p:nvPr/>
          </p:nvSpPr>
          <p:spPr bwMode="auto">
            <a:xfrm>
              <a:off x="7489625" y="0"/>
              <a:ext cx="43200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247" name="文本框 22"/>
            <p:cNvSpPr txBox="1">
              <a:spLocks noChangeArrowheads="1"/>
            </p:cNvSpPr>
            <p:nvPr/>
          </p:nvSpPr>
          <p:spPr bwMode="auto">
            <a:xfrm>
              <a:off x="7386311" y="0"/>
              <a:ext cx="638628" cy="3389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33</a:t>
              </a:r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48" name="文本框 23"/>
            <p:cNvSpPr txBox="1">
              <a:spLocks noChangeArrowheads="1"/>
            </p:cNvSpPr>
            <p:nvPr/>
          </p:nvSpPr>
          <p:spPr bwMode="auto">
            <a:xfrm>
              <a:off x="0" y="0"/>
              <a:ext cx="748962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r"/>
              <a:endParaRPr lang="zh-CN" altLang="en-US" sz="16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769" y="920969"/>
            <a:ext cx="7424475" cy="5629378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634362" y="6506983"/>
            <a:ext cx="6400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原图</a:t>
            </a:r>
            <a:r>
              <a:rPr lang="en-US" altLang="zh-CN" sz="2000" dirty="0" smtClean="0"/>
              <a:t>+GT                     YOLOv2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VOC</a:t>
            </a:r>
            <a:r>
              <a:rPr lang="zh-CN" altLang="en-US" sz="2000" dirty="0" smtClean="0"/>
              <a:t>）               </a:t>
            </a:r>
            <a:r>
              <a:rPr lang="en-US" altLang="zh-CN" sz="2000" dirty="0" smtClean="0"/>
              <a:t>YOLOv2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8</a:t>
            </a:r>
            <a:r>
              <a:rPr lang="zh-CN" altLang="en-US" sz="2000" dirty="0" smtClean="0"/>
              <a:t>）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24438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文本框 4"/>
          <p:cNvSpPr txBox="1">
            <a:spLocks noChangeArrowheads="1"/>
          </p:cNvSpPr>
          <p:nvPr/>
        </p:nvSpPr>
        <p:spPr bwMode="auto">
          <a:xfrm>
            <a:off x="0" y="1851025"/>
            <a:ext cx="4205288" cy="315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99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19900" b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627" name="文本框 6"/>
          <p:cNvSpPr txBox="1">
            <a:spLocks noChangeArrowheads="1"/>
          </p:cNvSpPr>
          <p:nvPr/>
        </p:nvSpPr>
        <p:spPr bwMode="auto">
          <a:xfrm>
            <a:off x="3887788" y="2844800"/>
            <a:ext cx="466248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  结  与  展  望</a:t>
            </a:r>
          </a:p>
        </p:txBody>
      </p:sp>
      <p:sp>
        <p:nvSpPr>
          <p:cNvPr id="26628" name="文本框 7"/>
          <p:cNvSpPr txBox="1">
            <a:spLocks noChangeArrowheads="1"/>
          </p:cNvSpPr>
          <p:nvPr/>
        </p:nvSpPr>
        <p:spPr bwMode="auto">
          <a:xfrm>
            <a:off x="3887788" y="3416300"/>
            <a:ext cx="4645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hlink"/>
                </a:solidFill>
                <a:latin typeface="Times New Roman" panose="02020603050405020304" pitchFamily="18" charset="0"/>
              </a:rPr>
              <a:t>Conclusion</a:t>
            </a:r>
            <a:r>
              <a:rPr lang="en-US" altLang="zh-CN" sz="2400" b="1" dirty="0" smtClean="0">
                <a:solidFill>
                  <a:schemeClr val="hlink"/>
                </a:solidFill>
                <a:latin typeface="Times New Roman" panose="02020603050405020304" pitchFamily="18" charset="0"/>
              </a:rPr>
              <a:t>s</a:t>
            </a:r>
            <a:r>
              <a:rPr lang="zh-CN" altLang="en-US" sz="2400" b="1" dirty="0" smtClean="0">
                <a:solidFill>
                  <a:schemeClr val="hlink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and Expectations</a:t>
            </a:r>
          </a:p>
        </p:txBody>
      </p:sp>
      <p:grpSp>
        <p:nvGrpSpPr>
          <p:cNvPr id="26629" name="组合 26628"/>
          <p:cNvGrpSpPr>
            <a:grpSpLocks/>
          </p:cNvGrpSpPr>
          <p:nvPr/>
        </p:nvGrpSpPr>
        <p:grpSpPr bwMode="auto">
          <a:xfrm>
            <a:off x="3887788" y="3375025"/>
            <a:ext cx="4662487" cy="107950"/>
            <a:chOff x="0" y="0"/>
            <a:chExt cx="4663440" cy="108000"/>
          </a:xfrm>
        </p:grpSpPr>
        <p:cxnSp>
          <p:nvCxnSpPr>
            <p:cNvPr id="40965" name="直接连接符 9"/>
            <p:cNvCxnSpPr>
              <a:cxnSpLocks noChangeShapeType="1"/>
            </p:cNvCxnSpPr>
            <p:nvPr/>
          </p:nvCxnSpPr>
          <p:spPr bwMode="auto">
            <a:xfrm>
              <a:off x="83820" y="54000"/>
              <a:ext cx="4495800" cy="0"/>
            </a:xfrm>
            <a:prstGeom prst="line">
              <a:avLst/>
            </a:prstGeom>
            <a:noFill/>
            <a:ln w="12700">
              <a:solidFill>
                <a:srgbClr val="262626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0966" name="椭圆 12"/>
            <p:cNvSpPr>
              <a:spLocks noChangeArrowheads="1"/>
            </p:cNvSpPr>
            <p:nvPr/>
          </p:nvSpPr>
          <p:spPr bwMode="auto">
            <a:xfrm>
              <a:off x="0" y="0"/>
              <a:ext cx="108000" cy="1080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0967" name="椭圆 13"/>
            <p:cNvSpPr>
              <a:spLocks noChangeArrowheads="1"/>
            </p:cNvSpPr>
            <p:nvPr/>
          </p:nvSpPr>
          <p:spPr bwMode="auto">
            <a:xfrm>
              <a:off x="4555440" y="0"/>
              <a:ext cx="108000" cy="1080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 useBgFill="1">
        <p:nvSpPr>
          <p:cNvPr id="26633" name="文本框 15"/>
          <p:cNvSpPr txBox="1">
            <a:spLocks noChangeArrowheads="1"/>
          </p:cNvSpPr>
          <p:nvPr/>
        </p:nvSpPr>
        <p:spPr bwMode="auto">
          <a:xfrm>
            <a:off x="487363" y="3105150"/>
            <a:ext cx="3230562" cy="647700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3600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FOUR</a:t>
            </a:r>
            <a:endParaRPr lang="zh-CN" altLang="en-US" sz="3600" b="1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6634" name="组合 26633"/>
          <p:cNvGrpSpPr>
            <a:grpSpLocks/>
          </p:cNvGrpSpPr>
          <p:nvPr/>
        </p:nvGrpSpPr>
        <p:grpSpPr bwMode="auto">
          <a:xfrm>
            <a:off x="1220788" y="6519863"/>
            <a:ext cx="8024812" cy="338554"/>
            <a:chOff x="0" y="0"/>
            <a:chExt cx="8024939" cy="338972"/>
          </a:xfrm>
        </p:grpSpPr>
        <p:sp>
          <p:nvSpPr>
            <p:cNvPr id="40970" name="矩形 39"/>
            <p:cNvSpPr>
              <a:spLocks noChangeArrowheads="1"/>
            </p:cNvSpPr>
            <p:nvPr/>
          </p:nvSpPr>
          <p:spPr bwMode="auto">
            <a:xfrm>
              <a:off x="7489625" y="0"/>
              <a:ext cx="43200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0971" name="文本框 40"/>
            <p:cNvSpPr txBox="1">
              <a:spLocks noChangeArrowheads="1"/>
            </p:cNvSpPr>
            <p:nvPr/>
          </p:nvSpPr>
          <p:spPr bwMode="auto">
            <a:xfrm>
              <a:off x="7386311" y="0"/>
              <a:ext cx="638628" cy="3389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34</a:t>
              </a:r>
              <a:endParaRPr 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972" name="文本框 41"/>
            <p:cNvSpPr txBox="1">
              <a:spLocks noChangeArrowheads="1"/>
            </p:cNvSpPr>
            <p:nvPr/>
          </p:nvSpPr>
          <p:spPr bwMode="auto">
            <a:xfrm>
              <a:off x="0" y="0"/>
              <a:ext cx="748962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r"/>
              <a:endParaRPr lang="zh-CN" altLang="en-US" sz="16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50" name="组合 27649"/>
          <p:cNvGrpSpPr>
            <a:grpSpLocks noChangeAspect="1"/>
          </p:cNvGrpSpPr>
          <p:nvPr/>
        </p:nvGrpSpPr>
        <p:grpSpPr bwMode="auto">
          <a:xfrm>
            <a:off x="611188" y="261938"/>
            <a:ext cx="666750" cy="663575"/>
            <a:chOff x="0" y="0"/>
            <a:chExt cx="666069" cy="664458"/>
          </a:xfrm>
        </p:grpSpPr>
        <p:sp>
          <p:nvSpPr>
            <p:cNvPr id="41986" name="矩形 8"/>
            <p:cNvSpPr>
              <a:spLocks noChangeAspect="1" noChangeArrowheads="1"/>
            </p:cNvSpPr>
            <p:nvPr/>
          </p:nvSpPr>
          <p:spPr bwMode="auto">
            <a:xfrm>
              <a:off x="0" y="0"/>
              <a:ext cx="538925" cy="537622"/>
            </a:xfrm>
            <a:prstGeom prst="rect">
              <a:avLst/>
            </a:prstGeom>
            <a:solidFill>
              <a:srgbClr val="0054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1987" name="矩形 16"/>
            <p:cNvSpPr>
              <a:spLocks noChangeAspect="1" noChangeArrowheads="1"/>
            </p:cNvSpPr>
            <p:nvPr/>
          </p:nvSpPr>
          <p:spPr bwMode="auto">
            <a:xfrm>
              <a:off x="269463" y="268811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27653" name="文本框 17"/>
          <p:cNvSpPr txBox="1">
            <a:spLocks noChangeArrowheads="1"/>
          </p:cNvSpPr>
          <p:nvPr/>
        </p:nvSpPr>
        <p:spPr bwMode="auto">
          <a:xfrm>
            <a:off x="1419225" y="282575"/>
            <a:ext cx="711358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 结 与 展 望</a:t>
            </a:r>
            <a:endParaRPr lang="zh-CN" altLang="en-US" sz="3600" b="1" dirty="0">
              <a:solidFill>
                <a:schemeClr val="hlin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7656" name="组合 27655"/>
          <p:cNvGrpSpPr>
            <a:grpSpLocks/>
          </p:cNvGrpSpPr>
          <p:nvPr/>
        </p:nvGrpSpPr>
        <p:grpSpPr bwMode="auto">
          <a:xfrm>
            <a:off x="1220788" y="6519863"/>
            <a:ext cx="8024812" cy="338554"/>
            <a:chOff x="0" y="0"/>
            <a:chExt cx="8024939" cy="338972"/>
          </a:xfrm>
        </p:grpSpPr>
        <p:sp>
          <p:nvSpPr>
            <p:cNvPr id="41992" name="矩形 20"/>
            <p:cNvSpPr>
              <a:spLocks noChangeArrowheads="1"/>
            </p:cNvSpPr>
            <p:nvPr/>
          </p:nvSpPr>
          <p:spPr bwMode="auto">
            <a:xfrm>
              <a:off x="7489625" y="0"/>
              <a:ext cx="43200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1993" name="文本框 21"/>
            <p:cNvSpPr txBox="1">
              <a:spLocks noChangeArrowheads="1"/>
            </p:cNvSpPr>
            <p:nvPr/>
          </p:nvSpPr>
          <p:spPr bwMode="auto">
            <a:xfrm>
              <a:off x="7386311" y="0"/>
              <a:ext cx="638628" cy="3389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35</a:t>
              </a:r>
              <a:endParaRPr 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994" name="文本框 22"/>
            <p:cNvSpPr txBox="1">
              <a:spLocks noChangeArrowheads="1"/>
            </p:cNvSpPr>
            <p:nvPr/>
          </p:nvSpPr>
          <p:spPr bwMode="auto">
            <a:xfrm>
              <a:off x="0" y="0"/>
              <a:ext cx="748962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r"/>
              <a:endParaRPr lang="zh-CN" altLang="en-US" sz="16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790575" y="1239838"/>
            <a:ext cx="7600950" cy="437658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lang="zh-CN" altLang="en-US" sz="2800" noProof="1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itchFamily="2" charset="0"/>
                <a:ea typeface="宋体" charset="-122"/>
                <a:cs typeface="+mn-ea"/>
              </a:rPr>
              <a:t>总结：</a:t>
            </a:r>
            <a:endParaRPr lang="en-US" altLang="zh-CN" sz="2800" noProof="1" smtClean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itchFamily="2" charset="0"/>
              <a:ea typeface="宋体" charset="-122"/>
              <a:cs typeface="+mn-ea"/>
            </a:endParaRPr>
          </a:p>
          <a:p>
            <a:pPr eaLnBrk="0" hangingPunct="0">
              <a:lnSpc>
                <a:spcPct val="120000"/>
              </a:lnSpc>
            </a:pPr>
            <a:endParaRPr lang="en-US" altLang="zh-CN" sz="1000" noProof="1" smtClean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itchFamily="2" charset="0"/>
              <a:ea typeface="宋体" charset="-122"/>
              <a:cs typeface="+mn-ea"/>
            </a:endParaRPr>
          </a:p>
          <a:p>
            <a:pPr marL="457200" indent="-457200" eaLnBrk="0" hangingPunct="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800" noProof="1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itchFamily="2" charset="0"/>
                <a:ea typeface="宋体" charset="-122"/>
                <a:cs typeface="+mn-ea"/>
              </a:rPr>
              <a:t>将</a:t>
            </a:r>
            <a:r>
              <a:rPr lang="en-US" altLang="zh-CN" sz="2800" noProof="1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itchFamily="2" charset="0"/>
                <a:ea typeface="宋体" charset="-122"/>
                <a:cs typeface="+mn-ea"/>
              </a:rPr>
              <a:t>YOLOv2</a:t>
            </a:r>
            <a:r>
              <a:rPr lang="zh-CN" altLang="en-US" sz="280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itchFamily="2" charset="0"/>
                <a:ea typeface="宋体" charset="-122"/>
                <a:cs typeface="+mn-ea"/>
              </a:rPr>
              <a:t>目标</a:t>
            </a:r>
            <a:r>
              <a:rPr lang="zh-CN" altLang="en-US" sz="2800" noProof="1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itchFamily="2" charset="0"/>
                <a:ea typeface="宋体" charset="-122"/>
                <a:cs typeface="+mn-ea"/>
              </a:rPr>
              <a:t>检测器改为行人检测器</a:t>
            </a:r>
            <a:endParaRPr lang="en-US" altLang="zh-CN" sz="2800" noProof="1" smtClean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itchFamily="2" charset="0"/>
              <a:ea typeface="宋体" charset="-122"/>
              <a:cs typeface="+mn-ea"/>
            </a:endParaRPr>
          </a:p>
          <a:p>
            <a:pPr marL="457200" indent="-457200" eaLnBrk="0" hangingPunct="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800" noProof="1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itchFamily="2" charset="0"/>
                <a:ea typeface="宋体" charset="-122"/>
                <a:cs typeface="+mn-ea"/>
              </a:rPr>
              <a:t>进行实验尝试提高检测精度，解决实验中遇到的问题</a:t>
            </a:r>
            <a:endParaRPr lang="en-US" altLang="zh-CN" sz="2800" noProof="1" smtClean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itchFamily="2" charset="0"/>
              <a:ea typeface="宋体" charset="-122"/>
              <a:cs typeface="+mn-ea"/>
            </a:endParaRPr>
          </a:p>
          <a:p>
            <a:pPr eaLnBrk="0" hangingPunct="0">
              <a:lnSpc>
                <a:spcPct val="120000"/>
              </a:lnSpc>
            </a:pPr>
            <a:endParaRPr lang="en-US" altLang="zh-CN" sz="1600" noProof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itchFamily="2" charset="0"/>
              <a:ea typeface="宋体" charset="-122"/>
              <a:cs typeface="+mn-ea"/>
            </a:endParaRPr>
          </a:p>
          <a:p>
            <a:pPr eaLnBrk="0" hangingPunct="0">
              <a:lnSpc>
                <a:spcPct val="120000"/>
              </a:lnSpc>
            </a:pPr>
            <a:r>
              <a:rPr lang="zh-CN" altLang="en-US" sz="2800" noProof="1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itchFamily="2" charset="0"/>
                <a:ea typeface="宋体" charset="-122"/>
                <a:cs typeface="+mn-ea"/>
              </a:rPr>
              <a:t>展望：</a:t>
            </a:r>
            <a:endParaRPr lang="en-US" altLang="zh-CN" sz="2800" noProof="1" smtClean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itchFamily="2" charset="0"/>
              <a:ea typeface="宋体" charset="-122"/>
              <a:cs typeface="+mn-ea"/>
            </a:endParaRPr>
          </a:p>
          <a:p>
            <a:pPr eaLnBrk="0" hangingPunct="0">
              <a:lnSpc>
                <a:spcPct val="120000"/>
              </a:lnSpc>
            </a:pPr>
            <a:endParaRPr lang="en-US" altLang="zh-CN" sz="1000" noProof="1" smtClean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itchFamily="2" charset="0"/>
              <a:ea typeface="宋体" charset="-122"/>
              <a:cs typeface="+mn-ea"/>
            </a:endParaRPr>
          </a:p>
          <a:p>
            <a:pPr marL="457200" indent="-457200" eaLnBrk="0" hangingPunct="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800" noProof="1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itchFamily="2" charset="0"/>
                <a:ea typeface="宋体" charset="-122"/>
                <a:cs typeface="+mn-ea"/>
              </a:rPr>
              <a:t>解决过拟合问题</a:t>
            </a:r>
            <a:endParaRPr lang="en-US" altLang="zh-CN" sz="2800" noProof="1" smtClean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itchFamily="2" charset="0"/>
              <a:ea typeface="宋体" charset="-122"/>
              <a:cs typeface="+mn-ea"/>
            </a:endParaRPr>
          </a:p>
          <a:p>
            <a:pPr marL="457200" indent="-457200" eaLnBrk="0" hangingPunct="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800" noProof="1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itchFamily="2" charset="0"/>
                <a:ea typeface="宋体" charset="-122"/>
                <a:cs typeface="+mn-ea"/>
              </a:rPr>
              <a:t>提高检测精度</a:t>
            </a:r>
            <a:endParaRPr lang="en-US" altLang="zh-CN" sz="2800" noProof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itchFamily="2" charset="0"/>
              <a:ea typeface="宋体" charset="-122"/>
              <a:cs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文本框 7"/>
          <p:cNvSpPr txBox="1">
            <a:spLocks noChangeArrowheads="1"/>
          </p:cNvSpPr>
          <p:nvPr/>
        </p:nvSpPr>
        <p:spPr bwMode="auto">
          <a:xfrm>
            <a:off x="6067425" y="4148138"/>
            <a:ext cx="257333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600" b="1" dirty="0" smtClean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赵惠</a:t>
            </a:r>
            <a:endParaRPr lang="en-US" altLang="zh-CN" sz="1600" b="1" dirty="0">
              <a:solidFill>
                <a:schemeClr val="accent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9699" name="文本框 8"/>
          <p:cNvSpPr txBox="1">
            <a:spLocks noChangeArrowheads="1"/>
          </p:cNvSpPr>
          <p:nvPr/>
        </p:nvSpPr>
        <p:spPr bwMode="auto">
          <a:xfrm>
            <a:off x="6067425" y="4532313"/>
            <a:ext cx="257333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600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厦门大学  </a:t>
            </a:r>
            <a:r>
              <a:rPr lang="zh-CN" altLang="en-US" sz="1600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软件学院</a:t>
            </a:r>
            <a:endParaRPr lang="zh-CN" altLang="en-US" sz="1600" b="1" dirty="0">
              <a:solidFill>
                <a:schemeClr val="accent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9700" name="文本框 9"/>
          <p:cNvSpPr txBox="1">
            <a:spLocks noChangeArrowheads="1"/>
          </p:cNvSpPr>
          <p:nvPr/>
        </p:nvSpPr>
        <p:spPr bwMode="auto">
          <a:xfrm>
            <a:off x="6080125" y="4899025"/>
            <a:ext cx="257333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600" b="1" dirty="0" err="1" smtClean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Hui</a:t>
            </a:r>
            <a:r>
              <a:rPr lang="en-US" altLang="zh-CN" sz="1600" b="1" dirty="0" smtClean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Zhao</a:t>
            </a:r>
            <a:endParaRPr lang="en-US" altLang="zh-CN" sz="1600" b="1" dirty="0">
              <a:solidFill>
                <a:schemeClr val="accent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9701" name="文本框 10"/>
          <p:cNvSpPr txBox="1">
            <a:spLocks noChangeArrowheads="1"/>
          </p:cNvSpPr>
          <p:nvPr/>
        </p:nvSpPr>
        <p:spPr bwMode="auto">
          <a:xfrm>
            <a:off x="6016400" y="5248275"/>
            <a:ext cx="267176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600" b="1" dirty="0">
                <a:solidFill>
                  <a:srgbClr val="0066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College of Software, XMU</a:t>
            </a:r>
          </a:p>
        </p:txBody>
      </p:sp>
      <p:grpSp>
        <p:nvGrpSpPr>
          <p:cNvPr id="29702" name="组合 29701"/>
          <p:cNvGrpSpPr>
            <a:grpSpLocks/>
          </p:cNvGrpSpPr>
          <p:nvPr/>
        </p:nvGrpSpPr>
        <p:grpSpPr bwMode="auto">
          <a:xfrm>
            <a:off x="8577263" y="4102100"/>
            <a:ext cx="579437" cy="1362075"/>
            <a:chOff x="0" y="0"/>
            <a:chExt cx="579549" cy="1361673"/>
          </a:xfrm>
        </p:grpSpPr>
        <p:sp>
          <p:nvSpPr>
            <p:cNvPr id="44038" name="矩形 11"/>
            <p:cNvSpPr>
              <a:spLocks noChangeArrowheads="1"/>
            </p:cNvSpPr>
            <p:nvPr/>
          </p:nvSpPr>
          <p:spPr bwMode="auto">
            <a:xfrm>
              <a:off x="0" y="0"/>
              <a:ext cx="579549" cy="99349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4039" name="矩形 30"/>
            <p:cNvSpPr>
              <a:spLocks noChangeArrowheads="1"/>
            </p:cNvSpPr>
            <p:nvPr/>
          </p:nvSpPr>
          <p:spPr bwMode="auto">
            <a:xfrm>
              <a:off x="0" y="1088249"/>
              <a:ext cx="579549" cy="27342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29705" name="组合 29704"/>
          <p:cNvGrpSpPr>
            <a:grpSpLocks/>
          </p:cNvGrpSpPr>
          <p:nvPr/>
        </p:nvGrpSpPr>
        <p:grpSpPr bwMode="auto">
          <a:xfrm>
            <a:off x="11113" y="4165600"/>
            <a:ext cx="5991225" cy="1371600"/>
            <a:chOff x="0" y="0"/>
            <a:chExt cx="5991142" cy="1372087"/>
          </a:xfrm>
        </p:grpSpPr>
        <p:sp>
          <p:nvSpPr>
            <p:cNvPr id="44041" name="矩形 29"/>
            <p:cNvSpPr>
              <a:spLocks noChangeArrowheads="1"/>
            </p:cNvSpPr>
            <p:nvPr/>
          </p:nvSpPr>
          <p:spPr bwMode="auto">
            <a:xfrm>
              <a:off x="0" y="1088249"/>
              <a:ext cx="5991141" cy="27342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4042" name="矩形 5"/>
            <p:cNvSpPr>
              <a:spLocks noChangeArrowheads="1"/>
            </p:cNvSpPr>
            <p:nvPr/>
          </p:nvSpPr>
          <p:spPr bwMode="auto">
            <a:xfrm>
              <a:off x="0" y="0"/>
              <a:ext cx="5991142" cy="99349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4043" name="文本框 6"/>
            <p:cNvSpPr txBox="1">
              <a:spLocks noChangeArrowheads="1"/>
            </p:cNvSpPr>
            <p:nvPr/>
          </p:nvSpPr>
          <p:spPr bwMode="auto">
            <a:xfrm>
              <a:off x="2697049" y="144869"/>
              <a:ext cx="3294091" cy="6865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r">
                <a:lnSpc>
                  <a:spcPct val="125000"/>
                </a:lnSpc>
              </a:pPr>
              <a:r>
                <a:rPr lang="zh-CN" altLang="en-US" sz="3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感谢您的聆听！</a:t>
              </a:r>
            </a:p>
          </p:txBody>
        </p:sp>
        <p:sp>
          <p:nvSpPr>
            <p:cNvPr id="44044" name="文本框 32"/>
            <p:cNvSpPr txBox="1">
              <a:spLocks noChangeArrowheads="1"/>
            </p:cNvSpPr>
            <p:nvPr/>
          </p:nvSpPr>
          <p:spPr bwMode="auto">
            <a:xfrm>
              <a:off x="3247352" y="1003332"/>
              <a:ext cx="2743788" cy="3687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r">
                <a:lnSpc>
                  <a:spcPct val="125000"/>
                </a:lnSpc>
              </a:pPr>
              <a:r>
                <a:rPr lang="en-US" b="1">
                  <a:solidFill>
                    <a:schemeClr val="bg1"/>
                  </a:solidFill>
                  <a:latin typeface="Times New Roman" panose="02020603050405020304" pitchFamily="18" charset="0"/>
                  <a:cs typeface="Tahoma" panose="020B0604030504040204" pitchFamily="34" charset="0"/>
                </a:rPr>
                <a:t>Thanks for Listening</a:t>
              </a:r>
              <a:r>
                <a:rPr lang="zh-CN" altLang="en-US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 !</a:t>
              </a:r>
              <a:endParaRPr lang="en-US" b="1">
                <a:solidFill>
                  <a:schemeClr val="bg1"/>
                </a:solidFill>
                <a:latin typeface="Times New Roman" panose="02020603050405020304" pitchFamily="18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29710" name="组合 29709"/>
          <p:cNvGrpSpPr>
            <a:grpSpLocks/>
          </p:cNvGrpSpPr>
          <p:nvPr/>
        </p:nvGrpSpPr>
        <p:grpSpPr bwMode="auto">
          <a:xfrm>
            <a:off x="50800" y="4198938"/>
            <a:ext cx="1223963" cy="1223962"/>
            <a:chOff x="0" y="0"/>
            <a:chExt cx="1224000" cy="1223998"/>
          </a:xfrm>
        </p:grpSpPr>
        <p:sp>
          <p:nvSpPr>
            <p:cNvPr id="44046" name="椭圆 19"/>
            <p:cNvSpPr>
              <a:spLocks noChangeArrowheads="1"/>
            </p:cNvSpPr>
            <p:nvPr/>
          </p:nvSpPr>
          <p:spPr bwMode="auto">
            <a:xfrm>
              <a:off x="0" y="0"/>
              <a:ext cx="1224000" cy="1223998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bg1"/>
              </a:solidFill>
              <a:bevel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4047" name="Freeform 5"/>
            <p:cNvSpPr>
              <a:spLocks noEditPoints="1" noChangeArrowheads="1"/>
            </p:cNvSpPr>
            <p:nvPr/>
          </p:nvSpPr>
          <p:spPr bwMode="auto">
            <a:xfrm>
              <a:off x="224046" y="247153"/>
              <a:ext cx="775907" cy="729691"/>
            </a:xfrm>
            <a:custGeom>
              <a:avLst/>
              <a:gdLst>
                <a:gd name="T0" fmla="*/ 8 w 97"/>
                <a:gd name="T1" fmla="*/ 10 h 91"/>
                <a:gd name="T2" fmla="*/ 28 w 97"/>
                <a:gd name="T3" fmla="*/ 10 h 91"/>
                <a:gd name="T4" fmla="*/ 41 w 97"/>
                <a:gd name="T5" fmla="*/ 45 h 91"/>
                <a:gd name="T6" fmla="*/ 51 w 97"/>
                <a:gd name="T7" fmla="*/ 41 h 91"/>
                <a:gd name="T8" fmla="*/ 59 w 97"/>
                <a:gd name="T9" fmla="*/ 46 h 91"/>
                <a:gd name="T10" fmla="*/ 66 w 97"/>
                <a:gd name="T11" fmla="*/ 27 h 91"/>
                <a:gd name="T12" fmla="*/ 73 w 97"/>
                <a:gd name="T13" fmla="*/ 34 h 91"/>
                <a:gd name="T14" fmla="*/ 83 w 97"/>
                <a:gd name="T15" fmla="*/ 23 h 91"/>
                <a:gd name="T16" fmla="*/ 73 w 97"/>
                <a:gd name="T17" fmla="*/ 40 h 91"/>
                <a:gd name="T18" fmla="*/ 67 w 97"/>
                <a:gd name="T19" fmla="*/ 33 h 91"/>
                <a:gd name="T20" fmla="*/ 61 w 97"/>
                <a:gd name="T21" fmla="*/ 51 h 91"/>
                <a:gd name="T22" fmla="*/ 51 w 97"/>
                <a:gd name="T23" fmla="*/ 45 h 91"/>
                <a:gd name="T24" fmla="*/ 41 w 97"/>
                <a:gd name="T25" fmla="*/ 45 h 91"/>
                <a:gd name="T26" fmla="*/ 74 w 97"/>
                <a:gd name="T27" fmla="*/ 86 h 91"/>
                <a:gd name="T28" fmla="*/ 43 w 97"/>
                <a:gd name="T29" fmla="*/ 91 h 91"/>
                <a:gd name="T30" fmla="*/ 63 w 97"/>
                <a:gd name="T31" fmla="*/ 68 h 91"/>
                <a:gd name="T32" fmla="*/ 97 w 97"/>
                <a:gd name="T33" fmla="*/ 68 h 91"/>
                <a:gd name="T34" fmla="*/ 97 w 97"/>
                <a:gd name="T35" fmla="*/ 6 h 91"/>
                <a:gd name="T36" fmla="*/ 93 w 97"/>
                <a:gd name="T37" fmla="*/ 3 h 91"/>
                <a:gd name="T38" fmla="*/ 34 w 97"/>
                <a:gd name="T39" fmla="*/ 9 h 91"/>
                <a:gd name="T40" fmla="*/ 90 w 97"/>
                <a:gd name="T41" fmla="*/ 61 h 91"/>
                <a:gd name="T42" fmla="*/ 36 w 97"/>
                <a:gd name="T43" fmla="*/ 68 h 91"/>
                <a:gd name="T44" fmla="*/ 54 w 97"/>
                <a:gd name="T45" fmla="*/ 84 h 91"/>
                <a:gd name="T46" fmla="*/ 63 w 97"/>
                <a:gd name="T47" fmla="*/ 68 h 91"/>
                <a:gd name="T48" fmla="*/ 7 w 97"/>
                <a:gd name="T49" fmla="*/ 55 h 91"/>
                <a:gd name="T50" fmla="*/ 14 w 97"/>
                <a:gd name="T51" fmla="*/ 91 h 91"/>
                <a:gd name="T52" fmla="*/ 20 w 97"/>
                <a:gd name="T53" fmla="*/ 60 h 91"/>
                <a:gd name="T54" fmla="*/ 31 w 97"/>
                <a:gd name="T55" fmla="*/ 91 h 91"/>
                <a:gd name="T56" fmla="*/ 28 w 97"/>
                <a:gd name="T57" fmla="*/ 33 h 91"/>
                <a:gd name="T58" fmla="*/ 55 w 97"/>
                <a:gd name="T59" fmla="*/ 24 h 91"/>
                <a:gd name="T60" fmla="*/ 20 w 97"/>
                <a:gd name="T61" fmla="*/ 23 h 91"/>
                <a:gd name="T62" fmla="*/ 19 w 97"/>
                <a:gd name="T63" fmla="*/ 27 h 91"/>
                <a:gd name="T64" fmla="*/ 18 w 97"/>
                <a:gd name="T65" fmla="*/ 47 h 91"/>
                <a:gd name="T66" fmla="*/ 18 w 97"/>
                <a:gd name="T67" fmla="*/ 47 h 91"/>
                <a:gd name="T68" fmla="*/ 18 w 97"/>
                <a:gd name="T69" fmla="*/ 47 h 91"/>
                <a:gd name="T70" fmla="*/ 16 w 97"/>
                <a:gd name="T71" fmla="*/ 27 h 91"/>
                <a:gd name="T72" fmla="*/ 16 w 97"/>
                <a:gd name="T73" fmla="*/ 23 h 91"/>
                <a:gd name="T74" fmla="*/ 0 w 97"/>
                <a:gd name="T75" fmla="*/ 5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7" h="91">
                  <a:moveTo>
                    <a:pt x="18" y="0"/>
                  </a:moveTo>
                  <a:cubicBezTo>
                    <a:pt x="12" y="0"/>
                    <a:pt x="8" y="4"/>
                    <a:pt x="8" y="10"/>
                  </a:cubicBezTo>
                  <a:cubicBezTo>
                    <a:pt x="8" y="16"/>
                    <a:pt x="12" y="20"/>
                    <a:pt x="18" y="20"/>
                  </a:cubicBezTo>
                  <a:cubicBezTo>
                    <a:pt x="24" y="20"/>
                    <a:pt x="28" y="16"/>
                    <a:pt x="28" y="10"/>
                  </a:cubicBezTo>
                  <a:cubicBezTo>
                    <a:pt x="28" y="4"/>
                    <a:pt x="24" y="0"/>
                    <a:pt x="18" y="0"/>
                  </a:cubicBezTo>
                  <a:close/>
                  <a:moveTo>
                    <a:pt x="41" y="45"/>
                  </a:moveTo>
                  <a:cubicBezTo>
                    <a:pt x="50" y="42"/>
                    <a:pt x="50" y="42"/>
                    <a:pt x="50" y="42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2" y="42"/>
                    <a:pt x="52" y="42"/>
                    <a:pt x="52" y="42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65" y="29"/>
                    <a:pt x="65" y="29"/>
                    <a:pt x="65" y="29"/>
                  </a:cubicBezTo>
                  <a:cubicBezTo>
                    <a:pt x="66" y="27"/>
                    <a:pt x="66" y="27"/>
                    <a:pt x="66" y="27"/>
                  </a:cubicBezTo>
                  <a:cubicBezTo>
                    <a:pt x="67" y="29"/>
                    <a:pt x="67" y="29"/>
                    <a:pt x="67" y="29"/>
                  </a:cubicBezTo>
                  <a:cubicBezTo>
                    <a:pt x="73" y="34"/>
                    <a:pt x="73" y="34"/>
                    <a:pt x="73" y="34"/>
                  </a:cubicBezTo>
                  <a:cubicBezTo>
                    <a:pt x="81" y="21"/>
                    <a:pt x="81" y="21"/>
                    <a:pt x="81" y="21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75" y="38"/>
                    <a:pt x="75" y="38"/>
                    <a:pt x="75" y="38"/>
                  </a:cubicBezTo>
                  <a:cubicBezTo>
                    <a:pt x="73" y="40"/>
                    <a:pt x="73" y="40"/>
                    <a:pt x="73" y="40"/>
                  </a:cubicBezTo>
                  <a:cubicBezTo>
                    <a:pt x="72" y="38"/>
                    <a:pt x="72" y="38"/>
                    <a:pt x="72" y="38"/>
                  </a:cubicBezTo>
                  <a:cubicBezTo>
                    <a:pt x="67" y="33"/>
                    <a:pt x="67" y="33"/>
                    <a:pt x="67" y="33"/>
                  </a:cubicBezTo>
                  <a:cubicBezTo>
                    <a:pt x="61" y="49"/>
                    <a:pt x="61" y="49"/>
                    <a:pt x="61" y="49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59" y="50"/>
                    <a:pt x="59" y="50"/>
                    <a:pt x="59" y="50"/>
                  </a:cubicBezTo>
                  <a:cubicBezTo>
                    <a:pt x="51" y="45"/>
                    <a:pt x="51" y="45"/>
                    <a:pt x="51" y="45"/>
                  </a:cubicBezTo>
                  <a:cubicBezTo>
                    <a:pt x="42" y="48"/>
                    <a:pt x="42" y="48"/>
                    <a:pt x="42" y="48"/>
                  </a:cubicBezTo>
                  <a:cubicBezTo>
                    <a:pt x="41" y="45"/>
                    <a:pt x="41" y="45"/>
                    <a:pt x="41" y="45"/>
                  </a:cubicBezTo>
                  <a:close/>
                  <a:moveTo>
                    <a:pt x="43" y="86"/>
                  </a:moveTo>
                  <a:cubicBezTo>
                    <a:pt x="74" y="86"/>
                    <a:pt x="74" y="86"/>
                    <a:pt x="74" y="86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43" y="91"/>
                    <a:pt x="43" y="91"/>
                    <a:pt x="43" y="91"/>
                  </a:cubicBezTo>
                  <a:cubicBezTo>
                    <a:pt x="43" y="86"/>
                    <a:pt x="43" y="86"/>
                    <a:pt x="43" y="86"/>
                  </a:cubicBezTo>
                  <a:close/>
                  <a:moveTo>
                    <a:pt x="63" y="68"/>
                  </a:moveTo>
                  <a:cubicBezTo>
                    <a:pt x="93" y="68"/>
                    <a:pt x="93" y="68"/>
                    <a:pt x="93" y="68"/>
                  </a:cubicBezTo>
                  <a:cubicBezTo>
                    <a:pt x="97" y="68"/>
                    <a:pt x="97" y="68"/>
                    <a:pt x="97" y="68"/>
                  </a:cubicBezTo>
                  <a:cubicBezTo>
                    <a:pt x="97" y="64"/>
                    <a:pt x="97" y="64"/>
                    <a:pt x="97" y="64"/>
                  </a:cubicBezTo>
                  <a:cubicBezTo>
                    <a:pt x="97" y="6"/>
                    <a:pt x="97" y="6"/>
                    <a:pt x="97" y="6"/>
                  </a:cubicBezTo>
                  <a:cubicBezTo>
                    <a:pt x="97" y="3"/>
                    <a:pt x="97" y="3"/>
                    <a:pt x="97" y="3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90" y="9"/>
                    <a:pt x="90" y="9"/>
                    <a:pt x="90" y="9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36" y="61"/>
                    <a:pt x="36" y="61"/>
                    <a:pt x="36" y="61"/>
                  </a:cubicBezTo>
                  <a:cubicBezTo>
                    <a:pt x="36" y="68"/>
                    <a:pt x="36" y="68"/>
                    <a:pt x="36" y="68"/>
                  </a:cubicBezTo>
                  <a:cubicBezTo>
                    <a:pt x="54" y="68"/>
                    <a:pt x="54" y="68"/>
                    <a:pt x="54" y="68"/>
                  </a:cubicBezTo>
                  <a:cubicBezTo>
                    <a:pt x="54" y="84"/>
                    <a:pt x="54" y="84"/>
                    <a:pt x="54" y="84"/>
                  </a:cubicBezTo>
                  <a:cubicBezTo>
                    <a:pt x="63" y="84"/>
                    <a:pt x="63" y="84"/>
                    <a:pt x="63" y="84"/>
                  </a:cubicBezTo>
                  <a:cubicBezTo>
                    <a:pt x="63" y="68"/>
                    <a:pt x="63" y="68"/>
                    <a:pt x="63" y="68"/>
                  </a:cubicBezTo>
                  <a:close/>
                  <a:moveTo>
                    <a:pt x="0" y="50"/>
                  </a:moveTo>
                  <a:cubicBezTo>
                    <a:pt x="7" y="55"/>
                    <a:pt x="7" y="55"/>
                    <a:pt x="7" y="55"/>
                  </a:cubicBezTo>
                  <a:cubicBezTo>
                    <a:pt x="5" y="91"/>
                    <a:pt x="5" y="91"/>
                    <a:pt x="5" y="91"/>
                  </a:cubicBezTo>
                  <a:cubicBezTo>
                    <a:pt x="14" y="91"/>
                    <a:pt x="14" y="91"/>
                    <a:pt x="14" y="91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22" y="91"/>
                    <a:pt x="22" y="91"/>
                    <a:pt x="22" y="91"/>
                  </a:cubicBezTo>
                  <a:cubicBezTo>
                    <a:pt x="31" y="91"/>
                    <a:pt x="31" y="91"/>
                    <a:pt x="31" y="91"/>
                  </a:cubicBezTo>
                  <a:cubicBezTo>
                    <a:pt x="29" y="55"/>
                    <a:pt x="29" y="55"/>
                    <a:pt x="29" y="55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55" y="24"/>
                    <a:pt x="55" y="24"/>
                    <a:pt x="55" y="24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5" y="23"/>
                    <a:pt x="5" y="23"/>
                    <a:pt x="5" y="23"/>
                  </a:cubicBezTo>
                  <a:lnTo>
                    <a:pt x="0" y="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9713" name="组合 29712"/>
          <p:cNvGrpSpPr>
            <a:grpSpLocks/>
          </p:cNvGrpSpPr>
          <p:nvPr/>
        </p:nvGrpSpPr>
        <p:grpSpPr bwMode="auto">
          <a:xfrm>
            <a:off x="1439863" y="4198938"/>
            <a:ext cx="1223962" cy="1223962"/>
            <a:chOff x="0" y="0"/>
            <a:chExt cx="1224000" cy="1223998"/>
          </a:xfrm>
        </p:grpSpPr>
        <p:sp>
          <p:nvSpPr>
            <p:cNvPr id="44049" name="椭圆 26"/>
            <p:cNvSpPr>
              <a:spLocks noChangeArrowheads="1"/>
            </p:cNvSpPr>
            <p:nvPr/>
          </p:nvSpPr>
          <p:spPr bwMode="auto">
            <a:xfrm>
              <a:off x="0" y="0"/>
              <a:ext cx="1224000" cy="1223998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bg1"/>
              </a:solidFill>
              <a:bevel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4050" name="Freeform 9"/>
            <p:cNvSpPr>
              <a:spLocks noEditPoints="1" noChangeArrowheads="1"/>
            </p:cNvSpPr>
            <p:nvPr/>
          </p:nvSpPr>
          <p:spPr bwMode="auto">
            <a:xfrm>
              <a:off x="210482" y="304117"/>
              <a:ext cx="803035" cy="615763"/>
            </a:xfrm>
            <a:custGeom>
              <a:avLst/>
              <a:gdLst>
                <a:gd name="T0" fmla="*/ 16 w 104"/>
                <a:gd name="T1" fmla="*/ 2 h 79"/>
                <a:gd name="T2" fmla="*/ 27 w 104"/>
                <a:gd name="T3" fmla="*/ 4 h 79"/>
                <a:gd name="T4" fmla="*/ 19 w 104"/>
                <a:gd name="T5" fmla="*/ 48 h 79"/>
                <a:gd name="T6" fmla="*/ 4 w 104"/>
                <a:gd name="T7" fmla="*/ 45 h 79"/>
                <a:gd name="T8" fmla="*/ 16 w 104"/>
                <a:gd name="T9" fmla="*/ 2 h 79"/>
                <a:gd name="T10" fmla="*/ 18 w 104"/>
                <a:gd name="T11" fmla="*/ 65 h 79"/>
                <a:gd name="T12" fmla="*/ 16 w 104"/>
                <a:gd name="T13" fmla="*/ 72 h 79"/>
                <a:gd name="T14" fmla="*/ 101 w 104"/>
                <a:gd name="T15" fmla="*/ 72 h 79"/>
                <a:gd name="T16" fmla="*/ 104 w 104"/>
                <a:gd name="T17" fmla="*/ 72 h 79"/>
                <a:gd name="T18" fmla="*/ 104 w 104"/>
                <a:gd name="T19" fmla="*/ 68 h 79"/>
                <a:gd name="T20" fmla="*/ 104 w 104"/>
                <a:gd name="T21" fmla="*/ 26 h 79"/>
                <a:gd name="T22" fmla="*/ 104 w 104"/>
                <a:gd name="T23" fmla="*/ 24 h 79"/>
                <a:gd name="T24" fmla="*/ 103 w 104"/>
                <a:gd name="T25" fmla="*/ 23 h 79"/>
                <a:gd name="T26" fmla="*/ 90 w 104"/>
                <a:gd name="T27" fmla="*/ 10 h 79"/>
                <a:gd name="T28" fmla="*/ 89 w 104"/>
                <a:gd name="T29" fmla="*/ 9 h 79"/>
                <a:gd name="T30" fmla="*/ 87 w 104"/>
                <a:gd name="T31" fmla="*/ 9 h 79"/>
                <a:gd name="T32" fmla="*/ 31 w 104"/>
                <a:gd name="T33" fmla="*/ 9 h 79"/>
                <a:gd name="T34" fmla="*/ 31 w 104"/>
                <a:gd name="T35" fmla="*/ 17 h 79"/>
                <a:gd name="T36" fmla="*/ 84 w 104"/>
                <a:gd name="T37" fmla="*/ 17 h 79"/>
                <a:gd name="T38" fmla="*/ 83 w 104"/>
                <a:gd name="T39" fmla="*/ 28 h 79"/>
                <a:gd name="T40" fmla="*/ 83 w 104"/>
                <a:gd name="T41" fmla="*/ 30 h 79"/>
                <a:gd name="T42" fmla="*/ 85 w 104"/>
                <a:gd name="T43" fmla="*/ 30 h 79"/>
                <a:gd name="T44" fmla="*/ 97 w 104"/>
                <a:gd name="T45" fmla="*/ 29 h 79"/>
                <a:gd name="T46" fmla="*/ 97 w 104"/>
                <a:gd name="T47" fmla="*/ 65 h 79"/>
                <a:gd name="T48" fmla="*/ 18 w 104"/>
                <a:gd name="T49" fmla="*/ 65 h 79"/>
                <a:gd name="T50" fmla="*/ 95 w 104"/>
                <a:gd name="T51" fmla="*/ 26 h 79"/>
                <a:gd name="T52" fmla="*/ 86 w 104"/>
                <a:gd name="T53" fmla="*/ 26 h 79"/>
                <a:gd name="T54" fmla="*/ 87 w 104"/>
                <a:gd name="T55" fmla="*/ 18 h 79"/>
                <a:gd name="T56" fmla="*/ 95 w 104"/>
                <a:gd name="T57" fmla="*/ 26 h 79"/>
                <a:gd name="T58" fmla="*/ 32 w 104"/>
                <a:gd name="T59" fmla="*/ 43 h 79"/>
                <a:gd name="T60" fmla="*/ 74 w 104"/>
                <a:gd name="T61" fmla="*/ 43 h 79"/>
                <a:gd name="T62" fmla="*/ 74 w 104"/>
                <a:gd name="T63" fmla="*/ 45 h 79"/>
                <a:gd name="T64" fmla="*/ 32 w 104"/>
                <a:gd name="T65" fmla="*/ 45 h 79"/>
                <a:gd name="T66" fmla="*/ 32 w 104"/>
                <a:gd name="T67" fmla="*/ 43 h 79"/>
                <a:gd name="T68" fmla="*/ 32 w 104"/>
                <a:gd name="T69" fmla="*/ 32 h 79"/>
                <a:gd name="T70" fmla="*/ 71 w 104"/>
                <a:gd name="T71" fmla="*/ 32 h 79"/>
                <a:gd name="T72" fmla="*/ 71 w 104"/>
                <a:gd name="T73" fmla="*/ 35 h 79"/>
                <a:gd name="T74" fmla="*/ 32 w 104"/>
                <a:gd name="T75" fmla="*/ 35 h 79"/>
                <a:gd name="T76" fmla="*/ 32 w 104"/>
                <a:gd name="T77" fmla="*/ 32 h 79"/>
                <a:gd name="T78" fmla="*/ 32 w 104"/>
                <a:gd name="T79" fmla="*/ 22 h 79"/>
                <a:gd name="T80" fmla="*/ 71 w 104"/>
                <a:gd name="T81" fmla="*/ 22 h 79"/>
                <a:gd name="T82" fmla="*/ 71 w 104"/>
                <a:gd name="T83" fmla="*/ 25 h 79"/>
                <a:gd name="T84" fmla="*/ 32 w 104"/>
                <a:gd name="T85" fmla="*/ 25 h 79"/>
                <a:gd name="T86" fmla="*/ 32 w 104"/>
                <a:gd name="T87" fmla="*/ 22 h 79"/>
                <a:gd name="T88" fmla="*/ 3 w 104"/>
                <a:gd name="T89" fmla="*/ 66 h 79"/>
                <a:gd name="T90" fmla="*/ 9 w 104"/>
                <a:gd name="T91" fmla="*/ 68 h 79"/>
                <a:gd name="T92" fmla="*/ 9 w 104"/>
                <a:gd name="T93" fmla="*/ 74 h 79"/>
                <a:gd name="T94" fmla="*/ 5 w 104"/>
                <a:gd name="T95" fmla="*/ 79 h 79"/>
                <a:gd name="T96" fmla="*/ 2 w 104"/>
                <a:gd name="T97" fmla="*/ 78 h 79"/>
                <a:gd name="T98" fmla="*/ 0 w 104"/>
                <a:gd name="T99" fmla="*/ 72 h 79"/>
                <a:gd name="T100" fmla="*/ 3 w 104"/>
                <a:gd name="T101" fmla="*/ 66 h 79"/>
                <a:gd name="T102" fmla="*/ 4 w 104"/>
                <a:gd name="T103" fmla="*/ 48 h 79"/>
                <a:gd name="T104" fmla="*/ 2 w 104"/>
                <a:gd name="T105" fmla="*/ 65 h 79"/>
                <a:gd name="T106" fmla="*/ 12 w 104"/>
                <a:gd name="T107" fmla="*/ 67 h 79"/>
                <a:gd name="T108" fmla="*/ 17 w 104"/>
                <a:gd name="T109" fmla="*/ 51 h 79"/>
                <a:gd name="T110" fmla="*/ 4 w 104"/>
                <a:gd name="T111" fmla="*/ 4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04" h="79">
                  <a:moveTo>
                    <a:pt x="16" y="2"/>
                  </a:moveTo>
                  <a:cubicBezTo>
                    <a:pt x="21" y="0"/>
                    <a:pt x="24" y="1"/>
                    <a:pt x="27" y="4"/>
                  </a:cubicBezTo>
                  <a:cubicBezTo>
                    <a:pt x="26" y="20"/>
                    <a:pt x="23" y="35"/>
                    <a:pt x="19" y="48"/>
                  </a:cubicBezTo>
                  <a:cubicBezTo>
                    <a:pt x="14" y="47"/>
                    <a:pt x="9" y="46"/>
                    <a:pt x="4" y="45"/>
                  </a:cubicBezTo>
                  <a:cubicBezTo>
                    <a:pt x="6" y="29"/>
                    <a:pt x="10" y="15"/>
                    <a:pt x="16" y="2"/>
                  </a:cubicBezTo>
                  <a:close/>
                  <a:moveTo>
                    <a:pt x="18" y="65"/>
                  </a:moveTo>
                  <a:cubicBezTo>
                    <a:pt x="16" y="72"/>
                    <a:pt x="16" y="72"/>
                    <a:pt x="16" y="72"/>
                  </a:cubicBezTo>
                  <a:cubicBezTo>
                    <a:pt x="69" y="72"/>
                    <a:pt x="74" y="72"/>
                    <a:pt x="101" y="72"/>
                  </a:cubicBezTo>
                  <a:cubicBezTo>
                    <a:pt x="104" y="72"/>
                    <a:pt x="104" y="72"/>
                    <a:pt x="104" y="72"/>
                  </a:cubicBezTo>
                  <a:cubicBezTo>
                    <a:pt x="104" y="68"/>
                    <a:pt x="104" y="68"/>
                    <a:pt x="104" y="68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90" y="10"/>
                    <a:pt x="90" y="10"/>
                    <a:pt x="90" y="10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31" y="12"/>
                    <a:pt x="31" y="14"/>
                    <a:pt x="31" y="17"/>
                  </a:cubicBezTo>
                  <a:cubicBezTo>
                    <a:pt x="84" y="17"/>
                    <a:pt x="84" y="17"/>
                    <a:pt x="84" y="17"/>
                  </a:cubicBezTo>
                  <a:cubicBezTo>
                    <a:pt x="83" y="28"/>
                    <a:pt x="83" y="28"/>
                    <a:pt x="83" y="28"/>
                  </a:cubicBezTo>
                  <a:cubicBezTo>
                    <a:pt x="83" y="30"/>
                    <a:pt x="83" y="30"/>
                    <a:pt x="83" y="30"/>
                  </a:cubicBezTo>
                  <a:cubicBezTo>
                    <a:pt x="85" y="30"/>
                    <a:pt x="85" y="30"/>
                    <a:pt x="85" y="30"/>
                  </a:cubicBezTo>
                  <a:cubicBezTo>
                    <a:pt x="97" y="29"/>
                    <a:pt x="97" y="29"/>
                    <a:pt x="97" y="29"/>
                  </a:cubicBezTo>
                  <a:cubicBezTo>
                    <a:pt x="97" y="65"/>
                    <a:pt x="97" y="65"/>
                    <a:pt x="97" y="65"/>
                  </a:cubicBezTo>
                  <a:cubicBezTo>
                    <a:pt x="79" y="65"/>
                    <a:pt x="57" y="65"/>
                    <a:pt x="18" y="65"/>
                  </a:cubicBezTo>
                  <a:close/>
                  <a:moveTo>
                    <a:pt x="95" y="26"/>
                  </a:moveTo>
                  <a:cubicBezTo>
                    <a:pt x="86" y="26"/>
                    <a:pt x="86" y="26"/>
                    <a:pt x="86" y="26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95" y="26"/>
                    <a:pt x="95" y="26"/>
                    <a:pt x="95" y="26"/>
                  </a:cubicBezTo>
                  <a:close/>
                  <a:moveTo>
                    <a:pt x="32" y="43"/>
                  </a:moveTo>
                  <a:cubicBezTo>
                    <a:pt x="74" y="43"/>
                    <a:pt x="74" y="43"/>
                    <a:pt x="74" y="43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32" y="45"/>
                    <a:pt x="32" y="45"/>
                    <a:pt x="32" y="45"/>
                  </a:cubicBezTo>
                  <a:cubicBezTo>
                    <a:pt x="32" y="43"/>
                    <a:pt x="32" y="43"/>
                    <a:pt x="32" y="43"/>
                  </a:cubicBezTo>
                  <a:close/>
                  <a:moveTo>
                    <a:pt x="32" y="32"/>
                  </a:moveTo>
                  <a:cubicBezTo>
                    <a:pt x="71" y="32"/>
                    <a:pt x="71" y="32"/>
                    <a:pt x="71" y="32"/>
                  </a:cubicBezTo>
                  <a:cubicBezTo>
                    <a:pt x="71" y="35"/>
                    <a:pt x="71" y="35"/>
                    <a:pt x="71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2"/>
                    <a:pt x="32" y="32"/>
                    <a:pt x="32" y="32"/>
                  </a:cubicBezTo>
                  <a:close/>
                  <a:moveTo>
                    <a:pt x="32" y="22"/>
                  </a:moveTo>
                  <a:cubicBezTo>
                    <a:pt x="71" y="22"/>
                    <a:pt x="71" y="22"/>
                    <a:pt x="71" y="22"/>
                  </a:cubicBezTo>
                  <a:cubicBezTo>
                    <a:pt x="71" y="25"/>
                    <a:pt x="71" y="25"/>
                    <a:pt x="71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22"/>
                    <a:pt x="32" y="22"/>
                    <a:pt x="32" y="22"/>
                  </a:cubicBezTo>
                  <a:close/>
                  <a:moveTo>
                    <a:pt x="3" y="66"/>
                  </a:moveTo>
                  <a:cubicBezTo>
                    <a:pt x="9" y="68"/>
                    <a:pt x="9" y="68"/>
                    <a:pt x="9" y="68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5" y="79"/>
                    <a:pt x="5" y="79"/>
                    <a:pt x="5" y="79"/>
                  </a:cubicBezTo>
                  <a:cubicBezTo>
                    <a:pt x="4" y="79"/>
                    <a:pt x="3" y="79"/>
                    <a:pt x="2" y="78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66"/>
                    <a:pt x="3" y="66"/>
                    <a:pt x="3" y="66"/>
                  </a:cubicBezTo>
                  <a:close/>
                  <a:moveTo>
                    <a:pt x="4" y="48"/>
                  </a:moveTo>
                  <a:cubicBezTo>
                    <a:pt x="3" y="53"/>
                    <a:pt x="3" y="59"/>
                    <a:pt x="2" y="65"/>
                  </a:cubicBezTo>
                  <a:cubicBezTo>
                    <a:pt x="5" y="65"/>
                    <a:pt x="9" y="66"/>
                    <a:pt x="12" y="67"/>
                  </a:cubicBezTo>
                  <a:cubicBezTo>
                    <a:pt x="14" y="61"/>
                    <a:pt x="15" y="56"/>
                    <a:pt x="17" y="51"/>
                  </a:cubicBezTo>
                  <a:cubicBezTo>
                    <a:pt x="13" y="50"/>
                    <a:pt x="9" y="49"/>
                    <a:pt x="4" y="4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4051" name="文本框 25619"/>
          <p:cNvSpPr txBox="1">
            <a:spLocks noChangeArrowheads="1"/>
          </p:cNvSpPr>
          <p:nvPr/>
        </p:nvSpPr>
        <p:spPr bwMode="auto">
          <a:xfrm>
            <a:off x="1358900" y="1852613"/>
            <a:ext cx="641508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zh-CN" altLang="en-US" sz="4400" b="1">
                <a:solidFill>
                  <a:schemeClr val="accent1"/>
                </a:solidFill>
              </a:rPr>
              <a:t>谢谢各位答辩组的老师！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组合 18"/>
          <p:cNvGrpSpPr>
            <a:grpSpLocks noChangeAspect="1"/>
          </p:cNvGrpSpPr>
          <p:nvPr/>
        </p:nvGrpSpPr>
        <p:grpSpPr bwMode="auto">
          <a:xfrm>
            <a:off x="611188" y="261938"/>
            <a:ext cx="666750" cy="663575"/>
            <a:chOff x="0" y="0"/>
            <a:chExt cx="666069" cy="664458"/>
          </a:xfrm>
        </p:grpSpPr>
        <p:sp>
          <p:nvSpPr>
            <p:cNvPr id="10242" name="矩形 8"/>
            <p:cNvSpPr>
              <a:spLocks noChangeAspect="1" noChangeArrowheads="1"/>
            </p:cNvSpPr>
            <p:nvPr/>
          </p:nvSpPr>
          <p:spPr bwMode="auto">
            <a:xfrm>
              <a:off x="0" y="0"/>
              <a:ext cx="538925" cy="537622"/>
            </a:xfrm>
            <a:prstGeom prst="rect">
              <a:avLst/>
            </a:prstGeom>
            <a:solidFill>
              <a:srgbClr val="0054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243" name="矩形 16"/>
            <p:cNvSpPr>
              <a:spLocks noChangeAspect="1" noChangeArrowheads="1"/>
            </p:cNvSpPr>
            <p:nvPr/>
          </p:nvSpPr>
          <p:spPr bwMode="auto">
            <a:xfrm>
              <a:off x="269463" y="268811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9221" name="文本框 17"/>
          <p:cNvSpPr txBox="1">
            <a:spLocks noChangeArrowheads="1"/>
          </p:cNvSpPr>
          <p:nvPr/>
        </p:nvSpPr>
        <p:spPr bwMode="auto">
          <a:xfrm>
            <a:off x="1419225" y="274638"/>
            <a:ext cx="711358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     言</a:t>
            </a:r>
            <a:endParaRPr lang="zh-CN" altLang="en-US" sz="3600" dirty="0"/>
          </a:p>
        </p:txBody>
      </p:sp>
      <p:grpSp>
        <p:nvGrpSpPr>
          <p:cNvPr id="9222" name="组合 19"/>
          <p:cNvGrpSpPr>
            <a:grpSpLocks/>
          </p:cNvGrpSpPr>
          <p:nvPr/>
        </p:nvGrpSpPr>
        <p:grpSpPr bwMode="auto">
          <a:xfrm>
            <a:off x="1220788" y="6519863"/>
            <a:ext cx="8024812" cy="352425"/>
            <a:chOff x="0" y="0"/>
            <a:chExt cx="8024939" cy="352860"/>
          </a:xfrm>
        </p:grpSpPr>
        <p:sp>
          <p:nvSpPr>
            <p:cNvPr id="10246" name="矩形 21"/>
            <p:cNvSpPr>
              <a:spLocks noChangeArrowheads="1"/>
            </p:cNvSpPr>
            <p:nvPr/>
          </p:nvSpPr>
          <p:spPr bwMode="auto">
            <a:xfrm>
              <a:off x="7489625" y="0"/>
              <a:ext cx="43200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247" name="文本框 22"/>
            <p:cNvSpPr txBox="1">
              <a:spLocks noChangeArrowheads="1"/>
            </p:cNvSpPr>
            <p:nvPr/>
          </p:nvSpPr>
          <p:spPr bwMode="auto">
            <a:xfrm>
              <a:off x="7386311" y="0"/>
              <a:ext cx="638628" cy="3528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1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r>
                <a:rPr lang="en-US" altLang="zh-CN" sz="1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</a:p>
          </p:txBody>
        </p:sp>
        <p:sp>
          <p:nvSpPr>
            <p:cNvPr id="10248" name="文本框 23"/>
            <p:cNvSpPr txBox="1">
              <a:spLocks noChangeArrowheads="1"/>
            </p:cNvSpPr>
            <p:nvPr/>
          </p:nvSpPr>
          <p:spPr bwMode="auto">
            <a:xfrm>
              <a:off x="0" y="0"/>
              <a:ext cx="748962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r"/>
              <a:endParaRPr lang="zh-CN" altLang="en-US" sz="16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227" name="文本框 9226"/>
          <p:cNvSpPr txBox="1"/>
          <p:nvPr/>
        </p:nvSpPr>
        <p:spPr>
          <a:xfrm>
            <a:off x="790575" y="1239838"/>
            <a:ext cx="7600950" cy="5262979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lang="zh-CN" altLang="en-US" sz="2800" noProof="1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itchFamily="2" charset="0"/>
                <a:ea typeface="宋体" charset="-122"/>
                <a:cs typeface="+mn-ea"/>
              </a:rPr>
              <a:t>行人检测：从图像或视频中框出</a:t>
            </a:r>
            <a:r>
              <a:rPr lang="zh-CN" altLang="en-US" sz="2800" noProof="1" smtClean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itchFamily="2" charset="0"/>
                <a:ea typeface="宋体" charset="-122"/>
                <a:cs typeface="+mn-ea"/>
              </a:rPr>
              <a:t>行人</a:t>
            </a:r>
            <a:r>
              <a:rPr lang="zh-CN" altLang="en-US" sz="2800" noProof="1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itchFamily="2" charset="0"/>
                <a:ea typeface="宋体" charset="-122"/>
                <a:cs typeface="+mn-ea"/>
              </a:rPr>
              <a:t>所在位置</a:t>
            </a:r>
            <a:endParaRPr lang="en-US" altLang="zh-CN" sz="2800" noProof="1" smtClean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itchFamily="2" charset="0"/>
              <a:ea typeface="宋体" charset="-122"/>
              <a:cs typeface="+mn-ea"/>
            </a:endParaRPr>
          </a:p>
          <a:p>
            <a:pPr eaLnBrk="0" hangingPunct="0">
              <a:lnSpc>
                <a:spcPct val="120000"/>
              </a:lnSpc>
            </a:pPr>
            <a:r>
              <a:rPr lang="zh-CN" altLang="en-US" sz="2800" noProof="1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itchFamily="2" charset="0"/>
                <a:ea typeface="宋体" charset="-122"/>
                <a:cs typeface="+mn-ea"/>
              </a:rPr>
              <a:t>目标检测：从图像或视频中框出</a:t>
            </a:r>
            <a:r>
              <a:rPr lang="zh-CN" altLang="en-US" sz="2800" noProof="1" smtClean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itchFamily="2" charset="0"/>
                <a:ea typeface="宋体" charset="-122"/>
                <a:cs typeface="+mn-ea"/>
              </a:rPr>
              <a:t>目标</a:t>
            </a:r>
            <a:r>
              <a:rPr lang="zh-CN" altLang="en-US" sz="2800" noProof="1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itchFamily="2" charset="0"/>
                <a:ea typeface="宋体" charset="-122"/>
                <a:cs typeface="+mn-ea"/>
              </a:rPr>
              <a:t>所在位置</a:t>
            </a:r>
            <a:r>
              <a:rPr lang="en-US" altLang="zh-CN" sz="2800" noProof="1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itchFamily="2" charset="0"/>
                <a:ea typeface="宋体" charset="-122"/>
                <a:cs typeface="+mn-ea"/>
              </a:rPr>
              <a:t>			</a:t>
            </a:r>
            <a:r>
              <a:rPr lang="zh-CN" altLang="en-US" sz="2800" noProof="1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itchFamily="2" charset="0"/>
                <a:ea typeface="宋体" charset="-122"/>
                <a:cs typeface="+mn-ea"/>
              </a:rPr>
              <a:t>（目标可以是多个类别）</a:t>
            </a:r>
            <a:endParaRPr lang="en-US" altLang="zh-CN" sz="2800" noProof="1" smtClean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itchFamily="2" charset="0"/>
              <a:ea typeface="宋体" charset="-122"/>
              <a:cs typeface="+mn-ea"/>
            </a:endParaRPr>
          </a:p>
          <a:p>
            <a:pPr eaLnBrk="0" hangingPunct="0">
              <a:lnSpc>
                <a:spcPct val="120000"/>
              </a:lnSpc>
            </a:pPr>
            <a:endParaRPr lang="en-US" altLang="zh-CN" sz="2800" noProof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itchFamily="2" charset="0"/>
              <a:ea typeface="宋体" charset="-122"/>
              <a:cs typeface="+mn-ea"/>
            </a:endParaRPr>
          </a:p>
          <a:p>
            <a:pPr eaLnBrk="0" hangingPunct="0">
              <a:lnSpc>
                <a:spcPct val="120000"/>
              </a:lnSpc>
            </a:pPr>
            <a:endParaRPr lang="en-US" altLang="zh-CN" sz="2800" noProof="1" smtClean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itchFamily="2" charset="0"/>
              <a:ea typeface="宋体" charset="-122"/>
              <a:cs typeface="+mn-ea"/>
            </a:endParaRPr>
          </a:p>
          <a:p>
            <a:pPr eaLnBrk="0" hangingPunct="0">
              <a:lnSpc>
                <a:spcPct val="120000"/>
              </a:lnSpc>
            </a:pPr>
            <a:endParaRPr lang="en-US" altLang="zh-CN" sz="2800" noProof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itchFamily="2" charset="0"/>
              <a:ea typeface="宋体" charset="-122"/>
              <a:cs typeface="+mn-ea"/>
            </a:endParaRPr>
          </a:p>
          <a:p>
            <a:pPr eaLnBrk="0" hangingPunct="0">
              <a:lnSpc>
                <a:spcPct val="120000"/>
              </a:lnSpc>
            </a:pPr>
            <a:endParaRPr lang="en-US" altLang="zh-CN" sz="2800" noProof="1" smtClean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itchFamily="2" charset="0"/>
              <a:ea typeface="宋体" charset="-122"/>
              <a:cs typeface="+mn-ea"/>
            </a:endParaRPr>
          </a:p>
          <a:p>
            <a:pPr eaLnBrk="0" hangingPunct="0">
              <a:lnSpc>
                <a:spcPct val="120000"/>
              </a:lnSpc>
            </a:pPr>
            <a:endParaRPr lang="en-US" altLang="zh-CN" sz="2800" noProof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itchFamily="2" charset="0"/>
              <a:ea typeface="宋体" charset="-122"/>
              <a:cs typeface="+mn-ea"/>
            </a:endParaRPr>
          </a:p>
          <a:p>
            <a:pPr eaLnBrk="0" hangingPunct="0">
              <a:lnSpc>
                <a:spcPct val="120000"/>
              </a:lnSpc>
            </a:pPr>
            <a:endParaRPr lang="en-US" altLang="zh-CN" sz="2800" noProof="1" smtClean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itchFamily="2" charset="0"/>
              <a:ea typeface="宋体" charset="-122"/>
              <a:cs typeface="+mn-ea"/>
            </a:endParaRPr>
          </a:p>
          <a:p>
            <a:pPr eaLnBrk="0" hangingPunct="0">
              <a:lnSpc>
                <a:spcPct val="120000"/>
              </a:lnSpc>
            </a:pPr>
            <a:r>
              <a:rPr lang="en-US" altLang="zh-CN" sz="2800" noProof="1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itchFamily="2" charset="0"/>
                <a:ea typeface="宋体" charset="-122"/>
                <a:cs typeface="+mn-ea"/>
              </a:rPr>
              <a:t>	 </a:t>
            </a:r>
            <a:r>
              <a:rPr lang="zh-CN" altLang="en-US" sz="2800" noProof="1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itchFamily="2" charset="0"/>
                <a:ea typeface="宋体" charset="-122"/>
                <a:cs typeface="+mn-ea"/>
              </a:rPr>
              <a:t>行人检测</a:t>
            </a:r>
            <a:r>
              <a:rPr lang="en-US" altLang="zh-CN" sz="2800" noProof="1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itchFamily="2" charset="0"/>
                <a:ea typeface="宋体" charset="-122"/>
                <a:cs typeface="+mn-ea"/>
              </a:rPr>
              <a:t>			     </a:t>
            </a:r>
            <a:r>
              <a:rPr lang="zh-CN" altLang="en-US" sz="2800" noProof="1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itchFamily="2" charset="0"/>
                <a:ea typeface="宋体" charset="-122"/>
                <a:cs typeface="+mn-ea"/>
              </a:rPr>
              <a:t>目标检测</a:t>
            </a:r>
            <a:endParaRPr lang="en-US" altLang="zh-CN" sz="2800" noProof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itchFamily="2" charset="0"/>
              <a:ea typeface="宋体" charset="-122"/>
              <a:cs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3944" y="3116346"/>
            <a:ext cx="2666667" cy="266666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788" y="3115413"/>
            <a:ext cx="2667600" cy="2667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组合 18"/>
          <p:cNvGrpSpPr>
            <a:grpSpLocks noChangeAspect="1"/>
          </p:cNvGrpSpPr>
          <p:nvPr/>
        </p:nvGrpSpPr>
        <p:grpSpPr bwMode="auto">
          <a:xfrm>
            <a:off x="611188" y="261938"/>
            <a:ext cx="666750" cy="663575"/>
            <a:chOff x="0" y="0"/>
            <a:chExt cx="666069" cy="664458"/>
          </a:xfrm>
        </p:grpSpPr>
        <p:sp>
          <p:nvSpPr>
            <p:cNvPr id="10242" name="矩形 8"/>
            <p:cNvSpPr>
              <a:spLocks noChangeAspect="1" noChangeArrowheads="1"/>
            </p:cNvSpPr>
            <p:nvPr/>
          </p:nvSpPr>
          <p:spPr bwMode="auto">
            <a:xfrm>
              <a:off x="0" y="0"/>
              <a:ext cx="538925" cy="537622"/>
            </a:xfrm>
            <a:prstGeom prst="rect">
              <a:avLst/>
            </a:prstGeom>
            <a:solidFill>
              <a:srgbClr val="0054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243" name="矩形 16"/>
            <p:cNvSpPr>
              <a:spLocks noChangeAspect="1" noChangeArrowheads="1"/>
            </p:cNvSpPr>
            <p:nvPr/>
          </p:nvSpPr>
          <p:spPr bwMode="auto">
            <a:xfrm>
              <a:off x="269463" y="268811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9221" name="文本框 17"/>
          <p:cNvSpPr txBox="1">
            <a:spLocks noChangeArrowheads="1"/>
          </p:cNvSpPr>
          <p:nvPr/>
        </p:nvSpPr>
        <p:spPr bwMode="auto">
          <a:xfrm>
            <a:off x="1419225" y="274638"/>
            <a:ext cx="711358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     言</a:t>
            </a:r>
            <a:endParaRPr lang="zh-CN" altLang="en-US" sz="3600" dirty="0"/>
          </a:p>
        </p:txBody>
      </p:sp>
      <p:grpSp>
        <p:nvGrpSpPr>
          <p:cNvPr id="9222" name="组合 19"/>
          <p:cNvGrpSpPr>
            <a:grpSpLocks/>
          </p:cNvGrpSpPr>
          <p:nvPr/>
        </p:nvGrpSpPr>
        <p:grpSpPr bwMode="auto">
          <a:xfrm>
            <a:off x="1220788" y="6519863"/>
            <a:ext cx="8024812" cy="338554"/>
            <a:chOff x="0" y="0"/>
            <a:chExt cx="8024939" cy="338972"/>
          </a:xfrm>
        </p:grpSpPr>
        <p:sp>
          <p:nvSpPr>
            <p:cNvPr id="10246" name="矩形 21"/>
            <p:cNvSpPr>
              <a:spLocks noChangeArrowheads="1"/>
            </p:cNvSpPr>
            <p:nvPr/>
          </p:nvSpPr>
          <p:spPr bwMode="auto">
            <a:xfrm>
              <a:off x="7489625" y="0"/>
              <a:ext cx="43200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247" name="文本框 22"/>
            <p:cNvSpPr txBox="1">
              <a:spLocks noChangeArrowheads="1"/>
            </p:cNvSpPr>
            <p:nvPr/>
          </p:nvSpPr>
          <p:spPr bwMode="auto">
            <a:xfrm>
              <a:off x="7386311" y="0"/>
              <a:ext cx="638628" cy="3389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r>
                <a:rPr 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48" name="文本框 23"/>
            <p:cNvSpPr txBox="1">
              <a:spLocks noChangeArrowheads="1"/>
            </p:cNvSpPr>
            <p:nvPr/>
          </p:nvSpPr>
          <p:spPr bwMode="auto">
            <a:xfrm>
              <a:off x="0" y="0"/>
              <a:ext cx="748962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r"/>
              <a:endParaRPr lang="zh-CN" altLang="en-US" sz="16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227" name="文本框 9226"/>
          <p:cNvSpPr txBox="1"/>
          <p:nvPr/>
        </p:nvSpPr>
        <p:spPr>
          <a:xfrm>
            <a:off x="790575" y="1239838"/>
            <a:ext cx="7600950" cy="4688976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zh-CN" altLang="en-US" sz="2800" noProof="1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itchFamily="2" charset="0"/>
                <a:ea typeface="宋体" charset="-122"/>
                <a:cs typeface="+mn-ea"/>
              </a:rPr>
              <a:t>行人检测作为众多应用的底层基础：</a:t>
            </a:r>
            <a:endParaRPr lang="en-US" altLang="zh-CN" sz="2800" noProof="1" smtClean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itchFamily="2" charset="0"/>
              <a:ea typeface="宋体" charset="-122"/>
              <a:cs typeface="+mn-ea"/>
            </a:endParaRPr>
          </a:p>
          <a:p>
            <a:pPr eaLnBrk="0" hangingPunct="0">
              <a:lnSpc>
                <a:spcPct val="150000"/>
              </a:lnSpc>
            </a:pPr>
            <a:endParaRPr lang="en-US" altLang="zh-CN" sz="900" noProof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itchFamily="2" charset="0"/>
              <a:ea typeface="宋体" charset="-122"/>
              <a:cs typeface="+mn-ea"/>
            </a:endParaRPr>
          </a:p>
          <a:p>
            <a:pPr marL="914400" lvl="1" indent="-457200" eaLnBrk="0" hangingPunct="0">
              <a:buFont typeface="Arial" panose="020B0604020202020204" pitchFamily="34" charset="0"/>
              <a:buChar char="•"/>
            </a:pPr>
            <a:r>
              <a:rPr lang="zh-CN" altLang="en-US" sz="2800" noProof="1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itchFamily="2" charset="0"/>
                <a:ea typeface="宋体" charset="-122"/>
                <a:cs typeface="+mn-ea"/>
              </a:rPr>
              <a:t>车辆辅助驾驶与自动驾驶</a:t>
            </a:r>
            <a:endParaRPr lang="en-US" altLang="zh-CN" sz="2800" noProof="1" smtClean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itchFamily="2" charset="0"/>
              <a:ea typeface="宋体" charset="-122"/>
              <a:cs typeface="+mn-ea"/>
            </a:endParaRPr>
          </a:p>
          <a:p>
            <a:pPr marL="914400" lvl="1" indent="-457200" eaLnBrk="0" hangingPunct="0">
              <a:buFont typeface="Arial" panose="020B0604020202020204" pitchFamily="34" charset="0"/>
              <a:buChar char="•"/>
            </a:pPr>
            <a:r>
              <a:rPr lang="zh-CN" altLang="en-US" sz="2800" noProof="1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itchFamily="2" charset="0"/>
                <a:ea typeface="宋体" charset="-122"/>
                <a:cs typeface="+mn-ea"/>
              </a:rPr>
              <a:t>智能监控</a:t>
            </a:r>
            <a:endParaRPr lang="en-US" altLang="zh-CN" sz="2800" noProof="1" smtClean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itchFamily="2" charset="0"/>
              <a:ea typeface="宋体" charset="-122"/>
              <a:cs typeface="+mn-ea"/>
            </a:endParaRPr>
          </a:p>
          <a:p>
            <a:pPr marL="914400" lvl="1" indent="-457200" eaLnBrk="0" hangingPunct="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800" noProof="1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itchFamily="2" charset="0"/>
                <a:ea typeface="宋体" charset="-122"/>
                <a:cs typeface="+mn-ea"/>
              </a:rPr>
              <a:t>视频结构化</a:t>
            </a:r>
            <a:endParaRPr lang="en-US" altLang="zh-CN" sz="2800" noProof="1" smtClean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itchFamily="2" charset="0"/>
              <a:ea typeface="宋体" charset="-122"/>
              <a:cs typeface="+mn-ea"/>
            </a:endParaRPr>
          </a:p>
          <a:p>
            <a:pPr marL="914400" lvl="1" indent="-457200" eaLnBrk="0" hangingPunct="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800" noProof="1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itchFamily="2" charset="0"/>
                <a:ea typeface="宋体" charset="-122"/>
                <a:cs typeface="+mn-ea"/>
              </a:rPr>
              <a:t>智能机器人</a:t>
            </a:r>
            <a:endParaRPr lang="en-US" altLang="zh-CN" sz="2800" noProof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itchFamily="2" charset="0"/>
              <a:ea typeface="宋体" charset="-122"/>
              <a:cs typeface="+mn-ea"/>
            </a:endParaRPr>
          </a:p>
          <a:p>
            <a:pPr marL="914400" lvl="1" indent="-457200" eaLnBrk="0" hangingPunct="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800" noProof="1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itchFamily="2" charset="0"/>
                <a:ea typeface="宋体" charset="-122"/>
                <a:cs typeface="+mn-ea"/>
              </a:rPr>
              <a:t>…</a:t>
            </a:r>
          </a:p>
          <a:p>
            <a:pPr eaLnBrk="0" hangingPunct="0">
              <a:lnSpc>
                <a:spcPct val="120000"/>
              </a:lnSpc>
            </a:pPr>
            <a:endParaRPr lang="en-US" altLang="zh-CN" sz="800" noProof="1" smtClean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itchFamily="2" charset="0"/>
              <a:ea typeface="宋体" charset="-122"/>
              <a:cs typeface="+mn-ea"/>
            </a:endParaRPr>
          </a:p>
          <a:p>
            <a:pPr eaLnBrk="0" hangingPunct="0">
              <a:lnSpc>
                <a:spcPct val="120000"/>
              </a:lnSpc>
            </a:pPr>
            <a:endParaRPr lang="en-US" altLang="zh-CN" sz="800" noProof="1" smtClean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itchFamily="2" charset="0"/>
              <a:ea typeface="宋体" charset="-122"/>
              <a:cs typeface="+mn-ea"/>
            </a:endParaRPr>
          </a:p>
          <a:p>
            <a:pPr eaLnBrk="0" hangingPunct="0">
              <a:lnSpc>
                <a:spcPct val="120000"/>
              </a:lnSpc>
            </a:pPr>
            <a:r>
              <a:rPr lang="zh-CN" altLang="en-US" sz="2800" noProof="1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itchFamily="2" charset="0"/>
                <a:ea typeface="宋体" charset="-122"/>
                <a:cs typeface="+mn-ea"/>
              </a:rPr>
              <a:t>已经引起了超过一般物体检测外的广泛关注，成为一个独立的研究方向</a:t>
            </a:r>
            <a:endParaRPr lang="en-US" altLang="zh-CN" sz="2800" noProof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itchFamily="2" charset="0"/>
              <a:ea typeface="宋体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0876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组合 18"/>
          <p:cNvGrpSpPr>
            <a:grpSpLocks noChangeAspect="1"/>
          </p:cNvGrpSpPr>
          <p:nvPr/>
        </p:nvGrpSpPr>
        <p:grpSpPr bwMode="auto">
          <a:xfrm>
            <a:off x="611188" y="261938"/>
            <a:ext cx="666750" cy="663575"/>
            <a:chOff x="0" y="0"/>
            <a:chExt cx="666069" cy="664458"/>
          </a:xfrm>
        </p:grpSpPr>
        <p:sp>
          <p:nvSpPr>
            <p:cNvPr id="10242" name="矩形 8"/>
            <p:cNvSpPr>
              <a:spLocks noChangeAspect="1" noChangeArrowheads="1"/>
            </p:cNvSpPr>
            <p:nvPr/>
          </p:nvSpPr>
          <p:spPr bwMode="auto">
            <a:xfrm>
              <a:off x="0" y="0"/>
              <a:ext cx="538925" cy="537622"/>
            </a:xfrm>
            <a:prstGeom prst="rect">
              <a:avLst/>
            </a:prstGeom>
            <a:solidFill>
              <a:srgbClr val="0054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243" name="矩形 16"/>
            <p:cNvSpPr>
              <a:spLocks noChangeAspect="1" noChangeArrowheads="1"/>
            </p:cNvSpPr>
            <p:nvPr/>
          </p:nvSpPr>
          <p:spPr bwMode="auto">
            <a:xfrm>
              <a:off x="269463" y="268811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9221" name="文本框 17"/>
          <p:cNvSpPr txBox="1">
            <a:spLocks noChangeArrowheads="1"/>
          </p:cNvSpPr>
          <p:nvPr/>
        </p:nvSpPr>
        <p:spPr bwMode="auto">
          <a:xfrm>
            <a:off x="1419225" y="274638"/>
            <a:ext cx="711358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 究 现 状</a:t>
            </a:r>
            <a:endParaRPr lang="zh-CN" altLang="en-US" sz="3600" dirty="0"/>
          </a:p>
        </p:txBody>
      </p:sp>
      <p:grpSp>
        <p:nvGrpSpPr>
          <p:cNvPr id="9222" name="组合 19"/>
          <p:cNvGrpSpPr>
            <a:grpSpLocks/>
          </p:cNvGrpSpPr>
          <p:nvPr/>
        </p:nvGrpSpPr>
        <p:grpSpPr bwMode="auto">
          <a:xfrm>
            <a:off x="1220788" y="6519863"/>
            <a:ext cx="8024812" cy="338554"/>
            <a:chOff x="0" y="0"/>
            <a:chExt cx="8024939" cy="338972"/>
          </a:xfrm>
        </p:grpSpPr>
        <p:sp>
          <p:nvSpPr>
            <p:cNvPr id="10246" name="矩形 21"/>
            <p:cNvSpPr>
              <a:spLocks noChangeArrowheads="1"/>
            </p:cNvSpPr>
            <p:nvPr/>
          </p:nvSpPr>
          <p:spPr bwMode="auto">
            <a:xfrm>
              <a:off x="7489625" y="0"/>
              <a:ext cx="43200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247" name="文本框 22"/>
            <p:cNvSpPr txBox="1">
              <a:spLocks noChangeArrowheads="1"/>
            </p:cNvSpPr>
            <p:nvPr/>
          </p:nvSpPr>
          <p:spPr bwMode="auto">
            <a:xfrm>
              <a:off x="7386311" y="0"/>
              <a:ext cx="638628" cy="3389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r>
                <a:rPr 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48" name="文本框 23"/>
            <p:cNvSpPr txBox="1">
              <a:spLocks noChangeArrowheads="1"/>
            </p:cNvSpPr>
            <p:nvPr/>
          </p:nvSpPr>
          <p:spPr bwMode="auto">
            <a:xfrm>
              <a:off x="0" y="0"/>
              <a:ext cx="748962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r"/>
              <a:endParaRPr lang="zh-CN" altLang="en-US" sz="16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227" name="文本框 9226"/>
          <p:cNvSpPr txBox="1"/>
          <p:nvPr/>
        </p:nvSpPr>
        <p:spPr>
          <a:xfrm>
            <a:off x="790575" y="1239838"/>
            <a:ext cx="7600950" cy="443198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zh-CN" altLang="en-US" sz="2800" noProof="1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itchFamily="2" charset="0"/>
                <a:ea typeface="宋体" charset="-122"/>
                <a:cs typeface="+mn-ea"/>
              </a:rPr>
              <a:t>目标检测</a:t>
            </a:r>
            <a:endParaRPr lang="en-US" altLang="zh-CN" sz="2800" noProof="1" smtClean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itchFamily="2" charset="0"/>
              <a:ea typeface="宋体" charset="-122"/>
              <a:cs typeface="+mn-ea"/>
            </a:endParaRPr>
          </a:p>
          <a:p>
            <a:pPr marL="3200400" lvl="6" indent="-457200" eaLnBrk="0" hangingPunct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800" noProof="1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itchFamily="2" charset="0"/>
                <a:ea typeface="宋体" charset="-122"/>
                <a:cs typeface="+mn-ea"/>
              </a:rPr>
              <a:t>精度高</a:t>
            </a:r>
            <a:endParaRPr lang="en-US" altLang="zh-CN" sz="2800" noProof="1" smtClean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itchFamily="2" charset="0"/>
              <a:ea typeface="宋体" charset="-122"/>
              <a:cs typeface="+mn-ea"/>
            </a:endParaRPr>
          </a:p>
          <a:p>
            <a:pPr marL="3200400" lvl="6" indent="-457200" eaLnBrk="0" hangingPunct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800" noProof="1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itchFamily="2" charset="0"/>
                <a:ea typeface="宋体" charset="-122"/>
                <a:cs typeface="+mn-ea"/>
              </a:rPr>
              <a:t>实时</a:t>
            </a:r>
            <a:endParaRPr lang="en-US" altLang="zh-CN" sz="2800" noProof="1" smtClean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itchFamily="2" charset="0"/>
              <a:ea typeface="宋体" charset="-122"/>
              <a:cs typeface="+mn-ea"/>
            </a:endParaRPr>
          </a:p>
          <a:p>
            <a:pPr eaLnBrk="0" hangingPunct="0">
              <a:lnSpc>
                <a:spcPct val="150000"/>
              </a:lnSpc>
            </a:pPr>
            <a:endParaRPr lang="en-US" altLang="zh-CN" sz="2000" noProof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itchFamily="2" charset="0"/>
              <a:ea typeface="宋体" charset="-122"/>
              <a:cs typeface="+mn-ea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 sz="2800" noProof="1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itchFamily="2" charset="0"/>
                <a:ea typeface="宋体" charset="-122"/>
                <a:cs typeface="+mn-ea"/>
              </a:rPr>
              <a:t>行人检测</a:t>
            </a:r>
            <a:endParaRPr lang="en-US" altLang="zh-CN" sz="2800" noProof="1" smtClean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itchFamily="2" charset="0"/>
              <a:ea typeface="宋体" charset="-122"/>
              <a:cs typeface="+mn-ea"/>
            </a:endParaRPr>
          </a:p>
          <a:p>
            <a:pPr marL="3200400" lvl="6" indent="-457200" eaLnBrk="0" hangingPunct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800" noProof="1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itchFamily="2" charset="0"/>
                <a:ea typeface="宋体" charset="-122"/>
                <a:cs typeface="+mn-ea"/>
              </a:rPr>
              <a:t>精度高</a:t>
            </a:r>
            <a:endParaRPr lang="en-US" altLang="zh-CN" sz="2800" noProof="1" smtClean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itchFamily="2" charset="0"/>
              <a:ea typeface="宋体" charset="-122"/>
              <a:cs typeface="+mn-ea"/>
            </a:endParaRPr>
          </a:p>
          <a:p>
            <a:pPr lvl="6" eaLnBrk="0" hangingPunct="0">
              <a:lnSpc>
                <a:spcPct val="150000"/>
              </a:lnSpc>
            </a:pPr>
            <a:r>
              <a:rPr lang="en-US" altLang="zh-CN" sz="2800" noProof="1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itchFamily="2" charset="0"/>
                <a:ea typeface="宋体" charset="-122"/>
                <a:cs typeface="+mn-ea"/>
              </a:rPr>
              <a:t>× </a:t>
            </a:r>
            <a:r>
              <a:rPr lang="zh-CN" altLang="en-US" sz="2800" noProof="1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itchFamily="2" charset="0"/>
                <a:ea typeface="宋体" charset="-122"/>
                <a:cs typeface="+mn-ea"/>
              </a:rPr>
              <a:t>实时</a:t>
            </a:r>
            <a:endParaRPr lang="en-US" altLang="zh-CN" sz="2800" noProof="1" smtClean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itchFamily="2" charset="0"/>
              <a:ea typeface="宋体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4630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文本框 4"/>
          <p:cNvSpPr txBox="1">
            <a:spLocks noChangeArrowheads="1"/>
          </p:cNvSpPr>
          <p:nvPr/>
        </p:nvSpPr>
        <p:spPr bwMode="auto">
          <a:xfrm>
            <a:off x="0" y="1851025"/>
            <a:ext cx="4205288" cy="315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99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19900" b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5" name="文本框 6"/>
          <p:cNvSpPr txBox="1">
            <a:spLocks noChangeArrowheads="1"/>
          </p:cNvSpPr>
          <p:nvPr/>
        </p:nvSpPr>
        <p:spPr bwMode="auto">
          <a:xfrm>
            <a:off x="3887788" y="2844800"/>
            <a:ext cx="46450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0066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3200" b="1" dirty="0" smtClean="0">
                <a:solidFill>
                  <a:srgbClr val="0066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 究 内 容 和 方 法</a:t>
            </a:r>
            <a:endParaRPr lang="zh-CN" altLang="en-US" sz="3200" b="1" dirty="0">
              <a:solidFill>
                <a:srgbClr val="0066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6" name="文本框 7"/>
          <p:cNvSpPr txBox="1"/>
          <p:nvPr/>
        </p:nvSpPr>
        <p:spPr>
          <a:xfrm>
            <a:off x="3887788" y="3443288"/>
            <a:ext cx="4662487" cy="4616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/>
            <a:r>
              <a:rPr lang="en-US" altLang="zh-CN" sz="2400" b="1" noProof="1" smtClean="0">
                <a:solidFill>
                  <a:schemeClr val="accent1"/>
                </a:solidFill>
                <a:latin typeface="Times New Roman" pitchFamily="2" charset="0"/>
                <a:ea typeface="宋体" charset="-122"/>
                <a:cs typeface="+mn-ea"/>
              </a:rPr>
              <a:t>Research Methods and contents</a:t>
            </a:r>
            <a:endParaRPr lang="zh-CN" altLang="en-US" sz="2400" b="1" noProof="1">
              <a:solidFill>
                <a:schemeClr val="accent1"/>
              </a:solidFill>
              <a:latin typeface="Times New Roman" pitchFamily="2" charset="0"/>
              <a:ea typeface="宋体" charset="-122"/>
            </a:endParaRPr>
          </a:p>
        </p:txBody>
      </p:sp>
      <p:grpSp>
        <p:nvGrpSpPr>
          <p:cNvPr id="13317" name="组合 13316"/>
          <p:cNvGrpSpPr>
            <a:grpSpLocks/>
          </p:cNvGrpSpPr>
          <p:nvPr/>
        </p:nvGrpSpPr>
        <p:grpSpPr bwMode="auto">
          <a:xfrm>
            <a:off x="3887788" y="3375025"/>
            <a:ext cx="4662487" cy="107950"/>
            <a:chOff x="0" y="0"/>
            <a:chExt cx="4663440" cy="108000"/>
          </a:xfrm>
        </p:grpSpPr>
        <p:cxnSp>
          <p:nvCxnSpPr>
            <p:cNvPr id="15365" name="直接连接符 9"/>
            <p:cNvCxnSpPr>
              <a:cxnSpLocks noChangeShapeType="1"/>
            </p:cNvCxnSpPr>
            <p:nvPr/>
          </p:nvCxnSpPr>
          <p:spPr bwMode="auto">
            <a:xfrm>
              <a:off x="83820" y="54000"/>
              <a:ext cx="4495800" cy="0"/>
            </a:xfrm>
            <a:prstGeom prst="line">
              <a:avLst/>
            </a:prstGeom>
            <a:noFill/>
            <a:ln w="12700">
              <a:solidFill>
                <a:srgbClr val="262626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366" name="椭圆 12"/>
            <p:cNvSpPr>
              <a:spLocks noChangeArrowheads="1"/>
            </p:cNvSpPr>
            <p:nvPr/>
          </p:nvSpPr>
          <p:spPr bwMode="auto">
            <a:xfrm>
              <a:off x="0" y="0"/>
              <a:ext cx="108000" cy="1080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5367" name="椭圆 13"/>
            <p:cNvSpPr>
              <a:spLocks noChangeArrowheads="1"/>
            </p:cNvSpPr>
            <p:nvPr/>
          </p:nvSpPr>
          <p:spPr bwMode="auto">
            <a:xfrm>
              <a:off x="4555440" y="0"/>
              <a:ext cx="108000" cy="1080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 useBgFill="1">
        <p:nvSpPr>
          <p:cNvPr id="13321" name="文本框 15"/>
          <p:cNvSpPr txBox="1">
            <a:spLocks noChangeArrowheads="1"/>
          </p:cNvSpPr>
          <p:nvPr/>
        </p:nvSpPr>
        <p:spPr bwMode="auto">
          <a:xfrm>
            <a:off x="487363" y="3105150"/>
            <a:ext cx="3230562" cy="647700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3600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TWO</a:t>
            </a:r>
            <a:endParaRPr lang="zh-CN" altLang="en-US" sz="3600" b="1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3322" name="组合 13321"/>
          <p:cNvGrpSpPr>
            <a:grpSpLocks/>
          </p:cNvGrpSpPr>
          <p:nvPr/>
        </p:nvGrpSpPr>
        <p:grpSpPr bwMode="auto">
          <a:xfrm>
            <a:off x="1220788" y="6519863"/>
            <a:ext cx="8024812" cy="352425"/>
            <a:chOff x="0" y="0"/>
            <a:chExt cx="8024939" cy="352860"/>
          </a:xfrm>
        </p:grpSpPr>
        <p:sp>
          <p:nvSpPr>
            <p:cNvPr id="15370" name="矩形 21"/>
            <p:cNvSpPr>
              <a:spLocks noChangeArrowheads="1"/>
            </p:cNvSpPr>
            <p:nvPr/>
          </p:nvSpPr>
          <p:spPr bwMode="auto">
            <a:xfrm>
              <a:off x="7489625" y="0"/>
              <a:ext cx="43200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5371" name="文本框 22"/>
            <p:cNvSpPr txBox="1">
              <a:spLocks noChangeArrowheads="1"/>
            </p:cNvSpPr>
            <p:nvPr/>
          </p:nvSpPr>
          <p:spPr bwMode="auto">
            <a:xfrm>
              <a:off x="7386311" y="0"/>
              <a:ext cx="638628" cy="3528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1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06</a:t>
              </a:r>
            </a:p>
          </p:txBody>
        </p:sp>
        <p:sp>
          <p:nvSpPr>
            <p:cNvPr id="15372" name="文本框 23"/>
            <p:cNvSpPr txBox="1">
              <a:spLocks noChangeArrowheads="1"/>
            </p:cNvSpPr>
            <p:nvPr/>
          </p:nvSpPr>
          <p:spPr bwMode="auto">
            <a:xfrm>
              <a:off x="0" y="0"/>
              <a:ext cx="748962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r"/>
              <a:endParaRPr lang="zh-CN" altLang="en-US" sz="16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组合 18"/>
          <p:cNvGrpSpPr>
            <a:grpSpLocks noChangeAspect="1"/>
          </p:cNvGrpSpPr>
          <p:nvPr/>
        </p:nvGrpSpPr>
        <p:grpSpPr bwMode="auto">
          <a:xfrm>
            <a:off x="611188" y="261938"/>
            <a:ext cx="666750" cy="663575"/>
            <a:chOff x="0" y="0"/>
            <a:chExt cx="666069" cy="664458"/>
          </a:xfrm>
        </p:grpSpPr>
        <p:sp>
          <p:nvSpPr>
            <p:cNvPr id="10242" name="矩形 8"/>
            <p:cNvSpPr>
              <a:spLocks noChangeAspect="1" noChangeArrowheads="1"/>
            </p:cNvSpPr>
            <p:nvPr/>
          </p:nvSpPr>
          <p:spPr bwMode="auto">
            <a:xfrm>
              <a:off x="0" y="0"/>
              <a:ext cx="538925" cy="537622"/>
            </a:xfrm>
            <a:prstGeom prst="rect">
              <a:avLst/>
            </a:prstGeom>
            <a:solidFill>
              <a:srgbClr val="0054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243" name="矩形 16"/>
            <p:cNvSpPr>
              <a:spLocks noChangeAspect="1" noChangeArrowheads="1"/>
            </p:cNvSpPr>
            <p:nvPr/>
          </p:nvSpPr>
          <p:spPr bwMode="auto">
            <a:xfrm>
              <a:off x="269463" y="268811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9221" name="文本框 17"/>
          <p:cNvSpPr txBox="1">
            <a:spLocks noChangeArrowheads="1"/>
          </p:cNvSpPr>
          <p:nvPr/>
        </p:nvSpPr>
        <p:spPr bwMode="auto">
          <a:xfrm>
            <a:off x="1419225" y="274638"/>
            <a:ext cx="711358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 究 内 容 和 方 法</a:t>
            </a:r>
            <a:endParaRPr lang="zh-CN" altLang="en-US" sz="3600" dirty="0"/>
          </a:p>
        </p:txBody>
      </p:sp>
      <p:grpSp>
        <p:nvGrpSpPr>
          <p:cNvPr id="9222" name="组合 19"/>
          <p:cNvGrpSpPr>
            <a:grpSpLocks/>
          </p:cNvGrpSpPr>
          <p:nvPr/>
        </p:nvGrpSpPr>
        <p:grpSpPr bwMode="auto">
          <a:xfrm>
            <a:off x="1220788" y="6519863"/>
            <a:ext cx="8024812" cy="338554"/>
            <a:chOff x="0" y="0"/>
            <a:chExt cx="8024939" cy="338972"/>
          </a:xfrm>
        </p:grpSpPr>
        <p:sp>
          <p:nvSpPr>
            <p:cNvPr id="10246" name="矩形 21"/>
            <p:cNvSpPr>
              <a:spLocks noChangeArrowheads="1"/>
            </p:cNvSpPr>
            <p:nvPr/>
          </p:nvSpPr>
          <p:spPr bwMode="auto">
            <a:xfrm>
              <a:off x="7489625" y="0"/>
              <a:ext cx="43200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247" name="文本框 22"/>
            <p:cNvSpPr txBox="1">
              <a:spLocks noChangeArrowheads="1"/>
            </p:cNvSpPr>
            <p:nvPr/>
          </p:nvSpPr>
          <p:spPr bwMode="auto">
            <a:xfrm>
              <a:off x="7386311" y="0"/>
              <a:ext cx="638628" cy="3389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r>
                <a:rPr 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48" name="文本框 23"/>
            <p:cNvSpPr txBox="1">
              <a:spLocks noChangeArrowheads="1"/>
            </p:cNvSpPr>
            <p:nvPr/>
          </p:nvSpPr>
          <p:spPr bwMode="auto">
            <a:xfrm>
              <a:off x="0" y="0"/>
              <a:ext cx="748962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r"/>
              <a:endParaRPr lang="zh-CN" altLang="en-US" sz="16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3799137"/>
              </p:ext>
            </p:extLst>
          </p:nvPr>
        </p:nvGraphicFramePr>
        <p:xfrm>
          <a:off x="780914" y="1168401"/>
          <a:ext cx="7751902" cy="53514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2174"/>
                <a:gridCol w="1521793"/>
                <a:gridCol w="421308"/>
                <a:gridCol w="1743075"/>
                <a:gridCol w="419585"/>
                <a:gridCol w="1494939"/>
                <a:gridCol w="1089028"/>
              </a:tblGrid>
              <a:tr h="668933">
                <a:tc gridSpan="7">
                  <a:txBody>
                    <a:bodyPr/>
                    <a:lstStyle/>
                    <a:p>
                      <a:pPr algn="l"/>
                      <a:r>
                        <a:rPr lang="en-US" altLang="zh-CN" sz="2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What we want</a:t>
                      </a:r>
                      <a:r>
                        <a:rPr lang="zh-CN" altLang="en-US" sz="2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：</a:t>
                      </a:r>
                      <a:endParaRPr lang="zh-CN" altLang="en-US" sz="2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668933">
                <a:tc gridSpan="2">
                  <a:txBody>
                    <a:bodyPr/>
                    <a:lstStyle/>
                    <a:p>
                      <a:pPr marL="457200" indent="-457200" algn="ctr">
                        <a:buFont typeface="Wingdings" panose="05000000000000000000" pitchFamily="2" charset="2"/>
                        <a:buChar char="ü"/>
                      </a:pPr>
                      <a:r>
                        <a:rPr lang="zh-CN" altLang="en-US" sz="2400" dirty="0" smtClean="0">
                          <a:effectLst/>
                        </a:rPr>
                        <a:t>检测精度高</a:t>
                      </a:r>
                      <a:endParaRPr lang="zh-CN" altLang="en-US" sz="2400" dirty="0">
                        <a:effectLst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457200" indent="-457200" algn="ctr">
                        <a:buFont typeface="Wingdings" panose="05000000000000000000" pitchFamily="2" charset="2"/>
                        <a:buChar char="ü"/>
                      </a:pPr>
                      <a:r>
                        <a:rPr lang="zh-CN" altLang="en-US" sz="2400" dirty="0" smtClean="0">
                          <a:effectLst/>
                        </a:rPr>
                        <a:t>检测速度快</a:t>
                      </a:r>
                      <a:endParaRPr lang="zh-CN" altLang="en-US" sz="2400" dirty="0">
                        <a:effectLst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457200" indent="-457200" algn="ctr">
                        <a:buFont typeface="Wingdings" panose="05000000000000000000" pitchFamily="2" charset="2"/>
                        <a:buChar char="ü"/>
                      </a:pPr>
                      <a:r>
                        <a:rPr lang="zh-CN" altLang="en-US" sz="2400" dirty="0" smtClean="0">
                          <a:effectLst/>
                        </a:rPr>
                        <a:t>行人检测器</a:t>
                      </a:r>
                      <a:endParaRPr lang="zh-CN" altLang="en-US" sz="2400" dirty="0">
                        <a:effectLst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668933">
                <a:tc gridSpan="7">
                  <a:txBody>
                    <a:bodyPr/>
                    <a:lstStyle/>
                    <a:p>
                      <a:pPr algn="l"/>
                      <a:r>
                        <a:rPr lang="en-US" altLang="zh-CN" sz="2400" b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How</a:t>
                      </a:r>
                      <a:r>
                        <a:rPr lang="zh-CN" altLang="en-US" sz="2400" b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：</a:t>
                      </a:r>
                      <a:endParaRPr lang="zh-CN" altLang="en-US" sz="2400" b="0" u="none" kern="1200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668933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effectLst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zh-CN" altLang="en-US" sz="2400" dirty="0" smtClean="0">
                          <a:effectLst/>
                        </a:rPr>
                        <a:t>目标检测器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400" dirty="0">
                        <a:effectLst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effectLst/>
                        </a:rPr>
                        <a:t>行人检测器</a:t>
                      </a:r>
                      <a:endParaRPr lang="zh-CN" altLang="en-US" sz="2400" dirty="0">
                        <a:effectLst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400" dirty="0">
                        <a:effectLst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68933">
                <a:tc gridSpan="7">
                  <a:txBody>
                    <a:bodyPr/>
                    <a:lstStyle/>
                    <a:p>
                      <a:pPr algn="l"/>
                      <a:r>
                        <a:rPr lang="zh-CN" altLang="en-US" sz="2400" dirty="0" smtClean="0">
                          <a:effectLst/>
                        </a:rPr>
                        <a:t>先例：</a:t>
                      </a:r>
                      <a:endParaRPr lang="zh-CN" altLang="en-US" sz="2400" dirty="0">
                        <a:effectLst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668933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effectLst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effectLst/>
                        </a:rPr>
                        <a:t>Faster R-CNN</a:t>
                      </a:r>
                      <a:endParaRPr lang="zh-CN" altLang="en-US" sz="2400" dirty="0" smtClean="0">
                        <a:effectLst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400" dirty="0">
                        <a:effectLst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effectLst/>
                        </a:rPr>
                        <a:t>RPN+BF</a:t>
                      </a:r>
                      <a:endParaRPr lang="zh-CN" altLang="en-US" sz="2400" dirty="0">
                        <a:effectLst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400" dirty="0">
                        <a:effectLst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68933">
                <a:tc gridSpan="7">
                  <a:txBody>
                    <a:bodyPr/>
                    <a:lstStyle/>
                    <a:p>
                      <a:pPr algn="l"/>
                      <a:r>
                        <a:rPr lang="en-US" altLang="zh-CN" sz="2400" b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Now</a:t>
                      </a:r>
                      <a:r>
                        <a:rPr lang="zh-CN" altLang="en-US" sz="2400" b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：</a:t>
                      </a:r>
                      <a:endParaRPr lang="en-US" altLang="zh-CN" sz="2400" b="0" u="none" kern="1200" baseline="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668933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rgbClr val="0070C0"/>
                        </a:solidFill>
                        <a:effectLst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effectLst/>
                        </a:rPr>
                        <a:t>YOLOv2</a:t>
                      </a:r>
                      <a:endParaRPr lang="zh-CN" altLang="en-US" sz="2400" dirty="0" smtClean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400" dirty="0">
                        <a:effectLst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effectLst/>
                        </a:rPr>
                        <a:t>行人检测器</a:t>
                      </a:r>
                      <a:endParaRPr lang="zh-CN" altLang="en-US" sz="2400" dirty="0">
                        <a:effectLst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400" dirty="0">
                        <a:effectLst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13" name="直接箭头连接符 12"/>
          <p:cNvCxnSpPr/>
          <p:nvPr/>
        </p:nvCxnSpPr>
        <p:spPr>
          <a:xfrm>
            <a:off x="3824572" y="3510454"/>
            <a:ext cx="162408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3824572" y="4834429"/>
            <a:ext cx="162408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3824572" y="6192644"/>
            <a:ext cx="162408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8137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组合 18"/>
          <p:cNvGrpSpPr>
            <a:grpSpLocks noChangeAspect="1"/>
          </p:cNvGrpSpPr>
          <p:nvPr/>
        </p:nvGrpSpPr>
        <p:grpSpPr bwMode="auto">
          <a:xfrm>
            <a:off x="611188" y="261938"/>
            <a:ext cx="666750" cy="663575"/>
            <a:chOff x="0" y="0"/>
            <a:chExt cx="666069" cy="664458"/>
          </a:xfrm>
        </p:grpSpPr>
        <p:sp>
          <p:nvSpPr>
            <p:cNvPr id="10242" name="矩形 8"/>
            <p:cNvSpPr>
              <a:spLocks noChangeAspect="1" noChangeArrowheads="1"/>
            </p:cNvSpPr>
            <p:nvPr/>
          </p:nvSpPr>
          <p:spPr bwMode="auto">
            <a:xfrm>
              <a:off x="0" y="0"/>
              <a:ext cx="538925" cy="537622"/>
            </a:xfrm>
            <a:prstGeom prst="rect">
              <a:avLst/>
            </a:prstGeom>
            <a:solidFill>
              <a:srgbClr val="0054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243" name="矩形 16"/>
            <p:cNvSpPr>
              <a:spLocks noChangeAspect="1" noChangeArrowheads="1"/>
            </p:cNvSpPr>
            <p:nvPr/>
          </p:nvSpPr>
          <p:spPr bwMode="auto">
            <a:xfrm>
              <a:off x="269463" y="268811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9221" name="文本框 17"/>
          <p:cNvSpPr txBox="1">
            <a:spLocks noChangeArrowheads="1"/>
          </p:cNvSpPr>
          <p:nvPr/>
        </p:nvSpPr>
        <p:spPr bwMode="auto">
          <a:xfrm>
            <a:off x="1419225" y="274638"/>
            <a:ext cx="711358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YOLOv2 </a:t>
            </a:r>
            <a:r>
              <a:rPr lang="zh-CN" altLang="en-US" sz="36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标 检 测 器</a:t>
            </a:r>
            <a:endParaRPr lang="zh-CN" altLang="en-US" sz="3600" dirty="0"/>
          </a:p>
        </p:txBody>
      </p:sp>
      <p:grpSp>
        <p:nvGrpSpPr>
          <p:cNvPr id="9222" name="组合 19"/>
          <p:cNvGrpSpPr>
            <a:grpSpLocks/>
          </p:cNvGrpSpPr>
          <p:nvPr/>
        </p:nvGrpSpPr>
        <p:grpSpPr bwMode="auto">
          <a:xfrm>
            <a:off x="1220788" y="6519863"/>
            <a:ext cx="8024812" cy="338554"/>
            <a:chOff x="0" y="0"/>
            <a:chExt cx="8024939" cy="338972"/>
          </a:xfrm>
        </p:grpSpPr>
        <p:sp>
          <p:nvSpPr>
            <p:cNvPr id="10246" name="矩形 21"/>
            <p:cNvSpPr>
              <a:spLocks noChangeArrowheads="1"/>
            </p:cNvSpPr>
            <p:nvPr/>
          </p:nvSpPr>
          <p:spPr bwMode="auto">
            <a:xfrm>
              <a:off x="7489625" y="0"/>
              <a:ext cx="43200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247" name="文本框 22"/>
            <p:cNvSpPr txBox="1">
              <a:spLocks noChangeArrowheads="1"/>
            </p:cNvSpPr>
            <p:nvPr/>
          </p:nvSpPr>
          <p:spPr bwMode="auto">
            <a:xfrm>
              <a:off x="7386311" y="0"/>
              <a:ext cx="638628" cy="3389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r>
                <a:rPr 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</a:t>
              </a:r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48" name="文本框 23"/>
            <p:cNvSpPr txBox="1">
              <a:spLocks noChangeArrowheads="1"/>
            </p:cNvSpPr>
            <p:nvPr/>
          </p:nvSpPr>
          <p:spPr bwMode="auto">
            <a:xfrm>
              <a:off x="0" y="0"/>
              <a:ext cx="748962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r"/>
              <a:endParaRPr lang="zh-CN" altLang="en-US" sz="16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744986" y="1738267"/>
            <a:ext cx="7742238" cy="1421928"/>
            <a:chOff x="790575" y="1239838"/>
            <a:chExt cx="7742238" cy="1421928"/>
          </a:xfrm>
        </p:grpSpPr>
        <p:sp>
          <p:nvSpPr>
            <p:cNvPr id="9227" name="文本框 9226"/>
            <p:cNvSpPr txBox="1"/>
            <p:nvPr/>
          </p:nvSpPr>
          <p:spPr>
            <a:xfrm>
              <a:off x="790575" y="1239838"/>
              <a:ext cx="7742238" cy="142192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</a:pPr>
              <a:r>
                <a:rPr lang="zh-CN" altLang="en-US" sz="2400" noProof="1" smtClean="0"/>
                <a:t> </a:t>
              </a:r>
              <a:r>
                <a:rPr lang="en-US" altLang="zh-CN" sz="2400" noProof="1" smtClean="0"/>
                <a:t>			   B</a:t>
              </a:r>
              <a:r>
                <a:rPr lang="zh-CN" altLang="en-US" sz="2400" noProof="1" smtClean="0"/>
                <a:t>个</a:t>
              </a:r>
              <a:r>
                <a:rPr lang="zh-CN" altLang="en-US" sz="2400" noProof="1" smtClean="0">
                  <a:solidFill>
                    <a:srgbClr val="FF0000"/>
                  </a:solidFill>
                </a:rPr>
                <a:t>边界框位置</a:t>
              </a:r>
              <a:r>
                <a:rPr lang="zh-CN" altLang="en-US" sz="2400" noProof="1" smtClean="0"/>
                <a:t>及对应</a:t>
              </a:r>
              <a:r>
                <a:rPr lang="zh-CN" altLang="en-US" sz="2400" noProof="1" smtClean="0">
                  <a:solidFill>
                    <a:srgbClr val="FF0000"/>
                  </a:solidFill>
                </a:rPr>
                <a:t>置信分数</a:t>
              </a:r>
              <a:endParaRPr lang="en-US" altLang="zh-CN" sz="2400" noProof="1">
                <a:solidFill>
                  <a:srgbClr val="FF0000"/>
                </a:solidFill>
                <a:latin typeface="Calibri" pitchFamily="2" charset="0"/>
                <a:ea typeface="宋体" charset="-122"/>
                <a:cs typeface="+mn-ea"/>
              </a:endParaRPr>
            </a:p>
            <a:p>
              <a:pPr eaLnBrk="0" hangingPunct="0">
                <a:lnSpc>
                  <a:spcPct val="120000"/>
                </a:lnSpc>
              </a:pPr>
              <a:r>
                <a:rPr lang="zh-CN" altLang="en-US" sz="2400" noProof="1" smtClean="0">
                  <a:latin typeface="Calibri" pitchFamily="2" charset="0"/>
                  <a:ea typeface="宋体" charset="-122"/>
                  <a:cs typeface="+mn-ea"/>
                </a:rPr>
                <a:t>每个网格单元预测</a:t>
              </a:r>
              <a:endParaRPr lang="en-US" altLang="zh-CN" sz="2400" noProof="1" smtClean="0">
                <a:latin typeface="Calibri" pitchFamily="2" charset="0"/>
                <a:ea typeface="宋体" charset="-122"/>
                <a:cs typeface="+mn-ea"/>
              </a:endParaRPr>
            </a:p>
            <a:p>
              <a:pPr eaLnBrk="0" hangingPunct="0">
                <a:lnSpc>
                  <a:spcPct val="120000"/>
                </a:lnSpc>
              </a:pPr>
              <a:r>
                <a:rPr lang="en-US" altLang="zh-CN" sz="2400" noProof="1">
                  <a:latin typeface="Calibri" pitchFamily="2" charset="0"/>
                  <a:ea typeface="宋体" charset="-122"/>
                  <a:cs typeface="+mn-ea"/>
                </a:rPr>
                <a:t>	</a:t>
              </a:r>
              <a:r>
                <a:rPr lang="en-US" altLang="zh-CN" sz="2400" noProof="1" smtClean="0">
                  <a:latin typeface="Calibri" pitchFamily="2" charset="0"/>
                  <a:ea typeface="宋体" charset="-122"/>
                  <a:cs typeface="+mn-ea"/>
                </a:rPr>
                <a:t>		   C</a:t>
              </a:r>
              <a:r>
                <a:rPr lang="zh-CN" altLang="en-US" sz="2400" noProof="1" smtClean="0">
                  <a:latin typeface="Calibri" pitchFamily="2" charset="0"/>
                  <a:ea typeface="宋体" charset="-122"/>
                  <a:cs typeface="+mn-ea"/>
                </a:rPr>
                <a:t>个</a:t>
              </a:r>
              <a:r>
                <a:rPr lang="zh-CN" altLang="en-US" sz="2400" noProof="1" smtClean="0">
                  <a:solidFill>
                    <a:srgbClr val="FF0000"/>
                  </a:solidFill>
                  <a:latin typeface="Calibri" pitchFamily="2" charset="0"/>
                  <a:ea typeface="宋体" charset="-122"/>
                  <a:cs typeface="+mn-ea"/>
                </a:rPr>
                <a:t>条件类别概率</a:t>
              </a:r>
              <a:endParaRPr lang="en-US" altLang="zh-CN" sz="2400" noProof="1" smtClean="0">
                <a:solidFill>
                  <a:srgbClr val="FF0000"/>
                </a:solidFill>
                <a:latin typeface="Calibri" pitchFamily="2" charset="0"/>
                <a:ea typeface="宋体" charset="-122"/>
                <a:cs typeface="+mn-ea"/>
              </a:endParaRPr>
            </a:p>
          </p:txBody>
        </p:sp>
        <p:sp>
          <p:nvSpPr>
            <p:cNvPr id="2" name="左大括号 1"/>
            <p:cNvSpPr/>
            <p:nvPr/>
          </p:nvSpPr>
          <p:spPr>
            <a:xfrm>
              <a:off x="3400926" y="1395663"/>
              <a:ext cx="304800" cy="1106905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986" y="3278918"/>
            <a:ext cx="7565414" cy="2656901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790574" y="6054542"/>
            <a:ext cx="7474237" cy="3980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</a:pPr>
            <a:r>
              <a:rPr lang="zh-CN" altLang="en-US" b="1" noProof="1" smtClean="0">
                <a:latin typeface="Calibri" pitchFamily="2" charset="0"/>
                <a:ea typeface="宋体" charset="-122"/>
                <a:cs typeface="+mn-ea"/>
              </a:rPr>
              <a:t>用于</a:t>
            </a:r>
            <a:r>
              <a:rPr lang="en-US" altLang="zh-CN" b="1" noProof="1">
                <a:latin typeface="Calibri" pitchFamily="2" charset="0"/>
                <a:ea typeface="宋体" charset="-122"/>
                <a:cs typeface="+mn-ea"/>
              </a:rPr>
              <a:t>PASCAL VOC </a:t>
            </a:r>
            <a:r>
              <a:rPr lang="zh-CN" altLang="en-US" b="1" noProof="1">
                <a:latin typeface="Calibri" pitchFamily="2" charset="0"/>
                <a:ea typeface="宋体" charset="-122"/>
                <a:cs typeface="+mn-ea"/>
              </a:rPr>
              <a:t>数据集的</a:t>
            </a:r>
            <a:r>
              <a:rPr lang="en-US" altLang="zh-CN" b="1" noProof="1">
                <a:latin typeface="Calibri" pitchFamily="2" charset="0"/>
                <a:ea typeface="宋体" charset="-122"/>
                <a:cs typeface="+mn-ea"/>
              </a:rPr>
              <a:t>YOLOv2</a:t>
            </a:r>
            <a:r>
              <a:rPr lang="zh-CN" altLang="en-US" b="1" noProof="1">
                <a:latin typeface="Calibri" pitchFamily="2" charset="0"/>
                <a:ea typeface="宋体" charset="-122"/>
                <a:cs typeface="+mn-ea"/>
              </a:rPr>
              <a:t>网络结构简易</a:t>
            </a:r>
            <a:r>
              <a:rPr lang="zh-CN" altLang="en-US" b="1" noProof="1" smtClean="0">
                <a:latin typeface="Calibri" pitchFamily="2" charset="0"/>
                <a:ea typeface="宋体" charset="-122"/>
                <a:cs typeface="+mn-ea"/>
              </a:rPr>
              <a:t>图（</a:t>
            </a:r>
            <a:r>
              <a:rPr lang="en-US" altLang="zh-CN" b="1" noProof="1">
                <a:latin typeface="Calibri" pitchFamily="2" charset="0"/>
                <a:ea typeface="宋体" charset="-122"/>
                <a:cs typeface="+mn-ea"/>
              </a:rPr>
              <a:t>S=13</a:t>
            </a:r>
            <a:r>
              <a:rPr lang="zh-CN" altLang="en-US" b="1" noProof="1">
                <a:latin typeface="Calibri" pitchFamily="2" charset="0"/>
                <a:ea typeface="宋体" charset="-122"/>
                <a:cs typeface="+mn-ea"/>
              </a:rPr>
              <a:t>，</a:t>
            </a:r>
            <a:r>
              <a:rPr lang="en-US" altLang="zh-CN" b="1" noProof="1">
                <a:latin typeface="Calibri" pitchFamily="2" charset="0"/>
                <a:ea typeface="宋体" charset="-122"/>
                <a:cs typeface="+mn-ea"/>
              </a:rPr>
              <a:t>B=5</a:t>
            </a:r>
            <a:r>
              <a:rPr lang="zh-CN" altLang="en-US" b="1" noProof="1">
                <a:latin typeface="Calibri" pitchFamily="2" charset="0"/>
                <a:ea typeface="宋体" charset="-122"/>
                <a:cs typeface="+mn-ea"/>
              </a:rPr>
              <a:t>，</a:t>
            </a:r>
            <a:r>
              <a:rPr lang="en-US" altLang="zh-CN" b="1" noProof="1" smtClean="0">
                <a:latin typeface="Calibri" pitchFamily="2" charset="0"/>
                <a:ea typeface="宋体" charset="-122"/>
                <a:cs typeface="+mn-ea"/>
              </a:rPr>
              <a:t>C=20</a:t>
            </a:r>
            <a:r>
              <a:rPr lang="zh-CN" altLang="en-US" b="1" noProof="1" smtClean="0">
                <a:latin typeface="Calibri" pitchFamily="2" charset="0"/>
                <a:ea typeface="宋体" charset="-122"/>
                <a:cs typeface="+mn-ea"/>
              </a:rPr>
              <a:t>）</a:t>
            </a:r>
            <a:endParaRPr lang="en-US" altLang="zh-CN" b="1" noProof="1">
              <a:latin typeface="Calibri" pitchFamily="2" charset="0"/>
              <a:ea typeface="宋体" charset="-122"/>
              <a:cs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57917" y="1239838"/>
            <a:ext cx="7742238" cy="5355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lang="zh-CN" altLang="en-US" sz="2400" noProof="1" smtClean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输入</a:t>
            </a:r>
            <a:r>
              <a:rPr lang="zh-CN" altLang="en-US" sz="2400" noProof="1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图像分为 </a:t>
            </a:r>
            <a:r>
              <a:rPr lang="en-US" altLang="zh-CN" sz="2400" noProof="1">
                <a:solidFill>
                  <a:srgbClr val="0070C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S*S </a:t>
            </a:r>
            <a:r>
              <a:rPr lang="zh-CN" altLang="en-US" sz="2400" noProof="1">
                <a:solidFill>
                  <a:srgbClr val="0070C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个网格</a:t>
            </a:r>
            <a:r>
              <a:rPr lang="zh-CN" altLang="en-US" sz="2400" noProof="1" smtClean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，</a:t>
            </a:r>
            <a:endParaRPr lang="en-US" altLang="zh-CN" sz="2400" noProof="1" smtClean="0"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5706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70C0"/>
      </a:accent1>
      <a:accent2>
        <a:srgbClr val="ED7D31"/>
      </a:accent2>
      <a:accent3>
        <a:srgbClr val="FFFFFF"/>
      </a:accent3>
      <a:accent4>
        <a:srgbClr val="000000"/>
      </a:accent4>
      <a:accent5>
        <a:srgbClr val="AABCDC"/>
      </a:accent5>
      <a:accent6>
        <a:srgbClr val="D4702B"/>
      </a:accent6>
      <a:hlink>
        <a:srgbClr val="0563C1"/>
      </a:hlink>
      <a:folHlink>
        <a:srgbClr val="954F72"/>
      </a:folHlink>
    </a:clrScheme>
    <a:fontScheme name="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0070C0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AABBDC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70C0"/>
      </a:accent1>
      <a:accent2>
        <a:srgbClr val="ED7D31"/>
      </a:accent2>
      <a:accent3>
        <a:srgbClr val="FFFFFF"/>
      </a:accent3>
      <a:accent4>
        <a:srgbClr val="000000"/>
      </a:accent4>
      <a:accent5>
        <a:srgbClr val="AABCDC"/>
      </a:accent5>
      <a:accent6>
        <a:srgbClr val="D4702B"/>
      </a:accent6>
      <a:hlink>
        <a:srgbClr val="0563C1"/>
      </a:hlink>
      <a:folHlink>
        <a:srgbClr val="954F72"/>
      </a:folHlink>
    </a:clrScheme>
    <a:fontScheme name="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0070C0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AABBDC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70C0"/>
      </a:accent1>
      <a:accent2>
        <a:srgbClr val="ED7D31"/>
      </a:accent2>
      <a:accent3>
        <a:srgbClr val="FFFFFF"/>
      </a:accent3>
      <a:accent4>
        <a:srgbClr val="000000"/>
      </a:accent4>
      <a:accent5>
        <a:srgbClr val="AABCDC"/>
      </a:accent5>
      <a:accent6>
        <a:srgbClr val="D4702B"/>
      </a:accent6>
      <a:hlink>
        <a:srgbClr val="0563C1"/>
      </a:hlink>
      <a:folHlink>
        <a:srgbClr val="954F72"/>
      </a:folHlink>
    </a:clrScheme>
    <a:fontScheme name="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0070C0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AABBDC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70C0"/>
      </a:accent1>
      <a:accent2>
        <a:srgbClr val="ED7D31"/>
      </a:accent2>
      <a:accent3>
        <a:srgbClr val="FFFFFF"/>
      </a:accent3>
      <a:accent4>
        <a:srgbClr val="000000"/>
      </a:accent4>
      <a:accent5>
        <a:srgbClr val="AABCDC"/>
      </a:accent5>
      <a:accent6>
        <a:srgbClr val="D4702B"/>
      </a:accent6>
      <a:hlink>
        <a:srgbClr val="0563C1"/>
      </a:hlink>
      <a:folHlink>
        <a:srgbClr val="954F72"/>
      </a:folHlink>
    </a:clrScheme>
    <a:fontScheme name="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0070C0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AABBDC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70C0"/>
      </a:accent1>
      <a:accent2>
        <a:srgbClr val="ED7D31"/>
      </a:accent2>
      <a:accent3>
        <a:srgbClr val="FFFFFF"/>
      </a:accent3>
      <a:accent4>
        <a:srgbClr val="000000"/>
      </a:accent4>
      <a:accent5>
        <a:srgbClr val="AABCDC"/>
      </a:accent5>
      <a:accent6>
        <a:srgbClr val="D4702B"/>
      </a:accent6>
      <a:hlink>
        <a:srgbClr val="0563C1"/>
      </a:hlink>
      <a:folHlink>
        <a:srgbClr val="954F72"/>
      </a:folHlink>
    </a:clrScheme>
    <a:fontScheme name="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0070C0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AABBDC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1451</TotalTime>
  <Pages>0</Pages>
  <Words>2245</Words>
  <Characters>0</Characters>
  <Application>Microsoft Office PowerPoint</Application>
  <DocSecurity>0</DocSecurity>
  <PresentationFormat>全屏显示(4:3)</PresentationFormat>
  <Lines>0</Lines>
  <Paragraphs>424</Paragraphs>
  <Slides>37</Slides>
  <Notes>37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37</vt:i4>
      </vt:variant>
    </vt:vector>
  </HeadingPairs>
  <TitlesOfParts>
    <vt:vector size="50" baseType="lpstr">
      <vt:lpstr>宋体</vt:lpstr>
      <vt:lpstr>微软雅黑</vt:lpstr>
      <vt:lpstr>Arial</vt:lpstr>
      <vt:lpstr>Calibri</vt:lpstr>
      <vt:lpstr>Calibri Light</vt:lpstr>
      <vt:lpstr>Tahoma</vt:lpstr>
      <vt:lpstr>Times New Roman</vt:lpstr>
      <vt:lpstr>Wingdings</vt:lpstr>
      <vt:lpstr>Office 主题</vt:lpstr>
      <vt:lpstr>1_Office 主题</vt:lpstr>
      <vt:lpstr>2_Office 主题</vt:lpstr>
      <vt:lpstr>3_Office 主题</vt:lpstr>
      <vt:lpstr>4_Office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>1</Company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DY</dc:creator>
  <cp:keywords/>
  <dc:description/>
  <cp:lastModifiedBy>PC</cp:lastModifiedBy>
  <cp:revision>362</cp:revision>
  <dcterms:created xsi:type="dcterms:W3CDTF">2015-01-13T10:49:01Z</dcterms:created>
  <dcterms:modified xsi:type="dcterms:W3CDTF">2017-05-22T12:29:07Z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ame">
    <vt:lpwstr>pfQt6solrO42946.ppt</vt:lpwstr>
  </property>
  <property fmtid="{D5CDD505-2E9C-101B-9397-08002B2CF9AE}" pid="3" name="fileid">
    <vt:lpwstr>553426</vt:lpwstr>
  </property>
  <property fmtid="{D5CDD505-2E9C-101B-9397-08002B2CF9AE}" pid="4" name="KSOProductBuildVer">
    <vt:lpwstr>2052-10.1.0.5745</vt:lpwstr>
  </property>
</Properties>
</file>