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96" r:id="rId3"/>
    <p:sldMasterId id="2147483730" r:id="rId4"/>
    <p:sldMasterId id="2147483775" r:id="rId5"/>
  </p:sldMasterIdLst>
  <p:notesMasterIdLst>
    <p:notesMasterId r:id="rId50"/>
  </p:notesMasterIdLst>
  <p:sldIdLst>
    <p:sldId id="256" r:id="rId6"/>
    <p:sldId id="257" r:id="rId7"/>
    <p:sldId id="258" r:id="rId8"/>
    <p:sldId id="373" r:id="rId9"/>
    <p:sldId id="396" r:id="rId10"/>
    <p:sldId id="456" r:id="rId11"/>
    <p:sldId id="398" r:id="rId12"/>
    <p:sldId id="259" r:id="rId13"/>
    <p:sldId id="399" r:id="rId14"/>
    <p:sldId id="402" r:id="rId15"/>
    <p:sldId id="458" r:id="rId16"/>
    <p:sldId id="413" r:id="rId17"/>
    <p:sldId id="414" r:id="rId18"/>
    <p:sldId id="417" r:id="rId19"/>
    <p:sldId id="418" r:id="rId20"/>
    <p:sldId id="419" r:id="rId21"/>
    <p:sldId id="420" r:id="rId22"/>
    <p:sldId id="421" r:id="rId23"/>
    <p:sldId id="422" r:id="rId24"/>
    <p:sldId id="423" r:id="rId25"/>
    <p:sldId id="424" r:id="rId26"/>
    <p:sldId id="427" r:id="rId27"/>
    <p:sldId id="432" r:id="rId28"/>
    <p:sldId id="434" r:id="rId29"/>
    <p:sldId id="438" r:id="rId30"/>
    <p:sldId id="436" r:id="rId31"/>
    <p:sldId id="435" r:id="rId32"/>
    <p:sldId id="437" r:id="rId33"/>
    <p:sldId id="440" r:id="rId34"/>
    <p:sldId id="442" r:id="rId35"/>
    <p:sldId id="441" r:id="rId36"/>
    <p:sldId id="439" r:id="rId37"/>
    <p:sldId id="443" r:id="rId38"/>
    <p:sldId id="446" r:id="rId39"/>
    <p:sldId id="447" r:id="rId40"/>
    <p:sldId id="448" r:id="rId41"/>
    <p:sldId id="451" r:id="rId42"/>
    <p:sldId id="453" r:id="rId43"/>
    <p:sldId id="452" r:id="rId44"/>
    <p:sldId id="260" r:id="rId45"/>
    <p:sldId id="454" r:id="rId46"/>
    <p:sldId id="261" r:id="rId47"/>
    <p:sldId id="318" r:id="rId48"/>
    <p:sldId id="328" r:id="rId49"/>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74">
          <p15:clr>
            <a:srgbClr val="A4A3A4"/>
          </p15:clr>
        </p15:guide>
        <p15:guide id="2" pos="5375">
          <p15:clr>
            <a:srgbClr val="A4A3A4"/>
          </p15:clr>
        </p15:guide>
        <p15:guide id="3" pos="385">
          <p15:clr>
            <a:srgbClr val="A4A3A4"/>
          </p15:clr>
        </p15:guide>
        <p15:guide id="4" orient="horz" pos="39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378" autoAdjust="0"/>
  </p:normalViewPr>
  <p:slideViewPr>
    <p:cSldViewPr snapToGrid="0">
      <p:cViewPr varScale="1">
        <p:scale>
          <a:sx n="45" d="100"/>
          <a:sy n="45" d="100"/>
        </p:scale>
        <p:origin x="486" y="42"/>
      </p:cViewPr>
      <p:guideLst>
        <p:guide orient="horz" pos="374"/>
        <p:guide pos="5375"/>
        <p:guide pos="385"/>
        <p:guide orient="horz" pos="39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页眉占位符 1"/>
          <p:cNvSpPr>
            <a:spLocks noGrp="1"/>
          </p:cNvSpPr>
          <p:nvPr>
            <p:ph type="hdr" sz="quarter"/>
          </p:nvPr>
        </p:nvSpPr>
        <p:spPr>
          <a:xfrm>
            <a:off x="0" y="0"/>
            <a:ext cx="2971800" cy="458788"/>
          </a:xfrm>
          <a:prstGeom prst="rect">
            <a:avLst/>
          </a:prstGeom>
          <a:noFill/>
          <a:ln w="9525">
            <a:noFill/>
          </a:ln>
        </p:spPr>
        <p:txBody>
          <a:bodyPr anchor="t"/>
          <a:lstStyle>
            <a:lvl1pPr>
              <a:defRPr sz="1200" noProof="1" dirty="0"/>
            </a:lvl1pPr>
          </a:lstStyle>
          <a:p>
            <a:endParaRPr lang="zh-CN" altLang="en-US"/>
          </a:p>
        </p:txBody>
      </p:sp>
      <p:sp>
        <p:nvSpPr>
          <p:cNvPr id="4099" name="日期占位符 2"/>
          <p:cNvSpPr>
            <a:spLocks noGrp="1"/>
          </p:cNvSpPr>
          <p:nvPr>
            <p:ph type="dt"/>
          </p:nvPr>
        </p:nvSpPr>
        <p:spPr>
          <a:xfrm>
            <a:off x="3884613" y="0"/>
            <a:ext cx="2971800" cy="458788"/>
          </a:xfrm>
          <a:prstGeom prst="rect">
            <a:avLst/>
          </a:prstGeom>
          <a:noFill/>
          <a:ln w="9525">
            <a:noFill/>
          </a:ln>
        </p:spPr>
        <p:txBody>
          <a:bodyPr anchor="t"/>
          <a:lstStyle>
            <a:lvl1pPr algn="r">
              <a:defRPr sz="1200" noProof="1" dirty="0"/>
            </a:lvl1pPr>
          </a:lstStyle>
          <a:p>
            <a:endParaRPr lang="zh-CN" altLang="en-US"/>
          </a:p>
        </p:txBody>
      </p:sp>
      <p:sp>
        <p:nvSpPr>
          <p:cNvPr id="6148" name="幻灯片图像占位符 3"/>
          <p:cNvSpPr>
            <a:spLocks noGrp="1" noRot="1" noChangeAspect="1" noChangeArrowheads="1"/>
          </p:cNvSpPr>
          <p:nvPr>
            <p:ph type="sldImg" idx="4294967295"/>
          </p:nvPr>
        </p:nvSpPr>
        <p:spPr bwMode="auto">
          <a:xfrm>
            <a:off x="1371600" y="1143000"/>
            <a:ext cx="41148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149"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页脚占位符 5"/>
          <p:cNvSpPr>
            <a:spLocks noGrp="1"/>
          </p:cNvSpPr>
          <p:nvPr>
            <p:ph type="ftr" sz="quarter"/>
          </p:nvPr>
        </p:nvSpPr>
        <p:spPr>
          <a:xfrm>
            <a:off x="0" y="8685213"/>
            <a:ext cx="2971800" cy="458787"/>
          </a:xfrm>
          <a:prstGeom prst="rect">
            <a:avLst/>
          </a:prstGeom>
          <a:noFill/>
          <a:ln w="9525">
            <a:noFill/>
          </a:ln>
        </p:spPr>
        <p:txBody>
          <a:bodyPr anchor="b"/>
          <a:lstStyle>
            <a:lvl1pPr>
              <a:defRPr sz="1200" noProof="1" dirty="0"/>
            </a:lvl1pPr>
          </a:lstStyle>
          <a:p>
            <a:endParaRPr lang="zh-CN" altLang="en-US"/>
          </a:p>
        </p:txBody>
      </p:sp>
      <p:sp>
        <p:nvSpPr>
          <p:cNvPr id="4103" name="灯片编号占位符 6"/>
          <p:cNvSpPr>
            <a:spLocks noGrp="1"/>
          </p:cNvSpPr>
          <p:nvPr>
            <p:ph type="sldNum" sz="quarter"/>
          </p:nvPr>
        </p:nvSpPr>
        <p:spPr>
          <a:xfrm>
            <a:off x="3884613" y="8685213"/>
            <a:ext cx="2971800" cy="458787"/>
          </a:xfrm>
          <a:prstGeom prst="rect">
            <a:avLst/>
          </a:prstGeom>
          <a:noFill/>
          <a:ln w="9525">
            <a:noFill/>
          </a:ln>
        </p:spPr>
        <p:txBody>
          <a:bodyPr anchor="b"/>
          <a:lstStyle>
            <a:lvl1pPr algn="r">
              <a:defRPr sz="1200" noProof="1" dirty="0">
                <a:latin typeface="Calibri" pitchFamily="2" charset="0"/>
                <a:ea typeface="宋体" charset="-122"/>
                <a:cs typeface="+mn-ea"/>
              </a:defRPr>
            </a:lvl1pPr>
          </a:lstStyle>
          <a:p>
            <a:fld id="{C2C6BD10-0D64-4D36-8317-4B4AA28E0E35}"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6745472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lvl="1" algn="l" rtl="0" fontAlgn="base">
      <a:spcBef>
        <a:spcPct val="30000"/>
      </a:spcBef>
      <a:spcAft>
        <a:spcPct val="0"/>
      </a:spcAft>
      <a:defRPr sz="1200" kern="1200">
        <a:solidFill>
          <a:schemeClr val="tx1"/>
        </a:solidFill>
        <a:latin typeface="+mn-lt"/>
        <a:ea typeface="+mn-ea"/>
        <a:cs typeface="+mn-cs"/>
      </a:defRPr>
    </a:lvl2pPr>
    <a:lvl3pPr marL="914400" lvl="2" algn="l" rtl="0" fontAlgn="base">
      <a:spcBef>
        <a:spcPct val="30000"/>
      </a:spcBef>
      <a:spcAft>
        <a:spcPct val="0"/>
      </a:spcAft>
      <a:defRPr sz="1200" kern="1200">
        <a:solidFill>
          <a:schemeClr val="tx1"/>
        </a:solidFill>
        <a:latin typeface="+mn-lt"/>
        <a:ea typeface="+mn-ea"/>
        <a:cs typeface="+mn-cs"/>
      </a:defRPr>
    </a:lvl3pPr>
    <a:lvl4pPr marL="1371600" lvl="3" algn="l" rtl="0" fontAlgn="base">
      <a:spcBef>
        <a:spcPct val="30000"/>
      </a:spcBef>
      <a:spcAft>
        <a:spcPct val="0"/>
      </a:spcAft>
      <a:defRPr sz="1200" kern="1200">
        <a:solidFill>
          <a:schemeClr val="tx1"/>
        </a:solidFill>
        <a:latin typeface="+mn-lt"/>
        <a:ea typeface="+mn-ea"/>
        <a:cs typeface="+mn-cs"/>
      </a:defRPr>
    </a:lvl4pPr>
    <a:lvl5pPr marL="1828800" lvl="4" algn="l" rtl="0" fontAlgn="base">
      <a:spcBef>
        <a:spcPct val="30000"/>
      </a:spcBef>
      <a:spcAft>
        <a:spcPct val="0"/>
      </a:spcAft>
      <a:defRPr sz="1200" kern="120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各位老师，上午好。我是</a:t>
            </a:r>
            <a:r>
              <a:rPr lang="en-US" altLang="zh-CN" dirty="0" smtClean="0"/>
              <a:t>2013</a:t>
            </a:r>
            <a:r>
              <a:rPr lang="zh-CN" altLang="en-US" dirty="0" smtClean="0"/>
              <a:t>级</a:t>
            </a:r>
            <a:r>
              <a:rPr lang="en-US" altLang="zh-CN" dirty="0" smtClean="0"/>
              <a:t>4</a:t>
            </a:r>
            <a:r>
              <a:rPr lang="zh-CN" altLang="en-US" dirty="0" smtClean="0"/>
              <a:t>班的学生赵惠，我的毕业论文题目是 “基于</a:t>
            </a:r>
            <a:r>
              <a:rPr lang="en-US" altLang="zh-CN" dirty="0" smtClean="0"/>
              <a:t>YOLOv2</a:t>
            </a:r>
            <a:r>
              <a:rPr lang="zh-CN" altLang="en-US" dirty="0" smtClean="0"/>
              <a:t>目标检测器的行人检测”，</a:t>
            </a:r>
            <a:endParaRPr lang="en-US" altLang="zh-CN" dirty="0" smtClean="0"/>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论文是在吴学成导师的悉心指点下完成的，在这里我向我的导师表示深深的谢意，</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下面我将本论文设计的目的和主要内容向各位老师作一汇报，恳请各位老师批评指导。</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900475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这个置信分数反映了这个模型对于这个网格单元中是否含有物体的预测，以及是这个物体的可能性是多少。这个置信分数被定义为：</a:t>
            </a:r>
          </a:p>
          <a:p>
            <a:r>
              <a:rPr lang="en-US" altLang="zh-CN" dirty="0" err="1" smtClean="0"/>
              <a:t>Pr</a:t>
            </a:r>
            <a:r>
              <a:rPr lang="en-US" altLang="zh-CN" dirty="0" smtClean="0"/>
              <a:t>(</a:t>
            </a:r>
            <a:r>
              <a:rPr lang="zh-CN" altLang="en-US" dirty="0" smtClean="0"/>
              <a:t>𝑂𝑏𝑗𝑒𝑐𝑡</a:t>
            </a:r>
            <a:r>
              <a:rPr lang="en-US" altLang="zh-CN" dirty="0" smtClean="0"/>
              <a:t>) ∗ </a:t>
            </a:r>
            <a:r>
              <a:rPr lang="zh-CN" altLang="en-US" dirty="0" smtClean="0"/>
              <a:t>𝐼𝑂𝑈𝑝𝑟𝑒𝑑 𝑡𝑟𝑢𝑡</a:t>
            </a:r>
            <a:r>
              <a:rPr lang="en-US" altLang="zh-CN" dirty="0" smtClean="0"/>
              <a:t>ℎ</a:t>
            </a:r>
            <a:r>
              <a:rPr lang="zh-CN" altLang="en-US" dirty="0" smtClean="0"/>
              <a:t>。如果这个网格中不含有任何物体，则这个置信分数为 </a:t>
            </a:r>
            <a:r>
              <a:rPr lang="en-US" altLang="zh-CN" dirty="0" smtClean="0"/>
              <a:t>0</a:t>
            </a:r>
            <a:r>
              <a:rPr lang="zh-CN" altLang="en-US" dirty="0" smtClean="0"/>
              <a:t>；否则这个置信分数等于预测的边界框（</a:t>
            </a:r>
            <a:r>
              <a:rPr lang="en-US" altLang="zh-CN" dirty="0" smtClean="0"/>
              <a:t>Predict Box</a:t>
            </a:r>
            <a:r>
              <a:rPr lang="zh-CN" altLang="en-US" dirty="0" smtClean="0"/>
              <a:t>）与真实边界框（</a:t>
            </a:r>
            <a:r>
              <a:rPr lang="en-US" altLang="zh-CN" dirty="0" smtClean="0"/>
              <a:t>Ground Truth</a:t>
            </a:r>
            <a:r>
              <a:rPr lang="zh-CN" altLang="en-US" dirty="0" smtClean="0"/>
              <a:t>）</a:t>
            </a:r>
          </a:p>
          <a:p>
            <a:r>
              <a:rPr lang="zh-CN" altLang="en-US" dirty="0" smtClean="0"/>
              <a:t>之间的 </a:t>
            </a:r>
            <a:r>
              <a:rPr lang="en-US" altLang="zh-CN" dirty="0" smtClean="0"/>
              <a:t>IOU</a:t>
            </a:r>
            <a:r>
              <a:rPr lang="zh-CN" altLang="en-US" dirty="0" smtClean="0"/>
              <a:t>（</a:t>
            </a:r>
            <a:r>
              <a:rPr lang="en-US" altLang="zh-CN" dirty="0" smtClean="0"/>
              <a:t>Intersection Over Union</a:t>
            </a:r>
            <a:r>
              <a:rPr lang="zh-CN" altLang="en-US" dirty="0" smtClean="0"/>
              <a:t>）。每个边界框除了要预测 </a:t>
            </a:r>
            <a:r>
              <a:rPr lang="en-US" altLang="zh-CN" dirty="0" smtClean="0"/>
              <a:t>4 </a:t>
            </a:r>
            <a:r>
              <a:rPr lang="zh-CN" altLang="en-US" dirty="0" smtClean="0"/>
              <a:t>个坐标值和 </a:t>
            </a:r>
            <a:r>
              <a:rPr lang="en-US" altLang="zh-CN" dirty="0" smtClean="0"/>
              <a:t>1 </a:t>
            </a:r>
            <a:r>
              <a:rPr lang="zh-CN" altLang="en-US" dirty="0" smtClean="0"/>
              <a:t>个置信分数，还要预测 </a:t>
            </a:r>
            <a:r>
              <a:rPr lang="en-US" altLang="zh-CN" dirty="0" smtClean="0"/>
              <a:t>C </a:t>
            </a:r>
            <a:r>
              <a:rPr lang="zh-CN" altLang="en-US" dirty="0" smtClean="0"/>
              <a:t>个条件类别概率（</a:t>
            </a:r>
            <a:r>
              <a:rPr lang="en-US" altLang="zh-CN" dirty="0" smtClean="0"/>
              <a:t>Conditional Class Probability</a:t>
            </a:r>
            <a:r>
              <a:rPr lang="zh-CN" altLang="en-US" dirty="0" smtClean="0"/>
              <a:t>）：</a:t>
            </a:r>
          </a:p>
          <a:p>
            <a:r>
              <a:rPr lang="en-US" altLang="zh-CN" dirty="0" err="1" smtClean="0"/>
              <a:t>Pr</a:t>
            </a:r>
            <a:r>
              <a:rPr lang="en-US" altLang="zh-CN" dirty="0" smtClean="0"/>
              <a:t>(</a:t>
            </a:r>
            <a:r>
              <a:rPr lang="zh-CN" altLang="en-US" dirty="0" smtClean="0"/>
              <a:t>𝐶𝑙𝑎𝑠𝑠𝑖</a:t>
            </a:r>
            <a:r>
              <a:rPr lang="en-US" altLang="zh-CN" dirty="0" smtClean="0"/>
              <a:t>|</a:t>
            </a:r>
            <a:r>
              <a:rPr lang="zh-CN" altLang="en-US" dirty="0" smtClean="0"/>
              <a:t>𝑂𝑏𝑗𝑒𝑐𝑡</a:t>
            </a:r>
            <a:r>
              <a:rPr lang="en-US" altLang="zh-CN" dirty="0" smtClean="0"/>
              <a:t>)</a:t>
            </a:r>
            <a:r>
              <a:rPr lang="zh-CN" altLang="en-US" dirty="0" smtClean="0"/>
              <a:t>。这个条件类别概率表示，该网格单元有物体时，该物体属于 第 </a:t>
            </a:r>
            <a:r>
              <a:rPr lang="en-US" altLang="zh-CN" dirty="0" err="1" smtClean="0"/>
              <a:t>i</a:t>
            </a:r>
            <a:r>
              <a:rPr lang="en-US" altLang="zh-CN" dirty="0" smtClean="0"/>
              <a:t> </a:t>
            </a:r>
            <a:r>
              <a:rPr lang="zh-CN" altLang="en-US" dirty="0" smtClean="0"/>
              <a:t>个类别时的条件概率。</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12</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049272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13</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32186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14</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873746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了解了</a:t>
            </a:r>
            <a:r>
              <a:rPr lang="en-US" altLang="zh-CN" dirty="0" smtClean="0"/>
              <a:t>YOLOv2</a:t>
            </a:r>
            <a:r>
              <a:rPr lang="zh-CN" altLang="en-US" dirty="0" smtClean="0"/>
              <a:t>的结构和特点后，找出了几个可能的修改方向</a:t>
            </a:r>
          </a:p>
          <a:p>
            <a:r>
              <a:rPr lang="zh-CN" altLang="en-US" dirty="0" smtClean="0"/>
              <a:t>第一个就是类别数</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15</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597836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17</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44750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18</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569954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19</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94486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20</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156021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找出了修改方向后，准备数据用于训练和验证。我们将数据组织成三折交叉验证，这个是</a:t>
            </a:r>
            <a:r>
              <a:rPr lang="en-US" altLang="zh-CN" dirty="0" smtClean="0"/>
              <a:t>Caltech</a:t>
            </a:r>
            <a:r>
              <a:rPr lang="zh-CN" altLang="en-US" dirty="0" smtClean="0"/>
              <a:t>数据集每</a:t>
            </a:r>
            <a:r>
              <a:rPr lang="en-US" altLang="zh-CN" dirty="0" smtClean="0"/>
              <a:t>3</a:t>
            </a:r>
            <a:r>
              <a:rPr lang="zh-CN" altLang="en-US" dirty="0" smtClean="0"/>
              <a:t>帧取一帧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21</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639126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这个是</a:t>
            </a:r>
            <a:r>
              <a:rPr lang="en-US" altLang="zh-CN" dirty="0" smtClean="0"/>
              <a:t>Caltech</a:t>
            </a:r>
            <a:r>
              <a:rPr lang="zh-CN" altLang="en-US" dirty="0" smtClean="0"/>
              <a:t>数据集取每帧的三折交叉验证组合</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22</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090239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我将从这四个方面进行汇报：</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810005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数据准备好后，准备评估的指标，</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23</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682252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不管是取每帧还是每</a:t>
            </a:r>
            <a:r>
              <a:rPr lang="en-US" altLang="zh-CN" dirty="0" smtClean="0"/>
              <a:t>3</a:t>
            </a:r>
            <a:r>
              <a:rPr lang="zh-CN" altLang="en-US" smtClean="0"/>
              <a:t>帧取一帧的交叉验证，他们的验证集是一样的，只是训练集不一样</a:t>
            </a:r>
            <a:endParaRPr lang="zh-CN" altLang="en-US"/>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24</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017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幻灯片图像占位符 1"/>
          <p:cNvSpPr>
            <a:spLocks noGrp="1" noRot="1" noChangeAspect="1" noChangeArrowheads="1"/>
          </p:cNvSpPr>
          <p:nvPr>
            <p:ph type="sldImg" idx="4294967295"/>
          </p:nvPr>
        </p:nvSpPr>
        <p:spPr/>
      </p:sp>
      <p:sp>
        <p:nvSpPr>
          <p:cNvPr id="43011" name="文本占位符 2"/>
          <p:cNvSpPr>
            <a:spLocks noGrp="1" noChangeArrowheads="1"/>
          </p:cNvSpPr>
          <p:nvPr>
            <p:ph type="body" idx="4294967295"/>
          </p:nvPr>
        </p:nvSpPr>
        <p:spPr/>
        <p:txBody>
          <a:bodyPr/>
          <a:lstStyle/>
          <a:p>
            <a:r>
              <a:rPr lang="zh-CN" altLang="en-US" smtClean="0"/>
              <a:t>本系统的功能已经基本完成，但是仍然存在着一些不足。首先是鼠标抖动问题，在刚才的系统展示中也可以看到鼠标抖动会影响到化学器材的选择。其次，由于我们是第一次接触建模，所以在灯光、模型和场景布置方面还稍显不足。最后，加入语音控制，能够提高用户的体验效果，使得操作更加简便、自然。</a:t>
            </a:r>
          </a:p>
        </p:txBody>
      </p:sp>
    </p:spTree>
    <p:extLst>
      <p:ext uri="{BB962C8B-B14F-4D97-AF65-F5344CB8AC3E}">
        <p14:creationId xmlns:p14="http://schemas.microsoft.com/office/powerpoint/2010/main" val="3782443711"/>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现在开始第一部分，研究背景及意义：</a:t>
            </a:r>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3</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345177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4</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936087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5</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79762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目前常用两种方式做目标检测：</a:t>
            </a:r>
            <a:endParaRPr lang="en-US" altLang="zh-CN" dirty="0" smtClean="0"/>
          </a:p>
          <a:p>
            <a:r>
              <a:rPr lang="zh-CN" altLang="en-US" dirty="0" smtClean="0"/>
              <a:t>左边都是以分类的方式做回检测，每个算法框架基本是解决前面的一些问题，最后到</a:t>
            </a:r>
            <a:r>
              <a:rPr lang="en-US" altLang="zh-CN" dirty="0" smtClean="0"/>
              <a:t>Faster R-CNN</a:t>
            </a:r>
            <a:r>
              <a:rPr lang="zh-CN" altLang="en-US" dirty="0" smtClean="0"/>
              <a:t>已经能够达到高检测精度，但是检测速度慢，分类方式做速度都比较慢</a:t>
            </a:r>
            <a:endParaRPr lang="en-US" altLang="zh-CN" dirty="0" smtClean="0"/>
          </a:p>
          <a:p>
            <a:r>
              <a:rPr lang="zh-CN" altLang="en-US" dirty="0" smtClean="0"/>
              <a:t>右边是以回归的方式做检测，也是不断改进，到</a:t>
            </a:r>
            <a:r>
              <a:rPr lang="en-US" altLang="zh-CN" dirty="0" smtClean="0"/>
              <a:t>YOLOv2</a:t>
            </a:r>
            <a:r>
              <a:rPr lang="zh-CN" altLang="en-US" dirty="0" smtClean="0"/>
              <a:t>，已经达到 精度高和实时检测的标准了</a:t>
            </a:r>
            <a:endParaRPr lang="en-US" altLang="zh-CN" dirty="0" smtClean="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6</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375718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领先的行人检测器，采用深度学习和分类的方式做行人检测</a:t>
            </a:r>
            <a:endParaRPr lang="en-US" altLang="zh-CN" dirty="0" smtClean="0"/>
          </a:p>
          <a:p>
            <a:r>
              <a:rPr lang="zh-CN" altLang="en-US" dirty="0" smtClean="0"/>
              <a:t>如以下几个，越往上精度越高，但检测速度都很慢</a:t>
            </a:r>
            <a:endParaRPr lang="en-US" altLang="zh-CN" dirty="0" smtClean="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7</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134409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10</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9460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noProof="1" smtClean="0"/>
              <a:t>将</a:t>
            </a:r>
            <a:r>
              <a:rPr lang="zh-CN" altLang="en-US" sz="1200" noProof="1" smtClean="0">
                <a:solidFill>
                  <a:srgbClr val="0070C0"/>
                </a:solidFill>
              </a:rPr>
              <a:t>整张图</a:t>
            </a:r>
            <a:r>
              <a:rPr lang="zh-CN" altLang="en-US" sz="1200" noProof="1" smtClean="0"/>
              <a:t>作为网络输入，经过若干</a:t>
            </a:r>
            <a:r>
              <a:rPr lang="zh-CN" altLang="en-US" sz="1200" noProof="1" smtClean="0">
                <a:solidFill>
                  <a:srgbClr val="0070C0"/>
                </a:solidFill>
              </a:rPr>
              <a:t>卷积层</a:t>
            </a:r>
            <a:r>
              <a:rPr lang="zh-CN" altLang="en-US" sz="1200" noProof="1" smtClean="0"/>
              <a:t>和</a:t>
            </a:r>
            <a:r>
              <a:rPr lang="zh-CN" altLang="en-US" sz="1200" noProof="1" smtClean="0">
                <a:solidFill>
                  <a:srgbClr val="0070C0"/>
                </a:solidFill>
              </a:rPr>
              <a:t>池化层</a:t>
            </a:r>
            <a:r>
              <a:rPr lang="zh-CN" altLang="en-US" sz="1200" noProof="1" smtClean="0"/>
              <a:t>，直接在输出层</a:t>
            </a:r>
            <a:r>
              <a:rPr lang="zh-CN" altLang="en-US" sz="1200" noProof="1" smtClean="0">
                <a:solidFill>
                  <a:srgbClr val="0070C0"/>
                </a:solidFill>
              </a:rPr>
              <a:t>回归</a:t>
            </a:r>
            <a:r>
              <a:rPr lang="zh-CN" altLang="en-US" sz="1200" noProof="1" smtClean="0"/>
              <a:t>出</a:t>
            </a:r>
            <a:r>
              <a:rPr lang="zh-CN" altLang="en-US" sz="1200" noProof="1" smtClean="0">
                <a:solidFill>
                  <a:srgbClr val="0070C0"/>
                </a:solidFill>
              </a:rPr>
              <a:t>边界框（</a:t>
            </a:r>
            <a:r>
              <a:rPr lang="en-US" altLang="zh-CN" sz="1200" noProof="1" smtClean="0">
                <a:solidFill>
                  <a:srgbClr val="0070C0"/>
                </a:solidFill>
              </a:rPr>
              <a:t>Bounding Box, BBox</a:t>
            </a:r>
            <a:r>
              <a:rPr lang="zh-CN" altLang="en-US" sz="1200" noProof="1" smtClean="0">
                <a:solidFill>
                  <a:srgbClr val="0070C0"/>
                </a:solidFill>
              </a:rPr>
              <a:t>）的位置和边界框所属类别</a:t>
            </a:r>
            <a:r>
              <a:rPr lang="zh-CN" altLang="en-US" sz="1200" noProof="1" smtClean="0"/>
              <a:t>。 </a:t>
            </a:r>
            <a:endParaRPr lang="en-US" altLang="zh-CN" sz="1200" noProof="1"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noProof="1" smtClean="0">
                <a:latin typeface="Calibri" pitchFamily="2" charset="0"/>
                <a:ea typeface="宋体" charset="-122"/>
                <a:cs typeface="+mn-ea"/>
              </a:rPr>
              <a:t>输入图像分为 </a:t>
            </a:r>
            <a:r>
              <a:rPr lang="en-US" altLang="zh-CN" sz="1200" noProof="1" smtClean="0">
                <a:solidFill>
                  <a:srgbClr val="0070C0"/>
                </a:solidFill>
                <a:latin typeface="Calibri" pitchFamily="2" charset="0"/>
                <a:ea typeface="宋体" charset="-122"/>
                <a:cs typeface="+mn-ea"/>
              </a:rPr>
              <a:t>S*S </a:t>
            </a:r>
            <a:r>
              <a:rPr lang="zh-CN" altLang="en-US" sz="1200" noProof="1" smtClean="0">
                <a:solidFill>
                  <a:srgbClr val="0070C0"/>
                </a:solidFill>
                <a:latin typeface="Calibri" pitchFamily="2" charset="0"/>
                <a:ea typeface="宋体" charset="-122"/>
                <a:cs typeface="+mn-ea"/>
              </a:rPr>
              <a:t>个网格</a:t>
            </a:r>
            <a:r>
              <a:rPr lang="zh-CN" altLang="en-US" sz="1200" noProof="1" smtClean="0">
                <a:latin typeface="Calibri" pitchFamily="2" charset="0"/>
                <a:ea typeface="宋体" charset="-122"/>
                <a:cs typeface="+mn-ea"/>
              </a:rPr>
              <a:t>，</a:t>
            </a:r>
            <a:endParaRPr lang="en-US" altLang="zh-CN" sz="1200" noProof="1" smtClean="0">
              <a:latin typeface="Calibri" pitchFamily="2" charset="0"/>
              <a:ea typeface="宋体" charset="-122"/>
              <a:cs typeface="+mn-ea"/>
            </a:endParaRPr>
          </a:p>
          <a:p>
            <a:endParaRPr lang="zh-CN" altLang="en-US" dirty="0"/>
          </a:p>
        </p:txBody>
      </p:sp>
      <p:sp>
        <p:nvSpPr>
          <p:cNvPr id="4" name="灯片编号占位符 3"/>
          <p:cNvSpPr>
            <a:spLocks noGrp="1"/>
          </p:cNvSpPr>
          <p:nvPr>
            <p:ph type="sldNum" sz="quarter" idx="10"/>
          </p:nvPr>
        </p:nvSpPr>
        <p:spPr/>
        <p:txBody>
          <a:bodyPr/>
          <a:lstStyle/>
          <a:p>
            <a:fld id="{C2C6BD10-0D64-4D36-8317-4B4AA28E0E35}" type="slidenum">
              <a:rPr lang="zh-CN" altLang="en-US" smtClean="0"/>
              <a:pPr/>
              <a:t>11</a:t>
            </a:fld>
            <a:endParaRPr lang="zh-CN" altLang="en-US">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34372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A13F1AFD-0ED0-429B-BF21-476DA359FF63}" type="slidenum">
              <a:rPr lang="zh-CN" altLang="en-US"/>
              <a:pPr/>
              <a:t>‹#›</a:t>
            </a:fld>
            <a:endParaRPr lang="zh-CN" altLang="en-US"/>
          </a:p>
        </p:txBody>
      </p:sp>
    </p:spTree>
    <p:extLst>
      <p:ext uri="{BB962C8B-B14F-4D97-AF65-F5344CB8AC3E}">
        <p14:creationId xmlns:p14="http://schemas.microsoft.com/office/powerpoint/2010/main" val="291922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8D725E63-0C40-4D10-942C-EF46DDEF5449}" type="slidenum">
              <a:rPr lang="zh-CN" altLang="en-US"/>
              <a:pPr/>
              <a:t>‹#›</a:t>
            </a:fld>
            <a:endParaRPr lang="zh-CN" altLang="en-US"/>
          </a:p>
        </p:txBody>
      </p:sp>
    </p:spTree>
    <p:extLst>
      <p:ext uri="{BB962C8B-B14F-4D97-AF65-F5344CB8AC3E}">
        <p14:creationId xmlns:p14="http://schemas.microsoft.com/office/powerpoint/2010/main" val="4207888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6CF80AA-AB88-4E9D-9D94-853A7F2A943C}" type="slidenum">
              <a:rPr lang="zh-CN" altLang="en-US"/>
              <a:pPr/>
              <a:t>‹#›</a:t>
            </a:fld>
            <a:endParaRPr lang="zh-CN" altLang="en-US"/>
          </a:p>
        </p:txBody>
      </p:sp>
    </p:spTree>
    <p:extLst>
      <p:ext uri="{BB962C8B-B14F-4D97-AF65-F5344CB8AC3E}">
        <p14:creationId xmlns:p14="http://schemas.microsoft.com/office/powerpoint/2010/main" val="3312954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566377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109635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2055673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559150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72795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77086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6474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368167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F97E03B6-112D-4D12-8086-C377D4846D5B}" type="slidenum">
              <a:rPr lang="zh-CN" altLang="en-US"/>
              <a:pPr/>
              <a:t>‹#›</a:t>
            </a:fld>
            <a:endParaRPr lang="zh-CN" altLang="en-US"/>
          </a:p>
        </p:txBody>
      </p:sp>
    </p:spTree>
    <p:extLst>
      <p:ext uri="{BB962C8B-B14F-4D97-AF65-F5344CB8AC3E}">
        <p14:creationId xmlns:p14="http://schemas.microsoft.com/office/powerpoint/2010/main" val="31414281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Tree>
    <p:extLst>
      <p:ext uri="{BB962C8B-B14F-4D97-AF65-F5344CB8AC3E}">
        <p14:creationId xmlns:p14="http://schemas.microsoft.com/office/powerpoint/2010/main" val="42785091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1592196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409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0ACEA4CA-E7DA-4BFC-B188-BF3947189C31}" type="slidenum">
              <a:rPr lang="zh-CN" altLang="en-US"/>
              <a:pPr/>
              <a:t>‹#›</a:t>
            </a:fld>
            <a:endParaRPr lang="zh-CN" altLang="en-US"/>
          </a:p>
        </p:txBody>
      </p:sp>
    </p:spTree>
    <p:extLst>
      <p:ext uri="{BB962C8B-B14F-4D97-AF65-F5344CB8AC3E}">
        <p14:creationId xmlns:p14="http://schemas.microsoft.com/office/powerpoint/2010/main" val="23993046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52B476A-C5C4-4BAA-A69E-22223066830F}" type="slidenum">
              <a:rPr lang="zh-CN" altLang="en-US"/>
              <a:pPr/>
              <a:t>‹#›</a:t>
            </a:fld>
            <a:endParaRPr lang="zh-CN" altLang="en-US"/>
          </a:p>
        </p:txBody>
      </p:sp>
    </p:spTree>
    <p:extLst>
      <p:ext uri="{BB962C8B-B14F-4D97-AF65-F5344CB8AC3E}">
        <p14:creationId xmlns:p14="http://schemas.microsoft.com/office/powerpoint/2010/main" val="5725122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CC4C9FB6-B917-48F5-ACDD-7F59C38CC31B}" type="slidenum">
              <a:rPr lang="zh-CN" altLang="en-US"/>
              <a:pPr/>
              <a:t>‹#›</a:t>
            </a:fld>
            <a:endParaRPr lang="zh-CN" altLang="en-US"/>
          </a:p>
        </p:txBody>
      </p:sp>
    </p:spTree>
    <p:extLst>
      <p:ext uri="{BB962C8B-B14F-4D97-AF65-F5344CB8AC3E}">
        <p14:creationId xmlns:p14="http://schemas.microsoft.com/office/powerpoint/2010/main" val="17028512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534DA6EA-207A-4AF4-8501-02831AA3DF0F}" type="slidenum">
              <a:rPr lang="zh-CN" altLang="en-US"/>
              <a:pPr/>
              <a:t>‹#›</a:t>
            </a:fld>
            <a:endParaRPr lang="zh-CN" altLang="en-US"/>
          </a:p>
        </p:txBody>
      </p:sp>
    </p:spTree>
    <p:extLst>
      <p:ext uri="{BB962C8B-B14F-4D97-AF65-F5344CB8AC3E}">
        <p14:creationId xmlns:p14="http://schemas.microsoft.com/office/powerpoint/2010/main" val="2023292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E77FAA3F-F184-4120-AFBB-0D34D8D487D3}" type="slidenum">
              <a:rPr lang="zh-CN" altLang="en-US"/>
              <a:pPr/>
              <a:t>‹#›</a:t>
            </a:fld>
            <a:endParaRPr lang="zh-CN" altLang="en-US"/>
          </a:p>
        </p:txBody>
      </p:sp>
    </p:spTree>
    <p:extLst>
      <p:ext uri="{BB962C8B-B14F-4D97-AF65-F5344CB8AC3E}">
        <p14:creationId xmlns:p14="http://schemas.microsoft.com/office/powerpoint/2010/main" val="13858212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D7092694-6D05-4DF8-B39D-92048FDAC8C2}" type="slidenum">
              <a:rPr lang="zh-CN" altLang="en-US"/>
              <a:pPr/>
              <a:t>‹#›</a:t>
            </a:fld>
            <a:endParaRPr lang="zh-CN" altLang="en-US"/>
          </a:p>
        </p:txBody>
      </p:sp>
    </p:spTree>
    <p:extLst>
      <p:ext uri="{BB962C8B-B14F-4D97-AF65-F5344CB8AC3E}">
        <p14:creationId xmlns:p14="http://schemas.microsoft.com/office/powerpoint/2010/main" val="28027897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3D5C1D39-2134-4C25-90A0-9EDF968B3E63}" type="slidenum">
              <a:rPr lang="zh-CN" altLang="en-US"/>
              <a:pPr/>
              <a:t>‹#›</a:t>
            </a:fld>
            <a:endParaRPr lang="zh-CN" altLang="en-US"/>
          </a:p>
        </p:txBody>
      </p:sp>
    </p:spTree>
    <p:extLst>
      <p:ext uri="{BB962C8B-B14F-4D97-AF65-F5344CB8AC3E}">
        <p14:creationId xmlns:p14="http://schemas.microsoft.com/office/powerpoint/2010/main" val="211579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84BB8A6-5929-416B-A5E7-96DBD02E5212}" type="slidenum">
              <a:rPr lang="zh-CN" altLang="en-US"/>
              <a:pPr/>
              <a:t>‹#›</a:t>
            </a:fld>
            <a:endParaRPr lang="zh-CN" altLang="en-US"/>
          </a:p>
        </p:txBody>
      </p:sp>
    </p:spTree>
    <p:extLst>
      <p:ext uri="{BB962C8B-B14F-4D97-AF65-F5344CB8AC3E}">
        <p14:creationId xmlns:p14="http://schemas.microsoft.com/office/powerpoint/2010/main" val="33361940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25C74340-6DA1-4A34-B30E-7AD7EACFE80E}" type="slidenum">
              <a:rPr lang="zh-CN" altLang="en-US"/>
              <a:pPr/>
              <a:t>‹#›</a:t>
            </a:fld>
            <a:endParaRPr lang="zh-CN" altLang="en-US"/>
          </a:p>
        </p:txBody>
      </p:sp>
    </p:spTree>
    <p:extLst>
      <p:ext uri="{BB962C8B-B14F-4D97-AF65-F5344CB8AC3E}">
        <p14:creationId xmlns:p14="http://schemas.microsoft.com/office/powerpoint/2010/main" val="36314528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71668ECD-5AA3-48DF-986E-82F486E7A3C3}" type="slidenum">
              <a:rPr lang="zh-CN" altLang="en-US"/>
              <a:pPr/>
              <a:t>‹#›</a:t>
            </a:fld>
            <a:endParaRPr lang="zh-CN" altLang="en-US"/>
          </a:p>
        </p:txBody>
      </p:sp>
    </p:spTree>
    <p:extLst>
      <p:ext uri="{BB962C8B-B14F-4D97-AF65-F5344CB8AC3E}">
        <p14:creationId xmlns:p14="http://schemas.microsoft.com/office/powerpoint/2010/main" val="40653334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9F294266-8512-4F27-A74C-BFF79DCCB532}" type="slidenum">
              <a:rPr lang="zh-CN" altLang="en-US"/>
              <a:pPr/>
              <a:t>‹#›</a:t>
            </a:fld>
            <a:endParaRPr lang="zh-CN" altLang="en-US"/>
          </a:p>
        </p:txBody>
      </p:sp>
    </p:spTree>
    <p:extLst>
      <p:ext uri="{BB962C8B-B14F-4D97-AF65-F5344CB8AC3E}">
        <p14:creationId xmlns:p14="http://schemas.microsoft.com/office/powerpoint/2010/main" val="12402149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566E89CF-B1E7-4A81-A111-03842042A68C}" type="slidenum">
              <a:rPr lang="zh-CN" altLang="en-US"/>
              <a:pPr/>
              <a:t>‹#›</a:t>
            </a:fld>
            <a:endParaRPr lang="zh-CN" altLang="en-US"/>
          </a:p>
        </p:txBody>
      </p:sp>
    </p:spTree>
    <p:extLst>
      <p:ext uri="{BB962C8B-B14F-4D97-AF65-F5344CB8AC3E}">
        <p14:creationId xmlns:p14="http://schemas.microsoft.com/office/powerpoint/2010/main" val="27233046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3DB67DD6-9D80-4333-A96E-02442C29273E}" type="slidenum">
              <a:rPr lang="zh-CN" altLang="en-US"/>
              <a:pPr/>
              <a:t>‹#›</a:t>
            </a:fld>
            <a:endParaRPr lang="zh-CN" altLang="en-US"/>
          </a:p>
        </p:txBody>
      </p:sp>
    </p:spTree>
    <p:extLst>
      <p:ext uri="{BB962C8B-B14F-4D97-AF65-F5344CB8AC3E}">
        <p14:creationId xmlns:p14="http://schemas.microsoft.com/office/powerpoint/2010/main" val="12225294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B38A077E-CA99-42B2-BFB1-E17BB6B5F833}" type="slidenum">
              <a:rPr lang="zh-CN" altLang="en-US"/>
              <a:pPr/>
              <a:t>‹#›</a:t>
            </a:fld>
            <a:endParaRPr lang="zh-CN" altLang="en-US"/>
          </a:p>
        </p:txBody>
      </p:sp>
    </p:spTree>
    <p:extLst>
      <p:ext uri="{BB962C8B-B14F-4D97-AF65-F5344CB8AC3E}">
        <p14:creationId xmlns:p14="http://schemas.microsoft.com/office/powerpoint/2010/main" val="6853721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9E73737C-34AA-41CF-8AF8-765F3EC97D05}" type="slidenum">
              <a:rPr lang="zh-CN" altLang="en-US"/>
              <a:pPr/>
              <a:t>‹#›</a:t>
            </a:fld>
            <a:endParaRPr lang="zh-CN" altLang="en-US"/>
          </a:p>
        </p:txBody>
      </p:sp>
    </p:spTree>
    <p:extLst>
      <p:ext uri="{BB962C8B-B14F-4D97-AF65-F5344CB8AC3E}">
        <p14:creationId xmlns:p14="http://schemas.microsoft.com/office/powerpoint/2010/main" val="11632227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EEA20EF2-4427-4E50-A04E-63DFBD7610BE}" type="slidenum">
              <a:rPr lang="zh-CN" altLang="en-US"/>
              <a:pPr/>
              <a:t>‹#›</a:t>
            </a:fld>
            <a:endParaRPr lang="zh-CN" altLang="en-US"/>
          </a:p>
        </p:txBody>
      </p:sp>
    </p:spTree>
    <p:extLst>
      <p:ext uri="{BB962C8B-B14F-4D97-AF65-F5344CB8AC3E}">
        <p14:creationId xmlns:p14="http://schemas.microsoft.com/office/powerpoint/2010/main" val="30374271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DF69D33C-E7A5-469B-B035-665C8D2EED10}" type="slidenum">
              <a:rPr lang="zh-CN" altLang="en-US"/>
              <a:pPr/>
              <a:t>‹#›</a:t>
            </a:fld>
            <a:endParaRPr lang="zh-CN" altLang="en-US"/>
          </a:p>
        </p:txBody>
      </p:sp>
    </p:spTree>
    <p:extLst>
      <p:ext uri="{BB962C8B-B14F-4D97-AF65-F5344CB8AC3E}">
        <p14:creationId xmlns:p14="http://schemas.microsoft.com/office/powerpoint/2010/main" val="38881412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58E9C832-713E-4222-9C1C-EC579E252E8B}" type="slidenum">
              <a:rPr lang="zh-CN" altLang="en-US"/>
              <a:pPr/>
              <a:t>‹#›</a:t>
            </a:fld>
            <a:endParaRPr lang="zh-CN" altLang="en-US"/>
          </a:p>
        </p:txBody>
      </p:sp>
    </p:spTree>
    <p:extLst>
      <p:ext uri="{BB962C8B-B14F-4D97-AF65-F5344CB8AC3E}">
        <p14:creationId xmlns:p14="http://schemas.microsoft.com/office/powerpoint/2010/main" val="2862892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7608F2EB-C8D0-42D9-A47B-A4CCF627643B}" type="slidenum">
              <a:rPr lang="zh-CN" altLang="en-US"/>
              <a:pPr/>
              <a:t>‹#›</a:t>
            </a:fld>
            <a:endParaRPr lang="zh-CN" altLang="en-US"/>
          </a:p>
        </p:txBody>
      </p:sp>
    </p:spTree>
    <p:extLst>
      <p:ext uri="{BB962C8B-B14F-4D97-AF65-F5344CB8AC3E}">
        <p14:creationId xmlns:p14="http://schemas.microsoft.com/office/powerpoint/2010/main" val="34436698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450FDA8C-9D47-4364-AA75-4B647714BE2E}" type="slidenum">
              <a:rPr lang="zh-CN" altLang="en-US"/>
              <a:pPr/>
              <a:t>‹#›</a:t>
            </a:fld>
            <a:endParaRPr lang="zh-CN" altLang="en-US"/>
          </a:p>
        </p:txBody>
      </p:sp>
    </p:spTree>
    <p:extLst>
      <p:ext uri="{BB962C8B-B14F-4D97-AF65-F5344CB8AC3E}">
        <p14:creationId xmlns:p14="http://schemas.microsoft.com/office/powerpoint/2010/main" val="1538191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337FE20B-37DD-4B9A-B8E0-2470970DA297}" type="slidenum">
              <a:rPr lang="zh-CN" altLang="en-US"/>
              <a:pPr/>
              <a:t>‹#›</a:t>
            </a:fld>
            <a:endParaRPr lang="zh-CN" altLang="en-US"/>
          </a:p>
        </p:txBody>
      </p:sp>
    </p:spTree>
    <p:extLst>
      <p:ext uri="{BB962C8B-B14F-4D97-AF65-F5344CB8AC3E}">
        <p14:creationId xmlns:p14="http://schemas.microsoft.com/office/powerpoint/2010/main" val="21473829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1308B828-B3A2-473E-92BE-D7DA290D834D}" type="slidenum">
              <a:rPr lang="zh-CN" altLang="en-US"/>
              <a:pPr/>
              <a:t>‹#›</a:t>
            </a:fld>
            <a:endParaRPr lang="zh-CN" altLang="en-US"/>
          </a:p>
        </p:txBody>
      </p:sp>
    </p:spTree>
    <p:extLst>
      <p:ext uri="{BB962C8B-B14F-4D97-AF65-F5344CB8AC3E}">
        <p14:creationId xmlns:p14="http://schemas.microsoft.com/office/powerpoint/2010/main" val="9103528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10D7FB58-FA5C-4944-BDD9-16E290B66A87}" type="slidenum">
              <a:rPr lang="zh-CN" altLang="en-US"/>
              <a:pPr/>
              <a:t>‹#›</a:t>
            </a:fld>
            <a:endParaRPr lang="zh-CN" altLang="en-US"/>
          </a:p>
        </p:txBody>
      </p:sp>
    </p:spTree>
    <p:extLst>
      <p:ext uri="{BB962C8B-B14F-4D97-AF65-F5344CB8AC3E}">
        <p14:creationId xmlns:p14="http://schemas.microsoft.com/office/powerpoint/2010/main" val="818511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C33B7B15-DCD7-47FB-80BC-0D304760A7EE}" type="slidenum">
              <a:rPr lang="zh-CN" altLang="en-US"/>
              <a:pPr/>
              <a:t>‹#›</a:t>
            </a:fld>
            <a:endParaRPr lang="zh-CN" altLang="en-US"/>
          </a:p>
        </p:txBody>
      </p:sp>
    </p:spTree>
    <p:extLst>
      <p:ext uri="{BB962C8B-B14F-4D97-AF65-F5344CB8AC3E}">
        <p14:creationId xmlns:p14="http://schemas.microsoft.com/office/powerpoint/2010/main" val="35204089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2CD8F5B2-E331-42C2-831D-B7110E7226F8}" type="slidenum">
              <a:rPr lang="zh-CN" altLang="en-US"/>
              <a:pPr/>
              <a:t>‹#›</a:t>
            </a:fld>
            <a:endParaRPr lang="zh-CN" altLang="en-US"/>
          </a:p>
        </p:txBody>
      </p:sp>
    </p:spTree>
    <p:extLst>
      <p:ext uri="{BB962C8B-B14F-4D97-AF65-F5344CB8AC3E}">
        <p14:creationId xmlns:p14="http://schemas.microsoft.com/office/powerpoint/2010/main" val="26053282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1F8C5DAE-F38D-4164-9B16-9301A9F3C518}" type="slidenum">
              <a:rPr lang="zh-CN" altLang="en-US"/>
              <a:pPr/>
              <a:t>‹#›</a:t>
            </a:fld>
            <a:endParaRPr lang="zh-CN" altLang="en-US"/>
          </a:p>
        </p:txBody>
      </p:sp>
    </p:spTree>
    <p:extLst>
      <p:ext uri="{BB962C8B-B14F-4D97-AF65-F5344CB8AC3E}">
        <p14:creationId xmlns:p14="http://schemas.microsoft.com/office/powerpoint/2010/main" val="35910014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EA015D0F-58CF-4BC4-8F5B-853D11C41E24}" type="slidenum">
              <a:rPr lang="zh-CN" altLang="en-US"/>
              <a:pPr/>
              <a:t>‹#›</a:t>
            </a:fld>
            <a:endParaRPr lang="zh-CN" altLang="en-US"/>
          </a:p>
        </p:txBody>
      </p:sp>
    </p:spTree>
    <p:extLst>
      <p:ext uri="{BB962C8B-B14F-4D97-AF65-F5344CB8AC3E}">
        <p14:creationId xmlns:p14="http://schemas.microsoft.com/office/powerpoint/2010/main" val="18212599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1801D211-79C3-4E4A-8BE9-4968F5291CD4}" type="slidenum">
              <a:rPr lang="zh-CN" altLang="en-US"/>
              <a:pPr/>
              <a:t>‹#›</a:t>
            </a:fld>
            <a:endParaRPr lang="zh-CN" altLang="en-US"/>
          </a:p>
        </p:txBody>
      </p:sp>
    </p:spTree>
    <p:extLst>
      <p:ext uri="{BB962C8B-B14F-4D97-AF65-F5344CB8AC3E}">
        <p14:creationId xmlns:p14="http://schemas.microsoft.com/office/powerpoint/2010/main" val="39552585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300C9B63-B47E-4EBD-B20B-DB6C3D8E65FA}" type="slidenum">
              <a:rPr lang="zh-CN" altLang="en-US"/>
              <a:pPr/>
              <a:t>‹#›</a:t>
            </a:fld>
            <a:endParaRPr lang="zh-CN" altLang="en-US"/>
          </a:p>
        </p:txBody>
      </p:sp>
    </p:spTree>
    <p:extLst>
      <p:ext uri="{BB962C8B-B14F-4D97-AF65-F5344CB8AC3E}">
        <p14:creationId xmlns:p14="http://schemas.microsoft.com/office/powerpoint/2010/main" val="3490439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p:cNvSpPr>
          <p:nvPr>
            <p:ph type="dt" sz="half" idx="10"/>
          </p:nvPr>
        </p:nvSpPr>
        <p:spPr>
          <a:ln/>
        </p:spPr>
        <p:txBody>
          <a:bodyPr/>
          <a:lstStyle>
            <a:lvl1pPr>
              <a:defRPr/>
            </a:lvl1pPr>
          </a:lstStyle>
          <a:p>
            <a:endParaRPr lang="zh-CN" altLang="en-US"/>
          </a:p>
        </p:txBody>
      </p:sp>
      <p:sp>
        <p:nvSpPr>
          <p:cNvPr id="8" name="Footer Placeholder 4"/>
          <p:cNvSpPr>
            <a:spLocks noGrp="1"/>
          </p:cNvSpPr>
          <p:nvPr>
            <p:ph type="ftr" sz="quarter" idx="11"/>
          </p:nvPr>
        </p:nvSpPr>
        <p:spPr>
          <a:ln/>
        </p:spPr>
        <p:txBody>
          <a:bodyPr/>
          <a:lstStyle>
            <a:lvl1pPr>
              <a:defRPr/>
            </a:lvl1pPr>
          </a:lstStyle>
          <a:p>
            <a:endParaRPr lang="zh-CN" altLang="en-US"/>
          </a:p>
        </p:txBody>
      </p:sp>
      <p:sp>
        <p:nvSpPr>
          <p:cNvPr id="9" name="Slide Number Placeholder 5"/>
          <p:cNvSpPr>
            <a:spLocks noGrp="1"/>
          </p:cNvSpPr>
          <p:nvPr>
            <p:ph type="sldNum" sz="quarter" idx="12"/>
          </p:nvPr>
        </p:nvSpPr>
        <p:spPr>
          <a:ln/>
        </p:spPr>
        <p:txBody>
          <a:bodyPr/>
          <a:lstStyle>
            <a:lvl1pPr>
              <a:defRPr/>
            </a:lvl1pPr>
          </a:lstStyle>
          <a:p>
            <a:fld id="{ED29D77D-C0D9-4FB4-BA2C-3F3D7052BB2D}" type="slidenum">
              <a:rPr lang="zh-CN" altLang="en-US"/>
              <a:pPr/>
              <a:t>‹#›</a:t>
            </a:fld>
            <a:endParaRPr lang="zh-CN" altLang="en-US"/>
          </a:p>
        </p:txBody>
      </p:sp>
    </p:spTree>
    <p:extLst>
      <p:ext uri="{BB962C8B-B14F-4D97-AF65-F5344CB8AC3E}">
        <p14:creationId xmlns:p14="http://schemas.microsoft.com/office/powerpoint/2010/main" val="353265086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885CF1EB-C784-4717-851D-0237C4827108}" type="slidenum">
              <a:rPr lang="zh-CN" altLang="en-US"/>
              <a:pPr/>
              <a:t>‹#›</a:t>
            </a:fld>
            <a:endParaRPr lang="zh-CN" altLang="en-US"/>
          </a:p>
        </p:txBody>
      </p:sp>
    </p:spTree>
    <p:extLst>
      <p:ext uri="{BB962C8B-B14F-4D97-AF65-F5344CB8AC3E}">
        <p14:creationId xmlns:p14="http://schemas.microsoft.com/office/powerpoint/2010/main" val="22868067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08FEABA2-D6C4-4917-B054-9E67E7617B3B}" type="slidenum">
              <a:rPr lang="zh-CN" altLang="en-US"/>
              <a:pPr/>
              <a:t>‹#›</a:t>
            </a:fld>
            <a:endParaRPr lang="zh-CN" altLang="en-US"/>
          </a:p>
        </p:txBody>
      </p:sp>
    </p:spTree>
    <p:extLst>
      <p:ext uri="{BB962C8B-B14F-4D97-AF65-F5344CB8AC3E}">
        <p14:creationId xmlns:p14="http://schemas.microsoft.com/office/powerpoint/2010/main" val="21458392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BEB62592-D208-464B-B32B-A41855DDD3F9}" type="slidenum">
              <a:rPr lang="zh-CN" altLang="en-US"/>
              <a:pPr/>
              <a:t>‹#›</a:t>
            </a:fld>
            <a:endParaRPr lang="zh-CN" altLang="en-US"/>
          </a:p>
        </p:txBody>
      </p:sp>
    </p:spTree>
    <p:extLst>
      <p:ext uri="{BB962C8B-B14F-4D97-AF65-F5344CB8AC3E}">
        <p14:creationId xmlns:p14="http://schemas.microsoft.com/office/powerpoint/2010/main" val="41812023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3819DB46-664B-4E21-B158-ADC13B485E22}" type="slidenum">
              <a:rPr lang="zh-CN" altLang="en-US"/>
              <a:pPr/>
              <a:t>‹#›</a:t>
            </a:fld>
            <a:endParaRPr lang="zh-CN" altLang="en-US"/>
          </a:p>
        </p:txBody>
      </p:sp>
    </p:spTree>
    <p:extLst>
      <p:ext uri="{BB962C8B-B14F-4D97-AF65-F5344CB8AC3E}">
        <p14:creationId xmlns:p14="http://schemas.microsoft.com/office/powerpoint/2010/main" val="393655717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C947437F-E906-49FE-8DD4-5515F725A494}" type="slidenum">
              <a:rPr lang="zh-CN" altLang="en-US"/>
              <a:pPr/>
              <a:t>‹#›</a:t>
            </a:fld>
            <a:endParaRPr lang="zh-CN" altLang="en-US"/>
          </a:p>
        </p:txBody>
      </p:sp>
    </p:spTree>
    <p:extLst>
      <p:ext uri="{BB962C8B-B14F-4D97-AF65-F5344CB8AC3E}">
        <p14:creationId xmlns:p14="http://schemas.microsoft.com/office/powerpoint/2010/main" val="6561501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p:cNvSpPr>
          <p:nvPr>
            <p:ph type="dt" sz="half" idx="10"/>
          </p:nvPr>
        </p:nvSpPr>
        <p:spPr>
          <a:ln/>
        </p:spPr>
        <p:txBody>
          <a:bodyPr/>
          <a:lstStyle>
            <a:lvl1pPr>
              <a:defRPr/>
            </a:lvl1pPr>
          </a:lstStyle>
          <a:p>
            <a:endParaRPr lang="zh-CN" altLang="en-US"/>
          </a:p>
        </p:txBody>
      </p:sp>
      <p:sp>
        <p:nvSpPr>
          <p:cNvPr id="5" name="Footer Placeholder 4"/>
          <p:cNvSpPr>
            <a:spLocks noGrp="1"/>
          </p:cNvSpPr>
          <p:nvPr>
            <p:ph type="ftr" sz="quarter" idx="11"/>
          </p:nvPr>
        </p:nvSpPr>
        <p:spPr>
          <a:ln/>
        </p:spPr>
        <p:txBody>
          <a:bodyPr/>
          <a:lstStyle>
            <a:lvl1pPr>
              <a:defRPr/>
            </a:lvl1pPr>
          </a:lstStyle>
          <a:p>
            <a:endParaRPr lang="zh-CN" altLang="en-US"/>
          </a:p>
        </p:txBody>
      </p:sp>
      <p:sp>
        <p:nvSpPr>
          <p:cNvPr id="6" name="Slide Number Placeholder 5"/>
          <p:cNvSpPr>
            <a:spLocks noGrp="1"/>
          </p:cNvSpPr>
          <p:nvPr>
            <p:ph type="sldNum" sz="quarter" idx="12"/>
          </p:nvPr>
        </p:nvSpPr>
        <p:spPr>
          <a:ln/>
        </p:spPr>
        <p:txBody>
          <a:bodyPr/>
          <a:lstStyle>
            <a:lvl1pPr>
              <a:defRPr/>
            </a:lvl1pPr>
          </a:lstStyle>
          <a:p>
            <a:fld id="{86F6C8E0-1D10-4632-AD24-8B66AD8D63DC}" type="slidenum">
              <a:rPr lang="zh-CN" altLang="en-US"/>
              <a:pPr/>
              <a:t>‹#›</a:t>
            </a:fld>
            <a:endParaRPr lang="zh-CN" altLang="en-US"/>
          </a:p>
        </p:txBody>
      </p:sp>
    </p:spTree>
    <p:extLst>
      <p:ext uri="{BB962C8B-B14F-4D97-AF65-F5344CB8AC3E}">
        <p14:creationId xmlns:p14="http://schemas.microsoft.com/office/powerpoint/2010/main" val="316290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p:cNvSpPr>
          <p:nvPr>
            <p:ph type="dt" sz="half" idx="10"/>
          </p:nvPr>
        </p:nvSpPr>
        <p:spPr>
          <a:ln/>
        </p:spPr>
        <p:txBody>
          <a:bodyPr/>
          <a:lstStyle>
            <a:lvl1pPr>
              <a:defRPr/>
            </a:lvl1pPr>
          </a:lstStyle>
          <a:p>
            <a:endParaRPr lang="zh-CN" altLang="en-US"/>
          </a:p>
        </p:txBody>
      </p:sp>
      <p:sp>
        <p:nvSpPr>
          <p:cNvPr id="4" name="Footer Placeholder 4"/>
          <p:cNvSpPr>
            <a:spLocks noGrp="1"/>
          </p:cNvSpPr>
          <p:nvPr>
            <p:ph type="ftr" sz="quarter" idx="11"/>
          </p:nvPr>
        </p:nvSpPr>
        <p:spPr>
          <a:ln/>
        </p:spPr>
        <p:txBody>
          <a:bodyPr/>
          <a:lstStyle>
            <a:lvl1pPr>
              <a:defRPr/>
            </a:lvl1pPr>
          </a:lstStyle>
          <a:p>
            <a:endParaRPr lang="zh-CN" altLang="en-US"/>
          </a:p>
        </p:txBody>
      </p:sp>
      <p:sp>
        <p:nvSpPr>
          <p:cNvPr id="5" name="Slide Number Placeholder 5"/>
          <p:cNvSpPr>
            <a:spLocks noGrp="1"/>
          </p:cNvSpPr>
          <p:nvPr>
            <p:ph type="sldNum" sz="quarter" idx="12"/>
          </p:nvPr>
        </p:nvSpPr>
        <p:spPr>
          <a:ln/>
        </p:spPr>
        <p:txBody>
          <a:bodyPr/>
          <a:lstStyle>
            <a:lvl1pPr>
              <a:defRPr/>
            </a:lvl1pPr>
          </a:lstStyle>
          <a:p>
            <a:fld id="{2027B159-9226-4065-96E7-705669E91518}" type="slidenum">
              <a:rPr lang="zh-CN" altLang="en-US"/>
              <a:pPr/>
              <a:t>‹#›</a:t>
            </a:fld>
            <a:endParaRPr lang="zh-CN" altLang="en-US"/>
          </a:p>
        </p:txBody>
      </p:sp>
    </p:spTree>
    <p:extLst>
      <p:ext uri="{BB962C8B-B14F-4D97-AF65-F5344CB8AC3E}">
        <p14:creationId xmlns:p14="http://schemas.microsoft.com/office/powerpoint/2010/main" val="303112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endParaRPr lang="zh-CN" altLang="en-US"/>
          </a:p>
        </p:txBody>
      </p:sp>
      <p:sp>
        <p:nvSpPr>
          <p:cNvPr id="3" name="Footer Placeholder 4"/>
          <p:cNvSpPr>
            <a:spLocks noGrp="1"/>
          </p:cNvSpPr>
          <p:nvPr>
            <p:ph type="ftr" sz="quarter" idx="11"/>
          </p:nvPr>
        </p:nvSpPr>
        <p:spPr>
          <a:ln/>
        </p:spPr>
        <p:txBody>
          <a:bodyPr/>
          <a:lstStyle>
            <a:lvl1pPr>
              <a:defRPr/>
            </a:lvl1pPr>
          </a:lstStyle>
          <a:p>
            <a:endParaRPr lang="zh-CN" altLang="en-US"/>
          </a:p>
        </p:txBody>
      </p:sp>
      <p:sp>
        <p:nvSpPr>
          <p:cNvPr id="4" name="Slide Number Placeholder 5"/>
          <p:cNvSpPr>
            <a:spLocks noGrp="1"/>
          </p:cNvSpPr>
          <p:nvPr>
            <p:ph type="sldNum" sz="quarter" idx="12"/>
          </p:nvPr>
        </p:nvSpPr>
        <p:spPr>
          <a:ln/>
        </p:spPr>
        <p:txBody>
          <a:bodyPr/>
          <a:lstStyle>
            <a:lvl1pPr>
              <a:defRPr/>
            </a:lvl1pPr>
          </a:lstStyle>
          <a:p>
            <a:fld id="{25E0D428-9751-4B3B-8609-7035E01AC123}" type="slidenum">
              <a:rPr lang="zh-CN" altLang="en-US"/>
              <a:pPr/>
              <a:t>‹#›</a:t>
            </a:fld>
            <a:endParaRPr lang="zh-CN" altLang="en-US"/>
          </a:p>
        </p:txBody>
      </p:sp>
    </p:spTree>
    <p:extLst>
      <p:ext uri="{BB962C8B-B14F-4D97-AF65-F5344CB8AC3E}">
        <p14:creationId xmlns:p14="http://schemas.microsoft.com/office/powerpoint/2010/main" val="299923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8500D7B6-66DA-4047-B512-C5F465E6B0D8}" type="slidenum">
              <a:rPr lang="zh-CN" altLang="en-US"/>
              <a:pPr/>
              <a:t>‹#›</a:t>
            </a:fld>
            <a:endParaRPr lang="zh-CN" altLang="en-US"/>
          </a:p>
        </p:txBody>
      </p:sp>
    </p:spTree>
    <p:extLst>
      <p:ext uri="{BB962C8B-B14F-4D97-AF65-F5344CB8AC3E}">
        <p14:creationId xmlns:p14="http://schemas.microsoft.com/office/powerpoint/2010/main" val="1928877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Date Placeholder 3"/>
          <p:cNvSpPr>
            <a:spLocks noGrp="1"/>
          </p:cNvSpPr>
          <p:nvPr>
            <p:ph type="dt" sz="half" idx="10"/>
          </p:nvPr>
        </p:nvSpPr>
        <p:spPr>
          <a:ln/>
        </p:spPr>
        <p:txBody>
          <a:bodyPr/>
          <a:lstStyle>
            <a:lvl1pPr>
              <a:defRPr/>
            </a:lvl1pPr>
          </a:lstStyle>
          <a:p>
            <a:endParaRPr lang="zh-CN" altLang="en-US"/>
          </a:p>
        </p:txBody>
      </p:sp>
      <p:sp>
        <p:nvSpPr>
          <p:cNvPr id="6" name="Footer Placeholder 4"/>
          <p:cNvSpPr>
            <a:spLocks noGrp="1"/>
          </p:cNvSpPr>
          <p:nvPr>
            <p:ph type="ftr" sz="quarter" idx="11"/>
          </p:nvPr>
        </p:nvSpPr>
        <p:spPr>
          <a:ln/>
        </p:spPr>
        <p:txBody>
          <a:bodyPr/>
          <a:lstStyle>
            <a:lvl1pPr>
              <a:defRPr/>
            </a:lvl1pPr>
          </a:lstStyle>
          <a:p>
            <a:endParaRPr lang="zh-CN" altLang="en-US"/>
          </a:p>
        </p:txBody>
      </p:sp>
      <p:sp>
        <p:nvSpPr>
          <p:cNvPr id="7" name="Slide Number Placeholder 5"/>
          <p:cNvSpPr>
            <a:spLocks noGrp="1"/>
          </p:cNvSpPr>
          <p:nvPr>
            <p:ph type="sldNum" sz="quarter" idx="12"/>
          </p:nvPr>
        </p:nvSpPr>
        <p:spPr>
          <a:ln/>
        </p:spPr>
        <p:txBody>
          <a:bodyPr/>
          <a:lstStyle>
            <a:lvl1pPr>
              <a:defRPr/>
            </a:lvl1pPr>
          </a:lstStyle>
          <a:p>
            <a:fld id="{AD296B91-04E1-4102-9E8F-BC4A41E379DE}" type="slidenum">
              <a:rPr lang="zh-CN" altLang="en-US"/>
              <a:pPr/>
              <a:t>‹#›</a:t>
            </a:fld>
            <a:endParaRPr lang="zh-CN" altLang="en-US"/>
          </a:p>
        </p:txBody>
      </p:sp>
    </p:spTree>
    <p:extLst>
      <p:ext uri="{BB962C8B-B14F-4D97-AF65-F5344CB8AC3E}">
        <p14:creationId xmlns:p14="http://schemas.microsoft.com/office/powerpoint/2010/main" val="1953322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defRPr>
            </a:lvl1pPr>
          </a:lstStyle>
          <a:p>
            <a:endParaRPr lang="zh-CN" altLang="en-US"/>
          </a:p>
        </p:txBody>
      </p:sp>
      <p:sp>
        <p:nvSpPr>
          <p:cNvPr id="1029"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defRPr>
            </a:lvl1pPr>
          </a:lstStyle>
          <a:p>
            <a:endParaRPr lang="zh-CN" altLang="en-US"/>
          </a:p>
        </p:txBody>
      </p:sp>
      <p:sp>
        <p:nvSpPr>
          <p:cNvPr id="1030"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92FB008C-34CD-46FC-A3C7-EA38A9DABE63}"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86" r:id="rId1"/>
    <p:sldLayoutId id="2147483785" r:id="rId2"/>
    <p:sldLayoutId id="2147483784" r:id="rId3"/>
    <p:sldLayoutId id="2147483783" r:id="rId4"/>
    <p:sldLayoutId id="2147483782" r:id="rId5"/>
    <p:sldLayoutId id="2147483781" r:id="rId6"/>
    <p:sldLayoutId id="2147483780" r:id="rId7"/>
    <p:sldLayoutId id="2147483779" r:id="rId8"/>
    <p:sldLayoutId id="2147483778" r:id="rId9"/>
    <p:sldLayoutId id="2147483777" r:id="rId10"/>
    <p:sldLayoutId id="2147483776"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pic>
        <p:nvPicPr>
          <p:cNvPr id="2050" name="图片 6"/>
          <p:cNvPicPr>
            <a:picLocks noChangeAspect="1" noChangeArrowheads="1"/>
          </p:cNvPicPr>
          <p:nvPr userDrawn="1"/>
        </p:nvPicPr>
        <p:blipFill>
          <a:blip r:embed="rId13">
            <a:extLst>
              <a:ext uri="{28A0092B-C50C-407E-A947-70E740481C1C}">
                <a14:useLocalDpi xmlns:a14="http://schemas.microsoft.com/office/drawing/2010/main" val="0"/>
              </a:ext>
            </a:extLst>
          </a:blip>
          <a:srcRect l="11958" t="11958" r="11958" b="11958"/>
          <a:stretch>
            <a:fillRect/>
          </a:stretch>
        </p:blipFill>
        <p:spPr bwMode="auto">
          <a:xfrm>
            <a:off x="1143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矩形 7"/>
          <p:cNvSpPr>
            <a:spLocks noChangeArrowheads="1"/>
          </p:cNvSpPr>
          <p:nvPr userDrawn="1"/>
        </p:nvSpPr>
        <p:spPr bwMode="auto">
          <a:xfrm>
            <a:off x="0" y="0"/>
            <a:ext cx="9144000" cy="6858000"/>
          </a:xfrm>
          <a:prstGeom prst="rect">
            <a:avLst/>
          </a:prstGeom>
          <a:solidFill>
            <a:schemeClr val="bg1">
              <a:alpha val="8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2052"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3"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797" r:id="rId1"/>
    <p:sldLayoutId id="2147483796" r:id="rId2"/>
    <p:sldLayoutId id="2147483795" r:id="rId3"/>
    <p:sldLayoutId id="2147483794" r:id="rId4"/>
    <p:sldLayoutId id="2147483793" r:id="rId5"/>
    <p:sldLayoutId id="2147483792" r:id="rId6"/>
    <p:sldLayoutId id="2147483791" r:id="rId7"/>
    <p:sldLayoutId id="2147483790" r:id="rId8"/>
    <p:sldLayoutId id="2147483789" r:id="rId9"/>
    <p:sldLayoutId id="2147483788" r:id="rId10"/>
    <p:sldLayoutId id="2147483787"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3074"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6"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latin typeface="Calibri" pitchFamily="2" charset="0"/>
                <a:ea typeface="宋体" charset="-122"/>
              </a:defRPr>
            </a:lvl1pPr>
          </a:lstStyle>
          <a:p>
            <a:endParaRPr lang="zh-CN" altLang="en-US"/>
          </a:p>
        </p:txBody>
      </p:sp>
      <p:sp>
        <p:nvSpPr>
          <p:cNvPr id="3077"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latin typeface="Calibri" pitchFamily="2" charset="0"/>
                <a:ea typeface="宋体" charset="-122"/>
              </a:defRPr>
            </a:lvl1pPr>
          </a:lstStyle>
          <a:p>
            <a:endParaRPr lang="zh-CN" altLang="en-US"/>
          </a:p>
        </p:txBody>
      </p:sp>
      <p:sp>
        <p:nvSpPr>
          <p:cNvPr id="3078"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827BA2D2-A9ED-4AA4-A700-1FD20F4BD9D1}" type="slidenum">
              <a:rPr lang="zh-CN" altLang="en-US"/>
              <a:pPr/>
              <a:t>‹#›</a:t>
            </a:fld>
            <a:endParaRPr lang="zh-CN" altLang="en-US">
              <a:cs typeface="+mn-cs"/>
            </a:endParaRPr>
          </a:p>
        </p:txBody>
      </p:sp>
    </p:spTree>
  </p:cSld>
  <p:clrMap bg1="lt1" tx1="dk1" bg2="lt2" tx2="dk2" accent1="accent1" accent2="accent2" accent3="accent3" accent4="accent4" accent5="accent5" accent6="accent6" hlink="hlink" folHlink="folHlink"/>
  <p:sldLayoutIdLst>
    <p:sldLayoutId id="2147483808" r:id="rId1"/>
    <p:sldLayoutId id="2147483807" r:id="rId2"/>
    <p:sldLayoutId id="2147483806" r:id="rId3"/>
    <p:sldLayoutId id="2147483805" r:id="rId4"/>
    <p:sldLayoutId id="2147483804" r:id="rId5"/>
    <p:sldLayoutId id="2147483803" r:id="rId6"/>
    <p:sldLayoutId id="2147483802" r:id="rId7"/>
    <p:sldLayoutId id="2147483801" r:id="rId8"/>
    <p:sldLayoutId id="2147483800" r:id="rId9"/>
    <p:sldLayoutId id="2147483799" r:id="rId10"/>
    <p:sldLayoutId id="2147483798"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4098"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defRPr>
            </a:lvl1pPr>
          </a:lstStyle>
          <a:p>
            <a:endParaRPr lang="zh-CN" altLang="en-US"/>
          </a:p>
        </p:txBody>
      </p:sp>
      <p:sp>
        <p:nvSpPr>
          <p:cNvPr id="1029"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defRPr>
            </a:lvl1pPr>
          </a:lstStyle>
          <a:p>
            <a:endParaRPr lang="zh-CN" altLang="en-US"/>
          </a:p>
        </p:txBody>
      </p:sp>
      <p:sp>
        <p:nvSpPr>
          <p:cNvPr id="1030"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1D370B1D-FA84-4DEA-ABD7-170B969C7CC7}"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19" r:id="rId1"/>
    <p:sldLayoutId id="2147483818" r:id="rId2"/>
    <p:sldLayoutId id="2147483817" r:id="rId3"/>
    <p:sldLayoutId id="2147483816" r:id="rId4"/>
    <p:sldLayoutId id="2147483815" r:id="rId5"/>
    <p:sldLayoutId id="2147483814" r:id="rId6"/>
    <p:sldLayoutId id="2147483813" r:id="rId7"/>
    <p:sldLayoutId id="2147483812" r:id="rId8"/>
    <p:sldLayoutId id="2147483811" r:id="rId9"/>
    <p:sldLayoutId id="2147483810" r:id="rId10"/>
    <p:sldLayoutId id="214748380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5122" name="Title Placeholder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3" name="Text Placeholder 2"/>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Date Placeholder 3"/>
          <p:cNvSpPr>
            <a:spLocks noGrp="1"/>
          </p:cNvSpPr>
          <p:nvPr>
            <p:ph type="dt" sz="half"/>
          </p:nvPr>
        </p:nvSpPr>
        <p:spPr>
          <a:xfrm>
            <a:off x="628650" y="6356350"/>
            <a:ext cx="2057400" cy="365125"/>
          </a:xfrm>
          <a:prstGeom prst="rect">
            <a:avLst/>
          </a:prstGeom>
          <a:noFill/>
          <a:ln w="9525">
            <a:noFill/>
          </a:ln>
        </p:spPr>
        <p:txBody>
          <a:bodyPr anchor="ctr"/>
          <a:lstStyle>
            <a:lvl1pPr>
              <a:defRPr sz="1200" noProof="1" dirty="0">
                <a:solidFill>
                  <a:srgbClr val="898989"/>
                </a:solidFill>
              </a:defRPr>
            </a:lvl1pPr>
          </a:lstStyle>
          <a:p>
            <a:endParaRPr lang="zh-CN" altLang="en-US"/>
          </a:p>
        </p:txBody>
      </p:sp>
      <p:sp>
        <p:nvSpPr>
          <p:cNvPr id="1029" name="Footer Placeholder 4"/>
          <p:cNvSpPr>
            <a:spLocks noGrp="1"/>
          </p:cNvSpPr>
          <p:nvPr>
            <p:ph type="ftr" sz="quarter"/>
          </p:nvPr>
        </p:nvSpPr>
        <p:spPr>
          <a:xfrm>
            <a:off x="3028950" y="6356350"/>
            <a:ext cx="3086100" cy="365125"/>
          </a:xfrm>
          <a:prstGeom prst="rect">
            <a:avLst/>
          </a:prstGeom>
          <a:noFill/>
          <a:ln w="9525">
            <a:noFill/>
          </a:ln>
        </p:spPr>
        <p:txBody>
          <a:bodyPr anchor="ctr"/>
          <a:lstStyle>
            <a:lvl1pPr algn="ctr">
              <a:defRPr sz="1200" noProof="1" dirty="0">
                <a:solidFill>
                  <a:srgbClr val="898989"/>
                </a:solidFill>
              </a:defRPr>
            </a:lvl1pPr>
          </a:lstStyle>
          <a:p>
            <a:endParaRPr lang="zh-CN" altLang="en-US"/>
          </a:p>
        </p:txBody>
      </p:sp>
      <p:sp>
        <p:nvSpPr>
          <p:cNvPr id="1030" name="Slide Number Placeholder 5"/>
          <p:cNvSpPr>
            <a:spLocks noGrp="1"/>
          </p:cNvSpPr>
          <p:nvPr>
            <p:ph type="sldNum" sz="quarter"/>
          </p:nvPr>
        </p:nvSpPr>
        <p:spPr>
          <a:xfrm>
            <a:off x="6457950" y="6356350"/>
            <a:ext cx="2057400" cy="365125"/>
          </a:xfrm>
          <a:prstGeom prst="rect">
            <a:avLst/>
          </a:prstGeom>
          <a:noFill/>
          <a:ln w="9525">
            <a:noFill/>
          </a:ln>
        </p:spPr>
        <p:txBody>
          <a:bodyPr anchor="ctr"/>
          <a:lstStyle>
            <a:lvl1pPr algn="r">
              <a:defRPr sz="1200" noProof="1" dirty="0">
                <a:solidFill>
                  <a:srgbClr val="898989"/>
                </a:solidFill>
                <a:latin typeface="Calibri" pitchFamily="2" charset="0"/>
                <a:ea typeface="宋体" charset="-122"/>
                <a:cs typeface="+mn-ea"/>
              </a:defRPr>
            </a:lvl1pPr>
          </a:lstStyle>
          <a:p>
            <a:fld id="{76F57235-1D0C-4AD0-9DA9-593CE3353BA5}" type="slidenum">
              <a:rPr lang="zh-CN" altLang="en-US"/>
              <a:pPr/>
              <a:t>‹#›</a:t>
            </a:fld>
            <a:endParaRPr lang="zh-CN" altLang="en-US">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30" r:id="rId1"/>
    <p:sldLayoutId id="2147483829" r:id="rId2"/>
    <p:sldLayoutId id="2147483828" r:id="rId3"/>
    <p:sldLayoutId id="2147483827" r:id="rId4"/>
    <p:sldLayoutId id="2147483826" r:id="rId5"/>
    <p:sldLayoutId id="2147483825" r:id="rId6"/>
    <p:sldLayoutId id="2147483824" r:id="rId7"/>
    <p:sldLayoutId id="2147483823" r:id="rId8"/>
    <p:sldLayoutId id="2147483822" r:id="rId9"/>
    <p:sldLayoutId id="2147483821" r:id="rId10"/>
    <p:sldLayoutId id="2147483820"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lvl="1"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lvl="2"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lvl="3"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lvl="4"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lvl="5"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Arial" charset="0"/>
        <a:buChar char="•"/>
        <a:defRPr sz="1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7"/>
          <p:cNvSpPr txBox="1">
            <a:spLocks noChangeArrowheads="1"/>
          </p:cNvSpPr>
          <p:nvPr/>
        </p:nvSpPr>
        <p:spPr bwMode="auto">
          <a:xfrm>
            <a:off x="5988050" y="4386263"/>
            <a:ext cx="25733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答辩</a:t>
            </a:r>
            <a:r>
              <a:rPr lang="zh-CN" altLang="en-US" sz="2000" b="1" dirty="0" smtClean="0">
                <a:solidFill>
                  <a:schemeClr val="accent1"/>
                </a:solidFill>
                <a:latin typeface="微软雅黑" panose="020B0503020204020204" pitchFamily="34" charset="-122"/>
                <a:ea typeface="微软雅黑" panose="020B0503020204020204" pitchFamily="34" charset="-122"/>
              </a:rPr>
              <a:t>人   ：赵</a:t>
            </a:r>
            <a:r>
              <a:rPr lang="en-US" altLang="zh-CN" sz="2000" b="1" dirty="0" smtClean="0">
                <a:solidFill>
                  <a:schemeClr val="accent1"/>
                </a:solidFill>
                <a:latin typeface="微软雅黑" panose="020B0503020204020204" pitchFamily="34" charset="-122"/>
                <a:ea typeface="微软雅黑" panose="020B0503020204020204" pitchFamily="34" charset="-122"/>
              </a:rPr>
              <a:t>	</a:t>
            </a:r>
            <a:r>
              <a:rPr lang="zh-CN" altLang="en-US" sz="2000" b="1" dirty="0" smtClean="0">
                <a:solidFill>
                  <a:schemeClr val="accent1"/>
                </a:solidFill>
                <a:latin typeface="微软雅黑" panose="020B0503020204020204" pitchFamily="34" charset="-122"/>
                <a:ea typeface="微软雅黑" panose="020B0503020204020204" pitchFamily="34" charset="-122"/>
              </a:rPr>
              <a:t>惠</a:t>
            </a:r>
            <a:endParaRPr lang="en-US" sz="2000" b="1" dirty="0">
              <a:solidFill>
                <a:schemeClr val="accent1"/>
              </a:solidFill>
              <a:latin typeface="微软雅黑" panose="020B0503020204020204" pitchFamily="34" charset="-122"/>
              <a:ea typeface="微软雅黑" panose="020B0503020204020204" pitchFamily="34" charset="-122"/>
            </a:endParaRPr>
          </a:p>
        </p:txBody>
      </p:sp>
      <p:sp>
        <p:nvSpPr>
          <p:cNvPr id="5123" name="文本框 8"/>
          <p:cNvSpPr txBox="1">
            <a:spLocks noChangeArrowheads="1"/>
          </p:cNvSpPr>
          <p:nvPr/>
        </p:nvSpPr>
        <p:spPr bwMode="auto">
          <a:xfrm>
            <a:off x="5988050" y="4902307"/>
            <a:ext cx="2573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指导教师</a:t>
            </a:r>
            <a:r>
              <a:rPr lang="zh-CN" altLang="en-US" sz="2000" b="1" dirty="0" smtClean="0">
                <a:solidFill>
                  <a:schemeClr val="accent1"/>
                </a:solidFill>
                <a:latin typeface="微软雅黑" panose="020B0503020204020204" pitchFamily="34" charset="-122"/>
                <a:ea typeface="微软雅黑" panose="020B0503020204020204" pitchFamily="34" charset="-122"/>
              </a:rPr>
              <a:t>：郑</a:t>
            </a:r>
            <a:r>
              <a:rPr lang="en-US" altLang="zh-CN" sz="2000" b="1" dirty="0" smtClean="0">
                <a:solidFill>
                  <a:schemeClr val="accent1"/>
                </a:solidFill>
                <a:latin typeface="微软雅黑" panose="020B0503020204020204" pitchFamily="34" charset="-122"/>
                <a:ea typeface="微软雅黑" panose="020B0503020204020204" pitchFamily="34" charset="-122"/>
              </a:rPr>
              <a:t>	</a:t>
            </a:r>
            <a:r>
              <a:rPr lang="zh-CN" altLang="en-US" sz="2000" b="1" dirty="0" smtClean="0">
                <a:solidFill>
                  <a:schemeClr val="accent1"/>
                </a:solidFill>
                <a:latin typeface="微软雅黑" panose="020B0503020204020204" pitchFamily="34" charset="-122"/>
                <a:ea typeface="微软雅黑" panose="020B0503020204020204" pitchFamily="34" charset="-122"/>
              </a:rPr>
              <a:t>艳</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grpSp>
        <p:nvGrpSpPr>
          <p:cNvPr id="5124" name="组合 5123"/>
          <p:cNvGrpSpPr>
            <a:grpSpLocks/>
          </p:cNvGrpSpPr>
          <p:nvPr/>
        </p:nvGrpSpPr>
        <p:grpSpPr bwMode="auto">
          <a:xfrm>
            <a:off x="8577263" y="4422775"/>
            <a:ext cx="579437" cy="1362075"/>
            <a:chOff x="0" y="0"/>
            <a:chExt cx="579549" cy="1361673"/>
          </a:xfrm>
        </p:grpSpPr>
        <p:sp>
          <p:nvSpPr>
            <p:cNvPr id="7172" name="矩形 11"/>
            <p:cNvSpPr>
              <a:spLocks noChangeArrowheads="1"/>
            </p:cNvSpPr>
            <p:nvPr/>
          </p:nvSpPr>
          <p:spPr bwMode="auto">
            <a:xfrm>
              <a:off x="0" y="0"/>
              <a:ext cx="579549"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7173" name="矩形 30"/>
            <p:cNvSpPr>
              <a:spLocks noChangeArrowheads="1"/>
            </p:cNvSpPr>
            <p:nvPr/>
          </p:nvSpPr>
          <p:spPr bwMode="auto">
            <a:xfrm>
              <a:off x="0" y="1088249"/>
              <a:ext cx="579549"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grpSp>
        <p:nvGrpSpPr>
          <p:cNvPr id="5127" name="组合 5126"/>
          <p:cNvGrpSpPr>
            <a:grpSpLocks/>
          </p:cNvGrpSpPr>
          <p:nvPr/>
        </p:nvGrpSpPr>
        <p:grpSpPr bwMode="auto">
          <a:xfrm>
            <a:off x="0" y="4397375"/>
            <a:ext cx="5991225" cy="1403350"/>
            <a:chOff x="0" y="0"/>
            <a:chExt cx="5991142" cy="1403442"/>
          </a:xfrm>
        </p:grpSpPr>
        <p:sp>
          <p:nvSpPr>
            <p:cNvPr id="7175" name="矩形 29"/>
            <p:cNvSpPr>
              <a:spLocks noChangeArrowheads="1"/>
            </p:cNvSpPr>
            <p:nvPr/>
          </p:nvSpPr>
          <p:spPr bwMode="auto">
            <a:xfrm>
              <a:off x="0" y="1088249"/>
              <a:ext cx="5991141"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7176" name="矩形 5"/>
            <p:cNvSpPr>
              <a:spLocks noChangeArrowheads="1"/>
            </p:cNvSpPr>
            <p:nvPr/>
          </p:nvSpPr>
          <p:spPr bwMode="auto">
            <a:xfrm>
              <a:off x="0" y="0"/>
              <a:ext cx="5991142"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7177" name="文本框 6"/>
            <p:cNvSpPr txBox="1">
              <a:spLocks noChangeArrowheads="1"/>
            </p:cNvSpPr>
            <p:nvPr/>
          </p:nvSpPr>
          <p:spPr bwMode="auto">
            <a:xfrm>
              <a:off x="2697049" y="144869"/>
              <a:ext cx="3294091" cy="686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endParaRPr lang="zh-CN" altLang="en-US" sz="3400" b="1">
                <a:solidFill>
                  <a:schemeClr val="bg1"/>
                </a:solidFill>
                <a:latin typeface="微软雅黑" panose="020B0503020204020204" pitchFamily="34" charset="-122"/>
                <a:ea typeface="微软雅黑" panose="020B0503020204020204" pitchFamily="34" charset="-122"/>
              </a:endParaRPr>
            </a:p>
          </p:txBody>
        </p:sp>
        <p:sp>
          <p:nvSpPr>
            <p:cNvPr id="7178" name="文本框 32"/>
            <p:cNvSpPr txBox="1">
              <a:spLocks noChangeArrowheads="1"/>
            </p:cNvSpPr>
            <p:nvPr/>
          </p:nvSpPr>
          <p:spPr bwMode="auto">
            <a:xfrm>
              <a:off x="3247352" y="1003332"/>
              <a:ext cx="27437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endParaRPr lang="zh-CN" altLang="en-US" sz="1600">
                <a:solidFill>
                  <a:schemeClr val="bg1"/>
                </a:solidFill>
                <a:latin typeface="Times New Roman" panose="02020603050405020304" pitchFamily="18" charset="0"/>
                <a:ea typeface="微软雅黑" panose="020B0503020204020204" pitchFamily="34" charset="-122"/>
              </a:endParaRPr>
            </a:p>
          </p:txBody>
        </p:sp>
      </p:grpSp>
      <p:grpSp>
        <p:nvGrpSpPr>
          <p:cNvPr id="5132" name="组合 5131"/>
          <p:cNvGrpSpPr>
            <a:grpSpLocks/>
          </p:cNvGrpSpPr>
          <p:nvPr/>
        </p:nvGrpSpPr>
        <p:grpSpPr bwMode="auto">
          <a:xfrm>
            <a:off x="344488" y="4456113"/>
            <a:ext cx="1223962" cy="1223962"/>
            <a:chOff x="0" y="0"/>
            <a:chExt cx="1224000" cy="1223998"/>
          </a:xfrm>
        </p:grpSpPr>
        <p:sp>
          <p:nvSpPr>
            <p:cNvPr id="7180" name="椭圆 19"/>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7181" name="Freeform 5"/>
            <p:cNvSpPr>
              <a:spLocks noEditPoints="1" noChangeArrowheads="1"/>
            </p:cNvSpPr>
            <p:nvPr/>
          </p:nvSpPr>
          <p:spPr bwMode="auto">
            <a:xfrm>
              <a:off x="224046" y="247153"/>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135" name="组合 5134"/>
          <p:cNvGrpSpPr>
            <a:grpSpLocks/>
          </p:cNvGrpSpPr>
          <p:nvPr/>
        </p:nvGrpSpPr>
        <p:grpSpPr bwMode="auto">
          <a:xfrm>
            <a:off x="1992313" y="4479925"/>
            <a:ext cx="1223962" cy="1225550"/>
            <a:chOff x="0" y="0"/>
            <a:chExt cx="1224000" cy="1223998"/>
          </a:xfrm>
        </p:grpSpPr>
        <p:sp>
          <p:nvSpPr>
            <p:cNvPr id="7183" name="椭圆 26"/>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7184" name="Freeform 9"/>
            <p:cNvSpPr>
              <a:spLocks noEditPoints="1" noChangeArrowheads="1"/>
            </p:cNvSpPr>
            <p:nvPr/>
          </p:nvSpPr>
          <p:spPr bwMode="auto">
            <a:xfrm>
              <a:off x="210482" y="304117"/>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138" name="文本框 8"/>
          <p:cNvSpPr txBox="1">
            <a:spLocks noChangeArrowheads="1"/>
          </p:cNvSpPr>
          <p:nvPr/>
        </p:nvSpPr>
        <p:spPr bwMode="auto">
          <a:xfrm>
            <a:off x="5995988" y="5421313"/>
            <a:ext cx="2573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厦门大学软件学院</a:t>
            </a:r>
            <a:endParaRPr lang="zh-CN" altLang="en-US" dirty="0"/>
          </a:p>
        </p:txBody>
      </p:sp>
      <p:sp>
        <p:nvSpPr>
          <p:cNvPr id="7186" name="文本框 4114"/>
          <p:cNvSpPr txBox="1">
            <a:spLocks noChangeArrowheads="1"/>
          </p:cNvSpPr>
          <p:nvPr/>
        </p:nvSpPr>
        <p:spPr bwMode="auto">
          <a:xfrm>
            <a:off x="1246188" y="1227138"/>
            <a:ext cx="6969125"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4400" b="1" dirty="0" smtClean="0">
                <a:solidFill>
                  <a:schemeClr val="accent1"/>
                </a:solidFill>
              </a:rPr>
              <a:t>基于</a:t>
            </a:r>
            <a:r>
              <a:rPr lang="en-US" altLang="zh-CN" sz="4400" b="1" dirty="0" smtClean="0">
                <a:solidFill>
                  <a:schemeClr val="accent1"/>
                </a:solidFill>
                <a:latin typeface="Times New Roman" panose="02020603050405020304" pitchFamily="18" charset="0"/>
                <a:cs typeface="Times New Roman" panose="02020603050405020304" pitchFamily="18" charset="0"/>
              </a:rPr>
              <a:t>YOLOv2</a:t>
            </a:r>
            <a:r>
              <a:rPr lang="zh-CN" altLang="en-US" sz="4400" b="1" dirty="0" smtClean="0">
                <a:solidFill>
                  <a:schemeClr val="accent1"/>
                </a:solidFill>
              </a:rPr>
              <a:t>目标检测器的</a:t>
            </a:r>
            <a:endParaRPr lang="en-US" altLang="zh-CN" sz="4400" b="1" dirty="0" smtClean="0">
              <a:solidFill>
                <a:schemeClr val="accent1"/>
              </a:solidFill>
            </a:endParaRPr>
          </a:p>
          <a:p>
            <a:pPr algn="ctr" eaLnBrk="0" hangingPunct="0"/>
            <a:endParaRPr lang="en-US" altLang="zh-CN" sz="4400" b="1" dirty="0">
              <a:solidFill>
                <a:schemeClr val="accent1"/>
              </a:solidFill>
            </a:endParaRPr>
          </a:p>
          <a:p>
            <a:pPr algn="ctr" eaLnBrk="0" hangingPunct="0"/>
            <a:r>
              <a:rPr lang="zh-CN" altLang="en-US" sz="4400" b="1" dirty="0" smtClean="0">
                <a:solidFill>
                  <a:schemeClr val="accent1"/>
                </a:solidFill>
              </a:rPr>
              <a:t>行人检测</a:t>
            </a:r>
            <a:endParaRPr lang="en-US" altLang="zh-CN" sz="4400" b="1" dirty="0" smtClean="0">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447645"/>
          </a:xfrm>
          <a:prstGeom prst="rect">
            <a:avLst/>
          </a:prstGeom>
          <a:noFill/>
          <a:ln w="9525">
            <a:noFill/>
          </a:ln>
        </p:spPr>
        <p:txBody>
          <a:bodyPr>
            <a:spAutoFit/>
          </a:bodyPr>
          <a:lstStyle/>
          <a:p>
            <a:pPr eaLnBrk="0" hangingPunct="0">
              <a:lnSpc>
                <a:spcPct val="120000"/>
              </a:lnSpc>
            </a:pPr>
            <a:r>
              <a:rPr lang="en-US" altLang="zh-CN" sz="2800" dirty="0" smtClean="0">
                <a:latin typeface="Times New Roman" panose="02020603050405020304" pitchFamily="18" charset="0"/>
                <a:cs typeface="Times New Roman" panose="02020603050405020304" pitchFamily="18" charset="0"/>
              </a:rPr>
              <a:t>YOLOv2</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eaLnBrk="0" hangingPunct="0">
              <a:lnSpc>
                <a:spcPct val="120000"/>
              </a:lnSpc>
            </a:pPr>
            <a:endParaRPr lang="en-US" altLang="zh-CN" sz="1000" dirty="0" smtClean="0">
              <a:latin typeface="Times New Roman" panose="02020603050405020304" pitchFamily="18" charset="0"/>
              <a:cs typeface="Times New Roman" panose="02020603050405020304" pitchFamily="18" charset="0"/>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一个</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先进、实时</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的目标检测框架</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以</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卷积神经网络</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为基础</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a:effectLst>
                  <a:outerShdw blurRad="38100" dist="19050" dir="2700000" algn="tl" rotWithShape="0">
                    <a:schemeClr val="dk1">
                      <a:alpha val="40000"/>
                    </a:schemeClr>
                  </a:outerShdw>
                </a:effectLst>
                <a:latin typeface="Calibri" pitchFamily="2" charset="0"/>
                <a:ea typeface="宋体" charset="-122"/>
                <a:cs typeface="+mn-ea"/>
              </a:rPr>
              <a:t>采用</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回归</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的方式做检测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结构简单</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1371600" lvl="2"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可以运行在不同的输入分辨率上，低分辨率下检测速度快，精度不低；高分辨率下检测精度高，还在实时的速度上运行。</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extLst>
      <p:ext uri="{BB962C8B-B14F-4D97-AF65-F5344CB8AC3E}">
        <p14:creationId xmlns:p14="http://schemas.microsoft.com/office/powerpoint/2010/main" val="2875853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744986" y="1738267"/>
            <a:ext cx="7742238" cy="1421928"/>
            <a:chOff x="790575" y="1239838"/>
            <a:chExt cx="7742238" cy="1421928"/>
          </a:xfrm>
        </p:grpSpPr>
        <p:sp>
          <p:nvSpPr>
            <p:cNvPr id="9227" name="文本框 9226"/>
            <p:cNvSpPr txBox="1"/>
            <p:nvPr/>
          </p:nvSpPr>
          <p:spPr>
            <a:xfrm>
              <a:off x="790575" y="1239838"/>
              <a:ext cx="7742238" cy="1421928"/>
            </a:xfrm>
            <a:prstGeom prst="rect">
              <a:avLst/>
            </a:prstGeom>
            <a:noFill/>
            <a:ln w="9525">
              <a:noFill/>
            </a:ln>
          </p:spPr>
          <p:txBody>
            <a:bodyPr wrap="square">
              <a:spAutoFit/>
            </a:bodyPr>
            <a:lstStyle/>
            <a:p>
              <a:pPr eaLnBrk="0" hangingPunct="0">
                <a:lnSpc>
                  <a:spcPct val="120000"/>
                </a:lnSpc>
              </a:pPr>
              <a:r>
                <a:rPr lang="zh-CN" altLang="en-US" sz="2400" noProof="1" smtClean="0"/>
                <a:t> </a:t>
              </a:r>
              <a:r>
                <a:rPr lang="en-US" altLang="zh-CN" sz="2400" noProof="1" smtClean="0"/>
                <a:t>			   B</a:t>
              </a:r>
              <a:r>
                <a:rPr lang="zh-CN" altLang="en-US" sz="2400" noProof="1" smtClean="0"/>
                <a:t>个边界框位置及对应置信分数</a:t>
              </a:r>
              <a:endParaRPr lang="en-US" altLang="zh-CN" sz="2400" noProof="1">
                <a:latin typeface="Calibri" pitchFamily="2" charset="0"/>
                <a:ea typeface="宋体" charset="-122"/>
                <a:cs typeface="+mn-ea"/>
              </a:endParaRPr>
            </a:p>
            <a:p>
              <a:pPr eaLnBrk="0" hangingPunct="0">
                <a:lnSpc>
                  <a:spcPct val="120000"/>
                </a:lnSpc>
              </a:pPr>
              <a:r>
                <a:rPr lang="zh-CN" altLang="en-US" sz="2400" noProof="1" smtClean="0">
                  <a:latin typeface="Calibri" pitchFamily="2" charset="0"/>
                  <a:ea typeface="宋体" charset="-122"/>
                  <a:cs typeface="+mn-ea"/>
                </a:rPr>
                <a:t>每个网格单元预测</a:t>
              </a:r>
              <a:endParaRPr lang="en-US" altLang="zh-CN" sz="2400" noProof="1" smtClean="0">
                <a:latin typeface="Calibri" pitchFamily="2" charset="0"/>
                <a:ea typeface="宋体" charset="-122"/>
                <a:cs typeface="+mn-ea"/>
              </a:endParaRPr>
            </a:p>
            <a:p>
              <a:pPr eaLnBrk="0" hangingPunct="0">
                <a:lnSpc>
                  <a:spcPct val="120000"/>
                </a:lnSpc>
              </a:pPr>
              <a:r>
                <a:rPr lang="en-US" altLang="zh-CN" sz="2400" noProof="1">
                  <a:latin typeface="Calibri" pitchFamily="2" charset="0"/>
                  <a:ea typeface="宋体" charset="-122"/>
                  <a:cs typeface="+mn-ea"/>
                </a:rPr>
                <a:t>	</a:t>
              </a:r>
              <a:r>
                <a:rPr lang="en-US" altLang="zh-CN" sz="2400" noProof="1" smtClean="0">
                  <a:latin typeface="Calibri" pitchFamily="2" charset="0"/>
                  <a:ea typeface="宋体" charset="-122"/>
                  <a:cs typeface="+mn-ea"/>
                </a:rPr>
                <a:t>		   C</a:t>
              </a:r>
              <a:r>
                <a:rPr lang="zh-CN" altLang="en-US" sz="2400" noProof="1" smtClean="0">
                  <a:latin typeface="Calibri" pitchFamily="2" charset="0"/>
                  <a:ea typeface="宋体" charset="-122"/>
                  <a:cs typeface="+mn-ea"/>
                </a:rPr>
                <a:t>个条件类别概率</a:t>
              </a:r>
              <a:endParaRPr lang="en-US" altLang="zh-CN" sz="2400" noProof="1" smtClean="0">
                <a:latin typeface="Calibri" pitchFamily="2" charset="0"/>
                <a:ea typeface="宋体" charset="-122"/>
                <a:cs typeface="+mn-ea"/>
              </a:endParaRPr>
            </a:p>
          </p:txBody>
        </p:sp>
        <p:sp>
          <p:nvSpPr>
            <p:cNvPr id="2" name="左大括号 1"/>
            <p:cNvSpPr/>
            <p:nvPr/>
          </p:nvSpPr>
          <p:spPr>
            <a:xfrm>
              <a:off x="3400926" y="1395663"/>
              <a:ext cx="304800" cy="11069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pic>
        <p:nvPicPr>
          <p:cNvPr id="4" name="图片 3"/>
          <p:cNvPicPr>
            <a:picLocks noChangeAspect="1"/>
          </p:cNvPicPr>
          <p:nvPr/>
        </p:nvPicPr>
        <p:blipFill>
          <a:blip r:embed="rId3"/>
          <a:stretch>
            <a:fillRect/>
          </a:stretch>
        </p:blipFill>
        <p:spPr>
          <a:xfrm>
            <a:off x="744986" y="3278918"/>
            <a:ext cx="7565414" cy="2656901"/>
          </a:xfrm>
          <a:prstGeom prst="rect">
            <a:avLst/>
          </a:prstGeom>
        </p:spPr>
      </p:pic>
      <p:sp>
        <p:nvSpPr>
          <p:cNvPr id="14" name="矩形 13"/>
          <p:cNvSpPr/>
          <p:nvPr/>
        </p:nvSpPr>
        <p:spPr>
          <a:xfrm>
            <a:off x="790574" y="6054542"/>
            <a:ext cx="7474237" cy="398058"/>
          </a:xfrm>
          <a:prstGeom prst="rect">
            <a:avLst/>
          </a:prstGeom>
        </p:spPr>
        <p:txBody>
          <a:bodyPr wrap="square">
            <a:spAutoFit/>
          </a:bodyPr>
          <a:lstStyle/>
          <a:p>
            <a:pPr algn="ctr" eaLnBrk="0" hangingPunct="0">
              <a:lnSpc>
                <a:spcPct val="120000"/>
              </a:lnSpc>
            </a:pPr>
            <a:r>
              <a:rPr lang="zh-CN" altLang="en-US" b="1" noProof="1" smtClean="0">
                <a:latin typeface="Calibri" pitchFamily="2" charset="0"/>
                <a:ea typeface="宋体" charset="-122"/>
                <a:cs typeface="+mn-ea"/>
              </a:rPr>
              <a:t>用于</a:t>
            </a:r>
            <a:r>
              <a:rPr lang="en-US" altLang="zh-CN" b="1" noProof="1">
                <a:latin typeface="Calibri" pitchFamily="2" charset="0"/>
                <a:ea typeface="宋体" charset="-122"/>
                <a:cs typeface="+mn-ea"/>
              </a:rPr>
              <a:t>PASCAL VOC </a:t>
            </a:r>
            <a:r>
              <a:rPr lang="zh-CN" altLang="en-US" b="1" noProof="1">
                <a:latin typeface="Calibri" pitchFamily="2" charset="0"/>
                <a:ea typeface="宋体" charset="-122"/>
                <a:cs typeface="+mn-ea"/>
              </a:rPr>
              <a:t>数据集的</a:t>
            </a:r>
            <a:r>
              <a:rPr lang="en-US" altLang="zh-CN" b="1" noProof="1">
                <a:latin typeface="Calibri" pitchFamily="2" charset="0"/>
                <a:ea typeface="宋体" charset="-122"/>
                <a:cs typeface="+mn-ea"/>
              </a:rPr>
              <a:t>YOLOv2</a:t>
            </a:r>
            <a:r>
              <a:rPr lang="zh-CN" altLang="en-US" b="1" noProof="1">
                <a:latin typeface="Calibri" pitchFamily="2" charset="0"/>
                <a:ea typeface="宋体" charset="-122"/>
                <a:cs typeface="+mn-ea"/>
              </a:rPr>
              <a:t>网络结构简易</a:t>
            </a:r>
            <a:r>
              <a:rPr lang="zh-CN" altLang="en-US" b="1" noProof="1" smtClean="0">
                <a:latin typeface="Calibri" pitchFamily="2" charset="0"/>
                <a:ea typeface="宋体" charset="-122"/>
                <a:cs typeface="+mn-ea"/>
              </a:rPr>
              <a:t>图（</a:t>
            </a:r>
            <a:r>
              <a:rPr lang="en-US" altLang="zh-CN" b="1" noProof="1">
                <a:latin typeface="Calibri" pitchFamily="2" charset="0"/>
                <a:ea typeface="宋体" charset="-122"/>
                <a:cs typeface="+mn-ea"/>
              </a:rPr>
              <a:t>S=13</a:t>
            </a:r>
            <a:r>
              <a:rPr lang="zh-CN" altLang="en-US" b="1" noProof="1">
                <a:latin typeface="Calibri" pitchFamily="2" charset="0"/>
                <a:ea typeface="宋体" charset="-122"/>
                <a:cs typeface="+mn-ea"/>
              </a:rPr>
              <a:t>，</a:t>
            </a:r>
            <a:r>
              <a:rPr lang="en-US" altLang="zh-CN" b="1" noProof="1">
                <a:latin typeface="Calibri" pitchFamily="2" charset="0"/>
                <a:ea typeface="宋体" charset="-122"/>
                <a:cs typeface="+mn-ea"/>
              </a:rPr>
              <a:t>B=5</a:t>
            </a:r>
            <a:r>
              <a:rPr lang="zh-CN" altLang="en-US" b="1" noProof="1">
                <a:latin typeface="Calibri" pitchFamily="2" charset="0"/>
                <a:ea typeface="宋体" charset="-122"/>
                <a:cs typeface="+mn-ea"/>
              </a:rPr>
              <a:t>，</a:t>
            </a:r>
            <a:r>
              <a:rPr lang="en-US" altLang="zh-CN" b="1" noProof="1" smtClean="0">
                <a:latin typeface="Calibri" pitchFamily="2" charset="0"/>
                <a:ea typeface="宋体" charset="-122"/>
                <a:cs typeface="+mn-ea"/>
              </a:rPr>
              <a:t>C=20</a:t>
            </a:r>
            <a:r>
              <a:rPr lang="zh-CN" altLang="en-US" b="1" noProof="1" smtClean="0">
                <a:latin typeface="Calibri" pitchFamily="2" charset="0"/>
                <a:ea typeface="宋体" charset="-122"/>
                <a:cs typeface="+mn-ea"/>
              </a:rPr>
              <a:t>）</a:t>
            </a:r>
            <a:endParaRPr lang="en-US" altLang="zh-CN" b="1" noProof="1">
              <a:latin typeface="Calibri" pitchFamily="2" charset="0"/>
              <a:ea typeface="宋体" charset="-122"/>
              <a:cs typeface="+mn-ea"/>
            </a:endParaRPr>
          </a:p>
        </p:txBody>
      </p:sp>
      <p:sp>
        <p:nvSpPr>
          <p:cNvPr id="15" name="文本框 14"/>
          <p:cNvSpPr txBox="1"/>
          <p:nvPr/>
        </p:nvSpPr>
        <p:spPr>
          <a:xfrm>
            <a:off x="757917" y="1239838"/>
            <a:ext cx="7742238" cy="535531"/>
          </a:xfrm>
          <a:prstGeom prst="rect">
            <a:avLst/>
          </a:prstGeom>
          <a:noFill/>
          <a:ln w="9525">
            <a:noFill/>
          </a:ln>
        </p:spPr>
        <p:txBody>
          <a:bodyPr wrap="square">
            <a:spAutoFit/>
          </a:bodyPr>
          <a:lstStyle/>
          <a:p>
            <a:pPr eaLnBrk="0" hangingPunct="0">
              <a:lnSpc>
                <a:spcPct val="120000"/>
              </a:lnSpc>
            </a:pPr>
            <a:r>
              <a:rPr lang="zh-CN" altLang="en-US" sz="2400" noProof="1" smtClean="0">
                <a:latin typeface="Times New Roman" panose="02020603050405020304" pitchFamily="18" charset="0"/>
                <a:ea typeface="宋体" charset="-122"/>
                <a:cs typeface="Times New Roman" panose="02020603050405020304" pitchFamily="18" charset="0"/>
              </a:rPr>
              <a:t>输入</a:t>
            </a:r>
            <a:r>
              <a:rPr lang="zh-CN" altLang="en-US" sz="2400" noProof="1">
                <a:latin typeface="Times New Roman" panose="02020603050405020304" pitchFamily="18" charset="0"/>
                <a:ea typeface="宋体" charset="-122"/>
                <a:cs typeface="Times New Roman" panose="02020603050405020304" pitchFamily="18" charset="0"/>
              </a:rPr>
              <a:t>图像分为 </a:t>
            </a:r>
            <a:r>
              <a:rPr lang="en-US" altLang="zh-CN" sz="2400" noProof="1">
                <a:solidFill>
                  <a:srgbClr val="0070C0"/>
                </a:solidFill>
                <a:latin typeface="Times New Roman" panose="02020603050405020304" pitchFamily="18" charset="0"/>
                <a:ea typeface="宋体" charset="-122"/>
                <a:cs typeface="Times New Roman" panose="02020603050405020304" pitchFamily="18" charset="0"/>
              </a:rPr>
              <a:t>S*S </a:t>
            </a:r>
            <a:r>
              <a:rPr lang="zh-CN" altLang="en-US" sz="2400" noProof="1">
                <a:solidFill>
                  <a:srgbClr val="0070C0"/>
                </a:solidFill>
                <a:latin typeface="Times New Roman" panose="02020603050405020304" pitchFamily="18" charset="0"/>
                <a:ea typeface="宋体" charset="-122"/>
                <a:cs typeface="Times New Roman" panose="02020603050405020304" pitchFamily="18" charset="0"/>
              </a:rPr>
              <a:t>个网格</a:t>
            </a:r>
            <a:r>
              <a:rPr lang="zh-CN" altLang="en-US" sz="2400" noProof="1" smtClean="0">
                <a:latin typeface="Times New Roman" panose="02020603050405020304" pitchFamily="18" charset="0"/>
                <a:ea typeface="宋体" charset="-122"/>
                <a:cs typeface="Times New Roman" panose="02020603050405020304" pitchFamily="18" charset="0"/>
              </a:rPr>
              <a:t>，</a:t>
            </a:r>
            <a:endParaRPr lang="en-US" altLang="zh-CN" sz="2400" noProof="1" smtClean="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30757062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742238" cy="3637919"/>
          </a:xfrm>
          <a:prstGeom prst="rect">
            <a:avLst/>
          </a:prstGeom>
          <a:noFill/>
          <a:ln w="9525">
            <a:noFill/>
          </a:ln>
        </p:spPr>
        <p:txBody>
          <a:bodyPr wrap="square">
            <a:spAutoFit/>
          </a:bodyPr>
          <a:lstStyle/>
          <a:p>
            <a:pPr eaLnBrk="0" hangingPunct="0">
              <a:lnSpc>
                <a:spcPct val="120000"/>
              </a:lnSpc>
            </a:pPr>
            <a:r>
              <a:rPr lang="zh-CN" altLang="en-US" sz="2400" noProof="1">
                <a:solidFill>
                  <a:srgbClr val="0070C0"/>
                </a:solidFill>
              </a:rPr>
              <a:t>置信分数</a:t>
            </a:r>
            <a:r>
              <a:rPr lang="zh-CN" altLang="en-US" sz="2400" noProof="1"/>
              <a:t>：反映了这个模型对于这个网格单元中是否含</a:t>
            </a:r>
          </a:p>
          <a:p>
            <a:pPr eaLnBrk="0" hangingPunct="0">
              <a:lnSpc>
                <a:spcPct val="120000"/>
              </a:lnSpc>
            </a:pPr>
            <a:r>
              <a:rPr lang="zh-CN" altLang="en-US" sz="2400" noProof="1"/>
              <a:t>有物体的预测，以及是这个物体的可能性是多少</a:t>
            </a:r>
            <a:endParaRPr lang="en-US" altLang="zh-CN" sz="2400" noProof="1" smtClean="0"/>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r>
              <a:rPr lang="zh-CN" altLang="en-US" sz="2400" noProof="1" smtClean="0">
                <a:solidFill>
                  <a:srgbClr val="0070C0"/>
                </a:solidFill>
                <a:latin typeface="Calibri" pitchFamily="2" charset="0"/>
                <a:ea typeface="宋体" charset="-122"/>
                <a:cs typeface="+mn-ea"/>
              </a:rPr>
              <a:t>条件类别概率</a:t>
            </a:r>
            <a:r>
              <a:rPr lang="zh-CN" altLang="en-US" sz="2400" noProof="1">
                <a:latin typeface="Calibri" pitchFamily="2" charset="0"/>
                <a:ea typeface="宋体" charset="-122"/>
                <a:cs typeface="+mn-ea"/>
              </a:rPr>
              <a:t>：该网格单元有物体时，该物体属于 第 </a:t>
            </a:r>
            <a:r>
              <a:rPr lang="en-US" altLang="zh-CN" sz="2400" noProof="1">
                <a:latin typeface="Calibri" pitchFamily="2" charset="0"/>
                <a:ea typeface="宋体" charset="-122"/>
                <a:cs typeface="+mn-ea"/>
              </a:rPr>
              <a:t>i </a:t>
            </a:r>
            <a:r>
              <a:rPr lang="zh-CN" altLang="en-US" sz="2400" noProof="1">
                <a:latin typeface="Calibri" pitchFamily="2" charset="0"/>
                <a:ea typeface="宋体" charset="-122"/>
                <a:cs typeface="+mn-ea"/>
              </a:rPr>
              <a:t>个类别时的条件概率</a:t>
            </a:r>
            <a:endParaRPr lang="en-US" altLang="zh-CN" sz="2400" noProof="1" smtClean="0">
              <a:latin typeface="Calibri" pitchFamily="2" charset="0"/>
              <a:ea typeface="宋体" charset="-122"/>
              <a:cs typeface="+mn-ea"/>
            </a:endParaRPr>
          </a:p>
        </p:txBody>
      </p:sp>
      <p:pic>
        <p:nvPicPr>
          <p:cNvPr id="3" name="图片 2"/>
          <p:cNvPicPr>
            <a:picLocks noChangeAspect="1"/>
          </p:cNvPicPr>
          <p:nvPr/>
        </p:nvPicPr>
        <p:blipFill>
          <a:blip r:embed="rId3"/>
          <a:stretch>
            <a:fillRect/>
          </a:stretch>
        </p:blipFill>
        <p:spPr>
          <a:xfrm>
            <a:off x="2215101" y="2563075"/>
            <a:ext cx="4714432" cy="900846"/>
          </a:xfrm>
          <a:prstGeom prst="rect">
            <a:avLst/>
          </a:prstGeom>
        </p:spPr>
      </p:pic>
      <p:pic>
        <p:nvPicPr>
          <p:cNvPr id="6" name="图片 5"/>
          <p:cNvPicPr>
            <a:picLocks noChangeAspect="1"/>
          </p:cNvPicPr>
          <p:nvPr/>
        </p:nvPicPr>
        <p:blipFill>
          <a:blip r:embed="rId4"/>
          <a:stretch>
            <a:fillRect/>
          </a:stretch>
        </p:blipFill>
        <p:spPr>
          <a:xfrm>
            <a:off x="2416444" y="5106027"/>
            <a:ext cx="4490499" cy="754130"/>
          </a:xfrm>
          <a:prstGeom prst="rect">
            <a:avLst/>
          </a:prstGeom>
        </p:spPr>
      </p:pic>
    </p:spTree>
    <p:extLst>
      <p:ext uri="{BB962C8B-B14F-4D97-AF65-F5344CB8AC3E}">
        <p14:creationId xmlns:p14="http://schemas.microsoft.com/office/powerpoint/2010/main" val="530790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742238" cy="4967514"/>
          </a:xfrm>
          <a:prstGeom prst="rect">
            <a:avLst/>
          </a:prstGeom>
          <a:noFill/>
          <a:ln w="9525">
            <a:noFill/>
          </a:ln>
        </p:spPr>
        <p:txBody>
          <a:bodyPr wrap="square">
            <a:spAutoFit/>
          </a:bodyPr>
          <a:lstStyle/>
          <a:p>
            <a:pPr eaLnBrk="0" hangingPunct="0">
              <a:lnSpc>
                <a:spcPct val="120000"/>
              </a:lnSpc>
            </a:pPr>
            <a:r>
              <a:rPr lang="zh-CN" altLang="en-US" sz="2400" noProof="1" smtClean="0"/>
              <a:t>测试时，</a:t>
            </a:r>
            <a:endParaRPr lang="en-US" altLang="zh-CN" sz="2400" noProof="1" smtClean="0"/>
          </a:p>
          <a:p>
            <a:pPr eaLnBrk="0" hangingPunct="0">
              <a:lnSpc>
                <a:spcPct val="120000"/>
              </a:lnSpc>
            </a:pPr>
            <a:r>
              <a:rPr lang="zh-CN" altLang="en-US" sz="2400" noProof="1" smtClean="0">
                <a:latin typeface="Calibri" pitchFamily="2" charset="0"/>
                <a:ea typeface="宋体" charset="-122"/>
                <a:cs typeface="+mn-ea"/>
              </a:rPr>
              <a:t>每个边界框的</a:t>
            </a:r>
            <a:r>
              <a:rPr lang="zh-CN" altLang="en-US" sz="2400" noProof="1" smtClean="0">
                <a:solidFill>
                  <a:srgbClr val="00B0F0"/>
                </a:solidFill>
                <a:latin typeface="Calibri" pitchFamily="2" charset="0"/>
                <a:ea typeface="宋体" charset="-122"/>
                <a:cs typeface="+mn-ea"/>
              </a:rPr>
              <a:t>置信分数 </a:t>
            </a:r>
            <a:r>
              <a:rPr lang="zh-CN" altLang="en-US" sz="2400" noProof="1" smtClean="0">
                <a:latin typeface="Calibri" pitchFamily="2" charset="0"/>
                <a:ea typeface="宋体" charset="-122"/>
                <a:cs typeface="+mn-ea"/>
              </a:rPr>
              <a:t>和 每个</a:t>
            </a:r>
            <a:r>
              <a:rPr lang="zh-CN" altLang="en-US" sz="2400" noProof="1" smtClean="0">
                <a:solidFill>
                  <a:srgbClr val="00B0F0"/>
                </a:solidFill>
                <a:latin typeface="Calibri" pitchFamily="2" charset="0"/>
                <a:ea typeface="宋体" charset="-122"/>
                <a:cs typeface="+mn-ea"/>
              </a:rPr>
              <a:t>条件类别概率 </a:t>
            </a:r>
            <a:r>
              <a:rPr lang="zh-CN" altLang="en-US" sz="2400" noProof="1" smtClean="0">
                <a:latin typeface="Calibri" pitchFamily="2" charset="0"/>
                <a:ea typeface="宋体" charset="-122"/>
                <a:cs typeface="+mn-ea"/>
              </a:rPr>
              <a:t>相乘</a:t>
            </a:r>
            <a:endParaRPr lang="en-US" altLang="zh-CN" sz="2400" noProof="1" smtClean="0">
              <a:latin typeface="Calibri" pitchFamily="2" charset="0"/>
              <a:ea typeface="宋体" charset="-122"/>
              <a:cs typeface="+mn-ea"/>
            </a:endParaRPr>
          </a:p>
          <a:p>
            <a:pPr eaLnBrk="0" hangingPunct="0">
              <a:lnSpc>
                <a:spcPct val="120000"/>
              </a:lnSpc>
            </a:pPr>
            <a:r>
              <a:rPr lang="zh-CN" altLang="en-US" sz="2400" noProof="1" smtClean="0">
                <a:latin typeface="Calibri" pitchFamily="2" charset="0"/>
                <a:ea typeface="宋体" charset="-122"/>
                <a:cs typeface="+mn-ea"/>
              </a:rPr>
              <a:t>得到 </a:t>
            </a:r>
            <a:r>
              <a:rPr lang="zh-CN" altLang="en-US" sz="2400" noProof="1" smtClean="0">
                <a:solidFill>
                  <a:srgbClr val="00B0F0"/>
                </a:solidFill>
                <a:latin typeface="Calibri" pitchFamily="2" charset="0"/>
                <a:ea typeface="宋体" charset="-122"/>
                <a:cs typeface="+mn-ea"/>
              </a:rPr>
              <a:t>每个边界框属于特定类别的置信分数</a:t>
            </a:r>
            <a:r>
              <a:rPr lang="zh-CN" altLang="en-US" sz="2400" noProof="1" smtClean="0">
                <a:latin typeface="Calibri" pitchFamily="2" charset="0"/>
                <a:ea typeface="宋体" charset="-122"/>
                <a:cs typeface="+mn-ea"/>
              </a:rPr>
              <a:t>：</a:t>
            </a: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endParaRPr lang="en-US" altLang="zh-CN" sz="2400" noProof="1">
              <a:latin typeface="Calibri" pitchFamily="2" charset="0"/>
              <a:ea typeface="宋体" charset="-122"/>
              <a:cs typeface="+mn-ea"/>
            </a:endParaRPr>
          </a:p>
          <a:p>
            <a:pPr eaLnBrk="0" hangingPunct="0">
              <a:lnSpc>
                <a:spcPct val="120000"/>
              </a:lnSpc>
            </a:pPr>
            <a:endParaRPr lang="en-US" altLang="zh-CN" sz="2400" noProof="1" smtClean="0">
              <a:latin typeface="Calibri" pitchFamily="2" charset="0"/>
              <a:ea typeface="宋体" charset="-122"/>
              <a:cs typeface="+mn-ea"/>
            </a:endParaRPr>
          </a:p>
          <a:p>
            <a:pPr eaLnBrk="0" hangingPunct="0">
              <a:lnSpc>
                <a:spcPct val="120000"/>
              </a:lnSpc>
            </a:pPr>
            <a:r>
              <a:rPr lang="zh-CN" altLang="en-US" sz="2400" noProof="1">
                <a:latin typeface="Calibri" pitchFamily="2" charset="0"/>
                <a:ea typeface="宋体" charset="-122"/>
                <a:cs typeface="+mn-ea"/>
              </a:rPr>
              <a:t>然后</a:t>
            </a:r>
            <a:r>
              <a:rPr lang="zh-CN" altLang="en-US" sz="2400" noProof="1">
                <a:solidFill>
                  <a:srgbClr val="00B0F0"/>
                </a:solidFill>
                <a:latin typeface="Calibri" pitchFamily="2" charset="0"/>
                <a:ea typeface="宋体" charset="-122"/>
                <a:cs typeface="+mn-ea"/>
              </a:rPr>
              <a:t>设置阈值</a:t>
            </a:r>
            <a:r>
              <a:rPr lang="zh-CN" altLang="en-US" sz="2400" noProof="1">
                <a:latin typeface="Calibri" pitchFamily="2" charset="0"/>
                <a:ea typeface="宋体" charset="-122"/>
                <a:cs typeface="+mn-ea"/>
              </a:rPr>
              <a:t>，</a:t>
            </a:r>
            <a:r>
              <a:rPr lang="zh-CN" altLang="en-US" sz="2400" noProof="1">
                <a:solidFill>
                  <a:srgbClr val="00B0F0"/>
                </a:solidFill>
                <a:latin typeface="Calibri" pitchFamily="2" charset="0"/>
                <a:ea typeface="宋体" charset="-122"/>
                <a:cs typeface="+mn-ea"/>
              </a:rPr>
              <a:t>过滤掉得分低的边界框</a:t>
            </a:r>
            <a:r>
              <a:rPr lang="zh-CN" altLang="en-US" sz="2400" noProof="1">
                <a:latin typeface="Calibri" pitchFamily="2" charset="0"/>
                <a:ea typeface="宋体" charset="-122"/>
                <a:cs typeface="+mn-ea"/>
              </a:rPr>
              <a:t>，对保留的边界框进行</a:t>
            </a:r>
            <a:r>
              <a:rPr lang="zh-CN" altLang="en-US" sz="2400" noProof="1">
                <a:solidFill>
                  <a:srgbClr val="00B0F0"/>
                </a:solidFill>
                <a:latin typeface="Calibri" pitchFamily="2" charset="0"/>
                <a:ea typeface="宋体" charset="-122"/>
                <a:cs typeface="+mn-ea"/>
              </a:rPr>
              <a:t>非极大抑制</a:t>
            </a:r>
            <a:r>
              <a:rPr lang="zh-CN" altLang="en-US" sz="2400" noProof="1">
                <a:latin typeface="Calibri" pitchFamily="2" charset="0"/>
                <a:ea typeface="宋体" charset="-122"/>
                <a:cs typeface="+mn-ea"/>
              </a:rPr>
              <a:t>（</a:t>
            </a:r>
            <a:r>
              <a:rPr lang="en-US" altLang="zh-CN" sz="2400" noProof="1" smtClean="0">
                <a:latin typeface="Calibri" pitchFamily="2" charset="0"/>
                <a:ea typeface="宋体" charset="-122"/>
                <a:cs typeface="+mn-ea"/>
              </a:rPr>
              <a:t>Non maximum </a:t>
            </a:r>
            <a:r>
              <a:rPr lang="en-US" altLang="zh-CN" sz="2400" noProof="1">
                <a:latin typeface="Calibri" pitchFamily="2" charset="0"/>
                <a:ea typeface="宋体" charset="-122"/>
                <a:cs typeface="+mn-ea"/>
              </a:rPr>
              <a:t>suppression, NMS</a:t>
            </a:r>
            <a:r>
              <a:rPr lang="zh-CN" altLang="en-US" sz="2400" noProof="1">
                <a:latin typeface="Calibri" pitchFamily="2" charset="0"/>
                <a:ea typeface="宋体" charset="-122"/>
                <a:cs typeface="+mn-ea"/>
              </a:rPr>
              <a:t>），就得到最终的检测结果</a:t>
            </a:r>
            <a:endParaRPr lang="en-US" altLang="zh-CN" sz="2400" noProof="1" smtClean="0">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950252" y="2859265"/>
            <a:ext cx="7422884" cy="1722302"/>
          </a:xfrm>
          <a:prstGeom prst="rect">
            <a:avLst/>
          </a:prstGeom>
        </p:spPr>
      </p:pic>
    </p:spTree>
    <p:extLst>
      <p:ext uri="{BB962C8B-B14F-4D97-AF65-F5344CB8AC3E}">
        <p14:creationId xmlns:p14="http://schemas.microsoft.com/office/powerpoint/2010/main" val="43453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smtClean="0">
                <a:solidFill>
                  <a:schemeClr val="accent1"/>
                </a:solidFill>
                <a:latin typeface="微软雅黑" panose="020B0503020204020204" pitchFamily="34" charset="-122"/>
                <a:ea typeface="微软雅黑" panose="020B0503020204020204" pitchFamily="34" charset="-122"/>
              </a:rPr>
              <a:t>YOLOv2</a:t>
            </a:r>
            <a:r>
              <a:rPr lang="zh-CN" altLang="en-US" sz="3600" b="1" dirty="0" smtClean="0">
                <a:solidFill>
                  <a:schemeClr val="accent1"/>
                </a:solidFill>
                <a:latin typeface="微软雅黑" panose="020B0503020204020204" pitchFamily="34" charset="-122"/>
                <a:ea typeface="微软雅黑" panose="020B0503020204020204" pitchFamily="34" charset="-122"/>
              </a:rPr>
              <a:t>目标检测器</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11" name="文本框 10"/>
          <p:cNvSpPr txBox="1"/>
          <p:nvPr/>
        </p:nvSpPr>
        <p:spPr>
          <a:xfrm>
            <a:off x="611188" y="1239838"/>
            <a:ext cx="7921625" cy="4598182"/>
          </a:xfrm>
          <a:prstGeom prst="rect">
            <a:avLst/>
          </a:prstGeom>
          <a:noFill/>
          <a:ln w="9525">
            <a:noFill/>
          </a:ln>
        </p:spPr>
        <p:txBody>
          <a:bodyPr wrap="square">
            <a:spAutoFit/>
          </a:bodyPr>
          <a:lstStyle/>
          <a:p>
            <a:pPr eaLnBrk="0" hangingPunct="0">
              <a:lnSpc>
                <a:spcPct val="120000"/>
              </a:lnSpc>
            </a:pPr>
            <a:r>
              <a:rPr lang="zh-CN" altLang="en-US" sz="2800" noProof="1" smtClean="0"/>
              <a:t>重要特点：</a:t>
            </a:r>
            <a:endParaRPr lang="en-US" altLang="zh-CN" sz="2800" noProof="1" smtClean="0"/>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cs typeface="Times New Roman" panose="02020603050405020304" pitchFamily="18" charset="0"/>
              </a:rPr>
              <a:t>采用均方损失函数，利用权重因子调整坐标损失、置信分数预测损失和类别预测损失的权重</a:t>
            </a:r>
            <a:endParaRPr lang="en-US" altLang="zh-CN" sz="2400" noProof="1" smtClean="0">
              <a:latin typeface="Times New Roman" panose="02020603050405020304" pitchFamily="18" charset="0"/>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每</a:t>
            </a:r>
            <a:r>
              <a:rPr lang="zh-CN" altLang="en-US" sz="2400" noProof="1">
                <a:latin typeface="Times New Roman" panose="02020603050405020304" pitchFamily="18" charset="0"/>
                <a:ea typeface="宋体" charset="-122"/>
                <a:cs typeface="Times New Roman" panose="02020603050405020304" pitchFamily="18" charset="0"/>
              </a:rPr>
              <a:t>层卷积层后使用批量</a:t>
            </a:r>
            <a:r>
              <a:rPr lang="zh-CN" altLang="en-US" sz="2400" noProof="1" smtClean="0">
                <a:latin typeface="Times New Roman" panose="02020603050405020304" pitchFamily="18" charset="0"/>
                <a:ea typeface="宋体" charset="-122"/>
                <a:cs typeface="Times New Roman" panose="02020603050405020304" pitchFamily="18" charset="0"/>
              </a:rPr>
              <a:t>归一化（</a:t>
            </a:r>
            <a:r>
              <a:rPr lang="en-US" altLang="zh-CN" sz="2400" noProof="1" smtClean="0">
                <a:latin typeface="Times New Roman" panose="02020603050405020304" pitchFamily="18" charset="0"/>
                <a:ea typeface="宋体" charset="-122"/>
                <a:cs typeface="Times New Roman" panose="02020603050405020304" pitchFamily="18" charset="0"/>
              </a:rPr>
              <a:t>Batch normalization</a:t>
            </a:r>
            <a:r>
              <a:rPr lang="zh-CN" altLang="en-US" sz="2400" noProof="1" smtClean="0">
                <a:latin typeface="Times New Roman" panose="02020603050405020304" pitchFamily="18" charset="0"/>
                <a:ea typeface="宋体" charset="-122"/>
                <a:cs typeface="Times New Roman" panose="02020603050405020304" pitchFamily="18" charset="0"/>
              </a:rPr>
              <a:t>）</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en-US" altLang="zh-CN" sz="2400" noProof="1" smtClean="0">
                <a:latin typeface="Times New Roman" panose="02020603050405020304" pitchFamily="18" charset="0"/>
                <a:ea typeface="宋体" charset="-122"/>
                <a:cs typeface="Times New Roman" panose="02020603050405020304" pitchFamily="18" charset="0"/>
              </a:rPr>
              <a:t>Anchor</a:t>
            </a:r>
            <a:r>
              <a:rPr lang="zh-CN" altLang="en-US" sz="2400" noProof="1" smtClean="0">
                <a:latin typeface="Times New Roman" panose="02020603050405020304" pitchFamily="18" charset="0"/>
                <a:ea typeface="宋体" charset="-122"/>
                <a:cs typeface="Times New Roman" panose="02020603050405020304" pitchFamily="18" charset="0"/>
              </a:rPr>
              <a:t>机制预测边界框（</a:t>
            </a:r>
            <a:r>
              <a:rPr lang="en-US" altLang="zh-CN" sz="2400" noProof="1" smtClean="0">
                <a:latin typeface="Times New Roman" panose="02020603050405020304" pitchFamily="18" charset="0"/>
                <a:ea typeface="宋体" charset="-122"/>
                <a:cs typeface="Times New Roman" panose="02020603050405020304" pitchFamily="18" charset="0"/>
              </a:rPr>
              <a:t>k-means</a:t>
            </a:r>
            <a:r>
              <a:rPr lang="zh-CN" altLang="en-US" sz="2400" noProof="1" smtClean="0">
                <a:latin typeface="Times New Roman" panose="02020603050405020304" pitchFamily="18" charset="0"/>
                <a:ea typeface="宋体" charset="-122"/>
                <a:cs typeface="Times New Roman" panose="02020603050405020304" pitchFamily="18" charset="0"/>
              </a:rPr>
              <a:t>聚类得到</a:t>
            </a:r>
            <a:r>
              <a:rPr lang="en-US" altLang="zh-CN" sz="2400" noProof="1" smtClean="0">
                <a:latin typeface="Times New Roman" panose="02020603050405020304" pitchFamily="18" charset="0"/>
                <a:ea typeface="宋体" charset="-122"/>
                <a:cs typeface="Times New Roman" panose="02020603050405020304" pitchFamily="18" charset="0"/>
              </a:rPr>
              <a:t>Anchor</a:t>
            </a:r>
            <a:r>
              <a:rPr lang="zh-CN" altLang="en-US" sz="2400" noProof="1" smtClean="0">
                <a:latin typeface="Times New Roman" panose="02020603050405020304" pitchFamily="18" charset="0"/>
                <a:ea typeface="宋体" charset="-122"/>
                <a:cs typeface="Times New Roman" panose="02020603050405020304" pitchFamily="18" charset="0"/>
              </a:rPr>
              <a:t>的尺度和个数）</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预测</a:t>
            </a:r>
            <a:r>
              <a:rPr lang="zh-CN" altLang="en-US" sz="2400" noProof="1">
                <a:latin typeface="Times New Roman" panose="02020603050405020304" pitchFamily="18" charset="0"/>
                <a:ea typeface="宋体" charset="-122"/>
                <a:cs typeface="Times New Roman" panose="02020603050405020304" pitchFamily="18" charset="0"/>
              </a:rPr>
              <a:t>相对于网格单元的位置</a:t>
            </a:r>
            <a:r>
              <a:rPr lang="zh-CN" altLang="en-US" sz="2400" noProof="1" smtClean="0">
                <a:latin typeface="Times New Roman" panose="02020603050405020304" pitchFamily="18" charset="0"/>
                <a:ea typeface="宋体" charset="-122"/>
                <a:cs typeface="Times New Roman" panose="02020603050405020304" pitchFamily="18" charset="0"/>
              </a:rPr>
              <a:t>坐标</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采用转移层（</a:t>
            </a:r>
            <a:r>
              <a:rPr lang="en-US" altLang="zh-CN" sz="2400" noProof="1">
                <a:latin typeface="Times New Roman" panose="02020603050405020304" pitchFamily="18" charset="0"/>
                <a:ea typeface="宋体" charset="-122"/>
                <a:cs typeface="Times New Roman" panose="02020603050405020304" pitchFamily="18" charset="0"/>
              </a:rPr>
              <a:t>P</a:t>
            </a:r>
            <a:r>
              <a:rPr lang="en-US" altLang="zh-CN" sz="2400" noProof="1" smtClean="0">
                <a:latin typeface="Times New Roman" panose="02020603050405020304" pitchFamily="18" charset="0"/>
                <a:ea typeface="宋体" charset="-122"/>
                <a:cs typeface="Times New Roman" panose="02020603050405020304" pitchFamily="18" charset="0"/>
              </a:rPr>
              <a:t>assthrough Layer</a:t>
            </a:r>
            <a:r>
              <a:rPr lang="zh-CN" altLang="en-US" sz="2400" noProof="1" smtClean="0">
                <a:latin typeface="Times New Roman" panose="02020603050405020304" pitchFamily="18" charset="0"/>
                <a:ea typeface="宋体" charset="-122"/>
                <a:cs typeface="Times New Roman" panose="02020603050405020304" pitchFamily="18" charset="0"/>
              </a:rPr>
              <a:t>）连接较底层的特征地图（</a:t>
            </a:r>
            <a:r>
              <a:rPr lang="en-US" altLang="zh-CN" sz="2400" noProof="1" smtClean="0">
                <a:latin typeface="Times New Roman" panose="02020603050405020304" pitchFamily="18" charset="0"/>
                <a:ea typeface="宋体" charset="-122"/>
                <a:cs typeface="Times New Roman" panose="02020603050405020304" pitchFamily="18" charset="0"/>
              </a:rPr>
              <a:t>Feature Map</a:t>
            </a:r>
            <a:r>
              <a:rPr lang="zh-CN" altLang="en-US" sz="2400" noProof="1" smtClean="0">
                <a:latin typeface="Times New Roman" panose="02020603050405020304" pitchFamily="18" charset="0"/>
                <a:ea typeface="宋体" charset="-122"/>
                <a:cs typeface="Times New Roman" panose="02020603050405020304" pitchFamily="18" charset="0"/>
              </a:rPr>
              <a:t>）</a:t>
            </a:r>
            <a:endParaRPr lang="en-US" altLang="zh-CN" sz="2400" noProof="1" smtClean="0">
              <a:latin typeface="Times New Roman" panose="02020603050405020304" pitchFamily="18" charset="0"/>
              <a:ea typeface="宋体" charset="-122"/>
              <a:cs typeface="Times New Roman" panose="02020603050405020304" pitchFamily="18" charset="0"/>
            </a:endParaRPr>
          </a:p>
          <a:p>
            <a:pPr marL="514350" indent="-514350" eaLnBrk="0" hangingPunct="0">
              <a:lnSpc>
                <a:spcPct val="120000"/>
              </a:lnSpc>
              <a:buFont typeface="+mj-lt"/>
              <a:buAutoNum type="arabicPeriod"/>
            </a:pPr>
            <a:r>
              <a:rPr lang="zh-CN" altLang="en-US" sz="2400" noProof="1" smtClean="0">
                <a:latin typeface="Times New Roman" panose="02020603050405020304" pitchFamily="18" charset="0"/>
                <a:ea typeface="宋体" charset="-122"/>
                <a:cs typeface="Times New Roman" panose="02020603050405020304" pitchFamily="18" charset="0"/>
              </a:rPr>
              <a:t>训练时，每迭代几次调整网络大小</a:t>
            </a:r>
            <a:endParaRPr lang="en-US" altLang="zh-CN" sz="2400" noProof="1" smtClean="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576677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67912"/>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1</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、类别数</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3"/>
          <a:stretch>
            <a:fillRect/>
          </a:stretch>
        </p:blipFill>
        <p:spPr>
          <a:xfrm>
            <a:off x="154986" y="2539354"/>
            <a:ext cx="8845183" cy="2032646"/>
          </a:xfrm>
          <a:prstGeom prst="rect">
            <a:avLst/>
          </a:prstGeom>
        </p:spPr>
      </p:pic>
    </p:spTree>
    <p:extLst>
      <p:ext uri="{BB962C8B-B14F-4D97-AF65-F5344CB8AC3E}">
        <p14:creationId xmlns:p14="http://schemas.microsoft.com/office/powerpoint/2010/main" val="4203857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、样本</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2"/>
          <a:stretch>
            <a:fillRect/>
          </a:stretch>
        </p:blipFill>
        <p:spPr>
          <a:xfrm>
            <a:off x="241780" y="1972757"/>
            <a:ext cx="8698539" cy="2037769"/>
          </a:xfrm>
          <a:prstGeom prst="rect">
            <a:avLst/>
          </a:prstGeom>
        </p:spPr>
      </p:pic>
      <p:pic>
        <p:nvPicPr>
          <p:cNvPr id="3" name="图片 2"/>
          <p:cNvPicPr>
            <a:picLocks noChangeAspect="1"/>
          </p:cNvPicPr>
          <p:nvPr/>
        </p:nvPicPr>
        <p:blipFill>
          <a:blip r:embed="rId3"/>
          <a:stretch>
            <a:fillRect/>
          </a:stretch>
        </p:blipFill>
        <p:spPr>
          <a:xfrm>
            <a:off x="241780" y="4191693"/>
            <a:ext cx="8680681" cy="2147002"/>
          </a:xfrm>
          <a:prstGeom prst="rect">
            <a:avLst/>
          </a:prstGeom>
        </p:spPr>
      </p:pic>
    </p:spTree>
    <p:extLst>
      <p:ext uri="{BB962C8B-B14F-4D97-AF65-F5344CB8AC3E}">
        <p14:creationId xmlns:p14="http://schemas.microsoft.com/office/powerpoint/2010/main" val="215010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3</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、数据集（</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Caltech+ETH+Tud-Brussels</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4" name="图片 3"/>
          <p:cNvPicPr>
            <a:picLocks noChangeAspect="1"/>
          </p:cNvPicPr>
          <p:nvPr/>
        </p:nvPicPr>
        <p:blipFill>
          <a:blip r:embed="rId3"/>
          <a:stretch>
            <a:fillRect/>
          </a:stretch>
        </p:blipFill>
        <p:spPr>
          <a:xfrm>
            <a:off x="274215" y="2163561"/>
            <a:ext cx="8692462" cy="2142722"/>
          </a:xfrm>
          <a:prstGeom prst="rect">
            <a:avLst/>
          </a:prstGeom>
        </p:spPr>
      </p:pic>
      <p:pic>
        <p:nvPicPr>
          <p:cNvPr id="5" name="图片 4"/>
          <p:cNvPicPr>
            <a:picLocks noChangeAspect="1"/>
          </p:cNvPicPr>
          <p:nvPr/>
        </p:nvPicPr>
        <p:blipFill>
          <a:blip r:embed="rId4"/>
          <a:stretch>
            <a:fillRect/>
          </a:stretch>
        </p:blipFill>
        <p:spPr>
          <a:xfrm>
            <a:off x="570677" y="4390180"/>
            <a:ext cx="8139617" cy="2045786"/>
          </a:xfrm>
          <a:prstGeom prst="rect">
            <a:avLst/>
          </a:prstGeom>
        </p:spPr>
      </p:pic>
    </p:spTree>
    <p:extLst>
      <p:ext uri="{BB962C8B-B14F-4D97-AF65-F5344CB8AC3E}">
        <p14:creationId xmlns:p14="http://schemas.microsoft.com/office/powerpoint/2010/main" val="34579912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4</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Anchor</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779883" y="1813850"/>
            <a:ext cx="7930411" cy="4583890"/>
          </a:xfrm>
          <a:prstGeom prst="rect">
            <a:avLst/>
          </a:prstGeom>
        </p:spPr>
      </p:pic>
    </p:spTree>
    <p:extLst>
      <p:ext uri="{BB962C8B-B14F-4D97-AF65-F5344CB8AC3E}">
        <p14:creationId xmlns:p14="http://schemas.microsoft.com/office/powerpoint/2010/main" val="79828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609398"/>
          </a:xfrm>
          <a:prstGeom prst="rect">
            <a:avLst/>
          </a:prstGeom>
          <a:noFill/>
          <a:ln w="9525">
            <a:noFill/>
          </a:ln>
        </p:spPr>
        <p:txBody>
          <a:bodyPr>
            <a:spAutoFit/>
          </a:bodyPr>
          <a:lstStyle/>
          <a:p>
            <a:pPr eaLnBrk="0" hangingPunct="0">
              <a:lnSpc>
                <a:spcPct val="120000"/>
              </a:lnSpc>
            </a:pPr>
            <a:r>
              <a:rPr lang="en-US" altLang="zh-CN" sz="2800" noProof="1" smtClean="0">
                <a:latin typeface="Calibri" pitchFamily="2" charset="0"/>
                <a:ea typeface="宋体" charset="-122"/>
                <a:cs typeface="+mn-ea"/>
              </a:rPr>
              <a:t>5</a:t>
            </a:r>
            <a:r>
              <a:rPr lang="zh-CN" altLang="en-US" sz="2800" noProof="1" smtClean="0">
                <a:latin typeface="Calibri" pitchFamily="2" charset="0"/>
                <a:ea typeface="宋体" charset="-122"/>
                <a:cs typeface="+mn-ea"/>
              </a:rPr>
              <a:t>、学习率与最大迭代次数</a:t>
            </a:r>
            <a:endParaRPr lang="en-US" altLang="zh-CN" sz="2800" noProof="1">
              <a:latin typeface="Calibri" pitchFamily="2" charset="0"/>
              <a:ea typeface="宋体" charset="-122"/>
              <a:cs typeface="+mn-ea"/>
            </a:endParaRPr>
          </a:p>
        </p:txBody>
      </p:sp>
      <p:pic>
        <p:nvPicPr>
          <p:cNvPr id="3" name="图片 2"/>
          <p:cNvPicPr>
            <a:picLocks noChangeAspect="1"/>
          </p:cNvPicPr>
          <p:nvPr/>
        </p:nvPicPr>
        <p:blipFill>
          <a:blip r:embed="rId3"/>
          <a:stretch>
            <a:fillRect/>
          </a:stretch>
        </p:blipFill>
        <p:spPr>
          <a:xfrm>
            <a:off x="253504" y="2248742"/>
            <a:ext cx="8585127" cy="3027387"/>
          </a:xfrm>
          <a:prstGeom prst="rect">
            <a:avLst/>
          </a:prstGeom>
        </p:spPr>
      </p:pic>
    </p:spTree>
    <p:extLst>
      <p:ext uri="{BB962C8B-B14F-4D97-AF65-F5344CB8AC3E}">
        <p14:creationId xmlns:p14="http://schemas.microsoft.com/office/powerpoint/2010/main" val="3669614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平行四边形 4"/>
          <p:cNvSpPr>
            <a:spLocks noChangeArrowheads="1"/>
          </p:cNvSpPr>
          <p:nvPr/>
        </p:nvSpPr>
        <p:spPr bwMode="auto">
          <a:xfrm flipH="1">
            <a:off x="-25400" y="-4763"/>
            <a:ext cx="4633913" cy="6902451"/>
          </a:xfrm>
          <a:custGeom>
            <a:avLst/>
            <a:gdLst>
              <a:gd name="T0" fmla="*/ 0 w 4635476"/>
              <a:gd name="T1" fmla="*/ 6864251 h 6904592"/>
              <a:gd name="T2" fmla="*/ 3209177 w 4635476"/>
              <a:gd name="T3" fmla="*/ 0 h 6904592"/>
              <a:gd name="T4" fmla="*/ 4635408 w 4635476"/>
              <a:gd name="T5" fmla="*/ 0 h 6904592"/>
              <a:gd name="T6" fmla="*/ 4613184 w 4635476"/>
              <a:gd name="T7" fmla="*/ 6904592 h 6904592"/>
              <a:gd name="T8" fmla="*/ 0 w 4635476"/>
              <a:gd name="T9" fmla="*/ 6864251 h 6904592"/>
            </a:gdLst>
            <a:ahLst/>
            <a:cxnLst>
              <a:cxn ang="0">
                <a:pos x="T0" y="T1"/>
              </a:cxn>
              <a:cxn ang="0">
                <a:pos x="T2" y="T3"/>
              </a:cxn>
              <a:cxn ang="0">
                <a:pos x="T4" y="T5"/>
              </a:cxn>
              <a:cxn ang="0">
                <a:pos x="T6" y="T7"/>
              </a:cxn>
              <a:cxn ang="0">
                <a:pos x="T8" y="T9"/>
              </a:cxn>
            </a:cxnLst>
            <a:rect l="0" t="0"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147" name="组合 6146"/>
          <p:cNvGrpSpPr>
            <a:grpSpLocks/>
          </p:cNvGrpSpPr>
          <p:nvPr/>
        </p:nvGrpSpPr>
        <p:grpSpPr bwMode="auto">
          <a:xfrm>
            <a:off x="1827213" y="1625600"/>
            <a:ext cx="828675" cy="828675"/>
            <a:chOff x="0" y="0"/>
            <a:chExt cx="828000" cy="828000"/>
          </a:xfrm>
        </p:grpSpPr>
        <p:sp>
          <p:nvSpPr>
            <p:cNvPr id="8195" name="椭圆 8"/>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196" name="文本框 12"/>
            <p:cNvSpPr txBox="1">
              <a:spLocks noChangeArrowheads="1"/>
            </p:cNvSpPr>
            <p:nvPr/>
          </p:nvSpPr>
          <p:spPr bwMode="auto">
            <a:xfrm>
              <a:off x="76993" y="157031"/>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01</a:t>
              </a:r>
            </a:p>
          </p:txBody>
        </p:sp>
      </p:grpSp>
      <p:grpSp>
        <p:nvGrpSpPr>
          <p:cNvPr id="6150" name="组合 6149"/>
          <p:cNvGrpSpPr>
            <a:grpSpLocks/>
          </p:cNvGrpSpPr>
          <p:nvPr/>
        </p:nvGrpSpPr>
        <p:grpSpPr bwMode="auto">
          <a:xfrm>
            <a:off x="2406650" y="2838450"/>
            <a:ext cx="827088" cy="828675"/>
            <a:chOff x="0" y="0"/>
            <a:chExt cx="828000" cy="828000"/>
          </a:xfrm>
        </p:grpSpPr>
        <p:sp>
          <p:nvSpPr>
            <p:cNvPr id="8198" name="椭圆 9"/>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199" name="文本框 13"/>
            <p:cNvSpPr txBox="1">
              <a:spLocks noChangeArrowheads="1"/>
            </p:cNvSpPr>
            <p:nvPr/>
          </p:nvSpPr>
          <p:spPr bwMode="auto">
            <a:xfrm>
              <a:off x="76993" y="152390"/>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02</a:t>
              </a:r>
            </a:p>
          </p:txBody>
        </p:sp>
      </p:grpSp>
      <p:grpSp>
        <p:nvGrpSpPr>
          <p:cNvPr id="6153" name="组合 6152"/>
          <p:cNvGrpSpPr>
            <a:grpSpLocks/>
          </p:cNvGrpSpPr>
          <p:nvPr/>
        </p:nvGrpSpPr>
        <p:grpSpPr bwMode="auto">
          <a:xfrm>
            <a:off x="2984500" y="4046538"/>
            <a:ext cx="828675" cy="828675"/>
            <a:chOff x="0" y="0"/>
            <a:chExt cx="828000" cy="828000"/>
          </a:xfrm>
        </p:grpSpPr>
        <p:sp>
          <p:nvSpPr>
            <p:cNvPr id="8201" name="椭圆 10"/>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202" name="文本框 14"/>
            <p:cNvSpPr txBox="1">
              <a:spLocks noChangeArrowheads="1"/>
            </p:cNvSpPr>
            <p:nvPr/>
          </p:nvSpPr>
          <p:spPr bwMode="auto">
            <a:xfrm>
              <a:off x="76993" y="152390"/>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03</a:t>
              </a:r>
            </a:p>
          </p:txBody>
        </p:sp>
      </p:grpSp>
      <p:grpSp>
        <p:nvGrpSpPr>
          <p:cNvPr id="6156" name="组合 6155"/>
          <p:cNvGrpSpPr>
            <a:grpSpLocks/>
          </p:cNvGrpSpPr>
          <p:nvPr/>
        </p:nvGrpSpPr>
        <p:grpSpPr bwMode="auto">
          <a:xfrm>
            <a:off x="3563938" y="5254625"/>
            <a:ext cx="827087" cy="828675"/>
            <a:chOff x="0" y="0"/>
            <a:chExt cx="828000" cy="828000"/>
          </a:xfrm>
        </p:grpSpPr>
        <p:sp>
          <p:nvSpPr>
            <p:cNvPr id="8204" name="椭圆 11"/>
            <p:cNvSpPr>
              <a:spLocks noChangeAspect="1" noChangeArrowheads="1"/>
            </p:cNvSpPr>
            <p:nvPr/>
          </p:nvSpPr>
          <p:spPr bwMode="auto">
            <a:xfrm>
              <a:off x="0" y="0"/>
              <a:ext cx="828000" cy="828000"/>
            </a:xfrm>
            <a:prstGeom prst="ellipse">
              <a:avLst/>
            </a:prstGeom>
            <a:solidFill>
              <a:schemeClr val="bg1"/>
            </a:solidFill>
            <a:ln w="38100">
              <a:solidFill>
                <a:schemeClr val="accent1"/>
              </a:solidFill>
              <a:bevel/>
              <a:headEnd/>
              <a:tailEnd/>
            </a:ln>
          </p:spPr>
          <p:txBody>
            <a:bodyPr anchor="ctr"/>
            <a:lstStyle/>
            <a:p>
              <a:pPr algn="ctr"/>
              <a:endParaRPr lang="zh-CN" altLang="en-US">
                <a:solidFill>
                  <a:srgbClr val="FFFFFF"/>
                </a:solidFill>
              </a:endParaRPr>
            </a:p>
          </p:txBody>
        </p:sp>
        <p:sp>
          <p:nvSpPr>
            <p:cNvPr id="8205" name="文本框 15"/>
            <p:cNvSpPr txBox="1">
              <a:spLocks noChangeArrowheads="1"/>
            </p:cNvSpPr>
            <p:nvPr/>
          </p:nvSpPr>
          <p:spPr bwMode="auto">
            <a:xfrm>
              <a:off x="76993" y="152390"/>
              <a:ext cx="674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b="1">
                  <a:solidFill>
                    <a:srgbClr val="0033CC"/>
                  </a:solidFill>
                  <a:latin typeface="微软雅黑" panose="020B0503020204020204" pitchFamily="34" charset="-122"/>
                  <a:ea typeface="微软雅黑" panose="020B0503020204020204" pitchFamily="34" charset="-122"/>
                </a:rPr>
                <a:t>04</a:t>
              </a:r>
            </a:p>
          </p:txBody>
        </p:sp>
      </p:grpSp>
      <p:sp>
        <p:nvSpPr>
          <p:cNvPr id="6159" name="文本框 24"/>
          <p:cNvSpPr txBox="1">
            <a:spLocks noChangeArrowheads="1"/>
          </p:cNvSpPr>
          <p:nvPr/>
        </p:nvSpPr>
        <p:spPr bwMode="auto">
          <a:xfrm>
            <a:off x="2632075" y="303213"/>
            <a:ext cx="4205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5400" b="1">
                <a:solidFill>
                  <a:schemeClr val="accent1"/>
                </a:solidFill>
                <a:latin typeface="Times New Roman" panose="02020603050405020304" pitchFamily="18" charset="0"/>
                <a:cs typeface="Times New Roman" panose="02020603050405020304" pitchFamily="18" charset="0"/>
              </a:rPr>
              <a:t>CONTENT</a:t>
            </a:r>
          </a:p>
        </p:txBody>
      </p:sp>
      <p:grpSp>
        <p:nvGrpSpPr>
          <p:cNvPr id="6160" name="组合 6159"/>
          <p:cNvGrpSpPr>
            <a:grpSpLocks/>
          </p:cNvGrpSpPr>
          <p:nvPr/>
        </p:nvGrpSpPr>
        <p:grpSpPr bwMode="auto">
          <a:xfrm>
            <a:off x="8607425" y="6519863"/>
            <a:ext cx="638175" cy="338137"/>
            <a:chOff x="0" y="0"/>
            <a:chExt cx="638628" cy="338554"/>
          </a:xfrm>
        </p:grpSpPr>
        <p:sp>
          <p:nvSpPr>
            <p:cNvPr id="8208" name="矩形 25"/>
            <p:cNvSpPr>
              <a:spLocks noChangeArrowheads="1"/>
            </p:cNvSpPr>
            <p:nvPr/>
          </p:nvSpPr>
          <p:spPr bwMode="auto">
            <a:xfrm>
              <a:off x="103314"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8209" name="文本框 26"/>
            <p:cNvSpPr txBox="1">
              <a:spLocks noChangeArrowheads="1"/>
            </p:cNvSpPr>
            <p:nvPr/>
          </p:nvSpPr>
          <p:spPr bwMode="auto">
            <a:xfrm>
              <a:off x="0" y="0"/>
              <a:ext cx="6386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zh-CN" altLang="en-US" sz="1600">
                  <a:solidFill>
                    <a:schemeClr val="bg1"/>
                  </a:solidFill>
                  <a:latin typeface="微软雅黑" panose="020B0503020204020204" pitchFamily="34" charset="-122"/>
                  <a:ea typeface="微软雅黑" panose="020B0503020204020204" pitchFamily="34" charset="-122"/>
                </a:rPr>
                <a:t>1</a:t>
              </a:r>
            </a:p>
          </p:txBody>
        </p:sp>
      </p:grpSp>
      <p:sp>
        <p:nvSpPr>
          <p:cNvPr id="8210" name="文本框 5138"/>
          <p:cNvSpPr txBox="1">
            <a:spLocks noChangeArrowheads="1"/>
          </p:cNvSpPr>
          <p:nvPr/>
        </p:nvSpPr>
        <p:spPr bwMode="auto">
          <a:xfrm>
            <a:off x="3230563" y="1692275"/>
            <a:ext cx="49196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smtClean="0">
                <a:solidFill>
                  <a:schemeClr val="accent1"/>
                </a:solidFill>
              </a:rPr>
              <a:t>研究背景及意义</a:t>
            </a:r>
            <a:endParaRPr lang="zh-CN" altLang="en-US" sz="3200" b="1" dirty="0">
              <a:solidFill>
                <a:schemeClr val="accent1"/>
              </a:solidFill>
            </a:endParaRPr>
          </a:p>
        </p:txBody>
      </p:sp>
      <p:sp>
        <p:nvSpPr>
          <p:cNvPr id="8211" name="文本框 5139"/>
          <p:cNvSpPr txBox="1">
            <a:spLocks noChangeArrowheads="1"/>
          </p:cNvSpPr>
          <p:nvPr/>
        </p:nvSpPr>
        <p:spPr bwMode="auto">
          <a:xfrm>
            <a:off x="3689350" y="2833688"/>
            <a:ext cx="4921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smtClean="0">
                <a:solidFill>
                  <a:srgbClr val="0066CC"/>
                </a:solidFill>
                <a:latin typeface="宋体" panose="02010600030101010101" pitchFamily="2" charset="-122"/>
                <a:sym typeface="Arial" panose="020B0604020202020204" pitchFamily="34" charset="0"/>
              </a:rPr>
              <a:t>研究内容和方法</a:t>
            </a:r>
            <a:endParaRPr lang="zh-CN" altLang="en-US" sz="3200" b="1" dirty="0">
              <a:solidFill>
                <a:schemeClr val="accent1"/>
              </a:solidFill>
              <a:latin typeface="宋体" panose="02010600030101010101" pitchFamily="2" charset="-122"/>
            </a:endParaRPr>
          </a:p>
        </p:txBody>
      </p:sp>
      <p:sp>
        <p:nvSpPr>
          <p:cNvPr id="8212" name="文本框 5140"/>
          <p:cNvSpPr txBox="1">
            <a:spLocks noChangeArrowheads="1"/>
          </p:cNvSpPr>
          <p:nvPr/>
        </p:nvSpPr>
        <p:spPr bwMode="auto">
          <a:xfrm>
            <a:off x="4173538" y="4108450"/>
            <a:ext cx="48815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smtClean="0">
                <a:solidFill>
                  <a:schemeClr val="accent1"/>
                </a:solidFill>
              </a:rPr>
              <a:t>结    果    展    示</a:t>
            </a:r>
            <a:endParaRPr lang="zh-CN" altLang="en-US" sz="3200" b="1" dirty="0">
              <a:solidFill>
                <a:schemeClr val="accent1"/>
              </a:solidFill>
            </a:endParaRPr>
          </a:p>
        </p:txBody>
      </p:sp>
      <p:sp>
        <p:nvSpPr>
          <p:cNvPr id="8213" name="文本框 5141"/>
          <p:cNvSpPr txBox="1">
            <a:spLocks noChangeArrowheads="1"/>
          </p:cNvSpPr>
          <p:nvPr/>
        </p:nvSpPr>
        <p:spPr bwMode="auto">
          <a:xfrm>
            <a:off x="4754563" y="5299075"/>
            <a:ext cx="36814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3200" b="1" dirty="0">
                <a:solidFill>
                  <a:schemeClr val="accent1"/>
                </a:solidFill>
              </a:rPr>
              <a:t>总  结  与  展  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withEffect">
                                  <p:stCondLst>
                                    <p:cond delay="0"/>
                                  </p:stCondLst>
                                  <p:childTnLst>
                                    <p:set>
                                      <p:cBhvr>
                                        <p:cTn id="6" dur="1" fill="hold">
                                          <p:stCondLst>
                                            <p:cond delay="0"/>
                                          </p:stCondLst>
                                        </p:cTn>
                                        <p:tgtEl>
                                          <p:spTgt spid="6160"/>
                                        </p:tgtEl>
                                        <p:attrNameLst>
                                          <p:attrName>style.visibility</p:attrName>
                                        </p:attrNameLst>
                                      </p:cBhvr>
                                      <p:to>
                                        <p:strVal val="visible"/>
                                      </p:to>
                                    </p:set>
                                    <p:animEffect transition="in" filter="wipe(right)">
                                      <p:cBhvr>
                                        <p:cTn id="7" dur="500"/>
                                        <p:tgtEl>
                                          <p:spTgt spid="6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修改方向</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3711785"/>
          </a:xfrm>
          <a:prstGeom prst="rect">
            <a:avLst/>
          </a:prstGeom>
          <a:noFill/>
          <a:ln w="9525">
            <a:noFill/>
          </a:ln>
        </p:spPr>
        <p:txBody>
          <a:bodyPr>
            <a:spAutoFit/>
          </a:bodyPr>
          <a:lstStyle/>
          <a:p>
            <a:pPr eaLnBrk="0" hangingPunct="0">
              <a:lnSpc>
                <a:spcPct val="120000"/>
              </a:lnSpc>
            </a:pPr>
            <a:r>
              <a:rPr lang="en-US" altLang="zh-CN" sz="2800" noProof="1">
                <a:latin typeface="Calibri" pitchFamily="2" charset="0"/>
                <a:ea typeface="宋体" charset="-122"/>
                <a:cs typeface="+mn-ea"/>
              </a:rPr>
              <a:t>6</a:t>
            </a:r>
            <a:r>
              <a:rPr lang="zh-CN" altLang="en-US" sz="2800" noProof="1" smtClean="0">
                <a:latin typeface="Calibri" pitchFamily="2" charset="0"/>
                <a:ea typeface="宋体" charset="-122"/>
                <a:cs typeface="+mn-ea"/>
              </a:rPr>
              <a:t>、损失函数权重</a:t>
            </a:r>
            <a:endParaRPr lang="en-US" altLang="zh-CN" sz="2800" noProof="1" smtClean="0">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	</a:t>
            </a:r>
            <a:r>
              <a:rPr lang="zh-CN" altLang="en-US" sz="2800" noProof="1" smtClean="0">
                <a:latin typeface="Calibri" pitchFamily="2" charset="0"/>
                <a:ea typeface="宋体" charset="-122"/>
                <a:cs typeface="+mn-ea"/>
              </a:rPr>
              <a:t>权重不同，优化目标就不同</a:t>
            </a:r>
            <a:endParaRPr lang="en-US" altLang="zh-CN" sz="2800" noProof="1">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7</a:t>
            </a:r>
            <a:r>
              <a:rPr lang="zh-CN" altLang="en-US" sz="2800" noProof="1" smtClean="0">
                <a:latin typeface="Calibri" pitchFamily="2" charset="0"/>
                <a:ea typeface="宋体" charset="-122"/>
                <a:cs typeface="+mn-ea"/>
              </a:rPr>
              <a:t>、转移层</a:t>
            </a:r>
            <a:endParaRPr lang="en-US" altLang="zh-CN" sz="2800" noProof="1" smtClean="0">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	</a:t>
            </a:r>
            <a:r>
              <a:rPr lang="zh-CN" altLang="en-US" sz="2800" noProof="1" smtClean="0">
                <a:latin typeface="Calibri" pitchFamily="2" charset="0"/>
                <a:ea typeface="宋体" charset="-122"/>
                <a:cs typeface="+mn-ea"/>
              </a:rPr>
              <a:t>连接多个，或者跟低层特征地图，或许能提高对小物体的检测精度</a:t>
            </a:r>
            <a:endParaRPr lang="en-US" altLang="zh-CN" sz="2800" noProof="1">
              <a:latin typeface="Calibri" pitchFamily="2" charset="0"/>
              <a:ea typeface="宋体" charset="-122"/>
              <a:cs typeface="+mn-ea"/>
            </a:endParaRPr>
          </a:p>
          <a:p>
            <a:pPr eaLnBrk="0" hangingPunct="0">
              <a:lnSpc>
                <a:spcPct val="120000"/>
              </a:lnSpc>
            </a:pPr>
            <a:r>
              <a:rPr lang="en-US" altLang="zh-CN" sz="2800" noProof="1" smtClean="0">
                <a:latin typeface="Calibri" pitchFamily="2" charset="0"/>
                <a:ea typeface="宋体" charset="-122"/>
                <a:cs typeface="+mn-ea"/>
              </a:rPr>
              <a:t>8</a:t>
            </a:r>
            <a:r>
              <a:rPr lang="zh-CN" altLang="en-US" sz="2800" noProof="1" smtClean="0">
                <a:latin typeface="Calibri" pitchFamily="2" charset="0"/>
                <a:ea typeface="宋体" charset="-122"/>
                <a:cs typeface="+mn-ea"/>
              </a:rPr>
              <a:t>、网络大小</a:t>
            </a:r>
            <a:endParaRPr lang="en-US" altLang="zh-CN" sz="2800" noProof="1" smtClean="0">
              <a:latin typeface="Calibri" pitchFamily="2" charset="0"/>
              <a:ea typeface="宋体" charset="-122"/>
              <a:cs typeface="+mn-ea"/>
            </a:endParaRPr>
          </a:p>
          <a:p>
            <a:pPr eaLnBrk="0" hangingPunct="0">
              <a:lnSpc>
                <a:spcPct val="120000"/>
              </a:lnSpc>
            </a:pP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	</a:t>
            </a:r>
          </a:p>
        </p:txBody>
      </p:sp>
      <p:pic>
        <p:nvPicPr>
          <p:cNvPr id="2" name="图片 1"/>
          <p:cNvPicPr>
            <a:picLocks noChangeAspect="1"/>
          </p:cNvPicPr>
          <p:nvPr/>
        </p:nvPicPr>
        <p:blipFill>
          <a:blip r:embed="rId3"/>
          <a:stretch>
            <a:fillRect/>
          </a:stretch>
        </p:blipFill>
        <p:spPr>
          <a:xfrm>
            <a:off x="1015548" y="4379944"/>
            <a:ext cx="7262753" cy="2139919"/>
          </a:xfrm>
          <a:prstGeom prst="rect">
            <a:avLst/>
          </a:prstGeom>
        </p:spPr>
      </p:pic>
    </p:spTree>
    <p:extLst>
      <p:ext uri="{BB962C8B-B14F-4D97-AF65-F5344CB8AC3E}">
        <p14:creationId xmlns:p14="http://schemas.microsoft.com/office/powerpoint/2010/main" val="3272219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数据准备</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74901"/>
          </a:xfrm>
          <a:prstGeom prst="rect">
            <a:avLst/>
          </a:prstGeom>
          <a:noFill/>
          <a:ln w="9525">
            <a:noFill/>
          </a:ln>
        </p:spPr>
        <p:txBody>
          <a:bodyPr>
            <a:spAutoFit/>
          </a:bodyPr>
          <a:lstStyle/>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graphicFrame>
        <p:nvGraphicFramePr>
          <p:cNvPr id="2" name="表格 1"/>
          <p:cNvGraphicFramePr>
            <a:graphicFrameLocks noGrp="1"/>
          </p:cNvGraphicFramePr>
          <p:nvPr>
            <p:extLst>
              <p:ext uri="{D42A27DB-BD31-4B8C-83A1-F6EECF244321}">
                <p14:modId xmlns:p14="http://schemas.microsoft.com/office/powerpoint/2010/main" val="4226101815"/>
              </p:ext>
            </p:extLst>
          </p:nvPr>
        </p:nvGraphicFramePr>
        <p:xfrm>
          <a:off x="611189" y="1122946"/>
          <a:ext cx="7995793" cy="5229730"/>
        </p:xfrm>
        <a:graphic>
          <a:graphicData uri="http://schemas.openxmlformats.org/drawingml/2006/table">
            <a:tbl>
              <a:tblPr>
                <a:tableStyleId>{5940675A-B579-460E-94D1-54222C63F5DA}</a:tableStyleId>
              </a:tblPr>
              <a:tblGrid>
                <a:gridCol w="1281779"/>
                <a:gridCol w="182760"/>
                <a:gridCol w="972272"/>
                <a:gridCol w="492267"/>
                <a:gridCol w="1416744"/>
                <a:gridCol w="144378"/>
                <a:gridCol w="1540043"/>
                <a:gridCol w="1965550"/>
              </a:tblGrid>
              <a:tr h="384105">
                <a:tc gridSpan="8">
                  <a:txBody>
                    <a:bodyPr/>
                    <a:lstStyle/>
                    <a:p>
                      <a:pPr algn="ctr" fontAlgn="ctr"/>
                      <a:r>
                        <a:rPr lang="zh-CN" altLang="en-US" sz="2000" b="1" u="none" strike="noStrike" dirty="0">
                          <a:effectLst/>
                        </a:rPr>
                        <a:t>每</a:t>
                      </a:r>
                      <a:r>
                        <a:rPr lang="en-US" altLang="zh-CN" sz="2000" b="1" u="none" strike="noStrike" dirty="0">
                          <a:effectLst/>
                        </a:rPr>
                        <a:t>3</a:t>
                      </a:r>
                      <a:r>
                        <a:rPr lang="zh-CN" altLang="en-US" sz="2000" b="1" u="none" strike="noStrike" dirty="0">
                          <a:effectLst/>
                        </a:rPr>
                        <a:t>帧取一帧</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69331">
                <a:tc gridSpan="7">
                  <a:txBody>
                    <a:bodyPr/>
                    <a:lstStyle/>
                    <a:p>
                      <a:pPr algn="ctr" fontAlgn="ctr"/>
                      <a:r>
                        <a:rPr lang="en-US" sz="2000" b="1" u="none" strike="noStrike" dirty="0">
                          <a:effectLst/>
                        </a:rPr>
                        <a:t>3-fold（Train）</a:t>
                      </a:r>
                      <a:endParaRPr 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2000" b="1" u="none" strike="noStrike" dirty="0">
                          <a:effectLst/>
                        </a:rPr>
                        <a:t>总计</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2">
                  <a:txBody>
                    <a:bodyPr/>
                    <a:lstStyle/>
                    <a:p>
                      <a:pPr algn="ctr" fontAlgn="ctr"/>
                      <a:r>
                        <a:rPr lang="en-US" sz="2000" u="none" strike="noStrike" dirty="0">
                          <a:effectLst/>
                        </a:rPr>
                        <a:t>GTset00</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a:txBody>
                    <a:bodyPr/>
                    <a:lstStyle/>
                    <a:p>
                      <a:pPr algn="ctr" fontAlgn="ctr"/>
                      <a:r>
                        <a:rPr lang="en-US" sz="2000" u="none" strike="noStrike">
                          <a:effectLst/>
                        </a:rPr>
                        <a:t>4105（one.txt）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2">
                  <a:txBody>
                    <a:bodyPr/>
                    <a:lstStyle/>
                    <a:p>
                      <a:pPr algn="ctr" fontAlgn="ctr"/>
                      <a:r>
                        <a:rPr lang="en-US" sz="2000" u="none" strike="noStrike" dirty="0">
                          <a:effectLst/>
                        </a:rPr>
                        <a:t>GTset01</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gridSpan="2">
                  <a:txBody>
                    <a:bodyPr/>
                    <a:lstStyle/>
                    <a:p>
                      <a:pPr algn="ctr" fontAlgn="ctr"/>
                      <a:r>
                        <a:rPr lang="en-US" sz="2000" u="none" strike="noStrike">
                          <a:effectLst/>
                        </a:rPr>
                        <a:t>GTset02</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a:txBody>
                    <a:bodyPr/>
                    <a:lstStyle/>
                    <a:p>
                      <a:pPr algn="ctr" fontAlgn="ctr"/>
                      <a:r>
                        <a:rPr lang="en-US" sz="2000" u="none" strike="noStrike" dirty="0">
                          <a:effectLst/>
                        </a:rPr>
                        <a:t>GTset03</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dirty="0" err="1">
                          <a:effectLst/>
                        </a:rPr>
                        <a:t>GTtudbrussels</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a:txBody>
                    <a:bodyPr/>
                    <a:lstStyle/>
                    <a:p>
                      <a:pPr algn="ctr" fontAlgn="ctr"/>
                      <a:r>
                        <a:rPr lang="en-US" sz="2000" u="none" strike="noStrike" dirty="0">
                          <a:effectLst/>
                        </a:rPr>
                        <a:t>3866（two.txt）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84105">
                <a:tc gridSpan="2">
                  <a:txBody>
                    <a:bodyPr/>
                    <a:lstStyle/>
                    <a:p>
                      <a:pPr algn="ctr" fontAlgn="ctr"/>
                      <a:r>
                        <a:rPr lang="en-US" sz="2000" u="none" strike="noStrike">
                          <a:effectLst/>
                        </a:rPr>
                        <a:t>GTset04</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gridSpan="2">
                  <a:txBody>
                    <a:bodyPr/>
                    <a:lstStyle/>
                    <a:p>
                      <a:pPr algn="ctr" fontAlgn="ctr"/>
                      <a:r>
                        <a:rPr lang="en-US" sz="2000" u="none" strike="noStrike" dirty="0">
                          <a:effectLst/>
                        </a:rPr>
                        <a:t>GTset05</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a:txBody>
                    <a:bodyPr/>
                    <a:lstStyle/>
                    <a:p>
                      <a:pPr algn="ctr" fontAlgn="ctr"/>
                      <a:r>
                        <a:rPr lang="en-US" sz="2000" u="none" strike="noStrike" dirty="0" err="1">
                          <a:effectLst/>
                        </a:rPr>
                        <a:t>GTeth</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a:txBody>
                    <a:bodyPr/>
                    <a:lstStyle/>
                    <a:p>
                      <a:pPr algn="ctr" fontAlgn="ctr"/>
                      <a:r>
                        <a:rPr lang="en-US" sz="2000" u="none" strike="noStrike" dirty="0">
                          <a:effectLst/>
                        </a:rPr>
                        <a:t>3644（three.txt）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7">
                  <a:txBody>
                    <a:bodyPr/>
                    <a:lstStyle/>
                    <a:p>
                      <a:pPr algn="ctr" fontAlgn="ctr"/>
                      <a:r>
                        <a:rPr lang="en-US" sz="2000" b="1" u="none" strike="noStrike" dirty="0">
                          <a:effectLst/>
                        </a:rPr>
                        <a:t>3-fold（Vaild）</a:t>
                      </a:r>
                      <a:endParaRPr 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2000" b="1" u="none" strike="noStrike" dirty="0">
                          <a:effectLst/>
                        </a:rPr>
                        <a:t>总计</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69331">
                <a:tc gridSpan="2">
                  <a:txBody>
                    <a:bodyPr/>
                    <a:lstStyle/>
                    <a:p>
                      <a:pPr algn="ctr" fontAlgn="ctr"/>
                      <a:r>
                        <a:rPr lang="en-US" sz="2000" u="none" strike="noStrike">
                          <a:effectLst/>
                        </a:rPr>
                        <a:t>set00</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en-US" altLang="zh-CN" sz="2000" u="none" strike="noStrike" dirty="0">
                          <a:effectLst/>
                        </a:rPr>
                        <a:t>8559</a:t>
                      </a:r>
                      <a:r>
                        <a:rPr lang="zh-CN" altLang="en-US" sz="2000" u="none" strike="noStrike" dirty="0">
                          <a:effectLst/>
                        </a:rPr>
                        <a:t>（一）</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69331">
                <a:tc gridSpan="2">
                  <a:txBody>
                    <a:bodyPr/>
                    <a:lstStyle/>
                    <a:p>
                      <a:pPr algn="ctr" fontAlgn="ctr"/>
                      <a:r>
                        <a:rPr lang="en-US" sz="2000" u="none" strike="noStrike">
                          <a:effectLst/>
                        </a:rPr>
                        <a:t>set01</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a:effectLst/>
                        </a:rPr>
                        <a:t>set02</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dirty="0">
                          <a:effectLst/>
                        </a:rPr>
                        <a:t>set03</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pPr algn="ctr" fontAlgn="ct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sz="2000" u="none" strike="noStrike" dirty="0" err="1">
                          <a:effectLst/>
                        </a:rPr>
                        <a:t>tudbrussels</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en-US" altLang="zh-CN" sz="2000" u="none" strike="noStrike" dirty="0">
                          <a:effectLst/>
                        </a:rPr>
                        <a:t>19513</a:t>
                      </a:r>
                      <a:r>
                        <a:rPr lang="zh-CN" altLang="en-US" sz="2000" u="none" strike="noStrike" dirty="0">
                          <a:effectLst/>
                        </a:rPr>
                        <a:t>（二）</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84105">
                <a:tc gridSpan="2">
                  <a:txBody>
                    <a:bodyPr/>
                    <a:lstStyle/>
                    <a:p>
                      <a:pPr algn="ctr" fontAlgn="ctr"/>
                      <a:r>
                        <a:rPr lang="en-US" sz="2000" u="none" strike="noStrike">
                          <a:effectLst/>
                        </a:rPr>
                        <a:t>set04</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a:effectLst/>
                        </a:rPr>
                        <a:t>set05</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endParaRPr lang="zh-CN" altLang="en-US"/>
                    </a:p>
                  </a:txBody>
                  <a:tcPr/>
                </a:tc>
                <a:tc gridSpan="2">
                  <a:txBody>
                    <a:bodyPr/>
                    <a:lstStyle/>
                    <a:p>
                      <a:pPr algn="ctr" fontAlgn="ctr"/>
                      <a:r>
                        <a:rPr lang="en-US" sz="2000" u="none" strike="noStrike" dirty="0">
                          <a:effectLst/>
                        </a:rPr>
                        <a:t>eth</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zh-CN" altLang="en-US" sz="2000" u="none" strike="noStrike" dirty="0">
                          <a:effectLst/>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en-US" altLang="zh-CN" sz="2000" u="none" strike="noStrike" dirty="0">
                          <a:effectLst/>
                        </a:rPr>
                        <a:t>17022</a:t>
                      </a:r>
                      <a:r>
                        <a:rPr lang="zh-CN" altLang="en-US" sz="2000" u="none" strike="noStrike" dirty="0">
                          <a:effectLst/>
                        </a:rPr>
                        <a:t>（三）</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r>
              <a:tr h="369331">
                <a:tc gridSpan="6">
                  <a:txBody>
                    <a:bodyPr/>
                    <a:lstStyle/>
                    <a:p>
                      <a:pPr algn="ctr" fontAlgn="ctr"/>
                      <a:r>
                        <a:rPr lang="zh-CN" altLang="en-US" sz="2000" b="1" u="none" strike="noStrike" dirty="0">
                          <a:effectLst/>
                        </a:rPr>
                        <a:t>训练</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rowSpan="2">
                  <a:txBody>
                    <a:bodyPr/>
                    <a:lstStyle/>
                    <a:p>
                      <a:pPr algn="ctr" fontAlgn="ctr"/>
                      <a:r>
                        <a:rPr lang="zh-CN" altLang="en-US" sz="2000" b="1" u="none" strike="noStrike" dirty="0">
                          <a:effectLst/>
                        </a:rPr>
                        <a:t>测试</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rowSpan="2">
                  <a:txBody>
                    <a:bodyPr/>
                    <a:lstStyle/>
                    <a:p>
                      <a:pPr algn="ctr" fontAlgn="ctr"/>
                      <a:r>
                        <a:rPr lang="zh-CN" altLang="en-US" sz="2000" b="1" u="none" strike="noStrike">
                          <a:effectLst/>
                        </a:rPr>
                        <a:t>名称</a:t>
                      </a:r>
                      <a:endParaRPr lang="zh-CN" altLang="en-US" sz="2000" b="1"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gridSpan="3">
                  <a:txBody>
                    <a:bodyPr/>
                    <a:lstStyle/>
                    <a:p>
                      <a:pPr algn="ctr" fontAlgn="ctr"/>
                      <a:r>
                        <a:rPr lang="zh-CN" altLang="en-US" sz="2000" b="1" u="none" strike="noStrike">
                          <a:effectLst/>
                        </a:rPr>
                        <a:t>基础</a:t>
                      </a:r>
                      <a:endParaRPr lang="zh-CN" altLang="en-US" sz="2000" b="1"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2000" b="1" u="none" strike="noStrike" dirty="0">
                          <a:effectLst/>
                        </a:rPr>
                        <a:t>合并</a:t>
                      </a:r>
                      <a:endParaRPr lang="zh-CN" altLang="en-US" sz="2000" b="1"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369331">
                <a:tc>
                  <a:txBody>
                    <a:bodyPr/>
                    <a:lstStyle/>
                    <a:p>
                      <a:pPr algn="ctr" fontAlgn="ctr"/>
                      <a:r>
                        <a:rPr lang="en-US" sz="2000" u="none" strike="noStrike">
                          <a:effectLst/>
                        </a:rPr>
                        <a:t>two.txt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dirty="0">
                          <a:effectLst/>
                        </a:rPr>
                        <a:t>three.txt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3">
                  <a:txBody>
                    <a:bodyPr/>
                    <a:lstStyle/>
                    <a:p>
                      <a:pPr algn="ctr" fontAlgn="ctr"/>
                      <a:r>
                        <a:rPr lang="en-US" sz="2000" u="none" strike="noStrike" dirty="0" smtClean="0">
                          <a:effectLst/>
                        </a:rPr>
                        <a:t>7510</a:t>
                      </a:r>
                      <a:r>
                        <a:rPr lang="zh-CN" altLang="en-US" sz="2000" u="none" strike="noStrike" dirty="0" smtClean="0">
                          <a:effectLst/>
                        </a:rPr>
                        <a:t>（</a:t>
                      </a:r>
                      <a:r>
                        <a:rPr lang="en-US" altLang="zh-CN" sz="2000" u="none" strike="noStrike" dirty="0" smtClean="0">
                          <a:effectLst/>
                        </a:rPr>
                        <a:t>-one.txt</a:t>
                      </a:r>
                      <a:r>
                        <a:rPr lang="zh-CN" altLang="en-US" sz="2000" u="none" strike="noStrike" dirty="0" smtClean="0">
                          <a:effectLst/>
                        </a:rPr>
                        <a: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altLang="zh-CN" sz="2000" u="none" strike="noStrike" dirty="0">
                          <a:effectLst/>
                        </a:rPr>
                        <a:t>8559</a:t>
                      </a:r>
                      <a:r>
                        <a:rPr lang="zh-CN" altLang="en-US" sz="2000" u="none" strike="noStrike" dirty="0">
                          <a:effectLst/>
                        </a:rPr>
                        <a:t>（一）</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zh-CN" altLang="en-US" sz="2000" u="none" strike="noStrike" dirty="0">
                          <a:effectLst/>
                        </a:rPr>
                        <a:t>第一折交叉验证</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69331">
                <a:tc>
                  <a:txBody>
                    <a:bodyPr/>
                    <a:lstStyle/>
                    <a:p>
                      <a:pPr algn="ctr" fontAlgn="ctr"/>
                      <a:r>
                        <a:rPr lang="en-US" sz="2000" u="none" strike="noStrike">
                          <a:effectLst/>
                        </a:rPr>
                        <a:t>one.txt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a:effectLst/>
                        </a:rPr>
                        <a:t>three.txt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3">
                  <a:txBody>
                    <a:bodyPr/>
                    <a:lstStyle/>
                    <a:p>
                      <a:pPr algn="ctr" fontAlgn="ctr"/>
                      <a:r>
                        <a:rPr lang="en-US" sz="2000" u="none" strike="noStrike">
                          <a:effectLst/>
                        </a:rPr>
                        <a:t>7749（-two.txt）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altLang="zh-CN" sz="2000" u="none" strike="noStrike" dirty="0">
                          <a:effectLst/>
                        </a:rPr>
                        <a:t>19513</a:t>
                      </a:r>
                      <a:r>
                        <a:rPr lang="zh-CN" altLang="en-US" sz="2000" u="none" strike="noStrike" dirty="0">
                          <a:effectLst/>
                        </a:rPr>
                        <a:t>（二）</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zh-CN" altLang="en-US" sz="2000" u="none" strike="noStrike" dirty="0">
                          <a:effectLst/>
                        </a:rPr>
                        <a:t>第二折交叉验证</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r h="384105">
                <a:tc>
                  <a:txBody>
                    <a:bodyPr/>
                    <a:lstStyle/>
                    <a:p>
                      <a:pPr algn="ctr" fontAlgn="ctr"/>
                      <a:r>
                        <a:rPr lang="en-US" sz="2000" u="none" strike="noStrike">
                          <a:effectLst/>
                        </a:rPr>
                        <a:t>one.txt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2">
                  <a:txBody>
                    <a:bodyPr/>
                    <a:lstStyle/>
                    <a:p>
                      <a:pPr algn="ctr" fontAlgn="ctr"/>
                      <a:r>
                        <a:rPr lang="en-US" sz="2000" u="none" strike="noStrike">
                          <a:effectLst/>
                        </a:rPr>
                        <a:t>two.txt</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gridSpan="3">
                  <a:txBody>
                    <a:bodyPr/>
                    <a:lstStyle/>
                    <a:p>
                      <a:pPr algn="ctr" fontAlgn="ctr"/>
                      <a:r>
                        <a:rPr lang="en-US" sz="2000" u="none" strike="noStrike" dirty="0">
                          <a:effectLst/>
                        </a:rPr>
                        <a:t>7971（-three.txt）</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285" marR="7285" marT="7285" marB="0" anchor="ctr"/>
                </a:tc>
                <a:tc hMerge="1">
                  <a:txBody>
                    <a:bodyPr/>
                    <a:lstStyle/>
                    <a:p>
                      <a:pPr algn="ctr" fontAlgn="ct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a:tc>
                <a:tc>
                  <a:txBody>
                    <a:bodyPr/>
                    <a:lstStyle/>
                    <a:p>
                      <a:pPr algn="ctr" fontAlgn="ctr"/>
                      <a:r>
                        <a:rPr lang="en-US" altLang="zh-CN" sz="2000" u="none" strike="noStrike" dirty="0">
                          <a:effectLst/>
                        </a:rPr>
                        <a:t>17022</a:t>
                      </a:r>
                      <a:r>
                        <a:rPr lang="zh-CN" altLang="en-US" sz="2000" u="none" strike="noStrike" dirty="0">
                          <a:effectLst/>
                        </a:rPr>
                        <a:t>（三）</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solidFill>
                      <a:schemeClr val="accent2">
                        <a:lumMod val="20000"/>
                        <a:lumOff val="80000"/>
                      </a:schemeClr>
                    </a:solidFill>
                  </a:tcPr>
                </a:tc>
                <a:tc>
                  <a:txBody>
                    <a:bodyPr/>
                    <a:lstStyle/>
                    <a:p>
                      <a:pPr algn="ctr" fontAlgn="ctr"/>
                      <a:r>
                        <a:rPr lang="zh-CN" altLang="en-US" sz="2000" u="none" strike="noStrike" dirty="0">
                          <a:effectLst/>
                        </a:rPr>
                        <a:t>第三折交叉验证</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7285" marR="7285" marT="7285" marB="0" anchor="ctr"/>
                </a:tc>
              </a:tr>
            </a:tbl>
          </a:graphicData>
        </a:graphic>
      </p:graphicFrame>
    </p:spTree>
    <p:extLst>
      <p:ext uri="{BB962C8B-B14F-4D97-AF65-F5344CB8AC3E}">
        <p14:creationId xmlns:p14="http://schemas.microsoft.com/office/powerpoint/2010/main" val="26403827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数据准备</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74901"/>
          </a:xfrm>
          <a:prstGeom prst="rect">
            <a:avLst/>
          </a:prstGeom>
          <a:noFill/>
          <a:ln w="9525">
            <a:noFill/>
          </a:ln>
        </p:spPr>
        <p:txBody>
          <a:bodyPr>
            <a:spAutoFit/>
          </a:bodyPr>
          <a:lstStyle/>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2395339942"/>
              </p:ext>
            </p:extLst>
          </p:nvPr>
        </p:nvGraphicFramePr>
        <p:xfrm>
          <a:off x="192506" y="920969"/>
          <a:ext cx="8791072" cy="5477126"/>
        </p:xfrm>
        <a:graphic>
          <a:graphicData uri="http://schemas.openxmlformats.org/drawingml/2006/table">
            <a:tbl>
              <a:tblPr>
                <a:tableStyleId>{5940675A-B579-460E-94D1-54222C63F5DA}</a:tableStyleId>
              </a:tblPr>
              <a:tblGrid>
                <a:gridCol w="1363578"/>
                <a:gridCol w="1379621"/>
                <a:gridCol w="1741747"/>
                <a:gridCol w="520190"/>
                <a:gridCol w="1427747"/>
                <a:gridCol w="2358189"/>
              </a:tblGrid>
              <a:tr h="402274">
                <a:tc gridSpan="6">
                  <a:txBody>
                    <a:bodyPr/>
                    <a:lstStyle/>
                    <a:p>
                      <a:pPr algn="ctr" fontAlgn="ctr"/>
                      <a:r>
                        <a:rPr lang="zh-CN" altLang="en-US" sz="1800" b="1" u="none" strike="noStrike" dirty="0">
                          <a:effectLst/>
                        </a:rPr>
                        <a:t>取每帧</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86803">
                <a:tc gridSpan="5">
                  <a:txBody>
                    <a:bodyPr/>
                    <a:lstStyle/>
                    <a:p>
                      <a:pPr algn="ctr" fontAlgn="ctr"/>
                      <a:r>
                        <a:rPr lang="en-US" sz="1800" b="1" u="none" strike="noStrike" dirty="0">
                          <a:effectLst/>
                        </a:rPr>
                        <a:t>3-fold（Train）</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1800" b="1" u="none" strike="noStrike" dirty="0">
                          <a:effectLst/>
                        </a:rPr>
                        <a:t>总计</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a:txBody>
                    <a:bodyPr/>
                    <a:lstStyle/>
                    <a:p>
                      <a:pPr algn="ctr" fontAlgn="ctr"/>
                      <a:r>
                        <a:rPr lang="en-US" sz="1800" u="none" strike="noStrike">
                          <a:effectLst/>
                        </a:rPr>
                        <a:t>FullGTset00</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a:effectLst/>
                        </a:rPr>
                        <a:t>　</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a:txBody>
                    <a:bodyPr/>
                    <a:lstStyle/>
                    <a:p>
                      <a:pPr algn="ctr" fontAlgn="ctr"/>
                      <a:r>
                        <a:rPr lang="en-US" sz="1800" u="none" strike="noStrike" dirty="0">
                          <a:effectLst/>
                        </a:rPr>
                        <a:t>12303（fullone.txt）</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a:txBody>
                    <a:bodyPr/>
                    <a:lstStyle/>
                    <a:p>
                      <a:pPr algn="ctr" fontAlgn="ctr"/>
                      <a:r>
                        <a:rPr lang="en-US" sz="1800" u="none" strike="noStrike">
                          <a:effectLst/>
                        </a:rPr>
                        <a:t>FullGTset01</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FullGTset02</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dirty="0">
                          <a:effectLst/>
                        </a:rPr>
                        <a:t>FullGTset03</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a:effectLst/>
                        </a:rPr>
                        <a:t>GTtudbrussels</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a:txBody>
                    <a:bodyPr/>
                    <a:lstStyle/>
                    <a:p>
                      <a:pPr algn="ctr" fontAlgn="ctr"/>
                      <a:r>
                        <a:rPr lang="en-US" sz="1800" u="none" strike="noStrike">
                          <a:effectLst/>
                        </a:rPr>
                        <a:t>10952（fulltwo.txt）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402274">
                <a:tc>
                  <a:txBody>
                    <a:bodyPr/>
                    <a:lstStyle/>
                    <a:p>
                      <a:pPr algn="ctr" fontAlgn="ctr"/>
                      <a:r>
                        <a:rPr lang="en-US" sz="1800" u="none" strike="noStrike">
                          <a:effectLst/>
                        </a:rPr>
                        <a:t>FullGTset04</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FullGTset05</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dirty="0" err="1">
                          <a:effectLst/>
                        </a:rPr>
                        <a:t>GTeth</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a:txBody>
                    <a:bodyPr/>
                    <a:lstStyle/>
                    <a:p>
                      <a:pPr algn="ctr" fontAlgn="ctr"/>
                      <a:r>
                        <a:rPr lang="en-US" sz="1800" u="none" strike="noStrike">
                          <a:effectLst/>
                        </a:rPr>
                        <a:t>7327（fullthree.txt）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gridSpan="5">
                  <a:txBody>
                    <a:bodyPr/>
                    <a:lstStyle/>
                    <a:p>
                      <a:pPr algn="ctr" fontAlgn="ctr"/>
                      <a:r>
                        <a:rPr lang="en-US" sz="1800" b="1" u="none" strike="noStrike" dirty="0">
                          <a:effectLst/>
                        </a:rPr>
                        <a:t>3-fold（Vaild）</a:t>
                      </a:r>
                      <a:endParaRPr 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1800" b="1" u="none" strike="noStrike" dirty="0">
                          <a:effectLst/>
                        </a:rPr>
                        <a:t>总计</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386803">
                <a:tc>
                  <a:txBody>
                    <a:bodyPr/>
                    <a:lstStyle/>
                    <a:p>
                      <a:pPr algn="ctr" fontAlgn="ctr"/>
                      <a:r>
                        <a:rPr lang="en-US" sz="1800" u="none" strike="noStrike">
                          <a:effectLst/>
                        </a:rPr>
                        <a:t>set00</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gridSpan="2">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altLang="zh-CN" sz="1800" u="none" strike="noStrike">
                          <a:effectLst/>
                        </a:rPr>
                        <a:t>8559</a:t>
                      </a:r>
                      <a:r>
                        <a:rPr lang="zh-CN" altLang="en-US" sz="1800" u="none" strike="noStrike">
                          <a:effectLst/>
                        </a:rPr>
                        <a:t>（一）</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386803">
                <a:tc>
                  <a:txBody>
                    <a:bodyPr/>
                    <a:lstStyle/>
                    <a:p>
                      <a:pPr algn="ctr" fontAlgn="ctr"/>
                      <a:r>
                        <a:rPr lang="en-US" sz="1800" u="none" strike="noStrike">
                          <a:effectLst/>
                        </a:rPr>
                        <a:t>set01</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sz="1800" u="none" strike="noStrike">
                          <a:effectLst/>
                        </a:rPr>
                        <a:t>set02</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gridSpan="2">
                  <a:txBody>
                    <a:bodyPr/>
                    <a:lstStyle/>
                    <a:p>
                      <a:pPr algn="ctr" fontAlgn="ctr"/>
                      <a:r>
                        <a:rPr lang="en-US" sz="1800" u="none" strike="noStrike" dirty="0">
                          <a:effectLst/>
                        </a:rPr>
                        <a:t>set03</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pPr algn="ctr" fontAlgn="ct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dirty="0" err="1">
                          <a:effectLst/>
                        </a:rPr>
                        <a:t>tudbrussels</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altLang="zh-CN" sz="1800" u="none" strike="noStrike">
                          <a:effectLst/>
                        </a:rPr>
                        <a:t>19513</a:t>
                      </a:r>
                      <a:r>
                        <a:rPr lang="zh-CN" altLang="en-US" sz="1800" u="none" strike="noStrike">
                          <a:effectLst/>
                        </a:rPr>
                        <a:t>（二）</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402274">
                <a:tc>
                  <a:txBody>
                    <a:bodyPr/>
                    <a:lstStyle/>
                    <a:p>
                      <a:pPr algn="ctr" fontAlgn="ctr"/>
                      <a:r>
                        <a:rPr lang="en-US" sz="1800" u="none" strike="noStrike">
                          <a:effectLst/>
                        </a:rPr>
                        <a:t>set04</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sz="1800" u="none" strike="noStrike">
                          <a:effectLst/>
                        </a:rPr>
                        <a:t>set05</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gridSpan="2">
                  <a:txBody>
                    <a:bodyPr/>
                    <a:lstStyle/>
                    <a:p>
                      <a:pPr algn="ctr" fontAlgn="ctr"/>
                      <a:r>
                        <a:rPr lang="en-US" sz="1800" u="none" strike="noStrike">
                          <a:effectLst/>
                        </a:rPr>
                        <a:t>eth</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en-US" altLang="zh-CN" sz="1800" u="none" strike="noStrike" dirty="0">
                          <a:effectLst/>
                        </a:rPr>
                        <a:t>17022</a:t>
                      </a:r>
                      <a:r>
                        <a:rPr lang="zh-CN" altLang="en-US" sz="1800" u="none" strike="noStrike" dirty="0">
                          <a:effectLst/>
                        </a:rPr>
                        <a:t>（三）</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r>
              <a:tr h="386803">
                <a:tc gridSpan="4">
                  <a:txBody>
                    <a:bodyPr/>
                    <a:lstStyle/>
                    <a:p>
                      <a:pPr algn="ctr" fontAlgn="ctr"/>
                      <a:r>
                        <a:rPr lang="zh-CN" altLang="en-US" sz="1800" b="1" u="none" strike="noStrike" dirty="0">
                          <a:effectLst/>
                        </a:rPr>
                        <a:t>训练</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hMerge="1">
                  <a:txBody>
                    <a:bodyPr/>
                    <a:lstStyle/>
                    <a:p>
                      <a:endParaRPr lang="zh-CN" altLang="en-US"/>
                    </a:p>
                  </a:txBody>
                  <a:tcP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rowSpan="2">
                  <a:txBody>
                    <a:bodyPr/>
                    <a:lstStyle/>
                    <a:p>
                      <a:pPr algn="ctr" fontAlgn="ctr"/>
                      <a:r>
                        <a:rPr lang="zh-CN" altLang="en-US" sz="1800" b="1" u="none" strike="noStrike" dirty="0">
                          <a:effectLst/>
                        </a:rPr>
                        <a:t>测试</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rowSpan="2">
                  <a:txBody>
                    <a:bodyPr/>
                    <a:lstStyle/>
                    <a:p>
                      <a:pPr algn="ctr" fontAlgn="ctr"/>
                      <a:r>
                        <a:rPr lang="zh-CN" altLang="en-US" sz="1800" b="1" u="none" strike="noStrike" dirty="0">
                          <a:effectLst/>
                        </a:rPr>
                        <a:t>名称</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gridSpan="2">
                  <a:txBody>
                    <a:bodyPr/>
                    <a:lstStyle/>
                    <a:p>
                      <a:pPr algn="ctr" fontAlgn="ctr"/>
                      <a:r>
                        <a:rPr lang="zh-CN" altLang="en-US" sz="1800" b="1" u="none" strike="noStrike">
                          <a:effectLst/>
                        </a:rPr>
                        <a:t>基础</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gridSpan="2">
                  <a:txBody>
                    <a:bodyPr/>
                    <a:lstStyle/>
                    <a:p>
                      <a:pPr algn="ctr" fontAlgn="ctr"/>
                      <a:r>
                        <a:rPr lang="zh-CN" altLang="en-US" sz="1800" b="1" u="none" strike="noStrike" dirty="0">
                          <a:effectLst/>
                        </a:rPr>
                        <a:t>合并</a:t>
                      </a:r>
                      <a:endParaRPr lang="zh-CN" altLang="en-US" sz="1800" b="1"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386803">
                <a:tc>
                  <a:txBody>
                    <a:bodyPr/>
                    <a:lstStyle/>
                    <a:p>
                      <a:pPr algn="ctr" fontAlgn="ctr"/>
                      <a:r>
                        <a:rPr lang="en-US" sz="1800" u="none" strike="noStrike">
                          <a:effectLst/>
                        </a:rPr>
                        <a:t>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dirty="0">
                          <a:effectLst/>
                        </a:rPr>
                        <a:t>18279(-fullone.txt)</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pPr algn="ctr" fontAlgn="ct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8559</a:t>
                      </a:r>
                      <a:r>
                        <a:rPr lang="zh-CN" altLang="en-US" sz="1800" u="none" strike="noStrike" dirty="0">
                          <a:effectLst/>
                        </a:rPr>
                        <a:t>（一）</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第一折交叉验证</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386803">
                <a:tc>
                  <a:txBody>
                    <a:bodyPr/>
                    <a:lstStyle/>
                    <a:p>
                      <a:pPr algn="ctr" fontAlgn="ctr"/>
                      <a:r>
                        <a:rPr lang="en-US" sz="1800" u="none" strike="noStrike">
                          <a:effectLst/>
                        </a:rPr>
                        <a:t>fullone.txt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a:effectLst/>
                        </a:rPr>
                        <a:t>19630（-fulltwo.txt）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pPr algn="ctr" fontAlgn="ct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19513</a:t>
                      </a:r>
                      <a:r>
                        <a:rPr lang="zh-CN" altLang="en-US" sz="1800" u="none" strike="noStrike" dirty="0">
                          <a:effectLst/>
                        </a:rPr>
                        <a:t>（二）</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第二折交叉验证</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r h="402274">
                <a:tc>
                  <a:txBody>
                    <a:bodyPr/>
                    <a:lstStyle/>
                    <a:p>
                      <a:pPr algn="ctr" fontAlgn="ctr"/>
                      <a:r>
                        <a:rPr lang="en-US" sz="1800" u="none" strike="noStrike">
                          <a:effectLst/>
                        </a:rPr>
                        <a:t>fullone.txt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sz="1800" u="none" strike="noStrike">
                          <a:effectLst/>
                        </a:rPr>
                        <a:t>fulltwo.txt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gridSpan="2">
                  <a:txBody>
                    <a:bodyPr/>
                    <a:lstStyle/>
                    <a:p>
                      <a:pPr algn="ctr" fontAlgn="ctr"/>
                      <a:r>
                        <a:rPr lang="en-US" sz="1800" u="none" strike="noStrike">
                          <a:effectLst/>
                        </a:rPr>
                        <a:t>23255（-fullthree.txt）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hMerge="1">
                  <a:txBody>
                    <a:bodyPr/>
                    <a:lstStyle/>
                    <a:p>
                      <a:pPr algn="ctr" fontAlgn="ct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144" marR="7144" marT="7144" marB="0" anchor="ctr"/>
                </a:tc>
                <a:tc>
                  <a:txBody>
                    <a:bodyPr/>
                    <a:lstStyle/>
                    <a:p>
                      <a:pPr algn="ctr" fontAlgn="ctr"/>
                      <a:r>
                        <a:rPr lang="en-US" altLang="zh-CN" sz="1800" u="none" strike="noStrike" dirty="0">
                          <a:effectLst/>
                        </a:rPr>
                        <a:t>17022</a:t>
                      </a:r>
                      <a:r>
                        <a:rPr lang="zh-CN" altLang="en-US" sz="1800" u="none" strike="noStrike" dirty="0">
                          <a:effectLst/>
                        </a:rPr>
                        <a:t>（三）</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solidFill>
                      <a:schemeClr val="accent2">
                        <a:lumMod val="20000"/>
                        <a:lumOff val="80000"/>
                      </a:schemeClr>
                    </a:solidFill>
                  </a:tcPr>
                </a:tc>
                <a:tc>
                  <a:txBody>
                    <a:bodyPr/>
                    <a:lstStyle/>
                    <a:p>
                      <a:pPr algn="ctr" fontAlgn="ctr"/>
                      <a:r>
                        <a:rPr lang="zh-CN" altLang="en-US" sz="1800" u="none" strike="noStrike" dirty="0">
                          <a:effectLst/>
                        </a:rPr>
                        <a:t>第三折交叉验证</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7144" marR="7144" marT="7144" marB="0" anchor="ctr"/>
                </a:tc>
              </a:tr>
            </a:tbl>
          </a:graphicData>
        </a:graphic>
      </p:graphicFrame>
    </p:spTree>
    <p:extLst>
      <p:ext uri="{BB962C8B-B14F-4D97-AF65-F5344CB8AC3E}">
        <p14:creationId xmlns:p14="http://schemas.microsoft.com/office/powerpoint/2010/main" val="935499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评估</a:t>
            </a:r>
            <a:r>
              <a:rPr lang="zh-CN" altLang="en-US" sz="3600" b="1" dirty="0">
                <a:solidFill>
                  <a:schemeClr val="accent1"/>
                </a:solidFill>
                <a:latin typeface="微软雅黑" panose="020B0503020204020204" pitchFamily="34" charset="-122"/>
                <a:ea typeface="微软雅黑" panose="020B0503020204020204" pitchFamily="34" charset="-122"/>
              </a:rPr>
              <a:t>指标</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4376583"/>
          </a:xfrm>
          <a:prstGeom prst="rect">
            <a:avLst/>
          </a:prstGeom>
          <a:noFill/>
          <a:ln w="9525">
            <a:noFill/>
          </a:ln>
        </p:spPr>
        <p:txBody>
          <a:bodyPr>
            <a:spAutoFit/>
          </a:bodyPr>
          <a:lstStyle/>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Avg Loss</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（记录模型训练损失变化情况）</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LAMR</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（衡量检测器性能，值越小越好）</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 </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对数</a:t>
            </a:r>
            <a:r>
              <a:rPr lang="zh-CN" altLang="en-US" sz="2800" noProof="1">
                <a:effectLst>
                  <a:outerShdw blurRad="38100" dist="19050" dir="2700000" algn="tl" rotWithShape="0">
                    <a:schemeClr val="dk1">
                      <a:alpha val="40000"/>
                    </a:schemeClr>
                  </a:outerShdw>
                </a:effectLst>
                <a:latin typeface="Calibri" pitchFamily="2" charset="0"/>
                <a:ea typeface="宋体" charset="-122"/>
                <a:cs typeface="+mn-ea"/>
              </a:rPr>
              <a:t>平均</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错误率（</a:t>
            </a:r>
            <a:r>
              <a:rPr lang="en-US" altLang="zh-CN" sz="2800" noProof="1">
                <a:effectLst>
                  <a:outerShdw blurRad="38100" dist="19050" dir="2700000" algn="tl" rotWithShape="0">
                    <a:schemeClr val="dk1">
                      <a:alpha val="40000"/>
                    </a:schemeClr>
                  </a:outerShdw>
                </a:effectLst>
                <a:latin typeface="Calibri" pitchFamily="2" charset="0"/>
                <a:ea typeface="宋体" charset="-122"/>
                <a:cs typeface="+mn-ea"/>
              </a:rPr>
              <a:t>Log-average Miss </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Rate</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 </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1872666" y="2489209"/>
            <a:ext cx="5783809" cy="896084"/>
          </a:xfrm>
          <a:prstGeom prst="rect">
            <a:avLst/>
          </a:prstGeom>
        </p:spPr>
      </p:pic>
      <p:sp>
        <p:nvSpPr>
          <p:cNvPr id="3" name="矩形 2"/>
          <p:cNvSpPr/>
          <p:nvPr/>
        </p:nvSpPr>
        <p:spPr>
          <a:xfrm>
            <a:off x="1973179" y="2614863"/>
            <a:ext cx="641684" cy="657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508022" y="2614863"/>
            <a:ext cx="1010652" cy="657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7518674" y="1382634"/>
            <a:ext cx="386169" cy="1554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3" idx="2"/>
          </p:cNvCxnSpPr>
          <p:nvPr/>
        </p:nvCxnSpPr>
        <p:spPr>
          <a:xfrm>
            <a:off x="2294021" y="3272374"/>
            <a:ext cx="0" cy="427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226026" y="3721006"/>
            <a:ext cx="3365024" cy="461665"/>
          </a:xfrm>
          <a:prstGeom prst="rect">
            <a:avLst/>
          </a:prstGeom>
          <a:noFill/>
        </p:spPr>
        <p:txBody>
          <a:bodyPr wrap="none" rtlCol="0">
            <a:spAutoFit/>
          </a:bodyPr>
          <a:lstStyle/>
          <a:p>
            <a:r>
              <a:rPr lang="zh-CN" altLang="en-US" sz="2400" dirty="0" smtClean="0">
                <a:solidFill>
                  <a:srgbClr val="FF0000"/>
                </a:solidFill>
              </a:rPr>
              <a:t>第</a:t>
            </a:r>
            <a:r>
              <a:rPr lang="en-US" altLang="zh-CN" sz="2400" dirty="0" smtClean="0">
                <a:solidFill>
                  <a:srgbClr val="FF0000"/>
                </a:solidFill>
              </a:rPr>
              <a:t>t</a:t>
            </a:r>
            <a:r>
              <a:rPr lang="zh-CN" altLang="en-US" sz="2400" dirty="0" smtClean="0">
                <a:solidFill>
                  <a:srgbClr val="FF0000"/>
                </a:solidFill>
              </a:rPr>
              <a:t>次迭代后的平均损失</a:t>
            </a:r>
            <a:endParaRPr lang="zh-CN" altLang="en-US" sz="2400" dirty="0">
              <a:solidFill>
                <a:srgbClr val="FF0000"/>
              </a:solidFill>
            </a:endParaRPr>
          </a:p>
        </p:txBody>
      </p:sp>
      <p:sp>
        <p:nvSpPr>
          <p:cNvPr id="16" name="文本框 15"/>
          <p:cNvSpPr txBox="1"/>
          <p:nvPr/>
        </p:nvSpPr>
        <p:spPr>
          <a:xfrm>
            <a:off x="5869043" y="920969"/>
            <a:ext cx="3057247" cy="461665"/>
          </a:xfrm>
          <a:prstGeom prst="rect">
            <a:avLst/>
          </a:prstGeom>
          <a:noFill/>
        </p:spPr>
        <p:txBody>
          <a:bodyPr wrap="none" rtlCol="0">
            <a:spAutoFit/>
          </a:bodyPr>
          <a:lstStyle/>
          <a:p>
            <a:r>
              <a:rPr lang="zh-CN" altLang="en-US" sz="2400" dirty="0" smtClean="0">
                <a:solidFill>
                  <a:srgbClr val="FF0000"/>
                </a:solidFill>
              </a:rPr>
              <a:t>第</a:t>
            </a:r>
            <a:r>
              <a:rPr lang="en-US" altLang="zh-CN" sz="2400" dirty="0" smtClean="0">
                <a:solidFill>
                  <a:srgbClr val="FF0000"/>
                </a:solidFill>
              </a:rPr>
              <a:t>t</a:t>
            </a:r>
            <a:r>
              <a:rPr lang="zh-CN" altLang="en-US" sz="2400" dirty="0" smtClean="0">
                <a:solidFill>
                  <a:srgbClr val="FF0000"/>
                </a:solidFill>
              </a:rPr>
              <a:t>次迭代后的总损失</a:t>
            </a:r>
            <a:endParaRPr lang="zh-CN" altLang="en-US" sz="2400" dirty="0">
              <a:solidFill>
                <a:srgbClr val="FF0000"/>
              </a:solidFill>
            </a:endParaRPr>
          </a:p>
        </p:txBody>
      </p:sp>
    </p:spTree>
    <p:extLst>
      <p:ext uri="{BB962C8B-B14F-4D97-AF65-F5344CB8AC3E}">
        <p14:creationId xmlns:p14="http://schemas.microsoft.com/office/powerpoint/2010/main" val="34366800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1091966"/>
          </a:xfrm>
          <a:prstGeom prst="rect">
            <a:avLst/>
          </a:prstGeom>
          <a:noFill/>
          <a:ln w="9525">
            <a:noFill/>
          </a:ln>
        </p:spPr>
        <p:txBody>
          <a:bodyPr>
            <a:spAutoFit/>
          </a:bodyPr>
          <a:lstStyle/>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YOLOv2</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直接检测行人效果：</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227381" y="2331804"/>
            <a:ext cx="8675988" cy="2522805"/>
          </a:xfrm>
          <a:prstGeom prst="rect">
            <a:avLst/>
          </a:prstGeom>
        </p:spPr>
      </p:pic>
    </p:spTree>
    <p:extLst>
      <p:ext uri="{BB962C8B-B14F-4D97-AF65-F5344CB8AC3E}">
        <p14:creationId xmlns:p14="http://schemas.microsoft.com/office/powerpoint/2010/main" val="25005642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978729"/>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1</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、使用文献</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中提到的 </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Anchor </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尺度，还是使用文献</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代码中的 </a:t>
            </a: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Anchor </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尺度？ </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2"/>
          <a:stretch>
            <a:fillRect/>
          </a:stretch>
        </p:blipFill>
        <p:spPr>
          <a:xfrm>
            <a:off x="1419225" y="2171220"/>
            <a:ext cx="6369504" cy="4686780"/>
          </a:xfrm>
          <a:prstGeom prst="rect">
            <a:avLst/>
          </a:prstGeom>
        </p:spPr>
      </p:pic>
    </p:spTree>
    <p:extLst>
      <p:ext uri="{BB962C8B-B14F-4D97-AF65-F5344CB8AC3E}">
        <p14:creationId xmlns:p14="http://schemas.microsoft.com/office/powerpoint/2010/main" val="27583748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dirty="0">
                <a:solidFill>
                  <a:srgbClr val="262626"/>
                </a:solidFill>
                <a:latin typeface="微软雅黑" panose="020B0503020204020204" pitchFamily="34" charset="-122"/>
                <a:ea typeface="微软雅黑" panose="020B0503020204020204" pitchFamily="34" charset="-122"/>
              </a:endParaRPr>
            </a:p>
          </p:txBody>
        </p:sp>
      </p:gr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927" y="1067300"/>
            <a:ext cx="7397375" cy="5646010"/>
          </a:xfrm>
          <a:prstGeom prst="rect">
            <a:avLst/>
          </a:prstGeom>
        </p:spPr>
      </p:pic>
      <p:sp>
        <p:nvSpPr>
          <p:cNvPr id="11" name="文本框 10"/>
          <p:cNvSpPr txBox="1"/>
          <p:nvPr/>
        </p:nvSpPr>
        <p:spPr>
          <a:xfrm>
            <a:off x="146957" y="3135086"/>
            <a:ext cx="532518" cy="369332"/>
          </a:xfrm>
          <a:prstGeom prst="rect">
            <a:avLst/>
          </a:prstGeom>
          <a:noFill/>
        </p:spPr>
        <p:txBody>
          <a:bodyPr wrap="none" rtlCol="0">
            <a:spAutoFit/>
          </a:bodyPr>
          <a:lstStyle/>
          <a:p>
            <a:r>
              <a:rPr lang="zh-CN" altLang="en-US" dirty="0" smtClean="0"/>
              <a:t>图</a:t>
            </a:r>
            <a:r>
              <a:rPr lang="en-US" altLang="zh-CN" dirty="0" smtClean="0"/>
              <a:t>1</a:t>
            </a:r>
            <a:endParaRPr lang="zh-CN" altLang="en-US" dirty="0"/>
          </a:p>
        </p:txBody>
      </p:sp>
    </p:spTree>
    <p:extLst>
      <p:ext uri="{BB962C8B-B14F-4D97-AF65-F5344CB8AC3E}">
        <p14:creationId xmlns:p14="http://schemas.microsoft.com/office/powerpoint/2010/main" val="5339422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、平均损失下降太慢，换组学习率是否会快一点？</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4" name="图片 3"/>
          <p:cNvPicPr>
            <a:picLocks noChangeAspect="1"/>
          </p:cNvPicPr>
          <p:nvPr/>
        </p:nvPicPr>
        <p:blipFill>
          <a:blip r:embed="rId2"/>
          <a:stretch>
            <a:fillRect/>
          </a:stretch>
        </p:blipFill>
        <p:spPr>
          <a:xfrm>
            <a:off x="2000574" y="1861407"/>
            <a:ext cx="5180952" cy="1514286"/>
          </a:xfrm>
          <a:prstGeom prst="rect">
            <a:avLst/>
          </a:prstGeom>
        </p:spPr>
      </p:pic>
      <p:pic>
        <p:nvPicPr>
          <p:cNvPr id="5" name="图片 4"/>
          <p:cNvPicPr>
            <a:picLocks noChangeAspect="1"/>
          </p:cNvPicPr>
          <p:nvPr/>
        </p:nvPicPr>
        <p:blipFill>
          <a:blip r:embed="rId3"/>
          <a:stretch>
            <a:fillRect/>
          </a:stretch>
        </p:blipFill>
        <p:spPr>
          <a:xfrm>
            <a:off x="2000574" y="3375693"/>
            <a:ext cx="5180952" cy="2485714"/>
          </a:xfrm>
          <a:prstGeom prst="rect">
            <a:avLst/>
          </a:prstGeom>
        </p:spPr>
      </p:pic>
    </p:spTree>
    <p:extLst>
      <p:ext uri="{BB962C8B-B14F-4D97-AF65-F5344CB8AC3E}">
        <p14:creationId xmlns:p14="http://schemas.microsoft.com/office/powerpoint/2010/main" val="37017359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11" name="图片 10" descr="C:\Users\Administrator\AppData\Roaming\Tencent\Users\2211565104\QQ\WinTemp\RichOle\GBRJA19QV_$}O]WD6}YAE3U.png"/>
          <p:cNvPicPr/>
          <p:nvPr/>
        </p:nvPicPr>
        <p:blipFill>
          <a:blip r:embed="rId2">
            <a:extLst>
              <a:ext uri="{28A0092B-C50C-407E-A947-70E740481C1C}">
                <a14:useLocalDpi xmlns:a14="http://schemas.microsoft.com/office/drawing/2010/main" val="0"/>
              </a:ext>
            </a:extLst>
          </a:blip>
          <a:srcRect/>
          <a:stretch>
            <a:fillRect/>
          </a:stretch>
        </p:blipFill>
        <p:spPr bwMode="auto">
          <a:xfrm>
            <a:off x="1419225" y="1140279"/>
            <a:ext cx="6403214" cy="5555796"/>
          </a:xfrm>
          <a:prstGeom prst="rect">
            <a:avLst/>
          </a:prstGeom>
          <a:noFill/>
          <a:ln>
            <a:noFill/>
          </a:ln>
        </p:spPr>
      </p:pic>
      <p:sp>
        <p:nvSpPr>
          <p:cNvPr id="2" name="文本框 1"/>
          <p:cNvSpPr txBox="1"/>
          <p:nvPr/>
        </p:nvSpPr>
        <p:spPr>
          <a:xfrm>
            <a:off x="293914" y="2775857"/>
            <a:ext cx="532518" cy="369332"/>
          </a:xfrm>
          <a:prstGeom prst="rect">
            <a:avLst/>
          </a:prstGeom>
          <a:noFill/>
        </p:spPr>
        <p:txBody>
          <a:bodyPr wrap="none" rtlCol="0">
            <a:spAutoFit/>
          </a:bodyPr>
          <a:lstStyle/>
          <a:p>
            <a:r>
              <a:rPr lang="zh-CN" altLang="en-US" dirty="0" smtClean="0"/>
              <a:t>图</a:t>
            </a:r>
            <a:r>
              <a:rPr lang="en-US" altLang="zh-CN" dirty="0" smtClean="0"/>
              <a:t>2</a:t>
            </a:r>
            <a:endParaRPr lang="zh-CN" altLang="en-US" dirty="0"/>
          </a:p>
        </p:txBody>
      </p:sp>
    </p:spTree>
    <p:extLst>
      <p:ext uri="{BB962C8B-B14F-4D97-AF65-F5344CB8AC3E}">
        <p14:creationId xmlns:p14="http://schemas.microsoft.com/office/powerpoint/2010/main" val="38718217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11" name="图片 10"/>
          <p:cNvPicPr/>
          <p:nvPr/>
        </p:nvPicPr>
        <p:blipFill>
          <a:blip r:embed="rId2"/>
          <a:stretch>
            <a:fillRect/>
          </a:stretch>
        </p:blipFill>
        <p:spPr>
          <a:xfrm>
            <a:off x="1277938" y="1213856"/>
            <a:ext cx="6755764" cy="5310551"/>
          </a:xfrm>
          <a:prstGeom prst="rect">
            <a:avLst/>
          </a:prstGeom>
        </p:spPr>
      </p:pic>
      <p:sp>
        <p:nvSpPr>
          <p:cNvPr id="3" name="文本框 2"/>
          <p:cNvSpPr txBox="1"/>
          <p:nvPr/>
        </p:nvSpPr>
        <p:spPr>
          <a:xfrm>
            <a:off x="473529" y="2743200"/>
            <a:ext cx="532518" cy="369332"/>
          </a:xfrm>
          <a:prstGeom prst="rect">
            <a:avLst/>
          </a:prstGeom>
          <a:noFill/>
        </p:spPr>
        <p:txBody>
          <a:bodyPr wrap="none" rtlCol="0">
            <a:spAutoFit/>
          </a:bodyPr>
          <a:lstStyle/>
          <a:p>
            <a:r>
              <a:rPr lang="zh-CN" altLang="en-US" dirty="0" smtClean="0"/>
              <a:t>图</a:t>
            </a:r>
            <a:r>
              <a:rPr lang="en-US" altLang="zh-CN" dirty="0" smtClean="0"/>
              <a:t>3</a:t>
            </a:r>
            <a:endParaRPr lang="zh-CN" altLang="en-US" dirty="0"/>
          </a:p>
        </p:txBody>
      </p:sp>
    </p:spTree>
    <p:extLst>
      <p:ext uri="{BB962C8B-B14F-4D97-AF65-F5344CB8AC3E}">
        <p14:creationId xmlns:p14="http://schemas.microsoft.com/office/powerpoint/2010/main" val="2116893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01</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7171" name="文本框 6"/>
          <p:cNvSpPr txBox="1">
            <a:spLocks noChangeArrowheads="1"/>
          </p:cNvSpPr>
          <p:nvPr/>
        </p:nvSpPr>
        <p:spPr bwMode="auto">
          <a:xfrm>
            <a:off x="3887788" y="2844800"/>
            <a:ext cx="46624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a:solidFill>
                  <a:schemeClr val="accent1"/>
                </a:solidFill>
                <a:latin typeface="微软雅黑" panose="020B0503020204020204" pitchFamily="34" charset="-122"/>
                <a:ea typeface="微软雅黑" panose="020B0503020204020204" pitchFamily="34" charset="-122"/>
              </a:rPr>
              <a:t> </a:t>
            </a:r>
            <a:r>
              <a:rPr lang="zh-CN" altLang="en-US" sz="3200" b="1" dirty="0" smtClean="0">
                <a:solidFill>
                  <a:schemeClr val="accent1"/>
                </a:solidFill>
                <a:latin typeface="微软雅黑" panose="020B0503020204020204" pitchFamily="34" charset="-122"/>
                <a:ea typeface="微软雅黑" panose="020B0503020204020204" pitchFamily="34" charset="-122"/>
              </a:rPr>
              <a:t>研 究 背 景 及 意 义</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7172" name="文本框 7"/>
          <p:cNvSpPr txBox="1">
            <a:spLocks noChangeArrowheads="1"/>
          </p:cNvSpPr>
          <p:nvPr/>
        </p:nvSpPr>
        <p:spPr bwMode="auto">
          <a:xfrm>
            <a:off x="3854450" y="3416300"/>
            <a:ext cx="5056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dirty="0" smtClean="0">
                <a:solidFill>
                  <a:schemeClr val="accent1"/>
                </a:solidFill>
                <a:latin typeface="Times New Roman" panose="02020603050405020304" pitchFamily="18" charset="0"/>
              </a:rPr>
              <a:t>Background and Significance</a:t>
            </a:r>
            <a:endParaRPr lang="en-US" sz="2400" b="1" dirty="0">
              <a:solidFill>
                <a:schemeClr val="accent1"/>
              </a:solidFill>
              <a:latin typeface="Times New Roman" panose="02020603050405020304" pitchFamily="18" charset="0"/>
            </a:endParaRPr>
          </a:p>
        </p:txBody>
      </p:sp>
      <p:grpSp>
        <p:nvGrpSpPr>
          <p:cNvPr id="7173" name="组合 7172"/>
          <p:cNvGrpSpPr>
            <a:grpSpLocks/>
          </p:cNvGrpSpPr>
          <p:nvPr/>
        </p:nvGrpSpPr>
        <p:grpSpPr bwMode="auto">
          <a:xfrm>
            <a:off x="3887788" y="3375025"/>
            <a:ext cx="4662487" cy="107950"/>
            <a:chOff x="0" y="0"/>
            <a:chExt cx="4663440" cy="108000"/>
          </a:xfrm>
        </p:grpSpPr>
        <p:cxnSp>
          <p:nvCxnSpPr>
            <p:cNvPr id="9221"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9222"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9223"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7177"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ONE</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7178" name="组合 7177"/>
          <p:cNvGrpSpPr>
            <a:grpSpLocks/>
          </p:cNvGrpSpPr>
          <p:nvPr/>
        </p:nvGrpSpPr>
        <p:grpSpPr bwMode="auto">
          <a:xfrm>
            <a:off x="1220788" y="6519863"/>
            <a:ext cx="8024812" cy="338137"/>
            <a:chOff x="0" y="0"/>
            <a:chExt cx="8024939" cy="338554"/>
          </a:xfrm>
        </p:grpSpPr>
        <p:sp>
          <p:nvSpPr>
            <p:cNvPr id="922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9227" name="文本框 22"/>
            <p:cNvSpPr txBox="1">
              <a:spLocks noChangeArrowheads="1"/>
            </p:cNvSpPr>
            <p:nvPr/>
          </p:nvSpPr>
          <p:spPr bwMode="auto">
            <a:xfrm>
              <a:off x="7386311" y="0"/>
              <a:ext cx="6386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zh-CN" altLang="en-US" sz="1600">
                  <a:solidFill>
                    <a:schemeClr val="bg1"/>
                  </a:solidFill>
                  <a:latin typeface="微软雅黑" panose="020B0503020204020204" pitchFamily="34" charset="-122"/>
                  <a:ea typeface="微软雅黑" panose="020B0503020204020204" pitchFamily="34" charset="-122"/>
                </a:rPr>
                <a:t>2</a:t>
              </a:r>
            </a:p>
          </p:txBody>
        </p:sp>
        <p:sp>
          <p:nvSpPr>
            <p:cNvPr id="922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225" y="1176556"/>
            <a:ext cx="6586348" cy="5338763"/>
          </a:xfrm>
          <a:prstGeom prst="rect">
            <a:avLst/>
          </a:prstGeom>
        </p:spPr>
      </p:pic>
      <p:sp>
        <p:nvSpPr>
          <p:cNvPr id="12" name="文本框 11"/>
          <p:cNvSpPr txBox="1"/>
          <p:nvPr/>
        </p:nvSpPr>
        <p:spPr>
          <a:xfrm>
            <a:off x="473529" y="2743200"/>
            <a:ext cx="532518" cy="369332"/>
          </a:xfrm>
          <a:prstGeom prst="rect">
            <a:avLst/>
          </a:prstGeom>
          <a:noFill/>
        </p:spPr>
        <p:txBody>
          <a:bodyPr wrap="none" rtlCol="0">
            <a:spAutoFit/>
          </a:bodyPr>
          <a:lstStyle/>
          <a:p>
            <a:r>
              <a:rPr lang="zh-CN" altLang="en-US" dirty="0" smtClean="0"/>
              <a:t>图</a:t>
            </a:r>
            <a:r>
              <a:rPr lang="en-US" altLang="zh-CN" dirty="0"/>
              <a:t>4</a:t>
            </a:r>
            <a:endParaRPr lang="zh-CN" altLang="en-US" dirty="0"/>
          </a:p>
        </p:txBody>
      </p:sp>
    </p:spTree>
    <p:extLst>
      <p:ext uri="{BB962C8B-B14F-4D97-AF65-F5344CB8AC3E}">
        <p14:creationId xmlns:p14="http://schemas.microsoft.com/office/powerpoint/2010/main" val="41613357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3</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、过拟合了，增加训练样本会好一些么？ </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2"/>
          <a:stretch>
            <a:fillRect/>
          </a:stretch>
        </p:blipFill>
        <p:spPr>
          <a:xfrm>
            <a:off x="1457721" y="1745810"/>
            <a:ext cx="6266657" cy="4774053"/>
          </a:xfrm>
          <a:prstGeom prst="rect">
            <a:avLst/>
          </a:prstGeom>
        </p:spPr>
      </p:pic>
    </p:spTree>
    <p:extLst>
      <p:ext uri="{BB962C8B-B14F-4D97-AF65-F5344CB8AC3E}">
        <p14:creationId xmlns:p14="http://schemas.microsoft.com/office/powerpoint/2010/main" val="21444123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225" y="1385887"/>
            <a:ext cx="6830682" cy="4933270"/>
          </a:xfrm>
          <a:prstGeom prst="rect">
            <a:avLst/>
          </a:prstGeom>
        </p:spPr>
      </p:pic>
      <p:sp>
        <p:nvSpPr>
          <p:cNvPr id="12" name="文本框 11"/>
          <p:cNvSpPr txBox="1"/>
          <p:nvPr/>
        </p:nvSpPr>
        <p:spPr>
          <a:xfrm>
            <a:off x="473529" y="2743200"/>
            <a:ext cx="532518" cy="369332"/>
          </a:xfrm>
          <a:prstGeom prst="rect">
            <a:avLst/>
          </a:prstGeom>
          <a:noFill/>
        </p:spPr>
        <p:txBody>
          <a:bodyPr wrap="none" rtlCol="0">
            <a:spAutoFit/>
          </a:bodyPr>
          <a:lstStyle/>
          <a:p>
            <a:r>
              <a:rPr lang="zh-CN" altLang="en-US" dirty="0" smtClean="0"/>
              <a:t>图</a:t>
            </a:r>
            <a:r>
              <a:rPr lang="en-US" altLang="zh-CN" dirty="0"/>
              <a:t>5</a:t>
            </a:r>
            <a:endParaRPr lang="zh-CN" altLang="en-US" dirty="0"/>
          </a:p>
        </p:txBody>
      </p:sp>
    </p:spTree>
    <p:extLst>
      <p:ext uri="{BB962C8B-B14F-4D97-AF65-F5344CB8AC3E}">
        <p14:creationId xmlns:p14="http://schemas.microsoft.com/office/powerpoint/2010/main" val="11414797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11" name="图片 10"/>
          <p:cNvPicPr/>
          <p:nvPr/>
        </p:nvPicPr>
        <p:blipFill>
          <a:blip r:embed="rId2"/>
          <a:stretch>
            <a:fillRect/>
          </a:stretch>
        </p:blipFill>
        <p:spPr>
          <a:xfrm>
            <a:off x="1613297" y="1158984"/>
            <a:ext cx="6704488" cy="5122863"/>
          </a:xfrm>
          <a:prstGeom prst="rect">
            <a:avLst/>
          </a:prstGeom>
        </p:spPr>
      </p:pic>
      <p:sp>
        <p:nvSpPr>
          <p:cNvPr id="12" name="文本框 11"/>
          <p:cNvSpPr txBox="1"/>
          <p:nvPr/>
        </p:nvSpPr>
        <p:spPr>
          <a:xfrm>
            <a:off x="473529" y="2743200"/>
            <a:ext cx="532518" cy="369332"/>
          </a:xfrm>
          <a:prstGeom prst="rect">
            <a:avLst/>
          </a:prstGeom>
          <a:noFill/>
        </p:spPr>
        <p:txBody>
          <a:bodyPr wrap="none" rtlCol="0">
            <a:spAutoFit/>
          </a:bodyPr>
          <a:lstStyle/>
          <a:p>
            <a:r>
              <a:rPr lang="zh-CN" altLang="en-US" dirty="0" smtClean="0"/>
              <a:t>图</a:t>
            </a:r>
            <a:r>
              <a:rPr lang="en-US" altLang="zh-CN" dirty="0"/>
              <a:t>6</a:t>
            </a:r>
            <a:endParaRPr lang="zh-CN" altLang="en-US" dirty="0"/>
          </a:p>
        </p:txBody>
      </p:sp>
    </p:spTree>
    <p:extLst>
      <p:ext uri="{BB962C8B-B14F-4D97-AF65-F5344CB8AC3E}">
        <p14:creationId xmlns:p14="http://schemas.microsoft.com/office/powerpoint/2010/main" val="30733985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141" y="1084852"/>
            <a:ext cx="4149756" cy="5430467"/>
          </a:xfrm>
          <a:prstGeom prst="rect">
            <a:avLst/>
          </a:prstGeom>
        </p:spPr>
      </p:pic>
      <p:sp>
        <p:nvSpPr>
          <p:cNvPr id="12" name="文本框 11"/>
          <p:cNvSpPr txBox="1"/>
          <p:nvPr/>
        </p:nvSpPr>
        <p:spPr>
          <a:xfrm>
            <a:off x="473529" y="2743200"/>
            <a:ext cx="532518" cy="369332"/>
          </a:xfrm>
          <a:prstGeom prst="rect">
            <a:avLst/>
          </a:prstGeom>
          <a:noFill/>
        </p:spPr>
        <p:txBody>
          <a:bodyPr wrap="none" rtlCol="0">
            <a:spAutoFit/>
          </a:bodyPr>
          <a:lstStyle/>
          <a:p>
            <a:r>
              <a:rPr lang="zh-CN" altLang="en-US" dirty="0" smtClean="0"/>
              <a:t>图</a:t>
            </a:r>
            <a:r>
              <a:rPr lang="en-US" altLang="zh-CN" dirty="0"/>
              <a:t>9</a:t>
            </a:r>
            <a:endParaRPr lang="zh-CN" altLang="en-US" dirty="0"/>
          </a:p>
        </p:txBody>
      </p:sp>
    </p:spTree>
    <p:extLst>
      <p:ext uri="{BB962C8B-B14F-4D97-AF65-F5344CB8AC3E}">
        <p14:creationId xmlns:p14="http://schemas.microsoft.com/office/powerpoint/2010/main" val="26635269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4</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、模型不稳定，降低前几次迭代的学习率试试？</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3" name="图片 2"/>
          <p:cNvPicPr>
            <a:picLocks noChangeAspect="1"/>
          </p:cNvPicPr>
          <p:nvPr/>
        </p:nvPicPr>
        <p:blipFill>
          <a:blip r:embed="rId2"/>
          <a:stretch>
            <a:fillRect/>
          </a:stretch>
        </p:blipFill>
        <p:spPr>
          <a:xfrm>
            <a:off x="1419225" y="1744225"/>
            <a:ext cx="6329158" cy="4775638"/>
          </a:xfrm>
          <a:prstGeom prst="rect">
            <a:avLst/>
          </a:prstGeom>
        </p:spPr>
      </p:pic>
    </p:spTree>
    <p:extLst>
      <p:ext uri="{BB962C8B-B14F-4D97-AF65-F5344CB8AC3E}">
        <p14:creationId xmlns:p14="http://schemas.microsoft.com/office/powerpoint/2010/main" val="26135502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611188" y="1512774"/>
            <a:ext cx="8246647" cy="4743647"/>
          </a:xfrm>
          <a:prstGeom prst="rect">
            <a:avLst/>
          </a:prstGeom>
        </p:spPr>
      </p:pic>
    </p:spTree>
    <p:extLst>
      <p:ext uri="{BB962C8B-B14F-4D97-AF65-F5344CB8AC3E}">
        <p14:creationId xmlns:p14="http://schemas.microsoft.com/office/powerpoint/2010/main" val="10015325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2"/>
          <a:stretch>
            <a:fillRect/>
          </a:stretch>
        </p:blipFill>
        <p:spPr>
          <a:xfrm>
            <a:off x="2831603" y="1202171"/>
            <a:ext cx="4034418" cy="5036490"/>
          </a:xfrm>
          <a:prstGeom prst="rect">
            <a:avLst/>
          </a:prstGeom>
        </p:spPr>
      </p:pic>
    </p:spTree>
    <p:extLst>
      <p:ext uri="{BB962C8B-B14F-4D97-AF65-F5344CB8AC3E}">
        <p14:creationId xmlns:p14="http://schemas.microsoft.com/office/powerpoint/2010/main" val="9095202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05972"/>
          </a:xfrm>
          <a:prstGeom prst="rect">
            <a:avLst/>
          </a:prstGeom>
          <a:noFill/>
          <a:ln w="9525">
            <a:noFill/>
          </a:ln>
        </p:spPr>
        <p:txBody>
          <a:bodyPr>
            <a:spAutoFit/>
          </a:bodyPr>
          <a:lstStyle/>
          <a:p>
            <a:pPr eaLnBrk="0" hangingPunct="0">
              <a:lnSpc>
                <a:spcPct val="120000"/>
              </a:lnSpc>
            </a:pPr>
            <a:r>
              <a:rPr lang="en-US" altLang="zh-CN" sz="2400" noProof="1">
                <a:effectLst>
                  <a:outerShdw blurRad="38100" dist="19050" dir="2700000" algn="tl" rotWithShape="0">
                    <a:schemeClr val="dk1">
                      <a:alpha val="40000"/>
                    </a:schemeClr>
                  </a:outerShdw>
                </a:effectLst>
                <a:latin typeface="Calibri" pitchFamily="2" charset="0"/>
                <a:ea typeface="宋体" charset="-122"/>
                <a:cs typeface="+mn-ea"/>
              </a:rPr>
              <a:t>5</a:t>
            </a:r>
            <a:r>
              <a:rPr lang="zh-CN" altLang="en-US" sz="2400" noProof="1">
                <a:effectLst>
                  <a:outerShdw blurRad="38100" dist="19050" dir="2700000" algn="tl" rotWithShape="0">
                    <a:schemeClr val="dk1">
                      <a:alpha val="40000"/>
                    </a:schemeClr>
                  </a:outerShdw>
                </a:effectLst>
                <a:latin typeface="Calibri" pitchFamily="2" charset="0"/>
                <a:ea typeface="宋体" charset="-122"/>
                <a:cs typeface="+mn-ea"/>
              </a:rPr>
              <a:t>、因为没有负样本，所以过拟合么？ </a:t>
            </a:r>
            <a:endParaRPr lang="en-US" altLang="zh-CN" sz="24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2"/>
          <a:stretch>
            <a:fillRect/>
          </a:stretch>
        </p:blipFill>
        <p:spPr>
          <a:xfrm>
            <a:off x="1641636" y="1760098"/>
            <a:ext cx="6240832" cy="4759765"/>
          </a:xfrm>
          <a:prstGeom prst="rect">
            <a:avLst/>
          </a:prstGeom>
        </p:spPr>
      </p:pic>
    </p:spTree>
    <p:extLst>
      <p:ext uri="{BB962C8B-B14F-4D97-AF65-F5344CB8AC3E}">
        <p14:creationId xmlns:p14="http://schemas.microsoft.com/office/powerpoint/2010/main" val="35077509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实验与分析</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stretch>
            <a:fillRect/>
          </a:stretch>
        </p:blipFill>
        <p:spPr>
          <a:xfrm>
            <a:off x="880926" y="1656791"/>
            <a:ext cx="7580626" cy="4423166"/>
          </a:xfrm>
          <a:prstGeom prst="rect">
            <a:avLst/>
          </a:prstGeom>
        </p:spPr>
      </p:pic>
    </p:spTree>
    <p:extLst>
      <p:ext uri="{BB962C8B-B14F-4D97-AF65-F5344CB8AC3E}">
        <p14:creationId xmlns:p14="http://schemas.microsoft.com/office/powerpoint/2010/main" val="3913730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引     言</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5262979"/>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行人检测：从图像或视频中框出</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行人</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所在位置</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目标检测：从图像或视频中框出</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目标</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所在位置</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（目标可以是多个类别）</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行人检测</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目标检测</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pic>
        <p:nvPicPr>
          <p:cNvPr id="2" name="图片 1"/>
          <p:cNvPicPr>
            <a:picLocks noChangeAspect="1"/>
          </p:cNvPicPr>
          <p:nvPr/>
        </p:nvPicPr>
        <p:blipFill>
          <a:blip r:embed="rId3"/>
          <a:stretch>
            <a:fillRect/>
          </a:stretch>
        </p:blipFill>
        <p:spPr>
          <a:xfrm>
            <a:off x="5203944" y="3116346"/>
            <a:ext cx="2666667" cy="2666667"/>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0788" y="3115413"/>
            <a:ext cx="2667600" cy="26676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03</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23555" name="文本框 6"/>
          <p:cNvSpPr txBox="1">
            <a:spLocks noChangeArrowheads="1"/>
          </p:cNvSpPr>
          <p:nvPr/>
        </p:nvSpPr>
        <p:spPr bwMode="auto">
          <a:xfrm>
            <a:off x="3887788" y="2844800"/>
            <a:ext cx="46450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smtClean="0">
                <a:solidFill>
                  <a:schemeClr val="hlink"/>
                </a:solidFill>
                <a:latin typeface="微软雅黑" panose="020B0503020204020204" pitchFamily="34" charset="-122"/>
                <a:ea typeface="微软雅黑" panose="020B0503020204020204" pitchFamily="34" charset="-122"/>
              </a:rPr>
              <a:t>结  果  展  示</a:t>
            </a:r>
            <a:endParaRPr lang="zh-CN" altLang="en-US" sz="3200" b="1" dirty="0">
              <a:solidFill>
                <a:schemeClr val="hlink"/>
              </a:solidFill>
              <a:latin typeface="微软雅黑" panose="020B0503020204020204" pitchFamily="34" charset="-122"/>
              <a:ea typeface="微软雅黑" panose="020B0503020204020204" pitchFamily="34" charset="-122"/>
            </a:endParaRPr>
          </a:p>
        </p:txBody>
      </p:sp>
      <p:sp>
        <p:nvSpPr>
          <p:cNvPr id="23556" name="文本框 7"/>
          <p:cNvSpPr txBox="1">
            <a:spLocks noChangeArrowheads="1"/>
          </p:cNvSpPr>
          <p:nvPr/>
        </p:nvSpPr>
        <p:spPr bwMode="auto">
          <a:xfrm>
            <a:off x="3694113" y="3478213"/>
            <a:ext cx="5189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dirty="0" smtClean="0">
                <a:solidFill>
                  <a:schemeClr val="hlink"/>
                </a:solidFill>
                <a:latin typeface="Times New Roman" panose="02020603050405020304" pitchFamily="18" charset="0"/>
              </a:rPr>
              <a:t>Result </a:t>
            </a:r>
            <a:r>
              <a:rPr lang="en-US" sz="2400" b="1" dirty="0" smtClean="0">
                <a:solidFill>
                  <a:schemeClr val="hlink"/>
                </a:solidFill>
                <a:latin typeface="Times New Roman" panose="02020603050405020304" pitchFamily="18" charset="0"/>
              </a:rPr>
              <a:t>R</a:t>
            </a:r>
            <a:r>
              <a:rPr lang="zh-CN" altLang="en-US" sz="2400" b="1" dirty="0">
                <a:solidFill>
                  <a:schemeClr val="hlink"/>
                </a:solidFill>
                <a:latin typeface="Times New Roman" panose="02020603050405020304" pitchFamily="18" charset="0"/>
              </a:rPr>
              <a:t>epresentation</a:t>
            </a:r>
          </a:p>
        </p:txBody>
      </p:sp>
      <p:grpSp>
        <p:nvGrpSpPr>
          <p:cNvPr id="23557" name="组合 23556"/>
          <p:cNvGrpSpPr>
            <a:grpSpLocks/>
          </p:cNvGrpSpPr>
          <p:nvPr/>
        </p:nvGrpSpPr>
        <p:grpSpPr bwMode="auto">
          <a:xfrm>
            <a:off x="3889375" y="3375025"/>
            <a:ext cx="4922838" cy="107950"/>
            <a:chOff x="0" y="0"/>
            <a:chExt cx="4663440" cy="108000"/>
          </a:xfrm>
        </p:grpSpPr>
        <p:cxnSp>
          <p:nvCxnSpPr>
            <p:cNvPr id="39941"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39942"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39943"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23561"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THREE</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23562" name="组合 23561"/>
          <p:cNvGrpSpPr>
            <a:grpSpLocks/>
          </p:cNvGrpSpPr>
          <p:nvPr/>
        </p:nvGrpSpPr>
        <p:grpSpPr bwMode="auto">
          <a:xfrm>
            <a:off x="1220788" y="6519863"/>
            <a:ext cx="8024812" cy="352425"/>
            <a:chOff x="0" y="0"/>
            <a:chExt cx="8024939" cy="352860"/>
          </a:xfrm>
        </p:grpSpPr>
        <p:sp>
          <p:nvSpPr>
            <p:cNvPr id="39946" name="矩形 39"/>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39947" name="文本框 40"/>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19</a:t>
              </a:r>
            </a:p>
          </p:txBody>
        </p:sp>
        <p:sp>
          <p:nvSpPr>
            <p:cNvPr id="39948" name="文本框 41"/>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检测结果</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dirty="0">
                <a:solidFill>
                  <a:srgbClr val="262626"/>
                </a:solidFill>
                <a:latin typeface="微软雅黑" panose="020B0503020204020204" pitchFamily="34" charset="-122"/>
                <a:ea typeface="微软雅黑" panose="020B0503020204020204" pitchFamily="34" charset="-122"/>
              </a:endParaRPr>
            </a:p>
          </p:txBody>
        </p:sp>
      </p:gr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663" y="1067299"/>
            <a:ext cx="7062607" cy="5355003"/>
          </a:xfrm>
          <a:prstGeom prst="rect">
            <a:avLst/>
          </a:prstGeom>
        </p:spPr>
      </p:pic>
      <p:sp>
        <p:nvSpPr>
          <p:cNvPr id="7" name="文本框 6"/>
          <p:cNvSpPr txBox="1"/>
          <p:nvPr/>
        </p:nvSpPr>
        <p:spPr>
          <a:xfrm>
            <a:off x="1748660" y="6410623"/>
            <a:ext cx="6463244" cy="461665"/>
          </a:xfrm>
          <a:prstGeom prst="rect">
            <a:avLst/>
          </a:prstGeom>
          <a:noFill/>
        </p:spPr>
        <p:txBody>
          <a:bodyPr wrap="none" rtlCol="0">
            <a:spAutoFit/>
          </a:bodyPr>
          <a:lstStyle/>
          <a:p>
            <a:r>
              <a:rPr lang="zh-CN" altLang="en-US" sz="2400" dirty="0" smtClean="0"/>
              <a:t>原图</a:t>
            </a:r>
            <a:r>
              <a:rPr lang="en-US" altLang="zh-CN" sz="2400" dirty="0" smtClean="0"/>
              <a:t>+GT            YOLOv2</a:t>
            </a:r>
            <a:r>
              <a:rPr lang="zh-CN" altLang="en-US" sz="2400" dirty="0" smtClean="0"/>
              <a:t>（</a:t>
            </a:r>
            <a:r>
              <a:rPr lang="en-US" altLang="zh-CN" sz="2400" dirty="0" smtClean="0"/>
              <a:t>VOC</a:t>
            </a:r>
            <a:r>
              <a:rPr lang="zh-CN" altLang="en-US" sz="2400" dirty="0" smtClean="0"/>
              <a:t>）       </a:t>
            </a:r>
            <a:r>
              <a:rPr lang="en-US" altLang="zh-CN" sz="2400" dirty="0" smtClean="0"/>
              <a:t>YOLOv2</a:t>
            </a:r>
            <a:r>
              <a:rPr lang="zh-CN" altLang="en-US" sz="2400" dirty="0" smtClean="0"/>
              <a:t>（</a:t>
            </a:r>
            <a:r>
              <a:rPr lang="en-US" altLang="zh-CN" sz="2400" dirty="0" smtClean="0"/>
              <a:t>8</a:t>
            </a:r>
            <a:r>
              <a:rPr lang="zh-CN" altLang="en-US" sz="2400" dirty="0" smtClean="0"/>
              <a:t>）</a:t>
            </a:r>
            <a:endParaRPr lang="zh-CN" altLang="en-US" sz="2400" dirty="0"/>
          </a:p>
        </p:txBody>
      </p:sp>
    </p:spTree>
    <p:extLst>
      <p:ext uri="{BB962C8B-B14F-4D97-AF65-F5344CB8AC3E}">
        <p14:creationId xmlns:p14="http://schemas.microsoft.com/office/powerpoint/2010/main" val="13244384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04</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26627" name="文本框 6"/>
          <p:cNvSpPr txBox="1">
            <a:spLocks noChangeArrowheads="1"/>
          </p:cNvSpPr>
          <p:nvPr/>
        </p:nvSpPr>
        <p:spPr bwMode="auto">
          <a:xfrm>
            <a:off x="3887788" y="2844800"/>
            <a:ext cx="46624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dirty="0">
                <a:solidFill>
                  <a:schemeClr val="hlink"/>
                </a:solidFill>
                <a:latin typeface="微软雅黑" panose="020B0503020204020204" pitchFamily="34" charset="-122"/>
                <a:ea typeface="微软雅黑" panose="020B0503020204020204" pitchFamily="34" charset="-122"/>
              </a:rPr>
              <a:t>总  结  与  展  望</a:t>
            </a:r>
          </a:p>
        </p:txBody>
      </p:sp>
      <p:sp>
        <p:nvSpPr>
          <p:cNvPr id="26628" name="文本框 7"/>
          <p:cNvSpPr txBox="1">
            <a:spLocks noChangeArrowheads="1"/>
          </p:cNvSpPr>
          <p:nvPr/>
        </p:nvSpPr>
        <p:spPr bwMode="auto">
          <a:xfrm>
            <a:off x="3887788" y="3416300"/>
            <a:ext cx="4645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b="1" dirty="0" smtClean="0">
                <a:solidFill>
                  <a:schemeClr val="hlink"/>
                </a:solidFill>
                <a:latin typeface="Times New Roman" panose="02020603050405020304" pitchFamily="18" charset="0"/>
              </a:rPr>
              <a:t>Conclusion</a:t>
            </a:r>
            <a:r>
              <a:rPr lang="en-US" altLang="zh-CN" sz="2400" b="1" dirty="0" smtClean="0">
                <a:solidFill>
                  <a:schemeClr val="hlink"/>
                </a:solidFill>
                <a:latin typeface="Times New Roman" panose="02020603050405020304" pitchFamily="18" charset="0"/>
              </a:rPr>
              <a:t>s</a:t>
            </a:r>
            <a:r>
              <a:rPr lang="zh-CN" altLang="en-US" sz="2400" b="1" dirty="0" smtClean="0">
                <a:solidFill>
                  <a:schemeClr val="hlink"/>
                </a:solidFill>
                <a:latin typeface="Times New Roman" panose="02020603050405020304" pitchFamily="18" charset="0"/>
              </a:rPr>
              <a:t> </a:t>
            </a:r>
            <a:r>
              <a:rPr lang="zh-CN" altLang="en-US" sz="2400" b="1" dirty="0">
                <a:solidFill>
                  <a:schemeClr val="hlink"/>
                </a:solidFill>
                <a:latin typeface="Times New Roman" panose="02020603050405020304" pitchFamily="18" charset="0"/>
              </a:rPr>
              <a:t>and Expectations</a:t>
            </a:r>
          </a:p>
        </p:txBody>
      </p:sp>
      <p:grpSp>
        <p:nvGrpSpPr>
          <p:cNvPr id="26629" name="组合 26628"/>
          <p:cNvGrpSpPr>
            <a:grpSpLocks/>
          </p:cNvGrpSpPr>
          <p:nvPr/>
        </p:nvGrpSpPr>
        <p:grpSpPr bwMode="auto">
          <a:xfrm>
            <a:off x="3887788" y="3375025"/>
            <a:ext cx="4662487" cy="107950"/>
            <a:chOff x="0" y="0"/>
            <a:chExt cx="4663440" cy="108000"/>
          </a:xfrm>
        </p:grpSpPr>
        <p:cxnSp>
          <p:nvCxnSpPr>
            <p:cNvPr id="40965"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40966"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40967"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26633"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FOUR</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26634" name="组合 26633"/>
          <p:cNvGrpSpPr>
            <a:grpSpLocks/>
          </p:cNvGrpSpPr>
          <p:nvPr/>
        </p:nvGrpSpPr>
        <p:grpSpPr bwMode="auto">
          <a:xfrm>
            <a:off x="1220788" y="6519863"/>
            <a:ext cx="8024812" cy="352425"/>
            <a:chOff x="0" y="0"/>
            <a:chExt cx="8024939" cy="352860"/>
          </a:xfrm>
        </p:grpSpPr>
        <p:sp>
          <p:nvSpPr>
            <p:cNvPr id="40970" name="矩形 39"/>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0971" name="文本框 40"/>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20</a:t>
              </a:r>
            </a:p>
          </p:txBody>
        </p:sp>
        <p:sp>
          <p:nvSpPr>
            <p:cNvPr id="40972" name="文本框 41"/>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组合 27649"/>
          <p:cNvGrpSpPr>
            <a:grpSpLocks noChangeAspect="1"/>
          </p:cNvGrpSpPr>
          <p:nvPr/>
        </p:nvGrpSpPr>
        <p:grpSpPr bwMode="auto">
          <a:xfrm>
            <a:off x="611188" y="261938"/>
            <a:ext cx="666750" cy="663575"/>
            <a:chOff x="0" y="0"/>
            <a:chExt cx="666069" cy="664458"/>
          </a:xfrm>
        </p:grpSpPr>
        <p:sp>
          <p:nvSpPr>
            <p:cNvPr id="41986"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1987"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27653" name="文本框 17"/>
          <p:cNvSpPr txBox="1">
            <a:spLocks noChangeArrowheads="1"/>
          </p:cNvSpPr>
          <p:nvPr/>
        </p:nvSpPr>
        <p:spPr bwMode="auto">
          <a:xfrm>
            <a:off x="1419225" y="282575"/>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hlink"/>
                </a:solidFill>
                <a:latin typeface="微软雅黑" panose="020B0503020204020204" pitchFamily="34" charset="-122"/>
                <a:ea typeface="微软雅黑" panose="020B0503020204020204" pitchFamily="34" charset="-122"/>
              </a:rPr>
              <a:t>总 结 与 展 望</a:t>
            </a:r>
            <a:endParaRPr lang="zh-CN" altLang="en-US" sz="3600" b="1" dirty="0">
              <a:solidFill>
                <a:schemeClr val="hlink"/>
              </a:solidFill>
              <a:latin typeface="微软雅黑" panose="020B0503020204020204" pitchFamily="34" charset="-122"/>
              <a:ea typeface="微软雅黑" panose="020B0503020204020204" pitchFamily="34" charset="-122"/>
            </a:endParaRPr>
          </a:p>
        </p:txBody>
      </p:sp>
      <p:grpSp>
        <p:nvGrpSpPr>
          <p:cNvPr id="27656" name="组合 27655"/>
          <p:cNvGrpSpPr>
            <a:grpSpLocks/>
          </p:cNvGrpSpPr>
          <p:nvPr/>
        </p:nvGrpSpPr>
        <p:grpSpPr bwMode="auto">
          <a:xfrm>
            <a:off x="1220788" y="6519863"/>
            <a:ext cx="8024812" cy="352425"/>
            <a:chOff x="0" y="0"/>
            <a:chExt cx="8024939" cy="352860"/>
          </a:xfrm>
        </p:grpSpPr>
        <p:sp>
          <p:nvSpPr>
            <p:cNvPr id="41992" name="矩形 20"/>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1993" name="文本框 21"/>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21</a:t>
              </a:r>
            </a:p>
          </p:txBody>
        </p:sp>
        <p:sp>
          <p:nvSpPr>
            <p:cNvPr id="41994" name="文本框 22"/>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14" name="文本框 13"/>
          <p:cNvSpPr txBox="1"/>
          <p:nvPr/>
        </p:nvSpPr>
        <p:spPr>
          <a:xfrm>
            <a:off x="790575" y="1239838"/>
            <a:ext cx="7600950" cy="4376583"/>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总结：</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将</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YOLOv2</a:t>
            </a:r>
            <a:r>
              <a:rPr lang="zh-CN" altLang="en-US" sz="2800" noProof="1">
                <a:effectLst>
                  <a:outerShdw blurRad="38100" dist="19050" dir="2700000" algn="tl" rotWithShape="0">
                    <a:schemeClr val="dk1">
                      <a:alpha val="40000"/>
                    </a:schemeClr>
                  </a:outerShdw>
                </a:effectLst>
                <a:latin typeface="Calibri" pitchFamily="2" charset="0"/>
                <a:ea typeface="宋体" charset="-122"/>
                <a:cs typeface="+mn-ea"/>
              </a:rPr>
              <a:t>目标</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检测器改为行人检测器</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进行实验尝试提高检测精度，解决实验中遇到的问题</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600" noProof="1">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展望：</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解决过拟合问题</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457200" indent="-4572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提高检测精度</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7"/>
          <p:cNvSpPr txBox="1">
            <a:spLocks noChangeArrowheads="1"/>
          </p:cNvSpPr>
          <p:nvPr/>
        </p:nvSpPr>
        <p:spPr bwMode="auto">
          <a:xfrm>
            <a:off x="6067425" y="4148138"/>
            <a:ext cx="25733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赵惠</a:t>
            </a:r>
            <a:endParaRPr lang="en-US" altLang="zh-CN"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699" name="文本框 8"/>
          <p:cNvSpPr txBox="1">
            <a:spLocks noChangeArrowheads="1"/>
          </p:cNvSpPr>
          <p:nvPr/>
        </p:nvSpPr>
        <p:spPr bwMode="auto">
          <a:xfrm>
            <a:off x="6067425" y="4532313"/>
            <a:ext cx="25733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厦门大学  </a:t>
            </a:r>
            <a:r>
              <a:rPr lang="zh-CN" altLang="en-US"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软件学院</a:t>
            </a:r>
            <a:endParaRPr lang="zh-CN" altLang="en-US"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700" name="文本框 9"/>
          <p:cNvSpPr txBox="1">
            <a:spLocks noChangeArrowheads="1"/>
          </p:cNvSpPr>
          <p:nvPr/>
        </p:nvSpPr>
        <p:spPr bwMode="auto">
          <a:xfrm>
            <a:off x="6080125" y="4899025"/>
            <a:ext cx="25733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err="1"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Hui</a:t>
            </a:r>
            <a:r>
              <a:rPr lang="en-US" altLang="zh-CN" sz="1600" b="1"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Zhao</a:t>
            </a:r>
            <a:endParaRPr lang="en-US" altLang="zh-CN" sz="1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701" name="文本框 10"/>
          <p:cNvSpPr txBox="1">
            <a:spLocks noChangeArrowheads="1"/>
          </p:cNvSpPr>
          <p:nvPr/>
        </p:nvSpPr>
        <p:spPr bwMode="auto">
          <a:xfrm>
            <a:off x="6016400" y="5248275"/>
            <a:ext cx="2671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66CC"/>
                </a:solidFill>
                <a:latin typeface="Times New Roman" panose="02020603050405020304" pitchFamily="18" charset="0"/>
                <a:ea typeface="微软雅黑" panose="020B0503020204020204" pitchFamily="34" charset="-122"/>
                <a:cs typeface="Times New Roman" panose="02020603050405020304" pitchFamily="18" charset="0"/>
              </a:rPr>
              <a:t> College of Software, XMU</a:t>
            </a:r>
          </a:p>
        </p:txBody>
      </p:sp>
      <p:grpSp>
        <p:nvGrpSpPr>
          <p:cNvPr id="29702" name="组合 29701"/>
          <p:cNvGrpSpPr>
            <a:grpSpLocks/>
          </p:cNvGrpSpPr>
          <p:nvPr/>
        </p:nvGrpSpPr>
        <p:grpSpPr bwMode="auto">
          <a:xfrm>
            <a:off x="8577263" y="4102100"/>
            <a:ext cx="579437" cy="1362075"/>
            <a:chOff x="0" y="0"/>
            <a:chExt cx="579549" cy="1361673"/>
          </a:xfrm>
        </p:grpSpPr>
        <p:sp>
          <p:nvSpPr>
            <p:cNvPr id="44038" name="矩形 11"/>
            <p:cNvSpPr>
              <a:spLocks noChangeArrowheads="1"/>
            </p:cNvSpPr>
            <p:nvPr/>
          </p:nvSpPr>
          <p:spPr bwMode="auto">
            <a:xfrm>
              <a:off x="0" y="0"/>
              <a:ext cx="579549"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4039" name="矩形 30"/>
            <p:cNvSpPr>
              <a:spLocks noChangeArrowheads="1"/>
            </p:cNvSpPr>
            <p:nvPr/>
          </p:nvSpPr>
          <p:spPr bwMode="auto">
            <a:xfrm>
              <a:off x="0" y="1088249"/>
              <a:ext cx="579549"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grpSp>
        <p:nvGrpSpPr>
          <p:cNvPr id="29705" name="组合 29704"/>
          <p:cNvGrpSpPr>
            <a:grpSpLocks/>
          </p:cNvGrpSpPr>
          <p:nvPr/>
        </p:nvGrpSpPr>
        <p:grpSpPr bwMode="auto">
          <a:xfrm>
            <a:off x="11113" y="4165600"/>
            <a:ext cx="5991225" cy="1371600"/>
            <a:chOff x="0" y="0"/>
            <a:chExt cx="5991142" cy="1372087"/>
          </a:xfrm>
        </p:grpSpPr>
        <p:sp>
          <p:nvSpPr>
            <p:cNvPr id="44041" name="矩形 29"/>
            <p:cNvSpPr>
              <a:spLocks noChangeArrowheads="1"/>
            </p:cNvSpPr>
            <p:nvPr/>
          </p:nvSpPr>
          <p:spPr bwMode="auto">
            <a:xfrm>
              <a:off x="0" y="1088249"/>
              <a:ext cx="5991141" cy="2734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4042" name="矩形 5"/>
            <p:cNvSpPr>
              <a:spLocks noChangeArrowheads="1"/>
            </p:cNvSpPr>
            <p:nvPr/>
          </p:nvSpPr>
          <p:spPr bwMode="auto">
            <a:xfrm>
              <a:off x="0" y="0"/>
              <a:ext cx="5991142" cy="9934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44043" name="文本框 6"/>
            <p:cNvSpPr txBox="1">
              <a:spLocks noChangeArrowheads="1"/>
            </p:cNvSpPr>
            <p:nvPr/>
          </p:nvSpPr>
          <p:spPr bwMode="auto">
            <a:xfrm>
              <a:off x="2697049" y="144869"/>
              <a:ext cx="3294091" cy="686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zh-CN" altLang="en-US" sz="3400" b="1">
                  <a:solidFill>
                    <a:schemeClr val="bg1"/>
                  </a:solidFill>
                  <a:latin typeface="微软雅黑" panose="020B0503020204020204" pitchFamily="34" charset="-122"/>
                  <a:ea typeface="微软雅黑" panose="020B0503020204020204" pitchFamily="34" charset="-122"/>
                </a:rPr>
                <a:t>感谢您的聆听！</a:t>
              </a:r>
            </a:p>
          </p:txBody>
        </p:sp>
        <p:sp>
          <p:nvSpPr>
            <p:cNvPr id="44044" name="文本框 32"/>
            <p:cNvSpPr txBox="1">
              <a:spLocks noChangeArrowheads="1"/>
            </p:cNvSpPr>
            <p:nvPr/>
          </p:nvSpPr>
          <p:spPr bwMode="auto">
            <a:xfrm>
              <a:off x="3247352" y="1003332"/>
              <a:ext cx="2743788" cy="36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25000"/>
                </a:lnSpc>
              </a:pPr>
              <a:r>
                <a:rPr lang="en-US" b="1">
                  <a:solidFill>
                    <a:schemeClr val="bg1"/>
                  </a:solidFill>
                  <a:latin typeface="Times New Roman" panose="02020603050405020304" pitchFamily="18" charset="0"/>
                  <a:cs typeface="Tahoma" panose="020B0604030504040204" pitchFamily="34" charset="0"/>
                </a:rPr>
                <a:t>Thanks for Listening</a:t>
              </a:r>
              <a:r>
                <a:rPr lang="zh-CN" altLang="en-US" b="1">
                  <a:solidFill>
                    <a:schemeClr val="bg1"/>
                  </a:solidFill>
                  <a:latin typeface="Times New Roman" panose="02020603050405020304" pitchFamily="18" charset="0"/>
                </a:rPr>
                <a:t> !</a:t>
              </a:r>
              <a:endParaRPr lang="en-US" b="1">
                <a:solidFill>
                  <a:schemeClr val="bg1"/>
                </a:solidFill>
                <a:latin typeface="Times New Roman" panose="02020603050405020304" pitchFamily="18" charset="0"/>
                <a:cs typeface="Tahoma" panose="020B0604030504040204" pitchFamily="34" charset="0"/>
              </a:endParaRPr>
            </a:p>
          </p:txBody>
        </p:sp>
      </p:grpSp>
      <p:grpSp>
        <p:nvGrpSpPr>
          <p:cNvPr id="29710" name="组合 29709"/>
          <p:cNvGrpSpPr>
            <a:grpSpLocks/>
          </p:cNvGrpSpPr>
          <p:nvPr/>
        </p:nvGrpSpPr>
        <p:grpSpPr bwMode="auto">
          <a:xfrm>
            <a:off x="50800" y="4198938"/>
            <a:ext cx="1223963" cy="1223962"/>
            <a:chOff x="0" y="0"/>
            <a:chExt cx="1224000" cy="1223998"/>
          </a:xfrm>
        </p:grpSpPr>
        <p:sp>
          <p:nvSpPr>
            <p:cNvPr id="44046" name="椭圆 19"/>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44047" name="Freeform 5"/>
            <p:cNvSpPr>
              <a:spLocks noEditPoints="1" noChangeArrowheads="1"/>
            </p:cNvSpPr>
            <p:nvPr/>
          </p:nvSpPr>
          <p:spPr bwMode="auto">
            <a:xfrm>
              <a:off x="224046" y="247153"/>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9713" name="组合 29712"/>
          <p:cNvGrpSpPr>
            <a:grpSpLocks/>
          </p:cNvGrpSpPr>
          <p:nvPr/>
        </p:nvGrpSpPr>
        <p:grpSpPr bwMode="auto">
          <a:xfrm>
            <a:off x="1439863" y="4198938"/>
            <a:ext cx="1223962" cy="1223962"/>
            <a:chOff x="0" y="0"/>
            <a:chExt cx="1224000" cy="1223998"/>
          </a:xfrm>
        </p:grpSpPr>
        <p:sp>
          <p:nvSpPr>
            <p:cNvPr id="44049" name="椭圆 26"/>
            <p:cNvSpPr>
              <a:spLocks noChangeArrowheads="1"/>
            </p:cNvSpPr>
            <p:nvPr/>
          </p:nvSpPr>
          <p:spPr bwMode="auto">
            <a:xfrm>
              <a:off x="0" y="0"/>
              <a:ext cx="1224000" cy="1223998"/>
            </a:xfrm>
            <a:prstGeom prst="ellipse">
              <a:avLst/>
            </a:prstGeom>
            <a:solidFill>
              <a:schemeClr val="accent1"/>
            </a:solidFill>
            <a:ln w="25400">
              <a:solidFill>
                <a:schemeClr val="bg1"/>
              </a:solidFill>
              <a:bevel/>
              <a:headEnd/>
              <a:tailEnd/>
            </a:ln>
          </p:spPr>
          <p:txBody>
            <a:bodyPr anchor="ctr"/>
            <a:lstStyle/>
            <a:p>
              <a:pPr algn="ctr"/>
              <a:endParaRPr lang="zh-CN" altLang="en-US">
                <a:solidFill>
                  <a:srgbClr val="FFFFFF"/>
                </a:solidFill>
              </a:endParaRPr>
            </a:p>
          </p:txBody>
        </p:sp>
        <p:sp>
          <p:nvSpPr>
            <p:cNvPr id="44050" name="Freeform 9"/>
            <p:cNvSpPr>
              <a:spLocks noEditPoints="1" noChangeArrowheads="1"/>
            </p:cNvSpPr>
            <p:nvPr/>
          </p:nvSpPr>
          <p:spPr bwMode="auto">
            <a:xfrm>
              <a:off x="210482" y="304117"/>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4051" name="文本框 25619"/>
          <p:cNvSpPr txBox="1">
            <a:spLocks noChangeArrowheads="1"/>
          </p:cNvSpPr>
          <p:nvPr/>
        </p:nvSpPr>
        <p:spPr bwMode="auto">
          <a:xfrm>
            <a:off x="1358900" y="1852613"/>
            <a:ext cx="64150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4400" b="1">
                <a:solidFill>
                  <a:schemeClr val="accent1"/>
                </a:solidFill>
              </a:rPr>
              <a:t>谢谢各位答辩组的老师！</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引     言</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dirty="0">
                  <a:solidFill>
                    <a:schemeClr val="bg1"/>
                  </a:solidFill>
                  <a:latin typeface="微软雅黑" panose="020B0503020204020204" pitchFamily="34" charset="-122"/>
                  <a:ea typeface="微软雅黑" panose="020B0503020204020204" pitchFamily="34" charset="-122"/>
                </a:rPr>
                <a:t>0</a:t>
              </a:r>
              <a:r>
                <a:rPr lang="en-US" altLang="zh-CN" sz="1600" dirty="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4688976"/>
          </a:xfrm>
          <a:prstGeom prst="rect">
            <a:avLst/>
          </a:prstGeom>
          <a:noFill/>
          <a:ln w="9525">
            <a:noFill/>
          </a:ln>
        </p:spPr>
        <p:txBody>
          <a:bodyPr>
            <a:spAutoFit/>
          </a:bodyPr>
          <a:lstStyle/>
          <a:p>
            <a:pPr eaLnBrk="0" hangingPunct="0">
              <a:lnSpc>
                <a:spcPct val="15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行人检测作为众多应用的底层基础：</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50000"/>
              </a:lnSpc>
            </a:pPr>
            <a:endParaRPr lang="en-US" altLang="zh-CN" sz="900" noProof="1">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车辆辅助驾驶与自动驾驶</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智能监控</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视频结构化</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Arial" panose="020B0604020202020204" pitchFamily="34" charset="0"/>
              <a:buChar char="•"/>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智能机器人</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Arial" panose="020B0604020202020204" pitchFamily="34" charset="0"/>
              <a:buChar char="•"/>
            </a:pP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t>
            </a:r>
          </a:p>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已经引起了超过一般物体检测外的广泛关注，成为一个独立的研究方向</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extLst>
      <p:ext uri="{BB962C8B-B14F-4D97-AF65-F5344CB8AC3E}">
        <p14:creationId xmlns:p14="http://schemas.microsoft.com/office/powerpoint/2010/main" val="608767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目标检测研究现状</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5228088" cy="4044184"/>
          </a:xfrm>
          <a:prstGeom prst="rect">
            <a:avLst/>
          </a:prstGeom>
          <a:noFill/>
          <a:ln w="9525">
            <a:noFill/>
          </a:ln>
        </p:spPr>
        <p:txBody>
          <a:bodyPr wrap="square">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目前常用两种方式做目标检测</a:t>
            </a:r>
            <a:r>
              <a:rPr lang="zh-CN" altLang="en-US" sz="2400" noProof="1" smtClean="0">
                <a:effectLst>
                  <a:outerShdw blurRad="38100" dist="19050" dir="2700000" algn="tl" rotWithShape="0">
                    <a:schemeClr val="dk1">
                      <a:alpha val="40000"/>
                    </a:schemeClr>
                  </a:outerShdw>
                </a:effectLst>
                <a:latin typeface="Calibri" pitchFamily="2" charset="0"/>
                <a:ea typeface="宋体" charset="-122"/>
                <a:cs typeface="+mn-ea"/>
              </a:rPr>
              <a:t>：</a:t>
            </a:r>
            <a:endParaRPr lang="en-US" altLang="zh-CN" sz="24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400" noProof="1" smtClean="0">
                <a:effectLst>
                  <a:outerShdw blurRad="38100" dist="19050" dir="2700000" algn="tl" rotWithShape="0">
                    <a:schemeClr val="dk1">
                      <a:alpha val="40000"/>
                    </a:schemeClr>
                  </a:outerShdw>
                </a:effectLst>
                <a:latin typeface="Calibri" pitchFamily="2" charset="0"/>
                <a:ea typeface="宋体" charset="-122"/>
                <a:cs typeface="+mn-ea"/>
              </a:rPr>
              <a:t>1</a:t>
            </a:r>
            <a:r>
              <a:rPr lang="zh-CN" altLang="en-US" sz="2400" noProof="1" smtClean="0">
                <a:effectLst>
                  <a:outerShdw blurRad="38100" dist="19050" dir="2700000" algn="tl" rotWithShape="0">
                    <a:schemeClr val="dk1">
                      <a:alpha val="40000"/>
                    </a:schemeClr>
                  </a:outerShdw>
                </a:effectLst>
                <a:latin typeface="Calibri" pitchFamily="2" charset="0"/>
                <a:ea typeface="宋体" charset="-122"/>
                <a:cs typeface="+mn-ea"/>
              </a:rPr>
              <a:t>、</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以</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分类</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方式做检测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800100" lvl="1" indent="-342900" eaLnBrk="0" hangingPunct="0">
              <a:lnSpc>
                <a:spcPct val="120000"/>
              </a:lnSpc>
              <a:buFont typeface="Wingdings" panose="05000000000000000000" pitchFamily="2" charset="2"/>
              <a:buChar char="Ø"/>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滑动窗口</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R-CNN</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SPP-Net</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Fast R-CNN</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Faster R-CNN</a:t>
            </a:r>
            <a:endParaRPr lang="en-US" altLang="zh-CN"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p:txBody>
      </p:sp>
      <p:sp>
        <p:nvSpPr>
          <p:cNvPr id="11" name="文本框 10"/>
          <p:cNvSpPr txBox="1"/>
          <p:nvPr/>
        </p:nvSpPr>
        <p:spPr>
          <a:xfrm>
            <a:off x="5030611" y="1239198"/>
            <a:ext cx="3734275" cy="3010055"/>
          </a:xfrm>
          <a:prstGeom prst="rect">
            <a:avLst/>
          </a:prstGeom>
          <a:noFill/>
          <a:ln w="9525">
            <a:noFill/>
          </a:ln>
        </p:spPr>
        <p:txBody>
          <a:bodyPr wrap="square">
            <a:spAutoFit/>
          </a:bodyPr>
          <a:lstStyle/>
          <a:p>
            <a:pPr eaLnBrk="0" hangingPunct="0">
              <a:lnSpc>
                <a:spcPct val="120000"/>
              </a:lnSpc>
            </a:pP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r>
              <a:rPr lang="en-US" altLang="zh-CN" sz="2400" noProof="1" smtClean="0">
                <a:effectLst>
                  <a:outerShdw blurRad="38100" dist="19050" dir="2700000" algn="tl" rotWithShape="0">
                    <a:schemeClr val="dk1">
                      <a:alpha val="40000"/>
                    </a:schemeClr>
                  </a:outerShdw>
                </a:effectLst>
                <a:latin typeface="Calibri" pitchFamily="2" charset="0"/>
                <a:ea typeface="宋体" charset="-122"/>
                <a:cs typeface="+mn-ea"/>
              </a:rPr>
              <a:t>2</a:t>
            </a:r>
            <a:r>
              <a:rPr lang="zh-CN" altLang="en-US" sz="2400" noProof="1" smtClean="0">
                <a:effectLst>
                  <a:outerShdw blurRad="38100" dist="19050" dir="2700000" algn="tl" rotWithShape="0">
                    <a:schemeClr val="dk1">
                      <a:alpha val="40000"/>
                    </a:schemeClr>
                  </a:outerShdw>
                </a:effectLst>
                <a:latin typeface="Calibri" pitchFamily="2" charset="0"/>
                <a:ea typeface="宋体" charset="-122"/>
                <a:cs typeface="+mn-ea"/>
              </a:rPr>
              <a:t>、</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以</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回归</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方式做检测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800" noProof="1">
              <a:effectLst>
                <a:outerShdw blurRad="38100" dist="19050" dir="2700000" algn="tl" rotWithShape="0">
                  <a:schemeClr val="dk1">
                    <a:alpha val="40000"/>
                  </a:schemeClr>
                </a:outerShdw>
              </a:effectLst>
              <a:latin typeface="Calibri" pitchFamily="2" charset="0"/>
              <a:ea typeface="宋体" charset="-122"/>
              <a:cs typeface="+mn-ea"/>
            </a:endParaRP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SSD</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YOLO</a:t>
            </a:r>
          </a:p>
          <a:p>
            <a:pPr marL="800100" lvl="1" indent="-3429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YOLOv2</a:t>
            </a:r>
          </a:p>
        </p:txBody>
      </p:sp>
      <p:cxnSp>
        <p:nvCxnSpPr>
          <p:cNvPr id="12" name="直接连接符 3"/>
          <p:cNvCxnSpPr>
            <a:cxnSpLocks noChangeShapeType="1"/>
          </p:cNvCxnSpPr>
          <p:nvPr/>
        </p:nvCxnSpPr>
        <p:spPr bwMode="auto">
          <a:xfrm flipH="1">
            <a:off x="4722129" y="1974945"/>
            <a:ext cx="6397" cy="2801771"/>
          </a:xfrm>
          <a:prstGeom prst="line">
            <a:avLst/>
          </a:prstGeom>
          <a:noFill/>
          <a:ln w="25400">
            <a:solidFill>
              <a:schemeClr val="accent1"/>
            </a:solidFill>
            <a:bevel/>
            <a:headEnd/>
            <a:tailEnd/>
          </a:ln>
          <a:extLst>
            <a:ext uri="{909E8E84-426E-40DD-AFC4-6F175D3DCCD1}">
              <a14:hiddenFill xmlns:a14="http://schemas.microsoft.com/office/drawing/2010/main">
                <a:noFill/>
              </a14:hiddenFill>
            </a:ext>
          </a:extLst>
        </p:spPr>
      </p:cxnSp>
      <p:sp>
        <p:nvSpPr>
          <p:cNvPr id="15" name="文本框 14"/>
          <p:cNvSpPr txBox="1"/>
          <p:nvPr/>
        </p:nvSpPr>
        <p:spPr>
          <a:xfrm>
            <a:off x="2782212" y="5574600"/>
            <a:ext cx="5228088" cy="609398"/>
          </a:xfrm>
          <a:prstGeom prst="rect">
            <a:avLst/>
          </a:prstGeom>
          <a:noFill/>
          <a:ln w="9525">
            <a:noFill/>
          </a:ln>
        </p:spPr>
        <p:txBody>
          <a:bodyPr wrap="square">
            <a:spAutoFit/>
          </a:bodyPr>
          <a:lstStyle/>
          <a:p>
            <a:pPr marL="457200" indent="-457200" eaLnBrk="0" hangingPunct="0">
              <a:lnSpc>
                <a:spcPct val="120000"/>
              </a:lnSpc>
              <a:buFont typeface="Wingdings" panose="05000000000000000000" pitchFamily="2" charset="2"/>
              <a:buChar char="ü"/>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精度高  </a:t>
            </a:r>
            <a:r>
              <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rPr>
              <a:t>&amp;&amp;  </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实   时</a:t>
            </a:r>
            <a:endParaRPr lang="en-US" altLang="zh-CN" sz="2800" noProof="1">
              <a:effectLst>
                <a:outerShdw blurRad="38100" dist="19050" dir="2700000" algn="tl" rotWithShape="0">
                  <a:schemeClr val="dk1">
                    <a:alpha val="40000"/>
                  </a:schemeClr>
                </a:outerShdw>
              </a:effectLst>
              <a:latin typeface="Calibri" pitchFamily="2" charset="0"/>
              <a:ea typeface="宋体" charset="-122"/>
              <a:cs typeface="+mn-ea"/>
            </a:endParaRPr>
          </a:p>
        </p:txBody>
      </p:sp>
    </p:spTree>
    <p:extLst>
      <p:ext uri="{BB962C8B-B14F-4D97-AF65-F5344CB8AC3E}">
        <p14:creationId xmlns:p14="http://schemas.microsoft.com/office/powerpoint/2010/main" val="217391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行人检测研究现状</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
        <p:nvSpPr>
          <p:cNvPr id="9227" name="文本框 9226"/>
          <p:cNvSpPr txBox="1"/>
          <p:nvPr/>
        </p:nvSpPr>
        <p:spPr>
          <a:xfrm>
            <a:off x="790575" y="1239838"/>
            <a:ext cx="7600950" cy="4607415"/>
          </a:xfrm>
          <a:prstGeom prst="rect">
            <a:avLst/>
          </a:prstGeom>
          <a:noFill/>
          <a:ln w="9525">
            <a:noFill/>
          </a:ln>
        </p:spPr>
        <p:txBody>
          <a:bodyPr>
            <a:spAutoFit/>
          </a:bodyPr>
          <a:lstStyle/>
          <a:p>
            <a:pPr eaLnBrk="0" hangingPunct="0">
              <a:lnSpc>
                <a:spcPct val="120000"/>
              </a:lnSpc>
            </a:pP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领先的行人检测器，采用</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深度学习</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和</a:t>
            </a:r>
            <a:r>
              <a:rPr lang="zh-CN" altLang="en-US" sz="2800" noProof="1" smtClean="0">
                <a:solidFill>
                  <a:srgbClr val="0070C0"/>
                </a:solidFill>
                <a:effectLst>
                  <a:outerShdw blurRad="38100" dist="19050" dir="2700000" algn="tl" rotWithShape="0">
                    <a:schemeClr val="dk1">
                      <a:alpha val="40000"/>
                    </a:schemeClr>
                  </a:outerShdw>
                </a:effectLst>
                <a:latin typeface="Calibri" pitchFamily="2" charset="0"/>
                <a:ea typeface="宋体" charset="-122"/>
                <a:cs typeface="+mn-ea"/>
              </a:rPr>
              <a:t>分类</a:t>
            </a:r>
            <a:r>
              <a:rPr lang="zh-CN" altLang="en-US" sz="2800" noProof="1" smtClean="0">
                <a:effectLst>
                  <a:outerShdw blurRad="38100" dist="19050" dir="2700000" algn="tl" rotWithShape="0">
                    <a:schemeClr val="dk1">
                      <a:alpha val="40000"/>
                    </a:schemeClr>
                  </a:outerShdw>
                </a:effectLst>
                <a:latin typeface="Calibri" pitchFamily="2" charset="0"/>
                <a:ea typeface="宋体" charset="-122"/>
                <a:cs typeface="+mn-ea"/>
              </a:rPr>
              <a:t>的方式做行人检测：</a:t>
            </a:r>
            <a:endParaRPr lang="en-US" altLang="zh-CN" sz="2800" noProof="1" smtClean="0">
              <a:effectLst>
                <a:outerShdw blurRad="38100" dist="19050" dir="2700000" algn="tl" rotWithShape="0">
                  <a:schemeClr val="dk1">
                    <a:alpha val="40000"/>
                  </a:schemeClr>
                </a:outerShdw>
              </a:effectLst>
              <a:latin typeface="Calibri" pitchFamily="2" charset="0"/>
              <a:ea typeface="宋体" charset="-122"/>
              <a:cs typeface="+mn-ea"/>
            </a:endParaRPr>
          </a:p>
          <a:p>
            <a:pPr eaLnBrk="0" hangingPunct="0">
              <a:lnSpc>
                <a:spcPct val="120000"/>
              </a:lnSpc>
            </a:pPr>
            <a:endParaRPr lang="en-US" altLang="zh-CN" sz="1050" noProof="1">
              <a:effectLst>
                <a:outerShdw blurRad="38100" dist="19050" dir="2700000" algn="tl" rotWithShape="0">
                  <a:schemeClr val="dk1">
                    <a:alpha val="40000"/>
                  </a:schemeClr>
                </a:outerShdw>
              </a:effectLst>
              <a:latin typeface="Calibri" pitchFamily="2" charset="0"/>
              <a:ea typeface="宋体" charset="-122"/>
              <a:cs typeface="+mn-ea"/>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FDNN</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0.1s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RPN+BF</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0.5s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SA-FastRCNN</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0.59s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MS-CNN</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0.4s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marL="914400" lvl="1" indent="-457200" eaLnBrk="0" hangingPunct="0">
              <a:lnSpc>
                <a:spcPct val="120000"/>
              </a:lnSpc>
              <a:buFont typeface="Wingdings" panose="05000000000000000000" pitchFamily="2" charset="2"/>
              <a:buChar char="Ø"/>
            </a:pP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CompACT-Deep</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0.5s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a:t>
            </a:r>
            <a:endParaRPr lang="en-US" altLang="zh-CN"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eaLnBrk="0" hangingPunct="0">
              <a:lnSpc>
                <a:spcPct val="120000"/>
              </a:lnSpc>
            </a:pPr>
            <a:endParaRPr lang="en-US" altLang="zh-CN" sz="10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a:p>
            <a:pPr eaLnBrk="0" hangingPunct="0">
              <a:lnSpc>
                <a:spcPct val="120000"/>
              </a:lnSpc>
            </a:pPr>
            <a:r>
              <a:rPr lang="zh-CN" altLang="en-US"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还</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达不到实时检测（</a:t>
            </a:r>
            <a:r>
              <a:rPr lang="en-US" altLang="zh-CN"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25 FPS</a:t>
            </a:r>
            <a:r>
              <a:rPr lang="zh-CN" altLang="en-US" sz="2800" noProof="1" smtClean="0">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rPr>
              <a:t>）的要求</a:t>
            </a:r>
            <a:endParaRPr lang="en-US" altLang="zh-CN" sz="2800" noProof="1">
              <a:effectLst>
                <a:outerShdw blurRad="38100" dist="19050" dir="2700000" algn="tl" rotWithShape="0">
                  <a:schemeClr val="dk1">
                    <a:alpha val="40000"/>
                  </a:schemeClr>
                </a:outerShdw>
              </a:effectLst>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3903284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4"/>
          <p:cNvSpPr txBox="1">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9900" b="1">
                <a:solidFill>
                  <a:schemeClr val="accent1"/>
                </a:solidFill>
                <a:latin typeface="微软雅黑" panose="020B0503020204020204" pitchFamily="34" charset="-122"/>
                <a:ea typeface="微软雅黑" panose="020B0503020204020204" pitchFamily="34" charset="-122"/>
              </a:rPr>
              <a:t>02</a:t>
            </a:r>
            <a:endParaRPr lang="zh-CN" altLang="en-US" sz="19900" b="1">
              <a:solidFill>
                <a:schemeClr val="accent1"/>
              </a:solidFill>
              <a:latin typeface="微软雅黑" panose="020B0503020204020204" pitchFamily="34" charset="-122"/>
              <a:ea typeface="微软雅黑" panose="020B0503020204020204" pitchFamily="34" charset="-122"/>
            </a:endParaRPr>
          </a:p>
        </p:txBody>
      </p:sp>
      <p:sp>
        <p:nvSpPr>
          <p:cNvPr id="13315" name="文本框 6"/>
          <p:cNvSpPr txBox="1">
            <a:spLocks noChangeArrowheads="1"/>
          </p:cNvSpPr>
          <p:nvPr/>
        </p:nvSpPr>
        <p:spPr bwMode="auto">
          <a:xfrm>
            <a:off x="3887788" y="2844800"/>
            <a:ext cx="46450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a:solidFill>
                  <a:srgbClr val="0066CC"/>
                </a:solidFill>
                <a:latin typeface="微软雅黑" panose="020B0503020204020204" pitchFamily="34" charset="-122"/>
                <a:ea typeface="微软雅黑" panose="020B0503020204020204" pitchFamily="34" charset="-122"/>
              </a:rPr>
              <a:t>  </a:t>
            </a:r>
            <a:r>
              <a:rPr lang="zh-CN" altLang="en-US" sz="3200" b="1" dirty="0" smtClean="0">
                <a:solidFill>
                  <a:srgbClr val="0066CC"/>
                </a:solidFill>
                <a:latin typeface="微软雅黑" panose="020B0503020204020204" pitchFamily="34" charset="-122"/>
                <a:ea typeface="微软雅黑" panose="020B0503020204020204" pitchFamily="34" charset="-122"/>
              </a:rPr>
              <a:t>研 究 内 容 和 方 法</a:t>
            </a:r>
            <a:endParaRPr lang="zh-CN" altLang="en-US" sz="3200" b="1" dirty="0">
              <a:solidFill>
                <a:srgbClr val="0066CC"/>
              </a:solidFill>
              <a:latin typeface="微软雅黑" panose="020B0503020204020204" pitchFamily="34" charset="-122"/>
              <a:ea typeface="微软雅黑" panose="020B0503020204020204" pitchFamily="34" charset="-122"/>
            </a:endParaRPr>
          </a:p>
        </p:txBody>
      </p:sp>
      <p:sp>
        <p:nvSpPr>
          <p:cNvPr id="13316" name="文本框 7"/>
          <p:cNvSpPr txBox="1"/>
          <p:nvPr/>
        </p:nvSpPr>
        <p:spPr>
          <a:xfrm>
            <a:off x="3887788" y="3443288"/>
            <a:ext cx="4662487" cy="461665"/>
          </a:xfrm>
          <a:prstGeom prst="rect">
            <a:avLst/>
          </a:prstGeom>
          <a:noFill/>
          <a:ln w="9525">
            <a:noFill/>
          </a:ln>
        </p:spPr>
        <p:txBody>
          <a:bodyPr>
            <a:spAutoFit/>
          </a:bodyPr>
          <a:lstStyle/>
          <a:p>
            <a:pPr algn="ctr"/>
            <a:r>
              <a:rPr lang="en-US" altLang="zh-CN" sz="2400" b="1" noProof="1" smtClean="0">
                <a:solidFill>
                  <a:schemeClr val="accent1"/>
                </a:solidFill>
                <a:latin typeface="Times New Roman" pitchFamily="2" charset="0"/>
                <a:ea typeface="宋体" charset="-122"/>
                <a:cs typeface="+mn-ea"/>
              </a:rPr>
              <a:t>Research Methods and contents</a:t>
            </a:r>
            <a:endParaRPr lang="zh-CN" altLang="en-US" sz="2400" b="1" noProof="1">
              <a:solidFill>
                <a:schemeClr val="accent1"/>
              </a:solidFill>
              <a:latin typeface="Times New Roman" pitchFamily="2" charset="0"/>
              <a:ea typeface="宋体" charset="-122"/>
            </a:endParaRPr>
          </a:p>
        </p:txBody>
      </p:sp>
      <p:grpSp>
        <p:nvGrpSpPr>
          <p:cNvPr id="13317" name="组合 13316"/>
          <p:cNvGrpSpPr>
            <a:grpSpLocks/>
          </p:cNvGrpSpPr>
          <p:nvPr/>
        </p:nvGrpSpPr>
        <p:grpSpPr bwMode="auto">
          <a:xfrm>
            <a:off x="3887788" y="3375025"/>
            <a:ext cx="4662487" cy="107950"/>
            <a:chOff x="0" y="0"/>
            <a:chExt cx="4663440" cy="108000"/>
          </a:xfrm>
        </p:grpSpPr>
        <p:cxnSp>
          <p:nvCxnSpPr>
            <p:cNvPr id="15365" name="直接连接符 9"/>
            <p:cNvCxnSpPr>
              <a:cxnSpLocks noChangeShapeType="1"/>
            </p:cNvCxnSpPr>
            <p:nvPr/>
          </p:nvCxnSpPr>
          <p:spPr bwMode="auto">
            <a:xfrm>
              <a:off x="83820" y="54000"/>
              <a:ext cx="4495800" cy="0"/>
            </a:xfrm>
            <a:prstGeom prst="line">
              <a:avLst/>
            </a:prstGeom>
            <a:noFill/>
            <a:ln w="12700">
              <a:solidFill>
                <a:srgbClr val="262626"/>
              </a:solidFill>
              <a:bevel/>
              <a:headEnd/>
              <a:tailEnd/>
            </a:ln>
            <a:extLst>
              <a:ext uri="{909E8E84-426E-40DD-AFC4-6F175D3DCCD1}">
                <a14:hiddenFill xmlns:a14="http://schemas.microsoft.com/office/drawing/2010/main">
                  <a:noFill/>
                </a14:hiddenFill>
              </a:ext>
            </a:extLst>
          </p:spPr>
        </p:cxnSp>
        <p:sp>
          <p:nvSpPr>
            <p:cNvPr id="15366" name="椭圆 12"/>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sp>
          <p:nvSpPr>
            <p:cNvPr id="15367" name="椭圆 13"/>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a:solidFill>
                  <a:srgbClr val="FFFFFF"/>
                </a:solidFill>
              </a:endParaRPr>
            </a:p>
          </p:txBody>
        </p:sp>
      </p:grpSp>
      <p:sp useBgFill="1">
        <p:nvSpPr>
          <p:cNvPr id="13321" name="文本框 15"/>
          <p:cNvSpPr txBox="1">
            <a:spLocks noChangeArrowheads="1"/>
          </p:cNvSpPr>
          <p:nvPr/>
        </p:nvSpPr>
        <p:spPr bwMode="auto">
          <a:xfrm>
            <a:off x="487363" y="3105150"/>
            <a:ext cx="3230562"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a:solidFill>
                  <a:schemeClr val="accent1"/>
                </a:solidFill>
                <a:latin typeface="Times New Roman" panose="02020603050405020304" pitchFamily="18" charset="0"/>
                <a:cs typeface="Times New Roman" panose="02020603050405020304" pitchFamily="18" charset="0"/>
              </a:rPr>
              <a:t>PART TWO</a:t>
            </a:r>
            <a:endParaRPr lang="zh-CN" altLang="en-US" sz="3600" b="1">
              <a:solidFill>
                <a:schemeClr val="accent1"/>
              </a:solidFill>
              <a:latin typeface="Times New Roman" panose="02020603050405020304" pitchFamily="18" charset="0"/>
              <a:cs typeface="Times New Roman" panose="02020603050405020304" pitchFamily="18" charset="0"/>
            </a:endParaRPr>
          </a:p>
        </p:txBody>
      </p:sp>
      <p:grpSp>
        <p:nvGrpSpPr>
          <p:cNvPr id="13322" name="组合 13321"/>
          <p:cNvGrpSpPr>
            <a:grpSpLocks/>
          </p:cNvGrpSpPr>
          <p:nvPr/>
        </p:nvGrpSpPr>
        <p:grpSpPr bwMode="auto">
          <a:xfrm>
            <a:off x="1220788" y="6519863"/>
            <a:ext cx="8024812" cy="352425"/>
            <a:chOff x="0" y="0"/>
            <a:chExt cx="8024939" cy="352860"/>
          </a:xfrm>
        </p:grpSpPr>
        <p:sp>
          <p:nvSpPr>
            <p:cNvPr id="15370"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5371"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06</a:t>
              </a:r>
            </a:p>
          </p:txBody>
        </p:sp>
        <p:sp>
          <p:nvSpPr>
            <p:cNvPr id="15372"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8"/>
          <p:cNvGrpSpPr>
            <a:grpSpLocks noChangeAspect="1"/>
          </p:cNvGrpSpPr>
          <p:nvPr/>
        </p:nvGrpSpPr>
        <p:grpSpPr bwMode="auto">
          <a:xfrm>
            <a:off x="611188" y="261938"/>
            <a:ext cx="666750" cy="663575"/>
            <a:chOff x="0" y="0"/>
            <a:chExt cx="666069" cy="664458"/>
          </a:xfrm>
        </p:grpSpPr>
        <p:sp>
          <p:nvSpPr>
            <p:cNvPr id="10242" name="矩形 8"/>
            <p:cNvSpPr>
              <a:spLocks noChangeAspect="1" noChangeArrowheads="1"/>
            </p:cNvSpPr>
            <p:nvPr/>
          </p:nvSpPr>
          <p:spPr bwMode="auto">
            <a:xfrm>
              <a:off x="0" y="0"/>
              <a:ext cx="538925" cy="537622"/>
            </a:xfrm>
            <a:prstGeom prst="rect">
              <a:avLst/>
            </a:prstGeom>
            <a:solidFill>
              <a:srgbClr val="0054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3" name="矩形 16"/>
            <p:cNvSpPr>
              <a:spLocks noChangeAspect="1" noChangeArrowheads="1"/>
            </p:cNvSpPr>
            <p:nvPr/>
          </p:nvSpPr>
          <p:spPr bwMode="auto">
            <a:xfrm>
              <a:off x="269463" y="268811"/>
              <a:ext cx="396606" cy="39564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grpSp>
      <p:sp>
        <p:nvSpPr>
          <p:cNvPr id="9221" name="文本框 17"/>
          <p:cNvSpPr txBox="1">
            <a:spLocks noChangeArrowheads="1"/>
          </p:cNvSpPr>
          <p:nvPr/>
        </p:nvSpPr>
        <p:spPr bwMode="auto">
          <a:xfrm>
            <a:off x="1419225" y="274638"/>
            <a:ext cx="711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chemeClr val="accent1"/>
                </a:solidFill>
                <a:latin typeface="微软雅黑" panose="020B0503020204020204" pitchFamily="34" charset="-122"/>
                <a:ea typeface="微软雅黑" panose="020B0503020204020204" pitchFamily="34" charset="-122"/>
              </a:rPr>
              <a:t>研 究 内 容 和 方 法</a:t>
            </a:r>
            <a:endParaRPr lang="zh-CN" altLang="en-US" sz="3600" dirty="0"/>
          </a:p>
        </p:txBody>
      </p:sp>
      <p:grpSp>
        <p:nvGrpSpPr>
          <p:cNvPr id="9222" name="组合 19"/>
          <p:cNvGrpSpPr>
            <a:grpSpLocks/>
          </p:cNvGrpSpPr>
          <p:nvPr/>
        </p:nvGrpSpPr>
        <p:grpSpPr bwMode="auto">
          <a:xfrm>
            <a:off x="1220788" y="6519863"/>
            <a:ext cx="8024812" cy="352425"/>
            <a:chOff x="0" y="0"/>
            <a:chExt cx="8024939" cy="352860"/>
          </a:xfrm>
        </p:grpSpPr>
        <p:sp>
          <p:nvSpPr>
            <p:cNvPr id="10246" name="矩形 21"/>
            <p:cNvSpPr>
              <a:spLocks noChangeArrowheads="1"/>
            </p:cNvSpPr>
            <p:nvPr/>
          </p:nvSpPr>
          <p:spPr bwMode="auto">
            <a:xfrm>
              <a:off x="7489625" y="0"/>
              <a:ext cx="43200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ndParaRPr>
            </a:p>
          </p:txBody>
        </p:sp>
        <p:sp>
          <p:nvSpPr>
            <p:cNvPr id="10247" name="文本框 22"/>
            <p:cNvSpPr txBox="1">
              <a:spLocks noChangeArrowheads="1"/>
            </p:cNvSpPr>
            <p:nvPr/>
          </p:nvSpPr>
          <p:spPr bwMode="auto">
            <a:xfrm>
              <a:off x="7386311" y="0"/>
              <a:ext cx="638628" cy="35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a:solidFill>
                    <a:schemeClr val="bg1"/>
                  </a:solidFill>
                  <a:latin typeface="微软雅黑" panose="020B0503020204020204" pitchFamily="34" charset="-122"/>
                  <a:ea typeface="微软雅黑" panose="020B0503020204020204" pitchFamily="34" charset="-122"/>
                </a:rPr>
                <a:t>0</a:t>
              </a:r>
              <a:r>
                <a:rPr lang="en-US" altLang="zh-CN" sz="1600">
                  <a:solidFill>
                    <a:schemeClr val="bg1"/>
                  </a:solidFill>
                  <a:latin typeface="微软雅黑" panose="020B0503020204020204" pitchFamily="34" charset="-122"/>
                  <a:ea typeface="微软雅黑" panose="020B0503020204020204" pitchFamily="34" charset="-122"/>
                </a:rPr>
                <a:t>3</a:t>
              </a:r>
            </a:p>
          </p:txBody>
        </p:sp>
        <p:sp>
          <p:nvSpPr>
            <p:cNvPr id="10248" name="文本框 23"/>
            <p:cNvSpPr txBox="1">
              <a:spLocks noChangeArrowheads="1"/>
            </p:cNvSpPr>
            <p:nvPr/>
          </p:nvSpPr>
          <p:spPr bwMode="auto">
            <a:xfrm>
              <a:off x="0" y="0"/>
              <a:ext cx="7489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endParaRPr lang="zh-CN" altLang="en-US" sz="1600">
                <a:solidFill>
                  <a:srgbClr val="262626"/>
                </a:solidFill>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429657026"/>
              </p:ext>
            </p:extLst>
          </p:nvPr>
        </p:nvGraphicFramePr>
        <p:xfrm>
          <a:off x="780914" y="1168401"/>
          <a:ext cx="7751902" cy="5351464"/>
        </p:xfrm>
        <a:graphic>
          <a:graphicData uri="http://schemas.openxmlformats.org/drawingml/2006/table">
            <a:tbl>
              <a:tblPr firstRow="1" bandRow="1">
                <a:tableStyleId>{5940675A-B579-460E-94D1-54222C63F5DA}</a:tableStyleId>
              </a:tblPr>
              <a:tblGrid>
                <a:gridCol w="1062174"/>
                <a:gridCol w="1521793"/>
                <a:gridCol w="421308"/>
                <a:gridCol w="1743075"/>
                <a:gridCol w="419585"/>
                <a:gridCol w="1494939"/>
                <a:gridCol w="1089028"/>
              </a:tblGrid>
              <a:tr h="668933">
                <a:tc gridSpan="7">
                  <a:txBody>
                    <a:bodyPr/>
                    <a:lstStyle/>
                    <a:p>
                      <a:pPr algn="l"/>
                      <a:r>
                        <a:rPr lang="en-US" altLang="zh-CN" sz="2400" dirty="0" smtClean="0">
                          <a:effectLst/>
                          <a:latin typeface="Times New Roman" panose="02020603050405020304" pitchFamily="18" charset="0"/>
                          <a:cs typeface="Times New Roman" panose="02020603050405020304" pitchFamily="18" charset="0"/>
                        </a:rPr>
                        <a:t>What we want</a:t>
                      </a:r>
                      <a:r>
                        <a:rPr lang="zh-CN" altLang="en-US" sz="2400" dirty="0" smtClean="0">
                          <a:effectLst/>
                          <a:latin typeface="Times New Roman" panose="02020603050405020304" pitchFamily="18" charset="0"/>
                          <a:cs typeface="Times New Roman" panose="02020603050405020304" pitchFamily="18" charset="0"/>
                        </a:rPr>
                        <a:t>：</a:t>
                      </a:r>
                      <a:endParaRPr lang="zh-CN" altLang="en-US" sz="2400" dirty="0">
                        <a:effectLst/>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gridSpan="2">
                  <a:txBody>
                    <a:bodyPr/>
                    <a:lstStyle/>
                    <a:p>
                      <a:pPr marL="457200" indent="-457200" algn="ctr">
                        <a:buFont typeface="Wingdings" panose="05000000000000000000" pitchFamily="2" charset="2"/>
                        <a:buChar char="ü"/>
                      </a:pPr>
                      <a:r>
                        <a:rPr lang="zh-CN" altLang="en-US" sz="2400" dirty="0" smtClean="0">
                          <a:effectLst/>
                        </a:rPr>
                        <a:t>检测精度高</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gridSpan="3">
                  <a:txBody>
                    <a:bodyPr/>
                    <a:lstStyle/>
                    <a:p>
                      <a:pPr marL="457200" indent="-457200" algn="ctr">
                        <a:buFont typeface="Wingdings" panose="05000000000000000000" pitchFamily="2" charset="2"/>
                        <a:buChar char="ü"/>
                      </a:pPr>
                      <a:r>
                        <a:rPr lang="zh-CN" altLang="en-US" sz="2400" dirty="0" smtClean="0">
                          <a:effectLst/>
                        </a:rPr>
                        <a:t>检测速度快</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c gridSpan="2">
                  <a:txBody>
                    <a:bodyPr/>
                    <a:lstStyle/>
                    <a:p>
                      <a:pPr marL="457200" indent="-457200" algn="ctr">
                        <a:buFont typeface="Wingdings" panose="05000000000000000000" pitchFamily="2" charset="2"/>
                        <a:buChar char="ü"/>
                      </a:pPr>
                      <a:r>
                        <a:rPr lang="zh-CN" altLang="en-US" sz="2400" dirty="0" smtClean="0">
                          <a:effectLst/>
                        </a:rPr>
                        <a:t>行人检测器</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r>
              <a:tr h="668933">
                <a:tc gridSpan="7">
                  <a:txBody>
                    <a:bodyPr/>
                    <a:lstStyle/>
                    <a:p>
                      <a:pPr algn="l"/>
                      <a:r>
                        <a:rPr lang="en-US" altLang="zh-CN"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How</a:t>
                      </a:r>
                      <a:r>
                        <a:rPr lang="zh-CN" altLang="en-US"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a:t>
                      </a:r>
                      <a:endParaRPr lang="zh-CN" altLang="en-US" sz="2400" b="0" u="none" kern="1200" baseline="0" dirty="0">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eaLnBrk="1" fontAlgn="base" latinLnBrk="0" hangingPunct="1">
                        <a:lnSpc>
                          <a:spcPct val="100000"/>
                        </a:lnSpc>
                        <a:spcBef>
                          <a:spcPct val="0"/>
                        </a:spcBef>
                        <a:spcAft>
                          <a:spcPct val="0"/>
                        </a:spcAft>
                        <a:buClrTx/>
                        <a:buSzTx/>
                        <a:buFont typeface="Arial" charset="0"/>
                        <a:buNone/>
                        <a:tabLst/>
                        <a:defRPr/>
                      </a:pPr>
                      <a:r>
                        <a:rPr lang="zh-CN" altLang="en-US" sz="2400" dirty="0" smtClean="0">
                          <a:effectLst/>
                        </a:rPr>
                        <a:t>目标检测器</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zh-CN" altLang="en-US" sz="2400" dirty="0" smtClean="0">
                          <a:effectLst/>
                        </a:rPr>
                        <a:t>行人检测器</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668933">
                <a:tc gridSpan="7">
                  <a:txBody>
                    <a:bodyPr/>
                    <a:lstStyle/>
                    <a:p>
                      <a:pPr algn="l"/>
                      <a:r>
                        <a:rPr lang="zh-CN" altLang="en-US" sz="2400" dirty="0" smtClean="0">
                          <a:effectLst/>
                        </a:rPr>
                        <a:t>先例：</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eaLnBrk="1" fontAlgn="base" latinLnBrk="0" hangingPunct="1">
                        <a:lnSpc>
                          <a:spcPct val="100000"/>
                        </a:lnSpc>
                        <a:spcBef>
                          <a:spcPct val="0"/>
                        </a:spcBef>
                        <a:spcAft>
                          <a:spcPct val="0"/>
                        </a:spcAft>
                        <a:buClrTx/>
                        <a:buSzTx/>
                        <a:buFont typeface="Arial" charset="0"/>
                        <a:buNone/>
                        <a:tabLst/>
                        <a:defRPr/>
                      </a:pPr>
                      <a:r>
                        <a:rPr lang="en-US" altLang="zh-CN" sz="2400" dirty="0" smtClean="0">
                          <a:effectLst/>
                        </a:rPr>
                        <a:t>Faster R-CNN</a:t>
                      </a:r>
                      <a:endParaRPr lang="zh-CN" altLang="en-US" sz="2400" dirty="0" smtClean="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en-US" altLang="zh-CN" sz="2400" dirty="0" smtClean="0">
                          <a:effectLst/>
                        </a:rPr>
                        <a:t>RPN+BF</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668933">
                <a:tc gridSpan="7">
                  <a:txBody>
                    <a:bodyPr/>
                    <a:lstStyle/>
                    <a:p>
                      <a:pPr algn="l"/>
                      <a:r>
                        <a:rPr lang="en-US" altLang="zh-CN"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Now</a:t>
                      </a:r>
                      <a:r>
                        <a:rPr lang="zh-CN" altLang="en-US"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rPr>
                        <a:t>：</a:t>
                      </a:r>
                      <a:endParaRPr lang="en-US" altLang="zh-CN" sz="2400" b="0" u="none" kern="1200" baseline="0" dirty="0" smtClean="0">
                        <a:solidFill>
                          <a:schemeClr val="tx1"/>
                        </a:solidFill>
                        <a:effectLst/>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2800" dirty="0"/>
                    </a:p>
                  </a:txBody>
                  <a:tcPr/>
                </a:tc>
                <a:tc hMerge="1">
                  <a:txBody>
                    <a:bodyPr/>
                    <a:lstStyle/>
                    <a:p>
                      <a:endParaRPr lang="zh-CN" altLang="en-US"/>
                    </a:p>
                  </a:txBody>
                  <a:tcPr/>
                </a:tc>
              </a:tr>
              <a:tr h="668933">
                <a:tc>
                  <a:txBody>
                    <a:bodyPr/>
                    <a:lstStyle/>
                    <a:p>
                      <a:pPr algn="ctr"/>
                      <a:endParaRPr lang="zh-CN" altLang="en-US" sz="2400" dirty="0">
                        <a:solidFill>
                          <a:srgbClr val="0070C0"/>
                        </a:solidFill>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eaLnBrk="1" fontAlgn="base" latinLnBrk="0" hangingPunct="1">
                        <a:lnSpc>
                          <a:spcPct val="100000"/>
                        </a:lnSpc>
                        <a:spcBef>
                          <a:spcPct val="0"/>
                        </a:spcBef>
                        <a:spcAft>
                          <a:spcPct val="0"/>
                        </a:spcAft>
                        <a:buClrTx/>
                        <a:buSzTx/>
                        <a:buFont typeface="Arial" charset="0"/>
                        <a:buNone/>
                        <a:tabLst/>
                        <a:defRPr/>
                      </a:pPr>
                      <a:r>
                        <a:rPr lang="en-US" altLang="zh-CN" sz="2400" dirty="0" smtClean="0">
                          <a:solidFill>
                            <a:srgbClr val="0070C0"/>
                          </a:solidFill>
                          <a:effectLst/>
                        </a:rPr>
                        <a:t>YOLOv2</a:t>
                      </a:r>
                      <a:endParaRPr lang="zh-CN" altLang="en-US" sz="2400" dirty="0" smtClean="0">
                        <a:solidFill>
                          <a:srgbClr val="0070C0"/>
                        </a:solidFill>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zh-CN" altLang="en-US" sz="2400" dirty="0" smtClean="0">
                          <a:effectLst/>
                        </a:rPr>
                        <a:t>行人检测器</a:t>
                      </a: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4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cxnSp>
        <p:nvCxnSpPr>
          <p:cNvPr id="13" name="直接箭头连接符 12"/>
          <p:cNvCxnSpPr/>
          <p:nvPr/>
        </p:nvCxnSpPr>
        <p:spPr>
          <a:xfrm>
            <a:off x="3824572" y="3510454"/>
            <a:ext cx="162408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824572" y="4834429"/>
            <a:ext cx="162408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824572" y="6192644"/>
            <a:ext cx="162408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137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CDC"/>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Office 主题 1">
        <a:dk1>
          <a:srgbClr val="000000"/>
        </a:dk1>
        <a:lt1>
          <a:srgbClr val="FFFFFF"/>
        </a:lt1>
        <a:dk2>
          <a:srgbClr val="44546A"/>
        </a:dk2>
        <a:lt2>
          <a:srgbClr val="E7E6E6"/>
        </a:lt2>
        <a:accent1>
          <a:srgbClr val="0070C0"/>
        </a:accent1>
        <a:accent2>
          <a:srgbClr val="ED7D31"/>
        </a:accent2>
        <a:accent3>
          <a:srgbClr val="FFFFFF"/>
        </a:accent3>
        <a:accent4>
          <a:srgbClr val="000000"/>
        </a:accent4>
        <a:accent5>
          <a:srgbClr val="AABBDC"/>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923</TotalTime>
  <Pages>0</Pages>
  <Words>1708</Words>
  <Characters>0</Characters>
  <Application>Microsoft Office PowerPoint</Application>
  <DocSecurity>0</DocSecurity>
  <PresentationFormat>全屏显示(4:3)</PresentationFormat>
  <Lines>0</Lines>
  <Paragraphs>410</Paragraphs>
  <Slides>44</Slides>
  <Notes>22</Notes>
  <HiddenSlides>0</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44</vt:i4>
      </vt:variant>
    </vt:vector>
  </HeadingPairs>
  <TitlesOfParts>
    <vt:vector size="57" baseType="lpstr">
      <vt:lpstr>宋体</vt:lpstr>
      <vt:lpstr>微软雅黑</vt:lpstr>
      <vt:lpstr>Arial</vt:lpstr>
      <vt:lpstr>Calibri</vt:lpstr>
      <vt:lpstr>Calibri Light</vt:lpstr>
      <vt:lpstr>Tahoma</vt:lpstr>
      <vt:lpstr>Times New Roman</vt:lpstr>
      <vt:lpstr>Wingdings</vt:lpstr>
      <vt:lpstr>Office 主题</vt:lpstr>
      <vt:lpstr>1_Office 主题</vt:lpstr>
      <vt:lpstr>2_Office 主题</vt:lpstr>
      <vt:lpstr>3_Office 主题</vt:lpstr>
      <vt:lpstr>4_Office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1</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DY</dc:creator>
  <cp:keywords/>
  <dc:description/>
  <cp:lastModifiedBy>PC</cp:lastModifiedBy>
  <cp:revision>311</cp:revision>
  <dcterms:created xsi:type="dcterms:W3CDTF">2015-01-13T10:49:01Z</dcterms:created>
  <dcterms:modified xsi:type="dcterms:W3CDTF">2017-05-20T16:29:44Z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pfQt6solrO42946.ppt</vt:lpwstr>
  </property>
  <property fmtid="{D5CDD505-2E9C-101B-9397-08002B2CF9AE}" pid="3" name="fileid">
    <vt:lpwstr>553426</vt:lpwstr>
  </property>
  <property fmtid="{D5CDD505-2E9C-101B-9397-08002B2CF9AE}" pid="4" name="KSOProductBuildVer">
    <vt:lpwstr>2052-10.1.0.5745</vt:lpwstr>
  </property>
</Properties>
</file>