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0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9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414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4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Une image contenant graphique vectoriel, art&#10;&#10;Description générée automatiquement avec une confiance moyenne">
            <a:extLst>
              <a:ext uri="{FF2B5EF4-FFF2-40B4-BE49-F238E27FC236}">
                <a16:creationId xmlns:a16="http://schemas.microsoft.com/office/drawing/2014/main" id="{9BAF39CC-E434-A0F6-B17D-4F8551AF98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1679" r="28207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4589046-D1E8-9B8E-CEB4-AEEC822B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9349793" cy="3864273"/>
          </a:xfrm>
        </p:spPr>
        <p:txBody>
          <a:bodyPr anchor="t">
            <a:normAutofit fontScale="90000"/>
          </a:bodyPr>
          <a:lstStyle/>
          <a:p>
            <a:r>
              <a:rPr lang="fr-FR" sz="2800" b="1" dirty="0"/>
              <a:t>Système de gestion de billets pour une compagnie aérienne</a:t>
            </a:r>
            <a:br>
              <a:rPr lang="fr-FR" sz="2800" dirty="0"/>
            </a:br>
            <a:r>
              <a:rPr lang="fr-FR" sz="2800" b="1" dirty="0"/>
              <a:t>Nom du Groupe :</a:t>
            </a:r>
            <a:br>
              <a:rPr lang="fr-FR" sz="2800" dirty="0"/>
            </a:br>
            <a:r>
              <a:rPr lang="fr-FR" sz="2800" dirty="0"/>
              <a:t>GAIDT_SI_3</a:t>
            </a:r>
            <a:br>
              <a:rPr lang="fr-FR" sz="2800" dirty="0"/>
            </a:br>
            <a:r>
              <a:rPr lang="fr-FR" sz="2800" b="1" dirty="0"/>
              <a:t>Membres :</a:t>
            </a:r>
            <a:br>
              <a:rPr lang="fr-FR" sz="2800" dirty="0"/>
            </a:br>
            <a:r>
              <a:rPr lang="fr-FR" sz="2800" dirty="0"/>
              <a:t>BOUDRIKA ILIAS</a:t>
            </a:r>
            <a:br>
              <a:rPr lang="fr-FR" sz="2800" dirty="0"/>
            </a:br>
            <a:r>
              <a:rPr lang="fr-FR" sz="2800" dirty="0"/>
              <a:t>EL MAJDI WALID</a:t>
            </a:r>
            <a:br>
              <a:rPr lang="fr-FR" sz="2800" dirty="0"/>
            </a:br>
            <a:r>
              <a:rPr lang="fr-FR" sz="2800" dirty="0"/>
              <a:t>DIALLO SOULEYMANE</a:t>
            </a:r>
            <a:br>
              <a:rPr lang="fr-FR" sz="2800" dirty="0"/>
            </a:br>
            <a:r>
              <a:rPr lang="fr-FR" sz="2800" dirty="0"/>
              <a:t>EL KHADER SAAD</a:t>
            </a:r>
            <a:br>
              <a:rPr lang="fr-FR" sz="2800" dirty="0"/>
            </a:br>
            <a:r>
              <a:rPr lang="fr-FR" sz="2800" dirty="0"/>
              <a:t>DJERI-ALASSANI OUBENOUPOU</a:t>
            </a:r>
            <a:br>
              <a:rPr lang="fr-FR" sz="2800" dirty="0"/>
            </a:b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0039A3-52B0-ED07-D005-D362FA54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r>
              <a:rPr lang="fr-FR" dirty="0"/>
              <a:t> 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A2D3C-2A62-C958-8DCF-46416E7A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FBE3D-2A26-85E6-4C20-CC713DA0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8" y="1012723"/>
            <a:ext cx="10537722" cy="4886421"/>
          </a:xfrm>
        </p:spPr>
        <p:txBody>
          <a:bodyPr/>
          <a:lstStyle/>
          <a:p>
            <a:r>
              <a:rPr lang="fr-FR" b="1" dirty="0"/>
              <a:t>Conclusion</a:t>
            </a:r>
          </a:p>
          <a:p>
            <a:r>
              <a:rPr lang="fr-FR" dirty="0"/>
              <a:t>Le système proposé répond aux besoins de gestion des billets et des réservations pour une compagnie aérienne en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Garantissant une modularité et une flexibilité élevées.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Intégrant la tarification dynamique pour maximiser les revenus.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Offrant une structure évolutive pour s’adapter à des besoins futurs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01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50034-B8EF-7EF4-92A1-0EECACE6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609F-C793-479F-90A8-DE30AB8B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13" y="1397962"/>
            <a:ext cx="9905999" cy="3567118"/>
          </a:xfrm>
        </p:spPr>
        <p:txBody>
          <a:bodyPr>
            <a:normAutofit/>
          </a:bodyPr>
          <a:lstStyle/>
          <a:p>
            <a:r>
              <a:rPr lang="fr-FR" sz="2800" b="1" dirty="0"/>
              <a:t>Introduction :</a:t>
            </a:r>
            <a:br>
              <a:rPr lang="fr-FR" sz="2800" dirty="0"/>
            </a:br>
            <a:r>
              <a:rPr lang="fr-FR" sz="2800" dirty="0"/>
              <a:t>Ce projet consiste à concevoir une base de données complète pour gérer les billets et les réservations d'une compagnie aérienne. Il vise à répondre aux exigences opérationnelles tout en garantissant une gestion efficace des données.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93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33E1C-5B80-43EE-45A2-F5656C57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3554D-7881-4BF1-2276-6F04D2D6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55" y="1260310"/>
            <a:ext cx="9905999" cy="3567118"/>
          </a:xfrm>
        </p:spPr>
        <p:txBody>
          <a:bodyPr/>
          <a:lstStyle/>
          <a:p>
            <a:r>
              <a:rPr lang="fr-FR" b="1" dirty="0"/>
              <a:t>Objectifs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Gérer les informations des avions (modèles, capacités,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Structurer les vols (départs, destinations, dates).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Implémenter une tarification dynamique basée sur la demande et la proximité de la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Faciliter les réservations et la gestion des billets pour les passagers.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Garantir flexibilité et évolutivité pour s’adapter aux besoins futurs.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00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F4731-C082-3F21-F110-3BA3B845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021437-5186-B504-FB27-E2542965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057049"/>
            <a:ext cx="10141973" cy="4301531"/>
          </a:xfrm>
        </p:spPr>
        <p:txBody>
          <a:bodyPr>
            <a:normAutofit/>
          </a:bodyPr>
          <a:lstStyle/>
          <a:p>
            <a:r>
              <a:rPr lang="fr-FR" sz="1400" b="1" dirty="0"/>
              <a:t>Modèle Conceptuel des Données (MCD)</a:t>
            </a:r>
          </a:p>
          <a:p>
            <a:r>
              <a:rPr lang="fr-FR" sz="1400" b="1" dirty="0"/>
              <a:t>Rôle du MCD :</a:t>
            </a:r>
            <a:br>
              <a:rPr lang="fr-FR" sz="1400" dirty="0"/>
            </a:br>
            <a:r>
              <a:rPr lang="fr-FR" sz="1400" dirty="0"/>
              <a:t>Le MCD permet de représenter les entités, leurs attributs et les relations entre elles.</a:t>
            </a:r>
          </a:p>
          <a:p>
            <a:r>
              <a:rPr lang="fr-FR" sz="1400" b="1" dirty="0"/>
              <a:t>Entités Principales :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Aircraft :</a:t>
            </a:r>
            <a:r>
              <a:rPr lang="fr-FR" sz="1400" dirty="0"/>
              <a:t> Avions (</a:t>
            </a:r>
            <a:r>
              <a:rPr lang="fr-FR" sz="1400" dirty="0" err="1"/>
              <a:t>AircraftID</a:t>
            </a:r>
            <a:r>
              <a:rPr lang="fr-FR" sz="1400" dirty="0"/>
              <a:t>, Model, </a:t>
            </a:r>
            <a:r>
              <a:rPr lang="fr-FR" sz="1400" dirty="0" err="1"/>
              <a:t>Capacity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Seat :</a:t>
            </a:r>
            <a:r>
              <a:rPr lang="fr-FR" sz="1400" dirty="0"/>
              <a:t> Sièges (</a:t>
            </a:r>
            <a:r>
              <a:rPr lang="fr-FR" sz="1400" dirty="0" err="1"/>
              <a:t>SeatID</a:t>
            </a:r>
            <a:r>
              <a:rPr lang="fr-FR" sz="1400" dirty="0"/>
              <a:t>, </a:t>
            </a:r>
            <a:r>
              <a:rPr lang="fr-FR" sz="1400" dirty="0" err="1"/>
              <a:t>SeatNum</a:t>
            </a:r>
            <a:r>
              <a:rPr lang="fr-FR" sz="1400" dirty="0"/>
              <a:t>, </a:t>
            </a:r>
            <a:r>
              <a:rPr lang="fr-FR" sz="1400" dirty="0" err="1"/>
              <a:t>AircraftID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Class :</a:t>
            </a:r>
            <a:r>
              <a:rPr lang="fr-FR" sz="1400" dirty="0"/>
              <a:t> Classes (</a:t>
            </a:r>
            <a:r>
              <a:rPr lang="fr-FR" sz="1400" dirty="0" err="1"/>
              <a:t>ClassID</a:t>
            </a:r>
            <a:r>
              <a:rPr lang="fr-FR" sz="1400" dirty="0"/>
              <a:t>, </a:t>
            </a:r>
            <a:r>
              <a:rPr lang="fr-FR" sz="1400" dirty="0" err="1"/>
              <a:t>NomClass</a:t>
            </a:r>
            <a:r>
              <a:rPr lang="fr-FR" sz="1400" dirty="0"/>
              <a:t>, </a:t>
            </a:r>
            <a:r>
              <a:rPr lang="fr-FR" sz="1400" dirty="0" err="1"/>
              <a:t>FacteurPrix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Flight :</a:t>
            </a:r>
            <a:r>
              <a:rPr lang="fr-FR" sz="1400" dirty="0"/>
              <a:t> Vols (</a:t>
            </a:r>
            <a:r>
              <a:rPr lang="fr-FR" sz="1400" dirty="0" err="1"/>
              <a:t>FlightID</a:t>
            </a:r>
            <a:r>
              <a:rPr lang="fr-FR" sz="1400" dirty="0"/>
              <a:t>, </a:t>
            </a:r>
            <a:r>
              <a:rPr lang="fr-FR" sz="1400" dirty="0" err="1"/>
              <a:t>Departure</a:t>
            </a:r>
            <a:r>
              <a:rPr lang="fr-FR" sz="1400" dirty="0"/>
              <a:t>, Destination, </a:t>
            </a:r>
            <a:r>
              <a:rPr lang="fr-FR" sz="1400" dirty="0" err="1"/>
              <a:t>TravelDate</a:t>
            </a:r>
            <a:r>
              <a:rPr lang="fr-FR" sz="1400" dirty="0"/>
              <a:t>, </a:t>
            </a:r>
            <a:r>
              <a:rPr lang="fr-FR" sz="1400" dirty="0" err="1"/>
              <a:t>AircraftID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Passenger :</a:t>
            </a:r>
            <a:r>
              <a:rPr lang="fr-FR" sz="1400" dirty="0"/>
              <a:t> Passagers (</a:t>
            </a:r>
            <a:r>
              <a:rPr lang="fr-FR" sz="1400" dirty="0" err="1"/>
              <a:t>PassengerID</a:t>
            </a:r>
            <a:r>
              <a:rPr lang="fr-FR" sz="1400" dirty="0"/>
              <a:t>, Name, Tel, </a:t>
            </a:r>
            <a:r>
              <a:rPr lang="fr-FR" sz="1400" dirty="0" err="1"/>
              <a:t>Address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Ticket :</a:t>
            </a:r>
            <a:r>
              <a:rPr lang="fr-FR" sz="1400" dirty="0"/>
              <a:t> Billets (</a:t>
            </a:r>
            <a:r>
              <a:rPr lang="fr-FR" sz="1400" dirty="0" err="1"/>
              <a:t>TicketID</a:t>
            </a:r>
            <a:r>
              <a:rPr lang="fr-FR" sz="1400" dirty="0"/>
              <a:t>, Price, </a:t>
            </a:r>
            <a:r>
              <a:rPr lang="fr-FR" sz="1400" dirty="0" err="1"/>
              <a:t>ReservationStatus</a:t>
            </a:r>
            <a:r>
              <a:rPr lang="fr-FR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 err="1"/>
              <a:t>DynamicPricing</a:t>
            </a:r>
            <a:r>
              <a:rPr lang="fr-FR" sz="1400" b="1" dirty="0"/>
              <a:t> :</a:t>
            </a:r>
            <a:r>
              <a:rPr lang="fr-FR" sz="1400" dirty="0"/>
              <a:t> Tarification dynamique (</a:t>
            </a:r>
            <a:r>
              <a:rPr lang="fr-FR" sz="1400" dirty="0" err="1"/>
              <a:t>PricingRuleID</a:t>
            </a:r>
            <a:r>
              <a:rPr lang="fr-FR" sz="1400" dirty="0"/>
              <a:t>, </a:t>
            </a:r>
            <a:r>
              <a:rPr lang="fr-FR" sz="1400" dirty="0" err="1"/>
              <a:t>RuleDescription</a:t>
            </a:r>
            <a:r>
              <a:rPr lang="fr-FR" sz="1400" dirty="0"/>
              <a:t>, </a:t>
            </a:r>
            <a:r>
              <a:rPr lang="fr-FR" sz="1400" dirty="0" err="1"/>
              <a:t>Season</a:t>
            </a:r>
            <a:r>
              <a:rPr lang="fr-FR" sz="1400" dirty="0"/>
              <a:t>, </a:t>
            </a:r>
            <a:r>
              <a:rPr lang="fr-FR" sz="1400" dirty="0" err="1"/>
              <a:t>DaysBeforeTravel</a:t>
            </a:r>
            <a:r>
              <a:rPr lang="fr-FR" sz="1400" dirty="0"/>
              <a:t>, </a:t>
            </a:r>
            <a:r>
              <a:rPr lang="fr-FR" sz="1400" dirty="0" err="1"/>
              <a:t>PriceMultiplier</a:t>
            </a:r>
            <a:r>
              <a:rPr lang="fr-FR" sz="1400" dirty="0"/>
              <a:t>).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438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DB633-6CE4-E612-5B64-4B9ABD118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25918-D88B-11DA-538C-E17596D6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2" y="776748"/>
            <a:ext cx="10262418" cy="5122396"/>
          </a:xfrm>
        </p:spPr>
        <p:txBody>
          <a:bodyPr/>
          <a:lstStyle/>
          <a:p>
            <a:r>
              <a:rPr lang="fr-FR" b="1" dirty="0"/>
              <a:t>Relations Principales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avion peut avoir plusieurs sièges.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Chaque siège est associé à une classe.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vol est lié à un avion.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Un passager peut réserver plusieurs billets.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règles de tarification dynamique sont appliquées à chaque billet.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0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EDA24-71D4-230E-C1C2-FEF39041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FFD42A-C8DB-24E0-BC65-A44D7203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9F5927-27BB-4BC5-7213-72BBC6B23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65" y="151708"/>
            <a:ext cx="10791930" cy="59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E743920-5262-D73E-48F1-176E0C2C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fr-FR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09CA9-3719-BD18-0350-26C5E81D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anchor="ctr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400" b="1"/>
              <a:t>Schéma Relationnel</a:t>
            </a:r>
          </a:p>
          <a:p>
            <a:pPr algn="ctr">
              <a:lnSpc>
                <a:spcPct val="110000"/>
              </a:lnSpc>
            </a:pPr>
            <a:r>
              <a:rPr lang="fr-FR" sz="1400" b="1"/>
              <a:t>Tables Principales et Attributs :</a:t>
            </a:r>
            <a:endParaRPr lang="fr-FR" sz="1400"/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Aircraft :</a:t>
            </a:r>
            <a:r>
              <a:rPr lang="fr-FR" sz="1400"/>
              <a:t> (</a:t>
            </a:r>
            <a:r>
              <a:rPr lang="fr-FR" sz="1400" err="1"/>
              <a:t>AircraftID</a:t>
            </a:r>
            <a:r>
              <a:rPr lang="fr-FR" sz="1400"/>
              <a:t>, Model, </a:t>
            </a:r>
            <a:r>
              <a:rPr lang="fr-FR" sz="1400" err="1"/>
              <a:t>Capacity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Seat :</a:t>
            </a:r>
            <a:r>
              <a:rPr lang="fr-FR" sz="1400"/>
              <a:t> (</a:t>
            </a:r>
            <a:r>
              <a:rPr lang="fr-FR" sz="1400" err="1"/>
              <a:t>SeatID</a:t>
            </a:r>
            <a:r>
              <a:rPr lang="fr-FR" sz="1400"/>
              <a:t>, </a:t>
            </a:r>
            <a:r>
              <a:rPr lang="fr-FR" sz="1400" err="1"/>
              <a:t>SeatNum</a:t>
            </a:r>
            <a:r>
              <a:rPr lang="fr-FR" sz="1400"/>
              <a:t>, </a:t>
            </a:r>
            <a:r>
              <a:rPr lang="fr-FR" sz="1400" err="1"/>
              <a:t>AircraftID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Class :</a:t>
            </a:r>
            <a:r>
              <a:rPr lang="fr-FR" sz="1400"/>
              <a:t> (</a:t>
            </a:r>
            <a:r>
              <a:rPr lang="fr-FR" sz="1400" err="1"/>
              <a:t>ClassID</a:t>
            </a:r>
            <a:r>
              <a:rPr lang="fr-FR" sz="1400"/>
              <a:t>, </a:t>
            </a:r>
            <a:r>
              <a:rPr lang="fr-FR" sz="1400" err="1"/>
              <a:t>NomClass</a:t>
            </a:r>
            <a:r>
              <a:rPr lang="fr-FR" sz="1400"/>
              <a:t>, </a:t>
            </a:r>
            <a:r>
              <a:rPr lang="fr-FR" sz="1400" err="1"/>
              <a:t>FacteurPrix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Flight :</a:t>
            </a:r>
            <a:r>
              <a:rPr lang="fr-FR" sz="1400"/>
              <a:t> (</a:t>
            </a:r>
            <a:r>
              <a:rPr lang="fr-FR" sz="1400" err="1"/>
              <a:t>FlightID</a:t>
            </a:r>
            <a:r>
              <a:rPr lang="fr-FR" sz="1400"/>
              <a:t>, </a:t>
            </a:r>
            <a:r>
              <a:rPr lang="fr-FR" sz="1400" err="1"/>
              <a:t>Departure</a:t>
            </a:r>
            <a:r>
              <a:rPr lang="fr-FR" sz="1400"/>
              <a:t>, Destination, </a:t>
            </a:r>
            <a:r>
              <a:rPr lang="fr-FR" sz="1400" err="1"/>
              <a:t>TravelDate</a:t>
            </a:r>
            <a:r>
              <a:rPr lang="fr-FR" sz="1400"/>
              <a:t>, </a:t>
            </a:r>
            <a:r>
              <a:rPr lang="fr-FR" sz="1400" err="1"/>
              <a:t>AircraftID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Passenger :</a:t>
            </a:r>
            <a:r>
              <a:rPr lang="fr-FR" sz="1400"/>
              <a:t> (</a:t>
            </a:r>
            <a:r>
              <a:rPr lang="fr-FR" sz="1400" err="1"/>
              <a:t>PassengerID</a:t>
            </a:r>
            <a:r>
              <a:rPr lang="fr-FR" sz="1400"/>
              <a:t>, Name, Tel, </a:t>
            </a:r>
            <a:r>
              <a:rPr lang="fr-FR" sz="1400" err="1"/>
              <a:t>Address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/>
              <a:t>Ticket :</a:t>
            </a:r>
            <a:r>
              <a:rPr lang="fr-FR" sz="1400"/>
              <a:t> (</a:t>
            </a:r>
            <a:r>
              <a:rPr lang="fr-FR" sz="1400" err="1"/>
              <a:t>TicketID</a:t>
            </a:r>
            <a:r>
              <a:rPr lang="fr-FR" sz="1400"/>
              <a:t>, Price, </a:t>
            </a:r>
            <a:r>
              <a:rPr lang="fr-FR" sz="1400" err="1"/>
              <a:t>ReservationStatus</a:t>
            </a:r>
            <a:r>
              <a:rPr lang="fr-FR" sz="1400"/>
              <a:t>, </a:t>
            </a:r>
            <a:r>
              <a:rPr lang="fr-FR" sz="1400" err="1"/>
              <a:t>PassengerID</a:t>
            </a:r>
            <a:r>
              <a:rPr lang="fr-FR" sz="1400"/>
              <a:t>, </a:t>
            </a:r>
            <a:r>
              <a:rPr lang="fr-FR" sz="1400" err="1"/>
              <a:t>FlightID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fr-FR" sz="1400" b="1" err="1"/>
              <a:t>DynamicPricing</a:t>
            </a:r>
            <a:r>
              <a:rPr lang="fr-FR" sz="1400" b="1"/>
              <a:t> :</a:t>
            </a:r>
            <a:r>
              <a:rPr lang="fr-FR" sz="1400"/>
              <a:t> (</a:t>
            </a:r>
            <a:r>
              <a:rPr lang="fr-FR" sz="1400" err="1"/>
              <a:t>PricingRuleID</a:t>
            </a:r>
            <a:r>
              <a:rPr lang="fr-FR" sz="1400"/>
              <a:t>, </a:t>
            </a:r>
            <a:r>
              <a:rPr lang="fr-FR" sz="1400" err="1"/>
              <a:t>RuleDescription</a:t>
            </a:r>
            <a:r>
              <a:rPr lang="fr-FR" sz="1400"/>
              <a:t>, </a:t>
            </a:r>
            <a:r>
              <a:rPr lang="fr-FR" sz="1400" err="1"/>
              <a:t>Season</a:t>
            </a:r>
            <a:r>
              <a:rPr lang="fr-FR" sz="1400"/>
              <a:t>, </a:t>
            </a:r>
            <a:r>
              <a:rPr lang="fr-FR" sz="1400" err="1"/>
              <a:t>DaysBeforeTravel</a:t>
            </a:r>
            <a:r>
              <a:rPr lang="fr-FR" sz="1400"/>
              <a:t>, </a:t>
            </a:r>
            <a:r>
              <a:rPr lang="fr-FR" sz="1400" err="1"/>
              <a:t>PriceMultiplier</a:t>
            </a:r>
            <a:r>
              <a:rPr lang="fr-FR" sz="1400"/>
              <a:t>).</a:t>
            </a:r>
          </a:p>
          <a:p>
            <a:pPr algn="ctr">
              <a:lnSpc>
                <a:spcPct val="110000"/>
              </a:lnSpc>
            </a:pPr>
            <a:endParaRPr lang="fr-FR" sz="1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0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D086C-D976-F511-7A9F-7D15AC30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FD0B24-202C-2B95-547B-C067B79B8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648929"/>
            <a:ext cx="10350909" cy="5250215"/>
          </a:xfrm>
        </p:spPr>
        <p:txBody>
          <a:bodyPr>
            <a:normAutofit/>
          </a:bodyPr>
          <a:lstStyle/>
          <a:p>
            <a:r>
              <a:rPr lang="fr-FR" b="1" dirty="0"/>
              <a:t>Tarification Dynamique</a:t>
            </a:r>
          </a:p>
          <a:p>
            <a:r>
              <a:rPr lang="fr-FR" b="1" dirty="0"/>
              <a:t>Principe :</a:t>
            </a:r>
            <a:br>
              <a:rPr lang="fr-FR" dirty="0"/>
            </a:br>
            <a:r>
              <a:rPr lang="fr-FR" dirty="0"/>
              <a:t>Le prix du billet varie en fonction de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Saison :</a:t>
            </a:r>
            <a:r>
              <a:rPr lang="fr-FR" dirty="0"/>
              <a:t> Augmentation pendant les périodes de forte demande (vacances).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Proximité de la Date :</a:t>
            </a:r>
            <a:r>
              <a:rPr lang="fr-FR" dirty="0"/>
              <a:t> Augmentation à mesure que la date de départ approche.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Classe :</a:t>
            </a:r>
            <a:r>
              <a:rPr lang="fr-FR" dirty="0"/>
              <a:t> Les billets en classe Affaires coûtent plus cher.</a:t>
            </a:r>
          </a:p>
          <a:p>
            <a:r>
              <a:rPr lang="fr-FR" b="1" dirty="0"/>
              <a:t>Formule Générale :</a:t>
            </a:r>
            <a:br>
              <a:rPr lang="fr-FR" dirty="0"/>
            </a:br>
            <a:r>
              <a:rPr lang="fr-FR" dirty="0"/>
              <a:t>Prix = </a:t>
            </a:r>
            <a:r>
              <a:rPr lang="fr-FR" dirty="0" err="1"/>
              <a:t>BasePrix</a:t>
            </a:r>
            <a:r>
              <a:rPr lang="fr-FR" dirty="0"/>
              <a:t> × </a:t>
            </a:r>
            <a:r>
              <a:rPr lang="fr-FR" dirty="0" err="1"/>
              <a:t>FacteurPrix</a:t>
            </a:r>
            <a:r>
              <a:rPr lang="fr-FR" dirty="0"/>
              <a:t> × </a:t>
            </a:r>
            <a:r>
              <a:rPr lang="fr-FR" dirty="0" err="1"/>
              <a:t>PriceMultiplier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096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DD77B2-E7C4-7ED3-BAF3-E55BEE53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02298F-07B8-852E-7147-75F1A375A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2" y="501445"/>
            <a:ext cx="10478728" cy="5397699"/>
          </a:xfrm>
        </p:spPr>
        <p:txBody>
          <a:bodyPr/>
          <a:lstStyle/>
          <a:p>
            <a:r>
              <a:rPr lang="fr-FR" dirty="0"/>
              <a:t>Exemple d’Implémentation SQL</a:t>
            </a:r>
          </a:p>
          <a:p>
            <a:r>
              <a:rPr lang="fr-FR" dirty="0"/>
              <a:t>Voici un exemple de création de table dans le système :              </a:t>
            </a:r>
          </a:p>
          <a:p>
            <a:r>
              <a:rPr lang="fr-FR" dirty="0"/>
              <a:t>CREATE TABLE Aircraft (    </a:t>
            </a:r>
            <a:r>
              <a:rPr lang="fr-FR" dirty="0" err="1"/>
              <a:t>AircraftID</a:t>
            </a:r>
            <a:r>
              <a:rPr lang="fr-FR" dirty="0"/>
              <a:t> INT PRIMARY KEY,    Model VARCHAR(50),    </a:t>
            </a:r>
            <a:r>
              <a:rPr lang="fr-FR" dirty="0" err="1"/>
              <a:t>Capacity</a:t>
            </a:r>
            <a:r>
              <a:rPr lang="fr-FR" dirty="0"/>
              <a:t> INT);</a:t>
            </a:r>
          </a:p>
          <a:p>
            <a:r>
              <a:rPr lang="fr-FR" dirty="0"/>
              <a:t>D’autres tables sont créées de manière similaire pour Seat, Class, Flight, Passenger, Ticket, et </a:t>
            </a:r>
            <a:r>
              <a:rPr lang="fr-FR" dirty="0" err="1"/>
              <a:t>DynamicPricing</a:t>
            </a:r>
            <a:r>
              <a:rPr lang="fr-FR" dirty="0"/>
              <a:t>, avec des clés primaires et des relations entre elles.</a:t>
            </a:r>
          </a:p>
        </p:txBody>
      </p:sp>
    </p:spTree>
    <p:extLst>
      <p:ext uri="{BB962C8B-B14F-4D97-AF65-F5344CB8AC3E}">
        <p14:creationId xmlns:p14="http://schemas.microsoft.com/office/powerpoint/2010/main" val="185687664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566</Words>
  <Application>Microsoft Office PowerPoint</Application>
  <PresentationFormat>Grand écran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Walbaum Display</vt:lpstr>
      <vt:lpstr>RegattaVTI</vt:lpstr>
      <vt:lpstr>Système de gestion de billets pour une compagnie aérienne Nom du Groupe : GAIDT_SI_3 Membres : BOUDRIKA ILIAS EL MAJDI WALID DIALLO SOULEYMANE EL KHADER SAAD DJERI-ALASSANI OUBENOUPOU </vt:lpstr>
      <vt:lpstr>  </vt:lpstr>
      <vt:lpstr>  </vt:lpstr>
      <vt:lpstr>  </vt:lpstr>
      <vt:lpstr> </vt:lpstr>
      <vt:lpstr>  </vt:lpstr>
      <vt:lpstr> </vt:lpstr>
      <vt:lpstr> </vt:lpstr>
      <vt:lpstr>  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mine djeryala</dc:creator>
  <cp:lastModifiedBy>mine djeryala</cp:lastModifiedBy>
  <cp:revision>1</cp:revision>
  <dcterms:created xsi:type="dcterms:W3CDTF">2025-01-16T09:53:15Z</dcterms:created>
  <dcterms:modified xsi:type="dcterms:W3CDTF">2025-01-16T10:01:20Z</dcterms:modified>
</cp:coreProperties>
</file>