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05_2DFC76F8.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02_1026986D.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modernComment_113_9C8852BD.xml" ContentType="application/vnd.ms-powerpoint.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
  </p:notesMasterIdLst>
  <p:handoutMasterIdLst>
    <p:handoutMasterId r:id="rId12"/>
  </p:handoutMasterIdLst>
  <p:sldIdLst>
    <p:sldId id="256" r:id="rId2"/>
    <p:sldId id="263" r:id="rId3"/>
    <p:sldId id="261" r:id="rId4"/>
    <p:sldId id="265" r:id="rId5"/>
    <p:sldId id="258" r:id="rId6"/>
    <p:sldId id="274" r:id="rId7"/>
    <p:sldId id="275" r:id="rId8"/>
    <p:sldId id="270" r:id="rId9"/>
    <p:sldId id="269"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18">
          <p15:clr>
            <a:srgbClr val="A4A3A4"/>
          </p15:clr>
        </p15:guide>
        <p15:guide id="2" orient="horz" pos="219">
          <p15:clr>
            <a:srgbClr val="A4A3A4"/>
          </p15:clr>
        </p15:guide>
        <p15:guide id="3" pos="5539">
          <p15:clr>
            <a:srgbClr val="A4A3A4"/>
          </p15:clr>
        </p15:guide>
        <p15:guide id="4" pos="2880">
          <p15:clr>
            <a:srgbClr val="A4A3A4"/>
          </p15:clr>
        </p15:guide>
        <p15:guide id="5" pos="224">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1CA494C-F4A2-ED75-4130-CA59D902B4FD}" name="Claire Bai" initials="CB" userId="S::clairebai@cotahealthcare.com::8f5ff491-9e1b-4df2-9441-9ab93a0fdec0" providerId="AD"/>
  <p188:author id="{B38FF0B1-5837-4843-1578-EFFB6AE01D36}" name="Christie Zettler" initials="CZ" userId="S::christiezettler@cotahealthcare.com::e1362a5a-d4e2-4434-bb72-c81917c6899f" providerId="AD"/>
  <p188:author id="{4EB3F8FF-5389-4E55-94B1-81CF02C58630}" name="Eric Hansen" initials="EH" userId="S::erichansen@cotahealthcare.com::b9afad6a-3972-4410-b78c-e192383fb7c1"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45FD17-B5ED-5D48-A171-4536352D506F}" v="14" dt="2024-08-12T16:53:55.776"/>
    <p1510:client id="{4FC40879-D8F0-80A7-1679-CEF0787B2CA0}" v="3" dt="2024-08-12T15:28:02.0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p:restoredTop sz="87739"/>
  </p:normalViewPr>
  <p:slideViewPr>
    <p:cSldViewPr snapToGrid="0" snapToObjects="1" showGuides="1">
      <p:cViewPr>
        <p:scale>
          <a:sx n="148" d="100"/>
          <a:sy n="148" d="100"/>
        </p:scale>
        <p:origin x="584" y="144"/>
      </p:cViewPr>
      <p:guideLst>
        <p:guide orient="horz" pos="3018"/>
        <p:guide orient="horz" pos="219"/>
        <p:guide pos="5539"/>
        <p:guide pos="2880"/>
        <p:guide pos="2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modernComment_102_1026986D.xml><?xml version="1.0" encoding="utf-8"?>
<p188:cmLst xmlns:a="http://schemas.openxmlformats.org/drawingml/2006/main" xmlns:r="http://schemas.openxmlformats.org/officeDocument/2006/relationships" xmlns:p188="http://schemas.microsoft.com/office/powerpoint/2018/8/main">
  <p188:cm id="{3291ABC7-3363-43C5-BADA-090E3D62F871}" authorId="{B38FF0B1-5837-4843-1578-EFFB6AE01D36}" status="resolved" created="2024-08-09T14:55:38.836" complete="100000">
    <ac:deMkLst xmlns:ac="http://schemas.microsoft.com/office/drawing/2013/main/command">
      <pc:docMk xmlns:pc="http://schemas.microsoft.com/office/powerpoint/2013/main/command"/>
      <pc:sldMk xmlns:pc="http://schemas.microsoft.com/office/powerpoint/2013/main/command" cId="270964845" sldId="258"/>
      <ac:spMk id="10" creationId="{DAFCE012-F69C-8729-ECC6-6B2C3A0FC8AB}"/>
    </ac:deMkLst>
    <p188:txBody>
      <a:bodyPr/>
      <a:lstStyle/>
      <a:p>
        <a:r>
          <a:rPr lang="en-US"/>
          <a:t>maybe change this to "Easily leveraged by proficient R users"? "applicable" is tripping me up</a:t>
        </a:r>
      </a:p>
    </p188:txBody>
    <p188:extLst>
      <p:ext xmlns:p="http://schemas.openxmlformats.org/presentationml/2006/main" uri="{57CB4572-C831-44C2-8A1C-0ADB6CCDFE69}">
        <p223:reactions xmlns:p223="http://schemas.microsoft.com/office/powerpoint/2022/03/main">
          <p223:rxn type="👍">
            <p223:instance time="2024-08-09T17:01:24.156" authorId="{11CA494C-F4A2-ED75-4130-CA59D902B4FD}"/>
          </p223:rxn>
        </p223:reactions>
      </p:ext>
    </p188:extLst>
  </p188:cm>
</p188:cmLst>
</file>

<file path=ppt/comments/modernComment_105_2DFC76F8.xml><?xml version="1.0" encoding="utf-8"?>
<p188:cmLst xmlns:a="http://schemas.openxmlformats.org/drawingml/2006/main" xmlns:r="http://schemas.openxmlformats.org/officeDocument/2006/relationships" xmlns:p188="http://schemas.microsoft.com/office/powerpoint/2018/8/main">
  <p188:cm id="{D22548E8-BA46-4598-AC0E-A0784FBE5AC8}" authorId="{4EB3F8FF-5389-4E55-94B1-81CF02C58630}" status="resolved" created="2024-08-12T15:28:02.077" complete="100000">
    <ac:txMkLst xmlns:ac="http://schemas.microsoft.com/office/drawing/2013/main/command">
      <pc:docMk xmlns:pc="http://schemas.microsoft.com/office/powerpoint/2013/main/command"/>
      <pc:sldMk xmlns:pc="http://schemas.microsoft.com/office/powerpoint/2013/main/command" cId="771520248" sldId="261"/>
      <ac:spMk id="3" creationId="{00000000-0000-0000-0000-000000000000}"/>
      <ac:txMk cp="199" len="8">
        <ac:context len="209" hash="1688311874"/>
      </ac:txMk>
    </ac:txMkLst>
    <p188:pos x="6609725" y="2178258"/>
    <p188:txBody>
      <a:bodyPr/>
      <a:lstStyle/>
      <a:p>
        <a:r>
          <a:rPr lang="en-US"/>
          <a:t>"... time-to-event endpoint" </a:t>
        </a:r>
      </a:p>
    </p188:txBody>
    <p188:extLst>
      <p:ext xmlns:p="http://schemas.openxmlformats.org/presentationml/2006/main" uri="{57CB4572-C831-44C2-8A1C-0ADB6CCDFE69}">
        <p223:reactions xmlns:p223="http://schemas.microsoft.com/office/powerpoint/2022/03/main">
          <p223:rxn type="👍">
            <p223:instance time="2024-08-12T16:53:48.830" authorId="{11CA494C-F4A2-ED75-4130-CA59D902B4FD}"/>
          </p223:rxn>
        </p223:reactions>
      </p:ext>
    </p188:extLst>
  </p188:cm>
</p188:cmLst>
</file>

<file path=ppt/comments/modernComment_113_9C8852BD.xml><?xml version="1.0" encoding="utf-8"?>
<p188:cmLst xmlns:a="http://schemas.openxmlformats.org/drawingml/2006/main" xmlns:r="http://schemas.openxmlformats.org/officeDocument/2006/relationships" xmlns:p188="http://schemas.microsoft.com/office/powerpoint/2018/8/main">
  <p188:cm id="{EDD31942-BC4D-4BD5-B6E8-5E2CA0F33A0B}" authorId="{4EB3F8FF-5389-4E55-94B1-81CF02C58630}" status="resolved" created="2024-08-12T15:25:55.311" complete="100000">
    <pc:sldMkLst xmlns:pc="http://schemas.microsoft.com/office/powerpoint/2013/main/command">
      <pc:docMk/>
      <pc:sldMk cId="2626179773" sldId="275"/>
    </pc:sldMkLst>
    <p188:replyLst>
      <p188:reply id="{AF6DA1DD-0EEB-DF4F-9C8A-419898AB65E5}" authorId="{11CA494C-F4A2-ED75-4130-CA59D902B4FD}" created="2024-08-12T16:54:49.807">
        <p188:txBody>
          <a:bodyPr/>
          <a:lstStyle/>
          <a:p>
            <a:r>
              <a:rPr lang="en-US"/>
              <a:t>I think removing will make it simpler to look at!</a:t>
            </a:r>
          </a:p>
        </p188:txBody>
      </p188:reply>
    </p188:replyLst>
    <p188:txBody>
      <a:bodyPr/>
      <a:lstStyle/>
      <a:p>
        <a:r>
          <a:rPr lang="en-US"/>
          <a:t>1. consider removing _imp cols?
2. if keeping, should we group index timedelta and index imprecision next to each other and same for event/event imp?</a:t>
        </a:r>
      </a:p>
    </p188:txBody>
    <p188:extLst>
      <p:ext xmlns:p="http://schemas.openxmlformats.org/presentationml/2006/main" uri="{57CB4572-C831-44C2-8A1C-0ADB6CCDFE69}">
        <p223:reactions xmlns:p223="http://schemas.microsoft.com/office/powerpoint/2022/03/main">
          <p223:rxn type="👍">
            <p223:instance time="2024-08-12T16:54:08.424" authorId="{11CA494C-F4A2-ED75-4130-CA59D902B4FD}"/>
          </p223:rxn>
        </p223:reactions>
      </p:ext>
    </p188:extLst>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F987CCE-896B-7D42-88F9-3D28CBA3B182}" type="datetimeFigureOut">
              <a:rPr lang="en-US" smtClean="0"/>
              <a:t>8/12/24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6B229E-5F17-0541-8B2F-38E4848DE4E1}" type="slidenum">
              <a:rPr lang="en-US" smtClean="0"/>
              <a:t>‹#›</a:t>
            </a:fld>
            <a:endParaRPr lang="en-US"/>
          </a:p>
        </p:txBody>
      </p:sp>
    </p:spTree>
    <p:extLst>
      <p:ext uri="{BB962C8B-B14F-4D97-AF65-F5344CB8AC3E}">
        <p14:creationId xmlns:p14="http://schemas.microsoft.com/office/powerpoint/2010/main" val="376162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8D1966-1D87-C842-B7D0-196FA62E970F}" type="datetimeFigureOut">
              <a:rPr lang="en-US" smtClean="0"/>
              <a:t>8/12/24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569734-8B9A-DE45-B4B9-ECB3581BFABA}" type="slidenum">
              <a:rPr lang="en-US" smtClean="0"/>
              <a:t>‹#›</a:t>
            </a:fld>
            <a:endParaRPr lang="en-US"/>
          </a:p>
        </p:txBody>
      </p:sp>
    </p:spTree>
    <p:extLst>
      <p:ext uri="{BB962C8B-B14F-4D97-AF65-F5344CB8AC3E}">
        <p14:creationId xmlns:p14="http://schemas.microsoft.com/office/powerpoint/2010/main" val="425720821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Good afternoon everyone! My name is Claire, and I’m so excited to be at posit conf this year on behalf of COTA to tell you about our solution to navigating complex real-world data using R. At COTA, we use technology, analytics and oncology expertise to create clarity from real-world cancer data.  However, like any other data user, we’ve had challenges refining data for a given study analysis. To solve this, our team of data scientists and statisticians have developed an R package. It’s called </a:t>
            </a:r>
            <a:r>
              <a:rPr lang="en-US" sz="1800" b="0" i="0" u="none" strike="noStrike" dirty="0" err="1">
                <a:solidFill>
                  <a:srgbClr val="000000"/>
                </a:solidFill>
                <a:effectLst/>
                <a:latin typeface="Arial" panose="020B0604020202020204" pitchFamily="34" charset="0"/>
              </a:rPr>
              <a:t>rwnavigator</a:t>
            </a:r>
            <a:r>
              <a:rPr lang="en-US" sz="1800" b="0" i="0" u="none" strike="noStrike" dirty="0">
                <a:solidFill>
                  <a:srgbClr val="000000"/>
                </a:solidFill>
                <a:effectLst/>
                <a:latin typeface="Arial" panose="020B0604020202020204" pitchFamily="34" charset="0"/>
              </a:rPr>
              <a:t>, or “real world navigator”, because its sole purpose is to help users easily prepare real world oncology data for use with gold standard survival analysis packages. </a:t>
            </a:r>
          </a:p>
          <a:p>
            <a:endParaRPr lang="en-US" dirty="0"/>
          </a:p>
        </p:txBody>
      </p:sp>
      <p:sp>
        <p:nvSpPr>
          <p:cNvPr id="4" name="Slide Number Placeholder 3"/>
          <p:cNvSpPr>
            <a:spLocks noGrp="1"/>
          </p:cNvSpPr>
          <p:nvPr>
            <p:ph type="sldNum" sz="quarter" idx="5"/>
          </p:nvPr>
        </p:nvSpPr>
        <p:spPr/>
        <p:txBody>
          <a:bodyPr/>
          <a:lstStyle/>
          <a:p>
            <a:fld id="{54569734-8B9A-DE45-B4B9-ECB3581BFABA}" type="slidenum">
              <a:rPr lang="en-US" smtClean="0"/>
              <a:t>1</a:t>
            </a:fld>
            <a:endParaRPr lang="en-US"/>
          </a:p>
        </p:txBody>
      </p:sp>
    </p:spTree>
    <p:extLst>
      <p:ext uri="{BB962C8B-B14F-4D97-AF65-F5344CB8AC3E}">
        <p14:creationId xmlns:p14="http://schemas.microsoft.com/office/powerpoint/2010/main" val="875148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To summarize the essence of </a:t>
            </a:r>
            <a:r>
              <a:rPr lang="en-US" sz="1800" b="0" i="0" u="none" strike="noStrike" dirty="0" err="1">
                <a:solidFill>
                  <a:srgbClr val="000000"/>
                </a:solidFill>
                <a:effectLst/>
                <a:latin typeface="Arial" panose="020B0604020202020204" pitchFamily="34" charset="0"/>
              </a:rPr>
              <a:t>rwnavigator</a:t>
            </a:r>
            <a:r>
              <a:rPr lang="en-US" sz="1800" b="0" i="0" u="none" strike="noStrike" dirty="0">
                <a:solidFill>
                  <a:srgbClr val="000000"/>
                </a:solidFill>
                <a:effectLst/>
                <a:latin typeface="Arial" panose="020B0604020202020204" pitchFamily="34" charset="0"/>
              </a:rPr>
              <a:t>, this package is a fast-forward button for creating sleek, clinically informed, “one row per patient” data tables to facilitate cancer outcomes research. Being able to speed up research studies that could result in important discoveries about cancer treatment and care sounds pretty nice, right? Well, it wasn’t exactly an easy path to success - and even though the genesis of </a:t>
            </a:r>
            <a:r>
              <a:rPr lang="en-US" sz="1800" b="0" i="0" u="none" strike="noStrike" dirty="0" err="1">
                <a:solidFill>
                  <a:srgbClr val="000000"/>
                </a:solidFill>
                <a:effectLst/>
                <a:latin typeface="Arial" panose="020B0604020202020204" pitchFamily="34" charset="0"/>
              </a:rPr>
              <a:t>rwnavigator</a:t>
            </a:r>
            <a:r>
              <a:rPr lang="en-US" sz="1800" b="0" i="0" u="none" strike="noStrike" dirty="0">
                <a:solidFill>
                  <a:srgbClr val="000000"/>
                </a:solidFill>
                <a:effectLst/>
                <a:latin typeface="Arial" panose="020B0604020202020204" pitchFamily="34" charset="0"/>
              </a:rPr>
              <a:t> happened around a year and a half ago, the journey actually goes back years in COTA’s history. </a:t>
            </a:r>
            <a:endParaRPr lang="en-US" b="0" dirty="0">
              <a:effectLst/>
            </a:endParaRPr>
          </a:p>
        </p:txBody>
      </p:sp>
      <p:sp>
        <p:nvSpPr>
          <p:cNvPr id="4" name="Slide Number Placeholder 3"/>
          <p:cNvSpPr>
            <a:spLocks noGrp="1"/>
          </p:cNvSpPr>
          <p:nvPr>
            <p:ph type="sldNum" sz="quarter" idx="5"/>
          </p:nvPr>
        </p:nvSpPr>
        <p:spPr/>
        <p:txBody>
          <a:bodyPr/>
          <a:lstStyle/>
          <a:p>
            <a:fld id="{54569734-8B9A-DE45-B4B9-ECB3581BFABA}" type="slidenum">
              <a:rPr lang="en-US" smtClean="0"/>
              <a:t>2</a:t>
            </a:fld>
            <a:endParaRPr lang="en-US"/>
          </a:p>
        </p:txBody>
      </p:sp>
    </p:spTree>
    <p:extLst>
      <p:ext uri="{BB962C8B-B14F-4D97-AF65-F5344CB8AC3E}">
        <p14:creationId xmlns:p14="http://schemas.microsoft.com/office/powerpoint/2010/main" val="3600904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For as long as we’ve collaborated on research studies, we have been asked by our provider and life sciences partners about how we get from the complex cancer data they see, to the clear study results we present. Some common questions include: (CLICK) </a:t>
            </a:r>
          </a:p>
          <a:p>
            <a:pPr rtl="0">
              <a:spcBef>
                <a:spcPts val="0"/>
              </a:spcBef>
              <a:spcAft>
                <a:spcPts val="0"/>
              </a:spcAft>
            </a:pPr>
            <a:r>
              <a:rPr lang="en-US" sz="1800" b="0" i="0" u="none" strike="noStrike" dirty="0">
                <a:solidFill>
                  <a:srgbClr val="000000"/>
                </a:solidFill>
                <a:effectLst/>
                <a:latin typeface="Arial" panose="020B0604020202020204" pitchFamily="34" charset="0"/>
              </a:rPr>
              <a:t>why are there so many patients whose characteristics remain unknown? (CLICK) </a:t>
            </a:r>
          </a:p>
          <a:p>
            <a:pPr rtl="0">
              <a:spcBef>
                <a:spcPts val="0"/>
              </a:spcBef>
              <a:spcAft>
                <a:spcPts val="0"/>
              </a:spcAft>
            </a:pPr>
            <a:r>
              <a:rPr lang="en-US" sz="1800" b="0" i="0" u="none" strike="noStrike" dirty="0">
                <a:solidFill>
                  <a:srgbClr val="000000"/>
                </a:solidFill>
                <a:effectLst/>
                <a:latin typeface="Arial" panose="020B0604020202020204" pitchFamily="34" charset="0"/>
              </a:rPr>
              <a:t>How do I pick a censor date across all these tables? (CLICK) </a:t>
            </a:r>
          </a:p>
          <a:p>
            <a:pPr rtl="0">
              <a:spcBef>
                <a:spcPts val="0"/>
              </a:spcBef>
              <a:spcAft>
                <a:spcPts val="0"/>
              </a:spcAft>
            </a:pPr>
            <a:r>
              <a:rPr lang="en-US" sz="1800" b="0" i="0" u="none" strike="noStrike" dirty="0">
                <a:solidFill>
                  <a:srgbClr val="000000"/>
                </a:solidFill>
                <a:effectLst/>
                <a:latin typeface="Arial" panose="020B0604020202020204" pitchFamily="34" charset="0"/>
              </a:rPr>
              <a:t>What variables should I consider as an event for a given time-to-event endpoint? The good thing is, these are all questions that have been fielded by our own research team over time. Using the knowledge of our medical experts and oncologists, we’ve created a unique, clinically-informed perspective on the optimal use of our data. </a:t>
            </a:r>
          </a:p>
        </p:txBody>
      </p:sp>
      <p:sp>
        <p:nvSpPr>
          <p:cNvPr id="4" name="Slide Number Placeholder 3"/>
          <p:cNvSpPr>
            <a:spLocks noGrp="1"/>
          </p:cNvSpPr>
          <p:nvPr>
            <p:ph type="sldNum" sz="quarter" idx="5"/>
          </p:nvPr>
        </p:nvSpPr>
        <p:spPr/>
        <p:txBody>
          <a:bodyPr/>
          <a:lstStyle/>
          <a:p>
            <a:fld id="{54569734-8B9A-DE45-B4B9-ECB3581BFABA}" type="slidenum">
              <a:rPr lang="en-US" smtClean="0"/>
              <a:t>3</a:t>
            </a:fld>
            <a:endParaRPr lang="en-US"/>
          </a:p>
        </p:txBody>
      </p:sp>
    </p:spTree>
    <p:extLst>
      <p:ext uri="{BB962C8B-B14F-4D97-AF65-F5344CB8AC3E}">
        <p14:creationId xmlns:p14="http://schemas.microsoft.com/office/powerpoint/2010/main" val="957397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Arial" panose="020B0604020202020204" pitchFamily="34" charset="0"/>
              </a:rPr>
              <a:t>To make this perspective scalable across all our internal projects, and give external users access to the same knowledge, we took a step back to look at the bigger picture. We quickly discovered common threads connecting many of our data preparation processes for time-to-event analysis. We were already leveraging variables across our data tables that were specific to our data model to answer key research questions. Why not build functionality that would not only help users replicate our research from beginning to end, but also simplify and standardize our own code? Thus, the idea for </a:t>
            </a:r>
            <a:r>
              <a:rPr lang="en-US" sz="1200" b="0" i="0" u="none" strike="noStrike" dirty="0" err="1">
                <a:solidFill>
                  <a:srgbClr val="000000"/>
                </a:solidFill>
                <a:effectLst/>
                <a:latin typeface="Arial" panose="020B0604020202020204" pitchFamily="34" charset="0"/>
              </a:rPr>
              <a:t>rwnavigator</a:t>
            </a:r>
            <a:r>
              <a:rPr lang="en-US" sz="1200" b="0" i="0" u="none" strike="noStrike" dirty="0">
                <a:solidFill>
                  <a:srgbClr val="000000"/>
                </a:solidFill>
                <a:effectLst/>
                <a:latin typeface="Arial" panose="020B0604020202020204" pitchFamily="34" charset="0"/>
              </a:rPr>
              <a:t> was born.</a:t>
            </a:r>
            <a:endParaRPr lang="en-US" b="0" dirty="0">
              <a:effectLst/>
            </a:endParaRPr>
          </a:p>
        </p:txBody>
      </p:sp>
      <p:sp>
        <p:nvSpPr>
          <p:cNvPr id="4" name="Slide Number Placeholder 3"/>
          <p:cNvSpPr>
            <a:spLocks noGrp="1"/>
          </p:cNvSpPr>
          <p:nvPr>
            <p:ph type="sldNum" sz="quarter" idx="5"/>
          </p:nvPr>
        </p:nvSpPr>
        <p:spPr/>
        <p:txBody>
          <a:bodyPr/>
          <a:lstStyle/>
          <a:p>
            <a:fld id="{54569734-8B9A-DE45-B4B9-ECB3581BFABA}" type="slidenum">
              <a:rPr lang="en-US" smtClean="0"/>
              <a:t>4</a:t>
            </a:fld>
            <a:endParaRPr lang="en-US"/>
          </a:p>
        </p:txBody>
      </p:sp>
    </p:spTree>
    <p:extLst>
      <p:ext uri="{BB962C8B-B14F-4D97-AF65-F5344CB8AC3E}">
        <p14:creationId xmlns:p14="http://schemas.microsoft.com/office/powerpoint/2010/main" val="1238655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The overarching goal of our package was to have (CLICK) well-tested, clearly defined functions that could identify, clean, and organize patient data across multiple tables in a “one row per patient” fashion. Most data users we work with, along with our own team of analysts, are proficient users of R. We wanted to create something that would not reinvent the wheel for survival analysis since there are existing packages that do that well. (CLICK) Rather, we wanted to add something that could be easily implemented into our workflow in order to elegantly produce these “one row per patient” tables. (CLICK) This would accelerate the manipulation of our data into something compatible with standard survival analysis.</a:t>
            </a:r>
            <a:endParaRPr lang="en-US" b="0" dirty="0">
              <a:effectLst/>
            </a:endParaRPr>
          </a:p>
        </p:txBody>
      </p:sp>
      <p:sp>
        <p:nvSpPr>
          <p:cNvPr id="4" name="Slide Number Placeholder 3"/>
          <p:cNvSpPr>
            <a:spLocks noGrp="1"/>
          </p:cNvSpPr>
          <p:nvPr>
            <p:ph type="sldNum" sz="quarter" idx="5"/>
          </p:nvPr>
        </p:nvSpPr>
        <p:spPr/>
        <p:txBody>
          <a:bodyPr/>
          <a:lstStyle/>
          <a:p>
            <a:fld id="{54569734-8B9A-DE45-B4B9-ECB3581BFABA}" type="slidenum">
              <a:rPr lang="en-US" smtClean="0"/>
              <a:t>5</a:t>
            </a:fld>
            <a:endParaRPr lang="en-US"/>
          </a:p>
        </p:txBody>
      </p:sp>
    </p:spTree>
    <p:extLst>
      <p:ext uri="{BB962C8B-B14F-4D97-AF65-F5344CB8AC3E}">
        <p14:creationId xmlns:p14="http://schemas.microsoft.com/office/powerpoint/2010/main" val="2733546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There were other important considerations on top of these prerequisites. One was to include user autonomy in selecting data from specific tables, rather than all tables in the environment that included a given variable. For example, in calculating real world overall survival for a set of patients, if there was no date of death recorded for a given patient, they may have last been recorded to be alive anywhere (CLICK) from being contacted by their provider, to going in for a lab assessment. However, a researcher may not consider lab result times a potential event indicator, and thus they could eliminate (CLICK) that particular data table from consideration for identifying the last time a patient was recorded as alive.</a:t>
            </a:r>
            <a:endParaRPr lang="en-US" b="0" dirty="0">
              <a:effectLst/>
            </a:endParaRPr>
          </a:p>
        </p:txBody>
      </p:sp>
      <p:sp>
        <p:nvSpPr>
          <p:cNvPr id="4" name="Slide Number Placeholder 3"/>
          <p:cNvSpPr>
            <a:spLocks noGrp="1"/>
          </p:cNvSpPr>
          <p:nvPr>
            <p:ph type="sldNum" sz="quarter" idx="5"/>
          </p:nvPr>
        </p:nvSpPr>
        <p:spPr/>
        <p:txBody>
          <a:bodyPr/>
          <a:lstStyle/>
          <a:p>
            <a:fld id="{54569734-8B9A-DE45-B4B9-ECB3581BFABA}" type="slidenum">
              <a:rPr lang="en-US" smtClean="0"/>
              <a:t>6</a:t>
            </a:fld>
            <a:endParaRPr lang="en-US"/>
          </a:p>
        </p:txBody>
      </p:sp>
    </p:spTree>
    <p:extLst>
      <p:ext uri="{BB962C8B-B14F-4D97-AF65-F5344CB8AC3E}">
        <p14:creationId xmlns:p14="http://schemas.microsoft.com/office/powerpoint/2010/main" val="718528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Once we were able to identify and calculate the event of interest – here, it is death - we had to consider an index date to calculate the amount of follow-up time to that event. In oncology research, a good anchor point is the date of disease diagnosis, (CLICK) or the initiation of a treatment regimen. However, cancer patients may often receive more than one treatment cycle in their entire journey, and not all patients will receive the same number of treatment cycles for a given disease, resulting in multiple index dates.  (CLICK CLICK) What happened to one row per patient? Well, with a bit of added flexibility to that definition, we can now say we’ve whittled our final table down to one row per patient, per index date. Now, you can plug it into the survival formula here, (CLICK) and go forth.</a:t>
            </a:r>
            <a:endParaRPr lang="en-US" dirty="0"/>
          </a:p>
        </p:txBody>
      </p:sp>
      <p:sp>
        <p:nvSpPr>
          <p:cNvPr id="4" name="Slide Number Placeholder 3"/>
          <p:cNvSpPr>
            <a:spLocks noGrp="1"/>
          </p:cNvSpPr>
          <p:nvPr>
            <p:ph type="sldNum" sz="quarter" idx="5"/>
          </p:nvPr>
        </p:nvSpPr>
        <p:spPr/>
        <p:txBody>
          <a:bodyPr/>
          <a:lstStyle/>
          <a:p>
            <a:fld id="{54569734-8B9A-DE45-B4B9-ECB3581BFABA}" type="slidenum">
              <a:rPr lang="en-US" smtClean="0"/>
              <a:t>7</a:t>
            </a:fld>
            <a:endParaRPr lang="en-US"/>
          </a:p>
        </p:txBody>
      </p:sp>
    </p:spTree>
    <p:extLst>
      <p:ext uri="{BB962C8B-B14F-4D97-AF65-F5344CB8AC3E}">
        <p14:creationId xmlns:p14="http://schemas.microsoft.com/office/powerpoint/2010/main" val="1101078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Perhaps this talk makes it seem like creating the package was fairly straightforward. Luckily, going in, we had a lot of the hard work already completed from prior investigations done by our team. The most difficult part of our journey building </a:t>
            </a:r>
            <a:r>
              <a:rPr lang="en-US" sz="1800" b="0" i="0" u="none" strike="noStrike" dirty="0" err="1">
                <a:solidFill>
                  <a:srgbClr val="000000"/>
                </a:solidFill>
                <a:effectLst/>
                <a:latin typeface="Arial" panose="020B0604020202020204" pitchFamily="34" charset="0"/>
              </a:rPr>
              <a:t>rwnavigator</a:t>
            </a:r>
            <a:r>
              <a:rPr lang="en-US" sz="1800" b="0" i="0" u="none" strike="noStrike" dirty="0">
                <a:solidFill>
                  <a:srgbClr val="000000"/>
                </a:solidFill>
                <a:effectLst/>
                <a:latin typeface="Arial" panose="020B0604020202020204" pitchFamily="34" charset="0"/>
              </a:rPr>
              <a:t> was figuring out the nuances of what to include and what was widely functional for a wide array of R users. In the future, we hope to modernize every single aspect of our statistical analysis process, expanding on new ways to navigate real world data.</a:t>
            </a:r>
            <a:endParaRPr lang="en-US" dirty="0"/>
          </a:p>
        </p:txBody>
      </p:sp>
      <p:sp>
        <p:nvSpPr>
          <p:cNvPr id="4" name="Slide Number Placeholder 3"/>
          <p:cNvSpPr>
            <a:spLocks noGrp="1"/>
          </p:cNvSpPr>
          <p:nvPr>
            <p:ph type="sldNum" sz="quarter" idx="5"/>
          </p:nvPr>
        </p:nvSpPr>
        <p:spPr/>
        <p:txBody>
          <a:bodyPr/>
          <a:lstStyle/>
          <a:p>
            <a:fld id="{54569734-8B9A-DE45-B4B9-ECB3581BFABA}" type="slidenum">
              <a:rPr lang="en-US" smtClean="0"/>
              <a:t>8</a:t>
            </a:fld>
            <a:endParaRPr lang="en-US"/>
          </a:p>
        </p:txBody>
      </p:sp>
    </p:spTree>
    <p:extLst>
      <p:ext uri="{BB962C8B-B14F-4D97-AF65-F5344CB8AC3E}">
        <p14:creationId xmlns:p14="http://schemas.microsoft.com/office/powerpoint/2010/main" val="752872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dirty="0">
                <a:solidFill>
                  <a:srgbClr val="000000"/>
                </a:solidFill>
                <a:effectLst/>
                <a:latin typeface="Arial" panose="020B0604020202020204" pitchFamily="34" charset="0"/>
              </a:rPr>
              <a:t>Thank you!</a:t>
            </a:r>
            <a:endParaRPr lang="en-US" dirty="0"/>
          </a:p>
        </p:txBody>
      </p:sp>
      <p:sp>
        <p:nvSpPr>
          <p:cNvPr id="4" name="Slide Number Placeholder 3"/>
          <p:cNvSpPr>
            <a:spLocks noGrp="1"/>
          </p:cNvSpPr>
          <p:nvPr>
            <p:ph type="sldNum" sz="quarter" idx="5"/>
          </p:nvPr>
        </p:nvSpPr>
        <p:spPr/>
        <p:txBody>
          <a:bodyPr/>
          <a:lstStyle/>
          <a:p>
            <a:fld id="{54569734-8B9A-DE45-B4B9-ECB3581BFABA}" type="slidenum">
              <a:rPr lang="en-US" smtClean="0"/>
              <a:t>9</a:t>
            </a:fld>
            <a:endParaRPr lang="en-US"/>
          </a:p>
        </p:txBody>
      </p:sp>
    </p:spTree>
    <p:extLst>
      <p:ext uri="{BB962C8B-B14F-4D97-AF65-F5344CB8AC3E}">
        <p14:creationId xmlns:p14="http://schemas.microsoft.com/office/powerpoint/2010/main" val="35660035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9167" b="10524"/>
          <a:stretch/>
        </p:blipFill>
        <p:spPr>
          <a:xfrm>
            <a:off x="3605575" y="1"/>
            <a:ext cx="5945919" cy="5143500"/>
          </a:xfrm>
          <a:prstGeom prst="rect">
            <a:avLst/>
          </a:prstGeom>
        </p:spPr>
      </p:pic>
      <p:sp>
        <p:nvSpPr>
          <p:cNvPr id="2" name="Title 1"/>
          <p:cNvSpPr>
            <a:spLocks noGrp="1"/>
          </p:cNvSpPr>
          <p:nvPr>
            <p:ph type="ctrTitle"/>
          </p:nvPr>
        </p:nvSpPr>
        <p:spPr>
          <a:xfrm>
            <a:off x="355600" y="1657788"/>
            <a:ext cx="3525520" cy="940911"/>
          </a:xfrm>
        </p:spPr>
        <p:txBody>
          <a:bodyPr anchor="b">
            <a:noAutofit/>
          </a:bodyPr>
          <a:lstStyle>
            <a:lvl1pPr>
              <a:defRPr sz="3200" b="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355600" y="2655570"/>
            <a:ext cx="3525520" cy="483870"/>
          </a:xfrm>
        </p:spPr>
        <p:txBody>
          <a:bodyPr>
            <a:normAutofit/>
          </a:bodyPr>
          <a:lstStyle>
            <a:lvl1pPr marL="0" indent="0" algn="l">
              <a:buNone/>
              <a:defRPr sz="105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1AD5F98C-86E9-D04A-AAEF-12ACAB056BD8}" type="slidenum">
              <a:rPr lang="en-US" smtClean="0"/>
              <a:t>‹#›</a:t>
            </a:fld>
            <a:endParaRPr lang="en-US"/>
          </a:p>
        </p:txBody>
      </p:sp>
      <p:sp>
        <p:nvSpPr>
          <p:cNvPr id="9" name="Footer Placeholder 4"/>
          <p:cNvSpPr>
            <a:spLocks noGrp="1"/>
          </p:cNvSpPr>
          <p:nvPr>
            <p:ph type="ftr" sz="quarter" idx="3"/>
          </p:nvPr>
        </p:nvSpPr>
        <p:spPr>
          <a:xfrm>
            <a:off x="355600" y="555944"/>
            <a:ext cx="2895600" cy="273844"/>
          </a:xfrm>
          <a:prstGeom prst="rect">
            <a:avLst/>
          </a:prstGeom>
        </p:spPr>
        <p:txBody>
          <a:bodyPr vert="horz" lIns="0" tIns="0" rIns="0" bIns="0" rtlCol="0" anchor="ctr"/>
          <a:lstStyle>
            <a:lvl1pPr algn="l">
              <a:defRPr lang="en-US" sz="1800" b="1" dirty="0">
                <a:solidFill>
                  <a:schemeClr val="bg1"/>
                </a:solidFill>
              </a:defRPr>
            </a:lvl1pPr>
          </a:lstStyle>
          <a:p>
            <a:endParaRPr lang="en-US" dirty="0"/>
          </a:p>
        </p:txBody>
      </p:sp>
      <p:pic>
        <p:nvPicPr>
          <p:cNvPr id="11" name="Picture 10"/>
          <p:cNvPicPr>
            <a:picLocks noChangeAspect="1"/>
          </p:cNvPicPr>
          <p:nvPr userDrawn="1"/>
        </p:nvPicPr>
        <p:blipFill>
          <a:blip r:embed="rId3"/>
          <a:stretch>
            <a:fillRect/>
          </a:stretch>
        </p:blipFill>
        <p:spPr>
          <a:xfrm>
            <a:off x="355600" y="348427"/>
            <a:ext cx="663575" cy="190245"/>
          </a:xfrm>
          <a:prstGeom prst="rect">
            <a:avLst/>
          </a:prstGeom>
        </p:spPr>
      </p:pic>
    </p:spTree>
    <p:extLst>
      <p:ext uri="{BB962C8B-B14F-4D97-AF65-F5344CB8AC3E}">
        <p14:creationId xmlns:p14="http://schemas.microsoft.com/office/powerpoint/2010/main" val="144109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13374" y="2226480"/>
            <a:ext cx="3525520" cy="940911"/>
          </a:xfrm>
        </p:spPr>
        <p:txBody>
          <a:bodyPr>
            <a:noAutofit/>
          </a:bodyPr>
          <a:lstStyle>
            <a:lvl1pPr algn="ctr">
              <a:defRPr sz="4000" b="0">
                <a:solidFill>
                  <a:schemeClr val="bg1"/>
                </a:solidFill>
              </a:defRPr>
            </a:lvl1pPr>
          </a:lstStyle>
          <a:p>
            <a:r>
              <a:rPr lang="en-US" dirty="0"/>
              <a:t>Thank you</a:t>
            </a:r>
          </a:p>
        </p:txBody>
      </p:sp>
      <p:pic>
        <p:nvPicPr>
          <p:cNvPr id="5" name="Picture 4" descr="COTA_TY_graphi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09225" y="3479431"/>
            <a:ext cx="1416286" cy="1276751"/>
          </a:xfrm>
          <a:prstGeom prst="rect">
            <a:avLst/>
          </a:prstGeom>
        </p:spPr>
      </p:pic>
      <p:pic>
        <p:nvPicPr>
          <p:cNvPr id="10" name="Picture 9" descr="cota-wm-wht-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5600" y="347664"/>
            <a:ext cx="663575" cy="191772"/>
          </a:xfrm>
          <a:prstGeom prst="rect">
            <a:avLst/>
          </a:prstGeom>
        </p:spPr>
      </p:pic>
    </p:spTree>
    <p:extLst>
      <p:ext uri="{BB962C8B-B14F-4D97-AF65-F5344CB8AC3E}">
        <p14:creationId xmlns:p14="http://schemas.microsoft.com/office/powerpoint/2010/main" val="3772302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63D326-A367-E547-87AC-BBC839122CA4}" type="datetime1">
              <a:rPr lang="en-US" smtClean="0"/>
              <a:t>8/12/24</a:t>
            </a:fld>
            <a:endParaRPr lang="en-US"/>
          </a:p>
        </p:txBody>
      </p:sp>
      <p:sp>
        <p:nvSpPr>
          <p:cNvPr id="5" name="Slide Number Placeholder 4"/>
          <p:cNvSpPr>
            <a:spLocks noGrp="1"/>
          </p:cNvSpPr>
          <p:nvPr>
            <p:ph type="sldNum" sz="quarter" idx="12"/>
          </p:nvPr>
        </p:nvSpPr>
        <p:spPr/>
        <p:txBody>
          <a:bodyPr/>
          <a:lstStyle/>
          <a:p>
            <a:fld id="{1AD5F98C-86E9-D04A-AAEF-12ACAB056BD8}" type="slidenum">
              <a:rPr lang="en-US" smtClean="0"/>
              <a:t>‹#›</a:t>
            </a:fld>
            <a:endParaRPr lang="en-US"/>
          </a:p>
        </p:txBody>
      </p:sp>
    </p:spTree>
    <p:extLst>
      <p:ext uri="{BB962C8B-B14F-4D97-AF65-F5344CB8AC3E}">
        <p14:creationId xmlns:p14="http://schemas.microsoft.com/office/powerpoint/2010/main" val="2202228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D74CBF-C8F9-2C45-BD33-698275A67E42}" type="datetime1">
              <a:rPr lang="en-US" smtClean="0"/>
              <a:t>8/12/24</a:t>
            </a:fld>
            <a:endParaRPr lang="en-US"/>
          </a:p>
        </p:txBody>
      </p:sp>
      <p:sp>
        <p:nvSpPr>
          <p:cNvPr id="4" name="Slide Number Placeholder 3"/>
          <p:cNvSpPr>
            <a:spLocks noGrp="1"/>
          </p:cNvSpPr>
          <p:nvPr>
            <p:ph type="sldNum" sz="quarter" idx="12"/>
          </p:nvPr>
        </p:nvSpPr>
        <p:spPr/>
        <p:txBody>
          <a:bodyPr/>
          <a:lstStyle/>
          <a:p>
            <a:fld id="{1AD5F98C-86E9-D04A-AAEF-12ACAB056BD8}" type="slidenum">
              <a:rPr lang="en-US" smtClean="0"/>
              <a:t>‹#›</a:t>
            </a:fld>
            <a:endParaRPr lang="en-US"/>
          </a:p>
        </p:txBody>
      </p:sp>
    </p:spTree>
    <p:extLst>
      <p:ext uri="{BB962C8B-B14F-4D97-AF65-F5344CB8AC3E}">
        <p14:creationId xmlns:p14="http://schemas.microsoft.com/office/powerpoint/2010/main" val="3952088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55601" y="976631"/>
            <a:ext cx="6588090" cy="3394472"/>
          </a:xfrm>
        </p:spPr>
        <p:txBody>
          <a:bodyPr vert="horz" lIns="0" tIns="0" rIns="0" bIns="0" rtlCol="0">
            <a:normAutofit/>
          </a:bodyPr>
          <a:lstStyle>
            <a:lvl1pPr>
              <a:defRPr lang="en-US" smtClean="0">
                <a:solidFill>
                  <a:schemeClr val="accent2"/>
                </a:solidFill>
              </a:defRPr>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525A58-0838-F94D-9046-49C0BEA8E077}" type="datetime1">
              <a:rPr lang="en-US" smtClean="0"/>
              <a:t>8/12/24</a:t>
            </a:fld>
            <a:endParaRPr lang="en-US"/>
          </a:p>
        </p:txBody>
      </p:sp>
      <p:sp>
        <p:nvSpPr>
          <p:cNvPr id="6" name="Slide Number Placeholder 5"/>
          <p:cNvSpPr>
            <a:spLocks noGrp="1"/>
          </p:cNvSpPr>
          <p:nvPr>
            <p:ph type="sldNum" sz="quarter" idx="12"/>
          </p:nvPr>
        </p:nvSpPr>
        <p:spPr/>
        <p:txBody>
          <a:bodyPr/>
          <a:lstStyle/>
          <a:p>
            <a:fld id="{1AD5F98C-86E9-D04A-AAEF-12ACAB056BD8}" type="slidenum">
              <a:rPr lang="en-US" smtClean="0"/>
              <a:t>‹#›</a:t>
            </a:fld>
            <a:endParaRPr lang="en-US"/>
          </a:p>
        </p:txBody>
      </p:sp>
    </p:spTree>
    <p:extLst>
      <p:ext uri="{BB962C8B-B14F-4D97-AF65-F5344CB8AC3E}">
        <p14:creationId xmlns:p14="http://schemas.microsoft.com/office/powerpoint/2010/main" val="1358102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line Large Statement">
    <p:spTree>
      <p:nvGrpSpPr>
        <p:cNvPr id="1" name=""/>
        <p:cNvGrpSpPr/>
        <p:nvPr/>
      </p:nvGrpSpPr>
      <p:grpSpPr>
        <a:xfrm>
          <a:off x="0" y="0"/>
          <a:ext cx="0" cy="0"/>
          <a:chOff x="0" y="0"/>
          <a:chExt cx="0" cy="0"/>
        </a:xfrm>
      </p:grpSpPr>
      <p:sp>
        <p:nvSpPr>
          <p:cNvPr id="2" name="Title 1"/>
          <p:cNvSpPr>
            <a:spLocks noGrp="1"/>
          </p:cNvSpPr>
          <p:nvPr>
            <p:ph type="title"/>
          </p:nvPr>
        </p:nvSpPr>
        <p:spPr>
          <a:xfrm>
            <a:off x="361633" y="291783"/>
            <a:ext cx="8432800" cy="896937"/>
          </a:xfrm>
        </p:spPr>
        <p:txBody>
          <a:bodyPr anchor="t">
            <a:normAutofit/>
          </a:bodyPr>
          <a:lstStyle>
            <a:lvl1pPr algn="l">
              <a:defRPr sz="1600" b="1" cap="none"/>
            </a:lvl1pPr>
          </a:lstStyle>
          <a:p>
            <a:r>
              <a:rPr lang="en-US"/>
              <a:t>Click to edit Master title style</a:t>
            </a:r>
            <a:endParaRPr lang="en-US" dirty="0"/>
          </a:p>
        </p:txBody>
      </p:sp>
      <p:sp>
        <p:nvSpPr>
          <p:cNvPr id="3" name="Text Placeholder 2"/>
          <p:cNvSpPr>
            <a:spLocks noGrp="1"/>
          </p:cNvSpPr>
          <p:nvPr>
            <p:ph type="body" idx="1"/>
          </p:nvPr>
        </p:nvSpPr>
        <p:spPr>
          <a:xfrm>
            <a:off x="355600" y="1232614"/>
            <a:ext cx="8432800" cy="3059985"/>
          </a:xfrm>
        </p:spPr>
        <p:txBody>
          <a:bodyPr anchor="t">
            <a:normAutofit/>
          </a:bodyPr>
          <a:lstStyle>
            <a:lvl1pPr marL="0" marR="0" indent="0" algn="l" defTabSz="457200" rtl="0" eaLnBrk="1" fontAlgn="auto" latinLnBrk="0" hangingPunct="1">
              <a:lnSpc>
                <a:spcPts val="2000"/>
              </a:lnSpc>
              <a:spcBef>
                <a:spcPts val="400"/>
              </a:spcBef>
              <a:spcAft>
                <a:spcPts val="0"/>
              </a:spcAft>
              <a:buClrTx/>
              <a:buSzTx/>
              <a:buFont typeface="Arial"/>
              <a:buNone/>
              <a:tabLst/>
              <a:defRPr sz="1400" b="0">
                <a:solidFill>
                  <a:srgbClr val="A09CA7"/>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a:t>Click to edit Master text styles</a:t>
            </a:r>
          </a:p>
        </p:txBody>
      </p:sp>
      <p:sp>
        <p:nvSpPr>
          <p:cNvPr id="4" name="Date Placeholder 3"/>
          <p:cNvSpPr>
            <a:spLocks noGrp="1"/>
          </p:cNvSpPr>
          <p:nvPr>
            <p:ph type="dt" sz="half" idx="10"/>
          </p:nvPr>
        </p:nvSpPr>
        <p:spPr/>
        <p:txBody>
          <a:bodyPr/>
          <a:lstStyle/>
          <a:p>
            <a:fld id="{C5C8E98A-40C6-D24E-A97D-9953BBEEEF9E}" type="datetime1">
              <a:rPr lang="en-US" smtClean="0"/>
              <a:t>8/12/24</a:t>
            </a:fld>
            <a:endParaRPr lang="en-US"/>
          </a:p>
        </p:txBody>
      </p:sp>
      <p:sp>
        <p:nvSpPr>
          <p:cNvPr id="6" name="Slide Number Placeholder 5"/>
          <p:cNvSpPr>
            <a:spLocks noGrp="1"/>
          </p:cNvSpPr>
          <p:nvPr>
            <p:ph type="sldNum" sz="quarter" idx="12"/>
          </p:nvPr>
        </p:nvSpPr>
        <p:spPr/>
        <p:txBody>
          <a:bodyPr/>
          <a:lstStyle/>
          <a:p>
            <a:fld id="{1AD5F98C-86E9-D04A-AAEF-12ACAB056BD8}" type="slidenum">
              <a:rPr lang="en-US" smtClean="0"/>
              <a:t>‹#›</a:t>
            </a:fld>
            <a:endParaRPr lang="en-US"/>
          </a:p>
        </p:txBody>
      </p:sp>
    </p:spTree>
    <p:extLst>
      <p:ext uri="{BB962C8B-B14F-4D97-AF65-F5344CB8AC3E}">
        <p14:creationId xmlns:p14="http://schemas.microsoft.com/office/powerpoint/2010/main" val="1654033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Bullet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5600" y="978408"/>
            <a:ext cx="3971558" cy="2545556"/>
          </a:xfrm>
        </p:spPr>
        <p:txBody>
          <a:bodyPr vert="horz" lIns="0" tIns="0" rIns="0" bIns="0" rtlCol="0">
            <a:normAutofit/>
          </a:bodyPr>
          <a:lstStyle>
            <a:lvl1pPr>
              <a:defRPr lang="en-US" smtClean="0">
                <a:solidFill>
                  <a:schemeClr val="accent2"/>
                </a:solidFill>
              </a:defRPr>
            </a:lvl1pPr>
            <a:lvl2pPr>
              <a:lnSpc>
                <a:spcPts val="1800"/>
              </a:lnSpc>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51680" y="978408"/>
            <a:ext cx="3971558" cy="2545556"/>
          </a:xfrm>
        </p:spPr>
        <p:txBody>
          <a:bodyPr vert="horz" lIns="0" tIns="0" rIns="0" bIns="0" rtlCol="0">
            <a:normAutofit/>
          </a:bodyPr>
          <a:lstStyle>
            <a:lvl1pPr>
              <a:defRPr lang="en-US" smtClean="0">
                <a:solidFill>
                  <a:schemeClr val="accent2"/>
                </a:solidFill>
              </a:defRPr>
            </a:lvl1pPr>
            <a:lvl2pPr>
              <a:lnSpc>
                <a:spcPts val="1800"/>
              </a:lnSpc>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785EEC-7E4D-2F47-BE0C-72A59E471D53}" type="datetime1">
              <a:rPr lang="en-US" smtClean="0"/>
              <a:t>8/12/24</a:t>
            </a:fld>
            <a:endParaRPr lang="en-US"/>
          </a:p>
        </p:txBody>
      </p:sp>
      <p:sp>
        <p:nvSpPr>
          <p:cNvPr id="7" name="Slide Number Placeholder 6"/>
          <p:cNvSpPr>
            <a:spLocks noGrp="1"/>
          </p:cNvSpPr>
          <p:nvPr>
            <p:ph type="sldNum" sz="quarter" idx="12"/>
          </p:nvPr>
        </p:nvSpPr>
        <p:spPr/>
        <p:txBody>
          <a:bodyPr/>
          <a:lstStyle/>
          <a:p>
            <a:fld id="{1AD5F98C-86E9-D04A-AAEF-12ACAB056BD8}" type="slidenum">
              <a:rPr lang="en-US" smtClean="0"/>
              <a:t>‹#›</a:t>
            </a:fld>
            <a:endParaRPr lang="en-US"/>
          </a:p>
        </p:txBody>
      </p:sp>
    </p:spTree>
    <p:extLst>
      <p:ext uri="{BB962C8B-B14F-4D97-AF65-F5344CB8AC3E}">
        <p14:creationId xmlns:p14="http://schemas.microsoft.com/office/powerpoint/2010/main" val="2758041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5600" y="286703"/>
            <a:ext cx="8432800" cy="672069"/>
          </a:xfrm>
        </p:spPr>
        <p:txBody>
          <a:bodyPr/>
          <a:lstStyle/>
          <a:p>
            <a:r>
              <a:rPr lang="en-US"/>
              <a:t>Click to edit Master title style</a:t>
            </a:r>
          </a:p>
        </p:txBody>
      </p:sp>
      <p:sp>
        <p:nvSpPr>
          <p:cNvPr id="3" name="Content Placeholder 2"/>
          <p:cNvSpPr>
            <a:spLocks noGrp="1"/>
          </p:cNvSpPr>
          <p:nvPr>
            <p:ph sz="half" idx="1"/>
          </p:nvPr>
        </p:nvSpPr>
        <p:spPr>
          <a:xfrm>
            <a:off x="355599" y="978408"/>
            <a:ext cx="4136633" cy="3050032"/>
          </a:xfrm>
          <a:solidFill>
            <a:schemeClr val="bg1"/>
          </a:solidFill>
        </p:spPr>
        <p:txBody>
          <a:bodyPr vert="horz" lIns="91440" tIns="91440" rIns="91440" bIns="91440" rtlCol="0">
            <a:normAutofit/>
          </a:bodyPr>
          <a:lstStyle>
            <a:lvl1pPr>
              <a:defRPr lang="en-US" sz="1100" b="1" smtClean="0">
                <a:solidFill>
                  <a:schemeClr val="accent2"/>
                </a:solidFill>
              </a:defRPr>
            </a:lvl1pPr>
            <a:lvl2pPr>
              <a:lnSpc>
                <a:spcPts val="1200"/>
              </a:lnSpc>
              <a:spcBef>
                <a:spcPts val="1200"/>
              </a:spcBef>
              <a:defRPr lang="en-US" sz="900" smtClean="0"/>
            </a:lvl2pPr>
            <a:lvl3pPr marL="117475" indent="-117475">
              <a:defRPr lang="en-US" sz="800" smtClean="0"/>
            </a:lvl3pPr>
            <a:lvl4pPr marL="284163" indent="-117475">
              <a:defRPr lang="en-US" sz="800" smtClean="0"/>
            </a:lvl4pPr>
            <a:lvl5pPr marL="401638" indent="-111125">
              <a:defRPr lang="en-US"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1767" y="978408"/>
            <a:ext cx="4136633" cy="3050032"/>
          </a:xfrm>
          <a:solidFill>
            <a:schemeClr val="bg1"/>
          </a:solidFill>
        </p:spPr>
        <p:txBody>
          <a:bodyPr vert="horz" lIns="91440" tIns="91440" rIns="91440" bIns="91440" rtlCol="0">
            <a:normAutofit/>
          </a:bodyPr>
          <a:lstStyle>
            <a:lvl1pPr>
              <a:defRPr lang="en-US" sz="1100" b="1" dirty="0" smtClean="0">
                <a:solidFill>
                  <a:schemeClr val="accent2"/>
                </a:solidFill>
              </a:defRPr>
            </a:lvl1pPr>
            <a:lvl2pPr>
              <a:defRPr lang="en-US" sz="900" dirty="0" smtClean="0"/>
            </a:lvl2pPr>
            <a:lvl3pPr>
              <a:defRPr lang="en-US" sz="800" dirty="0" smtClean="0"/>
            </a:lvl3pPr>
            <a:lvl4pPr>
              <a:defRPr lang="en-US" sz="800" dirty="0" smtClean="0"/>
            </a:lvl4pPr>
            <a:lvl5pPr>
              <a:defRPr lang="en-US" sz="8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263DCF-E518-FB45-9E44-F104A611BBB7}" type="datetime1">
              <a:rPr lang="en-US" smtClean="0"/>
              <a:t>8/12/24</a:t>
            </a:fld>
            <a:endParaRPr lang="en-US"/>
          </a:p>
        </p:txBody>
      </p:sp>
      <p:sp>
        <p:nvSpPr>
          <p:cNvPr id="7" name="Slide Number Placeholder 6"/>
          <p:cNvSpPr>
            <a:spLocks noGrp="1"/>
          </p:cNvSpPr>
          <p:nvPr>
            <p:ph type="sldNum" sz="quarter" idx="12"/>
          </p:nvPr>
        </p:nvSpPr>
        <p:spPr/>
        <p:txBody>
          <a:bodyPr/>
          <a:lstStyle/>
          <a:p>
            <a:fld id="{1AD5F98C-86E9-D04A-AAEF-12ACAB056BD8}" type="slidenum">
              <a:rPr lang="en-US" smtClean="0"/>
              <a:t>‹#›</a:t>
            </a:fld>
            <a:endParaRPr lang="en-US"/>
          </a:p>
        </p:txBody>
      </p:sp>
    </p:spTree>
    <p:extLst>
      <p:ext uri="{BB962C8B-B14F-4D97-AF65-F5344CB8AC3E}">
        <p14:creationId xmlns:p14="http://schemas.microsoft.com/office/powerpoint/2010/main" val="843090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Four Column">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5600" y="286703"/>
            <a:ext cx="8432800" cy="672069"/>
          </a:xfrm>
        </p:spPr>
        <p:txBody>
          <a:bodyPr/>
          <a:lstStyle/>
          <a:p>
            <a:r>
              <a:rPr lang="en-US"/>
              <a:t>Click to edit Master title style</a:t>
            </a:r>
          </a:p>
        </p:txBody>
      </p:sp>
      <p:sp>
        <p:nvSpPr>
          <p:cNvPr id="3" name="Content Placeholder 2"/>
          <p:cNvSpPr>
            <a:spLocks noGrp="1"/>
          </p:cNvSpPr>
          <p:nvPr>
            <p:ph sz="half" idx="1"/>
          </p:nvPr>
        </p:nvSpPr>
        <p:spPr>
          <a:xfrm>
            <a:off x="355600" y="978408"/>
            <a:ext cx="1960880" cy="3050032"/>
          </a:xfrm>
          <a:solidFill>
            <a:schemeClr val="bg1"/>
          </a:solidFill>
        </p:spPr>
        <p:txBody>
          <a:bodyPr vert="horz" lIns="91440" tIns="91440" rIns="91440" bIns="91440" rtlCol="0">
            <a:normAutofit/>
          </a:bodyPr>
          <a:lstStyle>
            <a:lvl1pPr>
              <a:defRPr lang="en-US" sz="1100" b="1" smtClean="0">
                <a:solidFill>
                  <a:schemeClr val="accent2"/>
                </a:solidFill>
              </a:defRPr>
            </a:lvl1pPr>
            <a:lvl2pPr>
              <a:lnSpc>
                <a:spcPts val="1400"/>
              </a:lnSpc>
              <a:spcBef>
                <a:spcPts val="1200"/>
              </a:spcBef>
              <a:defRPr lang="en-US" sz="1000" smtClean="0"/>
            </a:lvl2pPr>
            <a:lvl3pPr marL="117475" indent="-117475">
              <a:defRPr lang="en-US" sz="900" smtClean="0"/>
            </a:lvl3pPr>
            <a:lvl4pPr marL="284163" indent="-117475">
              <a:defRPr lang="en-US" sz="900" smtClean="0"/>
            </a:lvl4pPr>
            <a:lvl5pPr marL="401638" indent="-111125">
              <a:defRPr lang="en-US"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12907" y="978408"/>
            <a:ext cx="1960880" cy="3050032"/>
          </a:xfrm>
          <a:solidFill>
            <a:schemeClr val="bg1"/>
          </a:solidFill>
        </p:spPr>
        <p:txBody>
          <a:bodyPr vert="horz" lIns="91440" tIns="91440" rIns="91440" bIns="91440" rtlCol="0">
            <a:normAutofit/>
          </a:bodyPr>
          <a:lstStyle>
            <a:lvl1pPr>
              <a:defRPr lang="en-US" sz="1100" b="1" dirty="0" smtClean="0">
                <a:solidFill>
                  <a:schemeClr val="accent2"/>
                </a:solidFill>
              </a:defRPr>
            </a:lvl1pPr>
            <a:lvl2pPr>
              <a:lnSpc>
                <a:spcPts val="1400"/>
              </a:lnSpc>
              <a:defRPr lang="en-US" sz="1000" dirty="0" smtClean="0"/>
            </a:lvl2pPr>
            <a:lvl3pPr>
              <a:defRPr lang="en-US" sz="900" dirty="0" smtClean="0"/>
            </a:lvl3pPr>
            <a:lvl4pPr>
              <a:defRPr lang="en-US" sz="900" dirty="0" smtClean="0"/>
            </a:lvl4pPr>
            <a:lvl5pPr>
              <a:defRPr lang="en-US" sz="9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DEDA6C-4E5D-3C43-BE79-2F1F8A3FF997}" type="datetime1">
              <a:rPr lang="en-US" smtClean="0"/>
              <a:t>8/12/24</a:t>
            </a:fld>
            <a:endParaRPr lang="en-US"/>
          </a:p>
        </p:txBody>
      </p:sp>
      <p:sp>
        <p:nvSpPr>
          <p:cNvPr id="7" name="Slide Number Placeholder 6"/>
          <p:cNvSpPr>
            <a:spLocks noGrp="1"/>
          </p:cNvSpPr>
          <p:nvPr>
            <p:ph type="sldNum" sz="quarter" idx="12"/>
          </p:nvPr>
        </p:nvSpPr>
        <p:spPr/>
        <p:txBody>
          <a:bodyPr/>
          <a:lstStyle/>
          <a:p>
            <a:fld id="{1AD5F98C-86E9-D04A-AAEF-12ACAB056BD8}" type="slidenum">
              <a:rPr lang="en-US" smtClean="0"/>
              <a:t>‹#›</a:t>
            </a:fld>
            <a:endParaRPr lang="en-US"/>
          </a:p>
        </p:txBody>
      </p:sp>
      <p:sp>
        <p:nvSpPr>
          <p:cNvPr id="8" name="Content Placeholder 2"/>
          <p:cNvSpPr>
            <a:spLocks noGrp="1"/>
          </p:cNvSpPr>
          <p:nvPr>
            <p:ph sz="half" idx="13"/>
          </p:nvPr>
        </p:nvSpPr>
        <p:spPr>
          <a:xfrm>
            <a:off x="4670214" y="978408"/>
            <a:ext cx="1960880" cy="3050032"/>
          </a:xfrm>
          <a:solidFill>
            <a:schemeClr val="bg1"/>
          </a:solidFill>
        </p:spPr>
        <p:txBody>
          <a:bodyPr vert="horz" lIns="91440" tIns="91440" rIns="91440" bIns="91440" rtlCol="0">
            <a:normAutofit/>
          </a:bodyPr>
          <a:lstStyle>
            <a:lvl1pPr>
              <a:defRPr lang="en-US" sz="1100" b="1" dirty="0" smtClean="0">
                <a:solidFill>
                  <a:schemeClr val="accent2"/>
                </a:solidFill>
              </a:defRPr>
            </a:lvl1pPr>
            <a:lvl2pPr>
              <a:lnSpc>
                <a:spcPts val="1400"/>
              </a:lnSpc>
              <a:defRPr lang="en-US" sz="1000" dirty="0" smtClean="0"/>
            </a:lvl2pPr>
            <a:lvl3pPr>
              <a:defRPr lang="en-US" sz="900" dirty="0" smtClean="0"/>
            </a:lvl3pPr>
            <a:lvl4pPr>
              <a:defRPr lang="en-US" sz="900" dirty="0" smtClean="0"/>
            </a:lvl4pPr>
            <a:lvl5pPr>
              <a:defRPr lang="en-US" sz="9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827520" y="978408"/>
            <a:ext cx="1960880" cy="3050032"/>
          </a:xfrm>
          <a:solidFill>
            <a:schemeClr val="bg1"/>
          </a:solidFill>
        </p:spPr>
        <p:txBody>
          <a:bodyPr vert="horz" lIns="91440" tIns="91440" rIns="91440" bIns="91440" rtlCol="0">
            <a:normAutofit/>
          </a:bodyPr>
          <a:lstStyle>
            <a:lvl1pPr>
              <a:defRPr lang="en-US" sz="1100" b="1" dirty="0" smtClean="0">
                <a:solidFill>
                  <a:schemeClr val="accent2"/>
                </a:solidFill>
              </a:defRPr>
            </a:lvl1pPr>
            <a:lvl2pPr>
              <a:lnSpc>
                <a:spcPts val="1400"/>
              </a:lnSpc>
              <a:defRPr lang="en-US" sz="1000" dirty="0" smtClean="0"/>
            </a:lvl2pPr>
            <a:lvl3pPr>
              <a:defRPr lang="en-US" sz="900" dirty="0" smtClean="0"/>
            </a:lvl3pPr>
            <a:lvl4pPr>
              <a:defRPr lang="en-US" sz="900" dirty="0" smtClean="0"/>
            </a:lvl4pPr>
            <a:lvl5pPr>
              <a:defRPr lang="en-US" sz="9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7929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Large Statement">
    <p:spTree>
      <p:nvGrpSpPr>
        <p:cNvPr id="1" name=""/>
        <p:cNvGrpSpPr/>
        <p:nvPr/>
      </p:nvGrpSpPr>
      <p:grpSpPr>
        <a:xfrm>
          <a:off x="0" y="0"/>
          <a:ext cx="0" cy="0"/>
          <a:chOff x="0" y="0"/>
          <a:chExt cx="0" cy="0"/>
        </a:xfrm>
      </p:grpSpPr>
      <p:sp>
        <p:nvSpPr>
          <p:cNvPr id="2" name="Title 1"/>
          <p:cNvSpPr>
            <a:spLocks noGrp="1"/>
          </p:cNvSpPr>
          <p:nvPr>
            <p:ph type="ctrTitle"/>
          </p:nvPr>
        </p:nvSpPr>
        <p:spPr>
          <a:xfrm>
            <a:off x="2809240" y="1577499"/>
            <a:ext cx="3525520" cy="940911"/>
          </a:xfrm>
        </p:spPr>
        <p:txBody>
          <a:bodyPr>
            <a:noAutofit/>
          </a:bodyPr>
          <a:lstStyle>
            <a:lvl1pPr algn="ctr">
              <a:defRPr sz="3600" b="0">
                <a:solidFill>
                  <a:srgbClr val="6633FF"/>
                </a:solidFill>
              </a:defRPr>
            </a:lvl1pPr>
          </a:lstStyle>
          <a:p>
            <a:r>
              <a:rPr lang="en-US"/>
              <a:t>Click to edit Master title style</a:t>
            </a:r>
            <a:endParaRPr lang="en-US" dirty="0"/>
          </a:p>
        </p:txBody>
      </p:sp>
      <p:sp>
        <p:nvSpPr>
          <p:cNvPr id="3" name="Subtitle 2"/>
          <p:cNvSpPr>
            <a:spLocks noGrp="1"/>
          </p:cNvSpPr>
          <p:nvPr>
            <p:ph type="subTitle" idx="1"/>
          </p:nvPr>
        </p:nvSpPr>
        <p:spPr>
          <a:xfrm>
            <a:off x="2809240" y="2914650"/>
            <a:ext cx="3525520" cy="483870"/>
          </a:xfrm>
        </p:spPr>
        <p:txBody>
          <a:bodyPr>
            <a:normAutofit/>
          </a:bodyPr>
          <a:lstStyle>
            <a:lvl1pPr marL="0" indent="0" algn="ctr">
              <a:lnSpc>
                <a:spcPts val="1800"/>
              </a:lnSpc>
              <a:spcBef>
                <a:spcPts val="600"/>
              </a:spcBef>
              <a:buNone/>
              <a:defRPr sz="12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1AD5F98C-86E9-D04A-AAEF-12ACAB056BD8}" type="slidenum">
              <a:rPr lang="en-US" smtClean="0"/>
              <a:t>‹#›</a:t>
            </a:fld>
            <a:endParaRPr lang="en-US"/>
          </a:p>
        </p:txBody>
      </p:sp>
      <p:pic>
        <p:nvPicPr>
          <p:cNvPr id="4" name="Picture 3" descr="COTA_graphic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9953" y="523240"/>
            <a:ext cx="1827408" cy="1644904"/>
          </a:xfrm>
          <a:prstGeom prst="rect">
            <a:avLst/>
          </a:prstGeom>
        </p:spPr>
      </p:pic>
      <p:pic>
        <p:nvPicPr>
          <p:cNvPr id="5" name="Picture 4" descr="COTA_graphic2.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34167" y="2972793"/>
            <a:ext cx="1983840" cy="1538246"/>
          </a:xfrm>
          <a:prstGeom prst="rect">
            <a:avLst/>
          </a:prstGeom>
        </p:spPr>
      </p:pic>
    </p:spTree>
    <p:extLst>
      <p:ext uri="{BB962C8B-B14F-4D97-AF65-F5344CB8AC3E}">
        <p14:creationId xmlns:p14="http://schemas.microsoft.com/office/powerpoint/2010/main" val="2890782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0" tIns="0" rIns="0" bIns="0" rtlCol="0">
            <a:normAutofit/>
          </a:bodyPr>
          <a:lstStyle>
            <a:lvl1pPr marL="117475" indent="-117475">
              <a:lnSpc>
                <a:spcPts val="3000"/>
              </a:lnSpc>
              <a:spcBef>
                <a:spcPts val="800"/>
              </a:spcBef>
              <a:defRPr lang="en-US" sz="2000" b="0" smtClean="0">
                <a:solidFill>
                  <a:srgbClr val="FFFFFF"/>
                </a:solidFill>
              </a:defRPr>
            </a:lvl1pPr>
            <a:lvl2pPr marL="282575" indent="-171450">
              <a:spcBef>
                <a:spcPts val="1200"/>
              </a:spcBef>
              <a:buFont typeface="Lucida Grande"/>
              <a:buChar char="-"/>
              <a:defRPr lang="en-US" sz="1100" smtClean="0">
                <a:solidFill>
                  <a:srgbClr val="FFFFFF"/>
                </a:solidFill>
              </a:defRPr>
            </a:lvl2pPr>
            <a:lvl3pPr>
              <a:defRPr lang="en-US" smtClean="0">
                <a:solidFill>
                  <a:srgbClr val="FFFFFF"/>
                </a:solidFill>
              </a:defRPr>
            </a:lvl3pPr>
            <a:lvl4pPr>
              <a:defRPr lang="en-US" smtClean="0">
                <a:solidFill>
                  <a:srgbClr val="FFFFFF"/>
                </a:solidFill>
              </a:defRPr>
            </a:lvl4pPr>
            <a:lvl5pPr>
              <a:defRPr lang="en-US">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567F1-BE4E-1643-86DE-2ACFE973760B}" type="datetime1">
              <a:rPr lang="en-US" smtClean="0"/>
              <a:t>8/12/24</a:t>
            </a:fld>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5F98C-86E9-D04A-AAEF-12ACAB056BD8}" type="slidenum">
              <a:rPr lang="en-US" smtClean="0"/>
              <a:pPr/>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5602" y="4696580"/>
            <a:ext cx="345666" cy="99897"/>
          </a:xfrm>
          <a:prstGeom prst="rect">
            <a:avLst/>
          </a:prstGeom>
        </p:spPr>
      </p:pic>
    </p:spTree>
    <p:extLst>
      <p:ext uri="{BB962C8B-B14F-4D97-AF65-F5344CB8AC3E}">
        <p14:creationId xmlns:p14="http://schemas.microsoft.com/office/powerpoint/2010/main" val="423061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Left Column Pic Box">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9761" y="0"/>
            <a:ext cx="6094239" cy="5143500"/>
          </a:xfrm>
          <a:solidFill>
            <a:schemeClr val="accent6"/>
          </a:solidFill>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Picture/placeholder</a:t>
            </a:r>
          </a:p>
        </p:txBody>
      </p:sp>
      <p:sp>
        <p:nvSpPr>
          <p:cNvPr id="2" name="Title 1"/>
          <p:cNvSpPr>
            <a:spLocks noGrp="1"/>
          </p:cNvSpPr>
          <p:nvPr>
            <p:ph type="title"/>
          </p:nvPr>
        </p:nvSpPr>
        <p:spPr>
          <a:xfrm>
            <a:off x="355601" y="291147"/>
            <a:ext cx="2494280" cy="577533"/>
          </a:xfrm>
        </p:spPr>
        <p:txBody>
          <a:bodyPr anchor="t">
            <a:normAutofit/>
          </a:bodyPr>
          <a:lstStyle>
            <a:lvl1pPr algn="l">
              <a:defRPr sz="1600" b="1"/>
            </a:lvl1pPr>
          </a:lstStyle>
          <a:p>
            <a:r>
              <a:rPr lang="en-US"/>
              <a:t>Click to edit Master title style</a:t>
            </a:r>
            <a:endParaRPr lang="en-US" dirty="0"/>
          </a:p>
        </p:txBody>
      </p:sp>
      <p:sp>
        <p:nvSpPr>
          <p:cNvPr id="4" name="Text Placeholder 3"/>
          <p:cNvSpPr>
            <a:spLocks noGrp="1"/>
          </p:cNvSpPr>
          <p:nvPr>
            <p:ph type="body" sz="half" idx="2"/>
          </p:nvPr>
        </p:nvSpPr>
        <p:spPr>
          <a:xfrm>
            <a:off x="355601" y="978408"/>
            <a:ext cx="2494280" cy="3518297"/>
          </a:xfrm>
        </p:spPr>
        <p:txBody>
          <a:bodyPr>
            <a:normAutofit/>
          </a:bodyPr>
          <a:lstStyle>
            <a:lvl1pPr marL="0" indent="0">
              <a:lnSpc>
                <a:spcPts val="1800"/>
              </a:lnSpc>
              <a:buNone/>
              <a:defRPr sz="1200" b="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FFC864-E202-194A-AE64-7107778B1FF2}" type="datetime1">
              <a:rPr lang="en-US" smtClean="0"/>
              <a:t>8/12/24</a:t>
            </a:fld>
            <a:endParaRPr lang="en-US"/>
          </a:p>
        </p:txBody>
      </p:sp>
      <p:sp>
        <p:nvSpPr>
          <p:cNvPr id="7" name="Slide Number Placeholder 6"/>
          <p:cNvSpPr>
            <a:spLocks noGrp="1"/>
          </p:cNvSpPr>
          <p:nvPr>
            <p:ph type="sldNum" sz="quarter" idx="12"/>
          </p:nvPr>
        </p:nvSpPr>
        <p:spPr/>
        <p:txBody>
          <a:bodyPr/>
          <a:lstStyle>
            <a:lvl1pPr>
              <a:defRPr>
                <a:solidFill>
                  <a:srgbClr val="716AA7"/>
                </a:solidFill>
              </a:defRPr>
            </a:lvl1pPr>
          </a:lstStyle>
          <a:p>
            <a:fld id="{1AD5F98C-86E9-D04A-AAEF-12ACAB056BD8}" type="slidenum">
              <a:rPr lang="en-US" smtClean="0"/>
              <a:pPr/>
              <a:t>‹#›</a:t>
            </a:fld>
            <a:endParaRPr lang="en-US" dirty="0"/>
          </a:p>
        </p:txBody>
      </p:sp>
    </p:spTree>
    <p:extLst>
      <p:ext uri="{BB962C8B-B14F-4D97-AF65-F5344CB8AC3E}">
        <p14:creationId xmlns:p14="http://schemas.microsoft.com/office/powerpoint/2010/main" val="2938734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5600" y="286703"/>
            <a:ext cx="8229600" cy="672069"/>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55600" y="976631"/>
            <a:ext cx="8229600" cy="339447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76320" y="4604703"/>
            <a:ext cx="2133600" cy="273844"/>
          </a:xfrm>
          <a:prstGeom prst="rect">
            <a:avLst/>
          </a:prstGeom>
        </p:spPr>
        <p:txBody>
          <a:bodyPr vert="horz" lIns="0" tIns="0" rIns="0" bIns="0" rtlCol="0" anchor="ctr"/>
          <a:lstStyle>
            <a:lvl1pPr algn="ctr">
              <a:defRPr lang="en-US" sz="1000" smtClean="0">
                <a:solidFill>
                  <a:schemeClr val="tx1">
                    <a:tint val="75000"/>
                  </a:schemeClr>
                </a:solidFill>
              </a:defRPr>
            </a:lvl1pPr>
          </a:lstStyle>
          <a:p>
            <a:fld id="{3B949413-BD19-FE42-B579-C24D2AFCFDBC}" type="datetime1">
              <a:rPr lang="en-US" smtClean="0"/>
              <a:t>8/12/24</a:t>
            </a:fld>
            <a:endParaRPr lang="bg-BG"/>
          </a:p>
        </p:txBody>
      </p:sp>
      <p:sp>
        <p:nvSpPr>
          <p:cNvPr id="6" name="Slide Number Placeholder 5"/>
          <p:cNvSpPr>
            <a:spLocks noGrp="1"/>
          </p:cNvSpPr>
          <p:nvPr>
            <p:ph type="sldNum" sz="quarter" idx="4"/>
          </p:nvPr>
        </p:nvSpPr>
        <p:spPr>
          <a:xfrm>
            <a:off x="6659880" y="4604703"/>
            <a:ext cx="2133600" cy="273844"/>
          </a:xfrm>
          <a:prstGeom prst="rect">
            <a:avLst/>
          </a:prstGeom>
        </p:spPr>
        <p:txBody>
          <a:bodyPr vert="horz" lIns="0" tIns="0" rIns="0" bIns="0" rtlCol="0" anchor="ctr"/>
          <a:lstStyle>
            <a:lvl1pPr algn="r">
              <a:defRPr sz="900">
                <a:solidFill>
                  <a:schemeClr val="bg2"/>
                </a:solidFill>
              </a:defRPr>
            </a:lvl1pPr>
          </a:lstStyle>
          <a:p>
            <a:fld id="{1AD5F98C-86E9-D04A-AAEF-12ACAB056BD8}" type="slidenum">
              <a:rPr lang="en-US" smtClean="0"/>
              <a:pPr/>
              <a:t>‹#›</a:t>
            </a:fld>
            <a:endParaRPr lang="en-US" dirty="0"/>
          </a:p>
        </p:txBody>
      </p:sp>
      <p:pic>
        <p:nvPicPr>
          <p:cNvPr id="8" name="Picture 7"/>
          <p:cNvPicPr>
            <a:picLocks noChangeAspect="1"/>
          </p:cNvPicPr>
          <p:nvPr userDrawn="1"/>
        </p:nvPicPr>
        <p:blipFill>
          <a:blip r:embed="rId14"/>
          <a:stretch>
            <a:fillRect/>
          </a:stretch>
        </p:blipFill>
        <p:spPr>
          <a:xfrm>
            <a:off x="355601" y="4696919"/>
            <a:ext cx="345668" cy="99219"/>
          </a:xfrm>
          <a:prstGeom prst="rect">
            <a:avLst/>
          </a:prstGeom>
        </p:spPr>
      </p:pic>
      <p:sp>
        <p:nvSpPr>
          <p:cNvPr id="9" name="Footer Placeholder 8"/>
          <p:cNvSpPr>
            <a:spLocks noGrp="1"/>
          </p:cNvSpPr>
          <p:nvPr>
            <p:ph type="ftr" sz="quarter" idx="3"/>
          </p:nvPr>
        </p:nvSpPr>
        <p:spPr>
          <a:xfrm>
            <a:off x="936625" y="4603910"/>
            <a:ext cx="2895600" cy="274637"/>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Tree>
    <p:extLst>
      <p:ext uri="{BB962C8B-B14F-4D97-AF65-F5344CB8AC3E}">
        <p14:creationId xmlns:p14="http://schemas.microsoft.com/office/powerpoint/2010/main" val="1168002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1" r:id="rId5"/>
    <p:sldLayoutId id="2147483657" r:id="rId6"/>
    <p:sldLayoutId id="2147483658" r:id="rId7"/>
    <p:sldLayoutId id="2147483659" r:id="rId8"/>
    <p:sldLayoutId id="2147483656" r:id="rId9"/>
    <p:sldLayoutId id="2147483660" r:id="rId10"/>
    <p:sldLayoutId id="2147483654" r:id="rId11"/>
    <p:sldLayoutId id="2147483655" r:id="rId12"/>
  </p:sldLayoutIdLst>
  <p:hf hdr="0" dt="0"/>
  <p:txStyles>
    <p:titleStyle>
      <a:lvl1pPr algn="l" defTabSz="457200" rtl="0" eaLnBrk="1" latinLnBrk="0" hangingPunct="1">
        <a:spcBef>
          <a:spcPct val="0"/>
        </a:spcBef>
        <a:buNone/>
        <a:defRPr sz="1600" b="1" kern="1200">
          <a:solidFill>
            <a:schemeClr val="tx1"/>
          </a:solidFill>
          <a:latin typeface="Arial"/>
          <a:ea typeface="+mj-ea"/>
          <a:cs typeface="Arial"/>
        </a:defRPr>
      </a:lvl1pPr>
    </p:titleStyle>
    <p:bodyStyle>
      <a:lvl1pPr marL="0" indent="0" algn="l" defTabSz="457200" rtl="0" eaLnBrk="1" latinLnBrk="0" hangingPunct="1">
        <a:spcBef>
          <a:spcPct val="20000"/>
        </a:spcBef>
        <a:buFont typeface="Arial"/>
        <a:buNone/>
        <a:defRPr sz="1200" b="1" kern="1200">
          <a:solidFill>
            <a:schemeClr val="accent1"/>
          </a:solidFill>
          <a:latin typeface="Arial"/>
          <a:ea typeface="+mn-ea"/>
          <a:cs typeface="Arial"/>
        </a:defRPr>
      </a:lvl1pPr>
      <a:lvl2pPr marL="0" indent="0" algn="l" defTabSz="457200" rtl="0" eaLnBrk="1" latinLnBrk="0" hangingPunct="1">
        <a:lnSpc>
          <a:spcPts val="1800"/>
        </a:lnSpc>
        <a:spcBef>
          <a:spcPts val="1200"/>
        </a:spcBef>
        <a:buFont typeface="Arial"/>
        <a:buNone/>
        <a:defRPr sz="1100" kern="1200">
          <a:solidFill>
            <a:schemeClr val="tx1"/>
          </a:solidFill>
          <a:latin typeface="Arial"/>
          <a:ea typeface="+mn-ea"/>
          <a:cs typeface="Arial"/>
        </a:defRPr>
      </a:lvl2pPr>
      <a:lvl3pPr marL="173038" indent="-173038" algn="l" defTabSz="457200" rtl="0" eaLnBrk="1" latinLnBrk="0" hangingPunct="1">
        <a:lnSpc>
          <a:spcPts val="1800"/>
        </a:lnSpc>
        <a:spcBef>
          <a:spcPts val="800"/>
        </a:spcBef>
        <a:buClr>
          <a:schemeClr val="accent1"/>
        </a:buClr>
        <a:buFont typeface="Arial"/>
        <a:buChar char="•"/>
        <a:defRPr sz="1050" kern="1200">
          <a:solidFill>
            <a:schemeClr val="tx1"/>
          </a:solidFill>
          <a:latin typeface="Arial"/>
          <a:ea typeface="+mn-ea"/>
          <a:cs typeface="Arial"/>
        </a:defRPr>
      </a:lvl3pPr>
      <a:lvl4pPr marL="401638" indent="-173038" algn="l" defTabSz="457200" rtl="0" eaLnBrk="1" latinLnBrk="0" hangingPunct="1">
        <a:spcBef>
          <a:spcPts val="800"/>
        </a:spcBef>
        <a:buClr>
          <a:schemeClr val="tx2"/>
        </a:buClr>
        <a:buFont typeface="Arial"/>
        <a:buChar char="–"/>
        <a:defRPr sz="1000" kern="1200">
          <a:solidFill>
            <a:schemeClr val="tx1"/>
          </a:solidFill>
          <a:latin typeface="Arial"/>
          <a:ea typeface="+mn-ea"/>
          <a:cs typeface="Arial"/>
        </a:defRPr>
      </a:lvl4pPr>
      <a:lvl5pPr marL="574675" indent="-173038" algn="l" defTabSz="457200" rtl="0" eaLnBrk="1" latinLnBrk="0" hangingPunct="1">
        <a:spcBef>
          <a:spcPts val="600"/>
        </a:spcBef>
        <a:buClr>
          <a:schemeClr val="tx2"/>
        </a:buClr>
        <a:buFont typeface="Wingdings" charset="2"/>
        <a:buChar char="﹣"/>
        <a:defRPr sz="1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05_2DFC76F8.xm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02_1026986D.xml"/><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microsoft.com/office/2018/10/relationships/comments" Target="../comments/modernComment_113_9C8852BD.xm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5599" y="2354478"/>
            <a:ext cx="3911601" cy="940911"/>
          </a:xfrm>
        </p:spPr>
        <p:txBody>
          <a:bodyPr/>
          <a:lstStyle/>
          <a:p>
            <a:r>
              <a:rPr lang="en-US" sz="2800" dirty="0"/>
              <a:t>Translating clinical guidance</a:t>
            </a:r>
            <a:br>
              <a:rPr lang="en-US" sz="2800" dirty="0"/>
            </a:br>
            <a:r>
              <a:rPr lang="en-US" sz="2800" dirty="0">
                <a:solidFill>
                  <a:srgbClr val="6633FF"/>
                </a:solidFill>
              </a:rPr>
              <a:t>into actionable insights with R</a:t>
            </a:r>
          </a:p>
        </p:txBody>
      </p:sp>
      <p:sp>
        <p:nvSpPr>
          <p:cNvPr id="3" name="Subtitle 2"/>
          <p:cNvSpPr>
            <a:spLocks noGrp="1"/>
          </p:cNvSpPr>
          <p:nvPr>
            <p:ph type="subTitle" idx="1"/>
          </p:nvPr>
        </p:nvSpPr>
        <p:spPr>
          <a:xfrm>
            <a:off x="355600" y="3352259"/>
            <a:ext cx="3525520" cy="940911"/>
          </a:xfrm>
        </p:spPr>
        <p:txBody>
          <a:bodyPr>
            <a:normAutofit/>
          </a:bodyPr>
          <a:lstStyle/>
          <a:p>
            <a:r>
              <a:rPr lang="en-US" dirty="0"/>
              <a:t>August 13, 2024</a:t>
            </a:r>
          </a:p>
          <a:p>
            <a:endParaRPr lang="en-US" b="0" dirty="0"/>
          </a:p>
          <a:p>
            <a:endParaRPr lang="en-US" b="0" dirty="0"/>
          </a:p>
          <a:p>
            <a:r>
              <a:rPr lang="en-US" b="0" dirty="0"/>
              <a:t>Claire Bai</a:t>
            </a:r>
          </a:p>
          <a:p>
            <a:r>
              <a:rPr lang="en-US" b="0" i="1" dirty="0">
                <a:solidFill>
                  <a:schemeClr val="bg1"/>
                </a:solidFill>
              </a:rPr>
              <a:t>Research Data Analyst</a:t>
            </a:r>
            <a:endParaRPr lang="en-US" dirty="0"/>
          </a:p>
        </p:txBody>
      </p:sp>
    </p:spTree>
    <p:extLst>
      <p:ext uri="{BB962C8B-B14F-4D97-AF65-F5344CB8AC3E}">
        <p14:creationId xmlns:p14="http://schemas.microsoft.com/office/powerpoint/2010/main" val="508921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b="1" dirty="0" err="1">
                <a:solidFill>
                  <a:schemeClr val="accent1"/>
                </a:solidFill>
              </a:rPr>
              <a:t>rwnavigator</a:t>
            </a:r>
            <a:r>
              <a:rPr lang="en-US" sz="2800" dirty="0"/>
              <a:t> is...</a:t>
            </a:r>
            <a:endParaRPr lang="en-US" dirty="0"/>
          </a:p>
          <a:p>
            <a:pPr algn="ctr"/>
            <a:r>
              <a:rPr lang="en-US" dirty="0"/>
              <a:t>a </a:t>
            </a:r>
            <a:r>
              <a:rPr lang="en-US" i="1" dirty="0"/>
              <a:t>fast-forward button </a:t>
            </a:r>
            <a:r>
              <a:rPr lang="en-US" dirty="0"/>
              <a:t>for creating </a:t>
            </a:r>
          </a:p>
          <a:p>
            <a:pPr algn="ctr"/>
            <a:r>
              <a:rPr lang="en-US" dirty="0"/>
              <a:t>sleek, clinically informed, </a:t>
            </a:r>
            <a:r>
              <a:rPr lang="en-US" b="1" dirty="0">
                <a:solidFill>
                  <a:schemeClr val="accent1"/>
                </a:solidFill>
              </a:rPr>
              <a:t>“one row per patient” </a:t>
            </a:r>
            <a:r>
              <a:rPr lang="en-US" dirty="0"/>
              <a:t>data tables </a:t>
            </a:r>
          </a:p>
          <a:p>
            <a:pPr algn="ctr"/>
            <a:r>
              <a:rPr lang="en-US" dirty="0"/>
              <a:t>for easy outcomes analysis for cancer</a:t>
            </a:r>
          </a:p>
        </p:txBody>
      </p:sp>
      <p:sp>
        <p:nvSpPr>
          <p:cNvPr id="4" name="Slide Number Placeholder 3"/>
          <p:cNvSpPr>
            <a:spLocks noGrp="1"/>
          </p:cNvSpPr>
          <p:nvPr>
            <p:ph type="sldNum" sz="quarter" idx="12"/>
          </p:nvPr>
        </p:nvSpPr>
        <p:spPr/>
        <p:txBody>
          <a:bodyPr/>
          <a:lstStyle/>
          <a:p>
            <a:fld id="{1AD5F98C-86E9-D04A-AAEF-12ACAB056BD8}" type="slidenum">
              <a:rPr lang="en-US" smtClean="0"/>
              <a:pPr/>
              <a:t>2</a:t>
            </a:fld>
            <a:endParaRPr lang="en-US"/>
          </a:p>
        </p:txBody>
      </p:sp>
      <p:sp>
        <p:nvSpPr>
          <p:cNvPr id="6" name="Hexagon 5">
            <a:extLst>
              <a:ext uri="{FF2B5EF4-FFF2-40B4-BE49-F238E27FC236}">
                <a16:creationId xmlns:a16="http://schemas.microsoft.com/office/drawing/2014/main" id="{73FB3BFF-96D2-AE3E-C5D7-79C85AB0D635}"/>
              </a:ext>
            </a:extLst>
          </p:cNvPr>
          <p:cNvSpPr/>
          <p:nvPr/>
        </p:nvSpPr>
        <p:spPr>
          <a:xfrm rot="5400000">
            <a:off x="4029635" y="3129951"/>
            <a:ext cx="1084730" cy="989106"/>
          </a:xfrm>
          <a:prstGeom prst="hexagon">
            <a:avLst/>
          </a:prstGeom>
          <a:solidFill>
            <a:schemeClr val="bg1"/>
          </a:solidFill>
          <a:ln w="38100">
            <a:solidFill>
              <a:schemeClr val="accent1"/>
            </a:solidFill>
          </a:ln>
        </p:spPr>
        <p:txBody>
          <a:bodyPr wrap="square" lIns="0" bIns="0" rtlCol="0" anchor="ctr">
            <a:spAutoFit/>
          </a:bodyPr>
          <a:lstStyle/>
          <a:p>
            <a:pPr algn="ctr">
              <a:lnSpc>
                <a:spcPts val="1800"/>
              </a:lnSpc>
            </a:pPr>
            <a:endParaRPr lang="en-US" sz="1100" dirty="0"/>
          </a:p>
        </p:txBody>
      </p:sp>
      <p:sp>
        <p:nvSpPr>
          <p:cNvPr id="7" name="TextBox 6">
            <a:extLst>
              <a:ext uri="{FF2B5EF4-FFF2-40B4-BE49-F238E27FC236}">
                <a16:creationId xmlns:a16="http://schemas.microsoft.com/office/drawing/2014/main" id="{AB56E7C4-B728-29F2-E3C7-E76F98906272}"/>
              </a:ext>
            </a:extLst>
          </p:cNvPr>
          <p:cNvSpPr txBox="1"/>
          <p:nvPr/>
        </p:nvSpPr>
        <p:spPr>
          <a:xfrm>
            <a:off x="4149911" y="3680343"/>
            <a:ext cx="844176" cy="307777"/>
          </a:xfrm>
          <a:prstGeom prst="rect">
            <a:avLst/>
          </a:prstGeom>
          <a:noFill/>
        </p:spPr>
        <p:txBody>
          <a:bodyPr wrap="square" rtlCol="0">
            <a:spAutoFit/>
          </a:bodyPr>
          <a:lstStyle/>
          <a:p>
            <a:pPr algn="ctr"/>
            <a:r>
              <a:rPr lang="en-US" sz="1400" b="1" dirty="0" err="1">
                <a:solidFill>
                  <a:schemeClr val="accent1"/>
                </a:solidFill>
              </a:rPr>
              <a:t>rwnav</a:t>
            </a:r>
            <a:endParaRPr lang="en-US" sz="1400" b="1" dirty="0">
              <a:solidFill>
                <a:schemeClr val="accent1"/>
              </a:solidFill>
            </a:endParaRPr>
          </a:p>
        </p:txBody>
      </p:sp>
      <p:pic>
        <p:nvPicPr>
          <p:cNvPr id="1026" name="Picture 2" descr="Compass Illustrations ~ Stock Compass Vectors &amp; Clip Art | Pond5">
            <a:extLst>
              <a:ext uri="{FF2B5EF4-FFF2-40B4-BE49-F238E27FC236}">
                <a16:creationId xmlns:a16="http://schemas.microsoft.com/office/drawing/2014/main" id="{4F6BA5C7-AD54-2FBA-CCAD-CD327ECE6D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935" t="16506" r="14374" b="18159"/>
          <a:stretch/>
        </p:blipFill>
        <p:spPr bwMode="auto">
          <a:xfrm>
            <a:off x="4329392" y="3312167"/>
            <a:ext cx="485215" cy="454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491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FAQs we receive from data users:</a:t>
            </a:r>
          </a:p>
        </p:txBody>
      </p:sp>
      <p:sp>
        <p:nvSpPr>
          <p:cNvPr id="3" name="Content Placeholder 2"/>
          <p:cNvSpPr>
            <a:spLocks noGrp="1"/>
          </p:cNvSpPr>
          <p:nvPr>
            <p:ph sz="half" idx="1"/>
          </p:nvPr>
        </p:nvSpPr>
        <p:spPr>
          <a:xfrm>
            <a:off x="594958" y="1275396"/>
            <a:ext cx="7954084" cy="2592708"/>
          </a:xfrm>
        </p:spPr>
        <p:txBody>
          <a:bodyPr anchor="ctr">
            <a:normAutofit/>
          </a:bodyPr>
          <a:lstStyle/>
          <a:p>
            <a:pPr lvl="1" algn="ctr"/>
            <a:r>
              <a:rPr lang="en-US" sz="1600" dirty="0"/>
              <a:t>Why are there so many patients whose characteristics remain unknown?</a:t>
            </a:r>
          </a:p>
          <a:p>
            <a:pPr lvl="1" algn="ctr"/>
            <a:endParaRPr lang="en-US" sz="1600" dirty="0"/>
          </a:p>
          <a:p>
            <a:pPr lvl="1" algn="ctr"/>
            <a:r>
              <a:rPr lang="en-US" sz="1600" dirty="0"/>
              <a:t>How do I pick a censor date across all these tables?</a:t>
            </a:r>
            <a:r>
              <a:rPr lang="en-US" sz="1600" dirty="0">
                <a:solidFill>
                  <a:schemeClr val="bg1"/>
                </a:solidFill>
              </a:rPr>
              <a:t>####</a:t>
            </a:r>
          </a:p>
          <a:p>
            <a:pPr lvl="1" algn="ctr"/>
            <a:endParaRPr lang="en-US" sz="1600" dirty="0"/>
          </a:p>
          <a:p>
            <a:pPr lvl="1" algn="ctr"/>
            <a:r>
              <a:rPr lang="en-US" sz="1600" dirty="0"/>
              <a:t>What variables should I consider as an event for a given time-to-event endpoint?</a:t>
            </a:r>
          </a:p>
        </p:txBody>
      </p:sp>
      <p:sp>
        <p:nvSpPr>
          <p:cNvPr id="6" name="Slide Number Placeholder 5"/>
          <p:cNvSpPr>
            <a:spLocks noGrp="1"/>
          </p:cNvSpPr>
          <p:nvPr>
            <p:ph type="sldNum" sz="quarter" idx="12"/>
          </p:nvPr>
        </p:nvSpPr>
        <p:spPr/>
        <p:txBody>
          <a:bodyPr/>
          <a:lstStyle/>
          <a:p>
            <a:fld id="{1AD5F98C-86E9-D04A-AAEF-12ACAB056BD8}" type="slidenum">
              <a:rPr lang="en-US" smtClean="0"/>
              <a:pPr/>
              <a:t>3</a:t>
            </a:fld>
            <a:endParaRPr lang="en-US" dirty="0"/>
          </a:p>
        </p:txBody>
      </p:sp>
    </p:spTree>
    <p:extLst>
      <p:ext uri="{BB962C8B-B14F-4D97-AF65-F5344CB8AC3E}">
        <p14:creationId xmlns:p14="http://schemas.microsoft.com/office/powerpoint/2010/main" val="77152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OTA_DoctorPic.jpg"/>
          <p:cNvPicPr>
            <a:picLocks noGrp="1" noChangeAspect="1"/>
          </p:cNvPicPr>
          <p:nvPr>
            <p:ph idx="1"/>
          </p:nvPr>
        </p:nvPicPr>
        <p:blipFill>
          <a:blip r:embed="rId3">
            <a:extLst>
              <a:ext uri="{28A0092B-C50C-407E-A947-70E740481C1C}">
                <a14:useLocalDpi xmlns:a14="http://schemas.microsoft.com/office/drawing/2010/main" val="0"/>
              </a:ext>
            </a:extLst>
          </a:blip>
          <a:srcRect l="1842" r="1842"/>
          <a:stretch>
            <a:fillRect/>
          </a:stretch>
        </p:blipFill>
        <p:spPr/>
      </p:pic>
      <p:sp>
        <p:nvSpPr>
          <p:cNvPr id="3" name="Title 2"/>
          <p:cNvSpPr>
            <a:spLocks noGrp="1"/>
          </p:cNvSpPr>
          <p:nvPr>
            <p:ph type="title"/>
          </p:nvPr>
        </p:nvSpPr>
        <p:spPr/>
        <p:txBody>
          <a:bodyPr>
            <a:normAutofit/>
          </a:bodyPr>
          <a:lstStyle/>
          <a:p>
            <a:r>
              <a:rPr lang="en-US" sz="1800" dirty="0"/>
              <a:t>Developing a new idea</a:t>
            </a:r>
          </a:p>
        </p:txBody>
      </p:sp>
      <p:sp>
        <p:nvSpPr>
          <p:cNvPr id="4" name="Text Placeholder 3"/>
          <p:cNvSpPr>
            <a:spLocks noGrp="1"/>
          </p:cNvSpPr>
          <p:nvPr>
            <p:ph type="body" sz="half" idx="2"/>
          </p:nvPr>
        </p:nvSpPr>
        <p:spPr>
          <a:xfrm>
            <a:off x="355601" y="978408"/>
            <a:ext cx="2494280" cy="3101885"/>
          </a:xfrm>
        </p:spPr>
        <p:txBody>
          <a:bodyPr>
            <a:noAutofit/>
          </a:bodyPr>
          <a:lstStyle/>
          <a:p>
            <a:pPr algn="ctr"/>
            <a:r>
              <a:rPr lang="en-US" sz="1600" dirty="0"/>
              <a:t>Medical expertise from oncologists</a:t>
            </a:r>
          </a:p>
          <a:p>
            <a:pPr algn="ctr"/>
            <a:endParaRPr lang="en-US" sz="1600" dirty="0"/>
          </a:p>
          <a:p>
            <a:pPr algn="ctr"/>
            <a:r>
              <a:rPr lang="en-US" sz="1600" dirty="0"/>
              <a:t>+</a:t>
            </a:r>
          </a:p>
          <a:p>
            <a:pPr algn="ctr"/>
            <a:endParaRPr lang="en-US" sz="1600" dirty="0"/>
          </a:p>
          <a:p>
            <a:pPr algn="ctr"/>
            <a:r>
              <a:rPr lang="en-US" sz="1600" dirty="0"/>
              <a:t>Functionality to standardize and simplify code</a:t>
            </a:r>
          </a:p>
          <a:p>
            <a:pPr algn="ctr"/>
            <a:endParaRPr lang="en-US" sz="1600" dirty="0"/>
          </a:p>
          <a:p>
            <a:pPr algn="ctr"/>
            <a:r>
              <a:rPr lang="en-US" sz="1600" dirty="0"/>
              <a:t>=</a:t>
            </a:r>
          </a:p>
          <a:p>
            <a:pPr algn="ctr"/>
            <a:endParaRPr lang="en-US" sz="1600" dirty="0"/>
          </a:p>
          <a:p>
            <a:pPr algn="ctr"/>
            <a:r>
              <a:rPr lang="en-US" sz="1600" b="1" dirty="0" err="1">
                <a:latin typeface="Lucida Sans Typewriter" panose="020B0509030504030204" pitchFamily="49" charset="77"/>
              </a:rPr>
              <a:t>rwnavigator</a:t>
            </a:r>
            <a:endParaRPr lang="en-US" sz="1600" b="1" dirty="0"/>
          </a:p>
        </p:txBody>
      </p:sp>
      <p:sp>
        <p:nvSpPr>
          <p:cNvPr id="6" name="Slide Number Placeholder 5"/>
          <p:cNvSpPr>
            <a:spLocks noGrp="1"/>
          </p:cNvSpPr>
          <p:nvPr>
            <p:ph type="sldNum" sz="quarter" idx="12"/>
          </p:nvPr>
        </p:nvSpPr>
        <p:spPr/>
        <p:txBody>
          <a:bodyPr/>
          <a:lstStyle/>
          <a:p>
            <a:fld id="{1AD5F98C-86E9-D04A-AAEF-12ACAB056BD8}" type="slidenum">
              <a:rPr lang="en-US" smtClean="0"/>
              <a:t>4</a:t>
            </a:fld>
            <a:endParaRPr lang="en-US"/>
          </a:p>
        </p:txBody>
      </p:sp>
    </p:spTree>
    <p:extLst>
      <p:ext uri="{BB962C8B-B14F-4D97-AF65-F5344CB8AC3E}">
        <p14:creationId xmlns:p14="http://schemas.microsoft.com/office/powerpoint/2010/main" val="19743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Content Placeholder 21" descr="COTA_graphic3.png"/>
          <p:cNvPicPr>
            <a:picLocks noGrp="1" noChangeAspect="1"/>
          </p:cNvPicPr>
          <p:nvPr>
            <p:ph idx="1"/>
          </p:nvPr>
        </p:nvPicPr>
        <p:blipFill>
          <a:blip r:embed="rId4">
            <a:extLst>
              <a:ext uri="{28A0092B-C50C-407E-A947-70E740481C1C}">
                <a14:useLocalDpi xmlns:a14="http://schemas.microsoft.com/office/drawing/2010/main" val="0"/>
              </a:ext>
            </a:extLst>
          </a:blip>
          <a:srcRect l="42270" r="42270"/>
          <a:stretch>
            <a:fillRect/>
          </a:stretch>
        </p:blipFill>
        <p:spPr>
          <a:xfrm>
            <a:off x="3049761" y="0"/>
            <a:ext cx="6094239" cy="5143500"/>
          </a:xfrm>
        </p:spPr>
      </p:pic>
      <p:sp>
        <p:nvSpPr>
          <p:cNvPr id="3" name="Title 2"/>
          <p:cNvSpPr>
            <a:spLocks noGrp="1"/>
          </p:cNvSpPr>
          <p:nvPr>
            <p:ph type="title"/>
          </p:nvPr>
        </p:nvSpPr>
        <p:spPr>
          <a:xfrm>
            <a:off x="391555" y="1276676"/>
            <a:ext cx="2494280" cy="577533"/>
          </a:xfrm>
        </p:spPr>
        <p:txBody>
          <a:bodyPr/>
          <a:lstStyle/>
          <a:p>
            <a:r>
              <a:rPr lang="en-US" dirty="0"/>
              <a:t>Setting goals for a useful R package</a:t>
            </a:r>
          </a:p>
        </p:txBody>
      </p:sp>
      <p:sp>
        <p:nvSpPr>
          <p:cNvPr id="4" name="Text Placeholder 3"/>
          <p:cNvSpPr>
            <a:spLocks noGrp="1"/>
          </p:cNvSpPr>
          <p:nvPr>
            <p:ph type="body" sz="half" idx="2"/>
          </p:nvPr>
        </p:nvSpPr>
        <p:spPr>
          <a:xfrm>
            <a:off x="391555" y="1979155"/>
            <a:ext cx="2494280" cy="1924955"/>
          </a:xfrm>
        </p:spPr>
        <p:txBody>
          <a:bodyPr/>
          <a:lstStyle/>
          <a:p>
            <a:r>
              <a:rPr lang="en-US" dirty="0"/>
              <a:t>A few points we considered as we ideated on and built </a:t>
            </a:r>
            <a:r>
              <a:rPr lang="en-US" b="1" dirty="0" err="1"/>
              <a:t>rwnavigator</a:t>
            </a:r>
            <a:r>
              <a:rPr lang="en-US" dirty="0"/>
              <a:t>:</a:t>
            </a:r>
            <a:endParaRPr lang="en-US" b="1" dirty="0"/>
          </a:p>
        </p:txBody>
      </p:sp>
      <p:sp>
        <p:nvSpPr>
          <p:cNvPr id="6" name="Slide Number Placeholder 5"/>
          <p:cNvSpPr>
            <a:spLocks noGrp="1"/>
          </p:cNvSpPr>
          <p:nvPr>
            <p:ph type="sldNum" sz="quarter" idx="12"/>
          </p:nvPr>
        </p:nvSpPr>
        <p:spPr/>
        <p:txBody>
          <a:bodyPr/>
          <a:lstStyle/>
          <a:p>
            <a:fld id="{1AD5F98C-86E9-D04A-AAEF-12ACAB056BD8}" type="slidenum">
              <a:rPr lang="en-US" smtClean="0"/>
              <a:pPr/>
              <a:t>5</a:t>
            </a:fld>
            <a:endParaRPr lang="en-US"/>
          </a:p>
        </p:txBody>
      </p:sp>
      <p:sp>
        <p:nvSpPr>
          <p:cNvPr id="9" name="Rounded Rectangle 8">
            <a:extLst>
              <a:ext uri="{FF2B5EF4-FFF2-40B4-BE49-F238E27FC236}">
                <a16:creationId xmlns:a16="http://schemas.microsoft.com/office/drawing/2014/main" id="{6A574743-BEFE-220A-0298-CDC09CB1A153}"/>
              </a:ext>
            </a:extLst>
          </p:cNvPr>
          <p:cNvSpPr/>
          <p:nvPr/>
        </p:nvSpPr>
        <p:spPr>
          <a:xfrm>
            <a:off x="3458219" y="2359597"/>
            <a:ext cx="1649823" cy="1558566"/>
          </a:xfrm>
          <a:prstGeom prst="roundRect">
            <a:avLst/>
          </a:prstGeom>
          <a:solidFill>
            <a:schemeClr val="bg1"/>
          </a:solidFill>
          <a:ln>
            <a:solidFill>
              <a:schemeClr val="tx1"/>
            </a:solidFill>
          </a:ln>
        </p:spPr>
        <p:txBody>
          <a:bodyPr wrap="square" lIns="0" bIns="0" rtlCol="0" anchor="ctr">
            <a:noAutofit/>
          </a:bodyPr>
          <a:lstStyle/>
          <a:p>
            <a:pPr algn="ctr">
              <a:lnSpc>
                <a:spcPts val="1800"/>
              </a:lnSpc>
            </a:pPr>
            <a:r>
              <a:rPr lang="en-US" sz="1400" dirty="0"/>
              <a:t>Have well-tested, clearly defined functions</a:t>
            </a:r>
          </a:p>
        </p:txBody>
      </p:sp>
      <p:sp>
        <p:nvSpPr>
          <p:cNvPr id="10" name="Rounded Rectangle 9">
            <a:extLst>
              <a:ext uri="{FF2B5EF4-FFF2-40B4-BE49-F238E27FC236}">
                <a16:creationId xmlns:a16="http://schemas.microsoft.com/office/drawing/2014/main" id="{DAFCE012-F69C-8729-ECC6-6B2C3A0FC8AB}"/>
              </a:ext>
            </a:extLst>
          </p:cNvPr>
          <p:cNvSpPr/>
          <p:nvPr/>
        </p:nvSpPr>
        <p:spPr>
          <a:xfrm>
            <a:off x="5394235" y="2359597"/>
            <a:ext cx="1649823" cy="1558566"/>
          </a:xfrm>
          <a:prstGeom prst="roundRect">
            <a:avLst/>
          </a:prstGeom>
          <a:solidFill>
            <a:schemeClr val="bg1"/>
          </a:solidFill>
          <a:ln>
            <a:solidFill>
              <a:schemeClr val="tx1"/>
            </a:solidFill>
          </a:ln>
        </p:spPr>
        <p:txBody>
          <a:bodyPr wrap="square" lIns="0" bIns="0" rtlCol="0" anchor="ctr">
            <a:noAutofit/>
          </a:bodyPr>
          <a:lstStyle/>
          <a:p>
            <a:pPr algn="ctr">
              <a:lnSpc>
                <a:spcPts val="1800"/>
              </a:lnSpc>
            </a:pPr>
            <a:r>
              <a:rPr lang="en-US" sz="1400" dirty="0"/>
              <a:t>Easily leveraged by proficient R users</a:t>
            </a:r>
          </a:p>
        </p:txBody>
      </p:sp>
      <p:sp>
        <p:nvSpPr>
          <p:cNvPr id="11" name="Rounded Rectangle 10">
            <a:extLst>
              <a:ext uri="{FF2B5EF4-FFF2-40B4-BE49-F238E27FC236}">
                <a16:creationId xmlns:a16="http://schemas.microsoft.com/office/drawing/2014/main" id="{52D2CE42-D776-2DA3-FEB4-DBEB13DC074E}"/>
              </a:ext>
            </a:extLst>
          </p:cNvPr>
          <p:cNvSpPr/>
          <p:nvPr/>
        </p:nvSpPr>
        <p:spPr>
          <a:xfrm>
            <a:off x="7330251" y="2359597"/>
            <a:ext cx="1649823" cy="1558566"/>
          </a:xfrm>
          <a:prstGeom prst="roundRect">
            <a:avLst/>
          </a:prstGeom>
          <a:solidFill>
            <a:schemeClr val="bg1"/>
          </a:solidFill>
          <a:ln>
            <a:solidFill>
              <a:schemeClr val="tx1"/>
            </a:solidFill>
          </a:ln>
        </p:spPr>
        <p:txBody>
          <a:bodyPr wrap="square" lIns="0" bIns="0" rtlCol="0" anchor="ctr">
            <a:noAutofit/>
          </a:bodyPr>
          <a:lstStyle/>
          <a:p>
            <a:pPr algn="ctr">
              <a:lnSpc>
                <a:spcPts val="1800"/>
              </a:lnSpc>
            </a:pPr>
            <a:r>
              <a:rPr lang="en-US" sz="1400" dirty="0"/>
              <a:t>Compile multiple data tables into a single “one row per patient” table</a:t>
            </a:r>
          </a:p>
        </p:txBody>
      </p:sp>
      <p:sp>
        <p:nvSpPr>
          <p:cNvPr id="12" name="Cube 11">
            <a:extLst>
              <a:ext uri="{FF2B5EF4-FFF2-40B4-BE49-F238E27FC236}">
                <a16:creationId xmlns:a16="http://schemas.microsoft.com/office/drawing/2014/main" id="{01297674-D776-0660-9330-A897BF0F2F53}"/>
              </a:ext>
            </a:extLst>
          </p:cNvPr>
          <p:cNvSpPr/>
          <p:nvPr/>
        </p:nvSpPr>
        <p:spPr>
          <a:xfrm>
            <a:off x="5639680" y="494410"/>
            <a:ext cx="914400" cy="921971"/>
          </a:xfrm>
          <a:prstGeom prst="cube">
            <a:avLst/>
          </a:prstGeom>
          <a:solidFill>
            <a:schemeClr val="accent3"/>
          </a:solidFill>
        </p:spPr>
        <p:txBody>
          <a:bodyPr wrap="square" lIns="0" bIns="0" rtlCol="0" anchor="ctr">
            <a:noAutofit/>
          </a:bodyPr>
          <a:lstStyle/>
          <a:p>
            <a:pPr algn="ctr">
              <a:lnSpc>
                <a:spcPts val="1800"/>
              </a:lnSpc>
            </a:pPr>
            <a:r>
              <a:rPr lang="en-US" sz="2800" b="1" dirty="0">
                <a:solidFill>
                  <a:schemeClr val="bg1"/>
                </a:solidFill>
              </a:rPr>
              <a:t>?</a:t>
            </a:r>
          </a:p>
        </p:txBody>
      </p:sp>
      <p:sp>
        <p:nvSpPr>
          <p:cNvPr id="13" name="TextBox 12">
            <a:extLst>
              <a:ext uri="{FF2B5EF4-FFF2-40B4-BE49-F238E27FC236}">
                <a16:creationId xmlns:a16="http://schemas.microsoft.com/office/drawing/2014/main" id="{0CBF3CD4-D14C-838F-3653-01B4B64000EE}"/>
              </a:ext>
            </a:extLst>
          </p:cNvPr>
          <p:cNvSpPr txBox="1"/>
          <p:nvPr/>
        </p:nvSpPr>
        <p:spPr>
          <a:xfrm>
            <a:off x="3968072" y="1673057"/>
            <a:ext cx="4257615" cy="369332"/>
          </a:xfrm>
          <a:prstGeom prst="rect">
            <a:avLst/>
          </a:prstGeom>
          <a:noFill/>
        </p:spPr>
        <p:txBody>
          <a:bodyPr wrap="square" rtlCol="0">
            <a:spAutoFit/>
          </a:bodyPr>
          <a:lstStyle/>
          <a:p>
            <a:r>
              <a:rPr lang="en-US" b="1" dirty="0"/>
              <a:t>What is the purpose of </a:t>
            </a:r>
            <a:r>
              <a:rPr lang="en-US" b="1" dirty="0" err="1"/>
              <a:t>rwnavigator</a:t>
            </a:r>
            <a:r>
              <a:rPr lang="en-US" b="1" dirty="0"/>
              <a:t>?</a:t>
            </a:r>
          </a:p>
        </p:txBody>
      </p:sp>
    </p:spTree>
    <p:extLst>
      <p:ext uri="{BB962C8B-B14F-4D97-AF65-F5344CB8AC3E}">
        <p14:creationId xmlns:p14="http://schemas.microsoft.com/office/powerpoint/2010/main" val="270964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AD5F98C-86E9-D04A-AAEF-12ACAB056BD8}" type="slidenum">
              <a:rPr lang="en-US" smtClean="0"/>
              <a:pPr/>
              <a:t>6</a:t>
            </a:fld>
            <a:endParaRPr lang="en-US"/>
          </a:p>
        </p:txBody>
      </p:sp>
      <p:sp>
        <p:nvSpPr>
          <p:cNvPr id="8" name="Title 2">
            <a:extLst>
              <a:ext uri="{FF2B5EF4-FFF2-40B4-BE49-F238E27FC236}">
                <a16:creationId xmlns:a16="http://schemas.microsoft.com/office/drawing/2014/main" id="{9A5170FD-F419-6F2D-80A4-CABB1CFAB2E4}"/>
              </a:ext>
            </a:extLst>
          </p:cNvPr>
          <p:cNvSpPr txBox="1">
            <a:spLocks/>
          </p:cNvSpPr>
          <p:nvPr/>
        </p:nvSpPr>
        <p:spPr>
          <a:xfrm>
            <a:off x="355600" y="312927"/>
            <a:ext cx="8437879" cy="577533"/>
          </a:xfrm>
          <a:prstGeom prst="rect">
            <a:avLst/>
          </a:prstGeom>
        </p:spPr>
        <p:txBody>
          <a:bodyPr>
            <a:noAutofit/>
          </a:bodyPr>
          <a:lstStyle>
            <a:lvl1pPr algn="l" defTabSz="457200" rtl="0" eaLnBrk="1" latinLnBrk="0" hangingPunct="1">
              <a:spcBef>
                <a:spcPct val="0"/>
              </a:spcBef>
              <a:buNone/>
              <a:defRPr sz="1600" b="1" kern="1200">
                <a:solidFill>
                  <a:schemeClr val="tx1"/>
                </a:solidFill>
                <a:latin typeface="Arial"/>
                <a:ea typeface="+mj-ea"/>
                <a:cs typeface="Arial"/>
              </a:defRPr>
            </a:lvl1pPr>
          </a:lstStyle>
          <a:p>
            <a:r>
              <a:rPr lang="en-US" sz="2000" dirty="0">
                <a:solidFill>
                  <a:schemeClr val="bg1"/>
                </a:solidFill>
              </a:rPr>
              <a:t>Identifying the last time a patient was known to be alive</a:t>
            </a:r>
          </a:p>
        </p:txBody>
      </p:sp>
      <p:sp>
        <p:nvSpPr>
          <p:cNvPr id="9" name="Text Placeholder 3">
            <a:extLst>
              <a:ext uri="{FF2B5EF4-FFF2-40B4-BE49-F238E27FC236}">
                <a16:creationId xmlns:a16="http://schemas.microsoft.com/office/drawing/2014/main" id="{7A098936-A3CC-2B00-7CA3-023267FDE29D}"/>
              </a:ext>
            </a:extLst>
          </p:cNvPr>
          <p:cNvSpPr txBox="1">
            <a:spLocks/>
          </p:cNvSpPr>
          <p:nvPr/>
        </p:nvSpPr>
        <p:spPr>
          <a:xfrm>
            <a:off x="355600" y="780672"/>
            <a:ext cx="6408135" cy="577532"/>
          </a:xfrm>
          <a:prstGeom prst="rect">
            <a:avLst/>
          </a:prstGeom>
        </p:spPr>
        <p:txBody>
          <a:bodyPr/>
          <a:lstStyle>
            <a:lvl1pPr marL="0" indent="0" algn="l" defTabSz="457200" rtl="0" eaLnBrk="1" latinLnBrk="0" hangingPunct="1">
              <a:spcBef>
                <a:spcPct val="20000"/>
              </a:spcBef>
              <a:buFont typeface="Arial"/>
              <a:buNone/>
              <a:defRPr sz="1200" b="1" kern="1200">
                <a:solidFill>
                  <a:schemeClr val="accent1"/>
                </a:solidFill>
                <a:latin typeface="Arial"/>
                <a:ea typeface="+mn-ea"/>
                <a:cs typeface="Arial"/>
              </a:defRPr>
            </a:lvl1pPr>
            <a:lvl2pPr marL="0" indent="0" algn="l" defTabSz="457200" rtl="0" eaLnBrk="1" latinLnBrk="0" hangingPunct="1">
              <a:lnSpc>
                <a:spcPts val="1800"/>
              </a:lnSpc>
              <a:spcBef>
                <a:spcPts val="1200"/>
              </a:spcBef>
              <a:buFont typeface="Arial"/>
              <a:buNone/>
              <a:defRPr sz="1100" kern="1200">
                <a:solidFill>
                  <a:schemeClr val="tx1"/>
                </a:solidFill>
                <a:latin typeface="Arial"/>
                <a:ea typeface="+mn-ea"/>
                <a:cs typeface="Arial"/>
              </a:defRPr>
            </a:lvl2pPr>
            <a:lvl3pPr marL="173038" indent="-173038" algn="l" defTabSz="457200" rtl="0" eaLnBrk="1" latinLnBrk="0" hangingPunct="1">
              <a:lnSpc>
                <a:spcPts val="1800"/>
              </a:lnSpc>
              <a:spcBef>
                <a:spcPts val="800"/>
              </a:spcBef>
              <a:buClr>
                <a:schemeClr val="accent1"/>
              </a:buClr>
              <a:buFont typeface="Arial"/>
              <a:buChar char="•"/>
              <a:defRPr sz="1050" kern="1200">
                <a:solidFill>
                  <a:schemeClr val="tx1"/>
                </a:solidFill>
                <a:latin typeface="Arial"/>
                <a:ea typeface="+mn-ea"/>
                <a:cs typeface="Arial"/>
              </a:defRPr>
            </a:lvl3pPr>
            <a:lvl4pPr marL="401638" indent="-173038" algn="l" defTabSz="457200" rtl="0" eaLnBrk="1" latinLnBrk="0" hangingPunct="1">
              <a:spcBef>
                <a:spcPts val="800"/>
              </a:spcBef>
              <a:buClr>
                <a:schemeClr val="tx2"/>
              </a:buClr>
              <a:buFont typeface="Arial"/>
              <a:buChar char="–"/>
              <a:defRPr sz="1000" kern="1200">
                <a:solidFill>
                  <a:schemeClr val="tx1"/>
                </a:solidFill>
                <a:latin typeface="Arial"/>
                <a:ea typeface="+mn-ea"/>
                <a:cs typeface="Arial"/>
              </a:defRPr>
            </a:lvl4pPr>
            <a:lvl5pPr marL="574675" indent="-173038" algn="l" defTabSz="457200" rtl="0" eaLnBrk="1" latinLnBrk="0" hangingPunct="1">
              <a:spcBef>
                <a:spcPts val="600"/>
              </a:spcBef>
              <a:buClr>
                <a:schemeClr val="tx2"/>
              </a:buClr>
              <a:buFont typeface="Wingdings" charset="2"/>
              <a:buChar char="﹣"/>
              <a:defRPr sz="1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0" dirty="0">
                <a:solidFill>
                  <a:schemeClr val="bg1"/>
                </a:solidFill>
                <a:latin typeface="Lucida Sans Typewriter" panose="020B0509030504030204" pitchFamily="49" charset="77"/>
              </a:rPr>
              <a:t>library(</a:t>
            </a:r>
            <a:r>
              <a:rPr lang="en-US" b="0" dirty="0" err="1">
                <a:solidFill>
                  <a:schemeClr val="bg1"/>
                </a:solidFill>
                <a:latin typeface="Lucida Sans Typewriter" panose="020B0509030504030204" pitchFamily="49" charset="77"/>
              </a:rPr>
              <a:t>rwnavigator</a:t>
            </a:r>
            <a:r>
              <a:rPr lang="en-US" b="0" dirty="0">
                <a:solidFill>
                  <a:schemeClr val="bg1"/>
                </a:solidFill>
                <a:latin typeface="Lucida Sans Typewriter" panose="020B0509030504030204" pitchFamily="49" charset="77"/>
              </a:rPr>
              <a:t>)</a:t>
            </a:r>
          </a:p>
          <a:p>
            <a:r>
              <a:rPr lang="en-US" b="0" dirty="0" err="1">
                <a:solidFill>
                  <a:schemeClr val="bg1"/>
                </a:solidFill>
                <a:latin typeface="Lucida Sans Typewriter" panose="020B0509030504030204" pitchFamily="49" charset="77"/>
              </a:rPr>
              <a:t>last_timedelta</a:t>
            </a:r>
            <a:r>
              <a:rPr lang="en-US" b="0" dirty="0">
                <a:solidFill>
                  <a:schemeClr val="bg1"/>
                </a:solidFill>
                <a:latin typeface="Lucida Sans Typewriter" panose="020B0509030504030204" pitchFamily="49" charset="77"/>
              </a:rPr>
              <a:t> &lt;- </a:t>
            </a:r>
            <a:r>
              <a:rPr lang="en-US" b="0" dirty="0" err="1">
                <a:solidFill>
                  <a:schemeClr val="bg1"/>
                </a:solidFill>
                <a:latin typeface="Lucida Sans Typewriter" panose="020B0509030504030204" pitchFamily="49" charset="77"/>
              </a:rPr>
              <a:t>id_last_alive_timedelta</a:t>
            </a:r>
            <a:r>
              <a:rPr lang="en-US" b="0" dirty="0">
                <a:solidFill>
                  <a:schemeClr val="bg1"/>
                </a:solidFill>
                <a:latin typeface="Lucida Sans Typewriter" panose="020B0509030504030204" pitchFamily="49" charset="77"/>
              </a:rPr>
              <a:t>(..., list = </a:t>
            </a:r>
            <a:r>
              <a:rPr lang="en-US" b="0" dirty="0">
                <a:solidFill>
                  <a:schemeClr val="accent4">
                    <a:lumMod val="60000"/>
                    <a:lumOff val="40000"/>
                  </a:schemeClr>
                </a:solidFill>
                <a:latin typeface="Lucida Sans Typewriter" panose="020B0509030504030204" pitchFamily="49" charset="77"/>
              </a:rPr>
              <a:t>NULL</a:t>
            </a:r>
            <a:r>
              <a:rPr lang="en-US" b="0" dirty="0">
                <a:solidFill>
                  <a:schemeClr val="bg1"/>
                </a:solidFill>
                <a:latin typeface="Lucida Sans Typewriter" panose="020B0509030504030204" pitchFamily="49" charset="77"/>
              </a:rPr>
              <a:t>)</a:t>
            </a:r>
          </a:p>
        </p:txBody>
      </p:sp>
      <p:sp>
        <p:nvSpPr>
          <p:cNvPr id="10" name="Rectangle 9">
            <a:extLst>
              <a:ext uri="{FF2B5EF4-FFF2-40B4-BE49-F238E27FC236}">
                <a16:creationId xmlns:a16="http://schemas.microsoft.com/office/drawing/2014/main" id="{D68A3C7F-4329-97E7-794E-1536783355B5}"/>
              </a:ext>
            </a:extLst>
          </p:cNvPr>
          <p:cNvSpPr/>
          <p:nvPr/>
        </p:nvSpPr>
        <p:spPr>
          <a:xfrm>
            <a:off x="1859344" y="1939444"/>
            <a:ext cx="1087120" cy="321073"/>
          </a:xfrm>
          <a:prstGeom prst="rect">
            <a:avLst/>
          </a:prstGeom>
          <a:solidFill>
            <a:schemeClr val="accent1">
              <a:lumMod val="60000"/>
              <a:lumOff val="40000"/>
            </a:schemeClr>
          </a:solidFill>
          <a:ln>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patient</a:t>
            </a:r>
          </a:p>
        </p:txBody>
      </p:sp>
      <p:sp>
        <p:nvSpPr>
          <p:cNvPr id="11" name="Rectangle 10">
            <a:extLst>
              <a:ext uri="{FF2B5EF4-FFF2-40B4-BE49-F238E27FC236}">
                <a16:creationId xmlns:a16="http://schemas.microsoft.com/office/drawing/2014/main" id="{47965829-3971-57E8-0A71-F2B4BD22D861}"/>
              </a:ext>
            </a:extLst>
          </p:cNvPr>
          <p:cNvSpPr/>
          <p:nvPr/>
        </p:nvSpPr>
        <p:spPr>
          <a:xfrm>
            <a:off x="3071047" y="1452344"/>
            <a:ext cx="1087120" cy="320708"/>
          </a:xfrm>
          <a:prstGeom prst="rect">
            <a:avLst/>
          </a:prstGeom>
          <a:solidFill>
            <a:schemeClr val="accent2">
              <a:lumMod val="60000"/>
              <a:lumOff val="40000"/>
            </a:schemeClr>
          </a:solidFill>
          <a:ln>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err="1">
                <a:solidFill>
                  <a:schemeClr val="bg1"/>
                </a:solidFill>
              </a:rPr>
              <a:t>line_of_therapy</a:t>
            </a:r>
            <a:endParaRPr lang="en-US" sz="1000" dirty="0">
              <a:solidFill>
                <a:schemeClr val="bg1"/>
              </a:solidFill>
            </a:endParaRPr>
          </a:p>
        </p:txBody>
      </p:sp>
      <p:sp>
        <p:nvSpPr>
          <p:cNvPr id="12" name="Rectangle 11">
            <a:extLst>
              <a:ext uri="{FF2B5EF4-FFF2-40B4-BE49-F238E27FC236}">
                <a16:creationId xmlns:a16="http://schemas.microsoft.com/office/drawing/2014/main" id="{48FAC9DF-C359-DA9B-22A6-BF8915FDF377}"/>
              </a:ext>
            </a:extLst>
          </p:cNvPr>
          <p:cNvSpPr/>
          <p:nvPr/>
        </p:nvSpPr>
        <p:spPr>
          <a:xfrm>
            <a:off x="3884325" y="2715485"/>
            <a:ext cx="1087120" cy="506363"/>
          </a:xfrm>
          <a:prstGeom prst="rect">
            <a:avLst/>
          </a:prstGeom>
          <a:solidFill>
            <a:schemeClr val="bg1"/>
          </a:solidFill>
          <a:ln>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err="1">
                <a:solidFill>
                  <a:schemeClr val="accent2"/>
                </a:solidFill>
              </a:rPr>
              <a:t>last_timedelta</a:t>
            </a:r>
            <a:endParaRPr lang="en-US" sz="1000" dirty="0">
              <a:solidFill>
                <a:schemeClr val="accent2"/>
              </a:solidFill>
            </a:endParaRPr>
          </a:p>
        </p:txBody>
      </p:sp>
      <p:sp>
        <p:nvSpPr>
          <p:cNvPr id="13" name="Rectangle 12">
            <a:extLst>
              <a:ext uri="{FF2B5EF4-FFF2-40B4-BE49-F238E27FC236}">
                <a16:creationId xmlns:a16="http://schemas.microsoft.com/office/drawing/2014/main" id="{4BF4FE5E-D2F3-F766-FF69-91887050DAEB}"/>
              </a:ext>
            </a:extLst>
          </p:cNvPr>
          <p:cNvSpPr/>
          <p:nvPr/>
        </p:nvSpPr>
        <p:spPr>
          <a:xfrm>
            <a:off x="5898332" y="1919677"/>
            <a:ext cx="1059421" cy="321074"/>
          </a:xfrm>
          <a:prstGeom prst="rect">
            <a:avLst/>
          </a:prstGeom>
          <a:solidFill>
            <a:schemeClr val="accent3">
              <a:lumMod val="20000"/>
              <a:lumOff val="80000"/>
            </a:schemeClr>
          </a:solidFill>
          <a:ln>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err="1">
                <a:solidFill>
                  <a:schemeClr val="accent2"/>
                </a:solidFill>
              </a:rPr>
              <a:t>lab_tests</a:t>
            </a:r>
            <a:endParaRPr lang="en-US" sz="1000" dirty="0">
              <a:solidFill>
                <a:schemeClr val="accent2"/>
              </a:solidFill>
            </a:endParaRPr>
          </a:p>
        </p:txBody>
      </p:sp>
      <p:cxnSp>
        <p:nvCxnSpPr>
          <p:cNvPr id="14" name="Straight Arrow Connector 13">
            <a:extLst>
              <a:ext uri="{FF2B5EF4-FFF2-40B4-BE49-F238E27FC236}">
                <a16:creationId xmlns:a16="http://schemas.microsoft.com/office/drawing/2014/main" id="{217AA516-F46C-9016-0AF7-E7A0B709B555}"/>
              </a:ext>
            </a:extLst>
          </p:cNvPr>
          <p:cNvCxnSpPr>
            <a:cxnSpLocks/>
          </p:cNvCxnSpPr>
          <p:nvPr/>
        </p:nvCxnSpPr>
        <p:spPr>
          <a:xfrm flipH="1">
            <a:off x="4512306" y="1854380"/>
            <a:ext cx="393071" cy="825767"/>
          </a:xfrm>
          <a:prstGeom prst="straightConnector1">
            <a:avLst/>
          </a:prstGeom>
          <a:ln>
            <a:solidFill>
              <a:srgbClr val="FFFFFF"/>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5022CBD2-CCA1-5710-9548-AE9D9D334C39}"/>
              </a:ext>
            </a:extLst>
          </p:cNvPr>
          <p:cNvCxnSpPr>
            <a:cxnSpLocks/>
          </p:cNvCxnSpPr>
          <p:nvPr/>
        </p:nvCxnSpPr>
        <p:spPr>
          <a:xfrm>
            <a:off x="3701562" y="1854380"/>
            <a:ext cx="526840" cy="825767"/>
          </a:xfrm>
          <a:prstGeom prst="straightConnector1">
            <a:avLst/>
          </a:prstGeom>
          <a:ln>
            <a:solidFill>
              <a:srgbClr val="FFFFFF"/>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488ECBD0-CBDC-FDF2-C35D-975E927C60C9}"/>
              </a:ext>
            </a:extLst>
          </p:cNvPr>
          <p:cNvSpPr/>
          <p:nvPr/>
        </p:nvSpPr>
        <p:spPr>
          <a:xfrm>
            <a:off x="4572000" y="1452344"/>
            <a:ext cx="950594" cy="321072"/>
          </a:xfrm>
          <a:prstGeom prst="rect">
            <a:avLst/>
          </a:prstGeom>
          <a:solidFill>
            <a:schemeClr val="accent2">
              <a:lumMod val="40000"/>
              <a:lumOff val="60000"/>
            </a:schemeClr>
          </a:solidFill>
          <a:ln>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accent2"/>
                </a:solidFill>
              </a:rPr>
              <a:t>outcomes</a:t>
            </a:r>
          </a:p>
        </p:txBody>
      </p:sp>
      <p:cxnSp>
        <p:nvCxnSpPr>
          <p:cNvPr id="17" name="Straight Arrow Connector 16">
            <a:extLst>
              <a:ext uri="{FF2B5EF4-FFF2-40B4-BE49-F238E27FC236}">
                <a16:creationId xmlns:a16="http://schemas.microsoft.com/office/drawing/2014/main" id="{CC99FB73-6DE8-E868-CB77-A2D45EF6BC1D}"/>
              </a:ext>
            </a:extLst>
          </p:cNvPr>
          <p:cNvCxnSpPr>
            <a:cxnSpLocks/>
          </p:cNvCxnSpPr>
          <p:nvPr/>
        </p:nvCxnSpPr>
        <p:spPr>
          <a:xfrm>
            <a:off x="3024554" y="2157591"/>
            <a:ext cx="1011115" cy="509668"/>
          </a:xfrm>
          <a:prstGeom prst="straightConnector1">
            <a:avLst/>
          </a:prstGeom>
          <a:ln>
            <a:solidFill>
              <a:srgbClr val="FFFFFF"/>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07CC883A-34C9-EFDD-6529-6F4A090A74D2}"/>
              </a:ext>
            </a:extLst>
          </p:cNvPr>
          <p:cNvCxnSpPr>
            <a:cxnSpLocks/>
          </p:cNvCxnSpPr>
          <p:nvPr/>
        </p:nvCxnSpPr>
        <p:spPr>
          <a:xfrm flipH="1">
            <a:off x="4834743" y="2147101"/>
            <a:ext cx="950595" cy="491499"/>
          </a:xfrm>
          <a:prstGeom prst="straightConnector1">
            <a:avLst/>
          </a:prstGeom>
          <a:ln>
            <a:solidFill>
              <a:srgbClr val="FFFFFF"/>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BA72A8B7-A37C-24A2-A884-2DCF10EBD3E4}"/>
              </a:ext>
            </a:extLst>
          </p:cNvPr>
          <p:cNvSpPr/>
          <p:nvPr/>
        </p:nvSpPr>
        <p:spPr>
          <a:xfrm>
            <a:off x="2957439" y="3957916"/>
            <a:ext cx="2940893" cy="321073"/>
          </a:xfrm>
          <a:prstGeom prst="rect">
            <a:avLst/>
          </a:prstGeom>
          <a:solidFill>
            <a:schemeClr val="accent1">
              <a:lumMod val="60000"/>
              <a:lumOff val="40000"/>
            </a:schemeClr>
          </a:solidFill>
          <a:ln>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 and many other data tables!</a:t>
            </a:r>
          </a:p>
        </p:txBody>
      </p:sp>
      <p:cxnSp>
        <p:nvCxnSpPr>
          <p:cNvPr id="20" name="Straight Arrow Connector 19">
            <a:extLst>
              <a:ext uri="{FF2B5EF4-FFF2-40B4-BE49-F238E27FC236}">
                <a16:creationId xmlns:a16="http://schemas.microsoft.com/office/drawing/2014/main" id="{D1DFBD3C-4864-A6C1-B7F7-204F73E92118}"/>
              </a:ext>
            </a:extLst>
          </p:cNvPr>
          <p:cNvCxnSpPr>
            <a:cxnSpLocks/>
          </p:cNvCxnSpPr>
          <p:nvPr/>
        </p:nvCxnSpPr>
        <p:spPr>
          <a:xfrm flipH="1" flipV="1">
            <a:off x="4427885" y="3274625"/>
            <a:ext cx="1714" cy="630514"/>
          </a:xfrm>
          <a:prstGeom prst="straightConnector1">
            <a:avLst/>
          </a:prstGeom>
          <a:ln>
            <a:solidFill>
              <a:srgbClr val="FFFFFF"/>
            </a:solidFill>
            <a:tailEnd type="triangl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257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xit" presetSubtype="0" fill="hold" grpId="1" nodeType="clickEffect">
                                  <p:stCondLst>
                                    <p:cond delay="0"/>
                                  </p:stCondLst>
                                  <p:childTnLst>
                                    <p:animEffect transition="out" filter="dissolve">
                                      <p:cBhvr>
                                        <p:cTn id="41" dur="500"/>
                                        <p:tgtEl>
                                          <p:spTgt spid="13"/>
                                        </p:tgtEl>
                                      </p:cBhvr>
                                    </p:animEffect>
                                    <p:set>
                                      <p:cBhvr>
                                        <p:cTn id="42" dur="1" fill="hold">
                                          <p:stCondLst>
                                            <p:cond delay="499"/>
                                          </p:stCondLst>
                                        </p:cTn>
                                        <p:tgtEl>
                                          <p:spTgt spid="13"/>
                                        </p:tgtEl>
                                        <p:attrNameLst>
                                          <p:attrName>style.visibility</p:attrName>
                                        </p:attrNameLst>
                                      </p:cBhvr>
                                      <p:to>
                                        <p:strVal val="hidden"/>
                                      </p:to>
                                    </p:set>
                                  </p:childTnLst>
                                </p:cTn>
                              </p:par>
                              <p:par>
                                <p:cTn id="43" presetID="9" presetClass="exit" presetSubtype="0" fill="hold" nodeType="withEffect">
                                  <p:stCondLst>
                                    <p:cond delay="0"/>
                                  </p:stCondLst>
                                  <p:childTnLst>
                                    <p:animEffect transition="out" filter="dissolve">
                                      <p:cBhvr>
                                        <p:cTn id="44" dur="500"/>
                                        <p:tgtEl>
                                          <p:spTgt spid="18"/>
                                        </p:tgtEl>
                                      </p:cBhvr>
                                    </p:animEffect>
                                    <p:set>
                                      <p:cBhvr>
                                        <p:cTn id="45"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3" grpId="1" animBg="1"/>
      <p:bldP spid="16"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AD5F98C-86E9-D04A-AAEF-12ACAB056BD8}" type="slidenum">
              <a:rPr lang="en-US" smtClean="0">
                <a:solidFill>
                  <a:schemeClr val="accent1"/>
                </a:solidFill>
              </a:rPr>
              <a:pPr/>
              <a:t>7</a:t>
            </a:fld>
            <a:endParaRPr lang="en-US" dirty="0">
              <a:solidFill>
                <a:schemeClr val="accent1"/>
              </a:solidFill>
            </a:endParaRPr>
          </a:p>
        </p:txBody>
      </p:sp>
      <p:sp>
        <p:nvSpPr>
          <p:cNvPr id="8" name="Title 2">
            <a:extLst>
              <a:ext uri="{FF2B5EF4-FFF2-40B4-BE49-F238E27FC236}">
                <a16:creationId xmlns:a16="http://schemas.microsoft.com/office/drawing/2014/main" id="{9A5170FD-F419-6F2D-80A4-CABB1CFAB2E4}"/>
              </a:ext>
            </a:extLst>
          </p:cNvPr>
          <p:cNvSpPr txBox="1">
            <a:spLocks/>
          </p:cNvSpPr>
          <p:nvPr/>
        </p:nvSpPr>
        <p:spPr>
          <a:xfrm>
            <a:off x="355600" y="312927"/>
            <a:ext cx="8437879" cy="577533"/>
          </a:xfrm>
          <a:prstGeom prst="rect">
            <a:avLst/>
          </a:prstGeom>
        </p:spPr>
        <p:txBody>
          <a:bodyPr>
            <a:noAutofit/>
          </a:bodyPr>
          <a:lstStyle>
            <a:lvl1pPr algn="l" defTabSz="457200" rtl="0" eaLnBrk="1" latinLnBrk="0" hangingPunct="1">
              <a:spcBef>
                <a:spcPct val="0"/>
              </a:spcBef>
              <a:buNone/>
              <a:defRPr sz="1600" b="1" kern="1200">
                <a:solidFill>
                  <a:schemeClr val="tx1"/>
                </a:solidFill>
                <a:latin typeface="Arial"/>
                <a:ea typeface="+mj-ea"/>
                <a:cs typeface="Arial"/>
              </a:defRPr>
            </a:lvl1pPr>
          </a:lstStyle>
          <a:p>
            <a:r>
              <a:rPr lang="en-US" sz="2000" dirty="0"/>
              <a:t>Preparing data for overall survival analysis</a:t>
            </a:r>
          </a:p>
        </p:txBody>
      </p:sp>
      <p:sp>
        <p:nvSpPr>
          <p:cNvPr id="3" name="Text Placeholder 3">
            <a:extLst>
              <a:ext uri="{FF2B5EF4-FFF2-40B4-BE49-F238E27FC236}">
                <a16:creationId xmlns:a16="http://schemas.microsoft.com/office/drawing/2014/main" id="{E7456633-E370-D4B9-04A9-42A29F89D7A0}"/>
              </a:ext>
            </a:extLst>
          </p:cNvPr>
          <p:cNvSpPr txBox="1">
            <a:spLocks/>
          </p:cNvSpPr>
          <p:nvPr/>
        </p:nvSpPr>
        <p:spPr>
          <a:xfrm>
            <a:off x="355600" y="776701"/>
            <a:ext cx="8753864" cy="326685"/>
          </a:xfrm>
          <a:prstGeom prst="rect">
            <a:avLst/>
          </a:prstGeom>
        </p:spPr>
        <p:txBody>
          <a:bodyPr anchor="t"/>
          <a:lstStyle>
            <a:lvl1pPr marL="0" indent="0" algn="l" defTabSz="457200" rtl="0" eaLnBrk="1" latinLnBrk="0" hangingPunct="1">
              <a:spcBef>
                <a:spcPct val="20000"/>
              </a:spcBef>
              <a:buFont typeface="Arial"/>
              <a:buNone/>
              <a:defRPr sz="1200" b="1" kern="1200">
                <a:solidFill>
                  <a:schemeClr val="accent1"/>
                </a:solidFill>
                <a:latin typeface="Arial"/>
                <a:ea typeface="+mn-ea"/>
                <a:cs typeface="Arial"/>
              </a:defRPr>
            </a:lvl1pPr>
            <a:lvl2pPr marL="0" indent="0" algn="l" defTabSz="457200" rtl="0" eaLnBrk="1" latinLnBrk="0" hangingPunct="1">
              <a:lnSpc>
                <a:spcPts val="1800"/>
              </a:lnSpc>
              <a:spcBef>
                <a:spcPts val="1200"/>
              </a:spcBef>
              <a:buFont typeface="Arial"/>
              <a:buNone/>
              <a:defRPr sz="1100" kern="1200">
                <a:solidFill>
                  <a:schemeClr val="tx1"/>
                </a:solidFill>
                <a:latin typeface="Arial"/>
                <a:ea typeface="+mn-ea"/>
                <a:cs typeface="Arial"/>
              </a:defRPr>
            </a:lvl2pPr>
            <a:lvl3pPr marL="173038" indent="-173038" algn="l" defTabSz="457200" rtl="0" eaLnBrk="1" latinLnBrk="0" hangingPunct="1">
              <a:lnSpc>
                <a:spcPts val="1800"/>
              </a:lnSpc>
              <a:spcBef>
                <a:spcPts val="800"/>
              </a:spcBef>
              <a:buClr>
                <a:schemeClr val="accent1"/>
              </a:buClr>
              <a:buFont typeface="Arial"/>
              <a:buChar char="•"/>
              <a:defRPr sz="1050" kern="1200">
                <a:solidFill>
                  <a:schemeClr val="tx1"/>
                </a:solidFill>
                <a:latin typeface="Arial"/>
                <a:ea typeface="+mn-ea"/>
                <a:cs typeface="Arial"/>
              </a:defRPr>
            </a:lvl3pPr>
            <a:lvl4pPr marL="401638" indent="-173038" algn="l" defTabSz="457200" rtl="0" eaLnBrk="1" latinLnBrk="0" hangingPunct="1">
              <a:spcBef>
                <a:spcPts val="800"/>
              </a:spcBef>
              <a:buClr>
                <a:schemeClr val="tx2"/>
              </a:buClr>
              <a:buFont typeface="Arial"/>
              <a:buChar char="–"/>
              <a:defRPr sz="1000" kern="1200">
                <a:solidFill>
                  <a:schemeClr val="tx1"/>
                </a:solidFill>
                <a:latin typeface="Arial"/>
                <a:ea typeface="+mn-ea"/>
                <a:cs typeface="Arial"/>
              </a:defRPr>
            </a:lvl4pPr>
            <a:lvl5pPr marL="574675" indent="-173038" algn="l" defTabSz="457200" rtl="0" eaLnBrk="1" latinLnBrk="0" hangingPunct="1">
              <a:spcBef>
                <a:spcPts val="600"/>
              </a:spcBef>
              <a:buClr>
                <a:schemeClr val="tx2"/>
              </a:buClr>
              <a:buFont typeface="Wingdings" charset="2"/>
              <a:buChar char="﹣"/>
              <a:defRPr sz="1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spcBef>
                <a:spcPts val="0"/>
              </a:spcBef>
            </a:pPr>
            <a:r>
              <a:rPr lang="en-US" sz="1100" b="0" dirty="0" err="1">
                <a:solidFill>
                  <a:schemeClr val="tx1"/>
                </a:solidFill>
                <a:latin typeface="Lucida Sans Typewriter" panose="020B0509030504030204" pitchFamily="49" charset="77"/>
              </a:rPr>
              <a:t>os_dat</a:t>
            </a:r>
            <a:r>
              <a:rPr lang="en-US" sz="1100" b="0" dirty="0">
                <a:solidFill>
                  <a:schemeClr val="tx1"/>
                </a:solidFill>
                <a:latin typeface="Lucida Sans Typewriter" panose="020B0509030504030204" pitchFamily="49" charset="77"/>
              </a:rPr>
              <a:t> &lt;- </a:t>
            </a:r>
            <a:r>
              <a:rPr lang="en-US" sz="1100" b="0" dirty="0" err="1">
                <a:solidFill>
                  <a:schemeClr val="tx1"/>
                </a:solidFill>
                <a:latin typeface="Lucida Sans Typewriter" panose="020B0509030504030204" pitchFamily="49" charset="77"/>
              </a:rPr>
              <a:t>prep_os_by_idx</a:t>
            </a:r>
            <a:r>
              <a:rPr lang="en-US" sz="1100" b="0" dirty="0">
                <a:solidFill>
                  <a:schemeClr val="tx1"/>
                </a:solidFill>
                <a:latin typeface="Lucida Sans Typewriter" panose="020B0509030504030204" pitchFamily="49" charset="77"/>
              </a:rPr>
              <a:t>(patient, </a:t>
            </a:r>
            <a:r>
              <a:rPr lang="en-US" sz="1100" b="0" dirty="0" err="1">
                <a:solidFill>
                  <a:schemeClr val="tx1"/>
                </a:solidFill>
                <a:latin typeface="Lucida Sans Typewriter" panose="020B0509030504030204" pitchFamily="49" charset="77"/>
              </a:rPr>
              <a:t>line_of_therapy</a:t>
            </a:r>
            <a:r>
              <a:rPr lang="en-US" sz="1100" b="0" dirty="0">
                <a:solidFill>
                  <a:schemeClr val="tx1"/>
                </a:solidFill>
                <a:latin typeface="Lucida Sans Typewriter" panose="020B0509030504030204" pitchFamily="49" charset="77"/>
              </a:rPr>
              <a:t>, </a:t>
            </a:r>
            <a:r>
              <a:rPr lang="en-US" sz="1100" b="0" dirty="0" err="1">
                <a:solidFill>
                  <a:schemeClr val="tx1"/>
                </a:solidFill>
                <a:latin typeface="Lucida Sans Typewriter" panose="020B0509030504030204" pitchFamily="49" charset="77"/>
              </a:rPr>
              <a:t>disease_initial_diagnosis</a:t>
            </a:r>
            <a:r>
              <a:rPr lang="en-US" sz="1100" b="0" dirty="0">
                <a:solidFill>
                  <a:schemeClr val="tx1"/>
                </a:solidFill>
                <a:latin typeface="Lucida Sans Typewriter" panose="020B0509030504030204" pitchFamily="49" charset="77"/>
              </a:rPr>
              <a:t>, </a:t>
            </a:r>
            <a:r>
              <a:rPr lang="en-US" sz="1100" b="0" dirty="0" err="1">
                <a:solidFill>
                  <a:schemeClr val="tx1"/>
                </a:solidFill>
                <a:latin typeface="Lucida Sans Typewriter" panose="020B0509030504030204" pitchFamily="49" charset="77"/>
              </a:rPr>
              <a:t>last_timedelta</a:t>
            </a:r>
            <a:r>
              <a:rPr lang="en-US" sz="1100" b="0" dirty="0">
                <a:solidFill>
                  <a:schemeClr val="tx1"/>
                </a:solidFill>
                <a:latin typeface="Lucida Sans Typewriter" panose="020B0509030504030204" pitchFamily="49" charset="77"/>
              </a:rPr>
              <a:t>)</a:t>
            </a:r>
          </a:p>
        </p:txBody>
      </p:sp>
      <p:graphicFrame>
        <p:nvGraphicFramePr>
          <p:cNvPr id="5" name="Table 4">
            <a:extLst>
              <a:ext uri="{FF2B5EF4-FFF2-40B4-BE49-F238E27FC236}">
                <a16:creationId xmlns:a16="http://schemas.microsoft.com/office/drawing/2014/main" id="{E6BAD8BE-6A32-16E9-22AB-CD6C264ED60F}"/>
              </a:ext>
            </a:extLst>
          </p:cNvPr>
          <p:cNvGraphicFramePr>
            <a:graphicFrameLocks noGrp="1"/>
          </p:cNvGraphicFramePr>
          <p:nvPr>
            <p:extLst>
              <p:ext uri="{D42A27DB-BD31-4B8C-83A1-F6EECF244321}">
                <p14:modId xmlns:p14="http://schemas.microsoft.com/office/powerpoint/2010/main" val="2418424774"/>
              </p:ext>
            </p:extLst>
          </p:nvPr>
        </p:nvGraphicFramePr>
        <p:xfrm>
          <a:off x="1093795" y="2139573"/>
          <a:ext cx="7021350" cy="1302070"/>
        </p:xfrm>
        <a:graphic>
          <a:graphicData uri="http://schemas.openxmlformats.org/drawingml/2006/table">
            <a:tbl>
              <a:tblPr firstRow="1" bandRow="1">
                <a:tableStyleId>{5C22544A-7EE6-4342-B048-85BDC9FD1C3A}</a:tableStyleId>
              </a:tblPr>
              <a:tblGrid>
                <a:gridCol w="963450">
                  <a:extLst>
                    <a:ext uri="{9D8B030D-6E8A-4147-A177-3AD203B41FA5}">
                      <a16:colId xmlns:a16="http://schemas.microsoft.com/office/drawing/2014/main" val="378316727"/>
                    </a:ext>
                  </a:extLst>
                </a:gridCol>
                <a:gridCol w="712177">
                  <a:extLst>
                    <a:ext uri="{9D8B030D-6E8A-4147-A177-3AD203B41FA5}">
                      <a16:colId xmlns:a16="http://schemas.microsoft.com/office/drawing/2014/main" val="3082539732"/>
                    </a:ext>
                  </a:extLst>
                </a:gridCol>
                <a:gridCol w="1222131">
                  <a:extLst>
                    <a:ext uri="{9D8B030D-6E8A-4147-A177-3AD203B41FA5}">
                      <a16:colId xmlns:a16="http://schemas.microsoft.com/office/drawing/2014/main" val="1654494476"/>
                    </a:ext>
                  </a:extLst>
                </a:gridCol>
                <a:gridCol w="1776201">
                  <a:extLst>
                    <a:ext uri="{9D8B030D-6E8A-4147-A177-3AD203B41FA5}">
                      <a16:colId xmlns:a16="http://schemas.microsoft.com/office/drawing/2014/main" val="3355362165"/>
                    </a:ext>
                  </a:extLst>
                </a:gridCol>
                <a:gridCol w="852854">
                  <a:extLst>
                    <a:ext uri="{9D8B030D-6E8A-4147-A177-3AD203B41FA5}">
                      <a16:colId xmlns:a16="http://schemas.microsoft.com/office/drawing/2014/main" val="4149807643"/>
                    </a:ext>
                  </a:extLst>
                </a:gridCol>
                <a:gridCol w="1494537">
                  <a:extLst>
                    <a:ext uri="{9D8B030D-6E8A-4147-A177-3AD203B41FA5}">
                      <a16:colId xmlns:a16="http://schemas.microsoft.com/office/drawing/2014/main" val="2973308971"/>
                    </a:ext>
                  </a:extLst>
                </a:gridCol>
              </a:tblGrid>
              <a:tr h="260414">
                <a:tc>
                  <a:txBody>
                    <a:bodyPr/>
                    <a:lstStyle/>
                    <a:p>
                      <a:r>
                        <a:rPr lang="en-US" sz="1000" dirty="0"/>
                        <a:t>id*</a:t>
                      </a:r>
                    </a:p>
                  </a:txBody>
                  <a:tcPr/>
                </a:tc>
                <a:tc>
                  <a:txBody>
                    <a:bodyPr/>
                    <a:lstStyle/>
                    <a:p>
                      <a:r>
                        <a:rPr lang="en-US" sz="1000" dirty="0"/>
                        <a:t>index</a:t>
                      </a:r>
                    </a:p>
                  </a:txBody>
                  <a:tcPr/>
                </a:tc>
                <a:tc>
                  <a:txBody>
                    <a:bodyPr/>
                    <a:lstStyle/>
                    <a:p>
                      <a:r>
                        <a:rPr lang="en-US" sz="1000" dirty="0" err="1"/>
                        <a:t>index_timedelta</a:t>
                      </a:r>
                      <a:endParaRPr lang="en-US" sz="1000" dirty="0"/>
                    </a:p>
                  </a:txBody>
                  <a:tcPr/>
                </a:tc>
                <a:tc>
                  <a:txBody>
                    <a:bodyPr/>
                    <a:lstStyle/>
                    <a:p>
                      <a:r>
                        <a:rPr lang="en-US" sz="1000" dirty="0" err="1"/>
                        <a:t>event_censor_timedelta</a:t>
                      </a:r>
                      <a:endParaRPr lang="en-US" sz="1000" dirty="0"/>
                    </a:p>
                  </a:txBody>
                  <a:tcPr/>
                </a:tc>
                <a:tc>
                  <a:txBody>
                    <a:bodyPr/>
                    <a:lstStyle/>
                    <a:p>
                      <a:r>
                        <a:rPr lang="en-US" sz="1000" dirty="0"/>
                        <a:t>status</a:t>
                      </a:r>
                    </a:p>
                  </a:txBody>
                  <a:tcPr/>
                </a:tc>
                <a:tc>
                  <a:txBody>
                    <a:bodyPr/>
                    <a:lstStyle/>
                    <a:p>
                      <a:r>
                        <a:rPr lang="en-US" sz="1000" dirty="0" err="1"/>
                        <a:t>timedelta</a:t>
                      </a:r>
                      <a:endParaRPr lang="en-US" sz="1000" dirty="0"/>
                    </a:p>
                  </a:txBody>
                  <a:tcPr/>
                </a:tc>
                <a:extLst>
                  <a:ext uri="{0D108BD9-81ED-4DB2-BD59-A6C34878D82A}">
                    <a16:rowId xmlns:a16="http://schemas.microsoft.com/office/drawing/2014/main" val="3734100302"/>
                  </a:ext>
                </a:extLst>
              </a:tr>
              <a:tr h="260414">
                <a:tc>
                  <a:txBody>
                    <a:bodyPr/>
                    <a:lstStyle/>
                    <a:p>
                      <a:r>
                        <a:rPr lang="en-US" sz="1000" dirty="0"/>
                        <a:t>id_001</a:t>
                      </a:r>
                    </a:p>
                  </a:txBody>
                  <a:tcPr/>
                </a:tc>
                <a:tc>
                  <a:txBody>
                    <a:bodyPr/>
                    <a:lstStyle/>
                    <a:p>
                      <a:r>
                        <a:rPr lang="en-US" sz="1000" dirty="0"/>
                        <a:t>0</a:t>
                      </a:r>
                    </a:p>
                  </a:txBody>
                  <a:tcPr/>
                </a:tc>
                <a:tc>
                  <a:txBody>
                    <a:bodyPr/>
                    <a:lstStyle/>
                    <a:p>
                      <a:r>
                        <a:rPr lang="en-US" sz="1000" dirty="0"/>
                        <a:t>0</a:t>
                      </a:r>
                    </a:p>
                  </a:txBody>
                  <a:tcPr/>
                </a:tc>
                <a:tc>
                  <a:txBody>
                    <a:bodyPr/>
                    <a:lstStyle/>
                    <a:p>
                      <a:r>
                        <a:rPr lang="en-US" sz="1000" dirty="0"/>
                        <a:t>1300</a:t>
                      </a:r>
                    </a:p>
                  </a:txBody>
                  <a:tcPr/>
                </a:tc>
                <a:tc>
                  <a:txBody>
                    <a:bodyPr/>
                    <a:lstStyle/>
                    <a:p>
                      <a:r>
                        <a:rPr lang="en-US" sz="1000" dirty="0"/>
                        <a:t>0</a:t>
                      </a:r>
                    </a:p>
                  </a:txBody>
                  <a:tcPr/>
                </a:tc>
                <a:tc>
                  <a:txBody>
                    <a:bodyPr/>
                    <a:lstStyle/>
                    <a:p>
                      <a:r>
                        <a:rPr lang="en-US" sz="1000" dirty="0"/>
                        <a:t>1300</a:t>
                      </a:r>
                    </a:p>
                  </a:txBody>
                  <a:tcPr/>
                </a:tc>
                <a:extLst>
                  <a:ext uri="{0D108BD9-81ED-4DB2-BD59-A6C34878D82A}">
                    <a16:rowId xmlns:a16="http://schemas.microsoft.com/office/drawing/2014/main" val="2926217647"/>
                  </a:ext>
                </a:extLst>
              </a:tr>
              <a:tr h="260414">
                <a:tc>
                  <a:txBody>
                    <a:bodyPr/>
                    <a:lstStyle/>
                    <a:p>
                      <a:r>
                        <a:rPr lang="en-US" sz="1000" dirty="0"/>
                        <a:t>id_001</a:t>
                      </a:r>
                    </a:p>
                  </a:txBody>
                  <a:tcPr/>
                </a:tc>
                <a:tc>
                  <a:txBody>
                    <a:bodyPr/>
                    <a:lstStyle/>
                    <a:p>
                      <a:r>
                        <a:rPr lang="en-US" sz="1000" dirty="0"/>
                        <a:t>1</a:t>
                      </a:r>
                    </a:p>
                  </a:txBody>
                  <a:tcPr/>
                </a:tc>
                <a:tc>
                  <a:txBody>
                    <a:bodyPr/>
                    <a:lstStyle/>
                    <a:p>
                      <a:r>
                        <a:rPr lang="en-US" sz="1000" dirty="0"/>
                        <a:t>50</a:t>
                      </a:r>
                    </a:p>
                  </a:txBody>
                  <a:tcPr/>
                </a:tc>
                <a:tc>
                  <a:txBody>
                    <a:bodyPr/>
                    <a:lstStyle/>
                    <a:p>
                      <a:r>
                        <a:rPr lang="en-US" sz="1000" dirty="0"/>
                        <a:t>1300</a:t>
                      </a:r>
                    </a:p>
                  </a:txBody>
                  <a:tcPr/>
                </a:tc>
                <a:tc>
                  <a:txBody>
                    <a:bodyPr/>
                    <a:lstStyle/>
                    <a:p>
                      <a:r>
                        <a:rPr lang="en-US" sz="1000" dirty="0"/>
                        <a:t>0</a:t>
                      </a:r>
                    </a:p>
                  </a:txBody>
                  <a:tcPr/>
                </a:tc>
                <a:tc>
                  <a:txBody>
                    <a:bodyPr/>
                    <a:lstStyle/>
                    <a:p>
                      <a:r>
                        <a:rPr lang="en-US" sz="1000" dirty="0"/>
                        <a:t>1250</a:t>
                      </a:r>
                    </a:p>
                  </a:txBody>
                  <a:tcPr/>
                </a:tc>
                <a:extLst>
                  <a:ext uri="{0D108BD9-81ED-4DB2-BD59-A6C34878D82A}">
                    <a16:rowId xmlns:a16="http://schemas.microsoft.com/office/drawing/2014/main" val="1455340475"/>
                  </a:ext>
                </a:extLst>
              </a:tr>
              <a:tr h="260414">
                <a:tc>
                  <a:txBody>
                    <a:bodyPr/>
                    <a:lstStyle/>
                    <a:p>
                      <a:r>
                        <a:rPr lang="en-US" sz="1000" dirty="0"/>
                        <a:t>id_002</a:t>
                      </a:r>
                    </a:p>
                  </a:txBody>
                  <a:tcPr/>
                </a:tc>
                <a:tc>
                  <a:txBody>
                    <a:bodyPr/>
                    <a:lstStyle/>
                    <a:p>
                      <a:r>
                        <a:rPr lang="en-US" sz="1000" dirty="0"/>
                        <a:t>1</a:t>
                      </a:r>
                    </a:p>
                  </a:txBody>
                  <a:tcPr/>
                </a:tc>
                <a:tc>
                  <a:txBody>
                    <a:bodyPr/>
                    <a:lstStyle/>
                    <a:p>
                      <a:r>
                        <a:rPr lang="en-US" sz="1000" dirty="0"/>
                        <a:t>300</a:t>
                      </a:r>
                    </a:p>
                  </a:txBody>
                  <a:tcPr/>
                </a:tc>
                <a:tc>
                  <a:txBody>
                    <a:bodyPr/>
                    <a:lstStyle/>
                    <a:p>
                      <a:r>
                        <a:rPr lang="en-US" sz="1000" dirty="0"/>
                        <a:t>2000</a:t>
                      </a:r>
                    </a:p>
                  </a:txBody>
                  <a:tcPr/>
                </a:tc>
                <a:tc>
                  <a:txBody>
                    <a:bodyPr/>
                    <a:lstStyle/>
                    <a:p>
                      <a:r>
                        <a:rPr lang="en-US" sz="1000" dirty="0"/>
                        <a:t>1</a:t>
                      </a:r>
                    </a:p>
                  </a:txBody>
                  <a:tcPr/>
                </a:tc>
                <a:tc>
                  <a:txBody>
                    <a:bodyPr/>
                    <a:lstStyle/>
                    <a:p>
                      <a:r>
                        <a:rPr lang="en-US" sz="1000" dirty="0"/>
                        <a:t>1700</a:t>
                      </a:r>
                    </a:p>
                  </a:txBody>
                  <a:tcPr/>
                </a:tc>
                <a:extLst>
                  <a:ext uri="{0D108BD9-81ED-4DB2-BD59-A6C34878D82A}">
                    <a16:rowId xmlns:a16="http://schemas.microsoft.com/office/drawing/2014/main" val="1619640834"/>
                  </a:ext>
                </a:extLst>
              </a:tr>
              <a:tr h="260414">
                <a:tc>
                  <a:txBody>
                    <a:bodyPr/>
                    <a:lstStyle/>
                    <a:p>
                      <a:r>
                        <a:rPr lang="en-US" sz="1000" dirty="0"/>
                        <a:t>id_003</a:t>
                      </a:r>
                    </a:p>
                  </a:txBody>
                  <a:tcPr/>
                </a:tc>
                <a:tc>
                  <a:txBody>
                    <a:bodyPr/>
                    <a:lstStyle/>
                    <a:p>
                      <a:r>
                        <a:rPr lang="en-US" sz="1000" dirty="0"/>
                        <a:t>2</a:t>
                      </a:r>
                    </a:p>
                  </a:txBody>
                  <a:tcPr/>
                </a:tc>
                <a:tc>
                  <a:txBody>
                    <a:bodyPr/>
                    <a:lstStyle/>
                    <a:p>
                      <a:r>
                        <a:rPr lang="en-US" sz="1000" dirty="0"/>
                        <a:t>250</a:t>
                      </a:r>
                    </a:p>
                  </a:txBody>
                  <a:tcPr/>
                </a:tc>
                <a:tc>
                  <a:txBody>
                    <a:bodyPr/>
                    <a:lstStyle/>
                    <a:p>
                      <a:r>
                        <a:rPr lang="en-US" sz="1000" dirty="0"/>
                        <a:t>1700</a:t>
                      </a:r>
                    </a:p>
                  </a:txBody>
                  <a:tcPr/>
                </a:tc>
                <a:tc>
                  <a:txBody>
                    <a:bodyPr/>
                    <a:lstStyle/>
                    <a:p>
                      <a:r>
                        <a:rPr lang="en-US" sz="1000" dirty="0"/>
                        <a:t>1</a:t>
                      </a:r>
                    </a:p>
                  </a:txBody>
                  <a:tcPr/>
                </a:tc>
                <a:tc>
                  <a:txBody>
                    <a:bodyPr/>
                    <a:lstStyle/>
                    <a:p>
                      <a:r>
                        <a:rPr lang="en-US" sz="1000" dirty="0"/>
                        <a:t>1550</a:t>
                      </a:r>
                    </a:p>
                  </a:txBody>
                  <a:tcPr/>
                </a:tc>
                <a:extLst>
                  <a:ext uri="{0D108BD9-81ED-4DB2-BD59-A6C34878D82A}">
                    <a16:rowId xmlns:a16="http://schemas.microsoft.com/office/drawing/2014/main" val="3506899984"/>
                  </a:ext>
                </a:extLst>
              </a:tr>
            </a:tbl>
          </a:graphicData>
        </a:graphic>
      </p:graphicFrame>
      <p:cxnSp>
        <p:nvCxnSpPr>
          <p:cNvPr id="23" name="Straight Arrow Connector 22">
            <a:extLst>
              <a:ext uri="{FF2B5EF4-FFF2-40B4-BE49-F238E27FC236}">
                <a16:creationId xmlns:a16="http://schemas.microsoft.com/office/drawing/2014/main" id="{CE46C4B6-02FD-D96C-6F04-0DDC0D5FB9B6}"/>
              </a:ext>
            </a:extLst>
          </p:cNvPr>
          <p:cNvCxnSpPr>
            <a:cxnSpLocks/>
          </p:cNvCxnSpPr>
          <p:nvPr/>
        </p:nvCxnSpPr>
        <p:spPr>
          <a:xfrm>
            <a:off x="4933872" y="1636403"/>
            <a:ext cx="0" cy="477212"/>
          </a:xfrm>
          <a:prstGeom prst="straightConnector1">
            <a:avLst/>
          </a:prstGeom>
          <a:ln>
            <a:solidFill>
              <a:schemeClr val="accent6">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9825A874-2C5F-1E68-096F-005FE0D7EFF4}"/>
              </a:ext>
            </a:extLst>
          </p:cNvPr>
          <p:cNvCxnSpPr>
            <a:cxnSpLocks/>
          </p:cNvCxnSpPr>
          <p:nvPr/>
        </p:nvCxnSpPr>
        <p:spPr>
          <a:xfrm flipH="1">
            <a:off x="2336331" y="1650770"/>
            <a:ext cx="1146275" cy="445791"/>
          </a:xfrm>
          <a:prstGeom prst="straightConnector1">
            <a:avLst/>
          </a:prstGeom>
          <a:ln>
            <a:solidFill>
              <a:schemeClr val="accent6">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48DA6A1B-8E52-01A7-EF15-E21D249AEEAB}"/>
              </a:ext>
            </a:extLst>
          </p:cNvPr>
          <p:cNvCxnSpPr>
            <a:cxnSpLocks/>
          </p:cNvCxnSpPr>
          <p:nvPr/>
        </p:nvCxnSpPr>
        <p:spPr>
          <a:xfrm>
            <a:off x="3601819" y="1636403"/>
            <a:ext cx="0" cy="477212"/>
          </a:xfrm>
          <a:prstGeom prst="straightConnector1">
            <a:avLst/>
          </a:prstGeom>
          <a:ln>
            <a:solidFill>
              <a:schemeClr val="accent6">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7DCFBFB-32BC-01CE-305D-2B2DEDED886A}"/>
              </a:ext>
            </a:extLst>
          </p:cNvPr>
          <p:cNvCxnSpPr>
            <a:cxnSpLocks/>
          </p:cNvCxnSpPr>
          <p:nvPr/>
        </p:nvCxnSpPr>
        <p:spPr>
          <a:xfrm>
            <a:off x="1986115" y="1647183"/>
            <a:ext cx="255707" cy="466432"/>
          </a:xfrm>
          <a:prstGeom prst="straightConnector1">
            <a:avLst/>
          </a:prstGeom>
          <a:ln>
            <a:solidFill>
              <a:schemeClr val="accent6">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BBFE5549-2663-E551-6859-7C32A3798BF0}"/>
              </a:ext>
            </a:extLst>
          </p:cNvPr>
          <p:cNvCxnSpPr>
            <a:cxnSpLocks/>
          </p:cNvCxnSpPr>
          <p:nvPr/>
        </p:nvCxnSpPr>
        <p:spPr>
          <a:xfrm>
            <a:off x="2266526" y="1668209"/>
            <a:ext cx="1164634" cy="428352"/>
          </a:xfrm>
          <a:prstGeom prst="straightConnector1">
            <a:avLst/>
          </a:prstGeom>
          <a:ln>
            <a:solidFill>
              <a:schemeClr val="accent6">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459F66BD-2D5E-4DD1-A1A1-20AD334207F5}"/>
              </a:ext>
            </a:extLst>
          </p:cNvPr>
          <p:cNvCxnSpPr>
            <a:cxnSpLocks/>
          </p:cNvCxnSpPr>
          <p:nvPr/>
        </p:nvCxnSpPr>
        <p:spPr>
          <a:xfrm>
            <a:off x="6395384" y="1615572"/>
            <a:ext cx="0" cy="498043"/>
          </a:xfrm>
          <a:prstGeom prst="straightConnector1">
            <a:avLst/>
          </a:prstGeom>
          <a:ln>
            <a:solidFill>
              <a:schemeClr val="accent6">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889BA2D9-3C61-1408-B896-D23FCFC60CE8}"/>
              </a:ext>
            </a:extLst>
          </p:cNvPr>
          <p:cNvSpPr txBox="1"/>
          <p:nvPr/>
        </p:nvSpPr>
        <p:spPr>
          <a:xfrm>
            <a:off x="1028855" y="1827320"/>
            <a:ext cx="946264" cy="307777"/>
          </a:xfrm>
          <a:prstGeom prst="rect">
            <a:avLst/>
          </a:prstGeom>
          <a:noFill/>
        </p:spPr>
        <p:txBody>
          <a:bodyPr wrap="square" rtlCol="0">
            <a:spAutoFit/>
          </a:bodyPr>
          <a:lstStyle/>
          <a:p>
            <a:r>
              <a:rPr lang="en-US" sz="1400" dirty="0" err="1">
                <a:solidFill>
                  <a:schemeClr val="bg1"/>
                </a:solidFill>
                <a:latin typeface="Lucida Sans Typewriter" panose="020B0509030504030204" pitchFamily="49" charset="77"/>
              </a:rPr>
              <a:t>os_dat</a:t>
            </a:r>
            <a:endParaRPr lang="en-US" sz="1400" dirty="0">
              <a:solidFill>
                <a:schemeClr val="bg1"/>
              </a:solidFill>
              <a:latin typeface="Lucida Sans Typewriter" panose="020B0509030504030204" pitchFamily="49" charset="77"/>
            </a:endParaRPr>
          </a:p>
        </p:txBody>
      </p:sp>
      <p:sp>
        <p:nvSpPr>
          <p:cNvPr id="37" name="Rectangle 36">
            <a:extLst>
              <a:ext uri="{FF2B5EF4-FFF2-40B4-BE49-F238E27FC236}">
                <a16:creationId xmlns:a16="http://schemas.microsoft.com/office/drawing/2014/main" id="{A56A1FFC-31AE-7F17-D2CF-B10F172A0F64}"/>
              </a:ext>
            </a:extLst>
          </p:cNvPr>
          <p:cNvSpPr/>
          <p:nvPr/>
        </p:nvSpPr>
        <p:spPr>
          <a:xfrm>
            <a:off x="1187796" y="1271116"/>
            <a:ext cx="1596638" cy="321073"/>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err="1">
                <a:solidFill>
                  <a:schemeClr val="bg1"/>
                </a:solidFill>
              </a:rPr>
              <a:t>disease_initial_diagnosis</a:t>
            </a:r>
            <a:endParaRPr lang="en-US" sz="1000" dirty="0">
              <a:solidFill>
                <a:schemeClr val="bg1"/>
              </a:solidFill>
            </a:endParaRPr>
          </a:p>
        </p:txBody>
      </p:sp>
      <p:sp>
        <p:nvSpPr>
          <p:cNvPr id="38" name="Rectangle 37">
            <a:extLst>
              <a:ext uri="{FF2B5EF4-FFF2-40B4-BE49-F238E27FC236}">
                <a16:creationId xmlns:a16="http://schemas.microsoft.com/office/drawing/2014/main" id="{E12636C5-CA4B-6113-D443-AEE54D1590BC}"/>
              </a:ext>
            </a:extLst>
          </p:cNvPr>
          <p:cNvSpPr/>
          <p:nvPr/>
        </p:nvSpPr>
        <p:spPr>
          <a:xfrm>
            <a:off x="3008880" y="1271116"/>
            <a:ext cx="1185879" cy="321073"/>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err="1">
                <a:solidFill>
                  <a:schemeClr val="bg1"/>
                </a:solidFill>
              </a:rPr>
              <a:t>line_of_therapy</a:t>
            </a:r>
            <a:endParaRPr lang="en-US" sz="1000" dirty="0">
              <a:solidFill>
                <a:schemeClr val="bg1"/>
              </a:solidFill>
            </a:endParaRPr>
          </a:p>
        </p:txBody>
      </p:sp>
      <p:sp>
        <p:nvSpPr>
          <p:cNvPr id="39" name="Rectangle 38">
            <a:extLst>
              <a:ext uri="{FF2B5EF4-FFF2-40B4-BE49-F238E27FC236}">
                <a16:creationId xmlns:a16="http://schemas.microsoft.com/office/drawing/2014/main" id="{7ACF3396-7F1D-A23D-C8CB-B3F87DA273A9}"/>
              </a:ext>
            </a:extLst>
          </p:cNvPr>
          <p:cNvSpPr/>
          <p:nvPr/>
        </p:nvSpPr>
        <p:spPr>
          <a:xfrm>
            <a:off x="4419205" y="1271116"/>
            <a:ext cx="1185879" cy="321073"/>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err="1">
                <a:solidFill>
                  <a:schemeClr val="bg1"/>
                </a:solidFill>
              </a:rPr>
              <a:t>last_timedelta</a:t>
            </a:r>
            <a:endParaRPr lang="en-US" sz="1000" dirty="0">
              <a:solidFill>
                <a:schemeClr val="bg1"/>
              </a:solidFill>
            </a:endParaRPr>
          </a:p>
        </p:txBody>
      </p:sp>
      <p:sp>
        <p:nvSpPr>
          <p:cNvPr id="40" name="Rectangle 39">
            <a:extLst>
              <a:ext uri="{FF2B5EF4-FFF2-40B4-BE49-F238E27FC236}">
                <a16:creationId xmlns:a16="http://schemas.microsoft.com/office/drawing/2014/main" id="{0233F217-8D71-D77A-816F-2879C72A18C7}"/>
              </a:ext>
            </a:extLst>
          </p:cNvPr>
          <p:cNvSpPr/>
          <p:nvPr/>
        </p:nvSpPr>
        <p:spPr>
          <a:xfrm>
            <a:off x="5967394" y="1263075"/>
            <a:ext cx="1015289" cy="321073"/>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patient</a:t>
            </a:r>
          </a:p>
        </p:txBody>
      </p:sp>
      <p:cxnSp>
        <p:nvCxnSpPr>
          <p:cNvPr id="57" name="Straight Arrow Connector 56">
            <a:extLst>
              <a:ext uri="{FF2B5EF4-FFF2-40B4-BE49-F238E27FC236}">
                <a16:creationId xmlns:a16="http://schemas.microsoft.com/office/drawing/2014/main" id="{0A64B8F5-71DC-1A34-BD0C-864A0C1167F7}"/>
              </a:ext>
            </a:extLst>
          </p:cNvPr>
          <p:cNvCxnSpPr>
            <a:cxnSpLocks/>
          </p:cNvCxnSpPr>
          <p:nvPr/>
        </p:nvCxnSpPr>
        <p:spPr>
          <a:xfrm flipH="1">
            <a:off x="5079076" y="1632834"/>
            <a:ext cx="1113458" cy="480781"/>
          </a:xfrm>
          <a:prstGeom prst="straightConnector1">
            <a:avLst/>
          </a:prstGeom>
          <a:ln>
            <a:solidFill>
              <a:schemeClr val="accent6">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70" name="TextBox 69">
            <a:extLst>
              <a:ext uri="{FF2B5EF4-FFF2-40B4-BE49-F238E27FC236}">
                <a16:creationId xmlns:a16="http://schemas.microsoft.com/office/drawing/2014/main" id="{E2F36811-1B3E-EBAF-4B8A-5DB26357687E}"/>
              </a:ext>
            </a:extLst>
          </p:cNvPr>
          <p:cNvSpPr txBox="1"/>
          <p:nvPr/>
        </p:nvSpPr>
        <p:spPr>
          <a:xfrm>
            <a:off x="1788064" y="3508246"/>
            <a:ext cx="5262282" cy="1015663"/>
          </a:xfrm>
          <a:prstGeom prst="rect">
            <a:avLst/>
          </a:prstGeom>
          <a:noFill/>
        </p:spPr>
        <p:txBody>
          <a:bodyPr wrap="square" rtlCol="0">
            <a:spAutoFit/>
          </a:bodyPr>
          <a:lstStyle/>
          <a:p>
            <a:r>
              <a:rPr lang="en-US" sz="1000" i="1" dirty="0">
                <a:latin typeface="Lucida Sans Typewriter" panose="020B0509030504030204" pitchFamily="49" charset="77"/>
              </a:rPr>
              <a:t># Create a survival object using the prepared data</a:t>
            </a:r>
          </a:p>
          <a:p>
            <a:endParaRPr lang="en-US" sz="1000" dirty="0">
              <a:latin typeface="Lucida Sans Typewriter" panose="020B0509030504030204" pitchFamily="49" charset="77"/>
            </a:endParaRPr>
          </a:p>
          <a:p>
            <a:r>
              <a:rPr lang="en-US" sz="1000" dirty="0">
                <a:latin typeface="Lucida Sans Typewriter" panose="020B0509030504030204" pitchFamily="49" charset="77"/>
              </a:rPr>
              <a:t>library(survival)</a:t>
            </a:r>
          </a:p>
          <a:p>
            <a:endParaRPr lang="en-US" sz="1000" dirty="0">
              <a:latin typeface="Lucida Sans Typewriter" panose="020B0509030504030204" pitchFamily="49" charset="77"/>
            </a:endParaRPr>
          </a:p>
          <a:p>
            <a:endParaRPr lang="en-US" sz="1000" i="1" dirty="0">
              <a:latin typeface="Lucida Sans Typewriter" panose="020B0509030504030204" pitchFamily="49" charset="77"/>
            </a:endParaRPr>
          </a:p>
          <a:p>
            <a:r>
              <a:rPr lang="en-US" sz="1000" dirty="0" err="1">
                <a:latin typeface="Lucida Sans Typewriter" panose="020B0509030504030204" pitchFamily="49" charset="77"/>
              </a:rPr>
              <a:t>surv_object</a:t>
            </a:r>
            <a:r>
              <a:rPr lang="en-US" sz="1000" dirty="0">
                <a:latin typeface="Lucida Sans Typewriter" panose="020B0509030504030204" pitchFamily="49" charset="77"/>
              </a:rPr>
              <a:t> &lt;- </a:t>
            </a:r>
            <a:r>
              <a:rPr lang="en-US" sz="1000" dirty="0" err="1">
                <a:latin typeface="Lucida Sans Typewriter" panose="020B0509030504030204" pitchFamily="49" charset="77"/>
              </a:rPr>
              <a:t>survfit</a:t>
            </a:r>
            <a:r>
              <a:rPr lang="en-US" sz="1000" dirty="0">
                <a:latin typeface="Lucida Sans Typewriter" panose="020B0509030504030204" pitchFamily="49" charset="77"/>
              </a:rPr>
              <a:t>(</a:t>
            </a:r>
            <a:r>
              <a:rPr lang="en-US" sz="1000" dirty="0" err="1">
                <a:latin typeface="Lucida Sans Typewriter" panose="020B0509030504030204" pitchFamily="49" charset="77"/>
              </a:rPr>
              <a:t>Surv</a:t>
            </a:r>
            <a:r>
              <a:rPr lang="en-US" sz="1000" dirty="0">
                <a:latin typeface="Lucida Sans Typewriter" panose="020B0509030504030204" pitchFamily="49" charset="77"/>
              </a:rPr>
              <a:t>(</a:t>
            </a:r>
            <a:r>
              <a:rPr lang="en-US" sz="1000" dirty="0" err="1">
                <a:latin typeface="Lucida Sans Typewriter" panose="020B0509030504030204" pitchFamily="49" charset="77"/>
              </a:rPr>
              <a:t>timedelta</a:t>
            </a:r>
            <a:r>
              <a:rPr lang="en-US" sz="1000" dirty="0">
                <a:latin typeface="Lucida Sans Typewriter" panose="020B0509030504030204" pitchFamily="49" charset="77"/>
              </a:rPr>
              <a:t>, status) ~ 1, data = </a:t>
            </a:r>
            <a:r>
              <a:rPr lang="en-US" sz="1000" dirty="0" err="1">
                <a:latin typeface="Lucida Sans Typewriter" panose="020B0509030504030204" pitchFamily="49" charset="77"/>
              </a:rPr>
              <a:t>os_dat</a:t>
            </a:r>
            <a:r>
              <a:rPr lang="en-US" sz="1000" dirty="0">
                <a:latin typeface="Lucida Sans Typewriter" panose="020B0509030504030204" pitchFamily="49" charset="77"/>
              </a:rPr>
              <a:t>)</a:t>
            </a:r>
          </a:p>
        </p:txBody>
      </p:sp>
      <p:cxnSp>
        <p:nvCxnSpPr>
          <p:cNvPr id="71" name="Straight Arrow Connector 70">
            <a:extLst>
              <a:ext uri="{FF2B5EF4-FFF2-40B4-BE49-F238E27FC236}">
                <a16:creationId xmlns:a16="http://schemas.microsoft.com/office/drawing/2014/main" id="{0245B55C-7766-1308-6248-7CA130AF1B21}"/>
              </a:ext>
            </a:extLst>
          </p:cNvPr>
          <p:cNvCxnSpPr>
            <a:cxnSpLocks/>
          </p:cNvCxnSpPr>
          <p:nvPr/>
        </p:nvCxnSpPr>
        <p:spPr>
          <a:xfrm flipH="1">
            <a:off x="5079076" y="3467601"/>
            <a:ext cx="1089256" cy="845046"/>
          </a:xfrm>
          <a:prstGeom prst="straightConnector1">
            <a:avLst/>
          </a:prstGeom>
          <a:ln>
            <a:solidFill>
              <a:schemeClr val="accent6">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42622236-974F-6E71-2EF4-8C0871947BEE}"/>
              </a:ext>
            </a:extLst>
          </p:cNvPr>
          <p:cNvCxnSpPr>
            <a:cxnSpLocks/>
          </p:cNvCxnSpPr>
          <p:nvPr/>
        </p:nvCxnSpPr>
        <p:spPr>
          <a:xfrm flipH="1">
            <a:off x="4419205" y="3467601"/>
            <a:ext cx="2696081" cy="845046"/>
          </a:xfrm>
          <a:prstGeom prst="straightConnector1">
            <a:avLst/>
          </a:prstGeom>
          <a:ln>
            <a:solidFill>
              <a:schemeClr val="accent6">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6179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70"/>
                                        </p:tgtEl>
                                        <p:attrNameLst>
                                          <p:attrName>style.visibility</p:attrName>
                                        </p:attrNameLst>
                                      </p:cBhvr>
                                      <p:to>
                                        <p:strVal val="visible"/>
                                      </p:to>
                                    </p:set>
                                    <p:anim calcmode="lin" valueType="num">
                                      <p:cBhvr additive="base">
                                        <p:cTn id="39" dur="500" fill="hold"/>
                                        <p:tgtEl>
                                          <p:spTgt spid="70"/>
                                        </p:tgtEl>
                                        <p:attrNameLst>
                                          <p:attrName>ppt_x</p:attrName>
                                        </p:attrNameLst>
                                      </p:cBhvr>
                                      <p:tavLst>
                                        <p:tav tm="0">
                                          <p:val>
                                            <p:strVal val="#ppt_x"/>
                                          </p:val>
                                        </p:tav>
                                        <p:tav tm="100000">
                                          <p:val>
                                            <p:strVal val="#ppt_x"/>
                                          </p:val>
                                        </p:tav>
                                      </p:tavLst>
                                    </p:anim>
                                    <p:anim calcmode="lin" valueType="num">
                                      <p:cBhvr additive="base">
                                        <p:cTn id="40" dur="500" fill="hold"/>
                                        <p:tgtEl>
                                          <p:spTgt spid="70"/>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1"/>
                                        </p:tgtEl>
                                        <p:attrNameLst>
                                          <p:attrName>style.visibility</p:attrName>
                                        </p:attrNameLst>
                                      </p:cBhvr>
                                      <p:to>
                                        <p:strVal val="visible"/>
                                      </p:to>
                                    </p:set>
                                    <p:anim calcmode="lin" valueType="num">
                                      <p:cBhvr additive="base">
                                        <p:cTn id="43" dur="500" fill="hold"/>
                                        <p:tgtEl>
                                          <p:spTgt spid="71"/>
                                        </p:tgtEl>
                                        <p:attrNameLst>
                                          <p:attrName>ppt_x</p:attrName>
                                        </p:attrNameLst>
                                      </p:cBhvr>
                                      <p:tavLst>
                                        <p:tav tm="0">
                                          <p:val>
                                            <p:strVal val="#ppt_x"/>
                                          </p:val>
                                        </p:tav>
                                        <p:tav tm="100000">
                                          <p:val>
                                            <p:strVal val="#ppt_x"/>
                                          </p:val>
                                        </p:tav>
                                      </p:tavLst>
                                    </p:anim>
                                    <p:anim calcmode="lin" valueType="num">
                                      <p:cBhvr additive="base">
                                        <p:cTn id="44" dur="500" fill="hold"/>
                                        <p:tgtEl>
                                          <p:spTgt spid="7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2"/>
                                        </p:tgtEl>
                                        <p:attrNameLst>
                                          <p:attrName>style.visibility</p:attrName>
                                        </p:attrNameLst>
                                      </p:cBhvr>
                                      <p:to>
                                        <p:strVal val="visible"/>
                                      </p:to>
                                    </p:set>
                                    <p:anim calcmode="lin" valueType="num">
                                      <p:cBhvr additive="base">
                                        <p:cTn id="47" dur="500" fill="hold"/>
                                        <p:tgtEl>
                                          <p:spTgt spid="72"/>
                                        </p:tgtEl>
                                        <p:attrNameLst>
                                          <p:attrName>ppt_x</p:attrName>
                                        </p:attrNameLst>
                                      </p:cBhvr>
                                      <p:tavLst>
                                        <p:tav tm="0">
                                          <p:val>
                                            <p:strVal val="#ppt_x"/>
                                          </p:val>
                                        </p:tav>
                                        <p:tav tm="100000">
                                          <p:val>
                                            <p:strVal val="#ppt_x"/>
                                          </p:val>
                                        </p:tav>
                                      </p:tavLst>
                                    </p:anim>
                                    <p:anim calcmode="lin" valueType="num">
                                      <p:cBhvr additive="base">
                                        <p:cTn id="48"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animBg="1"/>
      <p:bldP spid="38" grpId="0" animBg="1"/>
      <p:bldP spid="39" grpId="0" animBg="1"/>
      <p:bldP spid="40" grpId="0" animBg="1"/>
      <p:bldP spid="70" grpId="0"/>
    </p:bldLst>
  </p:timing>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80" y="200083"/>
            <a:ext cx="8432800" cy="604330"/>
          </a:xfrm>
        </p:spPr>
        <p:txBody>
          <a:bodyPr>
            <a:noAutofit/>
          </a:bodyPr>
          <a:lstStyle/>
          <a:p>
            <a:pPr>
              <a:lnSpc>
                <a:spcPct val="150000"/>
              </a:lnSpc>
            </a:pPr>
            <a:r>
              <a:rPr lang="en-US" sz="2000" dirty="0" err="1"/>
              <a:t>rwnavigator</a:t>
            </a:r>
            <a:r>
              <a:rPr lang="en-US" sz="2000" dirty="0"/>
              <a:t>: </a:t>
            </a:r>
            <a:br>
              <a:rPr lang="en-US" sz="1800" dirty="0"/>
            </a:br>
            <a:r>
              <a:rPr lang="en-US" b="0" dirty="0"/>
              <a:t>An exercise in refining messy data into a product compatible with existing R packages</a:t>
            </a:r>
            <a:endParaRPr lang="en-US" sz="1900" dirty="0"/>
          </a:p>
        </p:txBody>
      </p:sp>
      <p:sp>
        <p:nvSpPr>
          <p:cNvPr id="6" name="Slide Number Placeholder 5"/>
          <p:cNvSpPr>
            <a:spLocks noGrp="1"/>
          </p:cNvSpPr>
          <p:nvPr>
            <p:ph type="sldNum" sz="quarter" idx="12"/>
          </p:nvPr>
        </p:nvSpPr>
        <p:spPr/>
        <p:txBody>
          <a:bodyPr/>
          <a:lstStyle/>
          <a:p>
            <a:fld id="{1AD5F98C-86E9-D04A-AAEF-12ACAB056BD8}" type="slidenum">
              <a:rPr lang="en-US" smtClean="0"/>
              <a:pPr/>
              <a:t>8</a:t>
            </a:fld>
            <a:endParaRPr lang="en-US"/>
          </a:p>
        </p:txBody>
      </p:sp>
      <p:sp>
        <p:nvSpPr>
          <p:cNvPr id="5" name="Content Placeholder 4">
            <a:extLst>
              <a:ext uri="{FF2B5EF4-FFF2-40B4-BE49-F238E27FC236}">
                <a16:creationId xmlns:a16="http://schemas.microsoft.com/office/drawing/2014/main" id="{56261A2C-431D-2DA9-8BEA-0F0ACE117453}"/>
              </a:ext>
            </a:extLst>
          </p:cNvPr>
          <p:cNvSpPr>
            <a:spLocks noGrp="1"/>
          </p:cNvSpPr>
          <p:nvPr>
            <p:ph sz="half" idx="1"/>
          </p:nvPr>
        </p:nvSpPr>
        <p:spPr>
          <a:xfrm>
            <a:off x="741912" y="1283591"/>
            <a:ext cx="7660176" cy="3055496"/>
          </a:xfrm>
        </p:spPr>
        <p:txBody>
          <a:bodyPr>
            <a:normAutofit fontScale="70000" lnSpcReduction="20000"/>
          </a:bodyPr>
          <a:lstStyle/>
          <a:p>
            <a:pPr lvl="1"/>
            <a:r>
              <a:rPr lang="en-US" sz="2000" b="1" dirty="0"/>
              <a:t>What did we achieve with this package?</a:t>
            </a:r>
          </a:p>
          <a:p>
            <a:pPr lvl="1">
              <a:lnSpc>
                <a:spcPct val="150000"/>
              </a:lnSpc>
            </a:pPr>
            <a:r>
              <a:rPr lang="en-US" sz="2000" dirty="0"/>
              <a:t>Answers key research questions leveraging variables specific to our data model</a:t>
            </a:r>
          </a:p>
          <a:p>
            <a:pPr lvl="1">
              <a:lnSpc>
                <a:spcPct val="150000"/>
              </a:lnSpc>
            </a:pPr>
            <a:r>
              <a:rPr lang="en-US" sz="2000" dirty="0"/>
              <a:t>Easy to implement in analyst workflow</a:t>
            </a:r>
          </a:p>
          <a:p>
            <a:pPr lvl="1">
              <a:lnSpc>
                <a:spcPct val="150000"/>
              </a:lnSpc>
            </a:pPr>
            <a:r>
              <a:rPr lang="en-US" sz="2000" dirty="0"/>
              <a:t>Produces one row per patient tables</a:t>
            </a:r>
          </a:p>
          <a:p>
            <a:pPr lvl="1">
              <a:lnSpc>
                <a:spcPct val="150000"/>
              </a:lnSpc>
            </a:pPr>
            <a:r>
              <a:rPr lang="en-US" sz="2000" dirty="0"/>
              <a:t>Compatible with commonly used data manipulation and survival analysis R packages</a:t>
            </a:r>
          </a:p>
          <a:p>
            <a:pPr lvl="1">
              <a:lnSpc>
                <a:spcPct val="150000"/>
              </a:lnSpc>
            </a:pPr>
            <a:r>
              <a:rPr lang="en-US" sz="2000" dirty="0"/>
              <a:t>Allows for user customization</a:t>
            </a:r>
          </a:p>
          <a:p>
            <a:pPr lvl="1">
              <a:lnSpc>
                <a:spcPct val="150000"/>
              </a:lnSpc>
            </a:pPr>
            <a:r>
              <a:rPr lang="en-US" sz="2000" dirty="0"/>
              <a:t>Weaves in clinical guidance into outcomes analysis</a:t>
            </a:r>
          </a:p>
          <a:p>
            <a:endParaRPr lang="en-US" dirty="0"/>
          </a:p>
        </p:txBody>
      </p:sp>
    </p:spTree>
    <p:extLst>
      <p:ext uri="{BB962C8B-B14F-4D97-AF65-F5344CB8AC3E}">
        <p14:creationId xmlns:p14="http://schemas.microsoft.com/office/powerpoint/2010/main" val="3104426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accent2"/>
                </a:solidFill>
              </a:rPr>
              <a:t>Thank</a:t>
            </a:r>
            <a:r>
              <a:rPr lang="en-US" dirty="0">
                <a:solidFill>
                  <a:schemeClr val="accent1"/>
                </a:solidFill>
              </a:rPr>
              <a:t> </a:t>
            </a:r>
            <a:r>
              <a:rPr lang="en-US" dirty="0"/>
              <a:t>you!</a:t>
            </a:r>
          </a:p>
        </p:txBody>
      </p:sp>
      <p:sp>
        <p:nvSpPr>
          <p:cNvPr id="3" name="TextBox 2">
            <a:extLst>
              <a:ext uri="{FF2B5EF4-FFF2-40B4-BE49-F238E27FC236}">
                <a16:creationId xmlns:a16="http://schemas.microsoft.com/office/drawing/2014/main" id="{197790CA-A354-F14C-A6CC-028A6716F71F}"/>
              </a:ext>
            </a:extLst>
          </p:cNvPr>
          <p:cNvSpPr txBox="1"/>
          <p:nvPr/>
        </p:nvSpPr>
        <p:spPr>
          <a:xfrm>
            <a:off x="0" y="4579723"/>
            <a:ext cx="9143999" cy="369332"/>
          </a:xfrm>
          <a:prstGeom prst="rect">
            <a:avLst/>
          </a:prstGeom>
          <a:noFill/>
        </p:spPr>
        <p:txBody>
          <a:bodyPr wrap="square" rtlCol="0">
            <a:spAutoFit/>
          </a:bodyPr>
          <a:lstStyle/>
          <a:p>
            <a:pPr algn="ctr"/>
            <a:r>
              <a:rPr lang="en-US" dirty="0">
                <a:solidFill>
                  <a:schemeClr val="bg1"/>
                </a:solidFill>
              </a:rPr>
              <a:t>Claire Bai, </a:t>
            </a:r>
            <a:r>
              <a:rPr lang="en-US" i="1" dirty="0" err="1">
                <a:solidFill>
                  <a:schemeClr val="bg1"/>
                </a:solidFill>
              </a:rPr>
              <a:t>clairebai@cotahealthcare.com</a:t>
            </a:r>
            <a:endParaRPr lang="en-US" i="1" dirty="0">
              <a:solidFill>
                <a:schemeClr val="bg1"/>
              </a:solidFill>
            </a:endParaRPr>
          </a:p>
        </p:txBody>
      </p:sp>
    </p:spTree>
    <p:extLst>
      <p:ext uri="{BB962C8B-B14F-4D97-AF65-F5344CB8AC3E}">
        <p14:creationId xmlns:p14="http://schemas.microsoft.com/office/powerpoint/2010/main" val="2215585793"/>
      </p:ext>
    </p:extLst>
  </p:cSld>
  <p:clrMapOvr>
    <a:masterClrMapping/>
  </p:clrMapOvr>
</p:sld>
</file>

<file path=ppt/theme/theme1.xml><?xml version="1.0" encoding="utf-8"?>
<a:theme xmlns:a="http://schemas.openxmlformats.org/drawingml/2006/main" name="COTA Template">
  <a:themeElements>
    <a:clrScheme name="Custom 1">
      <a:dk1>
        <a:srgbClr val="000000"/>
      </a:dk1>
      <a:lt1>
        <a:srgbClr val="FFFFFF"/>
      </a:lt1>
      <a:dk2>
        <a:srgbClr val="120723"/>
      </a:dk2>
      <a:lt2>
        <a:srgbClr val="716AA7"/>
      </a:lt2>
      <a:accent1>
        <a:srgbClr val="3A219F"/>
      </a:accent1>
      <a:accent2>
        <a:srgbClr val="6633FF"/>
      </a:accent2>
      <a:accent3>
        <a:srgbClr val="A385FF"/>
      </a:accent3>
      <a:accent4>
        <a:srgbClr val="3366FF"/>
      </a:accent4>
      <a:accent5>
        <a:srgbClr val="BEBEC3"/>
      </a:accent5>
      <a:accent6>
        <a:srgbClr val="DEDEDE"/>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bIns="0">
        <a:spAutoFit/>
      </a:bodyPr>
      <a:lstStyle>
        <a:defPPr>
          <a:lnSpc>
            <a:spcPts val="1800"/>
          </a:lnSpc>
          <a:defRPr sz="1100" dirty="0" smtClean="0"/>
        </a:defPPr>
      </a:lstStyle>
    </a:spDef>
    <a:lnDef>
      <a:spPr>
        <a:ln>
          <a:solidFill>
            <a:schemeClr val="accent5"/>
          </a:solidFill>
          <a:headEnd type="none"/>
          <a:tailEnd type="none"/>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D17A690F-B255-464E-A6B5-CF6113DC7FA3}" vid="{9AE30B62-2DD1-B24F-8C46-D0A5AB990C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COTA Template</Template>
  <TotalTime>44614</TotalTime>
  <Words>1441</Words>
  <Application>Microsoft Macintosh PowerPoint</Application>
  <PresentationFormat>On-screen Show (16:9)</PresentationFormat>
  <Paragraphs>124</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Lucida Grande</vt:lpstr>
      <vt:lpstr>Lucida Sans Typewriter</vt:lpstr>
      <vt:lpstr>Wingdings</vt:lpstr>
      <vt:lpstr>COTA Template</vt:lpstr>
      <vt:lpstr>Translating clinical guidance into actionable insights with R</vt:lpstr>
      <vt:lpstr>PowerPoint Presentation</vt:lpstr>
      <vt:lpstr>FAQs we receive from data users:</vt:lpstr>
      <vt:lpstr>Developing a new idea</vt:lpstr>
      <vt:lpstr>Setting goals for a useful R package</vt:lpstr>
      <vt:lpstr>PowerPoint Presentation</vt:lpstr>
      <vt:lpstr>PowerPoint Presentation</vt:lpstr>
      <vt:lpstr>rwnavigator:  An exercise in refining messy data into a product compatible with existing R packages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Bringing clarity to cancer</dc:title>
  <dc:creator>Jaimee Ryan</dc:creator>
  <cp:lastModifiedBy>Claire Bai</cp:lastModifiedBy>
  <cp:revision>21</cp:revision>
  <dcterms:created xsi:type="dcterms:W3CDTF">2019-05-07T12:19:18Z</dcterms:created>
  <dcterms:modified xsi:type="dcterms:W3CDTF">2024-08-13T19:07:15Z</dcterms:modified>
</cp:coreProperties>
</file>