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8" r:id="rId9"/>
    <p:sldId id="265" r:id="rId10"/>
    <p:sldId id="269" r:id="rId11"/>
    <p:sldId id="270" r:id="rId12"/>
    <p:sldId id="27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51CCB-FDA7-4834-971B-4148DA99288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44970-CE50-4415-BA3B-A91CD0DC9E55}">
      <dgm:prSet phldrT="[Text]" custT="1"/>
      <dgm:spPr/>
      <dgm:t>
        <a:bodyPr/>
        <a:lstStyle/>
        <a:p>
          <a:r>
            <a:rPr lang="en-US" sz="1400" dirty="0" smtClean="0"/>
            <a:t>2. Data input: Training markdown</a:t>
          </a:r>
          <a:endParaRPr lang="en-US" sz="1400" dirty="0"/>
        </a:p>
      </dgm:t>
    </dgm:pt>
    <dgm:pt modelId="{8FD5ECAB-9598-48D7-B18B-8190F5D667AD}" type="parTrans" cxnId="{FC18E05E-44F6-45C1-B854-BAA3F5B1B43D}">
      <dgm:prSet/>
      <dgm:spPr/>
      <dgm:t>
        <a:bodyPr/>
        <a:lstStyle/>
        <a:p>
          <a:endParaRPr lang="en-US" sz="2000"/>
        </a:p>
      </dgm:t>
    </dgm:pt>
    <dgm:pt modelId="{BAF812A2-A5D0-499E-AABD-B0B2A46A2E0A}" type="sibTrans" cxnId="{FC18E05E-44F6-45C1-B854-BAA3F5B1B43D}">
      <dgm:prSet custT="1"/>
      <dgm:spPr/>
      <dgm:t>
        <a:bodyPr/>
        <a:lstStyle/>
        <a:p>
          <a:endParaRPr lang="en-US" sz="1050"/>
        </a:p>
      </dgm:t>
    </dgm:pt>
    <dgm:pt modelId="{62E2CDC8-E0C2-4451-93E4-1A75C8946F84}">
      <dgm:prSet phldrT="[Text]" custT="1"/>
      <dgm:spPr/>
      <dgm:t>
        <a:bodyPr/>
        <a:lstStyle/>
        <a:p>
          <a:r>
            <a:rPr lang="en-US" sz="1400" dirty="0" smtClean="0"/>
            <a:t>More than two year of sales without significant periods of missing data</a:t>
          </a:r>
          <a:endParaRPr lang="en-US" sz="1400" dirty="0"/>
        </a:p>
      </dgm:t>
    </dgm:pt>
    <dgm:pt modelId="{21FEF4D5-7A0D-432F-BCDB-6D1531EBE3F5}" type="parTrans" cxnId="{4EBC2E79-E736-40EE-A9E9-168F01270282}">
      <dgm:prSet/>
      <dgm:spPr/>
      <dgm:t>
        <a:bodyPr/>
        <a:lstStyle/>
        <a:p>
          <a:endParaRPr lang="en-US" sz="2000"/>
        </a:p>
      </dgm:t>
    </dgm:pt>
    <dgm:pt modelId="{D3433FDD-07BB-41DD-9512-143CB1B3CDD9}" type="sibTrans" cxnId="{4EBC2E79-E736-40EE-A9E9-168F01270282}">
      <dgm:prSet/>
      <dgm:spPr/>
      <dgm:t>
        <a:bodyPr/>
        <a:lstStyle/>
        <a:p>
          <a:endParaRPr lang="en-US" sz="2000"/>
        </a:p>
      </dgm:t>
    </dgm:pt>
    <dgm:pt modelId="{044D6132-7577-4869-AC2E-6D353FEF6FDF}">
      <dgm:prSet phldrT="[Text]" custT="1"/>
      <dgm:spPr/>
      <dgm:t>
        <a:bodyPr/>
        <a:lstStyle/>
        <a:p>
          <a:r>
            <a:rPr lang="en-US" sz="1400" dirty="0" smtClean="0"/>
            <a:t>3. Performance of models: Training markdown</a:t>
          </a:r>
          <a:endParaRPr lang="en-US" sz="1400" dirty="0"/>
        </a:p>
      </dgm:t>
    </dgm:pt>
    <dgm:pt modelId="{D262D238-7ECF-42F8-8F5B-21425904C8A4}" type="parTrans" cxnId="{14071BA9-436D-462C-A29C-B4F447EBA749}">
      <dgm:prSet/>
      <dgm:spPr/>
      <dgm:t>
        <a:bodyPr/>
        <a:lstStyle/>
        <a:p>
          <a:endParaRPr lang="en-US" sz="2000"/>
        </a:p>
      </dgm:t>
    </dgm:pt>
    <dgm:pt modelId="{073A7BA3-B372-4D94-8826-F6FAC5636552}" type="sibTrans" cxnId="{14071BA9-436D-462C-A29C-B4F447EBA749}">
      <dgm:prSet custT="1"/>
      <dgm:spPr/>
      <dgm:t>
        <a:bodyPr/>
        <a:lstStyle/>
        <a:p>
          <a:endParaRPr lang="en-US" sz="1050"/>
        </a:p>
      </dgm:t>
    </dgm:pt>
    <dgm:pt modelId="{3D0DB500-8AFE-48BF-9BE8-F4DE28A1A162}">
      <dgm:prSet phldrT="[Text]" custT="1"/>
      <dgm:spPr/>
      <dgm:t>
        <a:bodyPr/>
        <a:lstStyle/>
        <a:p>
          <a:r>
            <a:rPr lang="en-US" sz="1400" dirty="0" smtClean="0"/>
            <a:t>Train models on the training set (de-trend and de-</a:t>
          </a:r>
          <a:r>
            <a:rPr lang="en-US" sz="1400" dirty="0" err="1" smtClean="0"/>
            <a:t>seasonalize</a:t>
          </a:r>
          <a:r>
            <a:rPr lang="en-US" sz="1400" dirty="0" smtClean="0"/>
            <a:t> data when necessary)</a:t>
          </a:r>
          <a:endParaRPr lang="en-US" sz="1400" dirty="0"/>
        </a:p>
      </dgm:t>
    </dgm:pt>
    <dgm:pt modelId="{BAD05A71-1E0D-460B-96E1-40BA9998349D}" type="parTrans" cxnId="{A83CB553-9E4A-46A1-ACDB-F5D0CFA5113A}">
      <dgm:prSet/>
      <dgm:spPr/>
      <dgm:t>
        <a:bodyPr/>
        <a:lstStyle/>
        <a:p>
          <a:endParaRPr lang="en-US" sz="2000"/>
        </a:p>
      </dgm:t>
    </dgm:pt>
    <dgm:pt modelId="{50CD510C-09CF-4CE4-B336-7C2795813B9F}" type="sibTrans" cxnId="{A83CB553-9E4A-46A1-ACDB-F5D0CFA5113A}">
      <dgm:prSet/>
      <dgm:spPr/>
      <dgm:t>
        <a:bodyPr/>
        <a:lstStyle/>
        <a:p>
          <a:endParaRPr lang="en-US" sz="2000"/>
        </a:p>
      </dgm:t>
    </dgm:pt>
    <dgm:pt modelId="{CD19B3BF-5E53-4307-9C67-F98C724FE9FA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4. forecasting: Forecasting markdown</a:t>
          </a:r>
          <a:endParaRPr lang="en-US" sz="1400" dirty="0"/>
        </a:p>
      </dgm:t>
    </dgm:pt>
    <dgm:pt modelId="{29ACDAE9-7BBD-4DAA-8775-6975462BC9F6}" type="parTrans" cxnId="{4BB3EC89-E9E1-47FC-BCB0-197DCC246AD2}">
      <dgm:prSet/>
      <dgm:spPr/>
      <dgm:t>
        <a:bodyPr/>
        <a:lstStyle/>
        <a:p>
          <a:endParaRPr lang="en-US" sz="2000"/>
        </a:p>
      </dgm:t>
    </dgm:pt>
    <dgm:pt modelId="{5828418E-6C12-4BF3-B8A2-4C216DB1E1F4}" type="sibTrans" cxnId="{4BB3EC89-E9E1-47FC-BCB0-197DCC246AD2}">
      <dgm:prSet/>
      <dgm:spPr/>
      <dgm:t>
        <a:bodyPr/>
        <a:lstStyle/>
        <a:p>
          <a:endParaRPr lang="en-US" sz="2000"/>
        </a:p>
      </dgm:t>
    </dgm:pt>
    <dgm:pt modelId="{C78D1200-1DEA-4558-9806-F759519AEF96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Re-train best performers on the whole existing dataset, which now serves as training (traditional)/training and validation (machine learning) set</a:t>
          </a:r>
          <a:endParaRPr lang="en-US" sz="1400" dirty="0"/>
        </a:p>
      </dgm:t>
    </dgm:pt>
    <dgm:pt modelId="{F3F04B0A-465B-443B-9852-4D2FC583CF31}" type="parTrans" cxnId="{4520E3CE-2CEB-476D-A1C4-3077CDA4E073}">
      <dgm:prSet/>
      <dgm:spPr/>
      <dgm:t>
        <a:bodyPr/>
        <a:lstStyle/>
        <a:p>
          <a:endParaRPr lang="en-US" sz="2000"/>
        </a:p>
      </dgm:t>
    </dgm:pt>
    <dgm:pt modelId="{52EC285A-F28C-40F2-9434-CB7E7E1A3A27}" type="sibTrans" cxnId="{4520E3CE-2CEB-476D-A1C4-3077CDA4E073}">
      <dgm:prSet/>
      <dgm:spPr/>
      <dgm:t>
        <a:bodyPr/>
        <a:lstStyle/>
        <a:p>
          <a:endParaRPr lang="en-US" sz="2000"/>
        </a:p>
      </dgm:t>
    </dgm:pt>
    <dgm:pt modelId="{5F5F5ECA-D2CF-45B0-B071-F164B2D6585C}">
      <dgm:prSet phldrT="[Text]" custT="1"/>
      <dgm:spPr/>
      <dgm:t>
        <a:bodyPr/>
        <a:lstStyle/>
        <a:p>
          <a:r>
            <a:rPr lang="en-US" sz="1400" dirty="0" smtClean="0"/>
            <a:t>Other input variables of the item, as well as category level variables</a:t>
          </a:r>
          <a:endParaRPr lang="en-US" sz="1400" dirty="0"/>
        </a:p>
      </dgm:t>
    </dgm:pt>
    <dgm:pt modelId="{BEED239F-D6A9-4203-BDC1-44E8F49CB3B0}" type="parTrans" cxnId="{5595B125-173E-4958-9D59-DD7D401B7354}">
      <dgm:prSet/>
      <dgm:spPr/>
      <dgm:t>
        <a:bodyPr/>
        <a:lstStyle/>
        <a:p>
          <a:endParaRPr lang="en-US" sz="2000"/>
        </a:p>
      </dgm:t>
    </dgm:pt>
    <dgm:pt modelId="{FEF6E663-FCDE-4FEF-AA1E-9AA9F33E3402}" type="sibTrans" cxnId="{5595B125-173E-4958-9D59-DD7D401B7354}">
      <dgm:prSet/>
      <dgm:spPr/>
      <dgm:t>
        <a:bodyPr/>
        <a:lstStyle/>
        <a:p>
          <a:endParaRPr lang="en-US" sz="2000"/>
        </a:p>
      </dgm:t>
    </dgm:pt>
    <dgm:pt modelId="{A0D12B4D-B9DE-4C7F-A25F-DB4BBA69159E}">
      <dgm:prSet phldrT="[Text]" custT="1"/>
      <dgm:spPr/>
      <dgm:t>
        <a:bodyPr/>
        <a:lstStyle/>
        <a:p>
          <a:r>
            <a:rPr lang="en-US" sz="1400" dirty="0" smtClean="0"/>
            <a:t>1. Identification of forecast goals: Training markdown</a:t>
          </a:r>
          <a:endParaRPr lang="en-US" sz="1400" dirty="0"/>
        </a:p>
      </dgm:t>
    </dgm:pt>
    <dgm:pt modelId="{AA9984CE-2974-4D59-A0AB-858FFE9FDFA9}" type="parTrans" cxnId="{6AAB2038-79EC-4104-8C96-A9BA369EFE28}">
      <dgm:prSet/>
      <dgm:spPr/>
      <dgm:t>
        <a:bodyPr/>
        <a:lstStyle/>
        <a:p>
          <a:endParaRPr lang="en-US" sz="2000"/>
        </a:p>
      </dgm:t>
    </dgm:pt>
    <dgm:pt modelId="{B0385A5B-14E6-42AF-96AC-DAD66E6A07E3}" type="sibTrans" cxnId="{6AAB2038-79EC-4104-8C96-A9BA369EFE28}">
      <dgm:prSet custT="1"/>
      <dgm:spPr/>
      <dgm:t>
        <a:bodyPr/>
        <a:lstStyle/>
        <a:p>
          <a:endParaRPr lang="en-US" sz="1050"/>
        </a:p>
      </dgm:t>
    </dgm:pt>
    <dgm:pt modelId="{6158779F-2639-46F5-A662-6A3FE5D83F3A}">
      <dgm:prSet phldrT="[Text]" custT="1"/>
      <dgm:spPr/>
      <dgm:t>
        <a:bodyPr/>
        <a:lstStyle/>
        <a:p>
          <a:r>
            <a:rPr lang="en-US" sz="1400" dirty="0" smtClean="0"/>
            <a:t>Unit of analysis: single items in one club</a:t>
          </a:r>
          <a:endParaRPr lang="en-US" sz="1400" dirty="0"/>
        </a:p>
      </dgm:t>
    </dgm:pt>
    <dgm:pt modelId="{2B0C0BE7-7FC9-466F-A7DC-40B0943D5E22}" type="parTrans" cxnId="{47D0DE10-813B-4D5B-8083-503D7ACA7061}">
      <dgm:prSet/>
      <dgm:spPr/>
      <dgm:t>
        <a:bodyPr/>
        <a:lstStyle/>
        <a:p>
          <a:endParaRPr lang="en-US" sz="2000"/>
        </a:p>
      </dgm:t>
    </dgm:pt>
    <dgm:pt modelId="{01486E12-96B0-45B8-B302-32E96DDE6F49}" type="sibTrans" cxnId="{47D0DE10-813B-4D5B-8083-503D7ACA7061}">
      <dgm:prSet/>
      <dgm:spPr/>
      <dgm:t>
        <a:bodyPr/>
        <a:lstStyle/>
        <a:p>
          <a:endParaRPr lang="en-US" sz="2000"/>
        </a:p>
      </dgm:t>
    </dgm:pt>
    <dgm:pt modelId="{EE411341-A83D-45D1-A716-02FA5E64C6D4}">
      <dgm:prSet phldrT="[Text]" custT="1"/>
      <dgm:spPr/>
      <dgm:t>
        <a:bodyPr/>
        <a:lstStyle/>
        <a:p>
          <a:r>
            <a:rPr lang="en-US" sz="1400" dirty="0" smtClean="0"/>
            <a:t>Period of forecast: </a:t>
          </a:r>
          <a:endParaRPr lang="en-US" sz="1400" dirty="0"/>
        </a:p>
      </dgm:t>
    </dgm:pt>
    <dgm:pt modelId="{C4450C86-BB48-471F-83B5-E6983AE102D8}" type="parTrans" cxnId="{38B83039-ABBE-4031-81C7-103C4539EBBC}">
      <dgm:prSet/>
      <dgm:spPr/>
      <dgm:t>
        <a:bodyPr/>
        <a:lstStyle/>
        <a:p>
          <a:endParaRPr lang="en-US" sz="2000"/>
        </a:p>
      </dgm:t>
    </dgm:pt>
    <dgm:pt modelId="{7A4C1FB0-B291-4433-973C-374E4783BB9B}" type="sibTrans" cxnId="{38B83039-ABBE-4031-81C7-103C4539EBBC}">
      <dgm:prSet/>
      <dgm:spPr/>
      <dgm:t>
        <a:bodyPr/>
        <a:lstStyle/>
        <a:p>
          <a:endParaRPr lang="en-US" sz="2000"/>
        </a:p>
      </dgm:t>
    </dgm:pt>
    <dgm:pt modelId="{F7137A3D-51BB-4A14-99DF-6D286FAB735D}">
      <dgm:prSet phldrT="[Text]" custT="1"/>
      <dgm:spPr/>
      <dgm:t>
        <a:bodyPr/>
        <a:lstStyle/>
        <a:p>
          <a:r>
            <a:rPr lang="en-US" sz="1400" dirty="0" smtClean="0"/>
            <a:t>Length of inventory: time period from the placement of order to arrival of goods to clubs</a:t>
          </a:r>
          <a:endParaRPr lang="en-US" sz="1400" dirty="0"/>
        </a:p>
      </dgm:t>
    </dgm:pt>
    <dgm:pt modelId="{5E56291B-5091-416D-9928-12242D053F3A}" type="parTrans" cxnId="{4BD2953C-6651-4869-84F6-960865112F27}">
      <dgm:prSet/>
      <dgm:spPr/>
      <dgm:t>
        <a:bodyPr/>
        <a:lstStyle/>
        <a:p>
          <a:endParaRPr lang="en-US" sz="2000"/>
        </a:p>
      </dgm:t>
    </dgm:pt>
    <dgm:pt modelId="{43185F2E-7FAB-4E95-97E3-139FC022D77E}" type="sibTrans" cxnId="{4BD2953C-6651-4869-84F6-960865112F27}">
      <dgm:prSet/>
      <dgm:spPr/>
      <dgm:t>
        <a:bodyPr/>
        <a:lstStyle/>
        <a:p>
          <a:endParaRPr lang="en-US" sz="2000"/>
        </a:p>
      </dgm:t>
    </dgm:pt>
    <dgm:pt modelId="{7F54ABE5-141F-4076-B86E-FEA832B46081}">
      <dgm:prSet phldrT="[Text]" custT="1"/>
      <dgm:spPr/>
      <dgm:t>
        <a:bodyPr/>
        <a:lstStyle/>
        <a:p>
          <a:r>
            <a:rPr lang="en-US" sz="1400" dirty="0" smtClean="0"/>
            <a:t>Length of prediction: time period from one window of purchase decision making to the next</a:t>
          </a:r>
          <a:endParaRPr lang="en-US" sz="1400" dirty="0"/>
        </a:p>
      </dgm:t>
    </dgm:pt>
    <dgm:pt modelId="{DCA0431D-27A4-41E5-80C9-125179B79E4C}" type="parTrans" cxnId="{99A94988-1448-4CDE-AC18-524119647080}">
      <dgm:prSet/>
      <dgm:spPr/>
      <dgm:t>
        <a:bodyPr/>
        <a:lstStyle/>
        <a:p>
          <a:endParaRPr lang="en-US" sz="2000"/>
        </a:p>
      </dgm:t>
    </dgm:pt>
    <dgm:pt modelId="{B1473979-A726-465D-8966-F454C4B51244}" type="sibTrans" cxnId="{99A94988-1448-4CDE-AC18-524119647080}">
      <dgm:prSet/>
      <dgm:spPr/>
      <dgm:t>
        <a:bodyPr/>
        <a:lstStyle/>
        <a:p>
          <a:endParaRPr lang="en-US" sz="2000"/>
        </a:p>
      </dgm:t>
    </dgm:pt>
    <dgm:pt modelId="{C5E022C8-920C-4FCB-8FB2-E45FC34C2516}">
      <dgm:prSet phldrT="[Text]" custT="1"/>
      <dgm:spPr/>
      <dgm:t>
        <a:bodyPr/>
        <a:lstStyle/>
        <a:p>
          <a:r>
            <a:rPr lang="en-US" sz="1400" dirty="0" smtClean="0"/>
            <a:t>Divide existing data into training (traditional)/training and validation (machine learning) and test sets</a:t>
          </a:r>
          <a:endParaRPr lang="en-US" sz="1400" dirty="0"/>
        </a:p>
      </dgm:t>
    </dgm:pt>
    <dgm:pt modelId="{CCBA427B-27D7-414E-A734-249973E080DB}" type="parTrans" cxnId="{E9401642-6BFC-4537-89ED-F62F0084BCCF}">
      <dgm:prSet/>
      <dgm:spPr/>
      <dgm:t>
        <a:bodyPr/>
        <a:lstStyle/>
        <a:p>
          <a:endParaRPr lang="en-US" sz="2000"/>
        </a:p>
      </dgm:t>
    </dgm:pt>
    <dgm:pt modelId="{7F6858BA-4B09-4BCB-B0DC-E54CF58C02DE}" type="sibTrans" cxnId="{E9401642-6BFC-4537-89ED-F62F0084BCCF}">
      <dgm:prSet/>
      <dgm:spPr/>
      <dgm:t>
        <a:bodyPr/>
        <a:lstStyle/>
        <a:p>
          <a:endParaRPr lang="en-US" sz="2000"/>
        </a:p>
      </dgm:t>
    </dgm:pt>
    <dgm:pt modelId="{551AE718-FC83-43A7-A0C5-69B3A31212CC}">
      <dgm:prSet phldrT="[Text]" custT="1"/>
      <dgm:spPr/>
      <dgm:t>
        <a:bodyPr/>
        <a:lstStyle/>
        <a:p>
          <a:r>
            <a:rPr lang="en-US" sz="1400" dirty="0" smtClean="0"/>
            <a:t>Apply models to the test set and rank their performances</a:t>
          </a:r>
          <a:endParaRPr lang="en-US" sz="1400" dirty="0"/>
        </a:p>
      </dgm:t>
    </dgm:pt>
    <dgm:pt modelId="{6D6005E0-4C2A-4A94-80DA-B013C6F1E552}" type="parTrans" cxnId="{5C600B40-6E23-4FD4-A132-437C09CE0361}">
      <dgm:prSet/>
      <dgm:spPr/>
      <dgm:t>
        <a:bodyPr/>
        <a:lstStyle/>
        <a:p>
          <a:endParaRPr lang="en-US" sz="2000"/>
        </a:p>
      </dgm:t>
    </dgm:pt>
    <dgm:pt modelId="{FD475D2E-C601-4B4A-8FBD-611A73E98BF9}" type="sibTrans" cxnId="{5C600B40-6E23-4FD4-A132-437C09CE0361}">
      <dgm:prSet/>
      <dgm:spPr/>
      <dgm:t>
        <a:bodyPr/>
        <a:lstStyle/>
        <a:p>
          <a:endParaRPr lang="en-US" sz="2000"/>
        </a:p>
      </dgm:t>
    </dgm:pt>
    <dgm:pt modelId="{617FE2A4-152C-4B30-AC36-185BB15AB56A}">
      <dgm:prSet phldrT="[Text]" custT="1"/>
      <dgm:spPr/>
      <dgm:t>
        <a:bodyPr/>
        <a:lstStyle/>
        <a:p>
          <a:r>
            <a:rPr lang="en-US" sz="1400" dirty="0" smtClean="0"/>
            <a:t>Identify the four best-performers to be used in forecast</a:t>
          </a:r>
          <a:endParaRPr lang="en-US" sz="1400" dirty="0"/>
        </a:p>
      </dgm:t>
    </dgm:pt>
    <dgm:pt modelId="{0E328823-F8FF-4902-89B5-ABBE40AC6F10}" type="parTrans" cxnId="{5E50348E-977F-467D-A0CE-5859F7B40996}">
      <dgm:prSet/>
      <dgm:spPr/>
      <dgm:t>
        <a:bodyPr/>
        <a:lstStyle/>
        <a:p>
          <a:endParaRPr lang="en-US" sz="2000"/>
        </a:p>
      </dgm:t>
    </dgm:pt>
    <dgm:pt modelId="{6FCF7844-D89E-472C-97C3-DDF8618ACD55}" type="sibTrans" cxnId="{5E50348E-977F-467D-A0CE-5859F7B40996}">
      <dgm:prSet/>
      <dgm:spPr/>
      <dgm:t>
        <a:bodyPr/>
        <a:lstStyle/>
        <a:p>
          <a:endParaRPr lang="en-US" sz="2000"/>
        </a:p>
      </dgm:t>
    </dgm:pt>
    <dgm:pt modelId="{AEA6E0BD-89E6-493E-BCD8-04FF9ADCC8A8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Combine them to make predictions</a:t>
          </a:r>
          <a:endParaRPr lang="en-US" sz="1400" dirty="0"/>
        </a:p>
      </dgm:t>
    </dgm:pt>
    <dgm:pt modelId="{C441E3F3-EAF3-44B1-B47F-F2D1B9292655}" type="parTrans" cxnId="{ED3503B0-E4C5-45E3-B47D-8780BA2F8239}">
      <dgm:prSet/>
      <dgm:spPr/>
      <dgm:t>
        <a:bodyPr/>
        <a:lstStyle/>
        <a:p>
          <a:endParaRPr lang="en-US" sz="2000"/>
        </a:p>
      </dgm:t>
    </dgm:pt>
    <dgm:pt modelId="{5DE81ED9-A9A4-45B3-8D78-7AD94DC6F169}" type="sibTrans" cxnId="{ED3503B0-E4C5-45E3-B47D-8780BA2F8239}">
      <dgm:prSet/>
      <dgm:spPr/>
      <dgm:t>
        <a:bodyPr/>
        <a:lstStyle/>
        <a:p>
          <a:endParaRPr lang="en-US" sz="2000"/>
        </a:p>
      </dgm:t>
    </dgm:pt>
    <dgm:pt modelId="{B712D7A1-3C89-4D3A-86E5-5B558C556A05}" type="pres">
      <dgm:prSet presAssocID="{A1651CCB-FDA7-4834-971B-4148DA9928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95472-A31B-42B7-9A46-C2B9BED8C777}" type="pres">
      <dgm:prSet presAssocID="{A0D12B4D-B9DE-4C7F-A25F-DB4BBA69159E}" presName="composite" presStyleCnt="0"/>
      <dgm:spPr/>
    </dgm:pt>
    <dgm:pt modelId="{825C447F-D6B4-4FB0-BD1D-442817B9BD4A}" type="pres">
      <dgm:prSet presAssocID="{A0D12B4D-B9DE-4C7F-A25F-DB4BBA69159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22D01-15DC-4E48-85E7-0C9E918DA6C5}" type="pres">
      <dgm:prSet presAssocID="{A0D12B4D-B9DE-4C7F-A25F-DB4BBA69159E}" presName="parSh" presStyleLbl="node1" presStyleIdx="0" presStyleCnt="4"/>
      <dgm:spPr/>
      <dgm:t>
        <a:bodyPr/>
        <a:lstStyle/>
        <a:p>
          <a:endParaRPr lang="en-US"/>
        </a:p>
      </dgm:t>
    </dgm:pt>
    <dgm:pt modelId="{20E403BE-B1C5-40EE-94DC-38B553B58B57}" type="pres">
      <dgm:prSet presAssocID="{A0D12B4D-B9DE-4C7F-A25F-DB4BBA69159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740FE-D699-4566-A782-EB4956923C36}" type="pres">
      <dgm:prSet presAssocID="{B0385A5B-14E6-42AF-96AC-DAD66E6A07E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F95E284-4B02-4E17-BE33-96E9D6EF06AD}" type="pres">
      <dgm:prSet presAssocID="{B0385A5B-14E6-42AF-96AC-DAD66E6A07E3}" presName="connTx" presStyleLbl="sibTrans2D1" presStyleIdx="0" presStyleCnt="3"/>
      <dgm:spPr/>
      <dgm:t>
        <a:bodyPr/>
        <a:lstStyle/>
        <a:p>
          <a:endParaRPr lang="en-US"/>
        </a:p>
      </dgm:t>
    </dgm:pt>
    <dgm:pt modelId="{F5609BC6-04C9-43F6-9F0C-5A09FE3EA8CA}" type="pres">
      <dgm:prSet presAssocID="{26344970-CE50-4415-BA3B-A91CD0DC9E55}" presName="composite" presStyleCnt="0"/>
      <dgm:spPr/>
    </dgm:pt>
    <dgm:pt modelId="{44C3800E-5339-402E-B371-E737640E70A1}" type="pres">
      <dgm:prSet presAssocID="{26344970-CE50-4415-BA3B-A91CD0DC9E5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DEC53-AB93-4FD2-8DAB-4D547A337CE9}" type="pres">
      <dgm:prSet presAssocID="{26344970-CE50-4415-BA3B-A91CD0DC9E55}" presName="parSh" presStyleLbl="node1" presStyleIdx="1" presStyleCnt="4"/>
      <dgm:spPr/>
      <dgm:t>
        <a:bodyPr/>
        <a:lstStyle/>
        <a:p>
          <a:endParaRPr lang="en-US"/>
        </a:p>
      </dgm:t>
    </dgm:pt>
    <dgm:pt modelId="{68811B86-9FC4-4BBE-B970-D394F317DE92}" type="pres">
      <dgm:prSet presAssocID="{26344970-CE50-4415-BA3B-A91CD0DC9E5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7A3B2-FD0C-4DA9-A5EC-84C6A30F4E2F}" type="pres">
      <dgm:prSet presAssocID="{BAF812A2-A5D0-499E-AABD-B0B2A46A2E0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B7FD0E4-950B-42C3-A348-C8D0994068AD}" type="pres">
      <dgm:prSet presAssocID="{BAF812A2-A5D0-499E-AABD-B0B2A46A2E0A}" presName="connTx" presStyleLbl="sibTrans2D1" presStyleIdx="1" presStyleCnt="3"/>
      <dgm:spPr/>
      <dgm:t>
        <a:bodyPr/>
        <a:lstStyle/>
        <a:p>
          <a:endParaRPr lang="en-US"/>
        </a:p>
      </dgm:t>
    </dgm:pt>
    <dgm:pt modelId="{B64077FB-AF57-472F-9574-80164645BE88}" type="pres">
      <dgm:prSet presAssocID="{044D6132-7577-4869-AC2E-6D353FEF6FDF}" presName="composite" presStyleCnt="0"/>
      <dgm:spPr/>
    </dgm:pt>
    <dgm:pt modelId="{05D41759-4374-491D-B686-F57C5EE6FB70}" type="pres">
      <dgm:prSet presAssocID="{044D6132-7577-4869-AC2E-6D353FEF6FDF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7D9CC-1063-4404-8C75-0F9D07D5AA24}" type="pres">
      <dgm:prSet presAssocID="{044D6132-7577-4869-AC2E-6D353FEF6FDF}" presName="parSh" presStyleLbl="node1" presStyleIdx="2" presStyleCnt="4"/>
      <dgm:spPr/>
      <dgm:t>
        <a:bodyPr/>
        <a:lstStyle/>
        <a:p>
          <a:endParaRPr lang="en-US"/>
        </a:p>
      </dgm:t>
    </dgm:pt>
    <dgm:pt modelId="{00B2234F-6832-4A7E-98FE-31EE20BFF2B8}" type="pres">
      <dgm:prSet presAssocID="{044D6132-7577-4869-AC2E-6D353FEF6FDF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6D66C-0562-42AB-BB5C-EAB645E27D9A}" type="pres">
      <dgm:prSet presAssocID="{073A7BA3-B372-4D94-8826-F6FAC563655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253984C-5C15-4AC9-A9C2-1CE33DCCF841}" type="pres">
      <dgm:prSet presAssocID="{073A7BA3-B372-4D94-8826-F6FAC5636552}" presName="connTx" presStyleLbl="sibTrans2D1" presStyleIdx="2" presStyleCnt="3"/>
      <dgm:spPr/>
      <dgm:t>
        <a:bodyPr/>
        <a:lstStyle/>
        <a:p>
          <a:endParaRPr lang="en-US"/>
        </a:p>
      </dgm:t>
    </dgm:pt>
    <dgm:pt modelId="{CB14DF5D-2660-4661-8CB9-7CE9826BD9D5}" type="pres">
      <dgm:prSet presAssocID="{CD19B3BF-5E53-4307-9C67-F98C724FE9FA}" presName="composite" presStyleCnt="0"/>
      <dgm:spPr/>
    </dgm:pt>
    <dgm:pt modelId="{665611C5-A739-4257-94E0-F54833890B98}" type="pres">
      <dgm:prSet presAssocID="{CD19B3BF-5E53-4307-9C67-F98C724FE9FA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E6CF7-1008-4100-9FF4-27CFCBAFEB64}" type="pres">
      <dgm:prSet presAssocID="{CD19B3BF-5E53-4307-9C67-F98C724FE9FA}" presName="parSh" presStyleLbl="node1" presStyleIdx="3" presStyleCnt="4"/>
      <dgm:spPr/>
      <dgm:t>
        <a:bodyPr/>
        <a:lstStyle/>
        <a:p>
          <a:endParaRPr lang="en-US"/>
        </a:p>
      </dgm:t>
    </dgm:pt>
    <dgm:pt modelId="{2D0CFA50-0245-4A37-BA61-8344EE332697}" type="pres">
      <dgm:prSet presAssocID="{CD19B3BF-5E53-4307-9C67-F98C724FE9FA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D2953C-6651-4869-84F6-960865112F27}" srcId="{EE411341-A83D-45D1-A716-02FA5E64C6D4}" destId="{F7137A3D-51BB-4A14-99DF-6D286FAB735D}" srcOrd="0" destOrd="0" parTransId="{5E56291B-5091-416D-9928-12242D053F3A}" sibTransId="{43185F2E-7FAB-4E95-97E3-139FC022D77E}"/>
    <dgm:cxn modelId="{940EDDE4-3351-4154-BDCF-0897A387BC83}" type="presOf" srcId="{617FE2A4-152C-4B30-AC36-185BB15AB56A}" destId="{00B2234F-6832-4A7E-98FE-31EE20BFF2B8}" srcOrd="0" destOrd="2" presId="urn:microsoft.com/office/officeart/2005/8/layout/process3"/>
    <dgm:cxn modelId="{C88D3923-85FE-4F4F-A65F-D6EB88F333CF}" type="presOf" srcId="{7F54ABE5-141F-4076-B86E-FEA832B46081}" destId="{20E403BE-B1C5-40EE-94DC-38B553B58B57}" srcOrd="0" destOrd="3" presId="urn:microsoft.com/office/officeart/2005/8/layout/process3"/>
    <dgm:cxn modelId="{5E51A3A8-526A-4634-8F83-615C9967273A}" type="presOf" srcId="{044D6132-7577-4869-AC2E-6D353FEF6FDF}" destId="{5B27D9CC-1063-4404-8C75-0F9D07D5AA24}" srcOrd="1" destOrd="0" presId="urn:microsoft.com/office/officeart/2005/8/layout/process3"/>
    <dgm:cxn modelId="{426941BD-59C6-4607-A2A0-D5C6AC78C9A1}" type="presOf" srcId="{BAF812A2-A5D0-499E-AABD-B0B2A46A2E0A}" destId="{3937A3B2-FD0C-4DA9-A5EC-84C6A30F4E2F}" srcOrd="0" destOrd="0" presId="urn:microsoft.com/office/officeart/2005/8/layout/process3"/>
    <dgm:cxn modelId="{99A94988-1448-4CDE-AC18-524119647080}" srcId="{EE411341-A83D-45D1-A716-02FA5E64C6D4}" destId="{7F54ABE5-141F-4076-B86E-FEA832B46081}" srcOrd="1" destOrd="0" parTransId="{DCA0431D-27A4-41E5-80C9-125179B79E4C}" sibTransId="{B1473979-A726-465D-8966-F454C4B51244}"/>
    <dgm:cxn modelId="{14071BA9-436D-462C-A29C-B4F447EBA749}" srcId="{A1651CCB-FDA7-4834-971B-4148DA992887}" destId="{044D6132-7577-4869-AC2E-6D353FEF6FDF}" srcOrd="2" destOrd="0" parTransId="{D262D238-7ECF-42F8-8F5B-21425904C8A4}" sibTransId="{073A7BA3-B372-4D94-8826-F6FAC5636552}"/>
    <dgm:cxn modelId="{4C9D0A5C-32F4-4E07-A16B-4C5BD459A934}" type="presOf" srcId="{AEA6E0BD-89E6-493E-BCD8-04FF9ADCC8A8}" destId="{2D0CFA50-0245-4A37-BA61-8344EE332697}" srcOrd="0" destOrd="1" presId="urn:microsoft.com/office/officeart/2005/8/layout/process3"/>
    <dgm:cxn modelId="{C59BF879-A6D2-4C66-AB90-39EBBB4EAFEB}" type="presOf" srcId="{EE411341-A83D-45D1-A716-02FA5E64C6D4}" destId="{20E403BE-B1C5-40EE-94DC-38B553B58B57}" srcOrd="0" destOrd="1" presId="urn:microsoft.com/office/officeart/2005/8/layout/process3"/>
    <dgm:cxn modelId="{A5048A6C-0456-4358-9B7D-A45E43B0FE51}" type="presOf" srcId="{073A7BA3-B372-4D94-8826-F6FAC5636552}" destId="{7253984C-5C15-4AC9-A9C2-1CE33DCCF841}" srcOrd="1" destOrd="0" presId="urn:microsoft.com/office/officeart/2005/8/layout/process3"/>
    <dgm:cxn modelId="{A83CB553-9E4A-46A1-ACDB-F5D0CFA5113A}" srcId="{044D6132-7577-4869-AC2E-6D353FEF6FDF}" destId="{3D0DB500-8AFE-48BF-9BE8-F4DE28A1A162}" srcOrd="0" destOrd="0" parTransId="{BAD05A71-1E0D-460B-96E1-40BA9998349D}" sibTransId="{50CD510C-09CF-4CE4-B336-7C2795813B9F}"/>
    <dgm:cxn modelId="{38B83039-ABBE-4031-81C7-103C4539EBBC}" srcId="{A0D12B4D-B9DE-4C7F-A25F-DB4BBA69159E}" destId="{EE411341-A83D-45D1-A716-02FA5E64C6D4}" srcOrd="1" destOrd="0" parTransId="{C4450C86-BB48-471F-83B5-E6983AE102D8}" sibTransId="{7A4C1FB0-B291-4433-973C-374E4783BB9B}"/>
    <dgm:cxn modelId="{6720D359-5AF4-446B-B275-2FF97E81604F}" type="presOf" srcId="{26344970-CE50-4415-BA3B-A91CD0DC9E55}" destId="{BF4DEC53-AB93-4FD2-8DAB-4D547A337CE9}" srcOrd="1" destOrd="0" presId="urn:microsoft.com/office/officeart/2005/8/layout/process3"/>
    <dgm:cxn modelId="{6A942593-1AC5-4773-8392-EA5804472192}" type="presOf" srcId="{BAF812A2-A5D0-499E-AABD-B0B2A46A2E0A}" destId="{FB7FD0E4-950B-42C3-A348-C8D0994068AD}" srcOrd="1" destOrd="0" presId="urn:microsoft.com/office/officeart/2005/8/layout/process3"/>
    <dgm:cxn modelId="{5E52748D-DD31-4829-A6CA-324E9F13167E}" type="presOf" srcId="{62E2CDC8-E0C2-4451-93E4-1A75C8946F84}" destId="{68811B86-9FC4-4BBE-B970-D394F317DE92}" srcOrd="0" destOrd="0" presId="urn:microsoft.com/office/officeart/2005/8/layout/process3"/>
    <dgm:cxn modelId="{47D0DE10-813B-4D5B-8083-503D7ACA7061}" srcId="{A0D12B4D-B9DE-4C7F-A25F-DB4BBA69159E}" destId="{6158779F-2639-46F5-A662-6A3FE5D83F3A}" srcOrd="0" destOrd="0" parTransId="{2B0C0BE7-7FC9-466F-A7DC-40B0943D5E22}" sibTransId="{01486E12-96B0-45B8-B302-32E96DDE6F49}"/>
    <dgm:cxn modelId="{365E31E2-A04F-4E9F-A0A5-E419B19B332F}" type="presOf" srcId="{A0D12B4D-B9DE-4C7F-A25F-DB4BBA69159E}" destId="{09522D01-15DC-4E48-85E7-0C9E918DA6C5}" srcOrd="1" destOrd="0" presId="urn:microsoft.com/office/officeart/2005/8/layout/process3"/>
    <dgm:cxn modelId="{A07A24E6-DB6D-4D40-9767-CBC3394798D8}" type="presOf" srcId="{26344970-CE50-4415-BA3B-A91CD0DC9E55}" destId="{44C3800E-5339-402E-B371-E737640E70A1}" srcOrd="0" destOrd="0" presId="urn:microsoft.com/office/officeart/2005/8/layout/process3"/>
    <dgm:cxn modelId="{6AAB2038-79EC-4104-8C96-A9BA369EFE28}" srcId="{A1651CCB-FDA7-4834-971B-4148DA992887}" destId="{A0D12B4D-B9DE-4C7F-A25F-DB4BBA69159E}" srcOrd="0" destOrd="0" parTransId="{AA9984CE-2974-4D59-A0AB-858FFE9FDFA9}" sibTransId="{B0385A5B-14E6-42AF-96AC-DAD66E6A07E3}"/>
    <dgm:cxn modelId="{097E0496-3843-4F59-AC06-4D678C9012E8}" type="presOf" srcId="{5F5F5ECA-D2CF-45B0-B071-F164B2D6585C}" destId="{68811B86-9FC4-4BBE-B970-D394F317DE92}" srcOrd="0" destOrd="1" presId="urn:microsoft.com/office/officeart/2005/8/layout/process3"/>
    <dgm:cxn modelId="{5C600B40-6E23-4FD4-A132-437C09CE0361}" srcId="{044D6132-7577-4869-AC2E-6D353FEF6FDF}" destId="{551AE718-FC83-43A7-A0C5-69B3A31212CC}" srcOrd="1" destOrd="0" parTransId="{6D6005E0-4C2A-4A94-80DA-B013C6F1E552}" sibTransId="{FD475D2E-C601-4B4A-8FBD-611A73E98BF9}"/>
    <dgm:cxn modelId="{5E50348E-977F-467D-A0CE-5859F7B40996}" srcId="{044D6132-7577-4869-AC2E-6D353FEF6FDF}" destId="{617FE2A4-152C-4B30-AC36-185BB15AB56A}" srcOrd="2" destOrd="0" parTransId="{0E328823-F8FF-4902-89B5-ABBE40AC6F10}" sibTransId="{6FCF7844-D89E-472C-97C3-DDF8618ACD55}"/>
    <dgm:cxn modelId="{B48568C5-FDB1-45CB-9AAE-DF0955A76DA2}" type="presOf" srcId="{F7137A3D-51BB-4A14-99DF-6D286FAB735D}" destId="{20E403BE-B1C5-40EE-94DC-38B553B58B57}" srcOrd="0" destOrd="2" presId="urn:microsoft.com/office/officeart/2005/8/layout/process3"/>
    <dgm:cxn modelId="{9078A24B-95C6-43F2-8031-41E71EF7F4E9}" type="presOf" srcId="{A0D12B4D-B9DE-4C7F-A25F-DB4BBA69159E}" destId="{825C447F-D6B4-4FB0-BD1D-442817B9BD4A}" srcOrd="0" destOrd="0" presId="urn:microsoft.com/office/officeart/2005/8/layout/process3"/>
    <dgm:cxn modelId="{6FDA84F1-DAA0-48F3-A75D-4FD5DD72CAD0}" type="presOf" srcId="{3D0DB500-8AFE-48BF-9BE8-F4DE28A1A162}" destId="{00B2234F-6832-4A7E-98FE-31EE20BFF2B8}" srcOrd="0" destOrd="0" presId="urn:microsoft.com/office/officeart/2005/8/layout/process3"/>
    <dgm:cxn modelId="{03740855-1E15-4675-B32B-A0FF9923AAE2}" type="presOf" srcId="{C5E022C8-920C-4FCB-8FB2-E45FC34C2516}" destId="{68811B86-9FC4-4BBE-B970-D394F317DE92}" srcOrd="0" destOrd="2" presId="urn:microsoft.com/office/officeart/2005/8/layout/process3"/>
    <dgm:cxn modelId="{E70E38AD-DA63-4DF4-ACF4-5BC26A9DD063}" type="presOf" srcId="{CD19B3BF-5E53-4307-9C67-F98C724FE9FA}" destId="{8A7E6CF7-1008-4100-9FF4-27CFCBAFEB64}" srcOrd="1" destOrd="0" presId="urn:microsoft.com/office/officeart/2005/8/layout/process3"/>
    <dgm:cxn modelId="{C30F3513-1280-43BA-8FD3-7B9E6E200351}" type="presOf" srcId="{B0385A5B-14E6-42AF-96AC-DAD66E6A07E3}" destId="{5DC740FE-D699-4566-A782-EB4956923C36}" srcOrd="0" destOrd="0" presId="urn:microsoft.com/office/officeart/2005/8/layout/process3"/>
    <dgm:cxn modelId="{4520E3CE-2CEB-476D-A1C4-3077CDA4E073}" srcId="{CD19B3BF-5E53-4307-9C67-F98C724FE9FA}" destId="{C78D1200-1DEA-4558-9806-F759519AEF96}" srcOrd="0" destOrd="0" parTransId="{F3F04B0A-465B-443B-9852-4D2FC583CF31}" sibTransId="{52EC285A-F28C-40F2-9434-CB7E7E1A3A27}"/>
    <dgm:cxn modelId="{7E52CCFD-079E-478B-A27E-06E7D0586B8C}" type="presOf" srcId="{6158779F-2639-46F5-A662-6A3FE5D83F3A}" destId="{20E403BE-B1C5-40EE-94DC-38B553B58B57}" srcOrd="0" destOrd="0" presId="urn:microsoft.com/office/officeart/2005/8/layout/process3"/>
    <dgm:cxn modelId="{985ED331-FFE2-41B6-AC0C-5E5D14DDA8CC}" type="presOf" srcId="{CD19B3BF-5E53-4307-9C67-F98C724FE9FA}" destId="{665611C5-A739-4257-94E0-F54833890B98}" srcOrd="0" destOrd="0" presId="urn:microsoft.com/office/officeart/2005/8/layout/process3"/>
    <dgm:cxn modelId="{D863B9A8-401C-4CB6-8188-EBF2F91C979D}" type="presOf" srcId="{B0385A5B-14E6-42AF-96AC-DAD66E6A07E3}" destId="{DF95E284-4B02-4E17-BE33-96E9D6EF06AD}" srcOrd="1" destOrd="0" presId="urn:microsoft.com/office/officeart/2005/8/layout/process3"/>
    <dgm:cxn modelId="{E9401642-6BFC-4537-89ED-F62F0084BCCF}" srcId="{26344970-CE50-4415-BA3B-A91CD0DC9E55}" destId="{C5E022C8-920C-4FCB-8FB2-E45FC34C2516}" srcOrd="2" destOrd="0" parTransId="{CCBA427B-27D7-414E-A734-249973E080DB}" sibTransId="{7F6858BA-4B09-4BCB-B0DC-E54CF58C02DE}"/>
    <dgm:cxn modelId="{5595B125-173E-4958-9D59-DD7D401B7354}" srcId="{26344970-CE50-4415-BA3B-A91CD0DC9E55}" destId="{5F5F5ECA-D2CF-45B0-B071-F164B2D6585C}" srcOrd="1" destOrd="0" parTransId="{BEED239F-D6A9-4203-BDC1-44E8F49CB3B0}" sibTransId="{FEF6E663-FCDE-4FEF-AA1E-9AA9F33E3402}"/>
    <dgm:cxn modelId="{4EBC2E79-E736-40EE-A9E9-168F01270282}" srcId="{26344970-CE50-4415-BA3B-A91CD0DC9E55}" destId="{62E2CDC8-E0C2-4451-93E4-1A75C8946F84}" srcOrd="0" destOrd="0" parTransId="{21FEF4D5-7A0D-432F-BCDB-6D1531EBE3F5}" sibTransId="{D3433FDD-07BB-41DD-9512-143CB1B3CDD9}"/>
    <dgm:cxn modelId="{ED3503B0-E4C5-45E3-B47D-8780BA2F8239}" srcId="{CD19B3BF-5E53-4307-9C67-F98C724FE9FA}" destId="{AEA6E0BD-89E6-493E-BCD8-04FF9ADCC8A8}" srcOrd="1" destOrd="0" parTransId="{C441E3F3-EAF3-44B1-B47F-F2D1B9292655}" sibTransId="{5DE81ED9-A9A4-45B3-8D78-7AD94DC6F169}"/>
    <dgm:cxn modelId="{FC18E05E-44F6-45C1-B854-BAA3F5B1B43D}" srcId="{A1651CCB-FDA7-4834-971B-4148DA992887}" destId="{26344970-CE50-4415-BA3B-A91CD0DC9E55}" srcOrd="1" destOrd="0" parTransId="{8FD5ECAB-9598-48D7-B18B-8190F5D667AD}" sibTransId="{BAF812A2-A5D0-499E-AABD-B0B2A46A2E0A}"/>
    <dgm:cxn modelId="{B8156515-ED85-405E-808D-94D11960C143}" type="presOf" srcId="{044D6132-7577-4869-AC2E-6D353FEF6FDF}" destId="{05D41759-4374-491D-B686-F57C5EE6FB70}" srcOrd="0" destOrd="0" presId="urn:microsoft.com/office/officeart/2005/8/layout/process3"/>
    <dgm:cxn modelId="{18977FE0-99A1-4894-997A-93E55748FA4C}" type="presOf" srcId="{C78D1200-1DEA-4558-9806-F759519AEF96}" destId="{2D0CFA50-0245-4A37-BA61-8344EE332697}" srcOrd="0" destOrd="0" presId="urn:microsoft.com/office/officeart/2005/8/layout/process3"/>
    <dgm:cxn modelId="{4BB3EC89-E9E1-47FC-BCB0-197DCC246AD2}" srcId="{A1651CCB-FDA7-4834-971B-4148DA992887}" destId="{CD19B3BF-5E53-4307-9C67-F98C724FE9FA}" srcOrd="3" destOrd="0" parTransId="{29ACDAE9-7BBD-4DAA-8775-6975462BC9F6}" sibTransId="{5828418E-6C12-4BF3-B8A2-4C216DB1E1F4}"/>
    <dgm:cxn modelId="{863E8346-137D-4424-924A-0E427AB5F9F1}" type="presOf" srcId="{073A7BA3-B372-4D94-8826-F6FAC5636552}" destId="{7F26D66C-0562-42AB-BB5C-EAB645E27D9A}" srcOrd="0" destOrd="0" presId="urn:microsoft.com/office/officeart/2005/8/layout/process3"/>
    <dgm:cxn modelId="{1F536735-ACFC-4BD6-A480-117A5768B376}" type="presOf" srcId="{A1651CCB-FDA7-4834-971B-4148DA992887}" destId="{B712D7A1-3C89-4D3A-86E5-5B558C556A05}" srcOrd="0" destOrd="0" presId="urn:microsoft.com/office/officeart/2005/8/layout/process3"/>
    <dgm:cxn modelId="{2E2AA13F-9486-472D-B3EC-4CF77C9C232A}" type="presOf" srcId="{551AE718-FC83-43A7-A0C5-69B3A31212CC}" destId="{00B2234F-6832-4A7E-98FE-31EE20BFF2B8}" srcOrd="0" destOrd="1" presId="urn:microsoft.com/office/officeart/2005/8/layout/process3"/>
    <dgm:cxn modelId="{59240515-9A71-4565-8A75-6349224EE672}" type="presParOf" srcId="{B712D7A1-3C89-4D3A-86E5-5B558C556A05}" destId="{AD395472-A31B-42B7-9A46-C2B9BED8C777}" srcOrd="0" destOrd="0" presId="urn:microsoft.com/office/officeart/2005/8/layout/process3"/>
    <dgm:cxn modelId="{7B377470-FE81-4C58-A4A7-7DA64536A12E}" type="presParOf" srcId="{AD395472-A31B-42B7-9A46-C2B9BED8C777}" destId="{825C447F-D6B4-4FB0-BD1D-442817B9BD4A}" srcOrd="0" destOrd="0" presId="urn:microsoft.com/office/officeart/2005/8/layout/process3"/>
    <dgm:cxn modelId="{0A1DC316-B2FF-4B74-8B31-FEC39830A29F}" type="presParOf" srcId="{AD395472-A31B-42B7-9A46-C2B9BED8C777}" destId="{09522D01-15DC-4E48-85E7-0C9E918DA6C5}" srcOrd="1" destOrd="0" presId="urn:microsoft.com/office/officeart/2005/8/layout/process3"/>
    <dgm:cxn modelId="{9C422435-3B0C-48F0-A323-27E29CDA1867}" type="presParOf" srcId="{AD395472-A31B-42B7-9A46-C2B9BED8C777}" destId="{20E403BE-B1C5-40EE-94DC-38B553B58B57}" srcOrd="2" destOrd="0" presId="urn:microsoft.com/office/officeart/2005/8/layout/process3"/>
    <dgm:cxn modelId="{27B0BF70-34DD-4020-A4DD-EF425E78FA2B}" type="presParOf" srcId="{B712D7A1-3C89-4D3A-86E5-5B558C556A05}" destId="{5DC740FE-D699-4566-A782-EB4956923C36}" srcOrd="1" destOrd="0" presId="urn:microsoft.com/office/officeart/2005/8/layout/process3"/>
    <dgm:cxn modelId="{97BB24BF-C94C-4FF6-829D-1933206E07D3}" type="presParOf" srcId="{5DC740FE-D699-4566-A782-EB4956923C36}" destId="{DF95E284-4B02-4E17-BE33-96E9D6EF06AD}" srcOrd="0" destOrd="0" presId="urn:microsoft.com/office/officeart/2005/8/layout/process3"/>
    <dgm:cxn modelId="{00C93804-E06C-4651-AD35-1705BC2D54B8}" type="presParOf" srcId="{B712D7A1-3C89-4D3A-86E5-5B558C556A05}" destId="{F5609BC6-04C9-43F6-9F0C-5A09FE3EA8CA}" srcOrd="2" destOrd="0" presId="urn:microsoft.com/office/officeart/2005/8/layout/process3"/>
    <dgm:cxn modelId="{3D37B3CD-DAAD-4713-83F1-0DEB8693A81E}" type="presParOf" srcId="{F5609BC6-04C9-43F6-9F0C-5A09FE3EA8CA}" destId="{44C3800E-5339-402E-B371-E737640E70A1}" srcOrd="0" destOrd="0" presId="urn:microsoft.com/office/officeart/2005/8/layout/process3"/>
    <dgm:cxn modelId="{E7106EF6-425F-462F-8265-A834528D6929}" type="presParOf" srcId="{F5609BC6-04C9-43F6-9F0C-5A09FE3EA8CA}" destId="{BF4DEC53-AB93-4FD2-8DAB-4D547A337CE9}" srcOrd="1" destOrd="0" presId="urn:microsoft.com/office/officeart/2005/8/layout/process3"/>
    <dgm:cxn modelId="{662D6D72-A799-4F64-88BF-E1F1BC4B15D3}" type="presParOf" srcId="{F5609BC6-04C9-43F6-9F0C-5A09FE3EA8CA}" destId="{68811B86-9FC4-4BBE-B970-D394F317DE92}" srcOrd="2" destOrd="0" presId="urn:microsoft.com/office/officeart/2005/8/layout/process3"/>
    <dgm:cxn modelId="{B71EBCC2-EB68-4538-9D81-79EFC4DC6BD6}" type="presParOf" srcId="{B712D7A1-3C89-4D3A-86E5-5B558C556A05}" destId="{3937A3B2-FD0C-4DA9-A5EC-84C6A30F4E2F}" srcOrd="3" destOrd="0" presId="urn:microsoft.com/office/officeart/2005/8/layout/process3"/>
    <dgm:cxn modelId="{B0FEBFCF-BDB8-4848-A12B-BA83FADA2C22}" type="presParOf" srcId="{3937A3B2-FD0C-4DA9-A5EC-84C6A30F4E2F}" destId="{FB7FD0E4-950B-42C3-A348-C8D0994068AD}" srcOrd="0" destOrd="0" presId="urn:microsoft.com/office/officeart/2005/8/layout/process3"/>
    <dgm:cxn modelId="{F3328222-E7D4-4A3F-874A-12816E6ECF72}" type="presParOf" srcId="{B712D7A1-3C89-4D3A-86E5-5B558C556A05}" destId="{B64077FB-AF57-472F-9574-80164645BE88}" srcOrd="4" destOrd="0" presId="urn:microsoft.com/office/officeart/2005/8/layout/process3"/>
    <dgm:cxn modelId="{78E87387-D071-4130-9AF3-9AA14E7BEB37}" type="presParOf" srcId="{B64077FB-AF57-472F-9574-80164645BE88}" destId="{05D41759-4374-491D-B686-F57C5EE6FB70}" srcOrd="0" destOrd="0" presId="urn:microsoft.com/office/officeart/2005/8/layout/process3"/>
    <dgm:cxn modelId="{19A306AC-34E1-42CB-B9C9-AB0AA1E1D80F}" type="presParOf" srcId="{B64077FB-AF57-472F-9574-80164645BE88}" destId="{5B27D9CC-1063-4404-8C75-0F9D07D5AA24}" srcOrd="1" destOrd="0" presId="urn:microsoft.com/office/officeart/2005/8/layout/process3"/>
    <dgm:cxn modelId="{839F13F6-2CDB-4B95-A3CB-8BF8B8E0ADE5}" type="presParOf" srcId="{B64077FB-AF57-472F-9574-80164645BE88}" destId="{00B2234F-6832-4A7E-98FE-31EE20BFF2B8}" srcOrd="2" destOrd="0" presId="urn:microsoft.com/office/officeart/2005/8/layout/process3"/>
    <dgm:cxn modelId="{45819CFC-D2D2-4C28-8998-9DBBA1538187}" type="presParOf" srcId="{B712D7A1-3C89-4D3A-86E5-5B558C556A05}" destId="{7F26D66C-0562-42AB-BB5C-EAB645E27D9A}" srcOrd="5" destOrd="0" presId="urn:microsoft.com/office/officeart/2005/8/layout/process3"/>
    <dgm:cxn modelId="{E41EA5D5-3058-4525-9AF9-014E6830CB79}" type="presParOf" srcId="{7F26D66C-0562-42AB-BB5C-EAB645E27D9A}" destId="{7253984C-5C15-4AC9-A9C2-1CE33DCCF841}" srcOrd="0" destOrd="0" presId="urn:microsoft.com/office/officeart/2005/8/layout/process3"/>
    <dgm:cxn modelId="{E3911FB8-2E40-4351-98E2-C82B9FCFD58B}" type="presParOf" srcId="{B712D7A1-3C89-4D3A-86E5-5B558C556A05}" destId="{CB14DF5D-2660-4661-8CB9-7CE9826BD9D5}" srcOrd="6" destOrd="0" presId="urn:microsoft.com/office/officeart/2005/8/layout/process3"/>
    <dgm:cxn modelId="{92560855-3888-4746-8208-B0343A9C6E80}" type="presParOf" srcId="{CB14DF5D-2660-4661-8CB9-7CE9826BD9D5}" destId="{665611C5-A739-4257-94E0-F54833890B98}" srcOrd="0" destOrd="0" presId="urn:microsoft.com/office/officeart/2005/8/layout/process3"/>
    <dgm:cxn modelId="{1FC17F70-6451-4625-A8FA-53416D43383B}" type="presParOf" srcId="{CB14DF5D-2660-4661-8CB9-7CE9826BD9D5}" destId="{8A7E6CF7-1008-4100-9FF4-27CFCBAFEB64}" srcOrd="1" destOrd="0" presId="urn:microsoft.com/office/officeart/2005/8/layout/process3"/>
    <dgm:cxn modelId="{D5891589-C779-498F-B3FA-4371967462BA}" type="presParOf" srcId="{CB14DF5D-2660-4661-8CB9-7CE9826BD9D5}" destId="{2D0CFA50-0245-4A37-BA61-8344EE3326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2D01-15DC-4E48-85E7-0C9E918DA6C5}">
      <dsp:nvSpPr>
        <dsp:cNvPr id="0" name=""/>
        <dsp:cNvSpPr/>
      </dsp:nvSpPr>
      <dsp:spPr>
        <a:xfrm>
          <a:off x="11650" y="0"/>
          <a:ext cx="1742045" cy="1046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 Identification of forecast goals: Training markdown</a:t>
          </a:r>
          <a:endParaRPr lang="en-US" sz="1400" kern="1200" dirty="0"/>
        </a:p>
      </dsp:txBody>
      <dsp:txXfrm>
        <a:off x="11650" y="0"/>
        <a:ext cx="1742045" cy="697383"/>
      </dsp:txXfrm>
    </dsp:sp>
    <dsp:sp modelId="{20E403BE-B1C5-40EE-94DC-38B553B58B57}">
      <dsp:nvSpPr>
        <dsp:cNvPr id="0" name=""/>
        <dsp:cNvSpPr/>
      </dsp:nvSpPr>
      <dsp:spPr>
        <a:xfrm>
          <a:off x="368106" y="697383"/>
          <a:ext cx="1742045" cy="3955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Unit of analysis: single items in one club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Period of forecast: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Length of inventory: time period from the placement of order to arrival of goods to clubs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Length of prediction: time period from one window of purchase decision making to the next</a:t>
          </a:r>
          <a:endParaRPr lang="en-US" sz="1400" kern="1200" dirty="0"/>
        </a:p>
      </dsp:txBody>
      <dsp:txXfrm>
        <a:off x="419129" y="748406"/>
        <a:ext cx="1639999" cy="3853533"/>
      </dsp:txXfrm>
    </dsp:sp>
    <dsp:sp modelId="{5DC740FE-D699-4566-A782-EB4956923C36}">
      <dsp:nvSpPr>
        <dsp:cNvPr id="0" name=""/>
        <dsp:cNvSpPr/>
      </dsp:nvSpPr>
      <dsp:spPr>
        <a:xfrm>
          <a:off x="2017667" y="131868"/>
          <a:ext cx="559620" cy="43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2017667" y="218597"/>
        <a:ext cx="429526" cy="260189"/>
      </dsp:txXfrm>
    </dsp:sp>
    <dsp:sp modelId="{BF4DEC53-AB93-4FD2-8DAB-4D547A337CE9}">
      <dsp:nvSpPr>
        <dsp:cNvPr id="0" name=""/>
        <dsp:cNvSpPr/>
      </dsp:nvSpPr>
      <dsp:spPr>
        <a:xfrm>
          <a:off x="2809582" y="0"/>
          <a:ext cx="1742045" cy="1046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 Data input: Training markdown</a:t>
          </a:r>
          <a:endParaRPr lang="en-US" sz="1400" kern="1200" dirty="0"/>
        </a:p>
      </dsp:txBody>
      <dsp:txXfrm>
        <a:off x="2809582" y="0"/>
        <a:ext cx="1742045" cy="697383"/>
      </dsp:txXfrm>
    </dsp:sp>
    <dsp:sp modelId="{68811B86-9FC4-4BBE-B970-D394F317DE92}">
      <dsp:nvSpPr>
        <dsp:cNvPr id="0" name=""/>
        <dsp:cNvSpPr/>
      </dsp:nvSpPr>
      <dsp:spPr>
        <a:xfrm>
          <a:off x="3166038" y="697383"/>
          <a:ext cx="1742045" cy="3955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More than two year of sales without significant periods of missing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Other input variables of the item, as well as category level variables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Divide existing data into training (traditional)/training and validation (machine learning) and test sets</a:t>
          </a:r>
          <a:endParaRPr lang="en-US" sz="1400" kern="1200" dirty="0"/>
        </a:p>
      </dsp:txBody>
      <dsp:txXfrm>
        <a:off x="3217061" y="748406"/>
        <a:ext cx="1639999" cy="3853533"/>
      </dsp:txXfrm>
    </dsp:sp>
    <dsp:sp modelId="{3937A3B2-FD0C-4DA9-A5EC-84C6A30F4E2F}">
      <dsp:nvSpPr>
        <dsp:cNvPr id="0" name=""/>
        <dsp:cNvSpPr/>
      </dsp:nvSpPr>
      <dsp:spPr>
        <a:xfrm>
          <a:off x="4815600" y="131868"/>
          <a:ext cx="559620" cy="43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4815600" y="218597"/>
        <a:ext cx="429526" cy="260189"/>
      </dsp:txXfrm>
    </dsp:sp>
    <dsp:sp modelId="{5B27D9CC-1063-4404-8C75-0F9D07D5AA24}">
      <dsp:nvSpPr>
        <dsp:cNvPr id="0" name=""/>
        <dsp:cNvSpPr/>
      </dsp:nvSpPr>
      <dsp:spPr>
        <a:xfrm>
          <a:off x="5607515" y="0"/>
          <a:ext cx="1742045" cy="1046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 Performance of models: Training markdown</a:t>
          </a:r>
          <a:endParaRPr lang="en-US" sz="1400" kern="1200" dirty="0"/>
        </a:p>
      </dsp:txBody>
      <dsp:txXfrm>
        <a:off x="5607515" y="0"/>
        <a:ext cx="1742045" cy="697383"/>
      </dsp:txXfrm>
    </dsp:sp>
    <dsp:sp modelId="{00B2234F-6832-4A7E-98FE-31EE20BFF2B8}">
      <dsp:nvSpPr>
        <dsp:cNvPr id="0" name=""/>
        <dsp:cNvSpPr/>
      </dsp:nvSpPr>
      <dsp:spPr>
        <a:xfrm>
          <a:off x="5963971" y="697383"/>
          <a:ext cx="1742045" cy="3955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 models on the training set (de-trend and de-</a:t>
          </a:r>
          <a:r>
            <a:rPr lang="en-US" sz="1400" kern="1200" dirty="0" err="1" smtClean="0"/>
            <a:t>seasonalize</a:t>
          </a:r>
          <a:r>
            <a:rPr lang="en-US" sz="1400" kern="1200" dirty="0" smtClean="0"/>
            <a:t> data when necessary)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Apply models to the test set and rank their performances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four best-performers to be used in forecast</a:t>
          </a:r>
          <a:endParaRPr lang="en-US" sz="1400" kern="1200" dirty="0"/>
        </a:p>
      </dsp:txBody>
      <dsp:txXfrm>
        <a:off x="6014994" y="748406"/>
        <a:ext cx="1639999" cy="3853533"/>
      </dsp:txXfrm>
    </dsp:sp>
    <dsp:sp modelId="{7F26D66C-0562-42AB-BB5C-EAB645E27D9A}">
      <dsp:nvSpPr>
        <dsp:cNvPr id="0" name=""/>
        <dsp:cNvSpPr/>
      </dsp:nvSpPr>
      <dsp:spPr>
        <a:xfrm>
          <a:off x="7613532" y="131868"/>
          <a:ext cx="559620" cy="43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7613532" y="218597"/>
        <a:ext cx="429526" cy="260189"/>
      </dsp:txXfrm>
    </dsp:sp>
    <dsp:sp modelId="{8A7E6CF7-1008-4100-9FF4-27CFCBAFEB64}">
      <dsp:nvSpPr>
        <dsp:cNvPr id="0" name=""/>
        <dsp:cNvSpPr/>
      </dsp:nvSpPr>
      <dsp:spPr>
        <a:xfrm>
          <a:off x="8405447" y="0"/>
          <a:ext cx="1742045" cy="104607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 forecasting: Forecasting markdown</a:t>
          </a:r>
          <a:endParaRPr lang="en-US" sz="1400" kern="1200" dirty="0"/>
        </a:p>
      </dsp:txBody>
      <dsp:txXfrm>
        <a:off x="8405447" y="0"/>
        <a:ext cx="1742045" cy="697383"/>
      </dsp:txXfrm>
    </dsp:sp>
    <dsp:sp modelId="{2D0CFA50-0245-4A37-BA61-8344EE332697}">
      <dsp:nvSpPr>
        <dsp:cNvPr id="0" name=""/>
        <dsp:cNvSpPr/>
      </dsp:nvSpPr>
      <dsp:spPr>
        <a:xfrm>
          <a:off x="8761904" y="697383"/>
          <a:ext cx="1742045" cy="395557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Re-train best performers on the whole existing dataset, which now serves as training (traditional)/training and validation (machine learning) 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Combine them to make predictions</a:t>
          </a:r>
          <a:endParaRPr lang="en-US" sz="1400" kern="1200" dirty="0"/>
        </a:p>
      </dsp:txBody>
      <dsp:txXfrm>
        <a:off x="8812927" y="748406"/>
        <a:ext cx="1639999" cy="3853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A53C2-88AE-48FA-834B-E2605BEFA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5E02-08F1-45C8-B807-6080CC5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E8-1175-4F54-BD16-53548FEE3FA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F6-18DB-4BC4-8437-D50B12C8753F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5B8-612D-4BC7-93B0-247BA7DCE05A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1F77-CA6E-4040-95BC-94666776BAB8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92E-2332-4A63-A9CC-B112FEC854F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A958-D2EE-408E-B478-839A8E14F8FD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5887-89F8-40A5-BDBF-3B454A96AB9A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3BFC-40F1-4D63-905C-FE1AA2CB4764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9711-E29D-4DDA-A40A-814DF3324565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59D-7CDE-4312-8BFC-BBC58CE5D993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EC09-8CE6-4926-8EF3-2E4C377D71D8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7A76-B05B-4E3D-A0FB-76DDC4B5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6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User’s Guide to Sales Forecast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Paola Aleman </a:t>
            </a:r>
            <a:r>
              <a:rPr lang="en-US" dirty="0" err="1" smtClean="0"/>
              <a:t>Ordaz</a:t>
            </a:r>
            <a:r>
              <a:rPr lang="en-US" dirty="0" smtClean="0"/>
              <a:t> and </a:t>
            </a:r>
            <a:r>
              <a:rPr lang="en-US" dirty="0" err="1" smtClean="0"/>
              <a:t>Kangyu</a:t>
            </a:r>
            <a:r>
              <a:rPr lang="en-US" dirty="0" smtClean="0"/>
              <a:t> Mark Wang</a:t>
            </a:r>
          </a:p>
          <a:p>
            <a:r>
              <a:rPr lang="en-US" dirty="0" smtClean="0"/>
              <a:t>29 September 2019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AC5B-A017-42C7-B18D-665DE070074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Performance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5599545" cy="53637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Traditional models </a:t>
            </a:r>
          </a:p>
          <a:p>
            <a:pPr lvl="1"/>
            <a:r>
              <a:rPr lang="en-US" dirty="0" smtClean="0"/>
              <a:t>TBATS: annual</a:t>
            </a:r>
          </a:p>
          <a:p>
            <a:pPr lvl="2"/>
            <a:r>
              <a:rPr lang="en-US" dirty="0" smtClean="0"/>
              <a:t>No need to de-trend </a:t>
            </a:r>
            <a:r>
              <a:rPr lang="en-US" dirty="0"/>
              <a:t>and </a:t>
            </a: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Use 52 week (annual) seasons </a:t>
            </a:r>
          </a:p>
          <a:p>
            <a:pPr lvl="1"/>
            <a:r>
              <a:rPr lang="en-US" dirty="0" smtClean="0"/>
              <a:t>TBATS: </a:t>
            </a:r>
            <a:r>
              <a:rPr lang="en-US" dirty="0"/>
              <a:t>1, </a:t>
            </a:r>
            <a:r>
              <a:rPr lang="en-US" dirty="0" smtClean="0"/>
              <a:t>2</a:t>
            </a:r>
          </a:p>
          <a:p>
            <a:pPr lvl="2"/>
            <a:r>
              <a:rPr lang="en-US" dirty="0"/>
              <a:t>No need to de-trend and </a:t>
            </a: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Use first and second seasons </a:t>
            </a:r>
          </a:p>
          <a:p>
            <a:pPr lvl="1"/>
            <a:r>
              <a:rPr lang="en-US" dirty="0"/>
              <a:t>TBATS: </a:t>
            </a:r>
            <a:r>
              <a:rPr lang="en-US" dirty="0" smtClean="0"/>
              <a:t>2, 3</a:t>
            </a:r>
            <a:endParaRPr lang="en-US" dirty="0"/>
          </a:p>
          <a:p>
            <a:pPr lvl="2"/>
            <a:r>
              <a:rPr lang="en-US" dirty="0"/>
              <a:t>No need to de-trend and de-</a:t>
            </a:r>
            <a:r>
              <a:rPr lang="en-US" dirty="0" err="1"/>
              <a:t>seasonalize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Use </a:t>
            </a:r>
            <a:r>
              <a:rPr lang="en-US" dirty="0" smtClean="0"/>
              <a:t>second </a:t>
            </a:r>
            <a:r>
              <a:rPr lang="en-US" dirty="0"/>
              <a:t>and </a:t>
            </a:r>
            <a:r>
              <a:rPr lang="en-US" dirty="0" smtClean="0"/>
              <a:t>third </a:t>
            </a:r>
            <a:r>
              <a:rPr lang="en-US" dirty="0"/>
              <a:t>seasons </a:t>
            </a:r>
          </a:p>
          <a:p>
            <a:pPr lvl="1"/>
            <a:r>
              <a:rPr lang="en-US" dirty="0"/>
              <a:t>TBATS: </a:t>
            </a:r>
            <a:r>
              <a:rPr lang="en-US" dirty="0" smtClean="0"/>
              <a:t>1, 3</a:t>
            </a:r>
            <a:endParaRPr lang="en-US" dirty="0"/>
          </a:p>
          <a:p>
            <a:pPr lvl="2"/>
            <a:r>
              <a:rPr lang="en-US" dirty="0"/>
              <a:t>No need to de-trend and de-</a:t>
            </a:r>
            <a:r>
              <a:rPr lang="en-US" dirty="0" err="1"/>
              <a:t>seasonalize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Use </a:t>
            </a:r>
            <a:r>
              <a:rPr lang="en-US" dirty="0" smtClean="0"/>
              <a:t>first </a:t>
            </a:r>
            <a:r>
              <a:rPr lang="en-US" dirty="0"/>
              <a:t>and third seasons </a:t>
            </a:r>
            <a:endParaRPr lang="en-US" dirty="0" smtClean="0"/>
          </a:p>
          <a:p>
            <a:pPr lvl="1"/>
            <a:r>
              <a:rPr lang="en-US" dirty="0" smtClean="0"/>
              <a:t>TABTS: non-seasonal</a:t>
            </a:r>
          </a:p>
          <a:p>
            <a:pPr lvl="2"/>
            <a:r>
              <a:rPr lang="en-US" dirty="0"/>
              <a:t>No need to de-trend and de-</a:t>
            </a:r>
            <a:r>
              <a:rPr lang="en-US" dirty="0" err="1"/>
              <a:t>seasonalize</a:t>
            </a:r>
            <a:r>
              <a:rPr lang="en-US" dirty="0"/>
              <a:t> data</a:t>
            </a:r>
          </a:p>
          <a:p>
            <a:pPr lvl="2"/>
            <a:r>
              <a:rPr lang="en-US" dirty="0" smtClean="0"/>
              <a:t>Use default setting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37745" y="1357745"/>
            <a:ext cx="5599545" cy="5500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Traditional models </a:t>
            </a:r>
          </a:p>
          <a:p>
            <a:pPr lvl="1"/>
            <a:r>
              <a:rPr lang="en-US" dirty="0"/>
              <a:t>Neural </a:t>
            </a:r>
            <a:r>
              <a:rPr lang="en-US" dirty="0" smtClean="0"/>
              <a:t>Network: de-trended </a:t>
            </a:r>
            <a:r>
              <a:rPr lang="en-US" dirty="0"/>
              <a:t>and de-</a:t>
            </a:r>
            <a:r>
              <a:rPr lang="en-US" dirty="0" err="1"/>
              <a:t>seasonalzied</a:t>
            </a:r>
            <a:endParaRPr lang="en-US" dirty="0"/>
          </a:p>
          <a:p>
            <a:pPr lvl="2"/>
            <a:r>
              <a:rPr lang="en-US" dirty="0" smtClean="0"/>
              <a:t>Apply </a:t>
            </a:r>
            <a:r>
              <a:rPr lang="en-US" dirty="0"/>
              <a:t>to de-trended and de-</a:t>
            </a:r>
            <a:r>
              <a:rPr lang="en-US" dirty="0" err="1"/>
              <a:t>seasonalized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p parameter (</a:t>
            </a:r>
            <a:r>
              <a:rPr lang="en-US" dirty="0"/>
              <a:t>e</a:t>
            </a:r>
            <a:r>
              <a:rPr lang="en-US" dirty="0" smtClean="0"/>
              <a:t>mbedding </a:t>
            </a:r>
            <a:r>
              <a:rPr lang="en-US" dirty="0"/>
              <a:t>dimension</a:t>
            </a:r>
            <a:r>
              <a:rPr lang="en-US" dirty="0" smtClean="0"/>
              <a:t>) set to the </a:t>
            </a:r>
            <a:r>
              <a:rPr lang="en-US" dirty="0"/>
              <a:t>optimal number of lags (according to the AIC) for a linear AR(p) </a:t>
            </a:r>
            <a:r>
              <a:rPr lang="en-US" dirty="0" smtClean="0"/>
              <a:t>model applied </a:t>
            </a:r>
            <a:r>
              <a:rPr lang="en-US" dirty="0"/>
              <a:t>to seasonally adjusted data (from an </a:t>
            </a:r>
            <a:r>
              <a:rPr lang="en-US" dirty="0" err="1"/>
              <a:t>stl</a:t>
            </a:r>
            <a:r>
              <a:rPr lang="en-US" dirty="0"/>
              <a:t> decomposition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P parameter (number </a:t>
            </a:r>
            <a:r>
              <a:rPr lang="en-US" dirty="0"/>
              <a:t>of seasonal lags used as inputs</a:t>
            </a:r>
            <a:r>
              <a:rPr lang="en-US" dirty="0" smtClean="0"/>
              <a:t>) set to 1</a:t>
            </a:r>
          </a:p>
          <a:p>
            <a:pPr lvl="2"/>
            <a:r>
              <a:rPr lang="en-US" dirty="0" smtClean="0"/>
              <a:t>Size parameter (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nodes in the hidden layer</a:t>
            </a:r>
            <a:r>
              <a:rPr lang="en-US" dirty="0" smtClean="0"/>
              <a:t>) set to </a:t>
            </a:r>
            <a:r>
              <a:rPr lang="en-US" dirty="0"/>
              <a:t>half of the number of input </a:t>
            </a:r>
            <a:r>
              <a:rPr lang="en-US" dirty="0" smtClean="0"/>
              <a:t>nodes plus </a:t>
            </a:r>
            <a:r>
              <a:rPr lang="en-US" dirty="0"/>
              <a:t>1</a:t>
            </a:r>
            <a:endParaRPr lang="en-US" dirty="0" smtClean="0"/>
          </a:p>
          <a:p>
            <a:pPr lvl="2"/>
            <a:r>
              <a:rPr lang="en-US" dirty="0" smtClean="0"/>
              <a:t>Repeats parameter (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networks to fit with different random starting weights</a:t>
            </a:r>
            <a:r>
              <a:rPr lang="en-US" dirty="0" smtClean="0"/>
              <a:t>) set to 20</a:t>
            </a:r>
            <a:endParaRPr lang="en-US" dirty="0"/>
          </a:p>
          <a:p>
            <a:pPr lvl="2"/>
            <a:r>
              <a:rPr lang="en-US" dirty="0" smtClean="0"/>
              <a:t>Lambda parameter (Box-Cox </a:t>
            </a:r>
            <a:r>
              <a:rPr lang="en-US" dirty="0"/>
              <a:t>transformation </a:t>
            </a:r>
            <a:r>
              <a:rPr lang="en-US" dirty="0" smtClean="0"/>
              <a:t>parameter) set to “auto”, a </a:t>
            </a:r>
            <a:r>
              <a:rPr lang="en-US" dirty="0"/>
              <a:t>transformation is automatically selected using </a:t>
            </a:r>
            <a:r>
              <a:rPr lang="en-US" dirty="0" err="1"/>
              <a:t>BoxCox.lambda</a:t>
            </a:r>
            <a:endParaRPr lang="en-US" dirty="0" smtClean="0"/>
          </a:p>
          <a:p>
            <a:pPr lvl="1"/>
            <a:r>
              <a:rPr lang="en-US" dirty="0" smtClean="0"/>
              <a:t>Neural </a:t>
            </a:r>
            <a:r>
              <a:rPr lang="en-US" dirty="0"/>
              <a:t>Network: </a:t>
            </a:r>
            <a:r>
              <a:rPr lang="en-US" dirty="0" smtClean="0"/>
              <a:t>raw</a:t>
            </a:r>
            <a:endParaRPr lang="en-US" dirty="0"/>
          </a:p>
          <a:p>
            <a:pPr lvl="2"/>
            <a:r>
              <a:rPr lang="en-US" dirty="0"/>
              <a:t>No need to de-trend and de-</a:t>
            </a:r>
            <a:r>
              <a:rPr lang="en-US" dirty="0" err="1"/>
              <a:t>seasonalize</a:t>
            </a:r>
            <a:r>
              <a:rPr lang="en-US" dirty="0"/>
              <a:t> data</a:t>
            </a:r>
          </a:p>
          <a:p>
            <a:pPr lvl="2"/>
            <a:r>
              <a:rPr lang="en-US" dirty="0" smtClean="0"/>
              <a:t>p </a:t>
            </a:r>
            <a:r>
              <a:rPr lang="en-US" dirty="0"/>
              <a:t>parameter (embedding dimension) set to the optimal number of lags (according to the AIC) for a linear AR(p) model applied to seasonally adjusted data (from an </a:t>
            </a:r>
            <a:r>
              <a:rPr lang="en-US" dirty="0" err="1"/>
              <a:t>stl</a:t>
            </a:r>
            <a:r>
              <a:rPr lang="en-US" dirty="0"/>
              <a:t> decomposition).</a:t>
            </a:r>
          </a:p>
          <a:p>
            <a:pPr lvl="2"/>
            <a:r>
              <a:rPr lang="en-US" dirty="0"/>
              <a:t>P parameter (number of seasonal lags used as inputs) set to 1</a:t>
            </a:r>
          </a:p>
          <a:p>
            <a:pPr lvl="2"/>
            <a:r>
              <a:rPr lang="en-US" dirty="0"/>
              <a:t>Size parameter (number of nodes in the hidden layer) set to half of the number of input nodes plus 1</a:t>
            </a:r>
          </a:p>
          <a:p>
            <a:pPr lvl="2"/>
            <a:r>
              <a:rPr lang="en-US" dirty="0"/>
              <a:t>Repeats parameter (number of networks to fit with different random starting weights) set to 20</a:t>
            </a:r>
          </a:p>
          <a:p>
            <a:pPr lvl="2"/>
            <a:r>
              <a:rPr lang="en-US" dirty="0"/>
              <a:t>Lambda parameter (Box-Cox transformation parameter) set to “auto”, a transformation is automatically selected using </a:t>
            </a:r>
            <a:r>
              <a:rPr lang="en-US" dirty="0" err="1" smtClean="0"/>
              <a:t>BoxCox.lambda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1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Performance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5599545" cy="53637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Machine learning method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de-trend and de-</a:t>
            </a:r>
            <a:r>
              <a:rPr lang="en-US" dirty="0" err="1"/>
              <a:t>seasonalize</a:t>
            </a:r>
            <a:r>
              <a:rPr lang="en-US" dirty="0"/>
              <a:t> </a:t>
            </a:r>
            <a:r>
              <a:rPr lang="en-US" dirty="0" smtClean="0"/>
              <a:t>data for machine learning models</a:t>
            </a:r>
          </a:p>
          <a:p>
            <a:pPr lvl="1"/>
            <a:r>
              <a:rPr lang="en-US" dirty="0" smtClean="0"/>
              <a:t>XG Boost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mlr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Tuning parameter:</a:t>
            </a:r>
          </a:p>
          <a:p>
            <a:pPr lvl="3"/>
            <a:r>
              <a:rPr lang="en-US" dirty="0" err="1"/>
              <a:t>n</a:t>
            </a:r>
            <a:r>
              <a:rPr lang="en-US" dirty="0" err="1" smtClean="0"/>
              <a:t>rounds</a:t>
            </a:r>
            <a:r>
              <a:rPr lang="en-US" dirty="0" smtClean="0"/>
              <a:t> (</a:t>
            </a:r>
            <a:r>
              <a:rPr lang="en-US" dirty="0"/>
              <a:t>number of trees in the model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max_depth</a:t>
            </a:r>
            <a:r>
              <a:rPr lang="en-US" dirty="0" smtClean="0"/>
              <a:t> (</a:t>
            </a:r>
            <a:r>
              <a:rPr lang="en-US" dirty="0"/>
              <a:t>number of splits in each tree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e</a:t>
            </a:r>
            <a:r>
              <a:rPr lang="en-US" dirty="0" smtClean="0"/>
              <a:t>ta (</a:t>
            </a:r>
            <a:r>
              <a:rPr lang="en-US" dirty="0"/>
              <a:t>shrinkage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l</a:t>
            </a:r>
            <a:r>
              <a:rPr lang="en-US" dirty="0" smtClean="0"/>
              <a:t>ambda (L2 regularization)</a:t>
            </a:r>
          </a:p>
          <a:p>
            <a:pPr lvl="1"/>
            <a:r>
              <a:rPr lang="en-US" dirty="0" smtClean="0"/>
              <a:t>Random forest 1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randomForest</a:t>
            </a:r>
            <a:r>
              <a:rPr lang="en-US" dirty="0" smtClean="0"/>
              <a:t> function </a:t>
            </a:r>
            <a:r>
              <a:rPr lang="en-US" dirty="0"/>
              <a:t>in </a:t>
            </a:r>
            <a:r>
              <a:rPr lang="en-US" dirty="0" err="1" smtClean="0"/>
              <a:t>randomForest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tree</a:t>
            </a:r>
            <a:r>
              <a:rPr lang="en-US" dirty="0" smtClean="0"/>
              <a:t> (number </a:t>
            </a:r>
            <a:r>
              <a:rPr lang="en-US" dirty="0"/>
              <a:t>of trees to </a:t>
            </a:r>
            <a:r>
              <a:rPr lang="en-US" dirty="0" smtClean="0"/>
              <a:t>grow) set to 1000</a:t>
            </a:r>
          </a:p>
          <a:p>
            <a:pPr lvl="2"/>
            <a:r>
              <a:rPr lang="en-US" dirty="0" err="1" smtClean="0"/>
              <a:t>mtry</a:t>
            </a:r>
            <a:r>
              <a:rPr lang="en-US" dirty="0" smtClean="0"/>
              <a:t> (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variables randomly sampled as candidates at each split</a:t>
            </a:r>
            <a:r>
              <a:rPr lang="en-US" dirty="0" smtClean="0"/>
              <a:t>) set to 3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odesize</a:t>
            </a:r>
            <a:r>
              <a:rPr lang="en-US" dirty="0" smtClean="0"/>
              <a:t> (</a:t>
            </a:r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size of terminal nodes</a:t>
            </a:r>
            <a:r>
              <a:rPr lang="en-US" dirty="0" smtClean="0"/>
              <a:t>) set to 3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37745" y="1357745"/>
            <a:ext cx="5599545" cy="536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Machine learning method</a:t>
            </a:r>
          </a:p>
          <a:p>
            <a:pPr lvl="1"/>
            <a:r>
              <a:rPr lang="en-US" dirty="0" smtClean="0"/>
              <a:t>Random forest 2</a:t>
            </a:r>
          </a:p>
          <a:p>
            <a:pPr lvl="2"/>
            <a:r>
              <a:rPr lang="en-US" dirty="0" smtClean="0"/>
              <a:t>Use caret package</a:t>
            </a:r>
          </a:p>
          <a:p>
            <a:pPr lvl="2"/>
            <a:r>
              <a:rPr lang="en-US" dirty="0" smtClean="0"/>
              <a:t>Tuning parameter:</a:t>
            </a:r>
          </a:p>
          <a:p>
            <a:pPr lvl="3"/>
            <a:r>
              <a:rPr lang="en-US" dirty="0" err="1"/>
              <a:t>mtry</a:t>
            </a:r>
            <a:r>
              <a:rPr lang="en-US" dirty="0"/>
              <a:t> (number of variables randomly sampled as candidates at each split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maxnode</a:t>
            </a:r>
            <a:r>
              <a:rPr lang="en-US" dirty="0" smtClean="0"/>
              <a:t> (</a:t>
            </a:r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number of terminal nodes trees in the forest can have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ntree</a:t>
            </a:r>
            <a:r>
              <a:rPr lang="en-US" dirty="0"/>
              <a:t> (number of trees to grow)</a:t>
            </a:r>
            <a:endParaRPr lang="en-US" dirty="0" smtClean="0"/>
          </a:p>
          <a:p>
            <a:pPr lvl="1"/>
            <a:r>
              <a:rPr lang="en-US" dirty="0" smtClean="0"/>
              <a:t>Random forest 3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/>
              <a:t>randomForest</a:t>
            </a:r>
            <a:r>
              <a:rPr lang="en-US" dirty="0"/>
              <a:t> function in </a:t>
            </a:r>
            <a:r>
              <a:rPr lang="en-US" dirty="0" err="1"/>
              <a:t>randomForest</a:t>
            </a:r>
            <a:r>
              <a:rPr lang="en-US" dirty="0"/>
              <a:t> package</a:t>
            </a:r>
          </a:p>
          <a:p>
            <a:pPr lvl="2"/>
            <a:r>
              <a:rPr lang="en-US" dirty="0" smtClean="0"/>
              <a:t>use the same parameter as in Random Forest 2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1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Performance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5599545" cy="536373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method</a:t>
            </a:r>
          </a:p>
          <a:p>
            <a:pPr lvl="1"/>
            <a:r>
              <a:rPr lang="en-US" dirty="0" smtClean="0"/>
              <a:t>Ridge</a:t>
            </a:r>
          </a:p>
          <a:p>
            <a:pPr lvl="2"/>
            <a:r>
              <a:rPr lang="en-US" dirty="0" smtClean="0"/>
              <a:t>s parameter (lambda parameter) set to </a:t>
            </a:r>
            <a:r>
              <a:rPr lang="en-US" dirty="0"/>
              <a:t>lambda.1se</a:t>
            </a:r>
            <a:r>
              <a:rPr lang="en-US" dirty="0" smtClean="0"/>
              <a:t> (</a:t>
            </a:r>
            <a:r>
              <a:rPr lang="en-US" dirty="0"/>
              <a:t>the most regularized model such that error is within one standard error of the minimum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LASSO</a:t>
            </a:r>
          </a:p>
          <a:p>
            <a:pPr lvl="2"/>
            <a:r>
              <a:rPr lang="en-US" dirty="0"/>
              <a:t>s parameter (lambda parameter) set to </a:t>
            </a:r>
            <a:r>
              <a:rPr lang="en-US" dirty="0" err="1" smtClean="0"/>
              <a:t>lambda.min</a:t>
            </a:r>
            <a:r>
              <a:rPr lang="en-US" dirty="0" smtClean="0"/>
              <a:t> (lambda that achieves lowest standard error)</a:t>
            </a:r>
            <a:endParaRPr lang="en-US" dirty="0"/>
          </a:p>
          <a:p>
            <a:pPr lvl="1"/>
            <a:r>
              <a:rPr lang="en-US" dirty="0" smtClean="0"/>
              <a:t>Elastic Net</a:t>
            </a:r>
          </a:p>
          <a:p>
            <a:pPr lvl="2"/>
            <a:r>
              <a:rPr lang="en-US" dirty="0" smtClean="0"/>
              <a:t>tuning the alpha parameter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3. </a:t>
            </a:r>
            <a:r>
              <a:rPr lang="en-US" dirty="0"/>
              <a:t>Performance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93092"/>
                <a:ext cx="5181600" cy="530167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400" dirty="0" smtClean="0"/>
                  <a:t>Six performance parameters are used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𝑀𝐸𝐴𝑁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e>
                        </m:nary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𝑑𝑒𝑐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𝑎𝑐𝑢𝑡𝑎𝑙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𝑀𝐴𝐸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𝑀𝐴𝑆𝐸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𝑖𝑛𝑣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𝑎𝑐𝑡𝑢𝑎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93092"/>
                <a:ext cx="5181600" cy="5301672"/>
              </a:xfrm>
              <a:blipFill>
                <a:blip r:embed="rId2"/>
                <a:stretch>
                  <a:fillRect l="-1647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3092"/>
            <a:ext cx="5181600" cy="4883871"/>
          </a:xfrm>
        </p:spPr>
        <p:txBody>
          <a:bodyPr>
            <a:normAutofit/>
          </a:bodyPr>
          <a:lstStyle/>
          <a:p>
            <a:r>
              <a:rPr lang="en-US" dirty="0" smtClean="0"/>
              <a:t>Best performers are identified by RMSE</a:t>
            </a:r>
          </a:p>
          <a:p>
            <a:r>
              <a:rPr lang="en-US" dirty="0" smtClean="0"/>
              <a:t>Final prediction is the arithmetic average of two best traditional models and two best machine learning models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92E-2332-4A63-A9CC-B112FEC854F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4</a:t>
            </a:r>
            <a:r>
              <a:rPr lang="en-US" dirty="0" smtClean="0"/>
              <a:t>.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092"/>
            <a:ext cx="5181600" cy="5301672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All models should be re-trained using the whole existing data</a:t>
            </a:r>
          </a:p>
          <a:p>
            <a:pPr lvl="1"/>
            <a:r>
              <a:rPr lang="en-US" sz="2000" dirty="0" smtClean="0"/>
              <a:t>Parameters will change from the previous </a:t>
            </a:r>
            <a:r>
              <a:rPr lang="en-US" sz="2000" dirty="0" smtClean="0"/>
              <a:t>section</a:t>
            </a:r>
          </a:p>
          <a:p>
            <a:pPr lvl="1"/>
            <a:r>
              <a:rPr lang="en-US" sz="2000" dirty="0" smtClean="0"/>
              <a:t>New models need to be retrained every time new predictions are made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3092"/>
            <a:ext cx="5181600" cy="4883871"/>
          </a:xfrm>
        </p:spPr>
        <p:txBody>
          <a:bodyPr>
            <a:normAutofit/>
          </a:bodyPr>
          <a:lstStyle/>
          <a:p>
            <a:r>
              <a:rPr lang="en-US" dirty="0" smtClean="0"/>
              <a:t>Best performers are identified by RMSE</a:t>
            </a:r>
          </a:p>
          <a:p>
            <a:r>
              <a:rPr lang="en-US" dirty="0" smtClean="0"/>
              <a:t>Final prediction is the arithmetic average of two best traditional models and two best machine learning models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92E-2332-4A63-A9CC-B112FEC854F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 the final product of our summer internship in 2019, Paola and Mark is happy to present to </a:t>
            </a:r>
            <a:r>
              <a:rPr lang="en-US" dirty="0" err="1" smtClean="0"/>
              <a:t>PriceSmart</a:t>
            </a:r>
            <a:r>
              <a:rPr lang="en-US" dirty="0" smtClean="0"/>
              <a:t> Inc. their sales forecast solution which combines traditional time-series and machine learning models and cuts weekly forecast root mean squared error (RMSE) by one third to half. </a:t>
            </a:r>
          </a:p>
          <a:p>
            <a:pPr marL="0" indent="0">
              <a:buNone/>
            </a:pPr>
            <a:r>
              <a:rPr lang="en-US" dirty="0" smtClean="0"/>
              <a:t>Two R markdown files are included in the solution package. The Training markdown file identifies the best performing ones. The Forecasting markdown file in turn uses a combination of the best performing models to make predictions.</a:t>
            </a:r>
          </a:p>
          <a:p>
            <a:pPr marL="0" indent="0">
              <a:buNone/>
            </a:pPr>
            <a:r>
              <a:rPr lang="en-US" dirty="0" smtClean="0"/>
              <a:t>We would like to sincerely thanks Professor Gordon Hansen, Mr. Daniel </a:t>
            </a:r>
            <a:r>
              <a:rPr lang="en-US" dirty="0" err="1" smtClean="0"/>
              <a:t>Kawer</a:t>
            </a:r>
            <a:r>
              <a:rPr lang="en-US" dirty="0" smtClean="0"/>
              <a:t> and Mr. Danny </a:t>
            </a:r>
            <a:r>
              <a:rPr lang="en-US" dirty="0" err="1" smtClean="0"/>
              <a:t>Alpizar</a:t>
            </a:r>
            <a:r>
              <a:rPr lang="en-US" dirty="0" smtClean="0"/>
              <a:t> for their help to our internship. Without them this solution would not have been possible.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E242-6796-4FFA-82A3-AF595524684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flow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792157"/>
              </p:ext>
            </p:extLst>
          </p:nvPr>
        </p:nvGraphicFramePr>
        <p:xfrm>
          <a:off x="838200" y="1524000"/>
          <a:ext cx="105156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8899-B9A7-4150-8F98-4794BA4E4F21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two markdown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752"/>
            <a:ext cx="10515600" cy="8903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Parameters and values need to be modified before running the two markdown files. </a:t>
            </a:r>
          </a:p>
          <a:p>
            <a:pPr lvl="1"/>
            <a:r>
              <a:rPr lang="en-US" dirty="0" smtClean="0"/>
              <a:t>Training markdown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87596"/>
              </p:ext>
            </p:extLst>
          </p:nvPr>
        </p:nvGraphicFramePr>
        <p:xfrm>
          <a:off x="838200" y="2358390"/>
          <a:ext cx="10515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909">
                  <a:extLst>
                    <a:ext uri="{9D8B030D-6E8A-4147-A177-3AD203B41FA5}">
                      <a16:colId xmlns:a16="http://schemas.microsoft.com/office/drawing/2014/main" val="2676247232"/>
                    </a:ext>
                  </a:extLst>
                </a:gridCol>
                <a:gridCol w="1564303">
                  <a:extLst>
                    <a:ext uri="{9D8B030D-6E8A-4147-A177-3AD203B41FA5}">
                      <a16:colId xmlns:a16="http://schemas.microsoft.com/office/drawing/2014/main" val="894682495"/>
                    </a:ext>
                  </a:extLst>
                </a:gridCol>
                <a:gridCol w="2411636">
                  <a:extLst>
                    <a:ext uri="{9D8B030D-6E8A-4147-A177-3AD203B41FA5}">
                      <a16:colId xmlns:a16="http://schemas.microsoft.com/office/drawing/2014/main" val="184256337"/>
                    </a:ext>
                  </a:extLst>
                </a:gridCol>
                <a:gridCol w="4149752">
                  <a:extLst>
                    <a:ext uri="{9D8B030D-6E8A-4147-A177-3AD203B41FA5}">
                      <a16:colId xmlns:a16="http://schemas.microsoft.com/office/drawing/2014/main" val="2205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 or value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4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Setup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Working directory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Working</a:t>
                      </a:r>
                      <a:r>
                        <a:rPr lang="en-US" sz="1400" baseline="0" dirty="0" smtClean="0"/>
                        <a:t> directory should be set to the folder named “Forecast”. The two markdown files are stored there. 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26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Setup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len_inv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time period from the placement of order to arrival of goods to clubs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1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len_dec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Time period from one window of purchase decision making to the next.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0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Importing Training Dataset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Existing</a:t>
                      </a:r>
                      <a:r>
                        <a:rPr lang="en-US" sz="1400" baseline="0" dirty="0" smtClean="0"/>
                        <a:t> file should be loaded into the universal environment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39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Loading the Categorical Sale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Categorical data should be loaded into the universal environment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8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Identify Seasonality and create time series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Season1, season2,</a:t>
                      </a:r>
                      <a:r>
                        <a:rPr lang="en-US" sz="1400" baseline="0" dirty="0" smtClean="0"/>
                        <a:t> season3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Seasons used as Fourier </a:t>
                      </a:r>
                      <a:r>
                        <a:rPr lang="en-US" sz="1400" dirty="0" err="1" smtClean="0"/>
                        <a:t>regressors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1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Machine learning setup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t_v_c1k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Dataset</a:t>
                      </a:r>
                      <a:r>
                        <a:rPr lang="en-US" sz="1400" baseline="0" dirty="0" smtClean="0"/>
                        <a:t> with engineered features, can add more log variables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24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two markdown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752"/>
            <a:ext cx="10515600" cy="8903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Parameters and values need to be modified before running the two markdown files. </a:t>
            </a:r>
          </a:p>
          <a:p>
            <a:pPr lvl="1"/>
            <a:r>
              <a:rPr lang="en-US" dirty="0" smtClean="0"/>
              <a:t>Forecasting markdown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71073"/>
              </p:ext>
            </p:extLst>
          </p:nvPr>
        </p:nvGraphicFramePr>
        <p:xfrm>
          <a:off x="838200" y="235839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909">
                  <a:extLst>
                    <a:ext uri="{9D8B030D-6E8A-4147-A177-3AD203B41FA5}">
                      <a16:colId xmlns:a16="http://schemas.microsoft.com/office/drawing/2014/main" val="2676247232"/>
                    </a:ext>
                  </a:extLst>
                </a:gridCol>
                <a:gridCol w="1564303">
                  <a:extLst>
                    <a:ext uri="{9D8B030D-6E8A-4147-A177-3AD203B41FA5}">
                      <a16:colId xmlns:a16="http://schemas.microsoft.com/office/drawing/2014/main" val="894682495"/>
                    </a:ext>
                  </a:extLst>
                </a:gridCol>
                <a:gridCol w="2411636">
                  <a:extLst>
                    <a:ext uri="{9D8B030D-6E8A-4147-A177-3AD203B41FA5}">
                      <a16:colId xmlns:a16="http://schemas.microsoft.com/office/drawing/2014/main" val="184256337"/>
                    </a:ext>
                  </a:extLst>
                </a:gridCol>
                <a:gridCol w="4149752">
                  <a:extLst>
                    <a:ext uri="{9D8B030D-6E8A-4147-A177-3AD203B41FA5}">
                      <a16:colId xmlns:a16="http://schemas.microsoft.com/office/drawing/2014/main" val="2205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 </a:t>
                      </a:r>
                      <a:r>
                        <a:rPr lang="en-US" sz="1400" smtClean="0"/>
                        <a:t>or value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4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Prepare 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Working directory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Working</a:t>
                      </a:r>
                      <a:r>
                        <a:rPr lang="en-US" sz="1400" baseline="0" dirty="0" smtClean="0"/>
                        <a:t> directory should be set to the folder named “Forecast”. The two markdown files are stored there. 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26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Prepare 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Existing</a:t>
                      </a:r>
                      <a:r>
                        <a:rPr lang="en-US" sz="1400" baseline="0" dirty="0" smtClean="0"/>
                        <a:t> file should be loaded into the universal environment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39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Identify seasons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Season1, season2,</a:t>
                      </a:r>
                      <a:r>
                        <a:rPr lang="en-US" sz="1400" baseline="0" dirty="0" smtClean="0"/>
                        <a:t> season3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Seasons used as Fourier </a:t>
                      </a:r>
                      <a:r>
                        <a:rPr lang="en-US" sz="1400" dirty="0" err="1" smtClean="0"/>
                        <a:t>regressors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1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Machine learning setup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t_v_c1k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Dataset</a:t>
                      </a:r>
                      <a:r>
                        <a:rPr lang="en-US" sz="1400" baseline="0" dirty="0" smtClean="0"/>
                        <a:t> with engineered features, can add more log variables. Should be 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24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Identification of forecast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of analyses: define parameters in Training markdown</a:t>
            </a:r>
          </a:p>
          <a:p>
            <a:pPr lvl="1"/>
            <a:r>
              <a:rPr lang="en-US" dirty="0" smtClean="0"/>
              <a:t>item &lt;- "Kitchen Trash Bag"</a:t>
            </a:r>
          </a:p>
          <a:p>
            <a:pPr lvl="1"/>
            <a:r>
              <a:rPr lang="en-US" dirty="0" smtClean="0"/>
              <a:t>club &lt;- 6101</a:t>
            </a:r>
          </a:p>
          <a:p>
            <a:pPr lvl="1"/>
            <a:r>
              <a:rPr lang="en-US" dirty="0" smtClean="0"/>
              <a:t>country &lt;- "Colombia“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of forecast: define parameters in Training markdown</a:t>
            </a:r>
          </a:p>
          <a:p>
            <a:pPr lvl="1"/>
            <a:r>
              <a:rPr lang="en-US" dirty="0" err="1" smtClean="0"/>
              <a:t>len_inv</a:t>
            </a:r>
            <a:r>
              <a:rPr lang="en-US" dirty="0" smtClean="0"/>
              <a:t>&lt;-17 #It takes 17 weeks for a place order to reach its destination in the club. Therefore, buyers need to think 17</a:t>
            </a:r>
            <a:r>
              <a:rPr lang="en-US" baseline="30000" dirty="0" smtClean="0"/>
              <a:t>th</a:t>
            </a:r>
            <a:r>
              <a:rPr lang="en-US" dirty="0" smtClean="0"/>
              <a:t> week into the future. </a:t>
            </a:r>
          </a:p>
          <a:p>
            <a:pPr lvl="1"/>
            <a:r>
              <a:rPr lang="en-US" dirty="0" err="1" smtClean="0"/>
              <a:t>len_dec</a:t>
            </a:r>
            <a:r>
              <a:rPr lang="en-US" dirty="0" smtClean="0"/>
              <a:t>&lt;-1  #Buyers make decisions every week on this item. Therefore, they only need to consider sales in the 18</a:t>
            </a:r>
            <a:r>
              <a:rPr lang="en-US" baseline="30000" dirty="0" smtClean="0"/>
              <a:t>th</a:t>
            </a:r>
            <a:r>
              <a:rPr lang="en-US" dirty="0" smtClean="0"/>
              <a:t> week.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92E-2332-4A63-A9CC-B112FEC854F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Data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More than two year of sales without significant periods of missing data</a:t>
            </a:r>
          </a:p>
          <a:p>
            <a:pPr lvl="1"/>
            <a:r>
              <a:rPr lang="en-US" dirty="0" smtClean="0"/>
              <a:t>Traditional models involve de-</a:t>
            </a:r>
            <a:r>
              <a:rPr lang="en-US" dirty="0" err="1" smtClean="0"/>
              <a:t>seasonalizing</a:t>
            </a:r>
            <a:r>
              <a:rPr lang="en-US" dirty="0" smtClean="0"/>
              <a:t>, and thus there should be at least two periods (years) of data</a:t>
            </a:r>
          </a:p>
          <a:p>
            <a:pPr lvl="1"/>
            <a:r>
              <a:rPr lang="en-US" dirty="0" smtClean="0"/>
              <a:t>Technically, sales data should not be missing for a complete week: otherwise the code will not run. </a:t>
            </a:r>
          </a:p>
          <a:p>
            <a:pPr lvl="1"/>
            <a:r>
              <a:rPr lang="en-US" dirty="0" smtClean="0"/>
              <a:t>Attention should be paid to missing sales data to prevent distortion to forecasts. </a:t>
            </a:r>
          </a:p>
          <a:p>
            <a:pPr lvl="1"/>
            <a:r>
              <a:rPr lang="en-US" dirty="0" smtClean="0"/>
              <a:t>Our solution does not involve any modification to sales value. Any modification should be based on real-world situations and prediction needs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Other input variables of the item:</a:t>
            </a:r>
          </a:p>
          <a:p>
            <a:pPr lvl="1"/>
            <a:r>
              <a:rPr lang="en-US" dirty="0" err="1" smtClean="0"/>
              <a:t>transaction_avrg</a:t>
            </a:r>
            <a:endParaRPr lang="en-US" dirty="0" smtClean="0"/>
          </a:p>
          <a:p>
            <a:pPr lvl="1"/>
            <a:r>
              <a:rPr lang="en-US" dirty="0" err="1" smtClean="0"/>
              <a:t>members_avrg</a:t>
            </a:r>
            <a:endParaRPr lang="en-US" dirty="0" smtClean="0"/>
          </a:p>
          <a:p>
            <a:pPr lvl="1"/>
            <a:r>
              <a:rPr lang="en-US" dirty="0" err="1" smtClean="0"/>
              <a:t>sales_local_avrg</a:t>
            </a:r>
            <a:endParaRPr lang="en-US" dirty="0" smtClean="0"/>
          </a:p>
          <a:p>
            <a:pPr lvl="1"/>
            <a:r>
              <a:rPr lang="en-US" dirty="0" err="1" smtClean="0"/>
              <a:t>exchange_rate_avrg</a:t>
            </a:r>
            <a:endParaRPr lang="en-US" dirty="0" smtClean="0"/>
          </a:p>
          <a:p>
            <a:pPr lvl="1"/>
            <a:r>
              <a:rPr lang="en-US" dirty="0" err="1" smtClean="0"/>
              <a:t>sales_usd_avrg</a:t>
            </a:r>
            <a:endParaRPr lang="en-US" dirty="0"/>
          </a:p>
          <a:p>
            <a:r>
              <a:rPr lang="en-US" dirty="0"/>
              <a:t>category level </a:t>
            </a:r>
            <a:r>
              <a:rPr lang="en-US" dirty="0" smtClean="0"/>
              <a:t>variables:</a:t>
            </a:r>
            <a:endParaRPr lang="en-US" dirty="0"/>
          </a:p>
          <a:p>
            <a:pPr lvl="1"/>
            <a:r>
              <a:rPr lang="en-US" dirty="0" err="1" smtClean="0"/>
              <a:t>category_sales_local_avrg</a:t>
            </a:r>
            <a:endParaRPr lang="en-US" dirty="0"/>
          </a:p>
          <a:p>
            <a:pPr lvl="1"/>
            <a:r>
              <a:rPr lang="en-US" dirty="0" err="1" smtClean="0"/>
              <a:t>category_sales_usd_avrg</a:t>
            </a:r>
            <a:endParaRPr lang="en-US" dirty="0" smtClean="0"/>
          </a:p>
          <a:p>
            <a:pPr lvl="1"/>
            <a:r>
              <a:rPr lang="en-US" dirty="0" err="1" smtClean="0"/>
              <a:t>category_quantity_avrg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92E-2332-4A63-A9CC-B112FEC854F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Data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De-trending and de-</a:t>
            </a:r>
            <a:r>
              <a:rPr lang="en-US" dirty="0" err="1" smtClean="0"/>
              <a:t>seasonalizing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stl</a:t>
            </a:r>
            <a:r>
              <a:rPr lang="en-US" dirty="0" smtClean="0"/>
              <a:t> function in R</a:t>
            </a:r>
          </a:p>
          <a:p>
            <a:pPr lvl="1"/>
            <a:r>
              <a:rPr lang="en-US" dirty="0" smtClean="0"/>
              <a:t>Apply to logged sales</a:t>
            </a:r>
          </a:p>
          <a:p>
            <a:pPr lvl="1"/>
            <a:r>
              <a:rPr lang="en-US" dirty="0" err="1" smtClean="0"/>
              <a:t>s.window</a:t>
            </a:r>
            <a:r>
              <a:rPr lang="en-US" dirty="0" smtClean="0"/>
              <a:t>, which indicates the </a:t>
            </a:r>
            <a:r>
              <a:rPr lang="en-US" dirty="0"/>
              <a:t>span (in lags) of the loess window for seasonal </a:t>
            </a:r>
            <a:r>
              <a:rPr lang="en-US" dirty="0" smtClean="0"/>
              <a:t>extraction, is set to 13</a:t>
            </a:r>
          </a:p>
          <a:p>
            <a:pPr lvl="1"/>
            <a:r>
              <a:rPr lang="en-US" dirty="0" err="1" smtClean="0"/>
              <a:t>t.window</a:t>
            </a:r>
            <a:r>
              <a:rPr lang="en-US" dirty="0" smtClean="0"/>
              <a:t>, which indicates </a:t>
            </a:r>
            <a:r>
              <a:rPr lang="en-US" dirty="0"/>
              <a:t>the span (in lags) of the loess window for trend </a:t>
            </a:r>
            <a:r>
              <a:rPr lang="en-US" dirty="0" smtClean="0"/>
              <a:t>extraction, is set to 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Identification of seasons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periodogram</a:t>
            </a:r>
            <a:r>
              <a:rPr lang="en-US" dirty="0" smtClean="0"/>
              <a:t> function in 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seasons detected are only rough estimates and we need to use knowledge about annual time series to determine </a:t>
            </a:r>
            <a:r>
              <a:rPr lang="en-US" dirty="0" smtClean="0"/>
              <a:t>the seasons.</a:t>
            </a:r>
          </a:p>
          <a:p>
            <a:pPr lvl="2"/>
            <a:r>
              <a:rPr lang="en-US" dirty="0" smtClean="0"/>
              <a:t>52.14</a:t>
            </a:r>
            <a:r>
              <a:rPr lang="en-US" dirty="0"/>
              <a:t>, the number of weeks per year, is always </a:t>
            </a:r>
            <a:r>
              <a:rPr lang="en-US" dirty="0" smtClean="0"/>
              <a:t>included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periods shorter than 52.14 should be included, and their length should be adjusted to its closest whole-month length. For example, if 13.02 is reported is a strong period by Fourier transformation, 12.53 (three months) should be the season used in </a:t>
            </a:r>
            <a:r>
              <a:rPr lang="en-US" dirty="0" smtClean="0"/>
              <a:t>analyses.</a:t>
            </a:r>
          </a:p>
          <a:p>
            <a:pPr lvl="2"/>
            <a:r>
              <a:rPr lang="en-US" dirty="0" smtClean="0"/>
              <a:t>none </a:t>
            </a:r>
            <a:r>
              <a:rPr lang="en-US" dirty="0"/>
              <a:t>period should be multiple of the other (otherwise Fourier </a:t>
            </a:r>
            <a:r>
              <a:rPr lang="en-US" dirty="0" err="1"/>
              <a:t>regressor</a:t>
            </a:r>
            <a:r>
              <a:rPr lang="en-US" dirty="0"/>
              <a:t> does not work). Therefore, half-year period is changed from 26.07 to 25.07 weeks. We believe better ways to deal with this problem exist.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92E-2332-4A63-A9CC-B112FEC854F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Performance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5" y="1428460"/>
            <a:ext cx="5747328" cy="507393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Traditional models </a:t>
            </a:r>
          </a:p>
          <a:p>
            <a:pPr lvl="1"/>
            <a:r>
              <a:rPr lang="en-US" dirty="0" smtClean="0"/>
              <a:t>Naïve method</a:t>
            </a:r>
          </a:p>
          <a:p>
            <a:pPr lvl="2"/>
            <a:r>
              <a:rPr lang="en-US" dirty="0" smtClean="0"/>
              <a:t>Apply to de-trended and de-</a:t>
            </a:r>
            <a:r>
              <a:rPr lang="en-US" dirty="0" err="1" smtClean="0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most recent </a:t>
            </a:r>
            <a:r>
              <a:rPr lang="en-US" dirty="0" smtClean="0"/>
              <a:t>observation as forecast into the future</a:t>
            </a:r>
          </a:p>
          <a:p>
            <a:pPr lvl="1"/>
            <a:r>
              <a:rPr lang="en-US" dirty="0" smtClean="0"/>
              <a:t>Average method</a:t>
            </a:r>
          </a:p>
          <a:p>
            <a:pPr lvl="2"/>
            <a:r>
              <a:rPr lang="en-US" dirty="0" smtClean="0"/>
              <a:t>Apply </a:t>
            </a:r>
            <a:r>
              <a:rPr lang="en-US" dirty="0"/>
              <a:t>to de-trended and de-</a:t>
            </a:r>
            <a:r>
              <a:rPr lang="en-US" dirty="0" err="1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Use the </a:t>
            </a:r>
            <a:r>
              <a:rPr lang="en-US" dirty="0"/>
              <a:t>average </a:t>
            </a:r>
            <a:r>
              <a:rPr lang="en-US" dirty="0" smtClean="0"/>
              <a:t>of </a:t>
            </a:r>
            <a:r>
              <a:rPr lang="en-US" dirty="0"/>
              <a:t>the historical </a:t>
            </a:r>
            <a:r>
              <a:rPr lang="en-US" dirty="0" smtClean="0"/>
              <a:t>data as forecast into the future</a:t>
            </a:r>
          </a:p>
          <a:p>
            <a:pPr lvl="1"/>
            <a:r>
              <a:rPr lang="en-US" dirty="0" smtClean="0"/>
              <a:t>Seasonal naïve method</a:t>
            </a:r>
          </a:p>
          <a:p>
            <a:pPr lvl="2"/>
            <a:r>
              <a:rPr lang="en-US" dirty="0" smtClean="0"/>
              <a:t>Apply to </a:t>
            </a:r>
            <a:r>
              <a:rPr lang="en-US" dirty="0"/>
              <a:t>de-trended and de-</a:t>
            </a:r>
            <a:r>
              <a:rPr lang="en-US" dirty="0" err="1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Set each </a:t>
            </a:r>
            <a:r>
              <a:rPr lang="en-US" dirty="0"/>
              <a:t>forecast to be equal to the last observed value from the same </a:t>
            </a:r>
            <a:r>
              <a:rPr lang="en-US" dirty="0" smtClean="0"/>
              <a:t>day </a:t>
            </a:r>
            <a:r>
              <a:rPr lang="en-US" dirty="0"/>
              <a:t>of the </a:t>
            </a:r>
            <a:r>
              <a:rPr lang="en-US" dirty="0" smtClean="0"/>
              <a:t>last year</a:t>
            </a:r>
          </a:p>
          <a:p>
            <a:pPr lvl="1"/>
            <a:r>
              <a:rPr lang="en-US" dirty="0" smtClean="0"/>
              <a:t>Drift method</a:t>
            </a:r>
          </a:p>
          <a:p>
            <a:pPr lvl="2"/>
            <a:r>
              <a:rPr lang="en-US" dirty="0" smtClean="0"/>
              <a:t>Apply to de-trended and de-</a:t>
            </a:r>
            <a:r>
              <a:rPr lang="en-US" dirty="0" err="1" smtClean="0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/>
              <a:t>allow the forecasts to increase or decrease over time, where the amount of change over time (called the </a:t>
            </a:r>
            <a:r>
              <a:rPr lang="en-US" dirty="0" smtClean="0"/>
              <a:t>drift) </a:t>
            </a:r>
            <a:r>
              <a:rPr lang="en-US" dirty="0"/>
              <a:t>is set to be the average change seen in the historical data.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B363-767F-45B6-9F28-F3C446E5FA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7A76-B05B-4E3D-A0FB-76DDC4B540B1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428460"/>
            <a:ext cx="5474855" cy="5073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Traditional models </a:t>
            </a:r>
          </a:p>
          <a:p>
            <a:pPr lvl="1"/>
            <a:r>
              <a:rPr lang="en-US" dirty="0" smtClean="0"/>
              <a:t>Simple ARIMA</a:t>
            </a:r>
          </a:p>
          <a:p>
            <a:pPr lvl="2"/>
            <a:r>
              <a:rPr lang="en-US" dirty="0" smtClean="0"/>
              <a:t>Apply to de-trended and de-</a:t>
            </a:r>
            <a:r>
              <a:rPr lang="en-US" dirty="0" err="1" smtClean="0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auto.arima</a:t>
            </a:r>
            <a:r>
              <a:rPr lang="en-US" dirty="0" smtClean="0"/>
              <a:t> function in R, which searches through combinations of order parameters and picks the set that optimizes model fit criteria</a:t>
            </a:r>
          </a:p>
          <a:p>
            <a:pPr lvl="1"/>
            <a:r>
              <a:rPr lang="en-US" dirty="0" smtClean="0"/>
              <a:t>ARIMA double season</a:t>
            </a:r>
          </a:p>
          <a:p>
            <a:pPr lvl="2"/>
            <a:r>
              <a:rPr lang="en-US" dirty="0" smtClean="0"/>
              <a:t>Use to de-trended and de-</a:t>
            </a:r>
            <a:r>
              <a:rPr lang="en-US" dirty="0" err="1" smtClean="0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Use the first and second periods identified as Fourier </a:t>
            </a:r>
            <a:r>
              <a:rPr lang="en-US" dirty="0" err="1" smtClean="0"/>
              <a:t>regressors</a:t>
            </a:r>
            <a:r>
              <a:rPr lang="en-US" dirty="0" smtClean="0"/>
              <a:t>, and tune the K parameter (Maximum order of Fourier terms).</a:t>
            </a:r>
          </a:p>
          <a:p>
            <a:pPr lvl="1"/>
            <a:r>
              <a:rPr lang="en-US" dirty="0" smtClean="0"/>
              <a:t>ARIMA single season</a:t>
            </a:r>
          </a:p>
          <a:p>
            <a:pPr lvl="2"/>
            <a:r>
              <a:rPr lang="en-US" dirty="0" smtClean="0"/>
              <a:t>Apply to de-trended and de-</a:t>
            </a:r>
            <a:r>
              <a:rPr lang="en-US" dirty="0" err="1" smtClean="0"/>
              <a:t>seasonlized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Use annual season, and tune the K parameter (Maximum order of Fourier terms).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1811</Words>
  <Application>Microsoft Office PowerPoint</Application>
  <PresentationFormat>Widescreen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User’s Guide to Sales Forecast modeling</vt:lpstr>
      <vt:lpstr>PowerPoint Presentation</vt:lpstr>
      <vt:lpstr>Logic flow </vt:lpstr>
      <vt:lpstr>Use of two markdown files</vt:lpstr>
      <vt:lpstr>Use of two markdown files</vt:lpstr>
      <vt:lpstr>1. Identification of forecast goals </vt:lpstr>
      <vt:lpstr>2. Data input</vt:lpstr>
      <vt:lpstr>2. Data input</vt:lpstr>
      <vt:lpstr>3. Performance of models</vt:lpstr>
      <vt:lpstr>3. Performance of models</vt:lpstr>
      <vt:lpstr>3. Performance of models</vt:lpstr>
      <vt:lpstr>3. Performance of models</vt:lpstr>
      <vt:lpstr>3. Performance of models</vt:lpstr>
      <vt:lpstr>4.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User’s Guide to Sales Forecast modeling</dc:title>
  <dc:creator>Mark Wang</dc:creator>
  <cp:lastModifiedBy>Mark Wang</cp:lastModifiedBy>
  <cp:revision>80</cp:revision>
  <dcterms:created xsi:type="dcterms:W3CDTF">2019-09-29T17:18:54Z</dcterms:created>
  <dcterms:modified xsi:type="dcterms:W3CDTF">2019-10-02T00:04:41Z</dcterms:modified>
</cp:coreProperties>
</file>