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76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C45E872-1A40-4FE7-986C-59F628C1EA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B9F5374-08E9-4C85-B7A7-3F19604B53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06F1-B57D-406B-8F09-B1FDC0D0B1F3}" type="datetimeFigureOut">
              <a:rPr lang="en-US" smtClean="0"/>
              <a:t>10/11/2022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37FACC5-BCFD-4649-8006-C71939BACE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D146B17-7076-4944-A4A2-FD49936A33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EDE44-B1FC-494A-A972-62DC7CABB27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89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7F2BD-238E-42D0-B670-F788A50DBDE8}" type="datetimeFigureOut">
              <a:rPr lang="en-US" smtClean="0"/>
              <a:t>10/11/2022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DF69-FFB1-4D3A-9D8C-5887E79674D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7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5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5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B3A824-1A51-4B26-AD58-A6D8E14F6C04}" type="datetimeFigureOut">
              <a:rPr lang="en-US" noProof="0" smtClean="0"/>
              <a:t>10/11/2022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t>‹N°›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noProof="0" smtClean="0"/>
              <a:t>10/11/2022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noProof="0" smtClean="0"/>
              <a:t>10/11/2022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10/11/2022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10/11/2022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‹N°›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10/11/2022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10/11/2022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noProof="0" smtClean="0"/>
              <a:t>10/11/2022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noProof="0" smtClean="0"/>
              <a:t>10/11/2022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noProof="0" smtClean="0"/>
              <a:t>10/11/2022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noProof="0" smtClean="0"/>
              <a:t>10/11/2022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noProof="0" smtClean="0"/>
              <a:t>10/11/2022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1">
            <a:extLst>
              <a:ext uri="{FF2B5EF4-FFF2-40B4-BE49-F238E27FC236}">
                <a16:creationId xmlns="" xmlns:a16="http://schemas.microsoft.com/office/drawing/2014/main" id="{63FED537-3AF1-4C36-9904-77B6A54D27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2883" y="2199808"/>
            <a:ext cx="5133340" cy="1325880"/>
          </a:xfrm>
        </p:spPr>
        <p:txBody>
          <a:bodyPr>
            <a:normAutofit fontScale="90000"/>
          </a:bodyPr>
          <a:lstStyle/>
          <a:p>
            <a:r>
              <a:rPr lang="en-IN" sz="6000" dirty="0"/>
              <a:t>SQL vs. </a:t>
            </a:r>
            <a:r>
              <a:rPr lang="en-IN" sz="6000" dirty="0" err="1"/>
              <a:t>MongoDB</a:t>
            </a:r>
            <a:endParaRPr lang="en-US" sz="66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8293"/>
            <a:ext cx="8767860" cy="55369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www.calltutors.com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201706"/>
            <a:ext cx="11752729" cy="64411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96270" y="206062"/>
            <a:ext cx="3193961" cy="1004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771363" y="5636828"/>
            <a:ext cx="4458237" cy="1004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85DEC2-3CE6-403C-843D-B88A8A4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093694"/>
            <a:ext cx="7624482" cy="116541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Introduction to SQL</a:t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788457" y="1976718"/>
            <a:ext cx="9875520" cy="3065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For the deployment of Cloud applications, SQL Databases are typically used as Relational Databases. In addition to high-performance analytics, they provide various features for accessing, adding, managing, and processing data. It is a Database System that is easy to use, contains robust classification features, and offers uncomplicated reliability.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751297" y="6011562"/>
            <a:ext cx="3169022" cy="698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3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953" y="609600"/>
            <a:ext cx="9875520" cy="1356360"/>
          </a:xfrm>
        </p:spPr>
        <p:txBody>
          <a:bodyPr/>
          <a:lstStyle/>
          <a:p>
            <a:r>
              <a:rPr lang="en-IN" b="1" dirty="0" smtClean="0"/>
              <a:t>                            Features </a:t>
            </a:r>
            <a:r>
              <a:rPr lang="en-IN" b="1" dirty="0"/>
              <a:t>of SQL 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65960"/>
            <a:ext cx="9872871" cy="4038600"/>
          </a:xfrm>
        </p:spPr>
        <p:txBody>
          <a:bodyPr/>
          <a:lstStyle/>
          <a:p>
            <a:pPr marL="45720" indent="0" fontAlgn="base">
              <a:buNone/>
            </a:pPr>
            <a:r>
              <a:rPr lang="en-US" dirty="0"/>
              <a:t>In general, SQL functions offer many features.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A SQL operation can easily be implemented using SQL procedural language statements and features, which allow you to integrate control-flow logic into conventional static and dynamic SQL statements.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A SQL function is usually more reliable than an equivalent external function.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Provide input parameters.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Scalar SQL functions return numerical values.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Provide a powerful but straightforward model for handling conditions and errors.</a:t>
            </a:r>
          </a:p>
          <a:p>
            <a:endParaRPr lang="en-IN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51297" y="6011562"/>
            <a:ext cx="3169022" cy="698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19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Introduction </a:t>
            </a:r>
            <a:r>
              <a:rPr lang="en-US" b="1" dirty="0"/>
              <a:t>to </a:t>
            </a:r>
            <a:r>
              <a:rPr lang="en-US" b="1" dirty="0" err="1"/>
              <a:t>MongoDB</a:t>
            </a:r>
            <a:r>
              <a:rPr lang="en-US" b="1" dirty="0"/>
              <a:t>  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329" y="2191871"/>
            <a:ext cx="9211235" cy="2138082"/>
          </a:xfrm>
        </p:spPr>
        <p:txBody>
          <a:bodyPr/>
          <a:lstStyle/>
          <a:p>
            <a:pPr marL="45720" indent="0" fontAlgn="base">
              <a:buNone/>
            </a:pPr>
            <a:r>
              <a:rPr lang="en-US" dirty="0"/>
              <a:t>It’s an open-source, </a:t>
            </a:r>
            <a:r>
              <a:rPr lang="en-US" dirty="0" err="1"/>
              <a:t>NoSQL</a:t>
            </a:r>
            <a:r>
              <a:rPr lang="en-US" dirty="0"/>
              <a:t> document database. It is popularly used in conjunction with Amazon Web Services, Azure, and other data sources for application development and ongoing operation.</a:t>
            </a:r>
          </a:p>
          <a:p>
            <a:pPr marL="45720" indent="0" fontAlgn="base">
              <a:buNone/>
            </a:pPr>
            <a:r>
              <a:rPr lang="en-US" dirty="0"/>
              <a:t>In simple terms, </a:t>
            </a:r>
            <a:r>
              <a:rPr lang="en-US" dirty="0" err="1"/>
              <a:t>MongoDB</a:t>
            </a:r>
            <a:r>
              <a:rPr lang="en-US" dirty="0"/>
              <a:t> is a document-oriented database. This open-source product is developed and supported by 10gen.</a:t>
            </a:r>
          </a:p>
          <a:p>
            <a:endParaRPr lang="en-IN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496249" y="5984668"/>
            <a:ext cx="3169022" cy="698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772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Features </a:t>
            </a:r>
            <a:r>
              <a:rPr lang="en-US" b="1" dirty="0"/>
              <a:t>of </a:t>
            </a:r>
            <a:r>
              <a:rPr lang="en-US" b="1" dirty="0" err="1"/>
              <a:t>MongoDB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9518" y="1965960"/>
            <a:ext cx="9872871" cy="4038600"/>
          </a:xfrm>
        </p:spPr>
        <p:txBody>
          <a:bodyPr/>
          <a:lstStyle/>
          <a:p>
            <a:pPr marL="45720" indent="0" fontAlgn="base">
              <a:buNone/>
            </a:pPr>
            <a:r>
              <a:rPr lang="en-US" sz="2400" dirty="0"/>
              <a:t>There are the following features of </a:t>
            </a:r>
            <a:r>
              <a:rPr lang="en-US" sz="2400" dirty="0" err="1"/>
              <a:t>MongoDB</a:t>
            </a:r>
            <a:r>
              <a:rPr lang="en-US" sz="2400" dirty="0"/>
              <a:t>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There are multiple search options in </a:t>
            </a:r>
            <a:r>
              <a:rPr lang="en-US" sz="2400" dirty="0" err="1"/>
              <a:t>MongoDB</a:t>
            </a:r>
            <a:r>
              <a:rPr lang="en-US" sz="2400" dirty="0"/>
              <a:t>, including field, range, and regular expression categories.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Any area can index documents.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A load balancing configuration is automatically implemented because the data is split into shards.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It provides tools for map reduction and aggregation.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The code is written in JavaScript instead of Procedures</a:t>
            </a:r>
            <a:endParaRPr lang="en-IN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401673" y="6011732"/>
            <a:ext cx="3169022" cy="698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043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0" y="1277469"/>
            <a:ext cx="9875520" cy="55133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SQL vs. </a:t>
            </a:r>
            <a:r>
              <a:rPr lang="en-US" b="1" dirty="0" err="1"/>
              <a:t>MongoDB</a:t>
            </a:r>
            <a:r>
              <a:rPr lang="en-US" b="1" dirty="0"/>
              <a:t>: key differences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082275"/>
              </p:ext>
            </p:extLst>
          </p:nvPr>
        </p:nvGraphicFramePr>
        <p:xfrm>
          <a:off x="968188" y="1694326"/>
          <a:ext cx="10125634" cy="4424084"/>
        </p:xfrm>
        <a:graphic>
          <a:graphicData uri="http://schemas.openxmlformats.org/drawingml/2006/table">
            <a:tbl>
              <a:tblPr/>
              <a:tblGrid>
                <a:gridCol w="5062817"/>
                <a:gridCol w="5062817"/>
              </a:tblGrid>
              <a:tr h="43253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 b="1" dirty="0">
                          <a:effectLst/>
                        </a:rPr>
                        <a:t>    </a:t>
                      </a:r>
                      <a:r>
                        <a:rPr lang="en-IN" sz="1800" b="1" i="1" dirty="0">
                          <a:effectLst/>
                        </a:rPr>
                        <a:t>            SQL database</a:t>
                      </a:r>
                      <a:endParaRPr lang="en-IN" sz="1800" i="1" dirty="0">
                        <a:effectLst/>
                      </a:endParaRPr>
                    </a:p>
                  </a:txBody>
                  <a:tcPr marL="54362" marR="54362" marT="54362" marB="54362" anchor="ctr">
                    <a:lnL w="12700" cap="flat" cmpd="sng" algn="ctr">
                      <a:solidFill>
                        <a:srgbClr val="D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D1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D5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1" i="1" dirty="0" err="1">
                          <a:effectLst/>
                        </a:rPr>
                        <a:t>MongoDB</a:t>
                      </a:r>
                      <a:endParaRPr lang="en-IN" sz="2000" i="1" dirty="0">
                        <a:effectLst/>
                      </a:endParaRPr>
                    </a:p>
                  </a:txBody>
                  <a:tcPr marL="54362" marR="54362" marT="54362" marB="54362" anchor="ctr">
                    <a:lnL w="12700" cap="flat" cmpd="sng" algn="ctr">
                      <a:solidFill>
                        <a:srgbClr val="F0D1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D1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D1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D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18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dirty="0">
                          <a:solidFill>
                            <a:schemeClr val="accent1"/>
                          </a:solidFill>
                          <a:effectLst/>
                        </a:rPr>
                        <a:t>1. It is a relational database </a:t>
                      </a:r>
                    </a:p>
                  </a:txBody>
                  <a:tcPr marL="54362" marR="54362" marT="54362" marB="54362" anchor="ctr">
                    <a:lnL w="12700" cap="flat" cmpd="sng" algn="ctr">
                      <a:solidFill>
                        <a:srgbClr val="80D5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D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D5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>
                          <a:solidFill>
                            <a:schemeClr val="accent1"/>
                          </a:solidFill>
                          <a:effectLst/>
                        </a:rPr>
                        <a:t>1. It is a non-relational database</a:t>
                      </a:r>
                    </a:p>
                  </a:txBody>
                  <a:tcPr marL="54362" marR="54362" marT="54362" marB="54362" anchor="ctr">
                    <a:lnL w="12700" cap="flat" cmpd="sng" algn="ctr">
                      <a:solidFill>
                        <a:srgbClr val="F0D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D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D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D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532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>
                          <a:solidFill>
                            <a:schemeClr val="accent1"/>
                          </a:solidFill>
                          <a:effectLst/>
                        </a:rPr>
                        <a:t>2. Supports SQL queries</a:t>
                      </a:r>
                    </a:p>
                  </a:txBody>
                  <a:tcPr marL="54362" marR="54362" marT="54362" marB="54362" anchor="ctr">
                    <a:lnL w="12700" cap="flat" cmpd="sng" algn="ctr">
                      <a:solidFill>
                        <a:srgbClr val="D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D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D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solidFill>
                            <a:schemeClr val="accent1"/>
                          </a:solidFill>
                          <a:effectLst/>
                        </a:rPr>
                        <a:t>2. Supports JSON queries</a:t>
                      </a:r>
                    </a:p>
                  </a:txBody>
                  <a:tcPr marL="54362" marR="54362" marT="54362" marB="54362" anchor="ctr">
                    <a:lnL w="12700" cap="flat" cmpd="sng" algn="ctr">
                      <a:solidFill>
                        <a:srgbClr val="B0D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D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D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18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dirty="0">
                          <a:solidFill>
                            <a:schemeClr val="accent1"/>
                          </a:solidFill>
                          <a:effectLst/>
                        </a:rPr>
                        <a:t>3. Scalable vertically – increasing RAM</a:t>
                      </a:r>
                    </a:p>
                  </a:txBody>
                  <a:tcPr marL="54362" marR="54362" marT="54362" marB="54362" anchor="ctr">
                    <a:lnL w="12700" cap="flat" cmpd="sng" algn="ctr">
                      <a:solidFill>
                        <a:srgbClr val="A0D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D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D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>
                          <a:solidFill>
                            <a:schemeClr val="accent1"/>
                          </a:solidFill>
                          <a:effectLst/>
                        </a:rPr>
                        <a:t>3. Horizontal scalability – more servers can be added</a:t>
                      </a:r>
                    </a:p>
                  </a:txBody>
                  <a:tcPr marL="54362" marR="54362" marT="54362" marB="54362" anchor="ctr">
                    <a:lnL w="12700" cap="flat" cmpd="sng" algn="ctr">
                      <a:solidFill>
                        <a:srgbClr val="7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D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180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dirty="0">
                          <a:solidFill>
                            <a:schemeClr val="accent1"/>
                          </a:solidFill>
                          <a:effectLst/>
                        </a:rPr>
                        <a:t>4. Contains predefined schema</a:t>
                      </a:r>
                    </a:p>
                  </a:txBody>
                  <a:tcPr marL="54362" marR="54362" marT="54362" marB="54362" anchor="ctr">
                    <a:lnL w="12700" cap="flat" cmpd="sng" algn="ctr">
                      <a:solidFill>
                        <a:srgbClr val="F0D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D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D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D5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>
                          <a:solidFill>
                            <a:schemeClr val="accent1"/>
                          </a:solidFill>
                          <a:effectLst/>
                        </a:rPr>
                        <a:t>4. It contains a dynamic schema</a:t>
                      </a:r>
                    </a:p>
                  </a:txBody>
                  <a:tcPr marL="54362" marR="54362" marT="54362" marB="54362" anchor="ctr">
                    <a:lnL w="12700" cap="flat" cmpd="sng" algn="ctr">
                      <a:solidFill>
                        <a:srgbClr val="90D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D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D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D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180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>
                          <a:solidFill>
                            <a:schemeClr val="accent1"/>
                          </a:solidFill>
                          <a:effectLst/>
                        </a:rPr>
                        <a:t>5. Trigger support</a:t>
                      </a:r>
                    </a:p>
                  </a:txBody>
                  <a:tcPr marL="54362" marR="54362" marT="54362" marB="54362" anchor="ctr">
                    <a:lnL w="12700" cap="flat" cmpd="sng" algn="ctr">
                      <a:solidFill>
                        <a:srgbClr val="80D5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D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D5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D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>
                          <a:solidFill>
                            <a:schemeClr val="accent1"/>
                          </a:solidFill>
                          <a:effectLst/>
                        </a:rPr>
                        <a:t>5. It does not support triggers</a:t>
                      </a:r>
                    </a:p>
                  </a:txBody>
                  <a:tcPr marL="54362" marR="54362" marT="54362" marB="54362" anchor="ctr">
                    <a:lnL w="12700" cap="flat" cmpd="sng" algn="ctr">
                      <a:solidFill>
                        <a:srgbClr val="70D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D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D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180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dirty="0">
                          <a:solidFill>
                            <a:schemeClr val="accent1"/>
                          </a:solidFill>
                          <a:effectLst/>
                        </a:rPr>
                        <a:t>6. Foreign key support</a:t>
                      </a:r>
                    </a:p>
                  </a:txBody>
                  <a:tcPr marL="54362" marR="54362" marT="54362" marB="54362" anchor="ctr">
                    <a:lnL w="12700" cap="flat" cmpd="sng" algn="ctr">
                      <a:solidFill>
                        <a:srgbClr val="70D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D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D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solidFill>
                            <a:schemeClr val="accent1"/>
                          </a:solidFill>
                          <a:effectLst/>
                        </a:rPr>
                        <a:t>6. It does not support foreign keys</a:t>
                      </a:r>
                    </a:p>
                  </a:txBody>
                  <a:tcPr marL="54362" marR="54362" marT="54362" marB="54362" anchor="ctr">
                    <a:lnL w="12700" cap="flat" cmpd="sng" algn="ctr">
                      <a:solidFill>
                        <a:srgbClr val="D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ubtitle 2"/>
          <p:cNvSpPr txBox="1">
            <a:spLocks/>
          </p:cNvSpPr>
          <p:nvPr/>
        </p:nvSpPr>
        <p:spPr>
          <a:xfrm>
            <a:off x="4482356" y="6038456"/>
            <a:ext cx="3169022" cy="698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135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130FAE8E-18A7-4D4B-B1D5-F068BB36F4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AD055F-6A08-4727-8DB8-D3FD1D1AA7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57C456-CC1D-4991-B397-26B0CCF834E5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357</Words>
  <Application>Microsoft Office PowerPoint</Application>
  <PresentationFormat>Grand écran</PresentationFormat>
  <Paragraphs>38</Paragraphs>
  <Slides>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Basis</vt:lpstr>
      <vt:lpstr>SQL vs. MongoDB</vt:lpstr>
      <vt:lpstr>Introduction to SQL  </vt:lpstr>
      <vt:lpstr>                            Features of SQL </vt:lpstr>
      <vt:lpstr>           Introduction to MongoDB  </vt:lpstr>
      <vt:lpstr>                Features of MongoDB </vt:lpstr>
      <vt:lpstr>SQL vs. MongoDB: key differences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2021-08-11T09:10:39Z</dcterms:created>
  <dcterms:modified xsi:type="dcterms:W3CDTF">2022-10-11T18:12:42Z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