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8" r:id="rId2"/>
    <p:sldId id="279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27" r:id="rId16"/>
    <p:sldId id="332" r:id="rId17"/>
    <p:sldId id="333" r:id="rId18"/>
    <p:sldId id="330" r:id="rId19"/>
    <p:sldId id="331" r:id="rId20"/>
    <p:sldId id="334" r:id="rId21"/>
    <p:sldId id="335" r:id="rId22"/>
    <p:sldId id="336" r:id="rId23"/>
    <p:sldId id="329" r:id="rId24"/>
    <p:sldId id="326" r:id="rId25"/>
    <p:sldId id="328" r:id="rId26"/>
    <p:sldId id="337" r:id="rId27"/>
    <p:sldId id="338" r:id="rId28"/>
    <p:sldId id="339" r:id="rId29"/>
    <p:sldId id="340" r:id="rId30"/>
    <p:sldId id="341" r:id="rId31"/>
    <p:sldId id="342" r:id="rId32"/>
    <p:sldId id="325" r:id="rId33"/>
    <p:sldId id="30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0471" autoAdjust="0"/>
  </p:normalViewPr>
  <p:slideViewPr>
    <p:cSldViewPr snapToGrid="0">
      <p:cViewPr varScale="1">
        <p:scale>
          <a:sx n="67" d="100"/>
          <a:sy n="67" d="100"/>
        </p:scale>
        <p:origin x="-12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F9974-0076-4BED-B546-B277A7D2BAD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C53F3-36E5-4F9F-B37F-0D83F8C70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908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071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96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95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417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249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25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1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097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18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37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16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01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6596-1F71-4BDF-997B-8CC62F6BAA0F}" type="datetimeFigureOut">
              <a:rPr lang="ko-KR" altLang="en-US" smtClean="0"/>
              <a:pPr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E382-586A-4467-B0DD-FFC5471E34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98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63" y="1496442"/>
            <a:ext cx="9158288" cy="1860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 and Language Model</a:t>
            </a:r>
            <a:endParaRPr kumimoji="0"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4763" y="1560822"/>
            <a:ext cx="9158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-4763" y="3273734"/>
            <a:ext cx="9158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31168" y="3768499"/>
            <a:ext cx="696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J.S Kim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2078" y="6021288"/>
            <a:ext cx="458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2021.06.22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4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2464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Value(=Context Vector)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Get Context Vector which reflect the similarity of the source words from weighted sum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Context Vector will be used for concatenating with hidden state from decoder at time 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3617" y="3580392"/>
            <a:ext cx="1568993" cy="2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862" y="3296592"/>
            <a:ext cx="1623066" cy="2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0118" y="4697245"/>
            <a:ext cx="1395560" cy="29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  <a:stCxn id="4100" idx="2"/>
          </p:cNvCxnSpPr>
          <p:nvPr/>
        </p:nvCxnSpPr>
        <p:spPr>
          <a:xfrm rot="5400000">
            <a:off x="1655604" y="4239006"/>
            <a:ext cx="812886" cy="1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2564" y="2718824"/>
            <a:ext cx="498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10748" y="5632410"/>
            <a:ext cx="1184206" cy="62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3807" y="5269666"/>
            <a:ext cx="512816" cy="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2155" y="5447793"/>
            <a:ext cx="812886" cy="1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8FF7CED-6894-4F8B-AEAA-26CE53A80DF0}"/>
              </a:ext>
            </a:extLst>
          </p:cNvPr>
          <p:cNvSpPr txBox="1"/>
          <p:nvPr/>
        </p:nvSpPr>
        <p:spPr>
          <a:xfrm>
            <a:off x="5146491" y="5846999"/>
            <a:ext cx="16720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Hidden states from last encoder cell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672" y="2950244"/>
            <a:ext cx="568642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Concatenate context vector / hidden state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By concatenating two vectors, previous sequential data would be reflected for each time step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84572" y="3133429"/>
            <a:ext cx="1184206" cy="62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오른쪽 중괄호 25">
            <a:extLst>
              <a:ext uri="{FF2B5EF4-FFF2-40B4-BE49-F238E27FC236}">
                <a16:creationId xmlns="" xmlns:a16="http://schemas.microsoft.com/office/drawing/2014/main" id="{D855B17D-1ABB-4E8B-A806-47C4AB6C8CB3}"/>
              </a:ext>
            </a:extLst>
          </p:cNvPr>
          <p:cNvSpPr/>
          <p:nvPr/>
        </p:nvSpPr>
        <p:spPr>
          <a:xfrm>
            <a:off x="6744089" y="3075744"/>
            <a:ext cx="342180" cy="79767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Affine transform &amp;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for translating target word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By concatenating two vectors, previous sequential data would be reflected for each time step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874" y="3102094"/>
            <a:ext cx="405447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9119" y="3323369"/>
            <a:ext cx="2527645" cy="42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6644" y="4042446"/>
            <a:ext cx="2527645" cy="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Using previous hidden state from decoder cell as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Process: same as Attention Layer except using previous hidden state from decoder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45" y="2847630"/>
            <a:ext cx="51339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4492315" y="3544010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7147" y="4729310"/>
            <a:ext cx="3431024" cy="31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222" y="2328596"/>
            <a:ext cx="3328852" cy="213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0234" y="5668479"/>
            <a:ext cx="2697558" cy="4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03385" y="5204349"/>
            <a:ext cx="1042184" cy="21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4380" y="5609488"/>
            <a:ext cx="349526" cy="12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169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Seq2Seq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Structure: Encoder(RNN) + Decoder(RNN). Loss of input sequence due to the characteristics of RNN exist.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use Attention layer to compress whole previous information into the context vector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Transformer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Structure: Encoder + Decoder without RNN cells.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seq2seq( 1 Encoder/Decoder with RNN cells), transformer(N encoder cell + N decoder cell)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0444" y="4011655"/>
            <a:ext cx="3232145" cy="177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3991" y="3403935"/>
            <a:ext cx="235585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800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Model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Positioning Encoding: to conserve serial order information from input sequences without RNN cells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Encoder Self Attention: using Q,K,V vector for each word to find out the relation between each word in input seq.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Masked Decoder Self Attention: Look-ahead masking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Encoder – Decoder Attention: same as general attention 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8489" y="2819874"/>
            <a:ext cx="5385578" cy="349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Positioning Encoding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using sin / 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function to add the phase(serial order) to embedded word vector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750" y="2217849"/>
            <a:ext cx="5864194" cy="121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925" y="4024560"/>
            <a:ext cx="3600804" cy="183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7467" y="4644207"/>
            <a:ext cx="3150395" cy="7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오른쪽 중괄호 19">
            <a:extLst>
              <a:ext uri="{FF2B5EF4-FFF2-40B4-BE49-F238E27FC236}">
                <a16:creationId xmlns="" xmlns:a16="http://schemas.microsoft.com/office/drawing/2014/main" id="{D855B17D-1ABB-4E8B-A806-47C4AB6C8CB3}"/>
              </a:ext>
            </a:extLst>
          </p:cNvPr>
          <p:cNvSpPr/>
          <p:nvPr/>
        </p:nvSpPr>
        <p:spPr>
          <a:xfrm>
            <a:off x="4193991" y="4427464"/>
            <a:ext cx="342180" cy="107029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836421" y="4241941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PE matrix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Mechanism in Transformer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2346" y="2399593"/>
            <a:ext cx="2743376" cy="311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697186" y="2998822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713277" y="3923634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764394" y="4934586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5000311" y="2742543"/>
            <a:ext cx="26954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Relationship between each word in input sentence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5016402" y="3673035"/>
            <a:ext cx="27361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Self-Attention + Masking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(except the data after t 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timestep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5027758" y="4695345"/>
            <a:ext cx="27588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Concatenate Context vector from Encoder with decoder hidden states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27699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Self-Attention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use all word vectors from input sequences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Query, key, value : same ( Q: hidden states from decoder, K:hidden state from encoder, V: hidden state from encoder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parameter: num head, model dimension(d)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Num head: number of Q,K,V weights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Apply dot product with whole input sequences(embedded + positioning encoding)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84" y="3484874"/>
            <a:ext cx="2454275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480" y="3422891"/>
            <a:ext cx="319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538159" y="4793545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606" y="2235501"/>
            <a:ext cx="3651586" cy="244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000" y="2314390"/>
            <a:ext cx="45221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11541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Self-Attention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Dot product with scaling(factor : model dimension / num head)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Attention Layer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0479" y="2498111"/>
            <a:ext cx="48133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2890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Main Idea: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Refering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total sentence(or serial data) as a context vector while decoding the output word(or value) for each time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Process: attention weights, context vector, attention vector should be calculated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180536" y="3104233"/>
            <a:ext cx="0" cy="39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399100" y="2770941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Context vector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Multi-Head Self Attention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num heads: number of Q,K,V weights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use several kinds of Q,K,V weights matrix to product the context vector with complex / various information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607" y="2356295"/>
            <a:ext cx="6599582" cy="336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1800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Masked Multi-Head Self Attention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Multi – Head Self Attention + Masking(ordering)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Without RNN cells, attention mechanism can not compute the decoder input data sequentially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Masking t+1 word vector to last word vector(decoder) / compute t-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word vector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0688" y="3064095"/>
            <a:ext cx="2381438" cy="144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86" y="2967540"/>
            <a:ext cx="5375220" cy="15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5100022" y="3799632"/>
            <a:ext cx="1067919" cy="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4881042" y="3378657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Masking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6" y="1282052"/>
            <a:ext cx="8814103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Encoder – Decoder Attention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Q: Context vector from Decoder / target sequence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K: Context vector from Encoder / source sequence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305" y="3007297"/>
            <a:ext cx="7102032" cy="170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Residual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Layer Normalization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6099" y="4552124"/>
            <a:ext cx="2584108" cy="152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5814" y="1962855"/>
            <a:ext cx="1389476" cy="180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3873" y="2178324"/>
            <a:ext cx="5674043" cy="12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NLP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339" y="1517277"/>
            <a:ext cx="5906682" cy="444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3544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Natural Language Processing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Phonology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Morphology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Semantics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Reasoning</a:t>
            </a: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NLP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507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Natural Language Preprocessing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(Example)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09" y="2075858"/>
            <a:ext cx="6815544" cy="37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NLP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507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Natural Language Preprocessing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(Example)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09" y="2075858"/>
            <a:ext cx="6815544" cy="37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3831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Language Model: assign probability distribution of test sequences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Conditional Probability:  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Total word sequences probability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8981" y="1919465"/>
            <a:ext cx="3896140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7662" y="2612131"/>
            <a:ext cx="2118454" cy="4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3921" y="3893299"/>
            <a:ext cx="6272672" cy="71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182" y="5124935"/>
            <a:ext cx="7962666" cy="9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169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Statistical Language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Conditional Probability from count – base calculation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Problem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815" y="2548694"/>
            <a:ext cx="5148862" cy="7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417848" y="3149661"/>
            <a:ext cx="8640960" cy="3000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N-gram Language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Tokenize N number of corpus as one token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Select N : trade – off 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548" y="4438548"/>
            <a:ext cx="6275084" cy="9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80522" y="5289602"/>
            <a:ext cx="2464134" cy="63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 flipV="1">
            <a:off x="4214191" y="5639747"/>
            <a:ext cx="573630" cy="56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오른쪽 중괄호 27">
            <a:extLst>
              <a:ext uri="{FF2B5EF4-FFF2-40B4-BE49-F238E27FC236}">
                <a16:creationId xmlns="" xmlns:a16="http://schemas.microsoft.com/office/drawing/2014/main" id="{D855B17D-1ABB-4E8B-A806-47C4AB6C8CB3}"/>
              </a:ext>
            </a:extLst>
          </p:cNvPr>
          <p:cNvSpPr/>
          <p:nvPr/>
        </p:nvSpPr>
        <p:spPr>
          <a:xfrm rot="5400000">
            <a:off x="5009308" y="5457989"/>
            <a:ext cx="206440" cy="79318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3739465" y="6030974"/>
            <a:ext cx="27522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Use (n-N, n-N+1, …n-1) sequences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169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Statistical Language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Conditional Probability from count – base calculation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Problem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815" y="2548694"/>
            <a:ext cx="5148862" cy="7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417848" y="3149661"/>
            <a:ext cx="8640960" cy="3000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N-gram Language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Tokenize N number of corpus as one token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Select N : trade – off 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548" y="4438548"/>
            <a:ext cx="6275084" cy="9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80522" y="5289602"/>
            <a:ext cx="2464134" cy="63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 flipV="1">
            <a:off x="4214191" y="5639747"/>
            <a:ext cx="573630" cy="56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오른쪽 중괄호 27">
            <a:extLst>
              <a:ext uri="{FF2B5EF4-FFF2-40B4-BE49-F238E27FC236}">
                <a16:creationId xmlns="" xmlns:a16="http://schemas.microsoft.com/office/drawing/2014/main" id="{D855B17D-1ABB-4E8B-A806-47C4AB6C8CB3}"/>
              </a:ext>
            </a:extLst>
          </p:cNvPr>
          <p:cNvSpPr/>
          <p:nvPr/>
        </p:nvSpPr>
        <p:spPr>
          <a:xfrm rot="5400000">
            <a:off x="5009308" y="5457989"/>
            <a:ext cx="206440" cy="79318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3739465" y="6030974"/>
            <a:ext cx="27522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Use (n-N, n-N+1, …n-1) sequences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169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Model Structure: Encoder + Decoder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Encoder: Convert input data(= sentence) to context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Decoder: Convert context vector to output data(= translated word, sentence, etc)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Context vector: last hidden state of Encode RNN cell(= initial hidden state used in Decoder RNN cell) 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537" y="3589854"/>
            <a:ext cx="7233477" cy="205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>
            <a:off x="5571593" y="5617030"/>
            <a:ext cx="505475" cy="369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5937431" y="5957142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Symbol: start word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10800000">
            <a:off x="7389034" y="3436100"/>
            <a:ext cx="334144" cy="3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5936484" y="3252752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Symbol: end word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for text sequence for Neural Network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Word Embedding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Convert sparse vector to dense vector with embedded dimensions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Embedding vector(low dim)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Use input data as one-hot encoding vector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Tokenize, Padding, one-hot encoding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Using corpus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Analysis module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konlpy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etc) to split the sentence as a unit of token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Padding: unify the length of the sequence (input 0 or dummy value)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One-hot encoding: word index to binary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for text sequence for Neural Network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058334" y="959177"/>
            <a:ext cx="450149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Natural Language Processing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Tokenize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Cleaning, Normalization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Removing unnecessary words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400" dirty="0" err="1" smtClean="0">
                <a:latin typeface="Times New Roman" pitchFamily="18" charset="0"/>
                <a:cs typeface="Times New Roman" pitchFamily="18" charset="0"/>
              </a:rPr>
              <a:t>불용어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자주 등장하나 의미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x)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* Lemmatization(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표제어 추출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stem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어간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affix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접사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* Regular Expression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063067" y="2963095"/>
            <a:ext cx="45014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Integer coding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mapping word into integer index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err="1" smtClean="0">
                <a:latin typeface="Times New Roman" pitchFamily="18" charset="0"/>
                <a:cs typeface="Times New Roman" pitchFamily="18" charset="0"/>
              </a:rPr>
              <a:t>vocab_size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, counts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028041" y="4012856"/>
            <a:ext cx="4501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Padding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add 0 or dummy value for unifying the sequence 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015739" y="4863837"/>
            <a:ext cx="4501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One hot Encoding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convert Integer sequence into binary sequence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2015737" y="5744169"/>
            <a:ext cx="4501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Embedding</a:t>
            </a: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covert sparse vector into dense vector(low dimension) </a:t>
            </a:r>
          </a:p>
        </p:txBody>
      </p:sp>
      <p:cxnSp>
        <p:nvCxnSpPr>
          <p:cNvPr id="24" name="직선 화살표 연결선 23"/>
          <p:cNvCxnSpPr>
            <a:stCxn id="17" idx="2"/>
          </p:cNvCxnSpPr>
          <p:nvPr/>
        </p:nvCxnSpPr>
        <p:spPr>
          <a:xfrm rot="5400000">
            <a:off x="4127247" y="2737432"/>
            <a:ext cx="359650" cy="40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4086544" y="3855349"/>
            <a:ext cx="359650" cy="40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4068559" y="4683611"/>
            <a:ext cx="359650" cy="40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>
            <a:off x="4039217" y="5551630"/>
            <a:ext cx="359650" cy="40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Codes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Word Level Translation: Eng –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Kor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Eng -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Fra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Compare with seq2seq, attention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417848" y="3149661"/>
            <a:ext cx="8640960" cy="3000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프랑스어 번역 </a:t>
            </a:r>
            <a:r>
              <a:rPr lang="en-US" altLang="ko-KR" dirty="0" err="1" smtClean="0">
                <a:latin typeface="+mj-ea"/>
                <a:ea typeface="+mj-ea"/>
                <a:cs typeface="Times New Roman" pitchFamily="18" charset="0"/>
              </a:rPr>
              <a:t>vs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한국어 번역</a:t>
            </a:r>
            <a:endParaRPr lang="en-US" altLang="ko-KR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한국어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어순이 중요치 않다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교착어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조사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), 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띄어쓰기의 중요성이 낮다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프랑스어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인도유럽어족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영어 등</a:t>
            </a:r>
            <a:r>
              <a:rPr lang="en-US" altLang="ko-KR" dirty="0" smtClean="0">
                <a:latin typeface="+mj-ea"/>
                <a:ea typeface="+mj-ea"/>
                <a:cs typeface="Times New Roman" pitchFamily="18" charset="0"/>
              </a:rPr>
              <a:t>)</a:t>
            </a:r>
            <a:endParaRPr lang="en-US" altLang="ko-KR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j-ea"/>
                <a:ea typeface="+mj-ea"/>
                <a:cs typeface="Times New Roman" pitchFamily="18" charset="0"/>
              </a:rPr>
              <a:t>데이터셋의</a:t>
            </a:r>
            <a:r>
              <a:rPr lang="ko-KR" altLang="en-US" dirty="0" smtClean="0">
                <a:latin typeface="+mj-ea"/>
                <a:ea typeface="+mj-ea"/>
                <a:cs typeface="Times New Roman" pitchFamily="18" charset="0"/>
              </a:rPr>
              <a:t> 차이</a:t>
            </a:r>
            <a:endParaRPr lang="en-US" altLang="ko-KR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74605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142984"/>
            <a:ext cx="8572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Attention is all you need,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Vaswani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at el, 31</a:t>
            </a:r>
            <a:r>
              <a:rPr lang="en-US" altLang="ko-KR" sz="16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conference on Neural Information Process system.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An analysis of Attention Mechanisms: The case of word sense disambiguation in neural machine translation,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Gongbo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Tang et al, 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86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Process: Training +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Training: use context vector from Encoder and translated sentence including &lt;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&gt; and  &lt;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eos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Test: use context vector and &lt;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&gt; / &lt;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eos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537" y="3589854"/>
            <a:ext cx="7233477" cy="205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중괄호 17">
            <a:extLst>
              <a:ext uri="{FF2B5EF4-FFF2-40B4-BE49-F238E27FC236}">
                <a16:creationId xmlns="" xmlns:a16="http://schemas.microsoft.com/office/drawing/2014/main" id="{D855B17D-1ABB-4E8B-A806-47C4AB6C8CB3}"/>
              </a:ext>
            </a:extLst>
          </p:cNvPr>
          <p:cNvSpPr/>
          <p:nvPr/>
        </p:nvSpPr>
        <p:spPr>
          <a:xfrm rot="5400000">
            <a:off x="6903114" y="4506977"/>
            <a:ext cx="342180" cy="231232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6300920" y="5928745"/>
            <a:ext cx="15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Ignore(for test)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6159" y="3140764"/>
            <a:ext cx="3242996" cy="310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2169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Decoder: RNN cell(=LSTM), dense layer and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RNN cell: using hidden state at t-1 , input data(translated word) at t to provide hidden state at 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Dense Layer: affine transform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calcalate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probability to choose the translated 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8FF7CED-6894-4F8B-AEAA-26CE53A80DF0}"/>
              </a:ext>
            </a:extLst>
          </p:cNvPr>
          <p:cNvSpPr txBox="1"/>
          <p:nvPr/>
        </p:nvSpPr>
        <p:spPr>
          <a:xfrm>
            <a:off x="1699032" y="4625906"/>
            <a:ext cx="1672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Context Vector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3367940" y="4804859"/>
            <a:ext cx="482782" cy="9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of seq2seq model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Dependency of sequence length: if the length of the source &amp; target sequence is long, quality of context for output sequences is 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Solution: Using specific weights for each hidden states of encoder to generate attention score, decoder can refer to whole sequence data for each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timesteps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991" y="3768350"/>
            <a:ext cx="6138816" cy="177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8FF7CED-6894-4F8B-AEAA-26CE53A80DF0}"/>
              </a:ext>
            </a:extLst>
          </p:cNvPr>
          <p:cNvSpPr txBox="1"/>
          <p:nvPr/>
        </p:nvSpPr>
        <p:spPr>
          <a:xfrm>
            <a:off x="1886434" y="3257146"/>
            <a:ext cx="1672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score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43894" y="3744733"/>
            <a:ext cx="793335" cy="755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07178" y="3812892"/>
            <a:ext cx="815108" cy="62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9490" y="4137565"/>
            <a:ext cx="740328" cy="7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>
            <a:off x="3593231" y="3415358"/>
            <a:ext cx="1881810" cy="622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3831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Layer: Using attention weights for each time step of decoding process, reflect the previous sequential data for each time step and select the most appropriate target word vector from attention distribution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Score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Distribution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Context vector from attention weights and hidden states from encoder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Concatenate context vector and hidden states from decoder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Affine transform and apply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to get the translated word vector</a:t>
            </a:r>
          </a:p>
        </p:txBody>
      </p: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166" y="3111492"/>
            <a:ext cx="5016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204462" y="4978548"/>
            <a:ext cx="4208512" cy="6131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S: hidden state from decoder at t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H: hidden state from encoder corresponding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i-th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word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371" y="3505448"/>
            <a:ext cx="1958009" cy="134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rot="10800000">
            <a:off x="2669366" y="4089314"/>
            <a:ext cx="1698172" cy="352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615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Score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Hidden states h of Encoder from input sequence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Hidden state s of decoder at time step 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Dot product to get Attention Score(= similarity)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3091" y="5994181"/>
            <a:ext cx="1568993" cy="2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3336" y="5710381"/>
            <a:ext cx="1623066" cy="2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027" y="3207588"/>
            <a:ext cx="5292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2464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Attention Distribution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Use Attention Weights for each time step t and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to get the distribution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The distribution = Normalized Similarity between whole words of input sentence and target word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3617" y="3580392"/>
            <a:ext cx="1568993" cy="2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3862" y="3296592"/>
            <a:ext cx="1623066" cy="2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0118" y="4697245"/>
            <a:ext cx="1395560" cy="29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92D9CF6-66D1-4619-A5EE-18B03A680BA2}"/>
              </a:ext>
            </a:extLst>
          </p:cNvPr>
          <p:cNvCxnSpPr>
            <a:cxnSpLocks/>
            <a:stCxn id="4100" idx="2"/>
          </p:cNvCxnSpPr>
          <p:nvPr/>
        </p:nvCxnSpPr>
        <p:spPr>
          <a:xfrm rot="5400000">
            <a:off x="1661287" y="4227645"/>
            <a:ext cx="795842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1336</Words>
  <Application>Microsoft Office PowerPoint</Application>
  <PresentationFormat>화면 슬라이드 쇼(4:3)</PresentationFormat>
  <Paragraphs>266</Paragraphs>
  <Slides>33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진수</dc:creator>
  <cp:lastModifiedBy>김진수</cp:lastModifiedBy>
  <cp:revision>215</cp:revision>
  <dcterms:created xsi:type="dcterms:W3CDTF">2021-05-23T07:27:20Z</dcterms:created>
  <dcterms:modified xsi:type="dcterms:W3CDTF">2021-06-22T09:22:08Z</dcterms:modified>
</cp:coreProperties>
</file>