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8" r:id="rId2"/>
    <p:sldId id="279" r:id="rId3"/>
    <p:sldId id="282" r:id="rId4"/>
    <p:sldId id="283" r:id="rId5"/>
    <p:sldId id="284" r:id="rId6"/>
    <p:sldId id="285" r:id="rId7"/>
    <p:sldId id="286" r:id="rId8"/>
    <p:sldId id="281" r:id="rId9"/>
    <p:sldId id="298" r:id="rId10"/>
    <p:sldId id="301" r:id="rId11"/>
    <p:sldId id="302" r:id="rId12"/>
    <p:sldId id="303" r:id="rId13"/>
    <p:sldId id="299" r:id="rId14"/>
    <p:sldId id="288" r:id="rId15"/>
    <p:sldId id="291" r:id="rId16"/>
    <p:sldId id="292" r:id="rId17"/>
    <p:sldId id="289" r:id="rId18"/>
    <p:sldId id="300" r:id="rId19"/>
    <p:sldId id="293" r:id="rId20"/>
    <p:sldId id="287" r:id="rId21"/>
    <p:sldId id="290" r:id="rId22"/>
    <p:sldId id="304" r:id="rId23"/>
    <p:sldId id="308" r:id="rId24"/>
    <p:sldId id="294" r:id="rId25"/>
    <p:sldId id="296" r:id="rId26"/>
    <p:sldId id="295" r:id="rId27"/>
    <p:sldId id="297" r:id="rId28"/>
    <p:sldId id="305" r:id="rId29"/>
    <p:sldId id="306" r:id="rId30"/>
    <p:sldId id="30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471" autoAdjust="0"/>
  </p:normalViewPr>
  <p:slideViewPr>
    <p:cSldViewPr snapToGrid="0">
      <p:cViewPr varScale="1">
        <p:scale>
          <a:sx n="99" d="100"/>
          <a:sy n="99" d="100"/>
        </p:scale>
        <p:origin x="18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F9974-0076-4BED-B546-B277A7D2BADF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C53F3-36E5-4F9F-B37F-0D83F8C70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81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Pitch: </a:t>
            </a:r>
            <a:r>
              <a:rPr lang="ko-KR" altLang="en-US" dirty="0"/>
              <a:t>사람이 주관적으로 듣고 판단하는 음의 높낮이</a:t>
            </a:r>
            <a:endParaRPr lang="en-US" altLang="ko-KR" dirty="0"/>
          </a:p>
          <a:p>
            <a:r>
              <a:rPr lang="en-US" altLang="ko-KR" dirty="0"/>
              <a:t>Freq: </a:t>
            </a:r>
            <a:r>
              <a:rPr lang="ko-KR" altLang="en-US" dirty="0"/>
              <a:t>측정 가능한</a:t>
            </a:r>
            <a:r>
              <a:rPr lang="en-US" altLang="ko-KR" dirty="0"/>
              <a:t>, </a:t>
            </a:r>
            <a:r>
              <a:rPr lang="en-US" altLang="ko-KR" dirty="0" err="1"/>
              <a:t>osciliating</a:t>
            </a:r>
            <a:r>
              <a:rPr lang="en-US" altLang="ko-KR" dirty="0"/>
              <a:t> frequency, </a:t>
            </a:r>
            <a:r>
              <a:rPr lang="ko-KR" altLang="en-US" dirty="0"/>
              <a:t>높을수록 고음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71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93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07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33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897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597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190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22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66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9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2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11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71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6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041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56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55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46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075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25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718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39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448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6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9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7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78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235FB-AED0-4186-AD6A-72E7EBF9031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2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6596-1F71-4BDF-997B-8CC62F6BAA0F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382-586A-4467-B0DD-FFC5471E3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69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6596-1F71-4BDF-997B-8CC62F6BAA0F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382-586A-4467-B0DD-FFC5471E3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53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6596-1F71-4BDF-997B-8CC62F6BAA0F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382-586A-4467-B0DD-FFC5471E3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7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6596-1F71-4BDF-997B-8CC62F6BAA0F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382-586A-4467-B0DD-FFC5471E3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9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6596-1F71-4BDF-997B-8CC62F6BAA0F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382-586A-4467-B0DD-FFC5471E3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4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6596-1F71-4BDF-997B-8CC62F6BAA0F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382-586A-4467-B0DD-FFC5471E3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6596-1F71-4BDF-997B-8CC62F6BAA0F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382-586A-4467-B0DD-FFC5471E3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7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6596-1F71-4BDF-997B-8CC62F6BAA0F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382-586A-4467-B0DD-FFC5471E3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88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6596-1F71-4BDF-997B-8CC62F6BAA0F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382-586A-4467-B0DD-FFC5471E3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3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6596-1F71-4BDF-997B-8CC62F6BAA0F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382-586A-4467-B0DD-FFC5471E3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9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6596-1F71-4BDF-997B-8CC62F6BAA0F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382-586A-4467-B0DD-FFC5471E3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18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46596-1F71-4BDF-997B-8CC62F6BAA0F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DE382-586A-4467-B0DD-FFC5471E3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87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31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5.png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763" y="1496442"/>
            <a:ext cx="9158288" cy="18605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anchor="ctr"/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Overfitting in Neural Network</a:t>
            </a:r>
            <a:endParaRPr kumimoji="0" lang="en-US" altLang="ko-K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-4763" y="1560822"/>
            <a:ext cx="91582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-4763" y="3273734"/>
            <a:ext cx="91582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31168" y="3768499"/>
            <a:ext cx="6969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J.S Kim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22078" y="6021288"/>
            <a:ext cx="4587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2021.05.25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5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34EDC6A-74DC-4050-A940-1F91E2858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409" y="1920686"/>
            <a:ext cx="3895181" cy="41361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230075-6B2F-48BF-8648-A262FB815034}"/>
              </a:ext>
            </a:extLst>
          </p:cNvPr>
          <p:cNvSpPr txBox="1"/>
          <p:nvPr/>
        </p:nvSpPr>
        <p:spPr>
          <a:xfrm>
            <a:off x="356558" y="674191"/>
            <a:ext cx="82121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Times New Roman" pitchFamily="18" charset="0"/>
                <a:cs typeface="Times New Roman" pitchFamily="18" charset="0"/>
              </a:rPr>
              <a:t>Pitch shifting </a:t>
            </a:r>
          </a:p>
          <a:p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	- Process of changing the pitch without affecting the speed </a:t>
            </a:r>
          </a:p>
        </p:txBody>
      </p:sp>
    </p:spTree>
    <p:extLst>
      <p:ext uri="{BB962C8B-B14F-4D97-AF65-F5344CB8AC3E}">
        <p14:creationId xmlns:p14="http://schemas.microsoft.com/office/powerpoint/2010/main" val="279224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65A1A-86B2-423A-AC1C-B8462A510A23}"/>
              </a:ext>
            </a:extLst>
          </p:cNvPr>
          <p:cNvSpPr txBox="1"/>
          <p:nvPr/>
        </p:nvSpPr>
        <p:spPr>
          <a:xfrm>
            <a:off x="356558" y="674191"/>
            <a:ext cx="82121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Times New Roman" pitchFamily="18" charset="0"/>
                <a:cs typeface="Times New Roman" pitchFamily="18" charset="0"/>
              </a:rPr>
              <a:t>Time stretching</a:t>
            </a:r>
          </a:p>
          <a:p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	- Process of changing the speed of duration of an audio signal without affecting its pitch.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308906E-639E-4AF0-BFCB-C898CA9FE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58" y="2032790"/>
            <a:ext cx="4109986" cy="415101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9A1512-C509-4F83-A291-7B867D717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204" y="2032790"/>
            <a:ext cx="2867025" cy="1676400"/>
          </a:xfrm>
          <a:prstGeom prst="rect">
            <a:avLst/>
          </a:prstGeom>
        </p:spPr>
      </p:pic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D855B17D-1ABB-4E8B-A806-47C4AB6C8CB3}"/>
              </a:ext>
            </a:extLst>
          </p:cNvPr>
          <p:cNvSpPr/>
          <p:nvPr/>
        </p:nvSpPr>
        <p:spPr>
          <a:xfrm>
            <a:off x="4462613" y="2464067"/>
            <a:ext cx="725404" cy="3152509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A439FA6-7192-49C8-84C6-E4E35FB43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101" y="3949355"/>
            <a:ext cx="3146349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1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65A1A-86B2-423A-AC1C-B8462A510A23}"/>
              </a:ext>
            </a:extLst>
          </p:cNvPr>
          <p:cNvSpPr txBox="1"/>
          <p:nvPr/>
        </p:nvSpPr>
        <p:spPr>
          <a:xfrm>
            <a:off x="356558" y="674191"/>
            <a:ext cx="8212110" cy="87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Times New Roman" pitchFamily="18" charset="0"/>
                <a:cs typeface="Times New Roman" pitchFamily="18" charset="0"/>
              </a:rPr>
              <a:t>Adding background noise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DE493A-0D2A-409E-BFD2-75087C57A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19" y="1888450"/>
            <a:ext cx="3635525" cy="37466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3BAC8E7-29A5-4F71-BE62-5103155E3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921" y="2739800"/>
            <a:ext cx="4475747" cy="13784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53E145-66C2-4FCF-8722-E50079C80E4B}"/>
              </a:ext>
            </a:extLst>
          </p:cNvPr>
          <p:cNvSpPr/>
          <p:nvPr/>
        </p:nvSpPr>
        <p:spPr>
          <a:xfrm>
            <a:off x="6208295" y="3438625"/>
            <a:ext cx="1597793" cy="16122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78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C7DC4F-B24B-4725-A6CE-45B9A8833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25" y="1995330"/>
            <a:ext cx="4766030" cy="326136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232ACA-6300-47DB-872C-03F100E789CF}"/>
              </a:ext>
            </a:extLst>
          </p:cNvPr>
          <p:cNvCxnSpPr/>
          <p:nvPr/>
        </p:nvCxnSpPr>
        <p:spPr>
          <a:xfrm>
            <a:off x="1271451" y="2098766"/>
            <a:ext cx="0" cy="2734491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26660181-0A7E-45CA-BA16-16BD7C36008B}"/>
              </a:ext>
            </a:extLst>
          </p:cNvPr>
          <p:cNvSpPr/>
          <p:nvPr/>
        </p:nvSpPr>
        <p:spPr>
          <a:xfrm>
            <a:off x="997131" y="4248716"/>
            <a:ext cx="548640" cy="584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AC04DB5-ACBC-4467-87D2-A87348E0DAF3}"/>
              </a:ext>
            </a:extLst>
          </p:cNvPr>
          <p:cNvSpPr/>
          <p:nvPr/>
        </p:nvSpPr>
        <p:spPr>
          <a:xfrm>
            <a:off x="1036319" y="2149951"/>
            <a:ext cx="548640" cy="584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3A3932-BD56-4154-9E82-27CA1EF32325}"/>
              </a:ext>
            </a:extLst>
          </p:cNvPr>
          <p:cNvCxnSpPr/>
          <p:nvPr/>
        </p:nvCxnSpPr>
        <p:spPr>
          <a:xfrm flipH="1">
            <a:off x="1584959" y="2442221"/>
            <a:ext cx="37708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8DC88F3-258C-4ECD-BD0B-199AEC283A7D}"/>
              </a:ext>
            </a:extLst>
          </p:cNvPr>
          <p:cNvCxnSpPr>
            <a:cxnSpLocks/>
          </p:cNvCxnSpPr>
          <p:nvPr/>
        </p:nvCxnSpPr>
        <p:spPr>
          <a:xfrm flipH="1">
            <a:off x="1584959" y="2442221"/>
            <a:ext cx="3754616" cy="1955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8FF7CED-6894-4F8B-AEAA-26CE53A80DF0}"/>
              </a:ext>
            </a:extLst>
          </p:cNvPr>
          <p:cNvSpPr txBox="1"/>
          <p:nvPr/>
        </p:nvSpPr>
        <p:spPr>
          <a:xfrm>
            <a:off x="5339575" y="2257554"/>
            <a:ext cx="16720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Early Stopping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E547D5D-CADC-43AC-BD17-8E51DC377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762" y="2999286"/>
            <a:ext cx="1971675" cy="46672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C912513-D96B-4F42-BBFE-F99EB7B1E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686" y="3697502"/>
            <a:ext cx="1962150" cy="50482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2FBFE5C-D4DB-4C99-B324-C343D573C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181" y="4433818"/>
            <a:ext cx="2000250" cy="5143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0B40BC5-BC53-4B0F-B738-A8A36EF9729B}"/>
              </a:ext>
            </a:extLst>
          </p:cNvPr>
          <p:cNvSpPr txBox="1"/>
          <p:nvPr/>
        </p:nvSpPr>
        <p:spPr>
          <a:xfrm>
            <a:off x="7221057" y="3779764"/>
            <a:ext cx="117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: Total loss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098896-827F-4946-B134-EDEEAEE92504}"/>
              </a:ext>
            </a:extLst>
          </p:cNvPr>
          <p:cNvSpPr txBox="1"/>
          <p:nvPr/>
        </p:nvSpPr>
        <p:spPr>
          <a:xfrm>
            <a:off x="7282020" y="4507371"/>
            <a:ext cx="1426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: Empirical loss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왼쪽 중괄호 35">
            <a:extLst>
              <a:ext uri="{FF2B5EF4-FFF2-40B4-BE49-F238E27FC236}">
                <a16:creationId xmlns:a16="http://schemas.microsoft.com/office/drawing/2014/main" id="{66840C27-7734-430A-BD29-FB9311C15B43}"/>
              </a:ext>
            </a:extLst>
          </p:cNvPr>
          <p:cNvSpPr/>
          <p:nvPr/>
        </p:nvSpPr>
        <p:spPr>
          <a:xfrm>
            <a:off x="5065255" y="3779764"/>
            <a:ext cx="313507" cy="111982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3BA0A1A-C45C-4C6C-9DBD-43C7C2B1C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2008" y="5189440"/>
            <a:ext cx="3476625" cy="3714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703CE23-45CC-47BB-BDD3-813065B31FF0}"/>
              </a:ext>
            </a:extLst>
          </p:cNvPr>
          <p:cNvSpPr txBox="1"/>
          <p:nvPr/>
        </p:nvSpPr>
        <p:spPr>
          <a:xfrm>
            <a:off x="6548447" y="5486782"/>
            <a:ext cx="82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Bias 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296211-B90B-4ABA-A1C3-FB80C525E982}"/>
              </a:ext>
            </a:extLst>
          </p:cNvPr>
          <p:cNvSpPr txBox="1"/>
          <p:nvPr/>
        </p:nvSpPr>
        <p:spPr>
          <a:xfrm>
            <a:off x="7737169" y="5482094"/>
            <a:ext cx="82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Variance 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45C6424-6CA5-460B-B14B-F1CB4846951E}"/>
              </a:ext>
            </a:extLst>
          </p:cNvPr>
          <p:cNvCxnSpPr/>
          <p:nvPr/>
        </p:nvCxnSpPr>
        <p:spPr>
          <a:xfrm>
            <a:off x="6479177" y="5534788"/>
            <a:ext cx="9372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33A7F6A-AABF-40C3-A073-C1ECC77EB222}"/>
              </a:ext>
            </a:extLst>
          </p:cNvPr>
          <p:cNvCxnSpPr/>
          <p:nvPr/>
        </p:nvCxnSpPr>
        <p:spPr>
          <a:xfrm>
            <a:off x="7680761" y="5534348"/>
            <a:ext cx="9372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BCD84D-882F-449F-BD8E-FA55C0465FD6}"/>
              </a:ext>
            </a:extLst>
          </p:cNvPr>
          <p:cNvSpPr txBox="1"/>
          <p:nvPr/>
        </p:nvSpPr>
        <p:spPr>
          <a:xfrm>
            <a:off x="3211487" y="5202731"/>
            <a:ext cx="2032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Bias – Variance Tradeoff :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73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127010-F0D6-4D9A-B4C0-90DF4900B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8" y="3653249"/>
            <a:ext cx="2918752" cy="17286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0B71706-B321-4A95-9867-6112C28D2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06370"/>
            <a:ext cx="2729952" cy="167308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40071F5-6060-4F48-A26C-A64531317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613443"/>
            <a:ext cx="2778796" cy="16977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5E6A50-46F2-4936-A989-989115D4ACDE}"/>
              </a:ext>
            </a:extLst>
          </p:cNvPr>
          <p:cNvSpPr txBox="1"/>
          <p:nvPr/>
        </p:nvSpPr>
        <p:spPr>
          <a:xfrm>
            <a:off x="251520" y="1195483"/>
            <a:ext cx="8640960" cy="17045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Randomly drop neurons while training.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Increase Network Robustness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Dropout process causes every epoch with batch size data for training.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Prevent co-adaptation and overfitting.  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A3CEC70-16F6-431F-8C15-F6907317815F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 flipV="1">
            <a:off x="3745840" y="3442911"/>
            <a:ext cx="826160" cy="1074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CF1BB98-49C9-4378-BB43-C9DD18B75253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3745840" y="4517576"/>
            <a:ext cx="826160" cy="944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63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369A699-A6A4-4571-AA71-9365B3E23A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0092" y="1178763"/>
            <a:ext cx="1778927" cy="10477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A4B37A-952F-4DF7-A20A-BF1B4735548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1507" y="1267216"/>
            <a:ext cx="1323626" cy="870807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3C93C4A-A005-4C91-8F9F-B12FEF21CB7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557856" y="1702619"/>
            <a:ext cx="140365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1B81CF9-9E50-48D0-BA3D-8984056411AF}"/>
              </a:ext>
            </a:extLst>
          </p:cNvPr>
          <p:cNvSpPr txBox="1"/>
          <p:nvPr/>
        </p:nvSpPr>
        <p:spPr>
          <a:xfrm>
            <a:off x="6226633" y="1301816"/>
            <a:ext cx="2124890" cy="3768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In the case of probability 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2F2A8D-2E41-4395-A367-C3D16BC45A34}"/>
              </a:ext>
            </a:extLst>
          </p:cNvPr>
          <p:cNvSpPr txBox="1"/>
          <p:nvPr/>
        </p:nvSpPr>
        <p:spPr>
          <a:xfrm>
            <a:off x="6244051" y="1627464"/>
            <a:ext cx="2124890" cy="3768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Otherwise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A7D5F4B-A303-4182-95E8-11BBEBE330A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1432" y="2197657"/>
            <a:ext cx="5734050" cy="24003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849166D-FB68-4C3C-B92E-7708DDEBE7A6}"/>
              </a:ext>
            </a:extLst>
          </p:cNvPr>
          <p:cNvSpPr txBox="1"/>
          <p:nvPr/>
        </p:nvSpPr>
        <p:spPr>
          <a:xfrm>
            <a:off x="383177" y="4594849"/>
            <a:ext cx="846473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Co-adaptation: 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increasing dependency of specific neural(=nodes) from other nodes during training process. 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Dropout prevent increasing dependency of nodes with high weight value by ignoring the nodes randomly.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Network can be more robustness: non-affectable for specific training datasets.</a:t>
            </a:r>
          </a:p>
        </p:txBody>
      </p:sp>
    </p:spTree>
    <p:extLst>
      <p:ext uri="{BB962C8B-B14F-4D97-AF65-F5344CB8AC3E}">
        <p14:creationId xmlns:p14="http://schemas.microsoft.com/office/powerpoint/2010/main" val="202844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B72517-B55F-42D4-B2F0-BC7A124C8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74" y="1289901"/>
            <a:ext cx="4106726" cy="45671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E2966BC-9DD3-401C-A274-C358331D1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509" y="1775459"/>
            <a:ext cx="3987572" cy="119866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74CAE4D-67AA-4783-A2DC-AECFF428F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552" y="3407623"/>
            <a:ext cx="27717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6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D47FBA-0EB8-4BDB-B26E-00AA71B03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772844"/>
            <a:ext cx="3429000" cy="6902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AE56E63-DBDA-439F-8777-B8381E435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1" y="2941428"/>
            <a:ext cx="3517900" cy="7002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54450E-B729-45C3-BA05-1F883B5E42D3}"/>
              </a:ext>
            </a:extLst>
          </p:cNvPr>
          <p:cNvSpPr txBox="1"/>
          <p:nvPr/>
        </p:nvSpPr>
        <p:spPr>
          <a:xfrm>
            <a:off x="329897" y="1282052"/>
            <a:ext cx="2476803" cy="4580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L1 Regularization(Lasso)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4D5A94-E52E-4564-BD24-BBB7D176CD2A}"/>
              </a:ext>
            </a:extLst>
          </p:cNvPr>
          <p:cNvSpPr txBox="1"/>
          <p:nvPr/>
        </p:nvSpPr>
        <p:spPr>
          <a:xfrm>
            <a:off x="329896" y="2514166"/>
            <a:ext cx="2476803" cy="4580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L2 Regularization(Ridge)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0F3ED9D-594E-4959-A059-EF3ADF5CB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503" y="1511089"/>
            <a:ext cx="4699000" cy="2253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014A19-BA13-4158-A92E-69363A3F1F42}"/>
                  </a:ext>
                </a:extLst>
              </p:cNvPr>
              <p:cNvSpPr txBox="1"/>
              <p:nvPr/>
            </p:nvSpPr>
            <p:spPr>
              <a:xfrm>
                <a:off x="2883160" y="5004729"/>
                <a:ext cx="3609182" cy="61908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←(1−2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−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014A19-BA13-4158-A92E-69363A3F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160" y="5004729"/>
                <a:ext cx="3609182" cy="6190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BB2D61-49A2-4477-8A99-BBC8A7FB5394}"/>
                  </a:ext>
                </a:extLst>
              </p:cNvPr>
              <p:cNvSpPr txBox="1"/>
              <p:nvPr/>
            </p:nvSpPr>
            <p:spPr>
              <a:xfrm>
                <a:off x="3379549" y="4437260"/>
                <a:ext cx="2985692" cy="49956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−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𝜂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−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sgn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) </m:t>
                    </m:r>
                  </m:oMath>
                </a14:m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BB2D61-49A2-4477-8A99-BBC8A7FB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49" y="4437260"/>
                <a:ext cx="2985692" cy="499560"/>
              </a:xfrm>
              <a:prstGeom prst="rect">
                <a:avLst/>
              </a:prstGeom>
              <a:blipFill>
                <a:blip r:embed="rId7"/>
                <a:stretch>
                  <a:fillRect b="-119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9EC90-1CDE-4FDD-8214-B57BAD8DCF18}"/>
                  </a:ext>
                </a:extLst>
              </p:cNvPr>
              <p:cNvSpPr txBox="1"/>
              <p:nvPr/>
            </p:nvSpPr>
            <p:spPr>
              <a:xfrm>
                <a:off x="242807" y="4888124"/>
                <a:ext cx="2476804" cy="307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0" dirty="0">
                    <a:cs typeface="Times New Roman" pitchFamily="18" charset="0"/>
                  </a:rPr>
                  <a:t> Forward: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Times New Roman" pitchFamily="18" charset="0"/>
                    <a:cs typeface="Times New Roman" pitchFamily="18" charset="0"/>
                  </a:rPr>
                  <a:t> from n-epoch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9EC90-1CDE-4FDD-8214-B57BAD8DC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07" y="4888124"/>
                <a:ext cx="2476804" cy="307777"/>
              </a:xfrm>
              <a:prstGeom prst="rect">
                <a:avLst/>
              </a:prstGeom>
              <a:blipFill>
                <a:blip r:embed="rId8"/>
                <a:stretch>
                  <a:fillRect t="-3846" b="-1730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522F67C-CBFF-4FFF-9CCE-42A266481406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2719611" y="4687040"/>
            <a:ext cx="659938" cy="354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A3BB8E5-EC1D-45DA-A8F9-2F82A312B8C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719611" y="5042013"/>
            <a:ext cx="659938" cy="328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AF9C0C4-87BD-4D4C-A144-94EC4C1534EB}"/>
              </a:ext>
            </a:extLst>
          </p:cNvPr>
          <p:cNvSpPr txBox="1"/>
          <p:nvPr/>
        </p:nvSpPr>
        <p:spPr>
          <a:xfrm>
            <a:off x="6190345" y="4560555"/>
            <a:ext cx="1638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for L1 </a:t>
            </a:r>
            <a:r>
              <a:rPr lang="en-US" altLang="ko-KR" sz="1400" dirty="0" err="1">
                <a:latin typeface="Times New Roman" pitchFamily="18" charset="0"/>
                <a:cs typeface="Times New Roman" pitchFamily="18" charset="0"/>
              </a:rPr>
              <a:t>regularizer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B5A28E-6FB2-4F8E-92ED-36DC046BE93F}"/>
              </a:ext>
            </a:extLst>
          </p:cNvPr>
          <p:cNvSpPr txBox="1"/>
          <p:nvPr/>
        </p:nvSpPr>
        <p:spPr>
          <a:xfrm>
            <a:off x="6268724" y="5180541"/>
            <a:ext cx="1490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for L2 </a:t>
            </a:r>
            <a:r>
              <a:rPr lang="en-US" altLang="ko-KR" sz="1400" dirty="0" err="1">
                <a:latin typeface="Times New Roman" pitchFamily="18" charset="0"/>
                <a:cs typeface="Times New Roman" pitchFamily="18" charset="0"/>
              </a:rPr>
              <a:t>regularizer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70FEB39-4811-4735-B349-AF8E336B53DA}"/>
              </a:ext>
            </a:extLst>
          </p:cNvPr>
          <p:cNvCxnSpPr/>
          <p:nvPr/>
        </p:nvCxnSpPr>
        <p:spPr>
          <a:xfrm>
            <a:off x="7829005" y="5042013"/>
            <a:ext cx="5312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4421DB0-D3F5-4BDE-B40C-455D441C4F98}"/>
              </a:ext>
            </a:extLst>
          </p:cNvPr>
          <p:cNvCxnSpPr>
            <a:cxnSpLocks/>
          </p:cNvCxnSpPr>
          <p:nvPr/>
        </p:nvCxnSpPr>
        <p:spPr>
          <a:xfrm flipV="1">
            <a:off x="8360229" y="5042014"/>
            <a:ext cx="0" cy="107140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5C00C8F-7F6E-4F2A-9DC2-F062A5E6FF42}"/>
              </a:ext>
            </a:extLst>
          </p:cNvPr>
          <p:cNvCxnSpPr>
            <a:cxnSpLocks/>
          </p:cNvCxnSpPr>
          <p:nvPr/>
        </p:nvCxnSpPr>
        <p:spPr>
          <a:xfrm>
            <a:off x="2194560" y="6085059"/>
            <a:ext cx="6165669" cy="283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CB03FF6-38F6-4420-8044-4FB2722B1CA0}"/>
              </a:ext>
            </a:extLst>
          </p:cNvPr>
          <p:cNvCxnSpPr>
            <a:cxnSpLocks/>
          </p:cNvCxnSpPr>
          <p:nvPr/>
        </p:nvCxnSpPr>
        <p:spPr>
          <a:xfrm flipH="1" flipV="1">
            <a:off x="1637211" y="5426019"/>
            <a:ext cx="557350" cy="657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35D059-31E5-4A35-8C2C-63ECC27EC0DA}"/>
              </a:ext>
            </a:extLst>
          </p:cNvPr>
          <p:cNvSpPr txBox="1"/>
          <p:nvPr/>
        </p:nvSpPr>
        <p:spPr>
          <a:xfrm>
            <a:off x="4444278" y="5735381"/>
            <a:ext cx="1490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Backward process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4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B0DC459-857A-42CB-9F75-8EE92FB7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16" y="1624149"/>
            <a:ext cx="7753768" cy="36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62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26FEC0F-7E1C-4570-AB40-E6F2C1B83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7" y="2386444"/>
            <a:ext cx="2508066" cy="22244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B16FC93-084D-4BB2-A5B8-71C55778A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033" y="1256660"/>
            <a:ext cx="6165942" cy="4205342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95C0230-C554-4A43-BC43-13C7494B9BB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778033" y="3498669"/>
            <a:ext cx="1306287" cy="576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57996B7-D08F-46EC-9197-2DD82FCC9CB1}"/>
              </a:ext>
            </a:extLst>
          </p:cNvPr>
          <p:cNvSpPr txBox="1"/>
          <p:nvPr/>
        </p:nvSpPr>
        <p:spPr>
          <a:xfrm>
            <a:off x="704670" y="1863224"/>
            <a:ext cx="1638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L1, L2 Regularization 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91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590005-EBD2-4AA4-A32E-9C988DC3F8FB}"/>
              </a:ext>
            </a:extLst>
          </p:cNvPr>
          <p:cNvSpPr txBox="1"/>
          <p:nvPr/>
        </p:nvSpPr>
        <p:spPr>
          <a:xfrm>
            <a:off x="251520" y="1282956"/>
            <a:ext cx="864096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Overfitting: The production of analysis that corresponds too closely or exactly to a particular data(=Training sets) and therefore, fail to fit additional data or predict test data reliably.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B214F9-F891-4815-A88F-FBBC464799C5}"/>
              </a:ext>
            </a:extLst>
          </p:cNvPr>
          <p:cNvSpPr txBox="1"/>
          <p:nvPr/>
        </p:nvSpPr>
        <p:spPr>
          <a:xfrm>
            <a:off x="5668366" y="3854151"/>
            <a:ext cx="149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Matrix Form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A3EE01C-38D5-4646-8A3A-5DEF9E4E2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8" y="2453826"/>
            <a:ext cx="7553325" cy="190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697B9B-DA6E-457E-9EAF-FC58BD0DD295}"/>
              </a:ext>
            </a:extLst>
          </p:cNvPr>
          <p:cNvSpPr txBox="1"/>
          <p:nvPr/>
        </p:nvSpPr>
        <p:spPr>
          <a:xfrm>
            <a:off x="1026582" y="4782023"/>
            <a:ext cx="20736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Complexity: low</a:t>
            </a:r>
          </a:p>
          <a:p>
            <a:pPr algn="ctr"/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Sample bias: 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4ACD3-B04E-4B90-9B41-104B145A10CC}"/>
              </a:ext>
            </a:extLst>
          </p:cNvPr>
          <p:cNvSpPr txBox="1"/>
          <p:nvPr/>
        </p:nvSpPr>
        <p:spPr>
          <a:xfrm>
            <a:off x="6306744" y="4782023"/>
            <a:ext cx="20736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Complexity: High</a:t>
            </a:r>
          </a:p>
          <a:p>
            <a:pPr algn="ctr"/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Sample bias: High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BBEB115-29AA-4324-8035-AAC57CCC3AC0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3100251" y="5105189"/>
            <a:ext cx="320649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790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Analysis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51C8A1-80DF-4DD2-9CAF-1D366CB42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" y="3433221"/>
            <a:ext cx="6456318" cy="272637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81439BB-4E1D-4376-9F2D-FABBB5E14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88" y="1204752"/>
            <a:ext cx="4075612" cy="198612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88F204-7AB9-4CC1-8F77-07C6A556ED15}"/>
              </a:ext>
            </a:extLst>
          </p:cNvPr>
          <p:cNvSpPr/>
          <p:nvPr/>
        </p:nvSpPr>
        <p:spPr>
          <a:xfrm>
            <a:off x="3544389" y="3656581"/>
            <a:ext cx="3030582" cy="178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94B376-2753-4C00-AB4D-94C7815FFDD6}"/>
              </a:ext>
            </a:extLst>
          </p:cNvPr>
          <p:cNvSpPr/>
          <p:nvPr/>
        </p:nvSpPr>
        <p:spPr>
          <a:xfrm>
            <a:off x="1681844" y="3785213"/>
            <a:ext cx="747848" cy="170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EBA8BD6-1BCA-4F40-8CDC-5FEFBAF35A5B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059680" y="2997637"/>
            <a:ext cx="1093981" cy="658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B1DF9F5-6F5F-4045-8BFC-9FF9FFCFEF5E}"/>
              </a:ext>
            </a:extLst>
          </p:cNvPr>
          <p:cNvCxnSpPr>
            <a:cxnSpLocks/>
          </p:cNvCxnSpPr>
          <p:nvPr/>
        </p:nvCxnSpPr>
        <p:spPr>
          <a:xfrm flipH="1">
            <a:off x="2055769" y="2997637"/>
            <a:ext cx="4097892" cy="787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E3A7A9-34D3-47EB-AAD4-551AD88C5193}"/>
              </a:ext>
            </a:extLst>
          </p:cNvPr>
          <p:cNvSpPr txBox="1"/>
          <p:nvPr/>
        </p:nvSpPr>
        <p:spPr>
          <a:xfrm>
            <a:off x="4889348" y="2427883"/>
            <a:ext cx="3371246" cy="4580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Using Dropout and L2 </a:t>
            </a:r>
            <a:r>
              <a:rPr lang="en-US" altLang="ko-KR" dirty="0" err="1">
                <a:latin typeface="Times New Roman" pitchFamily="18" charset="0"/>
                <a:cs typeface="Times New Roman" pitchFamily="18" charset="0"/>
              </a:rPr>
              <a:t>Regularizer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584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Analysis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69AA13D-2C99-43D8-83E7-A2A0C0799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377" y="1145176"/>
            <a:ext cx="5771154" cy="456764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B74C824-6704-4662-885D-04EABE8CE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91" y="978843"/>
            <a:ext cx="1626572" cy="490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86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Analysis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AE56E4-3A43-4CAC-B43D-29D077609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043" y="1154064"/>
            <a:ext cx="5871410" cy="454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21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Analysis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A57140B-68E3-497F-9C0C-8119ED6D7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335" y="967339"/>
            <a:ext cx="6353330" cy="49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92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3B124C-3BBF-4405-9978-698340F740BF}"/>
              </a:ext>
            </a:extLst>
          </p:cNvPr>
          <p:cNvSpPr txBox="1"/>
          <p:nvPr/>
        </p:nvSpPr>
        <p:spPr>
          <a:xfrm>
            <a:off x="251520" y="1247734"/>
            <a:ext cx="8640960" cy="10895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>
                <a:latin typeface="Times New Roman" pitchFamily="18" charset="0"/>
                <a:cs typeface="Times New Roman" pitchFamily="18" charset="0"/>
              </a:rPr>
              <a:t>Xgboost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ko-KR" sz="1500" dirty="0" err="1">
                <a:latin typeface="Times New Roman" pitchFamily="18" charset="0"/>
                <a:cs typeface="Times New Roman" pitchFamily="18" charset="0"/>
              </a:rPr>
              <a:t>Extream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 Gradient Boosting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Method: Gradient Boosting + CART model + parallel computing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Used for Supervised Learning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0A289B-B46A-4AEE-882C-835F74064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43" y="2819887"/>
            <a:ext cx="3502021" cy="31750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66D43CC-CECB-476D-AECA-4F25F6391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938" y="2039274"/>
            <a:ext cx="3360778" cy="40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50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3B124C-3BBF-4405-9978-698340F740BF}"/>
              </a:ext>
            </a:extLst>
          </p:cNvPr>
          <p:cNvSpPr txBox="1"/>
          <p:nvPr/>
        </p:nvSpPr>
        <p:spPr>
          <a:xfrm>
            <a:off x="251520" y="1247734"/>
            <a:ext cx="8640960" cy="14358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End – to – End tree boosting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Novel tree learning algorithms: Sparse data handling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Scalable, Flexible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, custom evaluation can be used for every situation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Greedy-algorithm: Probability of causing overfitting 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6F92FA-F840-475A-92F8-918C16414708}"/>
              </a:ext>
            </a:extLst>
          </p:cNvPr>
          <p:cNvSpPr txBox="1"/>
          <p:nvPr/>
        </p:nvSpPr>
        <p:spPr>
          <a:xfrm>
            <a:off x="1097281" y="2957672"/>
            <a:ext cx="68700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Model Structure: Ensemble(multi-model)+ (Gradient) Boosting + CART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11DF291-9EBB-41E4-AA9E-E079ECB8A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860" y="4041947"/>
            <a:ext cx="2913924" cy="162486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493C625-F5B9-4E1E-AD36-5C7D9BC3A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780" y="3998760"/>
            <a:ext cx="3011184" cy="171123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35F5217-575F-483D-A9FC-842799363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5" y="3998760"/>
            <a:ext cx="2784455" cy="17112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ABC9F9-1816-4711-8337-57F596F42670}"/>
              </a:ext>
            </a:extLst>
          </p:cNvPr>
          <p:cNvSpPr txBox="1"/>
          <p:nvPr/>
        </p:nvSpPr>
        <p:spPr>
          <a:xfrm>
            <a:off x="657410" y="3662767"/>
            <a:ext cx="1638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Ensemble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E3DEA0-4144-4EEE-888B-A43EF89D8756}"/>
              </a:ext>
            </a:extLst>
          </p:cNvPr>
          <p:cNvSpPr txBox="1"/>
          <p:nvPr/>
        </p:nvSpPr>
        <p:spPr>
          <a:xfrm>
            <a:off x="3361422" y="3660608"/>
            <a:ext cx="1638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Gradient Boosting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BB49E1-A497-43B5-AD5A-D53708E47ACC}"/>
              </a:ext>
            </a:extLst>
          </p:cNvPr>
          <p:cNvSpPr txBox="1"/>
          <p:nvPr/>
        </p:nvSpPr>
        <p:spPr>
          <a:xfrm>
            <a:off x="6632577" y="3660607"/>
            <a:ext cx="1638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CART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70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91B80F-DF8C-4342-BB00-77D30C723126}"/>
              </a:ext>
            </a:extLst>
          </p:cNvPr>
          <p:cNvSpPr txBox="1"/>
          <p:nvPr/>
        </p:nvSpPr>
        <p:spPr>
          <a:xfrm>
            <a:off x="251520" y="1247734"/>
            <a:ext cx="8640960" cy="11588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Bagging and Boosting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Bagging: </a:t>
            </a:r>
            <a:r>
              <a:rPr lang="en-US" altLang="ko-KR" sz="1500" dirty="0" err="1">
                <a:latin typeface="Times New Roman" pitchFamily="18" charset="0"/>
                <a:cs typeface="Times New Roman" pitchFamily="18" charset="0"/>
              </a:rPr>
              <a:t>Boostrap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 Aggregation, uniform </a:t>
            </a:r>
            <a:r>
              <a:rPr lang="en-US" altLang="ko-KR" sz="1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sampling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 for whole datasets and prediction by </a:t>
            </a:r>
            <a:r>
              <a:rPr lang="en-US" altLang="ko-KR" sz="1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Boosting: Training several </a:t>
            </a:r>
            <a:r>
              <a:rPr lang="en-US" altLang="ko-KR" sz="1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weak learners 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by common datasets with different </a:t>
            </a:r>
            <a:r>
              <a:rPr lang="en-US" altLang="ko-KR" sz="1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weights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D6CF19-90D2-446F-B209-52A514A71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081965"/>
            <a:ext cx="4162696" cy="29827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393CCA1-741C-46D4-9315-7B4329E7C1A8}"/>
              </a:ext>
            </a:extLst>
          </p:cNvPr>
          <p:cNvSpPr txBox="1"/>
          <p:nvPr/>
        </p:nvSpPr>
        <p:spPr>
          <a:xfrm>
            <a:off x="1445536" y="2656353"/>
            <a:ext cx="1638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Bagging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ADF00F6-0162-4841-86B0-9156A647B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20135"/>
            <a:ext cx="4371703" cy="224885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F0223E-E140-4C38-B221-56C99F21F98F}"/>
              </a:ext>
            </a:extLst>
          </p:cNvPr>
          <p:cNvSpPr txBox="1"/>
          <p:nvPr/>
        </p:nvSpPr>
        <p:spPr>
          <a:xfrm>
            <a:off x="5690964" y="2654400"/>
            <a:ext cx="1638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Boosting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35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374605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91B80F-DF8C-4342-BB00-77D30C723126}"/>
              </a:ext>
            </a:extLst>
          </p:cNvPr>
          <p:cNvSpPr txBox="1"/>
          <p:nvPr/>
        </p:nvSpPr>
        <p:spPr>
          <a:xfrm>
            <a:off x="251520" y="1247734"/>
            <a:ext cx="8640960" cy="8125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Gradient Boosting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Update weights by calculating cost function and using gradient descent(</a:t>
            </a:r>
            <a:r>
              <a:rPr lang="en-US" altLang="ko-KR" sz="1500" dirty="0" err="1">
                <a:latin typeface="Times New Roman" pitchFamily="18" charset="0"/>
                <a:cs typeface="Times New Roman" pitchFamily="18" charset="0"/>
              </a:rPr>
              <a:t>classification:error</a:t>
            </a: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2F925CD-A568-4343-9594-FBBA55ED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879" y="2522160"/>
            <a:ext cx="3126241" cy="1051302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0A336F3-FB6D-4BE9-BA6A-796E3076A77F}"/>
              </a:ext>
            </a:extLst>
          </p:cNvPr>
          <p:cNvCxnSpPr/>
          <p:nvPr/>
        </p:nvCxnSpPr>
        <p:spPr>
          <a:xfrm>
            <a:off x="3500846" y="2394857"/>
            <a:ext cx="20378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50243FA-4335-46E0-BB13-202E562C29AC}"/>
              </a:ext>
            </a:extLst>
          </p:cNvPr>
          <p:cNvSpPr txBox="1"/>
          <p:nvPr/>
        </p:nvSpPr>
        <p:spPr>
          <a:xfrm>
            <a:off x="3300547" y="3573462"/>
            <a:ext cx="40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D1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973106-73C3-4B34-81E8-D90F45CFBFCB}"/>
              </a:ext>
            </a:extLst>
          </p:cNvPr>
          <p:cNvSpPr txBox="1"/>
          <p:nvPr/>
        </p:nvSpPr>
        <p:spPr>
          <a:xfrm>
            <a:off x="4319451" y="3573462"/>
            <a:ext cx="435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D2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F183EA-2E56-4122-99CB-A4E4D3511394}"/>
              </a:ext>
            </a:extLst>
          </p:cNvPr>
          <p:cNvSpPr txBox="1"/>
          <p:nvPr/>
        </p:nvSpPr>
        <p:spPr>
          <a:xfrm>
            <a:off x="5390605" y="3573462"/>
            <a:ext cx="435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D3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443067-4328-49B7-8007-FD0E8457940F}"/>
                  </a:ext>
                </a:extLst>
              </p:cNvPr>
              <p:cNvSpPr txBox="1"/>
              <p:nvPr/>
            </p:nvSpPr>
            <p:spPr>
              <a:xfrm>
                <a:off x="-178456" y="4306760"/>
                <a:ext cx="3361509" cy="50141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𝑚𝑜𝑑𝑒𝑙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𝑒𝑟𝑟𝑜𝑟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(</m:t>
                      </m:r>
                      <m:r>
                        <a:rPr lang="ko-KR" altLang="en-US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𝑒𝑟𝑟𝑜𝑟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𝑑𝑎𝑡𝑎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𝑡𝑜𝑡𝑎𝑙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𝑑𝑎𝑡𝑎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443067-4328-49B7-8007-FD0E84579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8456" y="4306760"/>
                <a:ext cx="3361509" cy="5014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830307-6C5D-4781-A550-5CD2510114E4}"/>
                  </a:ext>
                </a:extLst>
              </p:cNvPr>
              <p:cNvSpPr txBox="1"/>
              <p:nvPr/>
            </p:nvSpPr>
            <p:spPr>
              <a:xfrm>
                <a:off x="2029097" y="4319009"/>
                <a:ext cx="2943497" cy="49564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ln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∈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830307-6C5D-4781-A550-5CD251011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97" y="4319009"/>
                <a:ext cx="2943497" cy="4956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A919B7A-7997-4D8D-A23B-0319399A05FF}"/>
              </a:ext>
            </a:extLst>
          </p:cNvPr>
          <p:cNvCxnSpPr>
            <a:cxnSpLocks/>
          </p:cNvCxnSpPr>
          <p:nvPr/>
        </p:nvCxnSpPr>
        <p:spPr>
          <a:xfrm flipH="1">
            <a:off x="2307771" y="2926475"/>
            <a:ext cx="1193076" cy="1318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B41101-E3CE-4BA9-9024-2EE9143E7DD3}"/>
                  </a:ext>
                </a:extLst>
              </p:cNvPr>
              <p:cNvSpPr txBox="1"/>
              <p:nvPr/>
            </p:nvSpPr>
            <p:spPr>
              <a:xfrm>
                <a:off x="5390605" y="4605146"/>
                <a:ext cx="3645445" cy="73866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𝛼</m:t>
                    </m:r>
                  </m:oMath>
                </a14:m>
                <a:r>
                  <a:rPr lang="en-US" altLang="ko-KR" sz="1400" dirty="0">
                    <a:latin typeface="Times New Roman" pitchFamily="18" charset="0"/>
                    <a:cs typeface="Times New Roman" pitchFamily="18" charset="0"/>
                  </a:rPr>
                  <a:t>: parameter for controlling boosting sampling</a:t>
                </a:r>
              </a:p>
              <a:p>
                <a:endParaRPr lang="en-US" altLang="ko-KR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sz="1400" dirty="0">
                    <a:latin typeface="Times New Roman" pitchFamily="18" charset="0"/>
                    <a:cs typeface="Times New Roman" pitchFamily="18" charset="0"/>
                  </a:rPr>
                  <a:t>y: 1(correct) or -1(failed)</a:t>
                </a:r>
                <a:endParaRPr lang="ko-KR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B41101-E3CE-4BA9-9024-2EE9143E7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605" y="4605146"/>
                <a:ext cx="3645445" cy="738664"/>
              </a:xfrm>
              <a:prstGeom prst="rect">
                <a:avLst/>
              </a:prstGeom>
              <a:blipFill>
                <a:blip r:embed="rId6"/>
                <a:stretch>
                  <a:fillRect l="-333" b="-645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9AC9DB-0FDE-40A7-BA99-A5C24C56C392}"/>
                  </a:ext>
                </a:extLst>
              </p:cNvPr>
              <p:cNvSpPr txBox="1"/>
              <p:nvPr/>
            </p:nvSpPr>
            <p:spPr>
              <a:xfrm>
                <a:off x="107950" y="5119078"/>
                <a:ext cx="4864644" cy="64421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 smtClean="0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𝑍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exp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⁡(−</m:t>
                          </m:r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𝑦h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9AC9DB-0FDE-40A7-BA99-A5C24C56C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" y="5119078"/>
                <a:ext cx="4864644" cy="6442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699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374605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CAF0A54-A12E-44CE-81A7-2E17531C6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19" y="3817239"/>
            <a:ext cx="3809928" cy="196086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48BA097-53F4-4B90-9EC0-B6F77C6829A3}"/>
              </a:ext>
            </a:extLst>
          </p:cNvPr>
          <p:cNvSpPr txBox="1"/>
          <p:nvPr/>
        </p:nvSpPr>
        <p:spPr>
          <a:xfrm>
            <a:off x="251520" y="1247734"/>
            <a:ext cx="8640960" cy="8125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Tree Learning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Regularized Learning Objective:  training functional sets with regularized objective function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DE6EA89-6699-4551-A8EF-ED9B478C7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430" y="3592526"/>
            <a:ext cx="4210050" cy="227647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58E5679-AF00-4A6E-9296-38C3A8E7F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633" y="2111491"/>
            <a:ext cx="2590800" cy="56197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AFB64860-9DDC-4004-BA54-45B556FD8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601" y="2468496"/>
            <a:ext cx="3438525" cy="20955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1211B8D-FDB1-4B66-8F7E-D3BE920FA7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4633" y="2716890"/>
            <a:ext cx="3562350" cy="219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2E584E5-921F-4EE8-A7D1-72719D59AAA3}"/>
                  </a:ext>
                </a:extLst>
              </p:cNvPr>
              <p:cNvSpPr txBox="1"/>
              <p:nvPr/>
            </p:nvSpPr>
            <p:spPr>
              <a:xfrm>
                <a:off x="4871538" y="2995044"/>
                <a:ext cx="4210050" cy="73866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:</m:t>
                    </m:r>
                  </m:oMath>
                </a14:m>
                <a:r>
                  <a:rPr lang="ko-KR" altLang="en-US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1400" dirty="0">
                    <a:latin typeface="Times New Roman" pitchFamily="18" charset="0"/>
                    <a:cs typeface="Times New Roman" pitchFamily="18" charset="0"/>
                  </a:rPr>
                  <a:t>number of leaves(nodes)</a:t>
                </a:r>
              </a:p>
              <a:p>
                <a:r>
                  <a:rPr lang="en-US" altLang="ko-KR" sz="1400" dirty="0">
                    <a:latin typeface="Times New Roman" pitchFamily="18" charset="0"/>
                    <a:cs typeface="Times New Roman" pitchFamily="18" charset="0"/>
                  </a:rPr>
                  <a:t>q: the structure of each tree that maps an example to the corresponding leaf index.</a:t>
                </a:r>
                <a:endParaRPr lang="ko-KR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2E584E5-921F-4EE8-A7D1-72719D59A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38" y="2995044"/>
                <a:ext cx="4210050" cy="738664"/>
              </a:xfrm>
              <a:prstGeom prst="rect">
                <a:avLst/>
              </a:prstGeom>
              <a:blipFill>
                <a:blip r:embed="rId8"/>
                <a:stretch>
                  <a:fillRect l="-289" r="-144" b="-731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CED54B2-EA31-4CA5-8927-CCA7005E9845}"/>
              </a:ext>
            </a:extLst>
          </p:cNvPr>
          <p:cNvCxnSpPr>
            <a:cxnSpLocks/>
          </p:cNvCxnSpPr>
          <p:nvPr/>
        </p:nvCxnSpPr>
        <p:spPr>
          <a:xfrm flipH="1">
            <a:off x="3099336" y="3040761"/>
            <a:ext cx="1767219" cy="2166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9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374605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8BA097-53F4-4B90-9EC0-B6F77C6829A3}"/>
              </a:ext>
            </a:extLst>
          </p:cNvPr>
          <p:cNvSpPr txBox="1"/>
          <p:nvPr/>
        </p:nvSpPr>
        <p:spPr>
          <a:xfrm>
            <a:off x="251520" y="1247734"/>
            <a:ext cx="8640960" cy="8125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Tree Learning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Times New Roman" pitchFamily="18" charset="0"/>
                <a:cs typeface="Times New Roman" pitchFamily="18" charset="0"/>
              </a:rPr>
              <a:t>l is a differentiable convex loss function that measures the difference between the prediction and target.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58E5679-AF00-4A6E-9296-38C3A8E7F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19" y="2345295"/>
            <a:ext cx="2590800" cy="56197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1211B8D-FDB1-4B66-8F7E-D3BE920FA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19" y="3117244"/>
            <a:ext cx="3562350" cy="21907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1C35E4B-48BB-4B46-B681-6EFD0CDE7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808" y="2345295"/>
            <a:ext cx="2571750" cy="95250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8111EEB-49DB-4575-8959-FEF4787FDF89}"/>
              </a:ext>
            </a:extLst>
          </p:cNvPr>
          <p:cNvCxnSpPr>
            <a:cxnSpLocks/>
          </p:cNvCxnSpPr>
          <p:nvPr/>
        </p:nvCxnSpPr>
        <p:spPr>
          <a:xfrm>
            <a:off x="3383063" y="2771253"/>
            <a:ext cx="12936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37B296D-4AEE-4C9A-BE55-1D2DD6276780}"/>
              </a:ext>
            </a:extLst>
          </p:cNvPr>
          <p:cNvCxnSpPr>
            <a:cxnSpLocks/>
          </p:cNvCxnSpPr>
          <p:nvPr/>
        </p:nvCxnSpPr>
        <p:spPr>
          <a:xfrm flipH="1" flipV="1">
            <a:off x="6363381" y="3351430"/>
            <a:ext cx="518683" cy="436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E249A9-C57C-46C4-8CD5-61FB2927A9DD}"/>
                  </a:ext>
                </a:extLst>
              </p:cNvPr>
              <p:cNvSpPr txBox="1"/>
              <p:nvPr/>
            </p:nvSpPr>
            <p:spPr>
              <a:xfrm>
                <a:off x="5970180" y="3835132"/>
                <a:ext cx="2211294" cy="52322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:</m:t>
                    </m:r>
                  </m:oMath>
                </a14:m>
                <a:r>
                  <a:rPr lang="ko-KR" altLang="en-US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1400" dirty="0">
                    <a:latin typeface="Times New Roman" pitchFamily="18" charset="0"/>
                    <a:cs typeface="Times New Roman" pitchFamily="18" charset="0"/>
                  </a:rPr>
                  <a:t>number of leaves(nodes)</a:t>
                </a:r>
              </a:p>
              <a:p>
                <a:r>
                  <a:rPr lang="en-US" altLang="ko-KR" sz="1400" dirty="0" err="1">
                    <a:latin typeface="Times New Roman" pitchFamily="18" charset="0"/>
                    <a:cs typeface="Times New Roman" pitchFamily="18" charset="0"/>
                  </a:rPr>
                  <a:t>Lamdba</a:t>
                </a:r>
                <a:r>
                  <a:rPr lang="en-US" altLang="ko-KR" sz="1400" dirty="0">
                    <a:latin typeface="Times New Roman" pitchFamily="18" charset="0"/>
                    <a:cs typeface="Times New Roman" pitchFamily="18" charset="0"/>
                  </a:rPr>
                  <a:t>: L2 parameter</a:t>
                </a:r>
                <a:endParaRPr lang="ko-KR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E249A9-C57C-46C4-8CD5-61FB2927A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180" y="3835132"/>
                <a:ext cx="2211294" cy="523220"/>
              </a:xfrm>
              <a:prstGeom prst="rect">
                <a:avLst/>
              </a:prstGeom>
              <a:blipFill>
                <a:blip r:embed="rId6"/>
                <a:stretch>
                  <a:fillRect l="-548" t="-1136" b="-1022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0E28CCEC-B6C3-481A-8FDB-6678D2B4C4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233" y="3964185"/>
            <a:ext cx="3267075" cy="6762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C8E66FA-F123-48D4-8E89-CA1A2E6CF2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233" y="5314048"/>
            <a:ext cx="4343400" cy="6000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EFC6744-9D9B-4A8A-9F47-BDD2949225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233" y="4723647"/>
            <a:ext cx="4667250" cy="32385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9F060C-5931-4860-9373-8ABCA54F022B}"/>
              </a:ext>
            </a:extLst>
          </p:cNvPr>
          <p:cNvSpPr/>
          <p:nvPr/>
        </p:nvSpPr>
        <p:spPr>
          <a:xfrm>
            <a:off x="1817240" y="4139780"/>
            <a:ext cx="1241079" cy="260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4BA4AD-3A58-409E-9D65-FBC85B8AB71B}"/>
              </a:ext>
            </a:extLst>
          </p:cNvPr>
          <p:cNvSpPr/>
          <p:nvPr/>
        </p:nvSpPr>
        <p:spPr>
          <a:xfrm>
            <a:off x="3253049" y="4139779"/>
            <a:ext cx="471928" cy="260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87BBF9-1DF6-4743-821D-0DE43B7676CA}"/>
              </a:ext>
            </a:extLst>
          </p:cNvPr>
          <p:cNvCxnSpPr>
            <a:cxnSpLocks/>
          </p:cNvCxnSpPr>
          <p:nvPr/>
        </p:nvCxnSpPr>
        <p:spPr>
          <a:xfrm flipH="1">
            <a:off x="3803768" y="3387437"/>
            <a:ext cx="996040" cy="669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3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590005-EBD2-4AA4-A32E-9C988DC3F8FB}"/>
                  </a:ext>
                </a:extLst>
              </p:cNvPr>
              <p:cNvSpPr txBox="1"/>
              <p:nvPr/>
            </p:nvSpPr>
            <p:spPr>
              <a:xfrm>
                <a:off x="251520" y="1282956"/>
                <a:ext cx="8640960" cy="214347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Consider a function f[x] that predicts label y, such that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y – f[x] are unpredictable, with E[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] = 0 and Var[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In Machine Learning, a statistical model proposes a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that approximates f[x].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Mean Squared Error from datasets can be derived as  a sum of bias squared, Variance and Noise.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590005-EBD2-4AA4-A32E-9C988DC3F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82956"/>
                <a:ext cx="8640960" cy="2143472"/>
              </a:xfrm>
              <a:prstGeom prst="rect">
                <a:avLst/>
              </a:prstGeom>
              <a:blipFill>
                <a:blip r:embed="rId3"/>
                <a:stretch>
                  <a:fillRect l="-352" r="-1127" b="-310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71E1A8B2-5AFF-4D10-AD55-C4A04AA4D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54" y="3819850"/>
            <a:ext cx="2819356" cy="24398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11E1D0-43C1-4CCE-9DA9-1D190535C1A7}"/>
                  </a:ext>
                </a:extLst>
              </p:cNvPr>
              <p:cNvSpPr txBox="1"/>
              <p:nvPr/>
            </p:nvSpPr>
            <p:spPr>
              <a:xfrm>
                <a:off x="1944732" y="3341798"/>
                <a:ext cx="6241325" cy="3933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[(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[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]  +</a:t>
                </a:r>
                <a:r>
                  <a:rPr lang="en-US" altLang="ko-KR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</m:e>
                      <m:sup/>
                    </m:sSup>
                  </m:oMath>
                </a14:m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] + V[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11E1D0-43C1-4CCE-9DA9-1D190535C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32" y="3341798"/>
                <a:ext cx="6241325" cy="393313"/>
              </a:xfrm>
              <a:prstGeom prst="rect">
                <a:avLst/>
              </a:prstGeom>
              <a:blipFill>
                <a:blip r:embed="rId5"/>
                <a:stretch>
                  <a:fillRect t="-4478" b="-1940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타원 16">
            <a:extLst>
              <a:ext uri="{FF2B5EF4-FFF2-40B4-BE49-F238E27FC236}">
                <a16:creationId xmlns:a16="http://schemas.microsoft.com/office/drawing/2014/main" id="{C87E9856-F19D-4185-B2A8-862D8225DB74}"/>
              </a:ext>
            </a:extLst>
          </p:cNvPr>
          <p:cNvSpPr/>
          <p:nvPr/>
        </p:nvSpPr>
        <p:spPr>
          <a:xfrm>
            <a:off x="2403565" y="4622764"/>
            <a:ext cx="287383" cy="315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D279EB0-BD8E-4DBA-AB89-FEFC3CD9B8CE}"/>
              </a:ext>
            </a:extLst>
          </p:cNvPr>
          <p:cNvCxnSpPr>
            <a:cxnSpLocks/>
          </p:cNvCxnSpPr>
          <p:nvPr/>
        </p:nvCxnSpPr>
        <p:spPr>
          <a:xfrm flipH="1">
            <a:off x="2608217" y="4596637"/>
            <a:ext cx="165462" cy="18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5667331-86DA-4638-857E-6C93DCD70BF5}"/>
              </a:ext>
            </a:extLst>
          </p:cNvPr>
          <p:cNvCxnSpPr/>
          <p:nvPr/>
        </p:nvCxnSpPr>
        <p:spPr>
          <a:xfrm>
            <a:off x="3805646" y="3819850"/>
            <a:ext cx="15588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1AC82A1-ACC1-4320-A1EE-EA03C5202E46}"/>
              </a:ext>
            </a:extLst>
          </p:cNvPr>
          <p:cNvCxnSpPr>
            <a:cxnSpLocks/>
          </p:cNvCxnSpPr>
          <p:nvPr/>
        </p:nvCxnSpPr>
        <p:spPr>
          <a:xfrm>
            <a:off x="5771000" y="3819850"/>
            <a:ext cx="9884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84D38FF-3190-406D-9DE3-CB587C356C74}"/>
              </a:ext>
            </a:extLst>
          </p:cNvPr>
          <p:cNvCxnSpPr>
            <a:cxnSpLocks/>
          </p:cNvCxnSpPr>
          <p:nvPr/>
        </p:nvCxnSpPr>
        <p:spPr>
          <a:xfrm>
            <a:off x="6927669" y="3819850"/>
            <a:ext cx="4310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92D9CF6-66D1-4619-A5EE-18B03A680BA2}"/>
              </a:ext>
            </a:extLst>
          </p:cNvPr>
          <p:cNvCxnSpPr>
            <a:cxnSpLocks/>
          </p:cNvCxnSpPr>
          <p:nvPr/>
        </p:nvCxnSpPr>
        <p:spPr>
          <a:xfrm flipV="1">
            <a:off x="4572000" y="3819850"/>
            <a:ext cx="0" cy="398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E35D745-87BD-4958-B942-3214FBE67B4E}"/>
              </a:ext>
            </a:extLst>
          </p:cNvPr>
          <p:cNvCxnSpPr>
            <a:cxnSpLocks/>
          </p:cNvCxnSpPr>
          <p:nvPr/>
        </p:nvCxnSpPr>
        <p:spPr>
          <a:xfrm flipV="1">
            <a:off x="6265211" y="3819850"/>
            <a:ext cx="0" cy="398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6920B3C-061A-4E97-84EC-5C2B9699C122}"/>
              </a:ext>
            </a:extLst>
          </p:cNvPr>
          <p:cNvCxnSpPr>
            <a:cxnSpLocks/>
          </p:cNvCxnSpPr>
          <p:nvPr/>
        </p:nvCxnSpPr>
        <p:spPr>
          <a:xfrm flipV="1">
            <a:off x="7143206" y="3828514"/>
            <a:ext cx="0" cy="398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E8AAE72-EFED-4C5D-8E96-A28D21F5F432}"/>
              </a:ext>
            </a:extLst>
          </p:cNvPr>
          <p:cNvSpPr txBox="1"/>
          <p:nvPr/>
        </p:nvSpPr>
        <p:spPr>
          <a:xfrm>
            <a:off x="3997272" y="4250421"/>
            <a:ext cx="117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Bias Squared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DA4774-E166-41BE-80F4-EA3B37D03D21}"/>
              </a:ext>
            </a:extLst>
          </p:cNvPr>
          <p:cNvSpPr txBox="1"/>
          <p:nvPr/>
        </p:nvSpPr>
        <p:spPr>
          <a:xfrm>
            <a:off x="5662222" y="4261997"/>
            <a:ext cx="117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Variance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AB0357-DEB6-4754-8293-588AC9FC6DF3}"/>
              </a:ext>
            </a:extLst>
          </p:cNvPr>
          <p:cNvSpPr txBox="1"/>
          <p:nvPr/>
        </p:nvSpPr>
        <p:spPr>
          <a:xfrm>
            <a:off x="6811677" y="4270327"/>
            <a:ext cx="65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Noise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F10E136-1655-40EF-8285-568720798483}"/>
              </a:ext>
            </a:extLst>
          </p:cNvPr>
          <p:cNvSpPr/>
          <p:nvPr/>
        </p:nvSpPr>
        <p:spPr>
          <a:xfrm>
            <a:off x="2473235" y="5830827"/>
            <a:ext cx="696686" cy="428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F4518DD-CC1A-4962-BF98-E5A8FDF2C21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2773680" y="4404310"/>
            <a:ext cx="1223592" cy="375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78C1DF2-E7F3-4437-9383-B0ABCCF3DBA1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178630" y="4415886"/>
            <a:ext cx="2483592" cy="1570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639099F-3DF4-47CC-8285-AF357EC2C9EF}"/>
              </a:ext>
            </a:extLst>
          </p:cNvPr>
          <p:cNvSpPr txBox="1"/>
          <p:nvPr/>
        </p:nvSpPr>
        <p:spPr>
          <a:xfrm>
            <a:off x="5771000" y="4793201"/>
            <a:ext cx="2790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  <a:cs typeface="Times New Roman" pitchFamily="18" charset="0"/>
              </a:rPr>
              <a:t>★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Noise: caused by datasets</a:t>
            </a:r>
          </a:p>
        </p:txBody>
      </p:sp>
    </p:spTree>
    <p:extLst>
      <p:ext uri="{BB962C8B-B14F-4D97-AF65-F5344CB8AC3E}">
        <p14:creationId xmlns:p14="http://schemas.microsoft.com/office/powerpoint/2010/main" val="162346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374605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8E67DB-6623-4BBD-8371-767560994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953" y="1528316"/>
            <a:ext cx="4181475" cy="13239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13A22B9-C149-4EB6-BCA3-A186C6758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953" y="3812960"/>
            <a:ext cx="1819275" cy="6096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54D0E95-DF96-4953-9445-5BA0909B6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510" y="3807756"/>
            <a:ext cx="3162300" cy="819150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B5EF295-D192-48E0-B5B6-CC5251BE61C9}"/>
              </a:ext>
            </a:extLst>
          </p:cNvPr>
          <p:cNvCxnSpPr>
            <a:cxnSpLocks/>
          </p:cNvCxnSpPr>
          <p:nvPr/>
        </p:nvCxnSpPr>
        <p:spPr>
          <a:xfrm flipH="1">
            <a:off x="4367262" y="2943011"/>
            <a:ext cx="1" cy="774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8CE1D64-53CC-447B-8574-3800A425A025}"/>
                  </a:ext>
                </a:extLst>
              </p:cNvPr>
              <p:cNvSpPr txBox="1"/>
              <p:nvPr/>
            </p:nvSpPr>
            <p:spPr>
              <a:xfrm>
                <a:off x="4011228" y="3102232"/>
                <a:ext cx="2211294" cy="307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𝑜𝑝𝑡𝑖𝑚𝑖𝑧𝑒𝑑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..</m:t>
                      </m:r>
                    </m:oMath>
                  </m:oMathPara>
                </a14:m>
                <a:endParaRPr lang="ko-KR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8CE1D64-53CC-447B-8574-3800A425A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228" y="3102232"/>
                <a:ext cx="2211294" cy="307777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63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E1103B5-7966-43FE-97B6-9F52B125E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436" y="2934944"/>
            <a:ext cx="4929051" cy="33694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29266EC-F8BB-4490-B080-3DCEFB254C34}"/>
                  </a:ext>
                </a:extLst>
              </p:cNvPr>
              <p:cNvSpPr txBox="1"/>
              <p:nvPr/>
            </p:nvSpPr>
            <p:spPr>
              <a:xfrm>
                <a:off x="1760491" y="2497164"/>
                <a:ext cx="5623017" cy="3933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[(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[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]  +</a:t>
                </a:r>
                <a:r>
                  <a:rPr lang="en-US" altLang="ko-KR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</m:e>
                      <m:sup/>
                    </m:sSup>
                  </m:oMath>
                </a14:m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] + V[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29266EC-F8BB-4490-B080-3DCEFB254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91" y="2497164"/>
                <a:ext cx="5623017" cy="393313"/>
              </a:xfrm>
              <a:prstGeom prst="rect">
                <a:avLst/>
              </a:prstGeom>
              <a:blipFill>
                <a:blip r:embed="rId4"/>
                <a:stretch>
                  <a:fillRect t="-4545" b="-2121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FB8422CA-B587-495E-B877-E5DB9C16214E}"/>
              </a:ext>
            </a:extLst>
          </p:cNvPr>
          <p:cNvSpPr txBox="1"/>
          <p:nvPr/>
        </p:nvSpPr>
        <p:spPr>
          <a:xfrm>
            <a:off x="3709884" y="2169481"/>
            <a:ext cx="117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Bias Squared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F7749D-BC2B-4965-9AA7-F1494DC85F17}"/>
              </a:ext>
            </a:extLst>
          </p:cNvPr>
          <p:cNvSpPr txBox="1"/>
          <p:nvPr/>
        </p:nvSpPr>
        <p:spPr>
          <a:xfrm>
            <a:off x="5374834" y="2181057"/>
            <a:ext cx="117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Variance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B7AEBC-7920-424A-9B7C-E59C87AFAED8}"/>
              </a:ext>
            </a:extLst>
          </p:cNvPr>
          <p:cNvSpPr txBox="1"/>
          <p:nvPr/>
        </p:nvSpPr>
        <p:spPr>
          <a:xfrm>
            <a:off x="6524289" y="2189387"/>
            <a:ext cx="65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Noise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3D1AB8-8FBA-4D62-9B53-BD41902E1F1E}"/>
              </a:ext>
            </a:extLst>
          </p:cNvPr>
          <p:cNvSpPr/>
          <p:nvPr/>
        </p:nvSpPr>
        <p:spPr>
          <a:xfrm>
            <a:off x="3509554" y="2532000"/>
            <a:ext cx="1865280" cy="393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677E03-EA4D-4921-BEDA-093696F1B6BD}"/>
              </a:ext>
            </a:extLst>
          </p:cNvPr>
          <p:cNvSpPr/>
          <p:nvPr/>
        </p:nvSpPr>
        <p:spPr>
          <a:xfrm>
            <a:off x="5599609" y="2538058"/>
            <a:ext cx="924680" cy="393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63E6DA7-B090-40B7-AFF4-6ABE1E633AD7}"/>
              </a:ext>
            </a:extLst>
          </p:cNvPr>
          <p:cNvSpPr/>
          <p:nvPr/>
        </p:nvSpPr>
        <p:spPr>
          <a:xfrm>
            <a:off x="6758058" y="2532542"/>
            <a:ext cx="450060" cy="393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83C744C-162E-4416-BC48-C0DEC69C1DD3}"/>
              </a:ext>
            </a:extLst>
          </p:cNvPr>
          <p:cNvCxnSpPr>
            <a:cxnSpLocks/>
          </p:cNvCxnSpPr>
          <p:nvPr/>
        </p:nvCxnSpPr>
        <p:spPr>
          <a:xfrm flipH="1">
            <a:off x="4101738" y="2934944"/>
            <a:ext cx="304799" cy="1619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FC6CF9C-CAA2-4DFC-B675-BB29E3E6E362}"/>
              </a:ext>
            </a:extLst>
          </p:cNvPr>
          <p:cNvCxnSpPr>
            <a:cxnSpLocks/>
          </p:cNvCxnSpPr>
          <p:nvPr/>
        </p:nvCxnSpPr>
        <p:spPr>
          <a:xfrm>
            <a:off x="6061949" y="2934944"/>
            <a:ext cx="0" cy="678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B67B7A-D074-489E-83B1-6035B4EBD163}"/>
                  </a:ext>
                </a:extLst>
              </p:cNvPr>
              <p:cNvSpPr txBox="1"/>
              <p:nvPr/>
            </p:nvSpPr>
            <p:spPr>
              <a:xfrm>
                <a:off x="251520" y="1387464"/>
                <a:ext cx="8640960" cy="6774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- Bias occurs when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underfits the data, the model confounds </a:t>
                </a:r>
                <a:r>
                  <a:rPr lang="en-US" altLang="ko-KR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signal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for </a:t>
                </a:r>
                <a:r>
                  <a:rPr lang="en-US" altLang="ko-KR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noise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- Variance occurs when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overfits the data, the model confounds </a:t>
                </a:r>
                <a:r>
                  <a:rPr lang="en-US" altLang="ko-KR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noise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for </a:t>
                </a:r>
                <a:r>
                  <a:rPr lang="en-US" altLang="ko-KR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signal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B67B7A-D074-489E-83B1-6035B4EB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87464"/>
                <a:ext cx="8640960" cy="677493"/>
              </a:xfrm>
              <a:prstGeom prst="rect">
                <a:avLst/>
              </a:prstGeom>
              <a:blipFill>
                <a:blip r:embed="rId5"/>
                <a:stretch>
                  <a:fillRect l="-493" t="-2655" b="-123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77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18E3D6-F0E3-48BA-AB69-9A968A3C1786}"/>
              </a:ext>
            </a:extLst>
          </p:cNvPr>
          <p:cNvSpPr txBox="1"/>
          <p:nvPr/>
        </p:nvSpPr>
        <p:spPr>
          <a:xfrm>
            <a:off x="251520" y="1108780"/>
            <a:ext cx="8640960" cy="21200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In general, bias can only be reduced at the expense of increasing Variance.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Overfitting causes model Variance, because a model overfit on one set does not generalize well outside that set.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A good statistical model minimizes the loss by finding the optimal balance between bias and variance.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93AE07F-B90C-41DD-BCA7-6DB543A1A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436" y="2934944"/>
            <a:ext cx="4929051" cy="3369468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24510D-8869-44EE-A45C-B65B87836526}"/>
              </a:ext>
            </a:extLst>
          </p:cNvPr>
          <p:cNvCxnSpPr/>
          <p:nvPr/>
        </p:nvCxnSpPr>
        <p:spPr>
          <a:xfrm>
            <a:off x="4572000" y="4014651"/>
            <a:ext cx="0" cy="1828800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50D9908B-D0DA-4305-8913-A1CB2E45064B}"/>
              </a:ext>
            </a:extLst>
          </p:cNvPr>
          <p:cNvSpPr/>
          <p:nvPr/>
        </p:nvSpPr>
        <p:spPr>
          <a:xfrm>
            <a:off x="4428308" y="4914930"/>
            <a:ext cx="287383" cy="315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3E5784-E362-4AA7-8864-94A4405589F9}"/>
              </a:ext>
            </a:extLst>
          </p:cNvPr>
          <p:cNvSpPr txBox="1"/>
          <p:nvPr/>
        </p:nvSpPr>
        <p:spPr>
          <a:xfrm>
            <a:off x="4772292" y="4914930"/>
            <a:ext cx="1637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Optimal condition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88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DBF92E-7598-441D-B8D1-3AB080378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132" y="2766062"/>
            <a:ext cx="5486398" cy="192842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68751B1-6E7B-4289-A19B-B9F64CC230CA}"/>
              </a:ext>
            </a:extLst>
          </p:cNvPr>
          <p:cNvSpPr txBox="1"/>
          <p:nvPr/>
        </p:nvSpPr>
        <p:spPr>
          <a:xfrm>
            <a:off x="329897" y="1282052"/>
            <a:ext cx="8640960" cy="12890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Train set: used to select features and fit model parameters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Valid set: used to find the optimal hyper-parameters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Test set: Hold-out data, not used for fitting the model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BB8A14-EF9A-46CF-9A1C-F7346B013441}"/>
              </a:ext>
            </a:extLst>
          </p:cNvPr>
          <p:cNvSpPr txBox="1"/>
          <p:nvPr/>
        </p:nvSpPr>
        <p:spPr>
          <a:xfrm>
            <a:off x="949234" y="4801115"/>
            <a:ext cx="72455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(Purpose) Estimate two in-sample Errors: Train set Errors + Test set Errors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F978E-4173-4F67-994B-D2DA678B872F}"/>
              </a:ext>
            </a:extLst>
          </p:cNvPr>
          <p:cNvSpPr txBox="1"/>
          <p:nvPr/>
        </p:nvSpPr>
        <p:spPr>
          <a:xfrm>
            <a:off x="933450" y="5818699"/>
            <a:ext cx="73484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Overfitting can occur when we try to minimize one or both of these errors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6BCB175-DA8B-4513-82E5-19EA66B6CE65}"/>
              </a:ext>
            </a:extLst>
          </p:cNvPr>
          <p:cNvSpPr/>
          <p:nvPr/>
        </p:nvSpPr>
        <p:spPr>
          <a:xfrm rot="5400000">
            <a:off x="4368163" y="5377852"/>
            <a:ext cx="426720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22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88A99B7-211E-46EE-B006-83FCEE35B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00" y="1618422"/>
            <a:ext cx="3003236" cy="206502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D40588C-FD51-4033-B33D-BBFD69658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886" y="1531108"/>
            <a:ext cx="3288770" cy="22396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C725C3-E9A1-4EEE-B4BE-3C4B1C061F62}"/>
              </a:ext>
            </a:extLst>
          </p:cNvPr>
          <p:cNvSpPr txBox="1"/>
          <p:nvPr/>
        </p:nvSpPr>
        <p:spPr>
          <a:xfrm>
            <a:off x="304800" y="3877999"/>
            <a:ext cx="4150576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Times New Roman" pitchFamily="18" charset="0"/>
                <a:cs typeface="Times New Roman" pitchFamily="18" charset="0"/>
              </a:rPr>
              <a:t>Occurs when…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a model is chosen to minimize train set errors.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At the expense of higher variance on test set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Times New Roman" pitchFamily="18" charset="0"/>
                <a:cs typeface="Times New Roman" pitchFamily="18" charset="0"/>
              </a:rPr>
              <a:t>Related to model </a:t>
            </a:r>
            <a:r>
              <a:rPr lang="en-US" altLang="ko-KR" sz="13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Complextiy</a:t>
            </a:r>
            <a:r>
              <a:rPr lang="en-US" altLang="ko-KR" sz="13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300" dirty="0" err="1">
                <a:latin typeface="Times New Roman" pitchFamily="18" charset="0"/>
                <a:cs typeface="Times New Roman" pitchFamily="18" charset="0"/>
              </a:rPr>
              <a:t>Overcomplextiy</a:t>
            </a:r>
            <a:r>
              <a:rPr lang="en-US" altLang="ko-KR" sz="1300" dirty="0">
                <a:latin typeface="Times New Roman" pitchFamily="18" charset="0"/>
                <a:cs typeface="Times New Roman" pitchFamily="18" charset="0"/>
              </a:rPr>
              <a:t> attempts to fit signal, but </a:t>
            </a:r>
            <a:r>
              <a:rPr lang="en-US" altLang="ko-KR" sz="1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ends up fitting noise</a:t>
            </a:r>
            <a:r>
              <a:rPr lang="en-US" altLang="ko-KR" sz="13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Times New Roman" pitchFamily="18" charset="0"/>
                <a:cs typeface="Times New Roman" pitchFamily="18" charset="0"/>
              </a:rPr>
              <a:t>Diagnosed by estimating the generalization error on the test set via resampling methods(cross validation) or Monte Carlo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Times New Roman" pitchFamily="18" charset="0"/>
                <a:cs typeface="Times New Roman" pitchFamily="18" charset="0"/>
              </a:rPr>
              <a:t>Getting </a:t>
            </a:r>
            <a:r>
              <a:rPr lang="en-US" altLang="ko-KR" sz="1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 data </a:t>
            </a:r>
            <a:r>
              <a:rPr lang="en-US" altLang="ko-KR" sz="13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ko-KR" sz="1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simplifying the model </a:t>
            </a:r>
            <a:r>
              <a:rPr lang="en-US" altLang="ko-KR" sz="1300" dirty="0">
                <a:latin typeface="Times New Roman" pitchFamily="18" charset="0"/>
                <a:cs typeface="Times New Roman" pitchFamily="18" charset="0"/>
              </a:rPr>
              <a:t>can be a solution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550C5D-1E28-40D5-B02A-92635A92C02D}"/>
              </a:ext>
            </a:extLst>
          </p:cNvPr>
          <p:cNvSpPr txBox="1"/>
          <p:nvPr/>
        </p:nvSpPr>
        <p:spPr>
          <a:xfrm>
            <a:off x="522280" y="777116"/>
            <a:ext cx="3577901" cy="5799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Train Set Overfitting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AAA01-F04C-4DB8-B08F-DA19E6787D10}"/>
              </a:ext>
            </a:extLst>
          </p:cNvPr>
          <p:cNvSpPr txBox="1"/>
          <p:nvPr/>
        </p:nvSpPr>
        <p:spPr>
          <a:xfrm>
            <a:off x="5028749" y="794711"/>
            <a:ext cx="3577901" cy="5799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Test Set Overfitting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CD4959-630C-4250-8DBA-8A5D8F268A5C}"/>
              </a:ext>
            </a:extLst>
          </p:cNvPr>
          <p:cNvSpPr txBox="1"/>
          <p:nvPr/>
        </p:nvSpPr>
        <p:spPr>
          <a:xfrm>
            <a:off x="4802777" y="3881798"/>
            <a:ext cx="4150576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Times New Roman" pitchFamily="18" charset="0"/>
                <a:cs typeface="Times New Roman" pitchFamily="18" charset="0"/>
              </a:rPr>
              <a:t>Occurs when…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a model is chosen to minimize test set errors.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At the expense of higher out –of-sample variance.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Times New Roman" pitchFamily="18" charset="0"/>
                <a:cs typeface="Times New Roman" pitchFamily="18" charset="0"/>
              </a:rPr>
              <a:t>Related to </a:t>
            </a:r>
            <a:r>
              <a:rPr lang="en-US" altLang="ko-KR" sz="1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selection bias</a:t>
            </a:r>
            <a:r>
              <a:rPr lang="en-US" altLang="ko-KR" sz="1300" dirty="0">
                <a:latin typeface="Times New Roman" pitchFamily="18" charset="0"/>
                <a:cs typeface="Times New Roman" pitchFamily="18" charset="0"/>
              </a:rPr>
              <a:t> under multiple testing.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Times New Roman" pitchFamily="18" charset="0"/>
                <a:cs typeface="Times New Roman" pitchFamily="18" charset="0"/>
              </a:rPr>
              <a:t>Diagnosed by estimating the generalization error on unseen data(out-of-sample)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Times New Roman" pitchFamily="18" charset="0"/>
                <a:cs typeface="Times New Roman" pitchFamily="18" charset="0"/>
              </a:rPr>
              <a:t>Starting all over with new dataset and  adjusting the probability of a false positive can be a solution.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43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C94BB-7DBB-4C19-989A-4A2428DBE537}"/>
              </a:ext>
            </a:extLst>
          </p:cNvPr>
          <p:cNvSpPr txBox="1"/>
          <p:nvPr/>
        </p:nvSpPr>
        <p:spPr>
          <a:xfrm>
            <a:off x="391959" y="1205812"/>
            <a:ext cx="8212110" cy="456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Times New Roman" pitchFamily="18" charset="0"/>
                <a:cs typeface="Times New Roman" pitchFamily="18" charset="0"/>
              </a:rPr>
              <a:t>Simpler Architecture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Times New Roman" pitchFamily="18" charset="0"/>
                <a:cs typeface="Times New Roman" pitchFamily="18" charset="0"/>
              </a:rPr>
              <a:t>Data Augmentation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Times New Roman" pitchFamily="18" charset="0"/>
                <a:cs typeface="Times New Roman" pitchFamily="18" charset="0"/>
              </a:rPr>
              <a:t>Early Stopping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Times New Roman" pitchFamily="18" charset="0"/>
                <a:cs typeface="Times New Roman" pitchFamily="18" charset="0"/>
              </a:rPr>
              <a:t>Dropout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Times New Roman" pitchFamily="18" charset="0"/>
                <a:cs typeface="Times New Roman" pitchFamily="18" charset="0"/>
              </a:rPr>
              <a:t>Regularization </a:t>
            </a:r>
            <a:endParaRPr lang="ko-KR" alt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22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endParaRPr kumimoji="0" lang="ko-KR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88" y="6381750"/>
            <a:ext cx="9144000" cy="474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07950" y="6429375"/>
            <a:ext cx="719138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3879D8A-09F8-48BB-80D1-D8CFEF7A97EA}" type="slidenum">
              <a:rPr lang="ko-KR" altLang="en-US" smtClean="0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65A1A-86B2-423A-AC1C-B8462A510A23}"/>
              </a:ext>
            </a:extLst>
          </p:cNvPr>
          <p:cNvSpPr txBox="1"/>
          <p:nvPr/>
        </p:nvSpPr>
        <p:spPr>
          <a:xfrm>
            <a:off x="343832" y="1761888"/>
            <a:ext cx="8212110" cy="2283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Times New Roman" pitchFamily="18" charset="0"/>
                <a:cs typeface="Times New Roman" pitchFamily="18" charset="0"/>
              </a:rPr>
              <a:t>Pitch shifting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Times New Roman" pitchFamily="18" charset="0"/>
                <a:cs typeface="Times New Roman" pitchFamily="18" charset="0"/>
              </a:rPr>
              <a:t>Time stretching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Times New Roman" pitchFamily="18" charset="0"/>
                <a:cs typeface="Times New Roman" pitchFamily="18" charset="0"/>
              </a:rPr>
              <a:t>Adding background noise</a:t>
            </a:r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3F8C494F-CD27-4EEA-8C95-9B2CA7367C66}"/>
              </a:ext>
            </a:extLst>
          </p:cNvPr>
          <p:cNvSpPr/>
          <p:nvPr/>
        </p:nvSpPr>
        <p:spPr>
          <a:xfrm>
            <a:off x="3267775" y="2041223"/>
            <a:ext cx="356135" cy="1279493"/>
          </a:xfrm>
          <a:prstGeom prst="rightBrace">
            <a:avLst>
              <a:gd name="adj1" fmla="val 8333"/>
              <a:gd name="adj2" fmla="val 49248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CB25C5-8361-4397-93B9-8E187C26A6C7}"/>
              </a:ext>
            </a:extLst>
          </p:cNvPr>
          <p:cNvSpPr txBox="1"/>
          <p:nvPr/>
        </p:nvSpPr>
        <p:spPr>
          <a:xfrm>
            <a:off x="3804720" y="2210129"/>
            <a:ext cx="4570412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Times New Roman" pitchFamily="18" charset="0"/>
                <a:cs typeface="Times New Roman" pitchFamily="18" charset="0"/>
              </a:rPr>
              <a:t>Librosa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latin typeface="Times New Roman" pitchFamily="18" charset="0"/>
                <a:cs typeface="Times New Roman" pitchFamily="18" charset="0"/>
              </a:rPr>
              <a:t>librosa.effects.time_stretch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(y, rate, </a:t>
            </a:r>
            <a:r>
              <a:rPr lang="en-US" altLang="ko-KR" sz="1400" dirty="0" err="1">
                <a:latin typeface="Times New Roman" pitchFamily="18" charset="0"/>
                <a:cs typeface="Times New Roman" pitchFamily="18" charset="0"/>
              </a:rPr>
              <a:t>kwags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latin typeface="Times New Roman" pitchFamily="18" charset="0"/>
                <a:cs typeface="Times New Roman" pitchFamily="18" charset="0"/>
              </a:rPr>
              <a:t>librosa.effects.pitch_shift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(y, </a:t>
            </a:r>
            <a:r>
              <a:rPr lang="en-US" altLang="ko-KR" sz="1400" dirty="0" err="1">
                <a:latin typeface="Times New Roman" pitchFamily="18" charset="0"/>
                <a:cs typeface="Times New Roman" pitchFamily="18" charset="0"/>
              </a:rPr>
              <a:t>sr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400" dirty="0" err="1">
                <a:latin typeface="Times New Roman" pitchFamily="18" charset="0"/>
                <a:cs typeface="Times New Roman" pitchFamily="18" charset="0"/>
              </a:rPr>
              <a:t>n_steps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400" dirty="0" err="1">
                <a:latin typeface="Times New Roman" pitchFamily="18" charset="0"/>
                <a:cs typeface="Times New Roman" pitchFamily="18" charset="0"/>
              </a:rPr>
              <a:t>bins_per_octave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087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</TotalTime>
  <Words>1063</Words>
  <Application>Microsoft Office PowerPoint</Application>
  <PresentationFormat>화면 슬라이드 쇼(4:3)</PresentationFormat>
  <Paragraphs>214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맑은 고딕</vt:lpstr>
      <vt:lpstr>Batang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진수</dc:creator>
  <cp:lastModifiedBy>김 진수</cp:lastModifiedBy>
  <cp:revision>90</cp:revision>
  <dcterms:created xsi:type="dcterms:W3CDTF">2021-05-23T07:27:20Z</dcterms:created>
  <dcterms:modified xsi:type="dcterms:W3CDTF">2021-05-25T09:48:01Z</dcterms:modified>
</cp:coreProperties>
</file>