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rimson Pro Semi Bold" panose="020B0604020202020204" charset="0"/>
      <p:regular r:id="rId11"/>
    </p:embeddedFont>
    <p:embeddedFont>
      <p:font typeface="Heebo" pitchFamily="2" charset="-79"/>
      <p:regular r:id="rId12"/>
    </p:embeddedFont>
    <p:embeddedFont>
      <p:font typeface="Heebo Bold" pitchFamily="2" charset="-79"/>
      <p:bold r:id="rId13"/>
    </p:embeddedFont>
  </p:embeddedFontLst>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5" d="100"/>
          <a:sy n="95" d="100"/>
        </p:scale>
        <p:origin x="4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881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7488" y="2731175"/>
            <a:ext cx="4919305" cy="2767132"/>
          </a:xfrm>
          <a:prstGeom prst="rect">
            <a:avLst/>
          </a:prstGeom>
        </p:spPr>
      </p:pic>
      <p:sp>
        <p:nvSpPr>
          <p:cNvPr id="4" name="Text 0"/>
          <p:cNvSpPr/>
          <p:nvPr/>
        </p:nvSpPr>
        <p:spPr>
          <a:xfrm>
            <a:off x="793790" y="1425535"/>
            <a:ext cx="7556421" cy="2934653"/>
          </a:xfrm>
          <a:prstGeom prst="rect">
            <a:avLst/>
          </a:prstGeom>
          <a:noFill/>
          <a:ln/>
        </p:spPr>
        <p:txBody>
          <a:bodyPr wrap="square" lIns="0" tIns="0" rIns="0" bIns="0" rtlCol="0" anchor="t"/>
          <a:lstStyle/>
          <a:p>
            <a:pPr marL="0" indent="0">
              <a:lnSpc>
                <a:spcPts val="7700"/>
              </a:lnSpc>
              <a:buNone/>
            </a:pPr>
            <a:r>
              <a:rPr lang="en-US" sz="6150" dirty="0">
                <a:solidFill>
                  <a:srgbClr val="152D47"/>
                </a:solidFill>
                <a:latin typeface="Crimson Pro Semi Bold" pitchFamily="34" charset="0"/>
                <a:ea typeface="Crimson Pro Semi Bold" pitchFamily="34" charset="-122"/>
                <a:cs typeface="Crimson Pro Semi Bold" pitchFamily="34" charset="-120"/>
              </a:rPr>
              <a:t>Data Science Roadmap: A Comprehensive Guide</a:t>
            </a:r>
            <a:endParaRPr lang="en-US" sz="6150" dirty="0"/>
          </a:p>
        </p:txBody>
      </p:sp>
      <p:sp>
        <p:nvSpPr>
          <p:cNvPr id="5" name="Text 1"/>
          <p:cNvSpPr/>
          <p:nvPr/>
        </p:nvSpPr>
        <p:spPr>
          <a:xfrm>
            <a:off x="793790" y="4700349"/>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This presentation provides a roadmap to the exciting field of data science, exploring its fundamental concepts, methods, and applications across various industries. Data science is revolutionizing how we understand and leverage information, driving innovation and progress in many sectors.</a:t>
            </a:r>
            <a:endParaRPr lang="en-US" sz="1750" dirty="0"/>
          </a:p>
        </p:txBody>
      </p:sp>
      <p:sp>
        <p:nvSpPr>
          <p:cNvPr id="6" name="Shape 2"/>
          <p:cNvSpPr/>
          <p:nvPr/>
        </p:nvSpPr>
        <p:spPr>
          <a:xfrm>
            <a:off x="793790" y="6424017"/>
            <a:ext cx="362903" cy="362903"/>
          </a:xfrm>
          <a:prstGeom prst="roundRect">
            <a:avLst>
              <a:gd name="adj" fmla="val 25194296"/>
            </a:avLst>
          </a:prstGeom>
          <a:noFill/>
          <a:ln w="7620">
            <a:solidFill>
              <a:srgbClr val="FFFFFF"/>
            </a:solidFill>
            <a:prstDash val="solid"/>
          </a:ln>
        </p:spPr>
      </p:sp>
      <p:pic>
        <p:nvPicPr>
          <p:cNvPr id="7" name="Image 2" descr="preencoded.png"/>
          <p:cNvPicPr>
            <a:picLocks noChangeAspect="1"/>
          </p:cNvPicPr>
          <p:nvPr/>
        </p:nvPicPr>
        <p:blipFill>
          <a:blip r:embed="rId5"/>
          <a:stretch>
            <a:fillRect/>
          </a:stretch>
        </p:blipFill>
        <p:spPr>
          <a:xfrm>
            <a:off x="801410" y="6431637"/>
            <a:ext cx="347663" cy="347663"/>
          </a:xfrm>
          <a:prstGeom prst="rect">
            <a:avLst/>
          </a:prstGeom>
        </p:spPr>
      </p:pic>
      <p:sp>
        <p:nvSpPr>
          <p:cNvPr id="8" name="Text 3"/>
          <p:cNvSpPr/>
          <p:nvPr/>
        </p:nvSpPr>
        <p:spPr>
          <a:xfrm>
            <a:off x="1270040" y="6407110"/>
            <a:ext cx="2685931" cy="396835"/>
          </a:xfrm>
          <a:prstGeom prst="rect">
            <a:avLst/>
          </a:prstGeom>
          <a:noFill/>
          <a:ln/>
        </p:spPr>
        <p:txBody>
          <a:bodyPr wrap="none" lIns="0" tIns="0" rIns="0" bIns="0" rtlCol="0" anchor="t"/>
          <a:lstStyle/>
          <a:p>
            <a:pPr marL="0" indent="0" algn="l">
              <a:lnSpc>
                <a:spcPts val="3100"/>
              </a:lnSpc>
              <a:buNone/>
            </a:pPr>
            <a:r>
              <a:rPr lang="en-US" sz="2200" b="1" dirty="0">
                <a:solidFill>
                  <a:srgbClr val="4C4C4D"/>
                </a:solidFill>
                <a:latin typeface="Heebo Bold" pitchFamily="34" charset="0"/>
                <a:ea typeface="Heebo Bold" pitchFamily="34" charset="-122"/>
                <a:cs typeface="Heebo Bold" pitchFamily="34" charset="-120"/>
              </a:rPr>
              <a:t>by Nsisong Akpaikpe</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84013"/>
          </a:xfrm>
          <a:prstGeom prst="rect">
            <a:avLst/>
          </a:prstGeom>
        </p:spPr>
      </p:pic>
      <p:pic>
        <p:nvPicPr>
          <p:cNvPr id="3" name="Image 1" descr="preencoded.png"/>
          <p:cNvPicPr>
            <a:picLocks noChangeAspect="1"/>
          </p:cNvPicPr>
          <p:nvPr/>
        </p:nvPicPr>
        <p:blipFill>
          <a:blip r:embed="rId4"/>
          <a:stretch>
            <a:fillRect/>
          </a:stretch>
        </p:blipFill>
        <p:spPr>
          <a:xfrm>
            <a:off x="5472113" y="258366"/>
            <a:ext cx="3686056" cy="2067282"/>
          </a:xfrm>
          <a:prstGeom prst="rect">
            <a:avLst/>
          </a:prstGeom>
        </p:spPr>
      </p:pic>
      <p:sp>
        <p:nvSpPr>
          <p:cNvPr id="4" name="Text 0"/>
          <p:cNvSpPr/>
          <p:nvPr/>
        </p:nvSpPr>
        <p:spPr>
          <a:xfrm>
            <a:off x="723543" y="3154085"/>
            <a:ext cx="6432471" cy="646033"/>
          </a:xfrm>
          <a:prstGeom prst="rect">
            <a:avLst/>
          </a:prstGeom>
          <a:noFill/>
          <a:ln/>
        </p:spPr>
        <p:txBody>
          <a:bodyPr wrap="none" lIns="0" tIns="0" rIns="0" bIns="0" rtlCol="0" anchor="t"/>
          <a:lstStyle/>
          <a:p>
            <a:pPr marL="0" indent="0">
              <a:lnSpc>
                <a:spcPts val="5050"/>
              </a:lnSpc>
              <a:buNone/>
            </a:pPr>
            <a:r>
              <a:rPr lang="en-US" sz="4050" dirty="0">
                <a:solidFill>
                  <a:srgbClr val="152D47"/>
                </a:solidFill>
                <a:latin typeface="Crimson Pro Semi Bold" pitchFamily="34" charset="0"/>
                <a:ea typeface="Crimson Pro Semi Bold" pitchFamily="34" charset="-122"/>
                <a:cs typeface="Crimson Pro Semi Bold" pitchFamily="34" charset="-120"/>
              </a:rPr>
              <a:t>Fundamentals of Data Science</a:t>
            </a:r>
            <a:endParaRPr lang="en-US" sz="4050" dirty="0"/>
          </a:p>
        </p:txBody>
      </p:sp>
      <p:sp>
        <p:nvSpPr>
          <p:cNvPr id="5" name="Shape 1"/>
          <p:cNvSpPr/>
          <p:nvPr/>
        </p:nvSpPr>
        <p:spPr>
          <a:xfrm>
            <a:off x="723543" y="4342686"/>
            <a:ext cx="465058" cy="465058"/>
          </a:xfrm>
          <a:prstGeom prst="roundRect">
            <a:avLst>
              <a:gd name="adj" fmla="val 6668"/>
            </a:avLst>
          </a:prstGeom>
          <a:solidFill>
            <a:srgbClr val="F2EEEE"/>
          </a:solidFill>
          <a:ln/>
        </p:spPr>
      </p:sp>
      <p:sp>
        <p:nvSpPr>
          <p:cNvPr id="6" name="Text 2"/>
          <p:cNvSpPr/>
          <p:nvPr/>
        </p:nvSpPr>
        <p:spPr>
          <a:xfrm>
            <a:off x="900589" y="4420195"/>
            <a:ext cx="110847" cy="310039"/>
          </a:xfrm>
          <a:prstGeom prst="rect">
            <a:avLst/>
          </a:prstGeom>
          <a:noFill/>
          <a:ln/>
        </p:spPr>
        <p:txBody>
          <a:bodyPr wrap="none" lIns="0" tIns="0" rIns="0" bIns="0" rtlCol="0" anchor="t"/>
          <a:lstStyle/>
          <a:p>
            <a:pPr marL="0" indent="0" algn="ctr">
              <a:lnSpc>
                <a:spcPts val="2400"/>
              </a:lnSpc>
              <a:buNone/>
            </a:pPr>
            <a:r>
              <a:rPr lang="en-US" sz="2400" dirty="0">
                <a:solidFill>
                  <a:srgbClr val="4C4C4D"/>
                </a:solidFill>
                <a:latin typeface="Crimson Pro Semi Bold" pitchFamily="34" charset="0"/>
                <a:ea typeface="Crimson Pro Semi Bold" pitchFamily="34" charset="-122"/>
                <a:cs typeface="Crimson Pro Semi Bold" pitchFamily="34" charset="-120"/>
              </a:rPr>
              <a:t>1</a:t>
            </a:r>
            <a:endParaRPr lang="en-US" sz="2400" dirty="0"/>
          </a:p>
        </p:txBody>
      </p:sp>
      <p:sp>
        <p:nvSpPr>
          <p:cNvPr id="7" name="Text 3"/>
          <p:cNvSpPr/>
          <p:nvPr/>
        </p:nvSpPr>
        <p:spPr>
          <a:xfrm>
            <a:off x="1395293" y="4342686"/>
            <a:ext cx="2584013" cy="322898"/>
          </a:xfrm>
          <a:prstGeom prst="rect">
            <a:avLst/>
          </a:prstGeom>
          <a:noFill/>
          <a:ln/>
        </p:spPr>
        <p:txBody>
          <a:bodyPr wrap="none" lIns="0" tIns="0" rIns="0" bIns="0" rtlCol="0" anchor="t"/>
          <a:lstStyle/>
          <a:p>
            <a:pPr marL="0" indent="0">
              <a:lnSpc>
                <a:spcPts val="2500"/>
              </a:lnSpc>
              <a:buNone/>
            </a:pPr>
            <a:r>
              <a:rPr lang="en-US" sz="2000" dirty="0">
                <a:solidFill>
                  <a:srgbClr val="4C4C4D"/>
                </a:solidFill>
                <a:latin typeface="Crimson Pro Semi Bold" pitchFamily="34" charset="0"/>
                <a:ea typeface="Crimson Pro Semi Bold" pitchFamily="34" charset="-122"/>
                <a:cs typeface="Crimson Pro Semi Bold" pitchFamily="34" charset="-120"/>
              </a:rPr>
              <a:t>Data Collection</a:t>
            </a:r>
            <a:endParaRPr lang="en-US" sz="2000" dirty="0"/>
          </a:p>
        </p:txBody>
      </p:sp>
      <p:sp>
        <p:nvSpPr>
          <p:cNvPr id="8" name="Text 4"/>
          <p:cNvSpPr/>
          <p:nvPr/>
        </p:nvSpPr>
        <p:spPr>
          <a:xfrm>
            <a:off x="1395293" y="4789527"/>
            <a:ext cx="5816560" cy="991910"/>
          </a:xfrm>
          <a:prstGeom prst="rect">
            <a:avLst/>
          </a:prstGeom>
          <a:noFill/>
          <a:ln/>
        </p:spPr>
        <p:txBody>
          <a:bodyPr wrap="square" lIns="0" tIns="0" rIns="0" bIns="0" rtlCol="0" anchor="t"/>
          <a:lstStyle/>
          <a:p>
            <a:pPr marL="0" indent="0">
              <a:lnSpc>
                <a:spcPts val="2600"/>
              </a:lnSpc>
              <a:buNone/>
            </a:pPr>
            <a:r>
              <a:rPr lang="en-US" sz="1600" dirty="0">
                <a:solidFill>
                  <a:srgbClr val="4C4C4D"/>
                </a:solidFill>
                <a:latin typeface="Heebo" pitchFamily="34" charset="0"/>
                <a:ea typeface="Heebo" pitchFamily="34" charset="-122"/>
                <a:cs typeface="Heebo" pitchFamily="34" charset="-120"/>
              </a:rPr>
              <a:t>The process of gathering raw data from different sources. This can be structured or unstructured data, and it forms the foundation of data science.</a:t>
            </a:r>
            <a:endParaRPr lang="en-US" sz="1600" dirty="0"/>
          </a:p>
        </p:txBody>
      </p:sp>
      <p:sp>
        <p:nvSpPr>
          <p:cNvPr id="9" name="Shape 5"/>
          <p:cNvSpPr/>
          <p:nvPr/>
        </p:nvSpPr>
        <p:spPr>
          <a:xfrm>
            <a:off x="7418546" y="4342686"/>
            <a:ext cx="465058" cy="465058"/>
          </a:xfrm>
          <a:prstGeom prst="roundRect">
            <a:avLst>
              <a:gd name="adj" fmla="val 6668"/>
            </a:avLst>
          </a:prstGeom>
          <a:solidFill>
            <a:srgbClr val="F2EEEE"/>
          </a:solidFill>
          <a:ln/>
        </p:spPr>
      </p:sp>
      <p:sp>
        <p:nvSpPr>
          <p:cNvPr id="10" name="Text 6"/>
          <p:cNvSpPr/>
          <p:nvPr/>
        </p:nvSpPr>
        <p:spPr>
          <a:xfrm>
            <a:off x="7574161" y="4420195"/>
            <a:ext cx="153829" cy="310039"/>
          </a:xfrm>
          <a:prstGeom prst="rect">
            <a:avLst/>
          </a:prstGeom>
          <a:noFill/>
          <a:ln/>
        </p:spPr>
        <p:txBody>
          <a:bodyPr wrap="none" lIns="0" tIns="0" rIns="0" bIns="0" rtlCol="0" anchor="t"/>
          <a:lstStyle/>
          <a:p>
            <a:pPr marL="0" indent="0" algn="ctr">
              <a:lnSpc>
                <a:spcPts val="2400"/>
              </a:lnSpc>
              <a:buNone/>
            </a:pPr>
            <a:r>
              <a:rPr lang="en-US" sz="2400" dirty="0">
                <a:solidFill>
                  <a:srgbClr val="4C4C4D"/>
                </a:solidFill>
                <a:latin typeface="Crimson Pro Semi Bold" pitchFamily="34" charset="0"/>
                <a:ea typeface="Crimson Pro Semi Bold" pitchFamily="34" charset="-122"/>
                <a:cs typeface="Crimson Pro Semi Bold" pitchFamily="34" charset="-120"/>
              </a:rPr>
              <a:t>2</a:t>
            </a:r>
            <a:endParaRPr lang="en-US" sz="2400" dirty="0"/>
          </a:p>
        </p:txBody>
      </p:sp>
      <p:sp>
        <p:nvSpPr>
          <p:cNvPr id="11" name="Text 7"/>
          <p:cNvSpPr/>
          <p:nvPr/>
        </p:nvSpPr>
        <p:spPr>
          <a:xfrm>
            <a:off x="8090297" y="4342686"/>
            <a:ext cx="3290887" cy="322898"/>
          </a:xfrm>
          <a:prstGeom prst="rect">
            <a:avLst/>
          </a:prstGeom>
          <a:noFill/>
          <a:ln/>
        </p:spPr>
        <p:txBody>
          <a:bodyPr wrap="none" lIns="0" tIns="0" rIns="0" bIns="0" rtlCol="0" anchor="t"/>
          <a:lstStyle/>
          <a:p>
            <a:pPr marL="0" indent="0">
              <a:lnSpc>
                <a:spcPts val="2500"/>
              </a:lnSpc>
              <a:buNone/>
            </a:pPr>
            <a:r>
              <a:rPr lang="en-US" sz="2000" dirty="0">
                <a:solidFill>
                  <a:srgbClr val="4C4C4D"/>
                </a:solidFill>
                <a:latin typeface="Crimson Pro Semi Bold" pitchFamily="34" charset="0"/>
                <a:ea typeface="Crimson Pro Semi Bold" pitchFamily="34" charset="-122"/>
                <a:cs typeface="Crimson Pro Semi Bold" pitchFamily="34" charset="-120"/>
              </a:rPr>
              <a:t>Data Cleaning and Preparation</a:t>
            </a:r>
            <a:endParaRPr lang="en-US" sz="2000" dirty="0"/>
          </a:p>
        </p:txBody>
      </p:sp>
      <p:sp>
        <p:nvSpPr>
          <p:cNvPr id="12" name="Text 8"/>
          <p:cNvSpPr/>
          <p:nvPr/>
        </p:nvSpPr>
        <p:spPr>
          <a:xfrm>
            <a:off x="8090297" y="4789527"/>
            <a:ext cx="5816560" cy="991910"/>
          </a:xfrm>
          <a:prstGeom prst="rect">
            <a:avLst/>
          </a:prstGeom>
          <a:noFill/>
          <a:ln/>
        </p:spPr>
        <p:txBody>
          <a:bodyPr wrap="square" lIns="0" tIns="0" rIns="0" bIns="0" rtlCol="0" anchor="t"/>
          <a:lstStyle/>
          <a:p>
            <a:pPr marL="0" indent="0">
              <a:lnSpc>
                <a:spcPts val="2600"/>
              </a:lnSpc>
              <a:buNone/>
            </a:pPr>
            <a:r>
              <a:rPr lang="en-US" sz="1600" dirty="0">
                <a:solidFill>
                  <a:srgbClr val="4C4C4D"/>
                </a:solidFill>
                <a:latin typeface="Heebo" pitchFamily="34" charset="0"/>
                <a:ea typeface="Heebo" pitchFamily="34" charset="-122"/>
                <a:cs typeface="Heebo" pitchFamily="34" charset="-120"/>
              </a:rPr>
              <a:t>Transforming raw data into a usable format for analysis, involving tasks like handling missing values, outliers, and inconsistencies.</a:t>
            </a:r>
            <a:endParaRPr lang="en-US" sz="1600" dirty="0"/>
          </a:p>
        </p:txBody>
      </p:sp>
      <p:sp>
        <p:nvSpPr>
          <p:cNvPr id="13" name="Shape 9"/>
          <p:cNvSpPr/>
          <p:nvPr/>
        </p:nvSpPr>
        <p:spPr>
          <a:xfrm>
            <a:off x="723543" y="6220658"/>
            <a:ext cx="465058" cy="465058"/>
          </a:xfrm>
          <a:prstGeom prst="roundRect">
            <a:avLst>
              <a:gd name="adj" fmla="val 6668"/>
            </a:avLst>
          </a:prstGeom>
          <a:solidFill>
            <a:srgbClr val="F2EEEE"/>
          </a:solidFill>
          <a:ln/>
        </p:spPr>
      </p:sp>
      <p:sp>
        <p:nvSpPr>
          <p:cNvPr id="14" name="Text 10"/>
          <p:cNvSpPr/>
          <p:nvPr/>
        </p:nvSpPr>
        <p:spPr>
          <a:xfrm>
            <a:off x="881420" y="6298168"/>
            <a:ext cx="149304" cy="310039"/>
          </a:xfrm>
          <a:prstGeom prst="rect">
            <a:avLst/>
          </a:prstGeom>
          <a:noFill/>
          <a:ln/>
        </p:spPr>
        <p:txBody>
          <a:bodyPr wrap="none" lIns="0" tIns="0" rIns="0" bIns="0" rtlCol="0" anchor="t"/>
          <a:lstStyle/>
          <a:p>
            <a:pPr marL="0" indent="0" algn="ctr">
              <a:lnSpc>
                <a:spcPts val="2400"/>
              </a:lnSpc>
              <a:buNone/>
            </a:pPr>
            <a:r>
              <a:rPr lang="en-US" sz="2400" dirty="0">
                <a:solidFill>
                  <a:srgbClr val="4C4C4D"/>
                </a:solidFill>
                <a:latin typeface="Crimson Pro Semi Bold" pitchFamily="34" charset="0"/>
                <a:ea typeface="Crimson Pro Semi Bold" pitchFamily="34" charset="-122"/>
                <a:cs typeface="Crimson Pro Semi Bold" pitchFamily="34" charset="-120"/>
              </a:rPr>
              <a:t>3</a:t>
            </a:r>
            <a:endParaRPr lang="en-US" sz="2400" dirty="0"/>
          </a:p>
        </p:txBody>
      </p:sp>
      <p:sp>
        <p:nvSpPr>
          <p:cNvPr id="15" name="Text 11"/>
          <p:cNvSpPr/>
          <p:nvPr/>
        </p:nvSpPr>
        <p:spPr>
          <a:xfrm>
            <a:off x="1395293" y="6220658"/>
            <a:ext cx="2584013" cy="322898"/>
          </a:xfrm>
          <a:prstGeom prst="rect">
            <a:avLst/>
          </a:prstGeom>
          <a:noFill/>
          <a:ln/>
        </p:spPr>
        <p:txBody>
          <a:bodyPr wrap="none" lIns="0" tIns="0" rIns="0" bIns="0" rtlCol="0" anchor="t"/>
          <a:lstStyle/>
          <a:p>
            <a:pPr marL="0" indent="0">
              <a:lnSpc>
                <a:spcPts val="2500"/>
              </a:lnSpc>
              <a:buNone/>
            </a:pPr>
            <a:r>
              <a:rPr lang="en-US" sz="2000" dirty="0">
                <a:solidFill>
                  <a:srgbClr val="4C4C4D"/>
                </a:solidFill>
                <a:latin typeface="Crimson Pro Semi Bold" pitchFamily="34" charset="0"/>
                <a:ea typeface="Crimson Pro Semi Bold" pitchFamily="34" charset="-122"/>
                <a:cs typeface="Crimson Pro Semi Bold" pitchFamily="34" charset="-120"/>
              </a:rPr>
              <a:t>Data Analysis</a:t>
            </a:r>
            <a:endParaRPr lang="en-US" sz="2000" dirty="0"/>
          </a:p>
        </p:txBody>
      </p:sp>
      <p:sp>
        <p:nvSpPr>
          <p:cNvPr id="16" name="Text 12"/>
          <p:cNvSpPr/>
          <p:nvPr/>
        </p:nvSpPr>
        <p:spPr>
          <a:xfrm>
            <a:off x="1395293" y="6667500"/>
            <a:ext cx="5816560" cy="991910"/>
          </a:xfrm>
          <a:prstGeom prst="rect">
            <a:avLst/>
          </a:prstGeom>
          <a:noFill/>
          <a:ln/>
        </p:spPr>
        <p:txBody>
          <a:bodyPr wrap="square" lIns="0" tIns="0" rIns="0" bIns="0" rtlCol="0" anchor="t"/>
          <a:lstStyle/>
          <a:p>
            <a:pPr marL="0" indent="0">
              <a:lnSpc>
                <a:spcPts val="2600"/>
              </a:lnSpc>
              <a:buNone/>
            </a:pPr>
            <a:r>
              <a:rPr lang="en-US" sz="1600" dirty="0">
                <a:solidFill>
                  <a:srgbClr val="4C4C4D"/>
                </a:solidFill>
                <a:latin typeface="Heebo" pitchFamily="34" charset="0"/>
                <a:ea typeface="Heebo" pitchFamily="34" charset="-122"/>
                <a:cs typeface="Heebo" pitchFamily="34" charset="-120"/>
              </a:rPr>
              <a:t>Extracting meaningful insights and patterns from cleaned data through statistical techniques, exploratory analysis, and modeling.</a:t>
            </a:r>
            <a:endParaRPr lang="en-US" sz="1600" dirty="0"/>
          </a:p>
        </p:txBody>
      </p:sp>
      <p:sp>
        <p:nvSpPr>
          <p:cNvPr id="17" name="Shape 13"/>
          <p:cNvSpPr/>
          <p:nvPr/>
        </p:nvSpPr>
        <p:spPr>
          <a:xfrm>
            <a:off x="7418546" y="6220658"/>
            <a:ext cx="465058" cy="465058"/>
          </a:xfrm>
          <a:prstGeom prst="roundRect">
            <a:avLst>
              <a:gd name="adj" fmla="val 6668"/>
            </a:avLst>
          </a:prstGeom>
          <a:solidFill>
            <a:srgbClr val="F2EEEE"/>
          </a:solidFill>
          <a:ln/>
        </p:spPr>
      </p:sp>
      <p:sp>
        <p:nvSpPr>
          <p:cNvPr id="18" name="Text 14"/>
          <p:cNvSpPr/>
          <p:nvPr/>
        </p:nvSpPr>
        <p:spPr>
          <a:xfrm>
            <a:off x="7569279" y="6298168"/>
            <a:ext cx="163592" cy="310039"/>
          </a:xfrm>
          <a:prstGeom prst="rect">
            <a:avLst/>
          </a:prstGeom>
          <a:noFill/>
          <a:ln/>
        </p:spPr>
        <p:txBody>
          <a:bodyPr wrap="none" lIns="0" tIns="0" rIns="0" bIns="0" rtlCol="0" anchor="t"/>
          <a:lstStyle/>
          <a:p>
            <a:pPr marL="0" indent="0" algn="ctr">
              <a:lnSpc>
                <a:spcPts val="2400"/>
              </a:lnSpc>
              <a:buNone/>
            </a:pPr>
            <a:r>
              <a:rPr lang="en-US" sz="2400" dirty="0">
                <a:solidFill>
                  <a:srgbClr val="4C4C4D"/>
                </a:solidFill>
                <a:latin typeface="Crimson Pro Semi Bold" pitchFamily="34" charset="0"/>
                <a:ea typeface="Crimson Pro Semi Bold" pitchFamily="34" charset="-122"/>
                <a:cs typeface="Crimson Pro Semi Bold" pitchFamily="34" charset="-120"/>
              </a:rPr>
              <a:t>4</a:t>
            </a:r>
            <a:endParaRPr lang="en-US" sz="2400" dirty="0"/>
          </a:p>
        </p:txBody>
      </p:sp>
      <p:sp>
        <p:nvSpPr>
          <p:cNvPr id="19" name="Text 15"/>
          <p:cNvSpPr/>
          <p:nvPr/>
        </p:nvSpPr>
        <p:spPr>
          <a:xfrm>
            <a:off x="8090297" y="6220658"/>
            <a:ext cx="4351615" cy="322898"/>
          </a:xfrm>
          <a:prstGeom prst="rect">
            <a:avLst/>
          </a:prstGeom>
          <a:noFill/>
          <a:ln/>
        </p:spPr>
        <p:txBody>
          <a:bodyPr wrap="none" lIns="0" tIns="0" rIns="0" bIns="0" rtlCol="0" anchor="t"/>
          <a:lstStyle/>
          <a:p>
            <a:pPr marL="0" indent="0">
              <a:lnSpc>
                <a:spcPts val="2500"/>
              </a:lnSpc>
              <a:buNone/>
            </a:pPr>
            <a:r>
              <a:rPr lang="en-US" sz="2000" dirty="0">
                <a:solidFill>
                  <a:srgbClr val="4C4C4D"/>
                </a:solidFill>
                <a:latin typeface="Crimson Pro Semi Bold" pitchFamily="34" charset="0"/>
                <a:ea typeface="Crimson Pro Semi Bold" pitchFamily="34" charset="-122"/>
                <a:cs typeface="Crimson Pro Semi Bold" pitchFamily="34" charset="-120"/>
              </a:rPr>
              <a:t>Data Interpretation and Communication</a:t>
            </a:r>
            <a:endParaRPr lang="en-US" sz="2000" dirty="0"/>
          </a:p>
        </p:txBody>
      </p:sp>
      <p:sp>
        <p:nvSpPr>
          <p:cNvPr id="20" name="Text 16"/>
          <p:cNvSpPr/>
          <p:nvPr/>
        </p:nvSpPr>
        <p:spPr>
          <a:xfrm>
            <a:off x="8090297" y="6667500"/>
            <a:ext cx="5816560" cy="991910"/>
          </a:xfrm>
          <a:prstGeom prst="rect">
            <a:avLst/>
          </a:prstGeom>
          <a:noFill/>
          <a:ln/>
        </p:spPr>
        <p:txBody>
          <a:bodyPr wrap="square" lIns="0" tIns="0" rIns="0" bIns="0" rtlCol="0" anchor="t"/>
          <a:lstStyle/>
          <a:p>
            <a:pPr marL="0" indent="0">
              <a:lnSpc>
                <a:spcPts val="2600"/>
              </a:lnSpc>
              <a:buNone/>
            </a:pPr>
            <a:r>
              <a:rPr lang="en-US" sz="1600" dirty="0">
                <a:solidFill>
                  <a:srgbClr val="4C4C4D"/>
                </a:solidFill>
                <a:latin typeface="Heebo" pitchFamily="34" charset="0"/>
                <a:ea typeface="Heebo" pitchFamily="34" charset="-122"/>
                <a:cs typeface="Heebo" pitchFamily="34" charset="-120"/>
              </a:rPr>
              <a:t>Presenting findings clearly and effectively to stakeholders, enabling informed decision-making based on data-driven insights.</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539960"/>
            <a:ext cx="9641919"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Data Collection Methods and Techniques</a:t>
            </a:r>
            <a:endParaRPr lang="en-US" sz="4450" dirty="0"/>
          </a:p>
        </p:txBody>
      </p:sp>
      <p:sp>
        <p:nvSpPr>
          <p:cNvPr id="3" name="Text 1"/>
          <p:cNvSpPr/>
          <p:nvPr/>
        </p:nvSpPr>
        <p:spPr>
          <a:xfrm>
            <a:off x="793790" y="381571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Surveys</a:t>
            </a:r>
            <a:endParaRPr lang="en-US" sz="2200" dirty="0"/>
          </a:p>
        </p:txBody>
      </p:sp>
      <p:sp>
        <p:nvSpPr>
          <p:cNvPr id="4" name="Text 2"/>
          <p:cNvSpPr/>
          <p:nvPr/>
        </p:nvSpPr>
        <p:spPr>
          <a:xfrm>
            <a:off x="793790" y="4396859"/>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Collecting data through questionnaires or interviews to gather opinions, preferences, and demographics.</a:t>
            </a:r>
            <a:endParaRPr lang="en-US" sz="1750" dirty="0"/>
          </a:p>
        </p:txBody>
      </p:sp>
      <p:sp>
        <p:nvSpPr>
          <p:cNvPr id="5" name="Text 3"/>
          <p:cNvSpPr/>
          <p:nvPr/>
        </p:nvSpPr>
        <p:spPr>
          <a:xfrm>
            <a:off x="5332928" y="381571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Web Scraping</a:t>
            </a:r>
            <a:endParaRPr lang="en-US" sz="2200" dirty="0"/>
          </a:p>
        </p:txBody>
      </p:sp>
      <p:sp>
        <p:nvSpPr>
          <p:cNvPr id="6" name="Text 4"/>
          <p:cNvSpPr/>
          <p:nvPr/>
        </p:nvSpPr>
        <p:spPr>
          <a:xfrm>
            <a:off x="5332928" y="4396859"/>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Extracting data from websites using automated tools to gather information about products, services, or trends.</a:t>
            </a:r>
            <a:endParaRPr lang="en-US" sz="1750" dirty="0"/>
          </a:p>
        </p:txBody>
      </p:sp>
      <p:sp>
        <p:nvSpPr>
          <p:cNvPr id="7" name="Text 5"/>
          <p:cNvSpPr/>
          <p:nvPr/>
        </p:nvSpPr>
        <p:spPr>
          <a:xfrm>
            <a:off x="9872067" y="381571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Sensor Data</a:t>
            </a:r>
            <a:endParaRPr lang="en-US" sz="2200" dirty="0"/>
          </a:p>
        </p:txBody>
      </p:sp>
      <p:sp>
        <p:nvSpPr>
          <p:cNvPr id="8" name="Text 6"/>
          <p:cNvSpPr/>
          <p:nvPr/>
        </p:nvSpPr>
        <p:spPr>
          <a:xfrm>
            <a:off x="9872067" y="4396859"/>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Gathering real-time data from sensors that monitor physical conditions like temperature, pressure, or motion.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2130" y="2684978"/>
            <a:ext cx="4930140" cy="2859524"/>
          </a:xfrm>
          <a:prstGeom prst="rect">
            <a:avLst/>
          </a:prstGeom>
        </p:spPr>
      </p:pic>
      <p:sp>
        <p:nvSpPr>
          <p:cNvPr id="4" name="Text 0"/>
          <p:cNvSpPr/>
          <p:nvPr/>
        </p:nvSpPr>
        <p:spPr>
          <a:xfrm>
            <a:off x="778669" y="791408"/>
            <a:ext cx="7586663" cy="1390650"/>
          </a:xfrm>
          <a:prstGeom prst="rect">
            <a:avLst/>
          </a:prstGeom>
          <a:noFill/>
          <a:ln/>
        </p:spPr>
        <p:txBody>
          <a:bodyPr wrap="square" lIns="0" tIns="0" rIns="0" bIns="0" rtlCol="0" anchor="t"/>
          <a:lstStyle/>
          <a:p>
            <a:pPr marL="0" indent="0">
              <a:lnSpc>
                <a:spcPts val="5450"/>
              </a:lnSpc>
              <a:buNone/>
            </a:pPr>
            <a:r>
              <a:rPr lang="en-US" sz="4350" dirty="0">
                <a:solidFill>
                  <a:srgbClr val="152D47"/>
                </a:solidFill>
                <a:latin typeface="Crimson Pro Semi Bold" pitchFamily="34" charset="0"/>
                <a:ea typeface="Crimson Pro Semi Bold" pitchFamily="34" charset="-122"/>
                <a:cs typeface="Crimson Pro Semi Bold" pitchFamily="34" charset="-120"/>
              </a:rPr>
              <a:t>Big Data Technologies: Hadoop, Spark, and Beyond</a:t>
            </a:r>
            <a:endParaRPr lang="en-US" sz="4350" dirty="0"/>
          </a:p>
        </p:txBody>
      </p:sp>
      <p:sp>
        <p:nvSpPr>
          <p:cNvPr id="5" name="Shape 1"/>
          <p:cNvSpPr/>
          <p:nvPr/>
        </p:nvSpPr>
        <p:spPr>
          <a:xfrm>
            <a:off x="778669" y="2515791"/>
            <a:ext cx="3682127" cy="3061930"/>
          </a:xfrm>
          <a:prstGeom prst="roundRect">
            <a:avLst>
              <a:gd name="adj" fmla="val 1090"/>
            </a:avLst>
          </a:prstGeom>
          <a:solidFill>
            <a:srgbClr val="F2EEEE"/>
          </a:solidFill>
          <a:ln/>
        </p:spPr>
      </p:sp>
      <p:sp>
        <p:nvSpPr>
          <p:cNvPr id="6" name="Text 2"/>
          <p:cNvSpPr/>
          <p:nvPr/>
        </p:nvSpPr>
        <p:spPr>
          <a:xfrm>
            <a:off x="1001078" y="2738199"/>
            <a:ext cx="2781181" cy="347663"/>
          </a:xfrm>
          <a:prstGeom prst="rect">
            <a:avLst/>
          </a:prstGeom>
          <a:noFill/>
          <a:ln/>
        </p:spPr>
        <p:txBody>
          <a:bodyPr wrap="none" lIns="0" tIns="0" rIns="0" bIns="0" rtlCol="0" anchor="t"/>
          <a:lstStyle/>
          <a:p>
            <a:pPr marL="0" indent="0">
              <a:lnSpc>
                <a:spcPts val="2700"/>
              </a:lnSpc>
              <a:buNone/>
            </a:pPr>
            <a:r>
              <a:rPr lang="en-US" sz="2150" dirty="0">
                <a:solidFill>
                  <a:srgbClr val="4C4C4D"/>
                </a:solidFill>
                <a:latin typeface="Crimson Pro Semi Bold" pitchFamily="34" charset="0"/>
                <a:ea typeface="Crimson Pro Semi Bold" pitchFamily="34" charset="-122"/>
                <a:cs typeface="Crimson Pro Semi Bold" pitchFamily="34" charset="-120"/>
              </a:rPr>
              <a:t>Hadoop</a:t>
            </a:r>
            <a:endParaRPr lang="en-US" sz="2150" dirty="0"/>
          </a:p>
        </p:txBody>
      </p:sp>
      <p:sp>
        <p:nvSpPr>
          <p:cNvPr id="7" name="Text 3"/>
          <p:cNvSpPr/>
          <p:nvPr/>
        </p:nvSpPr>
        <p:spPr>
          <a:xfrm>
            <a:off x="1001078" y="3219331"/>
            <a:ext cx="3237309" cy="2135981"/>
          </a:xfrm>
          <a:prstGeom prst="rect">
            <a:avLst/>
          </a:prstGeom>
          <a:noFill/>
          <a:ln/>
        </p:spPr>
        <p:txBody>
          <a:bodyPr wrap="square" lIns="0" tIns="0" rIns="0" bIns="0" rtlCol="0" anchor="t"/>
          <a:lstStyle/>
          <a:p>
            <a:pPr marL="0" indent="0">
              <a:lnSpc>
                <a:spcPts val="2800"/>
              </a:lnSpc>
              <a:buNone/>
            </a:pPr>
            <a:r>
              <a:rPr lang="en-US" sz="1750" dirty="0">
                <a:solidFill>
                  <a:srgbClr val="4C4C4D"/>
                </a:solidFill>
                <a:latin typeface="Heebo" pitchFamily="34" charset="0"/>
                <a:ea typeface="Heebo" pitchFamily="34" charset="-122"/>
                <a:cs typeface="Heebo" pitchFamily="34" charset="-120"/>
              </a:rPr>
              <a:t>A distributed file system and processing framework designed for handling large datasets. It breaks data into smaller chunks, processing them in parallel across multiple nodes.</a:t>
            </a:r>
            <a:endParaRPr lang="en-US" sz="1750" dirty="0"/>
          </a:p>
        </p:txBody>
      </p:sp>
      <p:sp>
        <p:nvSpPr>
          <p:cNvPr id="8" name="Shape 4"/>
          <p:cNvSpPr/>
          <p:nvPr/>
        </p:nvSpPr>
        <p:spPr>
          <a:xfrm>
            <a:off x="4683204" y="2515791"/>
            <a:ext cx="3682127" cy="3061930"/>
          </a:xfrm>
          <a:prstGeom prst="roundRect">
            <a:avLst>
              <a:gd name="adj" fmla="val 1090"/>
            </a:avLst>
          </a:prstGeom>
          <a:solidFill>
            <a:srgbClr val="F2EEEE"/>
          </a:solidFill>
          <a:ln/>
        </p:spPr>
      </p:sp>
      <p:sp>
        <p:nvSpPr>
          <p:cNvPr id="9" name="Text 5"/>
          <p:cNvSpPr/>
          <p:nvPr/>
        </p:nvSpPr>
        <p:spPr>
          <a:xfrm>
            <a:off x="4905613" y="2738199"/>
            <a:ext cx="2781181" cy="347663"/>
          </a:xfrm>
          <a:prstGeom prst="rect">
            <a:avLst/>
          </a:prstGeom>
          <a:noFill/>
          <a:ln/>
        </p:spPr>
        <p:txBody>
          <a:bodyPr wrap="none" lIns="0" tIns="0" rIns="0" bIns="0" rtlCol="0" anchor="t"/>
          <a:lstStyle/>
          <a:p>
            <a:pPr marL="0" indent="0">
              <a:lnSpc>
                <a:spcPts val="2700"/>
              </a:lnSpc>
              <a:buNone/>
            </a:pPr>
            <a:r>
              <a:rPr lang="en-US" sz="2150" dirty="0">
                <a:solidFill>
                  <a:srgbClr val="4C4C4D"/>
                </a:solidFill>
                <a:latin typeface="Crimson Pro Semi Bold" pitchFamily="34" charset="0"/>
                <a:ea typeface="Crimson Pro Semi Bold" pitchFamily="34" charset="-122"/>
                <a:cs typeface="Crimson Pro Semi Bold" pitchFamily="34" charset="-120"/>
              </a:rPr>
              <a:t>Spark</a:t>
            </a:r>
            <a:endParaRPr lang="en-US" sz="2150" dirty="0"/>
          </a:p>
        </p:txBody>
      </p:sp>
      <p:sp>
        <p:nvSpPr>
          <p:cNvPr id="10" name="Text 6"/>
          <p:cNvSpPr/>
          <p:nvPr/>
        </p:nvSpPr>
        <p:spPr>
          <a:xfrm>
            <a:off x="4905613" y="3219331"/>
            <a:ext cx="3237309" cy="2135981"/>
          </a:xfrm>
          <a:prstGeom prst="rect">
            <a:avLst/>
          </a:prstGeom>
          <a:noFill/>
          <a:ln/>
        </p:spPr>
        <p:txBody>
          <a:bodyPr wrap="square" lIns="0" tIns="0" rIns="0" bIns="0" rtlCol="0" anchor="t"/>
          <a:lstStyle/>
          <a:p>
            <a:pPr marL="0" indent="0">
              <a:lnSpc>
                <a:spcPts val="2800"/>
              </a:lnSpc>
              <a:buNone/>
            </a:pPr>
            <a:r>
              <a:rPr lang="en-US" sz="1750" dirty="0">
                <a:solidFill>
                  <a:srgbClr val="4C4C4D"/>
                </a:solidFill>
                <a:latin typeface="Heebo" pitchFamily="34" charset="0"/>
                <a:ea typeface="Heebo" pitchFamily="34" charset="-122"/>
                <a:cs typeface="Heebo" pitchFamily="34" charset="-120"/>
              </a:rPr>
              <a:t>A general-purpose cluster computing framework that is faster than Hadoop for many operations. It uses in-memory computing for faster data processing.</a:t>
            </a:r>
            <a:endParaRPr lang="en-US" sz="1750" dirty="0"/>
          </a:p>
        </p:txBody>
      </p:sp>
      <p:sp>
        <p:nvSpPr>
          <p:cNvPr id="11" name="Shape 7"/>
          <p:cNvSpPr/>
          <p:nvPr/>
        </p:nvSpPr>
        <p:spPr>
          <a:xfrm>
            <a:off x="778669" y="5800130"/>
            <a:ext cx="7586663" cy="1637943"/>
          </a:xfrm>
          <a:prstGeom prst="roundRect">
            <a:avLst>
              <a:gd name="adj" fmla="val 2038"/>
            </a:avLst>
          </a:prstGeom>
          <a:solidFill>
            <a:srgbClr val="F2EEEE"/>
          </a:solidFill>
          <a:ln/>
        </p:spPr>
      </p:sp>
      <p:sp>
        <p:nvSpPr>
          <p:cNvPr id="12" name="Text 8"/>
          <p:cNvSpPr/>
          <p:nvPr/>
        </p:nvSpPr>
        <p:spPr>
          <a:xfrm>
            <a:off x="1001078" y="6022538"/>
            <a:ext cx="2781181" cy="347663"/>
          </a:xfrm>
          <a:prstGeom prst="rect">
            <a:avLst/>
          </a:prstGeom>
          <a:noFill/>
          <a:ln/>
        </p:spPr>
        <p:txBody>
          <a:bodyPr wrap="none" lIns="0" tIns="0" rIns="0" bIns="0" rtlCol="0" anchor="t"/>
          <a:lstStyle/>
          <a:p>
            <a:pPr marL="0" indent="0">
              <a:lnSpc>
                <a:spcPts val="2700"/>
              </a:lnSpc>
              <a:buNone/>
            </a:pPr>
            <a:r>
              <a:rPr lang="en-US" sz="2150" dirty="0">
                <a:solidFill>
                  <a:srgbClr val="4C4C4D"/>
                </a:solidFill>
                <a:latin typeface="Crimson Pro Semi Bold" pitchFamily="34" charset="0"/>
                <a:ea typeface="Crimson Pro Semi Bold" pitchFamily="34" charset="-122"/>
                <a:cs typeface="Crimson Pro Semi Bold" pitchFamily="34" charset="-120"/>
              </a:rPr>
              <a:t>NoSQL Databases</a:t>
            </a:r>
            <a:endParaRPr lang="en-US" sz="2150" dirty="0"/>
          </a:p>
        </p:txBody>
      </p:sp>
      <p:sp>
        <p:nvSpPr>
          <p:cNvPr id="13" name="Text 9"/>
          <p:cNvSpPr/>
          <p:nvPr/>
        </p:nvSpPr>
        <p:spPr>
          <a:xfrm>
            <a:off x="1001078" y="6503670"/>
            <a:ext cx="7141845" cy="711994"/>
          </a:xfrm>
          <a:prstGeom prst="rect">
            <a:avLst/>
          </a:prstGeom>
          <a:noFill/>
          <a:ln/>
        </p:spPr>
        <p:txBody>
          <a:bodyPr wrap="square" lIns="0" tIns="0" rIns="0" bIns="0" rtlCol="0" anchor="t"/>
          <a:lstStyle/>
          <a:p>
            <a:pPr marL="0" indent="0">
              <a:lnSpc>
                <a:spcPts val="2800"/>
              </a:lnSpc>
              <a:buNone/>
            </a:pPr>
            <a:r>
              <a:rPr lang="en-US" sz="1750" dirty="0">
                <a:solidFill>
                  <a:srgbClr val="4C4C4D"/>
                </a:solidFill>
                <a:latin typeface="Heebo" pitchFamily="34" charset="0"/>
                <a:ea typeface="Heebo" pitchFamily="34" charset="-122"/>
                <a:cs typeface="Heebo" pitchFamily="34" charset="-120"/>
              </a:rPr>
              <a:t>Non-relational databases designed for scalability and flexibility, handling diverse data structures and large volumes of information.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091095" y="227290"/>
            <a:ext cx="1304092" cy="7775019"/>
          </a:xfrm>
          <a:prstGeom prst="rect">
            <a:avLst/>
          </a:prstGeom>
        </p:spPr>
      </p:pic>
      <p:sp>
        <p:nvSpPr>
          <p:cNvPr id="4" name="Text 0"/>
          <p:cNvSpPr/>
          <p:nvPr/>
        </p:nvSpPr>
        <p:spPr>
          <a:xfrm>
            <a:off x="6122908" y="500420"/>
            <a:ext cx="7870984" cy="1136571"/>
          </a:xfrm>
          <a:prstGeom prst="rect">
            <a:avLst/>
          </a:prstGeom>
          <a:noFill/>
          <a:ln/>
        </p:spPr>
        <p:txBody>
          <a:bodyPr wrap="square" lIns="0" tIns="0" rIns="0" bIns="0" rtlCol="0" anchor="t"/>
          <a:lstStyle/>
          <a:p>
            <a:pPr marL="0" indent="0">
              <a:lnSpc>
                <a:spcPts val="4450"/>
              </a:lnSpc>
              <a:buNone/>
            </a:pPr>
            <a:r>
              <a:rPr lang="en-US" sz="3550" dirty="0">
                <a:solidFill>
                  <a:srgbClr val="152D47"/>
                </a:solidFill>
                <a:latin typeface="Crimson Pro Semi Bold" pitchFamily="34" charset="0"/>
                <a:ea typeface="Crimson Pro Semi Bold" pitchFamily="34" charset="-122"/>
                <a:cs typeface="Crimson Pro Semi Bold" pitchFamily="34" charset="-120"/>
              </a:rPr>
              <a:t>Applications of Data Science Across Industries</a:t>
            </a:r>
            <a:endParaRPr lang="en-US" sz="3550" dirty="0"/>
          </a:p>
        </p:txBody>
      </p:sp>
      <p:pic>
        <p:nvPicPr>
          <p:cNvPr id="5" name="Image 2" descr="preencoded.png"/>
          <p:cNvPicPr>
            <a:picLocks noChangeAspect="1"/>
          </p:cNvPicPr>
          <p:nvPr/>
        </p:nvPicPr>
        <p:blipFill>
          <a:blip r:embed="rId5"/>
          <a:stretch>
            <a:fillRect/>
          </a:stretch>
        </p:blipFill>
        <p:spPr>
          <a:xfrm>
            <a:off x="6122908" y="1909763"/>
            <a:ext cx="909280" cy="1454825"/>
          </a:xfrm>
          <a:prstGeom prst="rect">
            <a:avLst/>
          </a:prstGeom>
        </p:spPr>
      </p:pic>
      <p:sp>
        <p:nvSpPr>
          <p:cNvPr id="6" name="Text 1"/>
          <p:cNvSpPr/>
          <p:nvPr/>
        </p:nvSpPr>
        <p:spPr>
          <a:xfrm>
            <a:off x="7304961" y="2091571"/>
            <a:ext cx="2273260" cy="284083"/>
          </a:xfrm>
          <a:prstGeom prst="rect">
            <a:avLst/>
          </a:prstGeom>
          <a:noFill/>
          <a:ln/>
        </p:spPr>
        <p:txBody>
          <a:bodyPr wrap="none" lIns="0" tIns="0" rIns="0" bIns="0" rtlCol="0" anchor="t"/>
          <a:lstStyle/>
          <a:p>
            <a:pPr marL="0" indent="0" algn="l">
              <a:lnSpc>
                <a:spcPts val="2200"/>
              </a:lnSpc>
              <a:buNone/>
            </a:pPr>
            <a:r>
              <a:rPr lang="en-US" sz="1750" dirty="0">
                <a:solidFill>
                  <a:srgbClr val="4C4C4D"/>
                </a:solidFill>
                <a:latin typeface="Crimson Pro Semi Bold" pitchFamily="34" charset="0"/>
                <a:ea typeface="Crimson Pro Semi Bold" pitchFamily="34" charset="-122"/>
                <a:cs typeface="Crimson Pro Semi Bold" pitchFamily="34" charset="-120"/>
              </a:rPr>
              <a:t>Healthcare</a:t>
            </a:r>
            <a:endParaRPr lang="en-US" sz="1750" dirty="0"/>
          </a:p>
        </p:txBody>
      </p:sp>
      <p:sp>
        <p:nvSpPr>
          <p:cNvPr id="7" name="Text 2"/>
          <p:cNvSpPr/>
          <p:nvPr/>
        </p:nvSpPr>
        <p:spPr>
          <a:xfrm>
            <a:off x="7304961" y="2484715"/>
            <a:ext cx="6688931" cy="290870"/>
          </a:xfrm>
          <a:prstGeom prst="rect">
            <a:avLst/>
          </a:prstGeom>
          <a:noFill/>
          <a:ln/>
        </p:spPr>
        <p:txBody>
          <a:bodyPr wrap="none" lIns="0" tIns="0" rIns="0" bIns="0" rtlCol="0" anchor="t"/>
          <a:lstStyle/>
          <a:p>
            <a:pPr marL="0" indent="0" algn="l">
              <a:lnSpc>
                <a:spcPts val="2250"/>
              </a:lnSpc>
              <a:buNone/>
            </a:pPr>
            <a:r>
              <a:rPr lang="en-US" sz="1400" dirty="0">
                <a:solidFill>
                  <a:srgbClr val="4C4C4D"/>
                </a:solidFill>
                <a:latin typeface="Heebo" pitchFamily="34" charset="0"/>
                <a:ea typeface="Heebo" pitchFamily="34" charset="-122"/>
                <a:cs typeface="Heebo" pitchFamily="34" charset="-120"/>
              </a:rPr>
              <a:t>Personalized medicine, disease prediction, and drug discovery.</a:t>
            </a:r>
            <a:endParaRPr lang="en-US" sz="1400" dirty="0"/>
          </a:p>
        </p:txBody>
      </p:sp>
      <p:pic>
        <p:nvPicPr>
          <p:cNvPr id="8" name="Image 3" descr="preencoded.png"/>
          <p:cNvPicPr>
            <a:picLocks noChangeAspect="1"/>
          </p:cNvPicPr>
          <p:nvPr/>
        </p:nvPicPr>
        <p:blipFill>
          <a:blip r:embed="rId6"/>
          <a:stretch>
            <a:fillRect/>
          </a:stretch>
        </p:blipFill>
        <p:spPr>
          <a:xfrm>
            <a:off x="6122908" y="3364587"/>
            <a:ext cx="909280" cy="1454825"/>
          </a:xfrm>
          <a:prstGeom prst="rect">
            <a:avLst/>
          </a:prstGeom>
        </p:spPr>
      </p:pic>
      <p:sp>
        <p:nvSpPr>
          <p:cNvPr id="9" name="Text 3"/>
          <p:cNvSpPr/>
          <p:nvPr/>
        </p:nvSpPr>
        <p:spPr>
          <a:xfrm>
            <a:off x="7304961" y="3546396"/>
            <a:ext cx="2273260" cy="284083"/>
          </a:xfrm>
          <a:prstGeom prst="rect">
            <a:avLst/>
          </a:prstGeom>
          <a:noFill/>
          <a:ln/>
        </p:spPr>
        <p:txBody>
          <a:bodyPr wrap="none" lIns="0" tIns="0" rIns="0" bIns="0" rtlCol="0" anchor="t"/>
          <a:lstStyle/>
          <a:p>
            <a:pPr marL="0" indent="0" algn="l">
              <a:lnSpc>
                <a:spcPts val="2200"/>
              </a:lnSpc>
              <a:buNone/>
            </a:pPr>
            <a:r>
              <a:rPr lang="en-US" sz="1750" dirty="0">
                <a:solidFill>
                  <a:srgbClr val="4C4C4D"/>
                </a:solidFill>
                <a:latin typeface="Crimson Pro Semi Bold" pitchFamily="34" charset="0"/>
                <a:ea typeface="Crimson Pro Semi Bold" pitchFamily="34" charset="-122"/>
                <a:cs typeface="Crimson Pro Semi Bold" pitchFamily="34" charset="-120"/>
              </a:rPr>
              <a:t>Finance</a:t>
            </a:r>
            <a:endParaRPr lang="en-US" sz="1750" dirty="0"/>
          </a:p>
        </p:txBody>
      </p:sp>
      <p:sp>
        <p:nvSpPr>
          <p:cNvPr id="10" name="Text 4"/>
          <p:cNvSpPr/>
          <p:nvPr/>
        </p:nvSpPr>
        <p:spPr>
          <a:xfrm>
            <a:off x="7304961" y="3939540"/>
            <a:ext cx="6688931" cy="290870"/>
          </a:xfrm>
          <a:prstGeom prst="rect">
            <a:avLst/>
          </a:prstGeom>
          <a:noFill/>
          <a:ln/>
        </p:spPr>
        <p:txBody>
          <a:bodyPr wrap="none" lIns="0" tIns="0" rIns="0" bIns="0" rtlCol="0" anchor="t"/>
          <a:lstStyle/>
          <a:p>
            <a:pPr marL="0" indent="0" algn="l">
              <a:lnSpc>
                <a:spcPts val="2250"/>
              </a:lnSpc>
              <a:buNone/>
            </a:pPr>
            <a:r>
              <a:rPr lang="en-US" sz="1400" dirty="0">
                <a:solidFill>
                  <a:srgbClr val="4C4C4D"/>
                </a:solidFill>
                <a:latin typeface="Heebo" pitchFamily="34" charset="0"/>
                <a:ea typeface="Heebo" pitchFamily="34" charset="-122"/>
                <a:cs typeface="Heebo" pitchFamily="34" charset="-120"/>
              </a:rPr>
              <a:t>Fraud detection, risk assessment, and algorithmic trading.</a:t>
            </a:r>
            <a:endParaRPr lang="en-US" sz="1400" dirty="0"/>
          </a:p>
        </p:txBody>
      </p:sp>
      <p:pic>
        <p:nvPicPr>
          <p:cNvPr id="11" name="Image 4" descr="preencoded.png"/>
          <p:cNvPicPr>
            <a:picLocks noChangeAspect="1"/>
          </p:cNvPicPr>
          <p:nvPr/>
        </p:nvPicPr>
        <p:blipFill>
          <a:blip r:embed="rId7"/>
          <a:stretch>
            <a:fillRect/>
          </a:stretch>
        </p:blipFill>
        <p:spPr>
          <a:xfrm>
            <a:off x="6122908" y="4819412"/>
            <a:ext cx="909280" cy="1454825"/>
          </a:xfrm>
          <a:prstGeom prst="rect">
            <a:avLst/>
          </a:prstGeom>
        </p:spPr>
      </p:pic>
      <p:sp>
        <p:nvSpPr>
          <p:cNvPr id="12" name="Text 5"/>
          <p:cNvSpPr/>
          <p:nvPr/>
        </p:nvSpPr>
        <p:spPr>
          <a:xfrm>
            <a:off x="7304961" y="5001220"/>
            <a:ext cx="2273260" cy="284083"/>
          </a:xfrm>
          <a:prstGeom prst="rect">
            <a:avLst/>
          </a:prstGeom>
          <a:noFill/>
          <a:ln/>
        </p:spPr>
        <p:txBody>
          <a:bodyPr wrap="none" lIns="0" tIns="0" rIns="0" bIns="0" rtlCol="0" anchor="t"/>
          <a:lstStyle/>
          <a:p>
            <a:pPr marL="0" indent="0" algn="l">
              <a:lnSpc>
                <a:spcPts val="2200"/>
              </a:lnSpc>
              <a:buNone/>
            </a:pPr>
            <a:r>
              <a:rPr lang="en-US" sz="1750" dirty="0">
                <a:solidFill>
                  <a:srgbClr val="4C4C4D"/>
                </a:solidFill>
                <a:latin typeface="Crimson Pro Semi Bold" pitchFamily="34" charset="0"/>
                <a:ea typeface="Crimson Pro Semi Bold" pitchFamily="34" charset="-122"/>
                <a:cs typeface="Crimson Pro Semi Bold" pitchFamily="34" charset="-120"/>
              </a:rPr>
              <a:t>Retail</a:t>
            </a:r>
            <a:endParaRPr lang="en-US" sz="1750" dirty="0"/>
          </a:p>
        </p:txBody>
      </p:sp>
      <p:sp>
        <p:nvSpPr>
          <p:cNvPr id="13" name="Text 6"/>
          <p:cNvSpPr/>
          <p:nvPr/>
        </p:nvSpPr>
        <p:spPr>
          <a:xfrm>
            <a:off x="7304961" y="5394365"/>
            <a:ext cx="6688931" cy="581739"/>
          </a:xfrm>
          <a:prstGeom prst="rect">
            <a:avLst/>
          </a:prstGeom>
          <a:noFill/>
          <a:ln/>
        </p:spPr>
        <p:txBody>
          <a:bodyPr wrap="square" lIns="0" tIns="0" rIns="0" bIns="0" rtlCol="0" anchor="t"/>
          <a:lstStyle/>
          <a:p>
            <a:pPr marL="0" indent="0" algn="l">
              <a:lnSpc>
                <a:spcPts val="2250"/>
              </a:lnSpc>
              <a:buNone/>
            </a:pPr>
            <a:r>
              <a:rPr lang="en-US" sz="1400" dirty="0">
                <a:solidFill>
                  <a:srgbClr val="4C4C4D"/>
                </a:solidFill>
                <a:latin typeface="Heebo" pitchFamily="34" charset="0"/>
                <a:ea typeface="Heebo" pitchFamily="34" charset="-122"/>
                <a:cs typeface="Heebo" pitchFamily="34" charset="-120"/>
              </a:rPr>
              <a:t>Personalized recommendations, inventory management, and customer segmentation.</a:t>
            </a:r>
            <a:endParaRPr lang="en-US" sz="1400" dirty="0"/>
          </a:p>
        </p:txBody>
      </p:sp>
      <p:pic>
        <p:nvPicPr>
          <p:cNvPr id="14" name="Image 5" descr="preencoded.png"/>
          <p:cNvPicPr>
            <a:picLocks noChangeAspect="1"/>
          </p:cNvPicPr>
          <p:nvPr/>
        </p:nvPicPr>
        <p:blipFill>
          <a:blip r:embed="rId8"/>
          <a:stretch>
            <a:fillRect/>
          </a:stretch>
        </p:blipFill>
        <p:spPr>
          <a:xfrm>
            <a:off x="6122908" y="6274237"/>
            <a:ext cx="909280" cy="1454825"/>
          </a:xfrm>
          <a:prstGeom prst="rect">
            <a:avLst/>
          </a:prstGeom>
        </p:spPr>
      </p:pic>
      <p:sp>
        <p:nvSpPr>
          <p:cNvPr id="15" name="Text 7"/>
          <p:cNvSpPr/>
          <p:nvPr/>
        </p:nvSpPr>
        <p:spPr>
          <a:xfrm>
            <a:off x="7304961" y="6456045"/>
            <a:ext cx="2273260" cy="284083"/>
          </a:xfrm>
          <a:prstGeom prst="rect">
            <a:avLst/>
          </a:prstGeom>
          <a:noFill/>
          <a:ln/>
        </p:spPr>
        <p:txBody>
          <a:bodyPr wrap="none" lIns="0" tIns="0" rIns="0" bIns="0" rtlCol="0" anchor="t"/>
          <a:lstStyle/>
          <a:p>
            <a:pPr marL="0" indent="0" algn="l">
              <a:lnSpc>
                <a:spcPts val="2200"/>
              </a:lnSpc>
              <a:buNone/>
            </a:pPr>
            <a:r>
              <a:rPr lang="en-US" sz="1750" dirty="0">
                <a:solidFill>
                  <a:srgbClr val="4C4C4D"/>
                </a:solidFill>
                <a:latin typeface="Crimson Pro Semi Bold" pitchFamily="34" charset="0"/>
                <a:ea typeface="Crimson Pro Semi Bold" pitchFamily="34" charset="-122"/>
                <a:cs typeface="Crimson Pro Semi Bold" pitchFamily="34" charset="-120"/>
              </a:rPr>
              <a:t>Marketing</a:t>
            </a:r>
            <a:endParaRPr lang="en-US" sz="1750" dirty="0"/>
          </a:p>
        </p:txBody>
      </p:sp>
      <p:sp>
        <p:nvSpPr>
          <p:cNvPr id="16" name="Text 8"/>
          <p:cNvSpPr/>
          <p:nvPr/>
        </p:nvSpPr>
        <p:spPr>
          <a:xfrm>
            <a:off x="7304961" y="6849189"/>
            <a:ext cx="6688931" cy="290870"/>
          </a:xfrm>
          <a:prstGeom prst="rect">
            <a:avLst/>
          </a:prstGeom>
          <a:noFill/>
          <a:ln/>
        </p:spPr>
        <p:txBody>
          <a:bodyPr wrap="none" lIns="0" tIns="0" rIns="0" bIns="0" rtlCol="0" anchor="t"/>
          <a:lstStyle/>
          <a:p>
            <a:pPr marL="0" indent="0" algn="l">
              <a:lnSpc>
                <a:spcPts val="2250"/>
              </a:lnSpc>
              <a:buNone/>
            </a:pPr>
            <a:r>
              <a:rPr lang="en-US" sz="1400" dirty="0">
                <a:solidFill>
                  <a:srgbClr val="4C4C4D"/>
                </a:solidFill>
                <a:latin typeface="Heebo" pitchFamily="34" charset="0"/>
                <a:ea typeface="Heebo" pitchFamily="34" charset="-122"/>
                <a:cs typeface="Heebo" pitchFamily="34" charset="-120"/>
              </a:rPr>
              <a:t>Targeted advertising, customer behavior analysis, and campaign optimization.</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7488" y="2452449"/>
            <a:ext cx="4919305" cy="3324701"/>
          </a:xfrm>
          <a:prstGeom prst="rect">
            <a:avLst/>
          </a:prstGeom>
        </p:spPr>
      </p:pic>
      <p:sp>
        <p:nvSpPr>
          <p:cNvPr id="4" name="Text 0"/>
          <p:cNvSpPr/>
          <p:nvPr/>
        </p:nvSpPr>
        <p:spPr>
          <a:xfrm>
            <a:off x="793790" y="1889879"/>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Predictive Analytics and Machine Learning</a:t>
            </a:r>
            <a:endParaRPr lang="en-US" sz="4450" dirty="0"/>
          </a:p>
        </p:txBody>
      </p:sp>
      <p:sp>
        <p:nvSpPr>
          <p:cNvPr id="5" name="Shape 1"/>
          <p:cNvSpPr/>
          <p:nvPr/>
        </p:nvSpPr>
        <p:spPr>
          <a:xfrm>
            <a:off x="793790" y="3647599"/>
            <a:ext cx="7556421" cy="2692003"/>
          </a:xfrm>
          <a:prstGeom prst="roundRect">
            <a:avLst>
              <a:gd name="adj" fmla="val 1264"/>
            </a:avLst>
          </a:prstGeom>
          <a:noFill/>
          <a:ln w="7620">
            <a:solidFill>
              <a:srgbClr val="000000">
                <a:alpha val="8000"/>
              </a:srgbClr>
            </a:solidFill>
            <a:prstDash val="solid"/>
          </a:ln>
        </p:spPr>
      </p:sp>
      <p:sp>
        <p:nvSpPr>
          <p:cNvPr id="6" name="Shape 2"/>
          <p:cNvSpPr/>
          <p:nvPr/>
        </p:nvSpPr>
        <p:spPr>
          <a:xfrm>
            <a:off x="801410" y="3655219"/>
            <a:ext cx="7540347" cy="650319"/>
          </a:xfrm>
          <a:prstGeom prst="rect">
            <a:avLst/>
          </a:prstGeom>
          <a:solidFill>
            <a:srgbClr val="FFFFFF">
              <a:alpha val="4000"/>
            </a:srgbClr>
          </a:solidFill>
          <a:ln/>
        </p:spPr>
      </p:sp>
      <p:sp>
        <p:nvSpPr>
          <p:cNvPr id="7" name="Text 3"/>
          <p:cNvSpPr/>
          <p:nvPr/>
        </p:nvSpPr>
        <p:spPr>
          <a:xfrm>
            <a:off x="1029057" y="3798927"/>
            <a:ext cx="2055733"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Supervised Learning</a:t>
            </a:r>
            <a:endParaRPr lang="en-US" sz="1750" dirty="0"/>
          </a:p>
        </p:txBody>
      </p:sp>
      <p:sp>
        <p:nvSpPr>
          <p:cNvPr id="8" name="Text 4"/>
          <p:cNvSpPr/>
          <p:nvPr/>
        </p:nvSpPr>
        <p:spPr>
          <a:xfrm>
            <a:off x="3546038" y="3798927"/>
            <a:ext cx="2051923"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Regression</a:t>
            </a:r>
            <a:endParaRPr lang="en-US" sz="1750" dirty="0"/>
          </a:p>
        </p:txBody>
      </p:sp>
      <p:sp>
        <p:nvSpPr>
          <p:cNvPr id="9" name="Text 5"/>
          <p:cNvSpPr/>
          <p:nvPr/>
        </p:nvSpPr>
        <p:spPr>
          <a:xfrm>
            <a:off x="6059210" y="3798927"/>
            <a:ext cx="2055733"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Classification</a:t>
            </a:r>
            <a:endParaRPr lang="en-US" sz="1750" dirty="0"/>
          </a:p>
        </p:txBody>
      </p:sp>
      <p:sp>
        <p:nvSpPr>
          <p:cNvPr id="10" name="Shape 6"/>
          <p:cNvSpPr/>
          <p:nvPr/>
        </p:nvSpPr>
        <p:spPr>
          <a:xfrm>
            <a:off x="801410" y="4305538"/>
            <a:ext cx="7540347" cy="1013222"/>
          </a:xfrm>
          <a:prstGeom prst="rect">
            <a:avLst/>
          </a:prstGeom>
          <a:solidFill>
            <a:srgbClr val="000000">
              <a:alpha val="4000"/>
            </a:srgbClr>
          </a:solidFill>
          <a:ln/>
        </p:spPr>
      </p:sp>
      <p:sp>
        <p:nvSpPr>
          <p:cNvPr id="11" name="Text 7"/>
          <p:cNvSpPr/>
          <p:nvPr/>
        </p:nvSpPr>
        <p:spPr>
          <a:xfrm>
            <a:off x="1029057" y="4449247"/>
            <a:ext cx="2055733" cy="725805"/>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Unsupervised Learning</a:t>
            </a:r>
            <a:endParaRPr lang="en-US" sz="1750" dirty="0"/>
          </a:p>
        </p:txBody>
      </p:sp>
      <p:sp>
        <p:nvSpPr>
          <p:cNvPr id="12" name="Text 8"/>
          <p:cNvSpPr/>
          <p:nvPr/>
        </p:nvSpPr>
        <p:spPr>
          <a:xfrm>
            <a:off x="3546038" y="4449247"/>
            <a:ext cx="2051923"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Clustering</a:t>
            </a:r>
            <a:endParaRPr lang="en-US" sz="1750" dirty="0"/>
          </a:p>
        </p:txBody>
      </p:sp>
      <p:sp>
        <p:nvSpPr>
          <p:cNvPr id="13" name="Text 9"/>
          <p:cNvSpPr/>
          <p:nvPr/>
        </p:nvSpPr>
        <p:spPr>
          <a:xfrm>
            <a:off x="6059210" y="4449247"/>
            <a:ext cx="2055733" cy="725805"/>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Dimensionality Reduction</a:t>
            </a:r>
            <a:endParaRPr lang="en-US" sz="1750" dirty="0"/>
          </a:p>
        </p:txBody>
      </p:sp>
      <p:sp>
        <p:nvSpPr>
          <p:cNvPr id="14" name="Shape 10"/>
          <p:cNvSpPr/>
          <p:nvPr/>
        </p:nvSpPr>
        <p:spPr>
          <a:xfrm>
            <a:off x="801410" y="5318760"/>
            <a:ext cx="7540347" cy="1013222"/>
          </a:xfrm>
          <a:prstGeom prst="rect">
            <a:avLst/>
          </a:prstGeom>
          <a:solidFill>
            <a:srgbClr val="FFFFFF">
              <a:alpha val="4000"/>
            </a:srgbClr>
          </a:solidFill>
          <a:ln/>
        </p:spPr>
      </p:sp>
      <p:sp>
        <p:nvSpPr>
          <p:cNvPr id="15" name="Text 11"/>
          <p:cNvSpPr/>
          <p:nvPr/>
        </p:nvSpPr>
        <p:spPr>
          <a:xfrm>
            <a:off x="1029057" y="5462468"/>
            <a:ext cx="2055733" cy="725805"/>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Reinforcement Learning</a:t>
            </a:r>
            <a:endParaRPr lang="en-US" sz="1750" dirty="0"/>
          </a:p>
        </p:txBody>
      </p:sp>
      <p:sp>
        <p:nvSpPr>
          <p:cNvPr id="16" name="Text 12"/>
          <p:cNvSpPr/>
          <p:nvPr/>
        </p:nvSpPr>
        <p:spPr>
          <a:xfrm>
            <a:off x="3546038" y="5462468"/>
            <a:ext cx="2051923" cy="362903"/>
          </a:xfrm>
          <a:prstGeom prst="rect">
            <a:avLst/>
          </a:prstGeom>
          <a:noFill/>
          <a:ln/>
        </p:spPr>
        <p:txBody>
          <a:bodyPr wrap="non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Q-learning</a:t>
            </a:r>
            <a:endParaRPr lang="en-US" sz="1750" dirty="0"/>
          </a:p>
        </p:txBody>
      </p:sp>
      <p:sp>
        <p:nvSpPr>
          <p:cNvPr id="17" name="Text 13"/>
          <p:cNvSpPr/>
          <p:nvPr/>
        </p:nvSpPr>
        <p:spPr>
          <a:xfrm>
            <a:off x="6059210" y="5462468"/>
            <a:ext cx="2055733" cy="725805"/>
          </a:xfrm>
          <a:prstGeom prst="rect">
            <a:avLst/>
          </a:prstGeom>
          <a:noFill/>
          <a:ln/>
        </p:spPr>
        <p:txBody>
          <a:bodyPr wrap="square" lIns="0" tIns="0" rIns="0" bIns="0" rtlCol="0" anchor="t"/>
          <a:lstStyle/>
          <a:p>
            <a:pPr marL="0" indent="0">
              <a:lnSpc>
                <a:spcPts val="2850"/>
              </a:lnSpc>
              <a:buNone/>
            </a:pPr>
            <a:r>
              <a:rPr lang="en-US" sz="1750" dirty="0">
                <a:solidFill>
                  <a:srgbClr val="4C4C4D"/>
                </a:solidFill>
                <a:latin typeface="Heebo" pitchFamily="34" charset="0"/>
                <a:ea typeface="Heebo" pitchFamily="34" charset="-122"/>
                <a:cs typeface="Heebo" pitchFamily="34" charset="-120"/>
              </a:rPr>
              <a:t>Deep Reinforcement Learning</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pic>
        <p:nvPicPr>
          <p:cNvPr id="3" name="Image 1" descr="preencoded.png"/>
          <p:cNvPicPr>
            <a:picLocks noChangeAspect="1"/>
          </p:cNvPicPr>
          <p:nvPr/>
        </p:nvPicPr>
        <p:blipFill>
          <a:blip r:embed="rId4"/>
          <a:stretch>
            <a:fillRect/>
          </a:stretch>
        </p:blipFill>
        <p:spPr>
          <a:xfrm>
            <a:off x="5274826" y="283488"/>
            <a:ext cx="4080748" cy="2268260"/>
          </a:xfrm>
          <a:prstGeom prst="rect">
            <a:avLst/>
          </a:prstGeom>
        </p:spPr>
      </p:pic>
      <p:sp>
        <p:nvSpPr>
          <p:cNvPr id="4" name="Text 0"/>
          <p:cNvSpPr/>
          <p:nvPr/>
        </p:nvSpPr>
        <p:spPr>
          <a:xfrm>
            <a:off x="793790" y="3821430"/>
            <a:ext cx="8215074" cy="708779"/>
          </a:xfrm>
          <a:prstGeom prst="rect">
            <a:avLst/>
          </a:prstGeom>
          <a:noFill/>
          <a:ln/>
        </p:spPr>
        <p:txBody>
          <a:bodyPr wrap="none" lIns="0" tIns="0" rIns="0" bIns="0" rtlCol="0" anchor="t"/>
          <a:lstStyle/>
          <a:p>
            <a:pPr marL="0" indent="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Data Visualization and Storytelling</a:t>
            </a:r>
            <a:endParaRPr lang="en-US" sz="4450" dirty="0"/>
          </a:p>
        </p:txBody>
      </p:sp>
      <p:pic>
        <p:nvPicPr>
          <p:cNvPr id="5" name="Image 2" descr="preencoded.png"/>
          <p:cNvPicPr>
            <a:picLocks noChangeAspect="1"/>
          </p:cNvPicPr>
          <p:nvPr/>
        </p:nvPicPr>
        <p:blipFill>
          <a:blip r:embed="rId5"/>
          <a:stretch>
            <a:fillRect/>
          </a:stretch>
        </p:blipFill>
        <p:spPr>
          <a:xfrm>
            <a:off x="793790" y="4870371"/>
            <a:ext cx="566976" cy="566976"/>
          </a:xfrm>
          <a:prstGeom prst="rect">
            <a:avLst/>
          </a:prstGeom>
        </p:spPr>
      </p:pic>
      <p:sp>
        <p:nvSpPr>
          <p:cNvPr id="6" name="Text 1"/>
          <p:cNvSpPr/>
          <p:nvPr/>
        </p:nvSpPr>
        <p:spPr>
          <a:xfrm>
            <a:off x="793790" y="566416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Charts and Graphs</a:t>
            </a:r>
            <a:endParaRPr lang="en-US" sz="2200" dirty="0"/>
          </a:p>
        </p:txBody>
      </p:sp>
      <p:sp>
        <p:nvSpPr>
          <p:cNvPr id="7" name="Text 2"/>
          <p:cNvSpPr/>
          <p:nvPr/>
        </p:nvSpPr>
        <p:spPr>
          <a:xfrm>
            <a:off x="793790" y="6154579"/>
            <a:ext cx="4120753"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Visual representations of data, helping to identify patterns and trends.</a:t>
            </a:r>
            <a:endParaRPr lang="en-US" sz="1750" dirty="0"/>
          </a:p>
        </p:txBody>
      </p:sp>
      <p:pic>
        <p:nvPicPr>
          <p:cNvPr id="8" name="Image 3" descr="preencoded.png"/>
          <p:cNvPicPr>
            <a:picLocks noChangeAspect="1"/>
          </p:cNvPicPr>
          <p:nvPr/>
        </p:nvPicPr>
        <p:blipFill>
          <a:blip r:embed="rId6"/>
          <a:stretch>
            <a:fillRect/>
          </a:stretch>
        </p:blipFill>
        <p:spPr>
          <a:xfrm>
            <a:off x="5254704" y="4870371"/>
            <a:ext cx="566976" cy="566976"/>
          </a:xfrm>
          <a:prstGeom prst="rect">
            <a:avLst/>
          </a:prstGeom>
        </p:spPr>
      </p:pic>
      <p:sp>
        <p:nvSpPr>
          <p:cNvPr id="9" name="Text 3"/>
          <p:cNvSpPr/>
          <p:nvPr/>
        </p:nvSpPr>
        <p:spPr>
          <a:xfrm>
            <a:off x="5254704" y="566416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Maps</a:t>
            </a:r>
            <a:endParaRPr lang="en-US" sz="2200" dirty="0"/>
          </a:p>
        </p:txBody>
      </p:sp>
      <p:sp>
        <p:nvSpPr>
          <p:cNvPr id="10" name="Text 4"/>
          <p:cNvSpPr/>
          <p:nvPr/>
        </p:nvSpPr>
        <p:spPr>
          <a:xfrm>
            <a:off x="5254704" y="6154579"/>
            <a:ext cx="4120872"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Visualizing data geographically, highlighting spatial relationships and distributions.</a:t>
            </a:r>
            <a:endParaRPr lang="en-US" sz="1750" dirty="0"/>
          </a:p>
        </p:txBody>
      </p:sp>
      <p:pic>
        <p:nvPicPr>
          <p:cNvPr id="11" name="Image 4" descr="preencoded.png"/>
          <p:cNvPicPr>
            <a:picLocks noChangeAspect="1"/>
          </p:cNvPicPr>
          <p:nvPr/>
        </p:nvPicPr>
        <p:blipFill>
          <a:blip r:embed="rId7"/>
          <a:stretch>
            <a:fillRect/>
          </a:stretch>
        </p:blipFill>
        <p:spPr>
          <a:xfrm>
            <a:off x="9715738" y="4870371"/>
            <a:ext cx="566976" cy="566976"/>
          </a:xfrm>
          <a:prstGeom prst="rect">
            <a:avLst/>
          </a:prstGeom>
        </p:spPr>
      </p:pic>
      <p:sp>
        <p:nvSpPr>
          <p:cNvPr id="12" name="Text 5"/>
          <p:cNvSpPr/>
          <p:nvPr/>
        </p:nvSpPr>
        <p:spPr>
          <a:xfrm>
            <a:off x="9715738" y="566416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Infographics</a:t>
            </a:r>
            <a:endParaRPr lang="en-US" sz="2200" dirty="0"/>
          </a:p>
        </p:txBody>
      </p:sp>
      <p:sp>
        <p:nvSpPr>
          <p:cNvPr id="13" name="Text 6"/>
          <p:cNvSpPr/>
          <p:nvPr/>
        </p:nvSpPr>
        <p:spPr>
          <a:xfrm>
            <a:off x="9715738" y="6154579"/>
            <a:ext cx="4120753"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Combining visuals and text to present data in an engaging and easily understandable format.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74000"/>
          </a:xfrm>
          <a:prstGeom prst="rect">
            <a:avLst/>
          </a:prstGeom>
        </p:spPr>
      </p:pic>
      <p:pic>
        <p:nvPicPr>
          <p:cNvPr id="3" name="Image 1" descr="preencoded.png"/>
          <p:cNvPicPr>
            <a:picLocks noChangeAspect="1"/>
          </p:cNvPicPr>
          <p:nvPr/>
        </p:nvPicPr>
        <p:blipFill>
          <a:blip r:embed="rId4"/>
          <a:stretch>
            <a:fillRect/>
          </a:stretch>
        </p:blipFill>
        <p:spPr>
          <a:xfrm>
            <a:off x="5768816" y="247293"/>
            <a:ext cx="3092768" cy="1979414"/>
          </a:xfrm>
          <a:prstGeom prst="rect">
            <a:avLst/>
          </a:prstGeom>
        </p:spPr>
      </p:pic>
      <p:sp>
        <p:nvSpPr>
          <p:cNvPr id="4" name="Text 0"/>
          <p:cNvSpPr/>
          <p:nvPr/>
        </p:nvSpPr>
        <p:spPr>
          <a:xfrm>
            <a:off x="692706" y="3019782"/>
            <a:ext cx="10989350" cy="618530"/>
          </a:xfrm>
          <a:prstGeom prst="rect">
            <a:avLst/>
          </a:prstGeom>
          <a:noFill/>
          <a:ln/>
        </p:spPr>
        <p:txBody>
          <a:bodyPr wrap="none" lIns="0" tIns="0" rIns="0" bIns="0" rtlCol="0" anchor="t"/>
          <a:lstStyle/>
          <a:p>
            <a:pPr marL="0" indent="0">
              <a:lnSpc>
                <a:spcPts val="4850"/>
              </a:lnSpc>
              <a:buNone/>
            </a:pPr>
            <a:r>
              <a:rPr lang="en-US" sz="3850" dirty="0">
                <a:solidFill>
                  <a:srgbClr val="152D47"/>
                </a:solidFill>
                <a:latin typeface="Crimson Pro Semi Bold" pitchFamily="34" charset="0"/>
                <a:ea typeface="Crimson Pro Semi Bold" pitchFamily="34" charset="-122"/>
                <a:cs typeface="Crimson Pro Semi Bold" pitchFamily="34" charset="-120"/>
              </a:rPr>
              <a:t>The Future of Data Science: Trends and Opportunities</a:t>
            </a:r>
            <a:endParaRPr lang="en-US" sz="3850" dirty="0"/>
          </a:p>
        </p:txBody>
      </p:sp>
      <p:sp>
        <p:nvSpPr>
          <p:cNvPr id="5" name="Shape 1"/>
          <p:cNvSpPr/>
          <p:nvPr/>
        </p:nvSpPr>
        <p:spPr>
          <a:xfrm>
            <a:off x="7303770" y="3935135"/>
            <a:ext cx="22860" cy="3748683"/>
          </a:xfrm>
          <a:prstGeom prst="roundRect">
            <a:avLst>
              <a:gd name="adj" fmla="val 129870"/>
            </a:avLst>
          </a:prstGeom>
          <a:solidFill>
            <a:srgbClr val="D8D4D4"/>
          </a:solidFill>
          <a:ln/>
        </p:spPr>
      </p:sp>
      <p:sp>
        <p:nvSpPr>
          <p:cNvPr id="6" name="Shape 2"/>
          <p:cNvSpPr/>
          <p:nvPr/>
        </p:nvSpPr>
        <p:spPr>
          <a:xfrm>
            <a:off x="6422708" y="4368998"/>
            <a:ext cx="692706" cy="22860"/>
          </a:xfrm>
          <a:prstGeom prst="roundRect">
            <a:avLst>
              <a:gd name="adj" fmla="val 129870"/>
            </a:avLst>
          </a:prstGeom>
          <a:solidFill>
            <a:srgbClr val="D8D4D4"/>
          </a:solidFill>
          <a:ln/>
        </p:spPr>
      </p:sp>
      <p:sp>
        <p:nvSpPr>
          <p:cNvPr id="7" name="Shape 3"/>
          <p:cNvSpPr/>
          <p:nvPr/>
        </p:nvSpPr>
        <p:spPr>
          <a:xfrm>
            <a:off x="7092553" y="4157782"/>
            <a:ext cx="445294" cy="445294"/>
          </a:xfrm>
          <a:prstGeom prst="roundRect">
            <a:avLst>
              <a:gd name="adj" fmla="val 6667"/>
            </a:avLst>
          </a:prstGeom>
          <a:solidFill>
            <a:srgbClr val="F2EEEE"/>
          </a:solidFill>
          <a:ln/>
        </p:spPr>
      </p:sp>
      <p:sp>
        <p:nvSpPr>
          <p:cNvPr id="8" name="Text 4"/>
          <p:cNvSpPr/>
          <p:nvPr/>
        </p:nvSpPr>
        <p:spPr>
          <a:xfrm>
            <a:off x="7262098" y="4231958"/>
            <a:ext cx="106204" cy="296942"/>
          </a:xfrm>
          <a:prstGeom prst="rect">
            <a:avLst/>
          </a:prstGeom>
          <a:noFill/>
          <a:ln/>
        </p:spPr>
        <p:txBody>
          <a:bodyPr wrap="none" lIns="0" tIns="0" rIns="0" bIns="0" rtlCol="0" anchor="t"/>
          <a:lstStyle/>
          <a:p>
            <a:pPr marL="0" indent="0" algn="ctr">
              <a:lnSpc>
                <a:spcPts val="2300"/>
              </a:lnSpc>
              <a:buNone/>
            </a:pPr>
            <a:r>
              <a:rPr lang="en-US" sz="2300" dirty="0">
                <a:solidFill>
                  <a:srgbClr val="4C4C4D"/>
                </a:solidFill>
                <a:latin typeface="Crimson Pro Semi Bold" pitchFamily="34" charset="0"/>
                <a:ea typeface="Crimson Pro Semi Bold" pitchFamily="34" charset="-122"/>
                <a:cs typeface="Crimson Pro Semi Bold" pitchFamily="34" charset="-120"/>
              </a:rPr>
              <a:t>1</a:t>
            </a:r>
            <a:endParaRPr lang="en-US" sz="2300" dirty="0"/>
          </a:p>
        </p:txBody>
      </p:sp>
      <p:sp>
        <p:nvSpPr>
          <p:cNvPr id="9" name="Text 5"/>
          <p:cNvSpPr/>
          <p:nvPr/>
        </p:nvSpPr>
        <p:spPr>
          <a:xfrm>
            <a:off x="3752731" y="4133017"/>
            <a:ext cx="2474000" cy="309205"/>
          </a:xfrm>
          <a:prstGeom prst="rect">
            <a:avLst/>
          </a:prstGeom>
          <a:noFill/>
          <a:ln/>
        </p:spPr>
        <p:txBody>
          <a:bodyPr wrap="none" lIns="0" tIns="0" rIns="0" bIns="0" rtlCol="0" anchor="t"/>
          <a:lstStyle/>
          <a:p>
            <a:pPr marL="0" indent="0" algn="r">
              <a:lnSpc>
                <a:spcPts val="2400"/>
              </a:lnSpc>
              <a:buNone/>
            </a:pPr>
            <a:r>
              <a:rPr lang="en-US" sz="1900" dirty="0">
                <a:solidFill>
                  <a:srgbClr val="4C4C4D"/>
                </a:solidFill>
                <a:latin typeface="Crimson Pro Semi Bold" pitchFamily="34" charset="0"/>
                <a:ea typeface="Crimson Pro Semi Bold" pitchFamily="34" charset="-122"/>
                <a:cs typeface="Crimson Pro Semi Bold" pitchFamily="34" charset="-120"/>
              </a:rPr>
              <a:t>Artificial Intelligence</a:t>
            </a:r>
            <a:endParaRPr lang="en-US" sz="1900" dirty="0"/>
          </a:p>
        </p:txBody>
      </p:sp>
      <p:sp>
        <p:nvSpPr>
          <p:cNvPr id="10" name="Text 6"/>
          <p:cNvSpPr/>
          <p:nvPr/>
        </p:nvSpPr>
        <p:spPr>
          <a:xfrm>
            <a:off x="692706" y="4560927"/>
            <a:ext cx="5534025" cy="949762"/>
          </a:xfrm>
          <a:prstGeom prst="rect">
            <a:avLst/>
          </a:prstGeom>
          <a:noFill/>
          <a:ln/>
        </p:spPr>
        <p:txBody>
          <a:bodyPr wrap="square" lIns="0" tIns="0" rIns="0" bIns="0" rtlCol="0" anchor="t"/>
          <a:lstStyle/>
          <a:p>
            <a:pPr marL="0" indent="0" algn="r">
              <a:lnSpc>
                <a:spcPts val="2450"/>
              </a:lnSpc>
              <a:buNone/>
            </a:pPr>
            <a:r>
              <a:rPr lang="en-US" sz="1550" dirty="0">
                <a:solidFill>
                  <a:srgbClr val="4C4C4D"/>
                </a:solidFill>
                <a:latin typeface="Heebo" pitchFamily="34" charset="0"/>
                <a:ea typeface="Heebo" pitchFamily="34" charset="-122"/>
                <a:cs typeface="Heebo" pitchFamily="34" charset="-120"/>
              </a:rPr>
              <a:t>AI and deep learning algorithms are becoming more sophisticated, enabling more complex data analysis and decision-making.</a:t>
            </a:r>
            <a:endParaRPr lang="en-US" sz="1550" dirty="0"/>
          </a:p>
        </p:txBody>
      </p:sp>
      <p:sp>
        <p:nvSpPr>
          <p:cNvPr id="11" name="Shape 7"/>
          <p:cNvSpPr/>
          <p:nvPr/>
        </p:nvSpPr>
        <p:spPr>
          <a:xfrm>
            <a:off x="7514987" y="5358527"/>
            <a:ext cx="692706" cy="22860"/>
          </a:xfrm>
          <a:prstGeom prst="roundRect">
            <a:avLst>
              <a:gd name="adj" fmla="val 129870"/>
            </a:avLst>
          </a:prstGeom>
          <a:solidFill>
            <a:srgbClr val="D8D4D4"/>
          </a:solidFill>
          <a:ln/>
        </p:spPr>
      </p:sp>
      <p:sp>
        <p:nvSpPr>
          <p:cNvPr id="12" name="Shape 8"/>
          <p:cNvSpPr/>
          <p:nvPr/>
        </p:nvSpPr>
        <p:spPr>
          <a:xfrm>
            <a:off x="7092553" y="5147310"/>
            <a:ext cx="445294" cy="445294"/>
          </a:xfrm>
          <a:prstGeom prst="roundRect">
            <a:avLst>
              <a:gd name="adj" fmla="val 6667"/>
            </a:avLst>
          </a:prstGeom>
          <a:solidFill>
            <a:srgbClr val="F2EEEE"/>
          </a:solidFill>
          <a:ln/>
        </p:spPr>
      </p:sp>
      <p:sp>
        <p:nvSpPr>
          <p:cNvPr id="13" name="Text 9"/>
          <p:cNvSpPr/>
          <p:nvPr/>
        </p:nvSpPr>
        <p:spPr>
          <a:xfrm>
            <a:off x="7241500" y="5221486"/>
            <a:ext cx="147280" cy="296942"/>
          </a:xfrm>
          <a:prstGeom prst="rect">
            <a:avLst/>
          </a:prstGeom>
          <a:noFill/>
          <a:ln/>
        </p:spPr>
        <p:txBody>
          <a:bodyPr wrap="none" lIns="0" tIns="0" rIns="0" bIns="0" rtlCol="0" anchor="t"/>
          <a:lstStyle/>
          <a:p>
            <a:pPr marL="0" indent="0" algn="ctr">
              <a:lnSpc>
                <a:spcPts val="2300"/>
              </a:lnSpc>
              <a:buNone/>
            </a:pPr>
            <a:r>
              <a:rPr lang="en-US" sz="2300" dirty="0">
                <a:solidFill>
                  <a:srgbClr val="4C4C4D"/>
                </a:solidFill>
                <a:latin typeface="Crimson Pro Semi Bold" pitchFamily="34" charset="0"/>
                <a:ea typeface="Crimson Pro Semi Bold" pitchFamily="34" charset="-122"/>
                <a:cs typeface="Crimson Pro Semi Bold" pitchFamily="34" charset="-120"/>
              </a:rPr>
              <a:t>2</a:t>
            </a:r>
            <a:endParaRPr lang="en-US" sz="2300" dirty="0"/>
          </a:p>
        </p:txBody>
      </p:sp>
      <p:sp>
        <p:nvSpPr>
          <p:cNvPr id="14" name="Text 10"/>
          <p:cNvSpPr/>
          <p:nvPr/>
        </p:nvSpPr>
        <p:spPr>
          <a:xfrm>
            <a:off x="8403669" y="5122545"/>
            <a:ext cx="2474000" cy="309205"/>
          </a:xfrm>
          <a:prstGeom prst="rect">
            <a:avLst/>
          </a:prstGeom>
          <a:noFill/>
          <a:ln/>
        </p:spPr>
        <p:txBody>
          <a:bodyPr wrap="none" lIns="0" tIns="0" rIns="0" bIns="0" rtlCol="0" anchor="t"/>
          <a:lstStyle/>
          <a:p>
            <a:pPr marL="0" indent="0" algn="l">
              <a:lnSpc>
                <a:spcPts val="2400"/>
              </a:lnSpc>
              <a:buNone/>
            </a:pPr>
            <a:r>
              <a:rPr lang="en-US" sz="1900" dirty="0">
                <a:solidFill>
                  <a:srgbClr val="4C4C4D"/>
                </a:solidFill>
                <a:latin typeface="Crimson Pro Semi Bold" pitchFamily="34" charset="0"/>
                <a:ea typeface="Crimson Pro Semi Bold" pitchFamily="34" charset="-122"/>
                <a:cs typeface="Crimson Pro Semi Bold" pitchFamily="34" charset="-120"/>
              </a:rPr>
              <a:t>Internet of Things (IoT)</a:t>
            </a:r>
            <a:endParaRPr lang="en-US" sz="1900" dirty="0"/>
          </a:p>
        </p:txBody>
      </p:sp>
      <p:sp>
        <p:nvSpPr>
          <p:cNvPr id="15" name="Text 11"/>
          <p:cNvSpPr/>
          <p:nvPr/>
        </p:nvSpPr>
        <p:spPr>
          <a:xfrm>
            <a:off x="8403669" y="5550456"/>
            <a:ext cx="5534025" cy="949762"/>
          </a:xfrm>
          <a:prstGeom prst="rect">
            <a:avLst/>
          </a:prstGeom>
          <a:noFill/>
          <a:ln/>
        </p:spPr>
        <p:txBody>
          <a:bodyPr wrap="square" lIns="0" tIns="0" rIns="0" bIns="0" rtlCol="0" anchor="t"/>
          <a:lstStyle/>
          <a:p>
            <a:pPr marL="0" indent="0" algn="l">
              <a:lnSpc>
                <a:spcPts val="2450"/>
              </a:lnSpc>
              <a:buNone/>
            </a:pPr>
            <a:r>
              <a:rPr lang="en-US" sz="1550" dirty="0">
                <a:solidFill>
                  <a:srgbClr val="4C4C4D"/>
                </a:solidFill>
                <a:latin typeface="Heebo" pitchFamily="34" charset="0"/>
                <a:ea typeface="Heebo" pitchFamily="34" charset="-122"/>
                <a:cs typeface="Heebo" pitchFamily="34" charset="-120"/>
              </a:rPr>
              <a:t>The proliferation of connected devices generates massive amounts of data, creating opportunities for real-time analysis and insights.</a:t>
            </a:r>
            <a:endParaRPr lang="en-US" sz="1550" dirty="0"/>
          </a:p>
        </p:txBody>
      </p:sp>
      <p:sp>
        <p:nvSpPr>
          <p:cNvPr id="16" name="Shape 12"/>
          <p:cNvSpPr/>
          <p:nvPr/>
        </p:nvSpPr>
        <p:spPr>
          <a:xfrm>
            <a:off x="6422708" y="6344126"/>
            <a:ext cx="692706" cy="22860"/>
          </a:xfrm>
          <a:prstGeom prst="roundRect">
            <a:avLst>
              <a:gd name="adj" fmla="val 129870"/>
            </a:avLst>
          </a:prstGeom>
          <a:solidFill>
            <a:srgbClr val="D8D4D4"/>
          </a:solidFill>
          <a:ln/>
        </p:spPr>
      </p:sp>
      <p:sp>
        <p:nvSpPr>
          <p:cNvPr id="17" name="Shape 13"/>
          <p:cNvSpPr/>
          <p:nvPr/>
        </p:nvSpPr>
        <p:spPr>
          <a:xfrm>
            <a:off x="7092553" y="6132909"/>
            <a:ext cx="445294" cy="445294"/>
          </a:xfrm>
          <a:prstGeom prst="roundRect">
            <a:avLst>
              <a:gd name="adj" fmla="val 6667"/>
            </a:avLst>
          </a:prstGeom>
          <a:solidFill>
            <a:srgbClr val="F2EEEE"/>
          </a:solidFill>
          <a:ln/>
        </p:spPr>
      </p:sp>
      <p:sp>
        <p:nvSpPr>
          <p:cNvPr id="18" name="Text 14"/>
          <p:cNvSpPr/>
          <p:nvPr/>
        </p:nvSpPr>
        <p:spPr>
          <a:xfrm>
            <a:off x="7243643" y="6207085"/>
            <a:ext cx="142994" cy="296942"/>
          </a:xfrm>
          <a:prstGeom prst="rect">
            <a:avLst/>
          </a:prstGeom>
          <a:noFill/>
          <a:ln/>
        </p:spPr>
        <p:txBody>
          <a:bodyPr wrap="none" lIns="0" tIns="0" rIns="0" bIns="0" rtlCol="0" anchor="t"/>
          <a:lstStyle/>
          <a:p>
            <a:pPr marL="0" indent="0" algn="ctr">
              <a:lnSpc>
                <a:spcPts val="2300"/>
              </a:lnSpc>
              <a:buNone/>
            </a:pPr>
            <a:r>
              <a:rPr lang="en-US" sz="2300" dirty="0">
                <a:solidFill>
                  <a:srgbClr val="4C4C4D"/>
                </a:solidFill>
                <a:latin typeface="Crimson Pro Semi Bold" pitchFamily="34" charset="0"/>
                <a:ea typeface="Crimson Pro Semi Bold" pitchFamily="34" charset="-122"/>
                <a:cs typeface="Crimson Pro Semi Bold" pitchFamily="34" charset="-120"/>
              </a:rPr>
              <a:t>3</a:t>
            </a:r>
            <a:endParaRPr lang="en-US" sz="2300" dirty="0"/>
          </a:p>
        </p:txBody>
      </p:sp>
      <p:sp>
        <p:nvSpPr>
          <p:cNvPr id="19" name="Text 15"/>
          <p:cNvSpPr/>
          <p:nvPr/>
        </p:nvSpPr>
        <p:spPr>
          <a:xfrm>
            <a:off x="3752731" y="6108144"/>
            <a:ext cx="2474000" cy="309205"/>
          </a:xfrm>
          <a:prstGeom prst="rect">
            <a:avLst/>
          </a:prstGeom>
          <a:noFill/>
          <a:ln/>
        </p:spPr>
        <p:txBody>
          <a:bodyPr wrap="none" lIns="0" tIns="0" rIns="0" bIns="0" rtlCol="0" anchor="t"/>
          <a:lstStyle/>
          <a:p>
            <a:pPr marL="0" indent="0" algn="r">
              <a:lnSpc>
                <a:spcPts val="2400"/>
              </a:lnSpc>
              <a:buNone/>
            </a:pPr>
            <a:r>
              <a:rPr lang="en-US" sz="1900" dirty="0">
                <a:solidFill>
                  <a:srgbClr val="4C4C4D"/>
                </a:solidFill>
                <a:latin typeface="Crimson Pro Semi Bold" pitchFamily="34" charset="0"/>
                <a:ea typeface="Crimson Pro Semi Bold" pitchFamily="34" charset="-122"/>
                <a:cs typeface="Crimson Pro Semi Bold" pitchFamily="34" charset="-120"/>
              </a:rPr>
              <a:t>Data Ethics and Privacy</a:t>
            </a:r>
            <a:endParaRPr lang="en-US" sz="1900" dirty="0"/>
          </a:p>
        </p:txBody>
      </p:sp>
      <p:sp>
        <p:nvSpPr>
          <p:cNvPr id="20" name="Text 16"/>
          <p:cNvSpPr/>
          <p:nvPr/>
        </p:nvSpPr>
        <p:spPr>
          <a:xfrm>
            <a:off x="692706" y="6536055"/>
            <a:ext cx="5534025" cy="949762"/>
          </a:xfrm>
          <a:prstGeom prst="rect">
            <a:avLst/>
          </a:prstGeom>
          <a:noFill/>
          <a:ln/>
        </p:spPr>
        <p:txBody>
          <a:bodyPr wrap="square" lIns="0" tIns="0" rIns="0" bIns="0" rtlCol="0" anchor="t"/>
          <a:lstStyle/>
          <a:p>
            <a:pPr marL="0" indent="0" algn="r">
              <a:lnSpc>
                <a:spcPts val="2450"/>
              </a:lnSpc>
              <a:buNone/>
            </a:pPr>
            <a:r>
              <a:rPr lang="en-US" sz="1550" dirty="0">
                <a:solidFill>
                  <a:srgbClr val="4C4C4D"/>
                </a:solidFill>
                <a:latin typeface="Heebo" pitchFamily="34" charset="0"/>
                <a:ea typeface="Heebo" pitchFamily="34" charset="-122"/>
                <a:cs typeface="Heebo" pitchFamily="34" charset="-120"/>
              </a:rPr>
              <a:t>Growing concerns about data privacy and responsible use drive the need for ethical frameworks and regulations in data science.</a:t>
            </a:r>
            <a:endParaRPr lang="en-US" sz="15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Words>
  <Application>Microsoft Office PowerPoint</Application>
  <PresentationFormat>Custom</PresentationFormat>
  <Paragraphs>74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Crimson Pro Semi Bold</vt:lpstr>
      <vt:lpstr>Heebo</vt:lpstr>
      <vt:lpstr>Arial</vt:lpstr>
      <vt:lpstr>Heebo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Esther Zion</cp:lastModifiedBy>
  <cp:revision>1</cp:revision>
  <dcterms:created xsi:type="dcterms:W3CDTF">2024-10-26T10:15:46Z</dcterms:created>
  <dcterms:modified xsi:type="dcterms:W3CDTF">2024-10-26T10:19:28Z</dcterms:modified>
</cp:coreProperties>
</file>