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d46298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d46298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d46298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d46298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d46298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d46298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46298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46298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d4629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d4629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bd46298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bd46298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bd46298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bd46298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d46298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d46298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d46298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d46298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d46298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d46298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寄生电容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曲子奇 朱哲辰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2020/10/12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2527200" y="1030975"/>
            <a:ext cx="40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拟合的相关数据(由模型模拟得出)</a:t>
            </a:r>
            <a:endParaRPr sz="2000"/>
          </a:p>
        </p:txBody>
      </p:sp>
      <p:sp>
        <p:nvSpPr>
          <p:cNvPr id="113" name="Google Shape;113;p22"/>
          <p:cNvSpPr txBox="1"/>
          <p:nvPr/>
        </p:nvSpPr>
        <p:spPr>
          <a:xfrm>
            <a:off x="3268200" y="1718400"/>
            <a:ext cx="2607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 	</a:t>
            </a:r>
            <a:r>
              <a:rPr lang="en" sz="2400">
                <a:solidFill>
                  <a:schemeClr val="dk1"/>
                </a:solidFill>
              </a:rPr>
              <a:t>49.273 Ohm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 	3.152e-06H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Cp	1.261e-11F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Cs	4.339e-12F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08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3467" cy="37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100" y="112351"/>
            <a:ext cx="4653902" cy="34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539250" y="229100"/>
            <a:ext cx="1844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等效电路</a:t>
            </a:r>
            <a:endParaRPr b="1"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625"/>
            <a:ext cx="6922899" cy="35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070550" y="1787050"/>
            <a:ext cx="1844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计算时,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令C=Cp+Cs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818" l="2077" r="5595" t="16268"/>
          <a:stretch/>
        </p:blipFill>
        <p:spPr>
          <a:xfrm>
            <a:off x="1648726" y="548750"/>
            <a:ext cx="5846550" cy="45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41438" y="-37850"/>
            <a:ext cx="16611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 Part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236" l="2821" r="2481" t="16849"/>
          <a:stretch/>
        </p:blipFill>
        <p:spPr>
          <a:xfrm>
            <a:off x="1585475" y="393325"/>
            <a:ext cx="6076612" cy="4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592825" y="-7475"/>
            <a:ext cx="2061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Imaginary part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221650" y="641500"/>
            <a:ext cx="4700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拟合的相关数据(由简略模型模拟得出)</a:t>
            </a:r>
            <a:endParaRPr sz="2100"/>
          </a:p>
        </p:txBody>
      </p:sp>
      <p:sp>
        <p:nvSpPr>
          <p:cNvPr id="88" name="Google Shape;88;p18"/>
          <p:cNvSpPr txBox="1"/>
          <p:nvPr/>
        </p:nvSpPr>
        <p:spPr>
          <a:xfrm>
            <a:off x="2868300" y="1580900"/>
            <a:ext cx="3407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 			</a:t>
            </a:r>
            <a:r>
              <a:rPr lang="en" sz="2600">
                <a:solidFill>
                  <a:schemeClr val="dk1"/>
                </a:solidFill>
              </a:rPr>
              <a:t>44.979 Ohm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 			3.022e-06 H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Cp+Cs 	4.481e-12 F</a:t>
            </a:r>
            <a:endParaRPr sz="2600"/>
          </a:p>
        </p:txBody>
      </p:sp>
      <p:sp>
        <p:nvSpPr>
          <p:cNvPr id="89" name="Google Shape;89;p18"/>
          <p:cNvSpPr txBox="1"/>
          <p:nvPr/>
        </p:nvSpPr>
        <p:spPr>
          <a:xfrm>
            <a:off x="2164375" y="2967625"/>
            <a:ext cx="4700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测量1MHz的R和L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R= </a:t>
            </a:r>
            <a:r>
              <a:rPr lang="en" sz="2100"/>
              <a:t>36.82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L= 4.96e-06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747150" y="297850"/>
            <a:ext cx="1649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等效电路V2</a:t>
            </a:r>
            <a:endParaRPr b="1" sz="20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13" y="1190688"/>
            <a:ext cx="6880574" cy="30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-1885" l="2377" r="7239" t="16966"/>
          <a:stretch/>
        </p:blipFill>
        <p:spPr>
          <a:xfrm>
            <a:off x="1496650" y="755925"/>
            <a:ext cx="5051575" cy="42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306488" y="80200"/>
            <a:ext cx="1431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</a:t>
            </a:r>
            <a:r>
              <a:rPr b="1" lang="en" sz="2000"/>
              <a:t>eal Part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1587" l="2581" r="6821" t="17441"/>
          <a:stretch/>
        </p:blipFill>
        <p:spPr>
          <a:xfrm>
            <a:off x="1985788" y="785150"/>
            <a:ext cx="5172425" cy="409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598200" y="1260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Imaginary part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