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4" r:id="rId6"/>
    <p:sldId id="265" r:id="rId7"/>
    <p:sldId id="259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E27C-0B80-470B-843B-F48DB75A3811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DC797-06AF-4422-B0A5-5F562A7263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31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544C61-71FA-4C70-A501-1AADEBEA9231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18E84D-424D-4071-A41C-301416E2A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34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5DC7-C4C8-4DC3-AD6E-59DDB0FE26F8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9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5A3A5C-67D6-4A9C-998E-AD2734E68944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18E84D-424D-4071-A41C-301416E2A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39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B8D70-0FEA-42F6-914F-F55637283E0D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518E84D-424D-4071-A41C-301416E2A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61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97E290-44BC-4CB0-B65A-F455201ADF34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18E84D-424D-4071-A41C-301416E2A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8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322F5-3249-4B63-9EFF-BA0B52C21BB8}" type="datetime1">
              <a:rPr lang="ru-RU" smtClean="0"/>
              <a:t>09.09.2022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5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2CCB-B67C-4DF6-B64E-62F90770218F}" type="datetime1">
              <a:rPr lang="ru-RU" smtClean="0"/>
              <a:t>09.09.2022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96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DC29-8166-4F16-B846-08437A8A23C6}" type="datetime1">
              <a:rPr lang="ru-RU" smtClean="0"/>
              <a:t>09.09.2022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C0B54-BB2C-427F-99F3-96D49296BEF9}" type="datetime1">
              <a:rPr lang="ru-RU" smtClean="0"/>
              <a:t>09.09.2022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2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30BDFEF-C780-4573-8814-51BB61A071D5}" type="datetime1">
              <a:rPr lang="ru-RU" smtClean="0"/>
              <a:t>09.09.2022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18E84D-424D-4071-A41C-301416E2A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43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990A-EB70-4C41-B961-4C40CD634FC4}" type="datetime1">
              <a:rPr lang="ru-RU" smtClean="0"/>
              <a:t>09.09.2022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48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24E994E-80F2-4607-8AE0-F20085B60446}" type="datetime1">
              <a:rPr lang="ru-RU" smtClean="0"/>
              <a:t>09.09.2022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518E84D-424D-4071-A41C-301416E2AD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957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artner.com/en/information-technology/insights/top-technology-trend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solv.ru/news/decision-intelligence-what-it-is-and-why-you-need-i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vuejs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97936" y="868219"/>
            <a:ext cx="7617118" cy="205970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кафедра «АСУ»</a:t>
            </a:r>
            <a:br>
              <a:rPr lang="ru-RU" sz="2800" dirty="0" smtClean="0"/>
            </a:b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Презентация </a:t>
            </a:r>
            <a:r>
              <a:rPr lang="ru-RU" sz="2800" dirty="0" smtClean="0"/>
              <a:t>по </a:t>
            </a:r>
            <a:r>
              <a:rPr lang="ru-RU" sz="2800" dirty="0" smtClean="0"/>
              <a:t>теме: </a:t>
            </a:r>
            <a:br>
              <a:rPr lang="ru-RU" sz="2800" dirty="0" smtClean="0"/>
            </a:br>
            <a:r>
              <a:rPr lang="en-US" sz="2800" dirty="0" smtClean="0"/>
              <a:t>“</a:t>
            </a:r>
            <a:r>
              <a:rPr lang="ru-RU" sz="2800" b="1" dirty="0" smtClean="0"/>
              <a:t>Интеллект </a:t>
            </a:r>
            <a:r>
              <a:rPr lang="ru-RU" sz="2800" b="1" dirty="0"/>
              <a:t>для принятия решений (</a:t>
            </a:r>
            <a:r>
              <a:rPr lang="ru-RU" sz="2800" b="1" dirty="0" err="1"/>
              <a:t>Decision</a:t>
            </a:r>
            <a:r>
              <a:rPr lang="ru-RU" sz="2800" b="1" dirty="0"/>
              <a:t> </a:t>
            </a:r>
            <a:r>
              <a:rPr lang="ru-RU" sz="2800" b="1" dirty="0" err="1"/>
              <a:t>Intelligence</a:t>
            </a:r>
            <a:r>
              <a:rPr lang="ru-RU" sz="2800" b="1" dirty="0" smtClean="0"/>
              <a:t>)</a:t>
            </a:r>
            <a:r>
              <a:rPr lang="en-US" sz="2800" b="1" dirty="0" smtClean="0"/>
              <a:t>”</a:t>
            </a:r>
            <a:r>
              <a:rPr lang="ru-RU" sz="2800" b="1" dirty="0"/>
              <a:t/>
            </a:r>
            <a:br>
              <a:rPr lang="ru-RU" sz="2800" b="1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8701" y="4140070"/>
            <a:ext cx="9016656" cy="169308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ВЫПОЛНИЛИ </a:t>
            </a:r>
            <a:r>
              <a:rPr lang="ru-RU" dirty="0" smtClean="0">
                <a:solidFill>
                  <a:schemeClr val="bg1"/>
                </a:solidFill>
              </a:rPr>
              <a:t>разработчики МАДИ </a:t>
            </a:r>
            <a:r>
              <a:rPr lang="ru-RU" dirty="0" smtClean="0">
                <a:solidFill>
                  <a:schemeClr val="bg1"/>
                </a:solidFill>
              </a:rPr>
              <a:t>ГРУППЫ </a:t>
            </a:r>
            <a:r>
              <a:rPr lang="ru-RU" dirty="0" smtClean="0">
                <a:solidFill>
                  <a:schemeClr val="bg1"/>
                </a:solidFill>
              </a:rPr>
              <a:t>2баСУ1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Фещенко </a:t>
            </a:r>
            <a:r>
              <a:rPr lang="ru-RU" dirty="0">
                <a:solidFill>
                  <a:schemeClr val="bg1"/>
                </a:solidFill>
              </a:rPr>
              <a:t>Е</a:t>
            </a:r>
            <a:r>
              <a:rPr lang="ru-RU" dirty="0" smtClean="0">
                <a:solidFill>
                  <a:schemeClr val="bg1"/>
                </a:solidFill>
              </a:rPr>
              <a:t>гор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Изъюров </a:t>
            </a: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dirty="0" smtClean="0">
                <a:solidFill>
                  <a:schemeClr val="bg1"/>
                </a:solidFill>
              </a:rPr>
              <a:t>ндрей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Лузин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ru-RU" dirty="0" smtClean="0">
                <a:solidFill>
                  <a:schemeClr val="bg1"/>
                </a:solidFill>
              </a:rPr>
              <a:t>ван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Команда «3 корочки»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www.directum.ru/application/images/catalog/3459706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357" y="675605"/>
            <a:ext cx="1854782" cy="154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5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96720" y="843280"/>
            <a:ext cx="9155773" cy="681986"/>
          </a:xfrm>
        </p:spPr>
        <p:txBody>
          <a:bodyPr/>
          <a:lstStyle/>
          <a:p>
            <a:pPr algn="ctr"/>
            <a:r>
              <a:rPr lang="ru-RU" sz="3200" dirty="0" smtClean="0"/>
              <a:t>Терминология </a:t>
            </a:r>
            <a:r>
              <a:rPr lang="ru-RU" sz="3200" dirty="0" smtClean="0"/>
              <a:t>и определения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810327"/>
            <a:ext cx="4420033" cy="4922982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Decision</a:t>
            </a:r>
            <a:r>
              <a:rPr lang="ru-RU" dirty="0"/>
              <a:t> </a:t>
            </a:r>
            <a:r>
              <a:rPr lang="en-US" dirty="0"/>
              <a:t>In</a:t>
            </a:r>
            <a:r>
              <a:rPr lang="ru-RU" dirty="0" err="1"/>
              <a:t>telligence</a:t>
            </a:r>
            <a:r>
              <a:rPr lang="ru-RU" dirty="0"/>
              <a:t> </a:t>
            </a:r>
            <a:r>
              <a:rPr lang="ru-RU" dirty="0"/>
              <a:t>— новая научная дисциплина, рассматривающая все аспекты теории принятия решения. Она объединяет лучшее из прикладного направления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science</a:t>
            </a:r>
            <a:r>
              <a:rPr lang="ru-RU" dirty="0"/>
              <a:t>, социальных наук и науки управления в единую область, призванную помочь людям повысить качество жизни, усовершенствовать бизнес и улучшить окружающий мир, используя данные. </a:t>
            </a:r>
            <a:endParaRPr lang="ru-RU" dirty="0"/>
          </a:p>
          <a:p>
            <a:r>
              <a:rPr lang="ru-RU" dirty="0"/>
              <a:t>Также это </a:t>
            </a:r>
            <a:r>
              <a:rPr lang="ru-RU" dirty="0"/>
              <a:t>практический подход к принятию решений. Каждое решение рассматривается как набор процессов, при которых используются данные для анализа, получения обратной связи и корректировки действий. При таком подходе процесс принятия решений может даже автоматизироваться за счёт искусственного интеллекта</a:t>
            </a:r>
            <a:r>
              <a:rPr lang="ru-RU" dirty="0"/>
              <a:t>.</a:t>
            </a:r>
          </a:p>
          <a:p>
            <a:r>
              <a:rPr lang="ru-RU" dirty="0"/>
              <a:t>В целом </a:t>
            </a:r>
            <a:r>
              <a:rPr lang="ru-RU" dirty="0" err="1"/>
              <a:t>Decision</a:t>
            </a:r>
            <a:r>
              <a:rPr lang="ru-RU" dirty="0"/>
              <a:t> </a:t>
            </a:r>
            <a:r>
              <a:rPr lang="ru-RU" dirty="0" err="1"/>
              <a:t>intelligence</a:t>
            </a:r>
            <a:r>
              <a:rPr lang="ru-RU" dirty="0"/>
              <a:t> — дисциплина, позволяющая превратить информацию в лучшее практическое действие любого масштаба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www.gartner.com/en/information-technology/insights/top-technology-trends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https://habrastorage.org/getpro/habr/post_images/537/46a/cf0/53746acf014fddf8f566f3a6203b1ef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98" y="2430310"/>
            <a:ext cx="5501121" cy="33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8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400" b="1" dirty="0" smtClean="0"/>
              <a:t>Система </a:t>
            </a:r>
            <a:r>
              <a:rPr lang="ru-RU" sz="2400" b="1" dirty="0" err="1" smtClean="0"/>
              <a:t>ипр</a:t>
            </a:r>
            <a:r>
              <a:rPr lang="ru-RU" sz="2400" b="1" dirty="0"/>
              <a:t/>
            </a:r>
            <a:br>
              <a:rPr lang="ru-RU" sz="2400" b="1" dirty="0"/>
            </a:b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" y="2329007"/>
            <a:ext cx="6531026" cy="36782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36" y="2161309"/>
            <a:ext cx="4146008" cy="38459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3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781675" y="6250964"/>
            <a:ext cx="7158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https://vesolv.ru/news/decision-intelligence-what-it-is-and-why-you-need-it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0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537" y="565156"/>
            <a:ext cx="11029616" cy="1013800"/>
          </a:xfrm>
        </p:spPr>
        <p:txBody>
          <a:bodyPr/>
          <a:lstStyle/>
          <a:p>
            <a:pPr algn="ctr"/>
            <a:r>
              <a:rPr lang="ru-RU" sz="3600" dirty="0" smtClean="0"/>
              <a:t>Сравнение Фреймворков</a:t>
            </a:r>
            <a:endParaRPr lang="ru-RU" sz="36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343958"/>
              </p:ext>
            </p:extLst>
          </p:nvPr>
        </p:nvGraphicFramePr>
        <p:xfrm>
          <a:off x="1172584" y="1887274"/>
          <a:ext cx="8947152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216">
                  <a:extLst>
                    <a:ext uri="{9D8B030D-6E8A-4147-A177-3AD203B41FA5}">
                      <a16:colId xmlns:a16="http://schemas.microsoft.com/office/drawing/2014/main" val="3084412247"/>
                    </a:ext>
                  </a:extLst>
                </a:gridCol>
                <a:gridCol w="2801360">
                  <a:extLst>
                    <a:ext uri="{9D8B030D-6E8A-4147-A177-3AD203B41FA5}">
                      <a16:colId xmlns:a16="http://schemas.microsoft.com/office/drawing/2014/main" val="1736658940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4231505852"/>
                    </a:ext>
                  </a:extLst>
                </a:gridCol>
                <a:gridCol w="1973263">
                  <a:extLst>
                    <a:ext uri="{9D8B030D-6E8A-4147-A177-3AD203B41FA5}">
                      <a16:colId xmlns:a16="http://schemas.microsoft.com/office/drawing/2014/main" val="878299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Angular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hlinkClick r:id="rId2"/>
                        </a:rPr>
                        <a:t>https://angular.io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hlinkClick r:id="rId3"/>
                        </a:rPr>
                        <a:t>https://nodejs.org/en/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Vue</a:t>
                      </a:r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>
                          <a:hlinkClick r:id="rId4"/>
                        </a:rPr>
                        <a:t>https://vuejs.org</a:t>
                      </a:r>
                      <a:endParaRPr lang="en-US" dirty="0" smtClean="0"/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1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Достоинства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Интуитивность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Модульность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Простота использования</a:t>
                      </a:r>
                      <a:r>
                        <a:rPr lang="ru-RU" sz="1400" baseline="0" dirty="0" smtClean="0"/>
                        <a:t> компонентов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/>
                        <a:t>Ориентирован на приложения с большим количеством интерактивного клиентского кода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Гибкость</a:t>
                      </a:r>
                      <a:r>
                        <a:rPr lang="ru-RU" sz="1400" baseline="0" dirty="0" smtClean="0"/>
                        <a:t> взаимодействия с различными библиотеками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/>
                        <a:t>Многогранная библиотека и множество инструментов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Малый размер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Простая</a:t>
                      </a:r>
                      <a:r>
                        <a:rPr lang="ru-RU" sz="1400" baseline="0" dirty="0" smtClean="0"/>
                        <a:t> интеграция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/>
                        <a:t>Разделение </a:t>
                      </a:r>
                      <a:r>
                        <a:rPr lang="en-US" sz="1400" baseline="0" dirty="0" smtClean="0"/>
                        <a:t>JavaScript </a:t>
                      </a:r>
                      <a:r>
                        <a:rPr lang="ru-RU" sz="1400" baseline="0" dirty="0" smtClean="0"/>
                        <a:t>кода, шаблонов и </a:t>
                      </a:r>
                      <a:r>
                        <a:rPr lang="en-US" sz="1400" baseline="0" dirty="0" smtClean="0"/>
                        <a:t>CSS code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70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Относительно медленный, когда это доходит до отображения огромных объемов данных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Не так удобен для </a:t>
                      </a:r>
                      <a:r>
                        <a:rPr lang="en-US" sz="1400" dirty="0" smtClean="0"/>
                        <a:t>SEO</a:t>
                      </a:r>
                      <a:endParaRPr lang="ru-RU" sz="1400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Отсутствие</a:t>
                      </a:r>
                      <a:r>
                        <a:rPr lang="ru-RU" sz="1400" baseline="0" dirty="0" smtClean="0"/>
                        <a:t> единого подхода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baseline="0" dirty="0" smtClean="0"/>
                        <a:t>Сочетание </a:t>
                      </a:r>
                      <a:r>
                        <a:rPr lang="en-US" sz="1400" baseline="0" dirty="0" smtClean="0"/>
                        <a:t>JavaScript </a:t>
                      </a:r>
                      <a:r>
                        <a:rPr lang="ru-RU" sz="1400" baseline="0" dirty="0" smtClean="0"/>
                        <a:t>и</a:t>
                      </a:r>
                      <a:r>
                        <a:rPr lang="en-US" sz="1400" baseline="0" dirty="0" smtClean="0"/>
                        <a:t> HTML</a:t>
                      </a:r>
                      <a:r>
                        <a:rPr lang="ru-RU" sz="1400" baseline="0" dirty="0" smtClean="0"/>
                        <a:t> иногда обходится в несколько функций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Относительно новая структура и ее осведомлённость еще предстоит распространить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89643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820" y="2284438"/>
            <a:ext cx="493282" cy="3941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894616" y="2279186"/>
            <a:ext cx="506587" cy="437286"/>
          </a:xfrm>
          <a:prstGeom prst="rect">
            <a:avLst/>
          </a:prstGeom>
        </p:spPr>
      </p:pic>
      <p:pic>
        <p:nvPicPr>
          <p:cNvPr id="2050" name="Picture 2" descr="https://camo.githubusercontent.com/14e0de191b404ca8fb54668211091293ae668d6f7da765c9fed9e2a105a48785/68747470733a2f2f63646e2e66726565626965737570706c792e636f6d2f6c6f676f732f6c617267652f32782f6e6f64656a732d69636f6e2d6c6f676f2d706e672d7472616e73706172656e742e706e6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750" y="2227018"/>
            <a:ext cx="450035" cy="4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90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56438" y="-85441"/>
            <a:ext cx="9404723" cy="1400530"/>
          </a:xfrm>
        </p:spPr>
        <p:txBody>
          <a:bodyPr/>
          <a:lstStyle/>
          <a:p>
            <a:pPr algn="ctr"/>
            <a:r>
              <a:rPr lang="ru-RU" sz="3600" dirty="0" smtClean="0"/>
              <a:t>Актуальность идеи</a:t>
            </a:r>
            <a:endParaRPr lang="ru-RU" sz="3600" dirty="0"/>
          </a:p>
        </p:txBody>
      </p:sp>
      <p:pic>
        <p:nvPicPr>
          <p:cNvPr id="1026" name="Picture 2" descr="https://emtemp.gcom.cloud/ngw/globalassets/en/articles/images/hype-cycle-for-emerging-tech-202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3" y="1440377"/>
            <a:ext cx="7571946" cy="528165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2336802" y="2863273"/>
            <a:ext cx="4627416" cy="1671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389091" y="2342951"/>
            <a:ext cx="480290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Актуальность идеи заключается в том, что на </a:t>
            </a:r>
            <a:r>
              <a:rPr lang="ru-RU" dirty="0"/>
              <a:t>уровне математики (методы оптимизации, теория игр, теория принятия </a:t>
            </a:r>
            <a:r>
              <a:rPr lang="ru-RU" dirty="0" smtClean="0"/>
              <a:t>решений) были проведены исследования в </a:t>
            </a:r>
            <a:r>
              <a:rPr lang="ru-RU" dirty="0"/>
              <a:t>плоскости экономики — макро и микроэкономические модели построены на базе теорий рационального принятия решений. Еще больше исследований находятся в сфере поведенческой </a:t>
            </a:r>
            <a:r>
              <a:rPr lang="ru-RU" dirty="0" smtClean="0"/>
              <a:t>психологии.</a:t>
            </a:r>
            <a:endParaRPr lang="ru-RU" dirty="0"/>
          </a:p>
        </p:txBody>
      </p:sp>
      <p:sp>
        <p:nvSpPr>
          <p:cNvPr id="20" name="Номер слайда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86267"/>
            <a:ext cx="11029616" cy="746138"/>
          </a:xfrm>
        </p:spPr>
        <p:txBody>
          <a:bodyPr/>
          <a:lstStyle/>
          <a:p>
            <a:pPr algn="ctr"/>
            <a:r>
              <a:rPr lang="ru-RU" dirty="0" smtClean="0"/>
              <a:t>Актуальность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705651"/>
            <a:ext cx="4240190" cy="3250486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Актуальность - «компьютерное зрение» масштабно используется во всех крупных </a:t>
            </a:r>
            <a:r>
              <a:rPr lang="en-US" dirty="0" smtClean="0"/>
              <a:t>IT</a:t>
            </a:r>
            <a:r>
              <a:rPr lang="ru-RU" dirty="0" smtClean="0"/>
              <a:t>-компаний для защиты, поиска и сравнения информации, например, </a:t>
            </a:r>
            <a:r>
              <a:rPr lang="ru-RU" dirty="0"/>
              <a:t>к</a:t>
            </a:r>
            <a:r>
              <a:rPr lang="ru-RU" dirty="0" smtClean="0"/>
              <a:t>омпания</a:t>
            </a:r>
            <a:r>
              <a:rPr lang="ru-RU" dirty="0"/>
              <a:t> Apple внедрила функцию распознавания лиц в новые модели </a:t>
            </a:r>
            <a:r>
              <a:rPr lang="ru-RU" dirty="0" smtClean="0"/>
              <a:t>iPhone.</a:t>
            </a:r>
          </a:p>
          <a:p>
            <a:r>
              <a:rPr lang="ru-RU" dirty="0" smtClean="0"/>
              <a:t>На российском рынке используется данная технология в МВД для распознавания лиц (</a:t>
            </a:r>
            <a:r>
              <a:rPr lang="en-US" dirty="0"/>
              <a:t>Facial recognition </a:t>
            </a:r>
            <a:r>
              <a:rPr lang="en-US" dirty="0" smtClean="0"/>
              <a:t>technology</a:t>
            </a:r>
            <a:r>
              <a:rPr lang="ru-RU" dirty="0" smtClean="0"/>
              <a:t>).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6</a:t>
            </a:fld>
            <a:endParaRPr lang="ru-RU"/>
          </a:p>
        </p:txBody>
      </p:sp>
      <p:pic>
        <p:nvPicPr>
          <p:cNvPr id="6146" name="Picture 2" descr="https://www.davisvanguard.org/wp-content/uploads/2021/07/Facial-Recognition-ACLU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4"/>
          <a:stretch/>
        </p:blipFill>
        <p:spPr bwMode="auto">
          <a:xfrm>
            <a:off x="6167509" y="2094992"/>
            <a:ext cx="5361707" cy="34821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9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82221" y="327832"/>
            <a:ext cx="2923743" cy="1400530"/>
          </a:xfrm>
        </p:spPr>
        <p:txBody>
          <a:bodyPr/>
          <a:lstStyle/>
          <a:p>
            <a:r>
              <a:rPr lang="ru-RU" sz="2000" b="1" dirty="0" smtClean="0"/>
              <a:t>Этапы разработки</a:t>
            </a:r>
            <a:r>
              <a:rPr lang="ru-RU" sz="2000" b="1" dirty="0"/>
              <a:t/>
            </a:r>
            <a:br>
              <a:rPr lang="ru-RU" sz="2000" b="1" dirty="0"/>
            </a:br>
            <a:endParaRPr lang="ru-RU" sz="2000" dirty="0"/>
          </a:p>
        </p:txBody>
      </p:sp>
      <p:pic>
        <p:nvPicPr>
          <p:cNvPr id="4098" name="Picture 2" descr="https://sun9-67.userapi.com/impg/e8ybD05wIad32BJE_pO7Pxgerh-xIIfPl_aNIA/p1ZBIaN6IdM.jpg?size=1024x871&amp;quality=96&amp;sign=c11cdc84878765ac81fc657bbc0edd6e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402" y="2070388"/>
            <a:ext cx="4794543" cy="40781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41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812800"/>
            <a:ext cx="11029616" cy="903156"/>
          </a:xfrm>
        </p:spPr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8E84D-424D-4071-A41C-301416E2AD6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948951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148</TotalTime>
  <Words>316</Words>
  <Application>Microsoft Office PowerPoint</Application>
  <PresentationFormat>Широкоэкранный</PresentationFormat>
  <Paragraphs>57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Wingdings 2</vt:lpstr>
      <vt:lpstr>Дивиденд</vt:lpstr>
      <vt:lpstr> кафедра «АСУ»  Презентация по теме:  “Интеллект для принятия решений (Decision Intelligence)” </vt:lpstr>
      <vt:lpstr>Терминология и определения</vt:lpstr>
      <vt:lpstr>Система ипр </vt:lpstr>
      <vt:lpstr>Сравнение Фреймворков</vt:lpstr>
      <vt:lpstr>Актуальность идеи</vt:lpstr>
      <vt:lpstr>Актуальность разработки</vt:lpstr>
      <vt:lpstr>Этапы разработки 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теме “Интеллект для принятия решений (Decision Intelligence)”</dc:title>
  <dc:creator>Пользователь Windows</dc:creator>
  <cp:lastModifiedBy>Andrew Andreev</cp:lastModifiedBy>
  <cp:revision>16</cp:revision>
  <dcterms:created xsi:type="dcterms:W3CDTF">2022-09-08T16:59:16Z</dcterms:created>
  <dcterms:modified xsi:type="dcterms:W3CDTF">2022-09-09T07:08:46Z</dcterms:modified>
</cp:coreProperties>
</file>