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325" r:id="rId6"/>
    <p:sldId id="2326" r:id="rId7"/>
    <p:sldId id="2328" r:id="rId8"/>
    <p:sldId id="2327" r:id="rId9"/>
    <p:sldId id="2319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54" userDrawn="1">
          <p15:clr>
            <a:srgbClr val="A4A3A4"/>
          </p15:clr>
        </p15:guide>
        <p15:guide id="4" orient="horz" pos="391" userDrawn="1">
          <p15:clr>
            <a:srgbClr val="A4A3A4"/>
          </p15:clr>
        </p15:guide>
        <p15:guide id="5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730"/>
    <a:srgbClr val="6283D4"/>
    <a:srgbClr val="BFD6FC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9" autoAdjust="0"/>
    <p:restoredTop sz="94653"/>
  </p:normalViewPr>
  <p:slideViewPr>
    <p:cSldViewPr snapToGrid="0">
      <p:cViewPr varScale="1">
        <p:scale>
          <a:sx n="118" d="100"/>
          <a:sy n="118" d="100"/>
        </p:scale>
        <p:origin x="968" y="200"/>
      </p:cViewPr>
      <p:guideLst>
        <p:guide orient="horz" pos="2160"/>
        <p:guide pos="3840"/>
        <p:guide orient="horz" pos="754"/>
        <p:guide orient="horz" pos="391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CA0F5-9C1C-4321-8084-D99CE521AD5E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C85D5-0F2D-45C2-B3A7-67CAE9291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2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C85D5-0F2D-45C2-B3A7-67CAE92911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10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C85D5-0F2D-45C2-B3A7-67CAE92911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422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C85D5-0F2D-45C2-B3A7-67CAE92911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7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C85D5-0F2D-45C2-B3A7-67CAE92911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62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C85D5-0F2D-45C2-B3A7-67CAE92911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80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C85D5-0F2D-45C2-B3A7-67CAE92911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00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C85D5-0F2D-45C2-B3A7-67CAE92911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78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C85D5-0F2D-45C2-B3A7-67CAE92911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4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C85D5-0F2D-45C2-B3A7-67CAE92911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1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B40E3-20A5-4A26-BFF3-9FA6F2B9A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26061B-9108-4FC9-BAAA-F4DAC632B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24031-C55A-4C51-9453-01B1D942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D437-9718-495E-A1BE-E287D4F20F35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62E49-A3A6-4943-A7B3-9004E725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4D60C-B34B-4DCE-B79E-8A3DA4C2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0567-2613-4EA3-898B-5D1DFED3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2564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89495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-0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pic" idx="13" hasCustomPrompt="1"/>
          </p:nvPr>
        </p:nvSpPr>
        <p:spPr>
          <a:xfrm>
            <a:off x="1240" y="-1"/>
            <a:ext cx="6093570" cy="6858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312" name="Shape 3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866970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-0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/>
          </p:cNvSpPr>
          <p:nvPr>
            <p:ph type="pic" sz="half" idx="13" hasCustomPrompt="1"/>
          </p:nvPr>
        </p:nvSpPr>
        <p:spPr>
          <a:xfrm>
            <a:off x="0" y="1079562"/>
            <a:ext cx="5844927" cy="469892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488" name="Shape 488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3492438"/>
            <a:ext cx="3047950" cy="228592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/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489" name="Shape 489"/>
          <p:cNvSpPr>
            <a:spLocks noGrp="1"/>
          </p:cNvSpPr>
          <p:nvPr>
            <p:ph type="pic" sz="quarter" idx="15" hasCustomPrompt="1"/>
          </p:nvPr>
        </p:nvSpPr>
        <p:spPr>
          <a:xfrm>
            <a:off x="5969000" y="3492438"/>
            <a:ext cx="3047951" cy="228592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/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6239970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FF03AA-044F-4590-9BB6-A3D90DAA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903CA-515C-4ECA-9BC2-41E89C69C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FEE3C-9ED2-4EFA-8FE0-096230DEA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0D437-9718-495E-A1BE-E287D4F20F35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0328F-1D7C-47AA-9E04-A5F19AD96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EBC14-5DAC-4AF0-8898-F130AAD93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0567-2613-4EA3-898B-5D1DFED3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p14="http://schemas.microsoft.com/office/powerpoint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" name="pasted-image.pd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88199" y="0"/>
            <a:ext cx="660380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844550" y="476250"/>
            <a:ext cx="105029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p14="http://schemas.microsoft.com/office/powerpoint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44550" y="1619250"/>
            <a:ext cx="10502900" cy="460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p14="http://schemas.microsoft.com/office/powerpoint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5944548" y="6540500"/>
            <a:ext cx="296556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0518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90" r:id="rId2"/>
    <p:sldLayoutId id="2147483706" r:id="rId3"/>
  </p:sldLayoutIdLst>
  <p:transition spd="slow">
    <p:push/>
  </p:transition>
  <p:txStyles>
    <p:titleStyle>
      <a:lvl1pPr marL="0" marR="0" indent="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28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Montserrat Semi Bold"/>
        </a:defRPr>
      </a:lvl1pPr>
      <a:lvl2pPr marL="0" marR="0" indent="1143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28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Montserrat Semi Bold"/>
        </a:defRPr>
      </a:lvl2pPr>
      <a:lvl3pPr marL="0" marR="0" indent="2286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28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Montserrat Semi Bold"/>
        </a:defRPr>
      </a:lvl3pPr>
      <a:lvl4pPr marL="0" marR="0" indent="3429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28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Montserrat Semi Bold"/>
        </a:defRPr>
      </a:lvl4pPr>
      <a:lvl5pPr marL="0" marR="0" indent="4572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28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Montserrat Semi Bold"/>
        </a:defRPr>
      </a:lvl5pPr>
      <a:lvl6pPr marL="0" marR="0" indent="5715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28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Montserrat Semi Bold"/>
        </a:defRPr>
      </a:lvl6pPr>
      <a:lvl7pPr marL="0" marR="0" indent="6858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28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Montserrat Semi Bold"/>
        </a:defRPr>
      </a:lvl7pPr>
      <a:lvl8pPr marL="0" marR="0" indent="8001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28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Montserrat Semi Bold"/>
        </a:defRPr>
      </a:lvl8pPr>
      <a:lvl9pPr marL="0" marR="0" indent="9144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28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Montserrat Semi Bold"/>
        </a:defRPr>
      </a:lvl9pPr>
    </p:titleStyle>
    <p:bodyStyle>
      <a:lvl1pPr marL="183173" marR="0" indent="-183173" algn="l" defTabSz="412750" latinLnBrk="0">
        <a:lnSpc>
          <a:spcPct val="12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5E5E5E"/>
          </a:solidFill>
          <a:uFillTx/>
          <a:latin typeface="Montserrat Light"/>
          <a:ea typeface="Montserrat Light"/>
          <a:cs typeface="Montserrat Light"/>
          <a:sym typeface="Montserrat Light"/>
        </a:defRPr>
      </a:lvl1pPr>
      <a:lvl2pPr marL="500673" marR="0" indent="-183173" algn="l" defTabSz="412750" latinLnBrk="0">
        <a:lnSpc>
          <a:spcPct val="12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5E5E5E"/>
          </a:solidFill>
          <a:uFillTx/>
          <a:latin typeface="Montserrat Light"/>
          <a:ea typeface="Montserrat Light"/>
          <a:cs typeface="Montserrat Light"/>
          <a:sym typeface="Montserrat Light"/>
        </a:defRPr>
      </a:lvl2pPr>
      <a:lvl3pPr marL="818173" marR="0" indent="-183173" algn="l" defTabSz="412750" latinLnBrk="0">
        <a:lnSpc>
          <a:spcPct val="12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5E5E5E"/>
          </a:solidFill>
          <a:uFillTx/>
          <a:latin typeface="Montserrat Light"/>
          <a:ea typeface="Montserrat Light"/>
          <a:cs typeface="Montserrat Light"/>
          <a:sym typeface="Montserrat Light"/>
        </a:defRPr>
      </a:lvl3pPr>
      <a:lvl4pPr marL="1135673" marR="0" indent="-183173" algn="l" defTabSz="412750" latinLnBrk="0">
        <a:lnSpc>
          <a:spcPct val="12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5E5E5E"/>
          </a:solidFill>
          <a:uFillTx/>
          <a:latin typeface="Montserrat Light"/>
          <a:ea typeface="Montserrat Light"/>
          <a:cs typeface="Montserrat Light"/>
          <a:sym typeface="Montserrat Light"/>
        </a:defRPr>
      </a:lvl4pPr>
      <a:lvl5pPr marL="1453173" marR="0" indent="-183173" algn="l" defTabSz="412750" latinLnBrk="0">
        <a:lnSpc>
          <a:spcPct val="12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5E5E5E"/>
          </a:solidFill>
          <a:uFillTx/>
          <a:latin typeface="Montserrat Light"/>
          <a:ea typeface="Montserrat Light"/>
          <a:cs typeface="Montserrat Light"/>
          <a:sym typeface="Montserrat Light"/>
        </a:defRPr>
      </a:lvl5pPr>
      <a:lvl6pPr marL="7082692" marR="0" indent="-5495192" algn="l" defTabSz="412750" latinLnBrk="0">
        <a:lnSpc>
          <a:spcPct val="12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5E5E5E"/>
          </a:solidFill>
          <a:uFillTx/>
          <a:latin typeface="Montserrat Light"/>
          <a:ea typeface="Montserrat Light"/>
          <a:cs typeface="Montserrat Light"/>
          <a:sym typeface="Montserrat Light"/>
        </a:defRPr>
      </a:lvl6pPr>
      <a:lvl7pPr marL="7400192" marR="0" indent="-5495192" algn="l" defTabSz="412750" latinLnBrk="0">
        <a:lnSpc>
          <a:spcPct val="12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5E5E5E"/>
          </a:solidFill>
          <a:uFillTx/>
          <a:latin typeface="Montserrat Light"/>
          <a:ea typeface="Montserrat Light"/>
          <a:cs typeface="Montserrat Light"/>
          <a:sym typeface="Montserrat Light"/>
        </a:defRPr>
      </a:lvl7pPr>
      <a:lvl8pPr marL="7717692" marR="0" indent="-5495192" algn="l" defTabSz="412750" latinLnBrk="0">
        <a:lnSpc>
          <a:spcPct val="12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5E5E5E"/>
          </a:solidFill>
          <a:uFillTx/>
          <a:latin typeface="Montserrat Light"/>
          <a:ea typeface="Montserrat Light"/>
          <a:cs typeface="Montserrat Light"/>
          <a:sym typeface="Montserrat Light"/>
        </a:defRPr>
      </a:lvl8pPr>
      <a:lvl9pPr marL="8035192" marR="0" indent="-5495192" algn="l" defTabSz="412750" latinLnBrk="0">
        <a:lnSpc>
          <a:spcPct val="12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5E5E5E"/>
          </a:solidFill>
          <a:uFillTx/>
          <a:latin typeface="Montserrat Light"/>
          <a:ea typeface="Montserrat Light"/>
          <a:cs typeface="Montserrat Light"/>
          <a:sym typeface="Montserrat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1DB426-ECE9-45D8-B1A9-C46B9A346C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682" y="1459184"/>
            <a:ext cx="7239000" cy="483181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97AC121-7A5B-4DE1-95CE-882DD95E3A20}"/>
              </a:ext>
            </a:extLst>
          </p:cNvPr>
          <p:cNvSpPr txBox="1"/>
          <p:nvPr/>
        </p:nvSpPr>
        <p:spPr>
          <a:xfrm>
            <a:off x="1299410" y="3714170"/>
            <a:ext cx="2056111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苹方_常规" panose="020B0300000000000000" pitchFamily="34" charset="-122"/>
                <a:ea typeface="苹方_常规" panose="020B0300000000000000" pitchFamily="34" charset="-122"/>
                <a:sym typeface="Calibri" panose="020F0502020204030204" pitchFamily="34" charset="0"/>
              </a:rPr>
              <a:t>Ziyan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苹方_常规" panose="020B0300000000000000" pitchFamily="34" charset="-122"/>
                <a:ea typeface="苹方_常规" panose="020B0300000000000000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苹方_常规" panose="020B0300000000000000" pitchFamily="34" charset="-122"/>
                <a:ea typeface="苹方_常规" panose="020B0300000000000000" pitchFamily="34" charset="-122"/>
                <a:sym typeface="Calibri" panose="020F0502020204030204" pitchFamily="34" charset="0"/>
              </a:rPr>
              <a:t>Qiu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苹方_常规" panose="020B0300000000000000" pitchFamily="34" charset="-122"/>
                <a:ea typeface="苹方_常规" panose="020B0300000000000000" pitchFamily="34" charset="-122"/>
                <a:sym typeface="Calibri" panose="020F0502020204030204" pitchFamily="34" charset="0"/>
              </a:rPr>
              <a:t>(Elvira)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5D1556-AE60-45FB-86CA-C676AC5F3B1F}"/>
              </a:ext>
            </a:extLst>
          </p:cNvPr>
          <p:cNvSpPr/>
          <p:nvPr/>
        </p:nvSpPr>
        <p:spPr>
          <a:xfrm rot="5400000">
            <a:off x="-1331899" y="3170222"/>
            <a:ext cx="3181352" cy="517557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BUSINESS DESIGN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9413CDE-1FF5-42C1-8E80-E1845A48E7EE}"/>
              </a:ext>
            </a:extLst>
          </p:cNvPr>
          <p:cNvCxnSpPr>
            <a:cxnSpLocks/>
          </p:cNvCxnSpPr>
          <p:nvPr/>
        </p:nvCxnSpPr>
        <p:spPr>
          <a:xfrm>
            <a:off x="1367971" y="3526173"/>
            <a:ext cx="800825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9F118B8-5E78-E780-08AF-4A26C0430532}"/>
              </a:ext>
            </a:extLst>
          </p:cNvPr>
          <p:cNvSpPr txBox="1"/>
          <p:nvPr/>
        </p:nvSpPr>
        <p:spPr>
          <a:xfrm>
            <a:off x="1299410" y="2782669"/>
            <a:ext cx="893717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sz="5400" b="1">
                <a:latin typeface="Broadway" panose="04040905080B02020502" pitchFamily="82" charset="0"/>
                <a:ea typeface="苹方-粗体" panose="020B0800000000000000" pitchFamily="34" charset="-128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sym typeface="Calibri" panose="020F0502020204030204" pitchFamily="34" charset="0"/>
              </a:rPr>
              <a:t>AIOS</a:t>
            </a:r>
            <a:r>
              <a:rPr lang="zh-CN" altLang="en-US" sz="3200" dirty="0">
                <a:sym typeface="Calibri" panose="020F0502020204030204" pitchFamily="34" charset="0"/>
              </a:rPr>
              <a:t>：</a:t>
            </a:r>
            <a:r>
              <a:rPr lang="en-US" altLang="zh-CN" sz="3200" dirty="0">
                <a:sym typeface="Calibri" panose="020F0502020204030204" pitchFamily="34" charset="0"/>
              </a:rPr>
              <a:t>LLM AGENT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52936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1DB426-ECE9-45D8-B1A9-C46B9A346C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591" y="-1060895"/>
            <a:ext cx="5883714" cy="392720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999D3C9-3BA8-4D08-BBE3-25128BE5AA56}"/>
              </a:ext>
            </a:extLst>
          </p:cNvPr>
          <p:cNvSpPr txBox="1"/>
          <p:nvPr/>
        </p:nvSpPr>
        <p:spPr>
          <a:xfrm>
            <a:off x="1442506" y="2845979"/>
            <a:ext cx="3718454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>
                <a:latin typeface="Broadway" panose="04040905080B02020502" pitchFamily="82" charset="0"/>
                <a:ea typeface="苹方-粗体" panose="020B0800000000000000" pitchFamily="34" charset="-128"/>
                <a:cs typeface="经典综艺体简" panose="02010609000101010101" pitchFamily="49" charset="-122"/>
                <a:sym typeface="Calibri" panose="020F0502020204030204" pitchFamily="34" charset="0"/>
              </a:rPr>
              <a:t>CONTENT</a:t>
            </a:r>
            <a:endParaRPr lang="zh-CN" altLang="en-US" sz="5400" b="1" dirty="0">
              <a:latin typeface="Broadway" panose="04040905080B02020502" pitchFamily="82" charset="0"/>
              <a:ea typeface="苹方-粗体" panose="020B0800000000000000" pitchFamily="34" charset="-128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E677D99-AD75-9895-AF9D-8E98A9777791}"/>
              </a:ext>
            </a:extLst>
          </p:cNvPr>
          <p:cNvGrpSpPr/>
          <p:nvPr/>
        </p:nvGrpSpPr>
        <p:grpSpPr>
          <a:xfrm>
            <a:off x="6096000" y="2404642"/>
            <a:ext cx="3451073" cy="2048715"/>
            <a:chOff x="6096000" y="2384314"/>
            <a:chExt cx="3451073" cy="204871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ACADBF-1C90-4A27-A094-3532F2F0080C}"/>
                </a:ext>
              </a:extLst>
            </p:cNvPr>
            <p:cNvSpPr txBox="1"/>
            <p:nvPr/>
          </p:nvSpPr>
          <p:spPr>
            <a:xfrm>
              <a:off x="6096000" y="2384314"/>
              <a:ext cx="33470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Broadway" panose="04040905080B02020502" pitchFamily="82" charset="0"/>
                  <a:ea typeface="苹方-粗体" panose="020B0800000000000000" pitchFamily="34" charset="-128"/>
                  <a:sym typeface="Calibri" panose="020F0502020204030204" pitchFamily="34" charset="0"/>
                </a:rPr>
                <a:t>01 . </a:t>
              </a:r>
              <a:r>
                <a:rPr lang="en-US" altLang="zh-CN" sz="2400" b="1" dirty="0">
                  <a:latin typeface="Broadway" panose="04040905080B02020502" pitchFamily="82" charset="0"/>
                  <a:ea typeface="苹方-粗体" panose="020B0800000000000000" pitchFamily="34" charset="-128"/>
                  <a:sym typeface="Calibri" panose="020F0502020204030204" pitchFamily="34" charset="0"/>
                </a:rPr>
                <a:t>INTRODUCTION</a:t>
              </a:r>
              <a:endParaRPr lang="zh-CN" altLang="en-US" sz="2400" b="1" dirty="0">
                <a:latin typeface="Broadway" panose="04040905080B02020502" pitchFamily="82" charset="0"/>
                <a:ea typeface="苹方-粗体" panose="020B0800000000000000" pitchFamily="34" charset="-128"/>
                <a:sym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512698E-0211-4A11-9E6B-5B07EA1FAF1F}"/>
                </a:ext>
              </a:extLst>
            </p:cNvPr>
            <p:cNvSpPr txBox="1"/>
            <p:nvPr/>
          </p:nvSpPr>
          <p:spPr>
            <a:xfrm>
              <a:off x="6096000" y="3971364"/>
              <a:ext cx="3113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Broadway" panose="04040905080B02020502" pitchFamily="82" charset="0"/>
                  <a:ea typeface="苹方-粗体" panose="020B0800000000000000" pitchFamily="34" charset="-128"/>
                  <a:sym typeface="Calibri" panose="020F0502020204030204" pitchFamily="34" charset="0"/>
                </a:rPr>
                <a:t>03 . </a:t>
              </a:r>
              <a:r>
                <a:rPr lang="en-US" altLang="zh-CN" sz="2400" b="1" dirty="0">
                  <a:latin typeface="Broadway" panose="04040905080B02020502" pitchFamily="82" charset="0"/>
                  <a:ea typeface="苹方-粗体" panose="020B0800000000000000" pitchFamily="34" charset="-128"/>
                  <a:sym typeface="Calibri" panose="020F0502020204030204" pitchFamily="34" charset="0"/>
                </a:rPr>
                <a:t>CONCLUSIONS</a:t>
              </a:r>
              <a:endParaRPr lang="zh-CN" altLang="en-US" sz="2400" b="1" dirty="0">
                <a:latin typeface="Broadway" panose="04040905080B02020502" pitchFamily="82" charset="0"/>
                <a:ea typeface="苹方-粗体" panose="020B0800000000000000" pitchFamily="34" charset="-128"/>
                <a:sym typeface="Calibri" panose="020F050202020403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0FF6775-AEE8-484F-9DD1-92CCFBD717B2}"/>
                </a:ext>
              </a:extLst>
            </p:cNvPr>
            <p:cNvSpPr txBox="1"/>
            <p:nvPr/>
          </p:nvSpPr>
          <p:spPr>
            <a:xfrm>
              <a:off x="6096000" y="3177839"/>
              <a:ext cx="34510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Broadway" panose="04040905080B02020502" pitchFamily="82" charset="0"/>
                  <a:ea typeface="苹方-粗体" panose="020B0800000000000000" pitchFamily="34" charset="-128"/>
                  <a:sym typeface="Calibri" panose="020F0502020204030204" pitchFamily="34" charset="0"/>
                </a:rPr>
                <a:t>02 . </a:t>
              </a:r>
              <a:r>
                <a:rPr lang="en-US" altLang="zh-CN" sz="2400" b="1" dirty="0">
                  <a:latin typeface="Broadway" panose="04040905080B02020502" pitchFamily="82" charset="0"/>
                  <a:ea typeface="苹方-粗体" panose="020B0800000000000000" pitchFamily="34" charset="-128"/>
                  <a:sym typeface="Calibri" panose="020F0502020204030204" pitchFamily="34" charset="0"/>
                </a:rPr>
                <a:t>RELATED WORK</a:t>
              </a:r>
              <a:endParaRPr lang="zh-CN" altLang="en-US" sz="2400" b="1" dirty="0">
                <a:latin typeface="Broadway" panose="04040905080B02020502" pitchFamily="82" charset="0"/>
                <a:ea typeface="苹方-粗体" panose="020B0800000000000000" pitchFamily="34" charset="-128"/>
                <a:sym typeface="Calibri" panose="020F0502020204030204" pitchFamily="34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0EF6C82E-DB4B-4274-8F48-31F251A61BEE}"/>
              </a:ext>
            </a:extLst>
          </p:cNvPr>
          <p:cNvSpPr/>
          <p:nvPr/>
        </p:nvSpPr>
        <p:spPr>
          <a:xfrm rot="5400000">
            <a:off x="-1331899" y="3170222"/>
            <a:ext cx="3181352" cy="5175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BUSINESS DESIGN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F05058A-D4BD-4FA5-8000-689F63144688}"/>
              </a:ext>
            </a:extLst>
          </p:cNvPr>
          <p:cNvCxnSpPr>
            <a:cxnSpLocks/>
          </p:cNvCxnSpPr>
          <p:nvPr/>
        </p:nvCxnSpPr>
        <p:spPr>
          <a:xfrm flipV="1">
            <a:off x="5477315" y="2348091"/>
            <a:ext cx="0" cy="21618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38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1DB426-ECE9-45D8-B1A9-C46B9A346C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1013093"/>
            <a:ext cx="7239000" cy="483181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6ABAD86-FBDE-498B-AE9F-2387630E232B}"/>
              </a:ext>
            </a:extLst>
          </p:cNvPr>
          <p:cNvSpPr txBox="1"/>
          <p:nvPr/>
        </p:nvSpPr>
        <p:spPr>
          <a:xfrm>
            <a:off x="1009275" y="2243755"/>
            <a:ext cx="328695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苹方-粗体" panose="020B0800000000000000" pitchFamily="34" charset="-128"/>
                <a:cs typeface="经典综艺体简" panose="02010609000101010101" pitchFamily="49" charset="-122"/>
                <a:sym typeface="Calibri" panose="020F0502020204030204" pitchFamily="34" charset="0"/>
              </a:rPr>
              <a:t>PART</a:t>
            </a:r>
            <a:r>
              <a:rPr lang="en-US" altLang="zh-CN" sz="4800" b="1" dirty="0">
                <a:latin typeface="Broadway" panose="04040905080B02020502" pitchFamily="82" charset="0"/>
                <a:ea typeface="苹方-粗体" panose="020B0800000000000000" pitchFamily="34" charset="-128"/>
                <a:cs typeface="经典综艺体简" panose="02010609000101010101" pitchFamily="49" charset="-122"/>
                <a:sym typeface="Calibri" panose="020F0502020204030204" pitchFamily="34" charset="0"/>
              </a:rPr>
              <a:t>01</a:t>
            </a:r>
            <a:endParaRPr lang="zh-CN" altLang="en-US" sz="4800" b="1" dirty="0">
              <a:latin typeface="Broadway" panose="04040905080B02020502" pitchFamily="82" charset="0"/>
              <a:ea typeface="苹方-粗体" panose="020B0800000000000000" pitchFamily="34" charset="-128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178A77-AD7B-44FB-9072-075A8DD5C53F}"/>
              </a:ext>
            </a:extLst>
          </p:cNvPr>
          <p:cNvSpPr txBox="1"/>
          <p:nvPr/>
        </p:nvSpPr>
        <p:spPr>
          <a:xfrm>
            <a:off x="1009276" y="3074752"/>
            <a:ext cx="499782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dist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ea typeface="苹方-粗体" panose="020B0800000000000000" pitchFamily="34" charset="-128"/>
                <a:sym typeface="Calibri" panose="020F0502020204030204" pitchFamily="34" charset="0"/>
              </a:rPr>
              <a:t>INTRODUCTION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ea typeface="苹方-粗体" panose="020B0800000000000000" pitchFamily="34" charset="-128"/>
              <a:sym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B4EC8A-52C1-40D7-9F8D-54C1B8DD711F}"/>
              </a:ext>
            </a:extLst>
          </p:cNvPr>
          <p:cNvSpPr txBox="1"/>
          <p:nvPr/>
        </p:nvSpPr>
        <p:spPr>
          <a:xfrm>
            <a:off x="1009276" y="3844193"/>
            <a:ext cx="5296274" cy="555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苹方_常规" panose="020B0300000000000000" pitchFamily="34" charset="-122"/>
                <a:ea typeface="苹方_常规" panose="020B0300000000000000" pitchFamily="34" charset="-122"/>
                <a:sym typeface="Calibri" panose="020F0502020204030204" pitchFamily="34" charset="0"/>
              </a:rPr>
              <a:t>The paper describes AIOS, an LLM agent operating system designed to integrate and optimize the use of large language models within an OS environment.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453A487-0C76-4914-AAD2-784869A04391}"/>
              </a:ext>
            </a:extLst>
          </p:cNvPr>
          <p:cNvSpPr/>
          <p:nvPr/>
        </p:nvSpPr>
        <p:spPr>
          <a:xfrm rot="5400000">
            <a:off x="-1331899" y="3170222"/>
            <a:ext cx="3181352" cy="5175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BUSINESS DESIGN</a:t>
            </a:r>
          </a:p>
        </p:txBody>
      </p:sp>
    </p:spTree>
    <p:extLst>
      <p:ext uri="{BB962C8B-B14F-4D97-AF65-F5344CB8AC3E}">
        <p14:creationId xmlns:p14="http://schemas.microsoft.com/office/powerpoint/2010/main" val="4938650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4CA16778-FB71-4D79-B1BA-BDCA6731F49F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6" r="20386"/>
          <a:stretch>
            <a:fillRect/>
          </a:stretch>
        </p:blipFill>
        <p:spPr/>
      </p:pic>
      <p:sp>
        <p:nvSpPr>
          <p:cNvPr id="5" name="Shape 1507"/>
          <p:cNvSpPr/>
          <p:nvPr/>
        </p:nvSpPr>
        <p:spPr>
          <a:xfrm>
            <a:off x="6691884" y="2086270"/>
            <a:ext cx="5035602" cy="3945888"/>
          </a:xfrm>
          <a:prstGeom prst="rect">
            <a:avLst/>
          </a:prstGeom>
          <a:noFill/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a14="http://schemas.microsoft.com/office/mac/drawingml/2011/main" val="1"/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1200" dirty="0">
                <a:solidFill>
                  <a:schemeClr val="bg1"/>
                </a:solidFill>
                <a:latin typeface="苹方-粗体" panose="020B0800000000000000" pitchFamily="34" charset="-128"/>
                <a:ea typeface="苹方-粗体" panose="020B0800000000000000" pitchFamily="34" charset="-128"/>
                <a:sym typeface="Montserrat"/>
              </a:rPr>
              <a:t>WHAT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苹方_常规" panose="020B0300000000000000" pitchFamily="34" charset="-122"/>
                <a:ea typeface="苹方_常规" panose="020B0300000000000000" pitchFamily="34" charset="-122"/>
                <a:sym typeface="Montserrat"/>
              </a:rPr>
              <a:t>The paper describes AIOS, an LLM agent operating system designed to integrate and optimize the use of large language models within an OS environment.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  <a:latin typeface="苹方_常规" panose="020B0300000000000000" pitchFamily="34" charset="-122"/>
              <a:ea typeface="苹方_常规" panose="020B0300000000000000" pitchFamily="34" charset="-122"/>
              <a:sym typeface="Montserra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200" dirty="0">
                <a:solidFill>
                  <a:schemeClr val="bg1"/>
                </a:solidFill>
                <a:latin typeface="苹方-粗体" panose="020B0800000000000000" pitchFamily="34" charset="-128"/>
                <a:ea typeface="苹方-粗体" panose="020B0800000000000000" pitchFamily="34" charset="-128"/>
                <a:sym typeface="Montserrat"/>
              </a:rPr>
              <a:t>HOW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苹方_常规" panose="020B0300000000000000" pitchFamily="34" charset="-122"/>
                <a:ea typeface="苹方_常规" panose="020B0300000000000000" pitchFamily="34" charset="-122"/>
                <a:sym typeface="Montserrat"/>
              </a:rPr>
              <a:t>AIOS integrates LLMs into OS to optimize resource </a:t>
            </a:r>
            <a:r>
              <a:rPr lang="en-US" altLang="zh-CN" sz="1200" dirty="0" err="1">
                <a:solidFill>
                  <a:schemeClr val="bg1"/>
                </a:solidFill>
                <a:latin typeface="苹方_常规" panose="020B0300000000000000" pitchFamily="34" charset="-122"/>
                <a:ea typeface="苹方_常规" panose="020B0300000000000000" pitchFamily="34" charset="-122"/>
                <a:sym typeface="Montserrat"/>
              </a:rPr>
              <a:t>allo</a:t>
            </a:r>
            <a:r>
              <a:rPr lang="en-US" altLang="zh-CN" sz="1200" dirty="0">
                <a:solidFill>
                  <a:schemeClr val="bg1"/>
                </a:solidFill>
                <a:latin typeface="苹方_常规" panose="020B0300000000000000" pitchFamily="34" charset="-122"/>
                <a:ea typeface="苹方_常规" panose="020B0300000000000000" pitchFamily="34" charset="-122"/>
                <a:sym typeface="Montserrat"/>
              </a:rPr>
              <a:t>-cation, facilitate context management, and enable concurrent multi-agent execution.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  <a:latin typeface="苹方_常规" panose="020B0300000000000000" pitchFamily="34" charset="-122"/>
              <a:ea typeface="苹方_常规" panose="020B0300000000000000" pitchFamily="34" charset="-122"/>
              <a:sym typeface="Montserra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1200" dirty="0">
                <a:solidFill>
                  <a:schemeClr val="bg1"/>
                </a:solidFill>
                <a:latin typeface="苹方-粗体" panose="020B0800000000000000" pitchFamily="34" charset="-128"/>
                <a:ea typeface="苹方-粗体" panose="020B0800000000000000" pitchFamily="34" charset="-128"/>
                <a:sym typeface="Montserrat"/>
              </a:rPr>
              <a:t>USING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苹方_常规" panose="020B0300000000000000" pitchFamily="34" charset="-122"/>
                <a:ea typeface="苹方_常规" panose="020B0300000000000000" pitchFamily="34" charset="-122"/>
                <a:sym typeface="Montserrat"/>
              </a:rPr>
              <a:t>AIOS addresses several core challenges in the deployment of LLM-based agents, including sub-optimal scheduling, resource allocation, context main-</a:t>
            </a:r>
            <a:r>
              <a:rPr lang="en-US" sz="1200" dirty="0" err="1">
                <a:solidFill>
                  <a:schemeClr val="bg1"/>
                </a:solidFill>
                <a:latin typeface="苹方_常规" panose="020B0300000000000000" pitchFamily="34" charset="-122"/>
                <a:ea typeface="苹方_常规" panose="020B0300000000000000" pitchFamily="34" charset="-122"/>
                <a:sym typeface="Montserrat"/>
              </a:rPr>
              <a:t>tenance</a:t>
            </a:r>
            <a:r>
              <a:rPr lang="en-US" sz="1200" dirty="0">
                <a:solidFill>
                  <a:schemeClr val="bg1"/>
                </a:solidFill>
                <a:latin typeface="苹方_常规" panose="020B0300000000000000" pitchFamily="34" charset="-122"/>
                <a:ea typeface="苹方_常规" panose="020B0300000000000000" pitchFamily="34" charset="-122"/>
                <a:sym typeface="Montserrat"/>
              </a:rPr>
              <a:t>, and the integration of heterogeneous agents. 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9CAE797-974B-81D4-1CBB-A78BA910F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738" y="456371"/>
            <a:ext cx="2633947" cy="9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885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1DB426-ECE9-45D8-B1A9-C46B9A346C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1013093"/>
            <a:ext cx="7239000" cy="483181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6ABAD86-FBDE-498B-AE9F-2387630E232B}"/>
              </a:ext>
            </a:extLst>
          </p:cNvPr>
          <p:cNvSpPr txBox="1"/>
          <p:nvPr/>
        </p:nvSpPr>
        <p:spPr>
          <a:xfrm>
            <a:off x="1009275" y="2243755"/>
            <a:ext cx="328695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苹方-粗体" panose="020B0800000000000000" pitchFamily="34" charset="-128"/>
                <a:cs typeface="经典综艺体简" panose="02010609000101010101" pitchFamily="49" charset="-122"/>
                <a:sym typeface="Calibri" panose="020F0502020204030204" pitchFamily="34" charset="0"/>
              </a:rPr>
              <a:t>PART</a:t>
            </a:r>
            <a:r>
              <a:rPr lang="en-US" altLang="zh-CN" sz="4800" b="1" dirty="0">
                <a:latin typeface="Broadway" panose="04040905080B02020502" pitchFamily="82" charset="0"/>
                <a:ea typeface="苹方-粗体" panose="020B0800000000000000" pitchFamily="34" charset="-128"/>
                <a:cs typeface="经典综艺体简" panose="02010609000101010101" pitchFamily="49" charset="-122"/>
                <a:sym typeface="Calibri" panose="020F0502020204030204" pitchFamily="34" charset="0"/>
              </a:rPr>
              <a:t>02</a:t>
            </a:r>
            <a:endParaRPr lang="zh-CN" altLang="en-US" sz="4800" b="1" dirty="0">
              <a:latin typeface="Broadway" panose="04040905080B02020502" pitchFamily="82" charset="0"/>
              <a:ea typeface="苹方-粗体" panose="020B0800000000000000" pitchFamily="34" charset="-128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178A77-AD7B-44FB-9072-075A8DD5C53F}"/>
              </a:ext>
            </a:extLst>
          </p:cNvPr>
          <p:cNvSpPr txBox="1"/>
          <p:nvPr/>
        </p:nvSpPr>
        <p:spPr>
          <a:xfrm>
            <a:off x="1009276" y="3074752"/>
            <a:ext cx="529627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dist"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ea typeface="苹方-粗体" panose="020B0800000000000000" pitchFamily="34" charset="-128"/>
              </a:defRPr>
            </a:lvl1pPr>
          </a:lstStyle>
          <a:p>
            <a:r>
              <a:rPr lang="en-US" altLang="zh-CN" dirty="0">
                <a:sym typeface="Calibri" panose="020F0502020204030204" pitchFamily="34" charset="0"/>
              </a:rPr>
              <a:t>RELATED WORK</a:t>
            </a:r>
            <a:endParaRPr lang="zh-CN" altLang="en-US" dirty="0">
              <a:sym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B4EC8A-52C1-40D7-9F8D-54C1B8DD711F}"/>
              </a:ext>
            </a:extLst>
          </p:cNvPr>
          <p:cNvSpPr txBox="1"/>
          <p:nvPr/>
        </p:nvSpPr>
        <p:spPr>
          <a:xfrm>
            <a:off x="1009276" y="3844193"/>
            <a:ext cx="5296274" cy="555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苹方_常规" panose="020B0300000000000000" pitchFamily="34" charset="-122"/>
                <a:ea typeface="苹方_常规" panose="020B0300000000000000" pitchFamily="34" charset="-122"/>
              </a:defRPr>
            </a:lvl1pPr>
          </a:lstStyle>
          <a:p>
            <a:r>
              <a:rPr lang="en-US" altLang="zh-CN" dirty="0"/>
              <a:t>Evolution of Operating Systems</a:t>
            </a:r>
            <a:r>
              <a:rPr lang="zh-CN" altLang="en-US" dirty="0"/>
              <a:t>，</a:t>
            </a:r>
            <a:r>
              <a:rPr lang="en-US" altLang="zh-CN" dirty="0"/>
              <a:t> Large Language Model Agents</a:t>
            </a:r>
            <a:r>
              <a:rPr lang="zh-CN" altLang="en-US" dirty="0"/>
              <a:t>，</a:t>
            </a:r>
            <a:r>
              <a:rPr lang="en-US" altLang="zh-CN" dirty="0"/>
              <a:t>and Requirements Definition Work.</a:t>
            </a:r>
            <a:endParaRPr lang="zh-CN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453A487-0C76-4914-AAD2-784869A04391}"/>
              </a:ext>
            </a:extLst>
          </p:cNvPr>
          <p:cNvSpPr/>
          <p:nvPr/>
        </p:nvSpPr>
        <p:spPr>
          <a:xfrm rot="5400000">
            <a:off x="-1331899" y="3170222"/>
            <a:ext cx="3181352" cy="5175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BUSINESS DESIGN</a:t>
            </a:r>
          </a:p>
        </p:txBody>
      </p:sp>
    </p:spTree>
    <p:extLst>
      <p:ext uri="{BB962C8B-B14F-4D97-AF65-F5344CB8AC3E}">
        <p14:creationId xmlns:p14="http://schemas.microsoft.com/office/powerpoint/2010/main" val="4609553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 descr="图片包含 户外, 天空, 建筑物, 时钟&#10;&#10;已生成极高可信度的说明">
            <a:extLst>
              <a:ext uri="{FF2B5EF4-FFF2-40B4-BE49-F238E27FC236}">
                <a16:creationId xmlns:a16="http://schemas.microsoft.com/office/drawing/2014/main" id="{76E81FD5-FFD6-403B-9FD0-F9FCA8748B2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" r="6747"/>
          <a:stretch>
            <a:fillRect/>
          </a:stretch>
        </p:blipFill>
        <p:spPr>
          <a:xfrm>
            <a:off x="10508751" y="-2793916"/>
            <a:ext cx="3047950" cy="2285927"/>
          </a:xfrm>
        </p:spPr>
      </p:pic>
      <p:pic>
        <p:nvPicPr>
          <p:cNvPr id="12" name="图片占位符 11" descr="图片包含 建筑物&#10;&#10;已生成极高可信度的说明">
            <a:extLst>
              <a:ext uri="{FF2B5EF4-FFF2-40B4-BE49-F238E27FC236}">
                <a16:creationId xmlns:a16="http://schemas.microsoft.com/office/drawing/2014/main" id="{97113E54-1A25-4A63-AEAA-CA04F12185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3" r="12513"/>
          <a:stretch>
            <a:fillRect/>
          </a:stretch>
        </p:blipFill>
        <p:spPr>
          <a:xfrm>
            <a:off x="7333751" y="-2793916"/>
            <a:ext cx="3047951" cy="2285927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363390-A2B7-1C20-1F40-5ACF68CDB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80" y="453291"/>
            <a:ext cx="2696603" cy="988159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0456FD82-722A-8088-45E0-DB1778B39F15}"/>
              </a:ext>
            </a:extLst>
          </p:cNvPr>
          <p:cNvGrpSpPr/>
          <p:nvPr/>
        </p:nvGrpSpPr>
        <p:grpSpPr>
          <a:xfrm>
            <a:off x="8207829" y="2153355"/>
            <a:ext cx="4056334" cy="2484589"/>
            <a:chOff x="8207829" y="2153355"/>
            <a:chExt cx="4056334" cy="248458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5DFD373-2F9F-6046-93DF-8ABFDA54A55C}"/>
                </a:ext>
              </a:extLst>
            </p:cNvPr>
            <p:cNvSpPr txBox="1"/>
            <p:nvPr/>
          </p:nvSpPr>
          <p:spPr>
            <a:xfrm>
              <a:off x="8207829" y="2153355"/>
              <a:ext cx="4056334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6283D4"/>
                  </a:solidFill>
                  <a:effectLst/>
                  <a:latin typeface="苹方-粗体" panose="020B0800000000000000" pitchFamily="34" charset="-128"/>
                  <a:ea typeface="苹方-粗体" panose="020B0800000000000000" pitchFamily="34" charset="-128"/>
                </a:defRPr>
              </a:lvl1pPr>
            </a:lstStyle>
            <a:p>
              <a:pPr algn="l"/>
              <a:r>
                <a:rPr lang="en-US" altLang="zh-CN" sz="1800" dirty="0"/>
                <a:t>Large Language Model Agents</a:t>
              </a:r>
              <a:endParaRPr lang="zh-CN" altLang="en-US" sz="18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59553DD-72DC-8779-562A-AA886B6ED233}"/>
                </a:ext>
              </a:extLst>
            </p:cNvPr>
            <p:cNvSpPr txBox="1"/>
            <p:nvPr/>
          </p:nvSpPr>
          <p:spPr>
            <a:xfrm>
              <a:off x="8207829" y="2916254"/>
              <a:ext cx="3389085" cy="17216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171450" indent="-171450">
                <a:lnSpc>
                  <a:spcPct val="150000"/>
                </a:lnSpc>
                <a:buFont typeface="Wingdings" panose="05000000000000000000" pitchFamily="2" charset="2"/>
                <a:buChar char="n"/>
                <a:defRPr sz="1200">
                  <a:solidFill>
                    <a:schemeClr val="bg1"/>
                  </a:solidFill>
                  <a:latin typeface="苹方-粗体" panose="020B0800000000000000" pitchFamily="34" charset="-128"/>
                  <a:ea typeface="苹方-粗体" panose="020B0800000000000000" pitchFamily="34" charset="-128"/>
                </a:defRPr>
              </a:lvl1pPr>
            </a:lstStyle>
            <a:p>
              <a:r>
                <a:rPr lang="en" altLang="zh-CN" dirty="0">
                  <a:latin typeface="苹方_常规" panose="020B0300000000000000" pitchFamily="34" charset="-122"/>
                  <a:ea typeface="苹方_常规" panose="020B0300000000000000" pitchFamily="34" charset="-122"/>
                </a:rPr>
                <a:t>The AIOS architecture is organized into three distinct layers: the application layer, the kernel layer, and the hardware layer. This structure ensures clear delineation of responsibilities and simplifies system interactions through modular design.</a:t>
              </a:r>
              <a:endParaRPr lang="zh-CN" altLang="en-US" dirty="0">
                <a:latin typeface="苹方_常规" panose="020B0300000000000000" pitchFamily="34" charset="-122"/>
                <a:ea typeface="苹方_常规" panose="020B0300000000000000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4411403-7F64-6894-7DA0-6D098BFB75C0}"/>
              </a:ext>
            </a:extLst>
          </p:cNvPr>
          <p:cNvGrpSpPr/>
          <p:nvPr/>
        </p:nvGrpSpPr>
        <p:grpSpPr>
          <a:xfrm>
            <a:off x="226443" y="1809416"/>
            <a:ext cx="7756413" cy="4578035"/>
            <a:chOff x="226443" y="1809416"/>
            <a:chExt cx="7756413" cy="4578035"/>
          </a:xfrm>
        </p:grpSpPr>
        <p:pic>
          <p:nvPicPr>
            <p:cNvPr id="17" name="图片 16" descr="图形用户界面, 日程表&#10;&#10;描述已自动生成">
              <a:extLst>
                <a:ext uri="{FF2B5EF4-FFF2-40B4-BE49-F238E27FC236}">
                  <a16:creationId xmlns:a16="http://schemas.microsoft.com/office/drawing/2014/main" id="{705FAE9A-9967-1617-3999-6017DBFBA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43" y="1809416"/>
              <a:ext cx="7756413" cy="4104560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0BB75F6-132F-BD54-8569-EF4255EFE440}"/>
                </a:ext>
              </a:extLst>
            </p:cNvPr>
            <p:cNvSpPr txBox="1"/>
            <p:nvPr/>
          </p:nvSpPr>
          <p:spPr>
            <a:xfrm>
              <a:off x="226443" y="6044600"/>
              <a:ext cx="6778170" cy="3428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171450" indent="-171450">
                <a:lnSpc>
                  <a:spcPct val="150000"/>
                </a:lnSpc>
                <a:buFont typeface="Wingdings" panose="05000000000000000000" pitchFamily="2" charset="2"/>
                <a:buChar char="n"/>
                <a:defRPr sz="1200">
                  <a:solidFill>
                    <a:schemeClr val="bg1"/>
                  </a:solidFill>
                  <a:latin typeface="苹方_常规" panose="020B0300000000000000" pitchFamily="34" charset="-122"/>
                  <a:ea typeface="苹方_常规" panose="020B0300000000000000" pitchFamily="34" charset="-122"/>
                </a:defRPr>
              </a:lvl1pPr>
            </a:lstStyle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i="1" dirty="0"/>
                <a:t>An overview of the AIOS architecture.</a:t>
              </a:r>
              <a:endParaRPr lang="zh-CN" altLang="zh-CN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044689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1DB426-ECE9-45D8-B1A9-C46B9A346C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1013093"/>
            <a:ext cx="7239000" cy="483181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6ABAD86-FBDE-498B-AE9F-2387630E232B}"/>
              </a:ext>
            </a:extLst>
          </p:cNvPr>
          <p:cNvSpPr txBox="1"/>
          <p:nvPr/>
        </p:nvSpPr>
        <p:spPr>
          <a:xfrm>
            <a:off x="1009275" y="2243755"/>
            <a:ext cx="328695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苹方-粗体" panose="020B0800000000000000" pitchFamily="34" charset="-128"/>
                <a:cs typeface="经典综艺体简" panose="02010609000101010101" pitchFamily="49" charset="-122"/>
                <a:sym typeface="Calibri" panose="020F0502020204030204" pitchFamily="34" charset="0"/>
              </a:rPr>
              <a:t>PART</a:t>
            </a:r>
            <a:r>
              <a:rPr lang="en-US" altLang="zh-CN" sz="4800" b="1" dirty="0">
                <a:latin typeface="Broadway" panose="04040905080B02020502" pitchFamily="82" charset="0"/>
                <a:ea typeface="苹方-粗体" panose="020B0800000000000000" pitchFamily="34" charset="-128"/>
                <a:cs typeface="经典综艺体简" panose="02010609000101010101" pitchFamily="49" charset="-122"/>
                <a:sym typeface="Calibri" panose="020F0502020204030204" pitchFamily="34" charset="0"/>
              </a:rPr>
              <a:t>03</a:t>
            </a:r>
            <a:endParaRPr lang="zh-CN" altLang="en-US" sz="4800" b="1" dirty="0">
              <a:latin typeface="Broadway" panose="04040905080B02020502" pitchFamily="82" charset="0"/>
              <a:ea typeface="苹方-粗体" panose="020B0800000000000000" pitchFamily="34" charset="-128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178A77-AD7B-44FB-9072-075A8DD5C53F}"/>
              </a:ext>
            </a:extLst>
          </p:cNvPr>
          <p:cNvSpPr txBox="1"/>
          <p:nvPr/>
        </p:nvSpPr>
        <p:spPr>
          <a:xfrm>
            <a:off x="1009276" y="3074752"/>
            <a:ext cx="499782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dist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ea typeface="苹方-粗体" panose="020B0800000000000000" pitchFamily="34" charset="-128"/>
                <a:sym typeface="Calibri" panose="020F0502020204030204" pitchFamily="34" charset="0"/>
              </a:rPr>
              <a:t>CONCLUSIONS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ea typeface="苹方-粗体" panose="020B0800000000000000" pitchFamily="34" charset="-128"/>
              <a:sym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B4EC8A-52C1-40D7-9F8D-54C1B8DD711F}"/>
              </a:ext>
            </a:extLst>
          </p:cNvPr>
          <p:cNvSpPr txBox="1"/>
          <p:nvPr/>
        </p:nvSpPr>
        <p:spPr>
          <a:xfrm>
            <a:off x="1009276" y="3844193"/>
            <a:ext cx="5296274" cy="79810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苹方_常规" panose="020B0300000000000000" pitchFamily="34" charset="-122"/>
                <a:ea typeface="苹方_常规" panose="020B0300000000000000" pitchFamily="34" charset="-122"/>
                <a:sym typeface="Calibri" panose="020F0502020204030204" pitchFamily="34" charset="0"/>
              </a:rPr>
              <a:t>The insights and methods showcased in this paper contribute significantly to the ongoing discourse in AI and system research, offering a viable solution to the integration challenges posed by the diverse landscape of AI agents.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453A487-0C76-4914-AAD2-784869A04391}"/>
              </a:ext>
            </a:extLst>
          </p:cNvPr>
          <p:cNvSpPr/>
          <p:nvPr/>
        </p:nvSpPr>
        <p:spPr>
          <a:xfrm rot="5400000">
            <a:off x="-1331899" y="3170222"/>
            <a:ext cx="3181352" cy="5175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BUSINESS DESIGN</a:t>
            </a:r>
          </a:p>
        </p:txBody>
      </p:sp>
    </p:spTree>
    <p:extLst>
      <p:ext uri="{BB962C8B-B14F-4D97-AF65-F5344CB8AC3E}">
        <p14:creationId xmlns:p14="http://schemas.microsoft.com/office/powerpoint/2010/main" val="32941596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图片包含 建筑物, 围栏, 室内&#10;&#10;已生成极高可信度的说明">
            <a:extLst>
              <a:ext uri="{FF2B5EF4-FFF2-40B4-BE49-F238E27FC236}">
                <a16:creationId xmlns:a16="http://schemas.microsoft.com/office/drawing/2014/main" id="{E6CAE30C-E759-4A5A-8919-58FE81A8449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1546223" y="2011702"/>
            <a:ext cx="1849342" cy="1849340"/>
          </a:xfrm>
        </p:spPr>
      </p:pic>
      <p:pic>
        <p:nvPicPr>
          <p:cNvPr id="18" name="图片占位符 17" descr="图片包含 户外, 建筑物, 天空, 摩天大楼&#10;&#10;已生成极高可信度的说明">
            <a:extLst>
              <a:ext uri="{FF2B5EF4-FFF2-40B4-BE49-F238E27FC236}">
                <a16:creationId xmlns:a16="http://schemas.microsoft.com/office/drawing/2014/main" id="{DF0F91BC-0E8D-401E-AE93-6880DB7F544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5177169" y="2011702"/>
            <a:ext cx="1849342" cy="1849340"/>
          </a:xfrm>
        </p:spPr>
      </p:pic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DBB52F9C-E825-4C5C-8A6F-C6A9C7C12B0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8808115" y="2011702"/>
            <a:ext cx="1849342" cy="1849340"/>
          </a:xfrm>
        </p:spPr>
      </p:pic>
      <p:sp>
        <p:nvSpPr>
          <p:cNvPr id="7" name="Shape 1406"/>
          <p:cNvSpPr/>
          <p:nvPr/>
        </p:nvSpPr>
        <p:spPr>
          <a:xfrm>
            <a:off x="1255783" y="4179937"/>
            <a:ext cx="2430221" cy="1452898"/>
          </a:xfrm>
          <a:prstGeom prst="rect">
            <a:avLst/>
          </a:prstGeom>
          <a:noFill/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a14="http://schemas.microsoft.com/office/mac/drawingml/2011/main" val="1"/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 algn="ctr"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D1730"/>
                </a:solidFill>
                <a:latin typeface="苹方_常规" panose="020B0300000000000000" pitchFamily="34" charset="-122"/>
                <a:ea typeface="苹方_常规" panose="020B0300000000000000" pitchFamily="34" charset="-122"/>
              </a:rPr>
              <a:t>AIOS optimizes resource allocation, context switching, and concurrent multi-agent execution by providing a suite of modules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764724-72B1-EEF0-22BD-A45DCB75CD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72" y="454978"/>
            <a:ext cx="2588026" cy="948372"/>
          </a:xfrm>
          <a:prstGeom prst="rect">
            <a:avLst/>
          </a:prstGeom>
        </p:spPr>
      </p:pic>
      <p:sp>
        <p:nvSpPr>
          <p:cNvPr id="15" name="Shape 1406">
            <a:extLst>
              <a:ext uri="{FF2B5EF4-FFF2-40B4-BE49-F238E27FC236}">
                <a16:creationId xmlns:a16="http://schemas.microsoft.com/office/drawing/2014/main" id="{CF874C8C-2890-7A10-CCC7-15E6D39F47AD}"/>
              </a:ext>
            </a:extLst>
          </p:cNvPr>
          <p:cNvSpPr/>
          <p:nvPr/>
        </p:nvSpPr>
        <p:spPr>
          <a:xfrm>
            <a:off x="4880889" y="4179937"/>
            <a:ext cx="2430221" cy="1729897"/>
          </a:xfrm>
          <a:prstGeom prst="rect">
            <a:avLst/>
          </a:prstGeom>
          <a:noFill/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a14="http://schemas.microsoft.com/office/mac/drawingml/2011/main" val="1"/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 algn="ctr"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D1730"/>
                </a:solidFill>
                <a:latin typeface="苹方_常规" panose="020B0300000000000000" pitchFamily="34" charset="-122"/>
                <a:ea typeface="苹方_常规" panose="020B0300000000000000" pitchFamily="34" charset="-122"/>
              </a:rPr>
              <a:t>Experimental results show that AIOS performs excellently in concurrent multi-agent execution, ensuring consistency in LLM responses and efficient system scheduling. </a:t>
            </a:r>
          </a:p>
        </p:txBody>
      </p:sp>
      <p:sp>
        <p:nvSpPr>
          <p:cNvPr id="17" name="Shape 1406">
            <a:extLst>
              <a:ext uri="{FF2B5EF4-FFF2-40B4-BE49-F238E27FC236}">
                <a16:creationId xmlns:a16="http://schemas.microsoft.com/office/drawing/2014/main" id="{87E22D82-1BE6-BE82-3FB9-1916E66F1D46}"/>
              </a:ext>
            </a:extLst>
          </p:cNvPr>
          <p:cNvSpPr/>
          <p:nvPr/>
        </p:nvSpPr>
        <p:spPr>
          <a:xfrm>
            <a:off x="8505995" y="4179937"/>
            <a:ext cx="2430221" cy="1175899"/>
          </a:xfrm>
          <a:prstGeom prst="rect">
            <a:avLst/>
          </a:prstGeom>
          <a:noFill/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a14="http://schemas.microsoft.com/office/mac/drawingml/2011/main" val="1"/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 algn="ctr"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D1730"/>
                </a:solidFill>
                <a:latin typeface="苹方_常规" panose="020B0300000000000000" pitchFamily="34" charset="-122"/>
                <a:ea typeface="苹方_常规" panose="020B0300000000000000" pitchFamily="34" charset="-122"/>
              </a:rPr>
              <a:t>In conclusion, AIOS is an inspiring work that opens up a broad range of research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7691346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05D1556-AE60-45FB-86CA-C676AC5F3B1F}"/>
              </a:ext>
            </a:extLst>
          </p:cNvPr>
          <p:cNvSpPr/>
          <p:nvPr/>
        </p:nvSpPr>
        <p:spPr>
          <a:xfrm rot="5400000">
            <a:off x="-1331899" y="3170222"/>
            <a:ext cx="3181352" cy="517557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BUSINESS DESIGN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90F91A-7B77-8A7B-9E0C-432A632C32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682" y="1459184"/>
            <a:ext cx="7239000" cy="48318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66AC74-F928-5380-047D-597C99DC3848}"/>
              </a:ext>
            </a:extLst>
          </p:cNvPr>
          <p:cNvSpPr txBox="1"/>
          <p:nvPr/>
        </p:nvSpPr>
        <p:spPr>
          <a:xfrm>
            <a:off x="1299410" y="3714170"/>
            <a:ext cx="2056111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苹方_常规" panose="020B0300000000000000" pitchFamily="34" charset="-122"/>
                <a:ea typeface="苹方_常规" panose="020B0300000000000000" pitchFamily="34" charset="-122"/>
                <a:sym typeface="Calibri" panose="020F0502020204030204" pitchFamily="34" charset="0"/>
              </a:rPr>
              <a:t>Elvira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2A102D9-2495-9581-E307-1E9328D12962}"/>
              </a:ext>
            </a:extLst>
          </p:cNvPr>
          <p:cNvCxnSpPr>
            <a:cxnSpLocks/>
          </p:cNvCxnSpPr>
          <p:nvPr/>
        </p:nvCxnSpPr>
        <p:spPr>
          <a:xfrm>
            <a:off x="1367971" y="3526173"/>
            <a:ext cx="800825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39E2483-B78A-8315-B57A-E459E1EFAE7E}"/>
              </a:ext>
            </a:extLst>
          </p:cNvPr>
          <p:cNvSpPr txBox="1"/>
          <p:nvPr/>
        </p:nvSpPr>
        <p:spPr>
          <a:xfrm>
            <a:off x="1299410" y="2782669"/>
            <a:ext cx="893717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sz="5400" b="1">
                <a:latin typeface="Broadway" panose="04040905080B02020502" pitchFamily="82" charset="0"/>
                <a:ea typeface="苹方-粗体" panose="020B0800000000000000" pitchFamily="34" charset="-128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sym typeface="Calibri" panose="020F0502020204030204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1483269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hite">
      <a:majorFont>
        <a:latin typeface="Montserrat Semi Bold"/>
        <a:ea typeface="Montserrat Semi Bold"/>
        <a:cs typeface="Montserrat Semi Bol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9193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317</Words>
  <Application>Microsoft Macintosh PowerPoint</Application>
  <PresentationFormat>宽屏</PresentationFormat>
  <Paragraphs>46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等线</vt:lpstr>
      <vt:lpstr>等线 Light</vt:lpstr>
      <vt:lpstr>苹方_常规</vt:lpstr>
      <vt:lpstr>苹方-粗体</vt:lpstr>
      <vt:lpstr>Montserrat Semi Bold</vt:lpstr>
      <vt:lpstr>Titillium</vt:lpstr>
      <vt:lpstr>Arial</vt:lpstr>
      <vt:lpstr>Broadway</vt:lpstr>
      <vt:lpstr>Calibri</vt:lpstr>
      <vt:lpstr>Helvetica Light</vt:lpstr>
      <vt:lpstr>Montserrat Light</vt:lpstr>
      <vt:lpstr>Wingdings</vt:lpstr>
      <vt:lpstr>Office 主题​​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www.51pptmoban.com</dc:title>
  <dc:creator>ColourPPT</dc:creator>
  <cp:keywords>51PPT模板网</cp:keywords>
  <cp:lastModifiedBy>Ziyan Qiu</cp:lastModifiedBy>
  <cp:revision>25</cp:revision>
  <dcterms:created xsi:type="dcterms:W3CDTF">2018-09-14T03:38:46Z</dcterms:created>
  <dcterms:modified xsi:type="dcterms:W3CDTF">2024-06-16T06:01:48Z</dcterms:modified>
</cp:coreProperties>
</file>