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304" r:id="rId4"/>
    <p:sldId id="316" r:id="rId5"/>
    <p:sldId id="305" r:id="rId6"/>
    <p:sldId id="307" r:id="rId7"/>
    <p:sldId id="308" r:id="rId8"/>
    <p:sldId id="309" r:id="rId9"/>
    <p:sldId id="306" r:id="rId10"/>
    <p:sldId id="303" r:id="rId11"/>
    <p:sldId id="310" r:id="rId12"/>
    <p:sldId id="311" r:id="rId13"/>
    <p:sldId id="312" r:id="rId14"/>
    <p:sldId id="313" r:id="rId15"/>
    <p:sldId id="314" r:id="rId16"/>
    <p:sldId id="315" r:id="rId17"/>
    <p:sldId id="298" r:id="rId18"/>
    <p:sldId id="299" r:id="rId19"/>
    <p:sldId id="301" r:id="rId20"/>
    <p:sldId id="302" r:id="rId21"/>
    <p:sldId id="287" r:id="rId22"/>
    <p:sldId id="25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544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463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463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463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463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463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463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197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56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01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744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46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02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14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52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55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922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75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708921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Book Manager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7888" y="400506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201614801  </a:t>
            </a:r>
            <a:r>
              <a:rPr lang="ko-KR" altLang="en-US" sz="1600" b="1" dirty="0" err="1">
                <a:solidFill>
                  <a:schemeClr val="bg1"/>
                </a:solidFill>
              </a:rPr>
              <a:t>김기완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201614868  </a:t>
            </a:r>
            <a:r>
              <a:rPr lang="ko-KR" altLang="en-US" sz="1600" b="1" dirty="0">
                <a:solidFill>
                  <a:schemeClr val="bg1"/>
                </a:solidFill>
              </a:rPr>
              <a:t>이성민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Windows Programming Project (WPF)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A9C307-D4F3-4D7B-9758-313304ADAED3}"/>
              </a:ext>
            </a:extLst>
          </p:cNvPr>
          <p:cNvSpPr/>
          <p:nvPr/>
        </p:nvSpPr>
        <p:spPr>
          <a:xfrm>
            <a:off x="4952873" y="2644637"/>
            <a:ext cx="2214246" cy="1198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MainWindow.xaml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BookManager</a:t>
            </a:r>
            <a:r>
              <a:rPr lang="en-US" altLang="ko-KR" b="1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00B05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BC7D33-5DC0-4A53-925C-13AAF36A304E}"/>
              </a:ext>
            </a:extLst>
          </p:cNvPr>
          <p:cNvSpPr/>
          <p:nvPr/>
        </p:nvSpPr>
        <p:spPr>
          <a:xfrm>
            <a:off x="1775520" y="2956403"/>
            <a:ext cx="221424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BookSetting.xaml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68E651-0B4C-4821-97F8-9F702FA96D04}"/>
              </a:ext>
            </a:extLst>
          </p:cNvPr>
          <p:cNvSpPr/>
          <p:nvPr/>
        </p:nvSpPr>
        <p:spPr>
          <a:xfrm>
            <a:off x="8130226" y="2956403"/>
            <a:ext cx="221424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BookAdd.xaml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EF9CE20-BA14-4E38-9237-329FCBD87E57}"/>
              </a:ext>
            </a:extLst>
          </p:cNvPr>
          <p:cNvSpPr/>
          <p:nvPr/>
        </p:nvSpPr>
        <p:spPr>
          <a:xfrm>
            <a:off x="1055440" y="4430367"/>
            <a:ext cx="4104456" cy="5074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/>
                </a:solidFill>
              </a:rPr>
              <a:t>NaberBookInformation.cs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A585C16-FDC9-4018-B540-339E876E7968}"/>
              </a:ext>
            </a:extLst>
          </p:cNvPr>
          <p:cNvSpPr/>
          <p:nvPr/>
        </p:nvSpPr>
        <p:spPr>
          <a:xfrm>
            <a:off x="1271464" y="1480284"/>
            <a:ext cx="4104456" cy="5074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/>
                </a:solidFill>
              </a:rPr>
              <a:t>DependencyTreeview.cs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08A163-0F7D-426E-A9ED-42154E8A22CB}"/>
              </a:ext>
            </a:extLst>
          </p:cNvPr>
          <p:cNvSpPr/>
          <p:nvPr/>
        </p:nvSpPr>
        <p:spPr>
          <a:xfrm>
            <a:off x="6794395" y="5747408"/>
            <a:ext cx="4262282" cy="5074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/>
                </a:solidFill>
              </a:rPr>
              <a:t>BookInformationBinding.cs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5D769D3-A712-4BE2-AA0E-8F49B06F5A18}"/>
              </a:ext>
            </a:extLst>
          </p:cNvPr>
          <p:cNvSpPr/>
          <p:nvPr/>
        </p:nvSpPr>
        <p:spPr>
          <a:xfrm>
            <a:off x="6672064" y="1496684"/>
            <a:ext cx="4348100" cy="5074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/>
                </a:solidFill>
              </a:rPr>
              <a:t>App.xaml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>
                <a:solidFill>
                  <a:prstClr val="black"/>
                </a:solidFill>
              </a:rPr>
              <a:t>App.cs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D4C5F27-8D7A-4528-85B5-F93E443F0314}"/>
              </a:ext>
            </a:extLst>
          </p:cNvPr>
          <p:cNvSpPr/>
          <p:nvPr/>
        </p:nvSpPr>
        <p:spPr>
          <a:xfrm>
            <a:off x="1919536" y="5461212"/>
            <a:ext cx="4348100" cy="5074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/>
                </a:solidFill>
              </a:rPr>
              <a:t>BookInformation.cs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37527E6-BF22-4285-8863-135AD5F1F1E9}"/>
              </a:ext>
            </a:extLst>
          </p:cNvPr>
          <p:cNvSpPr/>
          <p:nvPr/>
        </p:nvSpPr>
        <p:spPr>
          <a:xfrm>
            <a:off x="6267636" y="4366477"/>
            <a:ext cx="1465312" cy="635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Classes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3E6E34-4B4B-4C5F-9B9E-FA9D203A8952}"/>
              </a:ext>
            </a:extLst>
          </p:cNvPr>
          <p:cNvCxnSpPr/>
          <p:nvPr/>
        </p:nvCxnSpPr>
        <p:spPr>
          <a:xfrm flipH="1" flipV="1">
            <a:off x="3863752" y="1995749"/>
            <a:ext cx="1800200" cy="6306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140798F-E8F4-479F-AB13-42BC0B6899A9}"/>
              </a:ext>
            </a:extLst>
          </p:cNvPr>
          <p:cNvCxnSpPr/>
          <p:nvPr/>
        </p:nvCxnSpPr>
        <p:spPr>
          <a:xfrm flipV="1">
            <a:off x="6456040" y="2004095"/>
            <a:ext cx="2088232" cy="64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157E0F-3803-4D73-8AE0-7A841E25CDA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3989766" y="3243797"/>
            <a:ext cx="963107" cy="72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AD0B452-4DF0-4BF6-A280-16D9278EDD2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167119" y="3243797"/>
            <a:ext cx="963107" cy="72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7DCBDB-EAC1-4C7F-9CAA-F1CD02264A34}"/>
              </a:ext>
            </a:extLst>
          </p:cNvPr>
          <p:cNvCxnSpPr>
            <a:endCxn id="7" idx="7"/>
          </p:cNvCxnSpPr>
          <p:nvPr/>
        </p:nvCxnSpPr>
        <p:spPr>
          <a:xfrm flipH="1">
            <a:off x="4558812" y="3861240"/>
            <a:ext cx="961124" cy="643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7A035AA-27BE-4E98-BEFC-AF0109CB18B4}"/>
              </a:ext>
            </a:extLst>
          </p:cNvPr>
          <p:cNvCxnSpPr>
            <a:endCxn id="25" idx="0"/>
          </p:cNvCxnSpPr>
          <p:nvPr/>
        </p:nvCxnSpPr>
        <p:spPr>
          <a:xfrm>
            <a:off x="6456040" y="3842957"/>
            <a:ext cx="544252" cy="523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09BE27F-D9DF-4BE6-B0E9-13EF6DF39AB0}"/>
              </a:ext>
            </a:extLst>
          </p:cNvPr>
          <p:cNvCxnSpPr>
            <a:endCxn id="23" idx="7"/>
          </p:cNvCxnSpPr>
          <p:nvPr/>
        </p:nvCxnSpPr>
        <p:spPr>
          <a:xfrm flipH="1">
            <a:off x="5630871" y="5001670"/>
            <a:ext cx="969185" cy="533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7E4BC5-5D67-43E4-9808-8CC250849DCF}"/>
              </a:ext>
            </a:extLst>
          </p:cNvPr>
          <p:cNvCxnSpPr/>
          <p:nvPr/>
        </p:nvCxnSpPr>
        <p:spPr>
          <a:xfrm>
            <a:off x="7320136" y="5001670"/>
            <a:ext cx="720080" cy="745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22E4ED-A08D-4C2E-B92D-24ABADF1ED76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65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1028" name="Picture 4" descr="C:\Users\kwan7\Documents\카카오톡 받은 파일\KakaoTalk_20190605_2148393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196752"/>
            <a:ext cx="6525965" cy="129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wan7\Pictures\alladin a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7" y="1010204"/>
            <a:ext cx="27908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83432" y="2780928"/>
            <a:ext cx="6525965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불친절한 예제 파일과 설명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3200" dirty="0">
                <a:solidFill>
                  <a:schemeClr val="tx1"/>
                </a:solidFill>
              </a:rPr>
              <a:t>오래된 버전으로 인한 사용 불편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sz="3200" dirty="0">
                <a:solidFill>
                  <a:schemeClr val="tx1"/>
                </a:solidFill>
              </a:rPr>
              <a:t>ISBN</a:t>
            </a:r>
            <a:r>
              <a:rPr lang="ko-KR" altLang="en-US" sz="3200" dirty="0">
                <a:solidFill>
                  <a:schemeClr val="tx1"/>
                </a:solidFill>
              </a:rPr>
              <a:t>으로 만 검색이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2C4C1-7A51-4347-AEA2-E46141BB406F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34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3432" y="2780928"/>
            <a:ext cx="6525965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친절한 설명과 </a:t>
            </a:r>
            <a:r>
              <a:rPr lang="ko-KR" altLang="en-US" sz="3200" dirty="0" err="1">
                <a:solidFill>
                  <a:schemeClr val="tx1"/>
                </a:solidFill>
              </a:rPr>
              <a:t>알기쉬운</a:t>
            </a:r>
            <a:r>
              <a:rPr lang="ko-KR" altLang="en-US" sz="3200" dirty="0">
                <a:solidFill>
                  <a:schemeClr val="tx1"/>
                </a:solidFill>
              </a:rPr>
              <a:t> 예제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책제목으로 검색 가능</a:t>
            </a:r>
          </a:p>
        </p:txBody>
      </p:sp>
      <p:pic>
        <p:nvPicPr>
          <p:cNvPr id="2050" name="Picture 2" descr="C:\Users\kwan7\Pictures\네이버 a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6" y="922716"/>
            <a:ext cx="4114600" cy="31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wan7\Pictures\naver devel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052736"/>
            <a:ext cx="5729901" cy="161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2C3978-7741-4D83-97EF-8D145F73FB11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78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3432" y="2780928"/>
            <a:ext cx="6525965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어렵고 난해한 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 err="1">
                <a:solidFill>
                  <a:schemeClr val="tx1"/>
                </a:solidFill>
              </a:rPr>
              <a:t>DependencyProperty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사용법</a:t>
            </a:r>
          </a:p>
        </p:txBody>
      </p:sp>
      <p:pic>
        <p:nvPicPr>
          <p:cNvPr id="1026" name="Picture 2" descr="C:\Users\kwan7\Pictures\DependencyProperty_img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55" y="620688"/>
            <a:ext cx="4062861" cy="325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wan7\Pictures\디펜던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99" y="3717032"/>
            <a:ext cx="3699171" cy="29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83432" y="1010204"/>
            <a:ext cx="6480720" cy="123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Dependency Property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52730-DE6B-4FBD-8E8B-D585341C0139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26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3432" y="2780928"/>
            <a:ext cx="6525965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교수님이 내주신 과제를 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통해 극복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3432" y="1010204"/>
            <a:ext cx="6480720" cy="123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Dependency Property</a:t>
            </a:r>
            <a:endParaRPr lang="ko-KR" altLang="en-US" sz="4000" dirty="0"/>
          </a:p>
        </p:txBody>
      </p:sp>
      <p:pic>
        <p:nvPicPr>
          <p:cNvPr id="2050" name="Picture 2" descr="C:\Users\kwan7\Pictures\A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911" y="692696"/>
            <a:ext cx="3646946" cy="275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wan7\Pictures\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2245832"/>
            <a:ext cx="3976687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A8FFFF-35BB-4ACB-B2C0-A4FBF6CA98B0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47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3432" y="2780928"/>
            <a:ext cx="6525965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 err="1">
                <a:solidFill>
                  <a:schemeClr val="tx1"/>
                </a:solidFill>
              </a:rPr>
              <a:t>ListView</a:t>
            </a:r>
            <a:r>
              <a:rPr lang="ko-KR" altLang="en-US" sz="3200" dirty="0">
                <a:solidFill>
                  <a:schemeClr val="tx1"/>
                </a:solidFill>
              </a:rPr>
              <a:t>의 데이터 바인딩 중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예상치 못한 난해한 오류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SQLite</a:t>
            </a:r>
            <a:r>
              <a:rPr lang="ko-KR" altLang="en-US" sz="3200" dirty="0">
                <a:solidFill>
                  <a:schemeClr val="tx1"/>
                </a:solidFill>
              </a:rPr>
              <a:t>과 관련 오류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3432" y="1010204"/>
            <a:ext cx="6480720" cy="123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Data Binding</a:t>
            </a:r>
            <a:endParaRPr lang="ko-KR" altLang="en-US" sz="4000" dirty="0"/>
          </a:p>
        </p:txBody>
      </p:sp>
      <p:pic>
        <p:nvPicPr>
          <p:cNvPr id="3074" name="Picture 2" descr="C:\Users\kwan7\Pictures\d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0"/>
          <a:stretch/>
        </p:blipFill>
        <p:spPr bwMode="auto">
          <a:xfrm>
            <a:off x="7461756" y="940761"/>
            <a:ext cx="4661273" cy="6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wan7\Pictures\bid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624325"/>
            <a:ext cx="4138613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wan7\Pictures\listb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397" y="2867338"/>
            <a:ext cx="423001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EBC5EC-6CB8-460F-8F9F-60E79F69F627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83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3432" y="2780928"/>
            <a:ext cx="6525965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교수님께 질문을 통해 극복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간단한 </a:t>
            </a:r>
            <a:r>
              <a:rPr lang="ko-KR" altLang="en-US" sz="3200" dirty="0" err="1">
                <a:solidFill>
                  <a:schemeClr val="tx1"/>
                </a:solidFill>
              </a:rPr>
              <a:t>프로퍼티</a:t>
            </a:r>
            <a:r>
              <a:rPr lang="ko-KR" altLang="en-US" sz="3200" dirty="0">
                <a:solidFill>
                  <a:schemeClr val="tx1"/>
                </a:solidFill>
              </a:rPr>
              <a:t> 미사용 문제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3432" y="1010204"/>
            <a:ext cx="6480720" cy="123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Data Binding</a:t>
            </a:r>
            <a:endParaRPr lang="ko-KR" altLang="en-US" sz="4000" dirty="0"/>
          </a:p>
        </p:txBody>
      </p:sp>
      <p:pic>
        <p:nvPicPr>
          <p:cNvPr id="4098" name="Picture 2" descr="C:\Users\kwan7\Pictures\vmvmv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7" t="22174" b="17694"/>
          <a:stretch/>
        </p:blipFill>
        <p:spPr bwMode="auto">
          <a:xfrm>
            <a:off x="7936958" y="1080016"/>
            <a:ext cx="3277426" cy="15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wan7\Pictures\vmvmvm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4"/>
          <a:stretch/>
        </p:blipFill>
        <p:spPr bwMode="auto">
          <a:xfrm>
            <a:off x="7475080" y="4413058"/>
            <a:ext cx="4278070" cy="38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9264352" y="2780928"/>
            <a:ext cx="576064" cy="14401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B08B5-9802-4689-8B3C-443183BEA626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79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64" y="100661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Data Binding</a:t>
            </a:r>
            <a:endParaRPr lang="ko-KR" altLang="en-US" sz="24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6064" y="25607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맑은 고딕"/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C7EB5-1A4E-4A93-A56A-8495C2CDC4E9}"/>
              </a:ext>
            </a:extLst>
          </p:cNvPr>
          <p:cNvSpPr/>
          <p:nvPr/>
        </p:nvSpPr>
        <p:spPr>
          <a:xfrm>
            <a:off x="191344" y="620688"/>
            <a:ext cx="118093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524DCE-CCB4-4DC2-9626-D7F984A82EC2}"/>
              </a:ext>
            </a:extLst>
          </p:cNvPr>
          <p:cNvSpPr/>
          <p:nvPr/>
        </p:nvSpPr>
        <p:spPr>
          <a:xfrm>
            <a:off x="391462" y="832949"/>
            <a:ext cx="2088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ListView</a:t>
            </a:r>
            <a:endParaRPr lang="en-US" altLang="ko-KR" sz="2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2D5B9-E6E6-4F57-862E-624A2D540A9A}"/>
              </a:ext>
            </a:extLst>
          </p:cNvPr>
          <p:cNvSpPr/>
          <p:nvPr/>
        </p:nvSpPr>
        <p:spPr>
          <a:xfrm>
            <a:off x="2646135" y="812294"/>
            <a:ext cx="9154403" cy="328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EC3CD-F777-4FC9-A22C-0C7D14E8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69" y="1156143"/>
            <a:ext cx="5535095" cy="255800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A2C927-52B9-4C3A-9EED-FFF16B5AA10A}"/>
              </a:ext>
            </a:extLst>
          </p:cNvPr>
          <p:cNvSpPr/>
          <p:nvPr/>
        </p:nvSpPr>
        <p:spPr>
          <a:xfrm>
            <a:off x="735596" y="1422086"/>
            <a:ext cx="1399964" cy="45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ItemSource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73AF05-9FD5-4353-B342-27E73B758BF4}"/>
              </a:ext>
            </a:extLst>
          </p:cNvPr>
          <p:cNvSpPr/>
          <p:nvPr/>
        </p:nvSpPr>
        <p:spPr>
          <a:xfrm>
            <a:off x="391462" y="2949368"/>
            <a:ext cx="2088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BookInformation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Binding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E0DAE1-A4AC-469F-9E00-229C37DAC923}"/>
              </a:ext>
            </a:extLst>
          </p:cNvPr>
          <p:cNvSpPr/>
          <p:nvPr/>
        </p:nvSpPr>
        <p:spPr>
          <a:xfrm>
            <a:off x="641227" y="2996628"/>
            <a:ext cx="1588702" cy="45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BooksCollection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FE2706FA-6FD3-4DD8-9D8B-41BD30B15BC2}"/>
              </a:ext>
            </a:extLst>
          </p:cNvPr>
          <p:cNvSpPr/>
          <p:nvPr/>
        </p:nvSpPr>
        <p:spPr>
          <a:xfrm>
            <a:off x="1246171" y="1859082"/>
            <a:ext cx="396044" cy="115212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5866F-0A43-49A0-AF66-DD0E65B96EFB}"/>
              </a:ext>
            </a:extLst>
          </p:cNvPr>
          <p:cNvSpPr/>
          <p:nvPr/>
        </p:nvSpPr>
        <p:spPr>
          <a:xfrm>
            <a:off x="391462" y="4293102"/>
            <a:ext cx="11409076" cy="2160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도서 데이터를 생성하고 관리하는 </a:t>
            </a:r>
            <a:r>
              <a:rPr lang="en-US" altLang="ko-KR" dirty="0" err="1">
                <a:solidFill>
                  <a:prstClr val="black"/>
                </a:solidFill>
              </a:rPr>
              <a:t>BookInformationBinding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클래스 구현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812E2-91CB-4CB6-85CB-1149373A1DAF}"/>
              </a:ext>
            </a:extLst>
          </p:cNvPr>
          <p:cNvSpPr/>
          <p:nvPr/>
        </p:nvSpPr>
        <p:spPr>
          <a:xfrm>
            <a:off x="8784586" y="3717037"/>
            <a:ext cx="3015952" cy="384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BookInformationBinding.cs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8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6064" y="25607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Windows Programming Project (WPF)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C7EB5-1A4E-4A93-A56A-8495C2CDC4E9}"/>
              </a:ext>
            </a:extLst>
          </p:cNvPr>
          <p:cNvSpPr/>
          <p:nvPr/>
        </p:nvSpPr>
        <p:spPr>
          <a:xfrm>
            <a:off x="191344" y="620688"/>
            <a:ext cx="118093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524DCE-CCB4-4DC2-9626-D7F984A82EC2}"/>
              </a:ext>
            </a:extLst>
          </p:cNvPr>
          <p:cNvSpPr/>
          <p:nvPr/>
        </p:nvSpPr>
        <p:spPr>
          <a:xfrm>
            <a:off x="391462" y="832949"/>
            <a:ext cx="2088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ListView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2D5B9-E6E6-4F57-862E-624A2D540A9A}"/>
              </a:ext>
            </a:extLst>
          </p:cNvPr>
          <p:cNvSpPr/>
          <p:nvPr/>
        </p:nvSpPr>
        <p:spPr>
          <a:xfrm>
            <a:off x="2646135" y="812293"/>
            <a:ext cx="9154403" cy="3717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A2C927-52B9-4C3A-9EED-FFF16B5AA10A}"/>
              </a:ext>
            </a:extLst>
          </p:cNvPr>
          <p:cNvSpPr/>
          <p:nvPr/>
        </p:nvSpPr>
        <p:spPr>
          <a:xfrm>
            <a:off x="735596" y="1422086"/>
            <a:ext cx="1399964" cy="45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ItemSource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73AF05-9FD5-4353-B342-27E73B758BF4}"/>
              </a:ext>
            </a:extLst>
          </p:cNvPr>
          <p:cNvSpPr/>
          <p:nvPr/>
        </p:nvSpPr>
        <p:spPr>
          <a:xfrm>
            <a:off x="391462" y="2949368"/>
            <a:ext cx="20882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BookInformation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Binding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E0DAE1-A4AC-469F-9E00-229C37DAC923}"/>
              </a:ext>
            </a:extLst>
          </p:cNvPr>
          <p:cNvSpPr/>
          <p:nvPr/>
        </p:nvSpPr>
        <p:spPr>
          <a:xfrm>
            <a:off x="641227" y="2996628"/>
            <a:ext cx="1588702" cy="455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BooksCollection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FE2706FA-6FD3-4DD8-9D8B-41BD30B15BC2}"/>
              </a:ext>
            </a:extLst>
          </p:cNvPr>
          <p:cNvSpPr/>
          <p:nvPr/>
        </p:nvSpPr>
        <p:spPr>
          <a:xfrm>
            <a:off x="1246171" y="1859082"/>
            <a:ext cx="396044" cy="115212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5866F-0A43-49A0-AF66-DD0E65B96EFB}"/>
              </a:ext>
            </a:extLst>
          </p:cNvPr>
          <p:cNvSpPr/>
          <p:nvPr/>
        </p:nvSpPr>
        <p:spPr>
          <a:xfrm>
            <a:off x="391462" y="4673790"/>
            <a:ext cx="11409076" cy="1779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도서 데이터가 </a:t>
            </a:r>
            <a:r>
              <a:rPr lang="ko-KR" altLang="en-US" dirty="0" err="1">
                <a:solidFill>
                  <a:prstClr val="black"/>
                </a:solidFill>
              </a:rPr>
              <a:t>추가되었을때</a:t>
            </a:r>
            <a:r>
              <a:rPr lang="ko-KR" altLang="en-US" dirty="0">
                <a:solidFill>
                  <a:prstClr val="black"/>
                </a:solidFill>
              </a:rPr>
              <a:t> 연결된 </a:t>
            </a:r>
            <a:r>
              <a:rPr lang="en-US" altLang="ko-KR" dirty="0" err="1">
                <a:solidFill>
                  <a:prstClr val="black"/>
                </a:solidFill>
              </a:rPr>
              <a:t>ListView</a:t>
            </a:r>
            <a:r>
              <a:rPr lang="ko-KR" altLang="en-US" dirty="0">
                <a:solidFill>
                  <a:prstClr val="black"/>
                </a:solidFill>
              </a:rPr>
              <a:t>가 변화를 알 수 있도록 </a:t>
            </a:r>
            <a:r>
              <a:rPr lang="en-US" altLang="ko-KR" dirty="0" err="1">
                <a:solidFill>
                  <a:prstClr val="black"/>
                </a:solidFill>
              </a:rPr>
              <a:t>ObservableCollection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타입으로 </a:t>
            </a:r>
            <a:r>
              <a:rPr lang="en-US" altLang="ko-KR" dirty="0" err="1">
                <a:solidFill>
                  <a:prstClr val="black"/>
                </a:solidFill>
              </a:rPr>
              <a:t>BooksCollection</a:t>
            </a:r>
            <a:r>
              <a:rPr lang="en-US" altLang="ko-KR" dirty="0">
                <a:solidFill>
                  <a:prstClr val="black"/>
                </a:solidFill>
              </a:rPr>
              <a:t> Property </a:t>
            </a:r>
            <a:r>
              <a:rPr lang="ko-KR" altLang="en-US" dirty="0">
                <a:solidFill>
                  <a:prstClr val="black"/>
                </a:solidFill>
              </a:rPr>
              <a:t>선언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ko-KR" altLang="en-US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en-US" altLang="ko-KR" dirty="0" err="1">
                <a:solidFill>
                  <a:prstClr val="black"/>
                </a:solidFill>
              </a:rPr>
              <a:t>ListView</a:t>
            </a:r>
            <a:r>
              <a:rPr lang="ko-KR" altLang="en-US" dirty="0">
                <a:solidFill>
                  <a:prstClr val="black"/>
                </a:solidFill>
              </a:rPr>
              <a:t>를 포함하는 </a:t>
            </a:r>
            <a:r>
              <a:rPr lang="en-US" altLang="ko-KR" dirty="0" err="1">
                <a:solidFill>
                  <a:prstClr val="black"/>
                </a:solidFill>
              </a:rPr>
              <a:t>StackPanel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r>
              <a:rPr lang="en-US" altLang="ko-KR" dirty="0" err="1">
                <a:solidFill>
                  <a:prstClr val="black"/>
                </a:solidFill>
              </a:rPr>
              <a:t>DataContext</a:t>
            </a:r>
            <a:r>
              <a:rPr lang="ko-KR" altLang="en-US" dirty="0">
                <a:solidFill>
                  <a:prstClr val="black"/>
                </a:solidFill>
              </a:rPr>
              <a:t>를 생성하고 </a:t>
            </a:r>
            <a:r>
              <a:rPr lang="en-US" altLang="ko-KR" dirty="0" err="1">
                <a:solidFill>
                  <a:prstClr val="black"/>
                </a:solidFill>
              </a:rPr>
              <a:t>ListView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 err="1">
                <a:solidFill>
                  <a:prstClr val="black"/>
                </a:solidFill>
              </a:rPr>
              <a:t>ItemSource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en-US" altLang="ko-KR" dirty="0" err="1">
                <a:solidFill>
                  <a:prstClr val="black"/>
                </a:solidFill>
              </a:rPr>
              <a:t>BooksCollection</a:t>
            </a:r>
            <a:r>
              <a:rPr lang="ko-KR" altLang="en-US" dirty="0">
                <a:solidFill>
                  <a:prstClr val="black"/>
                </a:solidFill>
              </a:rPr>
              <a:t>과 바인딩하여 </a:t>
            </a:r>
            <a:r>
              <a:rPr lang="en-US" altLang="ko-KR" dirty="0">
                <a:solidFill>
                  <a:prstClr val="black"/>
                </a:solidFill>
              </a:rPr>
              <a:t>Code-behind </a:t>
            </a:r>
            <a:r>
              <a:rPr lang="ko-KR" altLang="en-US" dirty="0">
                <a:solidFill>
                  <a:prstClr val="black"/>
                </a:solidFill>
              </a:rPr>
              <a:t>로직 코드 없이 데이터와 </a:t>
            </a:r>
            <a:r>
              <a:rPr lang="en-US" altLang="ko-KR" dirty="0" err="1">
                <a:solidFill>
                  <a:prstClr val="black"/>
                </a:solidFill>
              </a:rPr>
              <a:t>ListView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동기화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F080DC-CF25-4E1A-8314-0A12A356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07" y="911160"/>
            <a:ext cx="5580657" cy="2340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1878986-C389-4A9B-AF88-E7D7589E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73" y="1400628"/>
            <a:ext cx="5965530" cy="22362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572013-F864-4C4F-A485-5FADD2D06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574" y="3923960"/>
            <a:ext cx="5580657" cy="44511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A87BA-D76D-4B36-9DFE-D517057D8D25}"/>
              </a:ext>
            </a:extLst>
          </p:cNvPr>
          <p:cNvSpPr/>
          <p:nvPr/>
        </p:nvSpPr>
        <p:spPr>
          <a:xfrm>
            <a:off x="9716498" y="4251368"/>
            <a:ext cx="2084040" cy="27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MainWindow</a:t>
            </a:r>
            <a:r>
              <a:rPr lang="ko-KR" altLang="en-US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xaml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A6C6DF-1487-4AE9-ABC0-8E8E8D8F3091}"/>
              </a:ext>
            </a:extLst>
          </p:cNvPr>
          <p:cNvSpPr/>
          <p:nvPr/>
        </p:nvSpPr>
        <p:spPr>
          <a:xfrm>
            <a:off x="146764" y="100661"/>
            <a:ext cx="186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Data Binding</a:t>
            </a:r>
            <a:endParaRPr lang="ko-KR" altLang="en-US" sz="24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14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887" y="93470"/>
            <a:ext cx="3111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Dependency Property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6064" y="25607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Windows Programming Project (WPF)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C7EB5-1A4E-4A93-A56A-8495C2CDC4E9}"/>
              </a:ext>
            </a:extLst>
          </p:cNvPr>
          <p:cNvSpPr/>
          <p:nvPr/>
        </p:nvSpPr>
        <p:spPr>
          <a:xfrm>
            <a:off x="191344" y="620688"/>
            <a:ext cx="118093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524DCE-CCB4-4DC2-9626-D7F984A82EC2}"/>
              </a:ext>
            </a:extLst>
          </p:cNvPr>
          <p:cNvSpPr/>
          <p:nvPr/>
        </p:nvSpPr>
        <p:spPr>
          <a:xfrm>
            <a:off x="391462" y="832949"/>
            <a:ext cx="2088232" cy="45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TreeView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2D5B9-E6E6-4F57-862E-624A2D540A9A}"/>
              </a:ext>
            </a:extLst>
          </p:cNvPr>
          <p:cNvSpPr/>
          <p:nvPr/>
        </p:nvSpPr>
        <p:spPr>
          <a:xfrm>
            <a:off x="2646135" y="812293"/>
            <a:ext cx="9154403" cy="430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73AF05-9FD5-4353-B342-27E73B758BF4}"/>
              </a:ext>
            </a:extLst>
          </p:cNvPr>
          <p:cNvSpPr/>
          <p:nvPr/>
        </p:nvSpPr>
        <p:spPr>
          <a:xfrm>
            <a:off x="391462" y="2262134"/>
            <a:ext cx="2088232" cy="74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DependencyTreeview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E0DAE1-A4AC-469F-9E00-229C37DAC923}"/>
              </a:ext>
            </a:extLst>
          </p:cNvPr>
          <p:cNvSpPr/>
          <p:nvPr/>
        </p:nvSpPr>
        <p:spPr>
          <a:xfrm>
            <a:off x="652407" y="2639379"/>
            <a:ext cx="1566341" cy="29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DeTreeView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FE2706FA-6FD3-4DD8-9D8B-41BD30B15BC2}"/>
              </a:ext>
            </a:extLst>
          </p:cNvPr>
          <p:cNvSpPr/>
          <p:nvPr/>
        </p:nvSpPr>
        <p:spPr>
          <a:xfrm>
            <a:off x="1220718" y="1256816"/>
            <a:ext cx="396044" cy="100531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5866F-0A43-49A0-AF66-DD0E65B96EFB}"/>
              </a:ext>
            </a:extLst>
          </p:cNvPr>
          <p:cNvSpPr/>
          <p:nvPr/>
        </p:nvSpPr>
        <p:spPr>
          <a:xfrm>
            <a:off x="373024" y="5182867"/>
            <a:ext cx="11427514" cy="12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 err="1">
                <a:solidFill>
                  <a:prstClr val="black"/>
                </a:solidFill>
              </a:rPr>
              <a:t>새로고침</a:t>
            </a:r>
            <a:r>
              <a:rPr lang="ko-KR" altLang="en-US" dirty="0">
                <a:solidFill>
                  <a:prstClr val="black"/>
                </a:solidFill>
              </a:rPr>
              <a:t> 버튼이 </a:t>
            </a:r>
            <a:r>
              <a:rPr lang="ko-KR" altLang="en-US" dirty="0" err="1">
                <a:solidFill>
                  <a:prstClr val="black"/>
                </a:solidFill>
              </a:rPr>
              <a:t>눌릴때</a:t>
            </a:r>
            <a:r>
              <a:rPr lang="ko-KR" altLang="en-US" dirty="0">
                <a:solidFill>
                  <a:prstClr val="black"/>
                </a:solidFill>
              </a:rPr>
              <a:t> 마다 </a:t>
            </a:r>
            <a:r>
              <a:rPr lang="en-US" altLang="ko-KR" dirty="0">
                <a:solidFill>
                  <a:prstClr val="black"/>
                </a:solidFill>
              </a:rPr>
              <a:t>Label(</a:t>
            </a:r>
            <a:r>
              <a:rPr lang="en-US" altLang="ko-KR" dirty="0" err="1">
                <a:solidFill>
                  <a:prstClr val="black"/>
                </a:solidFill>
              </a:rPr>
              <a:t>x:Name</a:t>
            </a:r>
            <a:r>
              <a:rPr lang="en-US" altLang="ko-KR" dirty="0">
                <a:solidFill>
                  <a:prstClr val="black"/>
                </a:solidFill>
              </a:rPr>
              <a:t>=</a:t>
            </a:r>
            <a:r>
              <a:rPr lang="en-US" altLang="ko-KR" dirty="0" err="1">
                <a:solidFill>
                  <a:prstClr val="black"/>
                </a:solidFill>
              </a:rPr>
              <a:t>Trigger_Treeview</a:t>
            </a:r>
            <a:r>
              <a:rPr lang="en-US" altLang="ko-KR" dirty="0">
                <a:solidFill>
                  <a:prstClr val="black"/>
                </a:solidFill>
              </a:rPr>
              <a:t>) Content</a:t>
            </a:r>
            <a:r>
              <a:rPr lang="ko-KR" altLang="en-US" dirty="0">
                <a:solidFill>
                  <a:prstClr val="black"/>
                </a:solidFill>
              </a:rPr>
              <a:t>에 변화가 온다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en-US" altLang="ko-KR" dirty="0" err="1">
                <a:solidFill>
                  <a:prstClr val="black"/>
                </a:solidFill>
              </a:rPr>
              <a:t>TreeView</a:t>
            </a:r>
            <a:r>
              <a:rPr lang="ko-KR" altLang="en-US" dirty="0">
                <a:solidFill>
                  <a:prstClr val="black"/>
                </a:solidFill>
              </a:rPr>
              <a:t>의 변화가 </a:t>
            </a:r>
            <a:r>
              <a:rPr lang="en-US" altLang="ko-KR" dirty="0">
                <a:solidFill>
                  <a:prstClr val="black"/>
                </a:solidFill>
              </a:rPr>
              <a:t>Label(</a:t>
            </a:r>
            <a:r>
              <a:rPr lang="en-US" altLang="ko-KR" dirty="0" err="1">
                <a:solidFill>
                  <a:prstClr val="black"/>
                </a:solidFill>
              </a:rPr>
              <a:t>x:Name</a:t>
            </a:r>
            <a:r>
              <a:rPr lang="en-US" altLang="ko-KR" dirty="0">
                <a:solidFill>
                  <a:prstClr val="black"/>
                </a:solidFill>
              </a:rPr>
              <a:t>=</a:t>
            </a:r>
            <a:r>
              <a:rPr lang="en-US" altLang="ko-KR" dirty="0" err="1">
                <a:solidFill>
                  <a:prstClr val="black"/>
                </a:solidFill>
              </a:rPr>
              <a:t>Trigger_Treeview</a:t>
            </a:r>
            <a:r>
              <a:rPr lang="en-US" altLang="ko-KR" dirty="0">
                <a:solidFill>
                  <a:prstClr val="black"/>
                </a:solidFill>
              </a:rPr>
              <a:t>) Content </a:t>
            </a:r>
            <a:r>
              <a:rPr lang="ko-KR" altLang="en-US" dirty="0">
                <a:solidFill>
                  <a:prstClr val="black"/>
                </a:solidFill>
              </a:rPr>
              <a:t>상태와 연결시키기 위해 </a:t>
            </a:r>
            <a:r>
              <a:rPr lang="en-US" altLang="ko-KR" dirty="0" err="1">
                <a:solidFill>
                  <a:prstClr val="black"/>
                </a:solidFill>
              </a:rPr>
              <a:t>TreeView</a:t>
            </a:r>
            <a:r>
              <a:rPr lang="ko-KR" altLang="en-US" dirty="0">
                <a:solidFill>
                  <a:prstClr val="black"/>
                </a:solidFill>
              </a:rPr>
              <a:t>의 파생 클래스로 </a:t>
            </a:r>
            <a:r>
              <a:rPr lang="en-US" altLang="ko-KR" dirty="0" err="1">
                <a:solidFill>
                  <a:prstClr val="black"/>
                </a:solidFill>
              </a:rPr>
              <a:t>DependencyTreeview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구현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8F9CD9-C816-4409-9B29-2F8325D03430}"/>
              </a:ext>
            </a:extLst>
          </p:cNvPr>
          <p:cNvSpPr/>
          <p:nvPr/>
        </p:nvSpPr>
        <p:spPr>
          <a:xfrm>
            <a:off x="391462" y="3757349"/>
            <a:ext cx="2088232" cy="895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Trigger_Treeview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237B7-868D-492D-A2E8-027173AAFB1E}"/>
              </a:ext>
            </a:extLst>
          </p:cNvPr>
          <p:cNvSpPr/>
          <p:nvPr/>
        </p:nvSpPr>
        <p:spPr>
          <a:xfrm>
            <a:off x="639597" y="3825556"/>
            <a:ext cx="1566341" cy="29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A87BA-D76D-4B36-9DFE-D517057D8D25}"/>
              </a:ext>
            </a:extLst>
          </p:cNvPr>
          <p:cNvSpPr/>
          <p:nvPr/>
        </p:nvSpPr>
        <p:spPr>
          <a:xfrm>
            <a:off x="9696400" y="4837358"/>
            <a:ext cx="2104138" cy="27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</a:rPr>
              <a:t>MainWindow.xaml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B54F92BF-A7DA-4EE5-B73A-B49526A4AD99}"/>
              </a:ext>
            </a:extLst>
          </p:cNvPr>
          <p:cNvSpPr/>
          <p:nvPr/>
        </p:nvSpPr>
        <p:spPr>
          <a:xfrm>
            <a:off x="1220718" y="2917091"/>
            <a:ext cx="396044" cy="92922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E476F4A-BA94-423F-86BE-49B583CA1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553" y="1126533"/>
            <a:ext cx="8710040" cy="328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1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1607" y="270892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75623" y="364502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842440" y="364502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70632" y="364502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98824" y="364502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027016" y="364502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3736" y="3789040"/>
            <a:ext cx="153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프로그램 소개핵심기능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90412" y="37797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 영상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4608" y="377974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프로그램 구조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 </a:t>
            </a:r>
          </a:p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구현 방법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62224" y="382213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</a:rPr>
              <a:t>DataBinding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Dependency Property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87464" y="3779748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spc="-150" dirty="0">
                <a:solidFill>
                  <a:schemeClr val="bg1"/>
                </a:solidFill>
                <a:latin typeface="+mj-ea"/>
                <a:ea typeface="+mj-ea"/>
                <a:cs typeface="굴림" pitchFamily="50" charset="-127"/>
              </a:rPr>
              <a:t>한계점 및 </a:t>
            </a:r>
            <a:endParaRPr kumimoji="1" lang="en-US" altLang="ko-KR" b="1" spc="-150" dirty="0">
              <a:solidFill>
                <a:schemeClr val="bg1"/>
              </a:solidFill>
              <a:latin typeface="+mj-ea"/>
              <a:ea typeface="+mj-ea"/>
              <a:cs typeface="굴림" pitchFamily="50" charset="-127"/>
            </a:endParaRPr>
          </a:p>
          <a:p>
            <a:pPr algn="ctr"/>
            <a:r>
              <a:rPr kumimoji="1" lang="ko-KR" altLang="en-US" b="1" spc="-150" dirty="0">
                <a:solidFill>
                  <a:schemeClr val="bg1"/>
                </a:solidFill>
                <a:latin typeface="+mj-ea"/>
                <a:ea typeface="+mj-ea"/>
                <a:cs typeface="굴림" pitchFamily="50" charset="-127"/>
              </a:rPr>
              <a:t>보완방안</a:t>
            </a:r>
            <a:endParaRPr kumimoji="1" lang="en-US" altLang="ko-KR" b="1" spc="-150" dirty="0">
              <a:solidFill>
                <a:schemeClr val="bg1"/>
              </a:solidFill>
              <a:latin typeface="+mj-ea"/>
              <a:ea typeface="+mj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6064" y="25607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Windows Programming Project (WPF)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C7EB5-1A4E-4A93-A56A-8495C2CDC4E9}"/>
              </a:ext>
            </a:extLst>
          </p:cNvPr>
          <p:cNvSpPr/>
          <p:nvPr/>
        </p:nvSpPr>
        <p:spPr>
          <a:xfrm>
            <a:off x="191344" y="620688"/>
            <a:ext cx="1180931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2D5B9-E6E6-4F57-862E-624A2D540A9A}"/>
              </a:ext>
            </a:extLst>
          </p:cNvPr>
          <p:cNvSpPr/>
          <p:nvPr/>
        </p:nvSpPr>
        <p:spPr>
          <a:xfrm>
            <a:off x="2646135" y="812293"/>
            <a:ext cx="9154403" cy="430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95866F-0A43-49A0-AF66-DD0E65B96EFB}"/>
              </a:ext>
            </a:extLst>
          </p:cNvPr>
          <p:cNvSpPr/>
          <p:nvPr/>
        </p:nvSpPr>
        <p:spPr>
          <a:xfrm>
            <a:off x="391462" y="5197520"/>
            <a:ext cx="11409076" cy="132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DenpendencyTreeview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deTreeview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Dependency Property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String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타입으로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Label.Content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변화할 때 마다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MakeTreeview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실행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DenpendencyTreeview.cs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MainWindow.xaml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Label(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x:Name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Trigger_Treeview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Source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DependencyTreeview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DeTreeview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Target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 바인딩하여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Code-behind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로직 코드 없이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TreeView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DependencyTreeview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구현함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A0F499-C574-4F7B-A910-23D93ABBF574}"/>
              </a:ext>
            </a:extLst>
          </p:cNvPr>
          <p:cNvSpPr/>
          <p:nvPr/>
        </p:nvSpPr>
        <p:spPr>
          <a:xfrm>
            <a:off x="391462" y="2262134"/>
            <a:ext cx="2088232" cy="74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DependencyTreeview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2CC2BB-92FA-4085-846C-3045761DC3C5}"/>
              </a:ext>
            </a:extLst>
          </p:cNvPr>
          <p:cNvSpPr/>
          <p:nvPr/>
        </p:nvSpPr>
        <p:spPr>
          <a:xfrm>
            <a:off x="652407" y="2639379"/>
            <a:ext cx="1566341" cy="29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DeTreeView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DFCC2B12-AEC4-4A46-A0AD-D07E87D3418D}"/>
              </a:ext>
            </a:extLst>
          </p:cNvPr>
          <p:cNvSpPr/>
          <p:nvPr/>
        </p:nvSpPr>
        <p:spPr>
          <a:xfrm>
            <a:off x="1220718" y="1256816"/>
            <a:ext cx="396044" cy="100531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FFE87F-17D8-4B85-AB23-3AD065C344CE}"/>
              </a:ext>
            </a:extLst>
          </p:cNvPr>
          <p:cNvSpPr/>
          <p:nvPr/>
        </p:nvSpPr>
        <p:spPr>
          <a:xfrm>
            <a:off x="391462" y="3757349"/>
            <a:ext cx="2088232" cy="895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Trigger_Treeview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BFF8DD-CA79-4171-873C-25F747EB72E2}"/>
              </a:ext>
            </a:extLst>
          </p:cNvPr>
          <p:cNvSpPr/>
          <p:nvPr/>
        </p:nvSpPr>
        <p:spPr>
          <a:xfrm>
            <a:off x="639597" y="3825556"/>
            <a:ext cx="1566341" cy="29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Content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4EFE1D-5B2A-423D-A6A2-259158E894CA}"/>
              </a:ext>
            </a:extLst>
          </p:cNvPr>
          <p:cNvSpPr/>
          <p:nvPr/>
        </p:nvSpPr>
        <p:spPr>
          <a:xfrm>
            <a:off x="391462" y="832949"/>
            <a:ext cx="2088232" cy="45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TreeView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A855130A-1FC9-4A19-A62D-46BE36FE4EA4}"/>
              </a:ext>
            </a:extLst>
          </p:cNvPr>
          <p:cNvSpPr/>
          <p:nvPr/>
        </p:nvSpPr>
        <p:spPr>
          <a:xfrm>
            <a:off x="1220718" y="2917091"/>
            <a:ext cx="396044" cy="92922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270361F-CBB2-4F66-8811-5424A148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12" y="863494"/>
            <a:ext cx="2785100" cy="177341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C350E7A-3879-4103-A8B5-D96B8C71B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2689476"/>
            <a:ext cx="7120425" cy="34531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0F8F492-61D6-4DA0-8ADD-5D090F559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829" y="3340401"/>
            <a:ext cx="6806673" cy="170376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62EDACB-0364-43E2-9B17-7D981D117DF6}"/>
              </a:ext>
            </a:extLst>
          </p:cNvPr>
          <p:cNvCxnSpPr/>
          <p:nvPr/>
        </p:nvCxnSpPr>
        <p:spPr>
          <a:xfrm flipH="1">
            <a:off x="4583832" y="3011690"/>
            <a:ext cx="432048" cy="328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A87BA-D76D-4B36-9DFE-D517057D8D25}"/>
              </a:ext>
            </a:extLst>
          </p:cNvPr>
          <p:cNvSpPr/>
          <p:nvPr/>
        </p:nvSpPr>
        <p:spPr>
          <a:xfrm>
            <a:off x="9336360" y="4837358"/>
            <a:ext cx="2464178" cy="27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DendencyTreeview.cs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4CDD45-EBC0-44FA-8FF7-B02B44376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342" y="890469"/>
            <a:ext cx="4442400" cy="167795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2607FE-5654-4263-A8F3-5A1B846300DD}"/>
              </a:ext>
            </a:extLst>
          </p:cNvPr>
          <p:cNvSpPr/>
          <p:nvPr/>
        </p:nvSpPr>
        <p:spPr>
          <a:xfrm>
            <a:off x="9696400" y="2361218"/>
            <a:ext cx="2104138" cy="27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</a:rPr>
              <a:t>MainWindow.xaml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A43D90-2F4B-4A22-AE9D-4CBE2C931B4A}"/>
              </a:ext>
            </a:extLst>
          </p:cNvPr>
          <p:cNvSpPr/>
          <p:nvPr/>
        </p:nvSpPr>
        <p:spPr>
          <a:xfrm>
            <a:off x="6983846" y="807608"/>
            <a:ext cx="4816692" cy="182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5BDB16-A426-4414-B373-875CE7C732C3}"/>
              </a:ext>
            </a:extLst>
          </p:cNvPr>
          <p:cNvSpPr/>
          <p:nvPr/>
        </p:nvSpPr>
        <p:spPr>
          <a:xfrm>
            <a:off x="60887" y="93470"/>
            <a:ext cx="3111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Dependency Property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35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2300" y="65779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7F28E-247A-45D6-80B8-5EDAE25483B6}"/>
              </a:ext>
            </a:extLst>
          </p:cNvPr>
          <p:cNvSpPr txBox="1"/>
          <p:nvPr/>
        </p:nvSpPr>
        <p:spPr>
          <a:xfrm>
            <a:off x="2915916" y="2236316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다소 부족하고 비효율적인 </a:t>
            </a:r>
            <a:r>
              <a:rPr lang="en-US" altLang="ko-KR" sz="1600" dirty="0" err="1"/>
              <a:t>DataBinding</a:t>
            </a:r>
            <a:r>
              <a:rPr lang="en-US" altLang="ko-KR" sz="1600" dirty="0"/>
              <a:t>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심화된 학습으로 효율적인 </a:t>
            </a:r>
            <a:r>
              <a:rPr lang="en-US" altLang="ko-KR" sz="1600" dirty="0" err="1"/>
              <a:t>DataBinding</a:t>
            </a:r>
            <a:r>
              <a:rPr lang="en-US" altLang="ko-KR" sz="1600" dirty="0"/>
              <a:t> </a:t>
            </a:r>
            <a:r>
              <a:rPr lang="ko-KR" altLang="en-US" sz="1600" dirty="0"/>
              <a:t>활용</a:t>
            </a:r>
          </a:p>
        </p:txBody>
      </p:sp>
      <p:pic>
        <p:nvPicPr>
          <p:cNvPr id="13" name="그래픽 12" descr="돋보기">
            <a:extLst>
              <a:ext uri="{FF2B5EF4-FFF2-40B4-BE49-F238E27FC236}">
                <a16:creationId xmlns:a16="http://schemas.microsoft.com/office/drawing/2014/main" id="{C26E161C-41AC-451C-8385-7D73FDFB4E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4181" y="2236316"/>
            <a:ext cx="457200" cy="457200"/>
          </a:xfrm>
          <a:prstGeom prst="rect">
            <a:avLst/>
          </a:prstGeom>
        </p:spPr>
      </p:pic>
      <p:pic>
        <p:nvPicPr>
          <p:cNvPr id="14" name="그래픽 13" descr="돋보기">
            <a:extLst>
              <a:ext uri="{FF2B5EF4-FFF2-40B4-BE49-F238E27FC236}">
                <a16:creationId xmlns:a16="http://schemas.microsoft.com/office/drawing/2014/main" id="{D914DB88-AF03-49FA-B657-FE226C0DD9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4181" y="3200400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E7F28E-247A-45D6-80B8-5EDAE25483B6}"/>
              </a:ext>
            </a:extLst>
          </p:cNvPr>
          <p:cNvSpPr txBox="1"/>
          <p:nvPr/>
        </p:nvSpPr>
        <p:spPr>
          <a:xfrm>
            <a:off x="2567608" y="1196752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한계점 및 보완 방안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E7F28E-247A-45D6-80B8-5EDAE25483B6}"/>
              </a:ext>
            </a:extLst>
          </p:cNvPr>
          <p:cNvSpPr txBox="1"/>
          <p:nvPr/>
        </p:nvSpPr>
        <p:spPr>
          <a:xfrm>
            <a:off x="3044044" y="3238907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각각 데이터의 중복된 사용 및 복사 하여 재사용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통일된 변수를 통해 사용하여 최적화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김기완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이성민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7C834-206A-4AA5-B8A3-CFA01FADDD15}"/>
              </a:ext>
            </a:extLst>
          </p:cNvPr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C76232-81EF-4BED-ADC5-607C9027F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789" y="2093016"/>
            <a:ext cx="7036413" cy="2922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E2BF9B-362F-4FD0-BD53-297A933A6A24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30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A364F6-3610-4F97-B1D6-069E75209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32" y="727719"/>
            <a:ext cx="8424936" cy="5783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A6969E-C5A0-40D1-A7D2-AAB4C67252F5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31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39568A-AC8E-4D12-B750-5EB5D027E35E}"/>
              </a:ext>
            </a:extLst>
          </p:cNvPr>
          <p:cNvSpPr/>
          <p:nvPr/>
        </p:nvSpPr>
        <p:spPr>
          <a:xfrm>
            <a:off x="4871864" y="1127168"/>
            <a:ext cx="453650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네이버 도서 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API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사용을 통한 도서 검색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57392-0FF4-49DD-B548-1C9C0CDB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45" y="962517"/>
            <a:ext cx="3202127" cy="524530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DDF9B1-9F46-45E0-BA69-7C3B14DF7F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151784" y="1415200"/>
            <a:ext cx="7200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DB6EE-3B1D-414B-A977-EFC7EEB44620}"/>
              </a:ext>
            </a:extLst>
          </p:cNvPr>
          <p:cNvSpPr/>
          <p:nvPr/>
        </p:nvSpPr>
        <p:spPr>
          <a:xfrm>
            <a:off x="4871864" y="2271863"/>
            <a:ext cx="4032448" cy="45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제목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저자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가격 등 정보를 가져온다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65D9AB7D-68B0-4978-BBA9-A71D8F6BD4CE}"/>
              </a:ext>
            </a:extLst>
          </p:cNvPr>
          <p:cNvSpPr/>
          <p:nvPr/>
        </p:nvSpPr>
        <p:spPr>
          <a:xfrm>
            <a:off x="4151784" y="1703232"/>
            <a:ext cx="216024" cy="1365703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526430-A5B9-4323-A3F0-F53B3BF3B11C}"/>
              </a:ext>
            </a:extLst>
          </p:cNvPr>
          <p:cNvCxnSpPr>
            <a:endCxn id="18" idx="1"/>
          </p:cNvCxnSpPr>
          <p:nvPr/>
        </p:nvCxnSpPr>
        <p:spPr>
          <a:xfrm>
            <a:off x="4367808" y="2501123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FC96CD-093B-4801-BCDF-0727232FB244}"/>
              </a:ext>
            </a:extLst>
          </p:cNvPr>
          <p:cNvSpPr/>
          <p:nvPr/>
        </p:nvSpPr>
        <p:spPr>
          <a:xfrm>
            <a:off x="4915222" y="3669098"/>
            <a:ext cx="4032448" cy="45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데이터베이스에 저장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B0D6408-4C0D-42B4-9663-1B79528A7EC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567608" y="3637566"/>
            <a:ext cx="2347614" cy="260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97F302-3AD2-49DC-A3D2-18194C91F07D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81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14519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57392-0FF4-49DD-B548-1C9C0CDB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45" y="962517"/>
            <a:ext cx="3202127" cy="524530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DDF9B1-9F46-45E0-BA69-7C3B14DF7FA6}"/>
              </a:ext>
            </a:extLst>
          </p:cNvPr>
          <p:cNvCxnSpPr>
            <a:cxnSpLocks/>
          </p:cNvCxnSpPr>
          <p:nvPr/>
        </p:nvCxnSpPr>
        <p:spPr>
          <a:xfrm>
            <a:off x="4151784" y="1415200"/>
            <a:ext cx="7200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10EA578-FF55-405F-8329-012AC6C7A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1197478"/>
            <a:ext cx="6480720" cy="2365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3F6164-B044-40D1-97C0-5E744B08E27E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88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14519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57392-0FF4-49DD-B548-1C9C0CDB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45" y="962517"/>
            <a:ext cx="3202127" cy="5245307"/>
          </a:xfrm>
          <a:prstGeom prst="rect">
            <a:avLst/>
          </a:prstGeom>
        </p:spPr>
      </p:pic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65D9AB7D-68B0-4978-BBA9-A71D8F6BD4CE}"/>
              </a:ext>
            </a:extLst>
          </p:cNvPr>
          <p:cNvSpPr/>
          <p:nvPr/>
        </p:nvSpPr>
        <p:spPr>
          <a:xfrm>
            <a:off x="4151784" y="1703232"/>
            <a:ext cx="216024" cy="1365703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E6253-7F4C-444E-B9AD-1996B1CD3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988" y="1100020"/>
            <a:ext cx="3406199" cy="522323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878D4B-FB2A-4D28-B8DE-C5BEB15496DA}"/>
              </a:ext>
            </a:extLst>
          </p:cNvPr>
          <p:cNvCxnSpPr/>
          <p:nvPr/>
        </p:nvCxnSpPr>
        <p:spPr>
          <a:xfrm flipH="1">
            <a:off x="4367808" y="2386083"/>
            <a:ext cx="10081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B3D1CD-8175-448A-AAA5-55041C7E0E35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92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14519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57392-0FF4-49DD-B548-1C9C0CDB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45" y="962517"/>
            <a:ext cx="3202127" cy="5245307"/>
          </a:xfrm>
          <a:prstGeom prst="rect">
            <a:avLst/>
          </a:prstGeom>
        </p:spPr>
      </p:pic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65D9AB7D-68B0-4978-BBA9-A71D8F6BD4CE}"/>
              </a:ext>
            </a:extLst>
          </p:cNvPr>
          <p:cNvSpPr/>
          <p:nvPr/>
        </p:nvSpPr>
        <p:spPr>
          <a:xfrm>
            <a:off x="4151784" y="1703232"/>
            <a:ext cx="216024" cy="1365703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878D4B-FB2A-4D28-B8DE-C5BEB15496DA}"/>
              </a:ext>
            </a:extLst>
          </p:cNvPr>
          <p:cNvCxnSpPr>
            <a:cxnSpLocks/>
          </p:cNvCxnSpPr>
          <p:nvPr/>
        </p:nvCxnSpPr>
        <p:spPr>
          <a:xfrm>
            <a:off x="4367808" y="2398082"/>
            <a:ext cx="2986103" cy="199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C047309-CCA2-4053-AD5C-77E8D7EF2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911" y="1096210"/>
            <a:ext cx="3246527" cy="472514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28B8B60-EFF8-4BD0-88D5-E8F2452EEF81}"/>
              </a:ext>
            </a:extLst>
          </p:cNvPr>
          <p:cNvCxnSpPr>
            <a:cxnSpLocks/>
          </p:cNvCxnSpPr>
          <p:nvPr/>
        </p:nvCxnSpPr>
        <p:spPr>
          <a:xfrm flipH="1">
            <a:off x="2495600" y="2933206"/>
            <a:ext cx="4756275" cy="761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F7509D-6224-4D25-AE9F-172EAFB3CA1D}"/>
              </a:ext>
            </a:extLst>
          </p:cNvPr>
          <p:cNvSpPr/>
          <p:nvPr/>
        </p:nvSpPr>
        <p:spPr>
          <a:xfrm>
            <a:off x="4554391" y="3505768"/>
            <a:ext cx="2549721" cy="39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데이터베이스에 저장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313595-DA88-4F9D-8C38-B7B680A9136B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22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1001C-EAA0-4AC0-855E-902D66386F45}"/>
              </a:ext>
            </a:extLst>
          </p:cNvPr>
          <p:cNvSpPr/>
          <p:nvPr/>
        </p:nvSpPr>
        <p:spPr>
          <a:xfrm>
            <a:off x="551384" y="620688"/>
            <a:ext cx="11089232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297BC-7A56-4F88-97D7-7B9D6464A433}"/>
              </a:ext>
            </a:extLst>
          </p:cNvPr>
          <p:cNvSpPr txBox="1"/>
          <p:nvPr/>
        </p:nvSpPr>
        <p:spPr>
          <a:xfrm>
            <a:off x="3240857" y="2778023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/>
              <a:t>프로그램 시연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122CF-9439-4A0E-A74B-178D708DDF3A}"/>
              </a:ext>
            </a:extLst>
          </p:cNvPr>
          <p:cNvSpPr txBox="1"/>
          <p:nvPr/>
        </p:nvSpPr>
        <p:spPr>
          <a:xfrm>
            <a:off x="8073872" y="24770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ea typeface="맑은 고딕" panose="020B0503020000020004" pitchFamily="50" charset="-127"/>
              </a:rPr>
              <a:t>Windows Programming Project (WPF)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7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795</Words>
  <Application>Microsoft Office PowerPoint</Application>
  <PresentationFormat>와이드스크린</PresentationFormat>
  <Paragraphs>176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Administrator</cp:lastModifiedBy>
  <cp:revision>50</cp:revision>
  <dcterms:created xsi:type="dcterms:W3CDTF">2016-11-03T20:47:04Z</dcterms:created>
  <dcterms:modified xsi:type="dcterms:W3CDTF">2019-06-10T08:07:10Z</dcterms:modified>
</cp:coreProperties>
</file>