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341" r:id="rId4"/>
    <p:sldId id="342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3" r:id="rId26"/>
    <p:sldId id="261" r:id="rId27"/>
    <p:sldId id="370" r:id="rId28"/>
    <p:sldId id="357" r:id="rId29"/>
    <p:sldId id="358" r:id="rId30"/>
    <p:sldId id="359" r:id="rId31"/>
    <p:sldId id="371" r:id="rId32"/>
    <p:sldId id="344" r:id="rId33"/>
    <p:sldId id="345" r:id="rId34"/>
    <p:sldId id="346" r:id="rId35"/>
    <p:sldId id="347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69" r:id="rId44"/>
    <p:sldId id="361" r:id="rId45"/>
    <p:sldId id="363" r:id="rId46"/>
    <p:sldId id="364" r:id="rId47"/>
    <p:sldId id="365" r:id="rId48"/>
    <p:sldId id="366" r:id="rId49"/>
    <p:sldId id="367" r:id="rId50"/>
    <p:sldId id="368" r:id="rId51"/>
    <p:sldId id="31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C00000"/>
    <a:srgbClr val="FF00FF"/>
    <a:srgbClr val="8FCE4A"/>
    <a:srgbClr val="1DE93F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8" autoAdjust="0"/>
    <p:restoredTop sz="91819" autoAdjust="0"/>
  </p:normalViewPr>
  <p:slideViewPr>
    <p:cSldViewPr>
      <p:cViewPr varScale="1">
        <p:scale>
          <a:sx n="53" d="100"/>
          <a:sy n="53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02B0-21C3-4130-8817-1E308AC15CD1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8B0A-50D4-480C-A498-C0A3D9DFF8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Location trajectory is a </a:t>
            </a:r>
            <a:r>
              <a:rPr lang="en-US" altLang="zh-CN" baseline="0" dirty="0"/>
              <a:t>geospatial</a:t>
            </a:r>
            <a:r>
              <a:rPr lang="en-US" altLang="zh-CN" dirty="0"/>
              <a:t> trail</a:t>
            </a:r>
            <a:r>
              <a:rPr lang="en-US" altLang="zh-CN" baseline="0" dirty="0"/>
              <a:t> generated by a moving object.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Typically, this trail is represented by of a set of time-ordered points.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advance of location-acquisition technologies has boosted the increase of location trajectories, which record the trails of a variety of moving objects, such as people, vehicles, animals and nature phenomena.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trajectories have not only enabled many applications significantly changing the way we live but also provided us with the scientific observations to understand the objects creating the trajectory.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location trajectory has become the foundation a lot of research and attracted intensive attentions from a multitude of areas including computer sciences, biology, sociology, geography, and climatology, etc.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8B0A-50D4-480C-A498-C0A3D9DFF8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straightforward way</a:t>
            </a:r>
            <a:r>
              <a:rPr lang="en-AU" baseline="0" dirty="0"/>
              <a:t> to index trajectory data is to augment temporal dimension to the traditional spatial index</a:t>
            </a:r>
          </a:p>
          <a:p>
            <a:endParaRPr lang="en-AU" baseline="0" dirty="0"/>
          </a:p>
          <a:p>
            <a:r>
              <a:rPr lang="en-AU" baseline="0" dirty="0"/>
              <a:t>Along with the time, when a piece of recently collected trajectory data is coming, that is, M line segment, it is inserted into 3D R-tree according to its position in the 3D space.  As a result, in many cases when we need to retrieve a long trajectory, we have to visit many different paths in 3D R-tree. </a:t>
            </a:r>
          </a:p>
          <a:p>
            <a:endParaRPr lang="en-AU" baseline="0" dirty="0"/>
          </a:p>
          <a:p>
            <a:r>
              <a:rPr lang="en-AU" baseline="0" dirty="0"/>
              <a:t>To avoid this situation, ST-R-tree and TB-tree have been proposed.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7EF47-FAD8-49EE-8CB8-065FFEEF97B7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33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3D R-tree</a:t>
            </a:r>
            <a:r>
              <a:rPr lang="en-AU" baseline="0" dirty="0"/>
              <a:t> may have significant overlap between non-leaf nodes. When processing query, this may lead to visit much more irrelevant nodes. To overcome this problem,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7EF47-FAD8-49EE-8CB8-065FFEEF97B7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3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80AD-B33F-4254-9C37-8250C2DB56F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3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9B6C27-94A2-45C0-9C3E-C0D12A0E58E8}" type="slidenum">
              <a:rPr lang="en-GB" altLang="zh-CN"/>
              <a:pPr/>
              <a:t>12</a:t>
            </a:fld>
            <a:endParaRPr lang="en-GB" altLang="zh-CN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7885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087204-73B3-4883-ABAC-7879EB0F8B7E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28903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80AD-B33F-4254-9C37-8250C2DB56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57072D-8814-4BE7-B6E4-3D5AE7B85378}" type="slidenum">
              <a:rPr lang="en-GB" altLang="zh-CN"/>
              <a:pPr/>
              <a:t>20</a:t>
            </a:fld>
            <a:endParaRPr lang="en-GB" altLang="zh-CN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28903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2C622-1777-4D9D-8F60-43D38734649F}" type="slidenum">
              <a:rPr lang="en-GB" altLang="zh-CN"/>
              <a:pPr/>
              <a:t>21</a:t>
            </a:fld>
            <a:endParaRPr lang="en-GB" altLang="zh-CN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28903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0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7DB77F-D936-4AF9-8A87-A41C1DDB0BF1}" type="slidenum">
              <a:rPr lang="en-GB" altLang="zh-CN"/>
              <a:pPr/>
              <a:t>22</a:t>
            </a:fld>
            <a:endParaRPr lang="en-GB" altLang="zh-CN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28903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0769CB-F19B-4FCB-AE13-2B24615FB549}" type="slidenum">
              <a:rPr lang="en-GB" altLang="zh-CN"/>
              <a:pPr/>
              <a:t>23</a:t>
            </a:fld>
            <a:endParaRPr lang="en-GB" altLang="zh-CN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zh-CN" alt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3704"/>
            <a:ext cx="5028903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80AD-B33F-4254-9C37-8250C2DB56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DF59-C8CA-4249-B8D4-5D785865EF9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2993-3BDD-43C2-9241-1404AD17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wmf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research.microsoft.com/en-us/people/yuzheng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wmf"/><Relationship Id="rId14" Type="http://schemas.openxmlformats.org/officeDocument/2006/relationships/image" Target="../media/image1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241453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121307" TargetMode="Externa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://research.microsoft.com/apps/pubs/?id=12130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?id=121307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7.png"/><Relationship Id="rId3" Type="http://schemas.openxmlformats.org/officeDocument/2006/relationships/hyperlink" Target="http://images.google.com.au/imgres?imgurl=http://daily.swarthmore.edu/static/uploads/what-is-the-new-beijing/800px-beijing_national_stadium.jpg&amp;imgrefurl=http://daily.swarthmore.edu/2008/02/09/what-is-the-new-beijing/&amp;usg=__blE2w7WYrfkZw-ysp7UIvUkfJj0=&amp;h=521&amp;w=800&amp;sz=74&amp;hl=en&amp;start=16&amp;um=1&amp;itbs=1&amp;tbnid=WMnQaqHjSpRi1M:&amp;tbnh=93&amp;tbnw=143&amp;prev=/images?q=beijing&amp;um=1&amp;hl=en&amp;sa=N&amp;tbs=isch:1" TargetMode="External"/><Relationship Id="rId7" Type="http://schemas.openxmlformats.org/officeDocument/2006/relationships/hyperlink" Target="http://images.google.com.au/imgres?imgurl=http://flighttochina.net/wp-content/uploads/2007/10/thetempleofheaven.jpg&amp;imgrefurl=http://flighttochina.net/category/city/beijing/&amp;usg=__cCJPnjhQGd3sWLuSEgsVOHBsvE4=&amp;h=301&amp;w=450&amp;sz=54&amp;hl=en&amp;start=13&amp;um=1&amp;itbs=1&amp;tbnid=OzrZ1ElxB-2tcM:&amp;tbnh=85&amp;tbnw=127&amp;prev=/images?q=beijing++dazhong+shi&amp;um=1&amp;hl=en&amp;tbs=isch:1" TargetMode="External"/><Relationship Id="rId12" Type="http://schemas.openxmlformats.org/officeDocument/2006/relationships/image" Target="../media/image4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hyperlink" Target="http://images.google.com.au/imgres?imgurl=http://eact-china.org/pic/festival/greatwall.jpg&amp;imgrefurl=http://eact-china.org/festival/events.html&amp;usg=__fL2RuJ7VWOuJUHZYe-qiYf5EjhQ=&amp;h=1944&amp;w=2948&amp;sz=2744&amp;hl=en&amp;start=5&amp;um=1&amp;itbs=1&amp;tbnid=82Tf-S8yuT-7kM:&amp;tbnh=99&amp;tbnw=150&amp;prev=/images?q=beijing++great+wall&amp;um=1&amp;hl=en&amp;tbs=isch:1" TargetMode="External"/><Relationship Id="rId5" Type="http://schemas.openxmlformats.org/officeDocument/2006/relationships/hyperlink" Target="http://images.google.com.au/imgres?imgurl=http://www.nexans.com/Corporate/2008/beijing_airport.jpg&amp;imgrefurl=http://www.nexans.com/eservice/Corporate-en/navigatepub_199950_-17335/Nexans_cables_at_the_heart_of_Beijing_Internationa.html&amp;usg=__4YKFntsiYy8HNgLvKnttHj3dekg=&amp;h=263&amp;w=350&amp;sz=31&amp;hl=en&amp;start=20&amp;um=1&amp;itbs=1&amp;tbnid=IJYB_W8RzDKDSM:&amp;tbnh=90&amp;tbnw=120&amp;prev=/images?q=airport+beijing&amp;um=1&amp;hl=en&amp;tbs=isch:1" TargetMode="External"/><Relationship Id="rId10" Type="http://schemas.openxmlformats.org/officeDocument/2006/relationships/image" Target="../media/image45.jpeg"/><Relationship Id="rId4" Type="http://schemas.openxmlformats.org/officeDocument/2006/relationships/image" Target="../media/image42.jpeg"/><Relationship Id="rId9" Type="http://schemas.openxmlformats.org/officeDocument/2006/relationships/hyperlink" Target="http://images.google.com.au/imgres?imgurl=http://www.uvm.edu/giee/chinaconf/i/photo_lg_beijing.jpg&amp;imgrefurl=http://www.uvm.edu/giee/chinaconf/&amp;usg=__OChJD4Zm9VQSG0aSZ57wgqWWj1Y=&amp;h=399&amp;w=599&amp;sz=74&amp;hl=en&amp;start=1&amp;um=1&amp;itbs=1&amp;tbnid=fe0u_gcALpZ7hM:&amp;tbnh=90&amp;tbnw=135&amp;prev=/images?q=beijing&amp;um=1&amp;hl=en&amp;tbs=isch:1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apps/pubs/?id=121307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apps/pubs/?id=121307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apps/pubs/?id=121307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yuzheng@microsoft.com" TargetMode="External"/><Relationship Id="rId7" Type="http://schemas.openxmlformats.org/officeDocument/2006/relationships/hyperlink" Target="http://research.microsoft.com/apps/pubs/?id=24145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hyperlink" Target="http://research.microsoft.com/en-us/people/yuzhe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7772400" cy="1219200"/>
          </a:xfrm>
        </p:spPr>
        <p:txBody>
          <a:bodyPr>
            <a:normAutofit/>
          </a:bodyPr>
          <a:lstStyle/>
          <a:p>
            <a:pPr algn="l"/>
            <a:r>
              <a:rPr lang="en-US" sz="4700" b="1" dirty="0">
                <a:latin typeface="Arial" pitchFamily="34" charset="0"/>
                <a:cs typeface="Arial" pitchFamily="34" charset="0"/>
              </a:rPr>
              <a:t>Trajectory Data Mining</a:t>
            </a:r>
            <a:endParaRPr lang="en-US" sz="4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6858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Subtitle 3"/>
          <p:cNvSpPr txBox="1">
            <a:spLocks/>
          </p:cNvSpPr>
          <p:nvPr/>
        </p:nvSpPr>
        <p:spPr>
          <a:xfrm>
            <a:off x="1371600" y="1695510"/>
            <a:ext cx="6553200" cy="1504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Yu Zheng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 Researcher, Microsoft Research 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Chair Professor at Shanghai Jiao Tong University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Editor-in-Chief of ACM Trans. Intelligent Systems and Technology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738812"/>
            <a:ext cx="643164" cy="964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5400" y="3962399"/>
            <a:ext cx="9169400" cy="2934641"/>
            <a:chOff x="-25400" y="3531295"/>
            <a:chExt cx="9169400" cy="3365746"/>
          </a:xfrm>
        </p:grpSpPr>
        <p:pic>
          <p:nvPicPr>
            <p:cNvPr id="3082" name="Picture 10" descr="D:\paper\book\images\moving objects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4" b="34538"/>
            <a:stretch/>
          </p:blipFill>
          <p:spPr bwMode="auto">
            <a:xfrm>
              <a:off x="0" y="3531295"/>
              <a:ext cx="9144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86600" y="5393814"/>
              <a:ext cx="149522" cy="196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 descr="C:\Users\yuzheng\AppData\Local\Microsoft\Windows\Temporary Internet Files\Content.IE5\7WB1D290\MC900052606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3" y="3826546"/>
              <a:ext cx="712398" cy="50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yuzheng\AppData\Local\Microsoft\Windows\Temporary Internet Files\Content.IE5\73GAXKHC\MC900441405[1].wmf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65"/>
            <a:stretch/>
          </p:blipFill>
          <p:spPr bwMode="auto">
            <a:xfrm>
              <a:off x="3187810" y="3703628"/>
              <a:ext cx="609599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Users\yuzheng\AppData\Local\Microsoft\Windows\Temporary Internet Files\Content.IE5\KCMYQ8BW\MC90044039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76057"/>
              <a:ext cx="879438" cy="87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yuzheng\AppData\Local\Microsoft\Windows\Temporary Internet Files\Content.IE5\2ZYCNVRX\MC900352072[1]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753" y="5373047"/>
              <a:ext cx="897047" cy="66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 13"/>
            <p:cNvSpPr/>
            <p:nvPr/>
          </p:nvSpPr>
          <p:spPr>
            <a:xfrm>
              <a:off x="3486150" y="6502237"/>
              <a:ext cx="1238250" cy="286608"/>
            </a:xfrm>
            <a:custGeom>
              <a:avLst/>
              <a:gdLst>
                <a:gd name="connsiteX0" fmla="*/ 1238250 w 1238250"/>
                <a:gd name="connsiteY0" fmla="*/ 286608 h 286608"/>
                <a:gd name="connsiteX1" fmla="*/ 476250 w 1238250"/>
                <a:gd name="connsiteY1" fmla="*/ 277083 h 286608"/>
                <a:gd name="connsiteX2" fmla="*/ 485775 w 1238250"/>
                <a:gd name="connsiteY2" fmla="*/ 229458 h 286608"/>
                <a:gd name="connsiteX3" fmla="*/ 542925 w 1238250"/>
                <a:gd name="connsiteY3" fmla="*/ 191358 h 286608"/>
                <a:gd name="connsiteX4" fmla="*/ 552450 w 1238250"/>
                <a:gd name="connsiteY4" fmla="*/ 48483 h 286608"/>
                <a:gd name="connsiteX5" fmla="*/ 523875 w 1238250"/>
                <a:gd name="connsiteY5" fmla="*/ 38958 h 286608"/>
                <a:gd name="connsiteX6" fmla="*/ 447675 w 1238250"/>
                <a:gd name="connsiteY6" fmla="*/ 29433 h 286608"/>
                <a:gd name="connsiteX7" fmla="*/ 219075 w 1238250"/>
                <a:gd name="connsiteY7" fmla="*/ 10383 h 286608"/>
                <a:gd name="connsiteX8" fmla="*/ 133350 w 1238250"/>
                <a:gd name="connsiteY8" fmla="*/ 858 h 286608"/>
                <a:gd name="connsiteX9" fmla="*/ 0 w 1238250"/>
                <a:gd name="connsiteY9" fmla="*/ 858 h 28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0" h="286608">
                  <a:moveTo>
                    <a:pt x="1238250" y="286608"/>
                  </a:moveTo>
                  <a:lnTo>
                    <a:pt x="476250" y="277083"/>
                  </a:lnTo>
                  <a:cubicBezTo>
                    <a:pt x="460107" y="275857"/>
                    <a:pt x="475836" y="242237"/>
                    <a:pt x="485775" y="229458"/>
                  </a:cubicBezTo>
                  <a:cubicBezTo>
                    <a:pt x="499831" y="211386"/>
                    <a:pt x="542925" y="191358"/>
                    <a:pt x="542925" y="191358"/>
                  </a:cubicBezTo>
                  <a:cubicBezTo>
                    <a:pt x="561374" y="136010"/>
                    <a:pt x="578070" y="112533"/>
                    <a:pt x="552450" y="48483"/>
                  </a:cubicBezTo>
                  <a:cubicBezTo>
                    <a:pt x="548721" y="39161"/>
                    <a:pt x="533753" y="40754"/>
                    <a:pt x="523875" y="38958"/>
                  </a:cubicBezTo>
                  <a:cubicBezTo>
                    <a:pt x="498690" y="34379"/>
                    <a:pt x="473132" y="32113"/>
                    <a:pt x="447675" y="29433"/>
                  </a:cubicBezTo>
                  <a:cubicBezTo>
                    <a:pt x="316606" y="15636"/>
                    <a:pt x="360238" y="23216"/>
                    <a:pt x="219075" y="10383"/>
                  </a:cubicBezTo>
                  <a:cubicBezTo>
                    <a:pt x="190442" y="7780"/>
                    <a:pt x="162074" y="2107"/>
                    <a:pt x="133350" y="858"/>
                  </a:cubicBezTo>
                  <a:cubicBezTo>
                    <a:pt x="88942" y="-1073"/>
                    <a:pt x="44450" y="858"/>
                    <a:pt x="0" y="858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924675" y="5699243"/>
              <a:ext cx="2200275" cy="1140881"/>
            </a:xfrm>
            <a:custGeom>
              <a:avLst/>
              <a:gdLst>
                <a:gd name="connsiteX0" fmla="*/ 0 w 2200275"/>
                <a:gd name="connsiteY0" fmla="*/ 1118177 h 1140881"/>
                <a:gd name="connsiteX1" fmla="*/ 66675 w 2200275"/>
                <a:gd name="connsiteY1" fmla="*/ 1108652 h 1140881"/>
                <a:gd name="connsiteX2" fmla="*/ 495300 w 2200275"/>
                <a:gd name="connsiteY2" fmla="*/ 1070552 h 1140881"/>
                <a:gd name="connsiteX3" fmla="*/ 466725 w 2200275"/>
                <a:gd name="connsiteY3" fmla="*/ 965777 h 1140881"/>
                <a:gd name="connsiteX4" fmla="*/ 438150 w 2200275"/>
                <a:gd name="connsiteY4" fmla="*/ 956252 h 1140881"/>
                <a:gd name="connsiteX5" fmla="*/ 371475 w 2200275"/>
                <a:gd name="connsiteY5" fmla="*/ 870527 h 1140881"/>
                <a:gd name="connsiteX6" fmla="*/ 352425 w 2200275"/>
                <a:gd name="connsiteY6" fmla="*/ 841952 h 1140881"/>
                <a:gd name="connsiteX7" fmla="*/ 333375 w 2200275"/>
                <a:gd name="connsiteY7" fmla="*/ 784802 h 1140881"/>
                <a:gd name="connsiteX8" fmla="*/ 342900 w 2200275"/>
                <a:gd name="connsiteY8" fmla="*/ 718127 h 1140881"/>
                <a:gd name="connsiteX9" fmla="*/ 390525 w 2200275"/>
                <a:gd name="connsiteY9" fmla="*/ 680027 h 1140881"/>
                <a:gd name="connsiteX10" fmla="*/ 438150 w 2200275"/>
                <a:gd name="connsiteY10" fmla="*/ 670502 h 1140881"/>
                <a:gd name="connsiteX11" fmla="*/ 1238250 w 2200275"/>
                <a:gd name="connsiteY11" fmla="*/ 660977 h 1140881"/>
                <a:gd name="connsiteX12" fmla="*/ 1485900 w 2200275"/>
                <a:gd name="connsiteY12" fmla="*/ 641927 h 1140881"/>
                <a:gd name="connsiteX13" fmla="*/ 1524000 w 2200275"/>
                <a:gd name="connsiteY13" fmla="*/ 632402 h 1140881"/>
                <a:gd name="connsiteX14" fmla="*/ 1552575 w 2200275"/>
                <a:gd name="connsiteY14" fmla="*/ 613352 h 1140881"/>
                <a:gd name="connsiteX15" fmla="*/ 1571625 w 2200275"/>
                <a:gd name="connsiteY15" fmla="*/ 556202 h 1140881"/>
                <a:gd name="connsiteX16" fmla="*/ 1552575 w 2200275"/>
                <a:gd name="connsiteY16" fmla="*/ 499052 h 1140881"/>
                <a:gd name="connsiteX17" fmla="*/ 1533525 w 2200275"/>
                <a:gd name="connsiteY17" fmla="*/ 470477 h 1140881"/>
                <a:gd name="connsiteX18" fmla="*/ 1514475 w 2200275"/>
                <a:gd name="connsiteY18" fmla="*/ 413327 h 1140881"/>
                <a:gd name="connsiteX19" fmla="*/ 1485900 w 2200275"/>
                <a:gd name="connsiteY19" fmla="*/ 289502 h 1140881"/>
                <a:gd name="connsiteX20" fmla="*/ 1447800 w 2200275"/>
                <a:gd name="connsiteY20" fmla="*/ 232352 h 1140881"/>
                <a:gd name="connsiteX21" fmla="*/ 1428750 w 2200275"/>
                <a:gd name="connsiteY21" fmla="*/ 203777 h 1140881"/>
                <a:gd name="connsiteX22" fmla="*/ 1457325 w 2200275"/>
                <a:gd name="connsiteY22" fmla="*/ 146627 h 1140881"/>
                <a:gd name="connsiteX23" fmla="*/ 1485900 w 2200275"/>
                <a:gd name="connsiteY23" fmla="*/ 137102 h 1140881"/>
                <a:gd name="connsiteX24" fmla="*/ 1514475 w 2200275"/>
                <a:gd name="connsiteY24" fmla="*/ 118052 h 1140881"/>
                <a:gd name="connsiteX25" fmla="*/ 1543050 w 2200275"/>
                <a:gd name="connsiteY25" fmla="*/ 108527 h 1140881"/>
                <a:gd name="connsiteX26" fmla="*/ 1600200 w 2200275"/>
                <a:gd name="connsiteY26" fmla="*/ 70427 h 1140881"/>
                <a:gd name="connsiteX27" fmla="*/ 1628775 w 2200275"/>
                <a:gd name="connsiteY27" fmla="*/ 51377 h 1140881"/>
                <a:gd name="connsiteX28" fmla="*/ 1657350 w 2200275"/>
                <a:gd name="connsiteY28" fmla="*/ 41852 h 1140881"/>
                <a:gd name="connsiteX29" fmla="*/ 1828800 w 2200275"/>
                <a:gd name="connsiteY29" fmla="*/ 22802 h 1140881"/>
                <a:gd name="connsiteX30" fmla="*/ 2047875 w 2200275"/>
                <a:gd name="connsiteY30" fmla="*/ 13277 h 1140881"/>
                <a:gd name="connsiteX31" fmla="*/ 2200275 w 2200275"/>
                <a:gd name="connsiteY31" fmla="*/ 3752 h 114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00275" h="1140881">
                  <a:moveTo>
                    <a:pt x="0" y="1118177"/>
                  </a:moveTo>
                  <a:cubicBezTo>
                    <a:pt x="22225" y="1115002"/>
                    <a:pt x="44242" y="1109549"/>
                    <a:pt x="66675" y="1108652"/>
                  </a:cubicBezTo>
                  <a:cubicBezTo>
                    <a:pt x="492523" y="1091618"/>
                    <a:pt x="400094" y="1213361"/>
                    <a:pt x="495300" y="1070552"/>
                  </a:cubicBezTo>
                  <a:cubicBezTo>
                    <a:pt x="491583" y="1040818"/>
                    <a:pt x="496741" y="989790"/>
                    <a:pt x="466725" y="965777"/>
                  </a:cubicBezTo>
                  <a:cubicBezTo>
                    <a:pt x="458885" y="959505"/>
                    <a:pt x="447675" y="959427"/>
                    <a:pt x="438150" y="956252"/>
                  </a:cubicBezTo>
                  <a:cubicBezTo>
                    <a:pt x="393386" y="911488"/>
                    <a:pt x="417047" y="938885"/>
                    <a:pt x="371475" y="870527"/>
                  </a:cubicBezTo>
                  <a:cubicBezTo>
                    <a:pt x="365125" y="861002"/>
                    <a:pt x="356045" y="852812"/>
                    <a:pt x="352425" y="841952"/>
                  </a:cubicBezTo>
                  <a:lnTo>
                    <a:pt x="333375" y="784802"/>
                  </a:lnTo>
                  <a:cubicBezTo>
                    <a:pt x="336550" y="762577"/>
                    <a:pt x="336449" y="739631"/>
                    <a:pt x="342900" y="718127"/>
                  </a:cubicBezTo>
                  <a:cubicBezTo>
                    <a:pt x="351666" y="688908"/>
                    <a:pt x="364994" y="686410"/>
                    <a:pt x="390525" y="680027"/>
                  </a:cubicBezTo>
                  <a:cubicBezTo>
                    <a:pt x="406231" y="676100"/>
                    <a:pt x="421965" y="670866"/>
                    <a:pt x="438150" y="670502"/>
                  </a:cubicBezTo>
                  <a:cubicBezTo>
                    <a:pt x="704802" y="664510"/>
                    <a:pt x="971550" y="664152"/>
                    <a:pt x="1238250" y="660977"/>
                  </a:cubicBezTo>
                  <a:cubicBezTo>
                    <a:pt x="1298374" y="657219"/>
                    <a:pt x="1417815" y="651653"/>
                    <a:pt x="1485900" y="641927"/>
                  </a:cubicBezTo>
                  <a:cubicBezTo>
                    <a:pt x="1498859" y="640076"/>
                    <a:pt x="1511300" y="635577"/>
                    <a:pt x="1524000" y="632402"/>
                  </a:cubicBezTo>
                  <a:cubicBezTo>
                    <a:pt x="1533525" y="626052"/>
                    <a:pt x="1546508" y="623060"/>
                    <a:pt x="1552575" y="613352"/>
                  </a:cubicBezTo>
                  <a:cubicBezTo>
                    <a:pt x="1563218" y="596324"/>
                    <a:pt x="1571625" y="556202"/>
                    <a:pt x="1571625" y="556202"/>
                  </a:cubicBezTo>
                  <a:cubicBezTo>
                    <a:pt x="1565275" y="537152"/>
                    <a:pt x="1563714" y="515760"/>
                    <a:pt x="1552575" y="499052"/>
                  </a:cubicBezTo>
                  <a:cubicBezTo>
                    <a:pt x="1546225" y="489527"/>
                    <a:pt x="1538174" y="480938"/>
                    <a:pt x="1533525" y="470477"/>
                  </a:cubicBezTo>
                  <a:cubicBezTo>
                    <a:pt x="1525370" y="452127"/>
                    <a:pt x="1514475" y="413327"/>
                    <a:pt x="1514475" y="413327"/>
                  </a:cubicBezTo>
                  <a:cubicBezTo>
                    <a:pt x="1510084" y="382588"/>
                    <a:pt x="1504918" y="318029"/>
                    <a:pt x="1485900" y="289502"/>
                  </a:cubicBezTo>
                  <a:lnTo>
                    <a:pt x="1447800" y="232352"/>
                  </a:lnTo>
                  <a:lnTo>
                    <a:pt x="1428750" y="203777"/>
                  </a:lnTo>
                  <a:cubicBezTo>
                    <a:pt x="1435025" y="184953"/>
                    <a:pt x="1440539" y="160056"/>
                    <a:pt x="1457325" y="146627"/>
                  </a:cubicBezTo>
                  <a:cubicBezTo>
                    <a:pt x="1465165" y="140355"/>
                    <a:pt x="1476920" y="141592"/>
                    <a:pt x="1485900" y="137102"/>
                  </a:cubicBezTo>
                  <a:cubicBezTo>
                    <a:pt x="1496139" y="131982"/>
                    <a:pt x="1504236" y="123172"/>
                    <a:pt x="1514475" y="118052"/>
                  </a:cubicBezTo>
                  <a:cubicBezTo>
                    <a:pt x="1523455" y="113562"/>
                    <a:pt x="1534273" y="113403"/>
                    <a:pt x="1543050" y="108527"/>
                  </a:cubicBezTo>
                  <a:cubicBezTo>
                    <a:pt x="1563064" y="97408"/>
                    <a:pt x="1581150" y="83127"/>
                    <a:pt x="1600200" y="70427"/>
                  </a:cubicBezTo>
                  <a:cubicBezTo>
                    <a:pt x="1609725" y="64077"/>
                    <a:pt x="1617915" y="54997"/>
                    <a:pt x="1628775" y="51377"/>
                  </a:cubicBezTo>
                  <a:cubicBezTo>
                    <a:pt x="1638300" y="48202"/>
                    <a:pt x="1647505" y="43821"/>
                    <a:pt x="1657350" y="41852"/>
                  </a:cubicBezTo>
                  <a:cubicBezTo>
                    <a:pt x="1699205" y="33481"/>
                    <a:pt x="1794666" y="24810"/>
                    <a:pt x="1828800" y="22802"/>
                  </a:cubicBezTo>
                  <a:cubicBezTo>
                    <a:pt x="1901768" y="18510"/>
                    <a:pt x="1974850" y="16452"/>
                    <a:pt x="2047875" y="13277"/>
                  </a:cubicBezTo>
                  <a:cubicBezTo>
                    <a:pt x="2115607" y="-9300"/>
                    <a:pt x="2066410" y="3752"/>
                    <a:pt x="2200275" y="3752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5625" y="6448671"/>
              <a:ext cx="299043" cy="393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Freeform 21"/>
            <p:cNvSpPr/>
            <p:nvPr/>
          </p:nvSpPr>
          <p:spPr>
            <a:xfrm>
              <a:off x="7762875" y="5187363"/>
              <a:ext cx="1362075" cy="325132"/>
            </a:xfrm>
            <a:custGeom>
              <a:avLst/>
              <a:gdLst>
                <a:gd name="connsiteX0" fmla="*/ 0 w 1362075"/>
                <a:gd name="connsiteY0" fmla="*/ 325132 h 325132"/>
                <a:gd name="connsiteX1" fmla="*/ 504825 w 1362075"/>
                <a:gd name="connsiteY1" fmla="*/ 315607 h 325132"/>
                <a:gd name="connsiteX2" fmla="*/ 552450 w 1362075"/>
                <a:gd name="connsiteY2" fmla="*/ 277507 h 325132"/>
                <a:gd name="connsiteX3" fmla="*/ 571500 w 1362075"/>
                <a:gd name="connsiteY3" fmla="*/ 220357 h 325132"/>
                <a:gd name="connsiteX4" fmla="*/ 581025 w 1362075"/>
                <a:gd name="connsiteY4" fmla="*/ 153682 h 325132"/>
                <a:gd name="connsiteX5" fmla="*/ 590550 w 1362075"/>
                <a:gd name="connsiteY5" fmla="*/ 125107 h 325132"/>
                <a:gd name="connsiteX6" fmla="*/ 600075 w 1362075"/>
                <a:gd name="connsiteY6" fmla="*/ 87007 h 325132"/>
                <a:gd name="connsiteX7" fmla="*/ 609600 w 1362075"/>
                <a:gd name="connsiteY7" fmla="*/ 58432 h 325132"/>
                <a:gd name="connsiteX8" fmla="*/ 638175 w 1362075"/>
                <a:gd name="connsiteY8" fmla="*/ 39382 h 325132"/>
                <a:gd name="connsiteX9" fmla="*/ 733425 w 1362075"/>
                <a:gd name="connsiteY9" fmla="*/ 10807 h 325132"/>
                <a:gd name="connsiteX10" fmla="*/ 790575 w 1362075"/>
                <a:gd name="connsiteY10" fmla="*/ 1282 h 325132"/>
                <a:gd name="connsiteX11" fmla="*/ 1362075 w 1362075"/>
                <a:gd name="connsiteY11" fmla="*/ 1282 h 32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75" h="325132">
                  <a:moveTo>
                    <a:pt x="0" y="325132"/>
                  </a:moveTo>
                  <a:lnTo>
                    <a:pt x="504825" y="315607"/>
                  </a:lnTo>
                  <a:cubicBezTo>
                    <a:pt x="531646" y="314649"/>
                    <a:pt x="542213" y="300540"/>
                    <a:pt x="552450" y="277507"/>
                  </a:cubicBezTo>
                  <a:cubicBezTo>
                    <a:pt x="560605" y="259157"/>
                    <a:pt x="571500" y="220357"/>
                    <a:pt x="571500" y="220357"/>
                  </a:cubicBezTo>
                  <a:cubicBezTo>
                    <a:pt x="574675" y="198132"/>
                    <a:pt x="576622" y="175697"/>
                    <a:pt x="581025" y="153682"/>
                  </a:cubicBezTo>
                  <a:cubicBezTo>
                    <a:pt x="582994" y="143837"/>
                    <a:pt x="587792" y="134761"/>
                    <a:pt x="590550" y="125107"/>
                  </a:cubicBezTo>
                  <a:cubicBezTo>
                    <a:pt x="594146" y="112520"/>
                    <a:pt x="596479" y="99594"/>
                    <a:pt x="600075" y="87007"/>
                  </a:cubicBezTo>
                  <a:cubicBezTo>
                    <a:pt x="602833" y="77353"/>
                    <a:pt x="603328" y="66272"/>
                    <a:pt x="609600" y="58432"/>
                  </a:cubicBezTo>
                  <a:cubicBezTo>
                    <a:pt x="616751" y="49493"/>
                    <a:pt x="627714" y="44031"/>
                    <a:pt x="638175" y="39382"/>
                  </a:cubicBezTo>
                  <a:cubicBezTo>
                    <a:pt x="658055" y="30546"/>
                    <a:pt x="708237" y="15845"/>
                    <a:pt x="733425" y="10807"/>
                  </a:cubicBezTo>
                  <a:cubicBezTo>
                    <a:pt x="752363" y="7019"/>
                    <a:pt x="771264" y="1575"/>
                    <a:pt x="790575" y="1282"/>
                  </a:cubicBezTo>
                  <a:cubicBezTo>
                    <a:pt x="981053" y="-1604"/>
                    <a:pt x="1171575" y="1282"/>
                    <a:pt x="1362075" y="1282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29400" y="5149378"/>
              <a:ext cx="438150" cy="344067"/>
            </a:xfrm>
            <a:custGeom>
              <a:avLst/>
              <a:gdLst>
                <a:gd name="connsiteX0" fmla="*/ 438150 w 438150"/>
                <a:gd name="connsiteY0" fmla="*/ 344067 h 344067"/>
                <a:gd name="connsiteX1" fmla="*/ 390525 w 438150"/>
                <a:gd name="connsiteY1" fmla="*/ 334542 h 344067"/>
                <a:gd name="connsiteX2" fmla="*/ 361950 w 438150"/>
                <a:gd name="connsiteY2" fmla="*/ 325017 h 344067"/>
                <a:gd name="connsiteX3" fmla="*/ 285750 w 438150"/>
                <a:gd name="connsiteY3" fmla="*/ 315492 h 344067"/>
                <a:gd name="connsiteX4" fmla="*/ 219075 w 438150"/>
                <a:gd name="connsiteY4" fmla="*/ 305967 h 344067"/>
                <a:gd name="connsiteX5" fmla="*/ 190500 w 438150"/>
                <a:gd name="connsiteY5" fmla="*/ 296442 h 344067"/>
                <a:gd name="connsiteX6" fmla="*/ 190500 w 438150"/>
                <a:gd name="connsiteY6" fmla="*/ 229767 h 344067"/>
                <a:gd name="connsiteX7" fmla="*/ 247650 w 438150"/>
                <a:gd name="connsiteY7" fmla="*/ 172617 h 344067"/>
                <a:gd name="connsiteX8" fmla="*/ 285750 w 438150"/>
                <a:gd name="connsiteY8" fmla="*/ 115467 h 344067"/>
                <a:gd name="connsiteX9" fmla="*/ 304800 w 438150"/>
                <a:gd name="connsiteY9" fmla="*/ 86892 h 344067"/>
                <a:gd name="connsiteX10" fmla="*/ 314325 w 438150"/>
                <a:gd name="connsiteY10" fmla="*/ 58317 h 344067"/>
                <a:gd name="connsiteX11" fmla="*/ 304800 w 438150"/>
                <a:gd name="connsiteY11" fmla="*/ 29742 h 344067"/>
                <a:gd name="connsiteX12" fmla="*/ 228600 w 438150"/>
                <a:gd name="connsiteY12" fmla="*/ 1167 h 344067"/>
                <a:gd name="connsiteX13" fmla="*/ 0 w 438150"/>
                <a:gd name="connsiteY13" fmla="*/ 1167 h 34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344067">
                  <a:moveTo>
                    <a:pt x="438150" y="344067"/>
                  </a:moveTo>
                  <a:cubicBezTo>
                    <a:pt x="422275" y="340892"/>
                    <a:pt x="406231" y="338469"/>
                    <a:pt x="390525" y="334542"/>
                  </a:cubicBezTo>
                  <a:cubicBezTo>
                    <a:pt x="380785" y="332107"/>
                    <a:pt x="371828" y="326813"/>
                    <a:pt x="361950" y="325017"/>
                  </a:cubicBezTo>
                  <a:cubicBezTo>
                    <a:pt x="336765" y="320438"/>
                    <a:pt x="311123" y="318875"/>
                    <a:pt x="285750" y="315492"/>
                  </a:cubicBezTo>
                  <a:lnTo>
                    <a:pt x="219075" y="305967"/>
                  </a:lnTo>
                  <a:cubicBezTo>
                    <a:pt x="209550" y="302792"/>
                    <a:pt x="197600" y="303542"/>
                    <a:pt x="190500" y="296442"/>
                  </a:cubicBezTo>
                  <a:cubicBezTo>
                    <a:pt x="175295" y="281237"/>
                    <a:pt x="180549" y="243983"/>
                    <a:pt x="190500" y="229767"/>
                  </a:cubicBezTo>
                  <a:cubicBezTo>
                    <a:pt x="205950" y="207696"/>
                    <a:pt x="232706" y="195033"/>
                    <a:pt x="247650" y="172617"/>
                  </a:cubicBezTo>
                  <a:lnTo>
                    <a:pt x="285750" y="115467"/>
                  </a:lnTo>
                  <a:cubicBezTo>
                    <a:pt x="292100" y="105942"/>
                    <a:pt x="301180" y="97752"/>
                    <a:pt x="304800" y="86892"/>
                  </a:cubicBezTo>
                  <a:lnTo>
                    <a:pt x="314325" y="58317"/>
                  </a:lnTo>
                  <a:cubicBezTo>
                    <a:pt x="311150" y="48792"/>
                    <a:pt x="311072" y="37582"/>
                    <a:pt x="304800" y="29742"/>
                  </a:cubicBezTo>
                  <a:cubicBezTo>
                    <a:pt x="288599" y="9491"/>
                    <a:pt x="250901" y="1936"/>
                    <a:pt x="228600" y="1167"/>
                  </a:cubicBezTo>
                  <a:cubicBezTo>
                    <a:pt x="152445" y="-1459"/>
                    <a:pt x="76200" y="1167"/>
                    <a:pt x="0" y="1167"/>
                  </a:cubicBezTo>
                </a:path>
              </a:pathLst>
            </a:custGeom>
            <a:ln w="38100">
              <a:solidFill>
                <a:srgbClr val="82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64400" y="3709095"/>
              <a:ext cx="1816100" cy="736600"/>
            </a:xfrm>
            <a:custGeom>
              <a:avLst/>
              <a:gdLst>
                <a:gd name="connsiteX0" fmla="*/ 0 w 1816100"/>
                <a:gd name="connsiteY0" fmla="*/ 622300 h 736600"/>
                <a:gd name="connsiteX1" fmla="*/ 63500 w 1816100"/>
                <a:gd name="connsiteY1" fmla="*/ 660400 h 736600"/>
                <a:gd name="connsiteX2" fmla="*/ 101600 w 1816100"/>
                <a:gd name="connsiteY2" fmla="*/ 685800 h 736600"/>
                <a:gd name="connsiteX3" fmla="*/ 152400 w 1816100"/>
                <a:gd name="connsiteY3" fmla="*/ 698500 h 736600"/>
                <a:gd name="connsiteX4" fmla="*/ 254000 w 1816100"/>
                <a:gd name="connsiteY4" fmla="*/ 723900 h 736600"/>
                <a:gd name="connsiteX5" fmla="*/ 431800 w 1816100"/>
                <a:gd name="connsiteY5" fmla="*/ 736600 h 736600"/>
                <a:gd name="connsiteX6" fmla="*/ 825500 w 1816100"/>
                <a:gd name="connsiteY6" fmla="*/ 723900 h 736600"/>
                <a:gd name="connsiteX7" fmla="*/ 863600 w 1816100"/>
                <a:gd name="connsiteY7" fmla="*/ 711200 h 736600"/>
                <a:gd name="connsiteX8" fmla="*/ 927100 w 1816100"/>
                <a:gd name="connsiteY8" fmla="*/ 660400 h 736600"/>
                <a:gd name="connsiteX9" fmla="*/ 965200 w 1816100"/>
                <a:gd name="connsiteY9" fmla="*/ 584200 h 736600"/>
                <a:gd name="connsiteX10" fmla="*/ 1041400 w 1816100"/>
                <a:gd name="connsiteY10" fmla="*/ 508000 h 736600"/>
                <a:gd name="connsiteX11" fmla="*/ 1079500 w 1816100"/>
                <a:gd name="connsiteY11" fmla="*/ 393700 h 736600"/>
                <a:gd name="connsiteX12" fmla="*/ 1092200 w 1816100"/>
                <a:gd name="connsiteY12" fmla="*/ 355600 h 736600"/>
                <a:gd name="connsiteX13" fmla="*/ 1104900 w 1816100"/>
                <a:gd name="connsiteY13" fmla="*/ 292100 h 736600"/>
                <a:gd name="connsiteX14" fmla="*/ 1092200 w 1816100"/>
                <a:gd name="connsiteY14" fmla="*/ 127000 h 736600"/>
                <a:gd name="connsiteX15" fmla="*/ 1079500 w 1816100"/>
                <a:gd name="connsiteY15" fmla="*/ 88900 h 736600"/>
                <a:gd name="connsiteX16" fmla="*/ 1003300 w 1816100"/>
                <a:gd name="connsiteY16" fmla="*/ 38100 h 736600"/>
                <a:gd name="connsiteX17" fmla="*/ 927100 w 1816100"/>
                <a:gd name="connsiteY17" fmla="*/ 0 h 736600"/>
                <a:gd name="connsiteX18" fmla="*/ 660400 w 1816100"/>
                <a:gd name="connsiteY18" fmla="*/ 12700 h 736600"/>
                <a:gd name="connsiteX19" fmla="*/ 622300 w 1816100"/>
                <a:gd name="connsiteY19" fmla="*/ 38100 h 736600"/>
                <a:gd name="connsiteX20" fmla="*/ 546100 w 1816100"/>
                <a:gd name="connsiteY20" fmla="*/ 190500 h 736600"/>
                <a:gd name="connsiteX21" fmla="*/ 533400 w 1816100"/>
                <a:gd name="connsiteY21" fmla="*/ 228600 h 736600"/>
                <a:gd name="connsiteX22" fmla="*/ 546100 w 1816100"/>
                <a:gd name="connsiteY22" fmla="*/ 381000 h 736600"/>
                <a:gd name="connsiteX23" fmla="*/ 558800 w 1816100"/>
                <a:gd name="connsiteY23" fmla="*/ 419100 h 736600"/>
                <a:gd name="connsiteX24" fmla="*/ 635000 w 1816100"/>
                <a:gd name="connsiteY24" fmla="*/ 469900 h 736600"/>
                <a:gd name="connsiteX25" fmla="*/ 673100 w 1816100"/>
                <a:gd name="connsiteY25" fmla="*/ 495300 h 736600"/>
                <a:gd name="connsiteX26" fmla="*/ 698500 w 1816100"/>
                <a:gd name="connsiteY26" fmla="*/ 533400 h 736600"/>
                <a:gd name="connsiteX27" fmla="*/ 774700 w 1816100"/>
                <a:gd name="connsiteY27" fmla="*/ 558800 h 736600"/>
                <a:gd name="connsiteX28" fmla="*/ 876300 w 1816100"/>
                <a:gd name="connsiteY28" fmla="*/ 584200 h 736600"/>
                <a:gd name="connsiteX29" fmla="*/ 952500 w 1816100"/>
                <a:gd name="connsiteY29" fmla="*/ 609600 h 736600"/>
                <a:gd name="connsiteX30" fmla="*/ 1016000 w 1816100"/>
                <a:gd name="connsiteY30" fmla="*/ 622300 h 736600"/>
                <a:gd name="connsiteX31" fmla="*/ 1054100 w 1816100"/>
                <a:gd name="connsiteY31" fmla="*/ 635000 h 736600"/>
                <a:gd name="connsiteX32" fmla="*/ 1270000 w 1816100"/>
                <a:gd name="connsiteY32" fmla="*/ 647700 h 736600"/>
                <a:gd name="connsiteX33" fmla="*/ 1816100 w 1816100"/>
                <a:gd name="connsiteY33" fmla="*/ 6477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16100" h="736600">
                  <a:moveTo>
                    <a:pt x="0" y="622300"/>
                  </a:moveTo>
                  <a:cubicBezTo>
                    <a:pt x="21167" y="635000"/>
                    <a:pt x="42568" y="647317"/>
                    <a:pt x="63500" y="660400"/>
                  </a:cubicBezTo>
                  <a:cubicBezTo>
                    <a:pt x="76443" y="668490"/>
                    <a:pt x="87571" y="679787"/>
                    <a:pt x="101600" y="685800"/>
                  </a:cubicBezTo>
                  <a:cubicBezTo>
                    <a:pt x="117643" y="692676"/>
                    <a:pt x="135617" y="693705"/>
                    <a:pt x="152400" y="698500"/>
                  </a:cubicBezTo>
                  <a:cubicBezTo>
                    <a:pt x="201487" y="712525"/>
                    <a:pt x="192677" y="717445"/>
                    <a:pt x="254000" y="723900"/>
                  </a:cubicBezTo>
                  <a:cubicBezTo>
                    <a:pt x="313091" y="730120"/>
                    <a:pt x="372533" y="732367"/>
                    <a:pt x="431800" y="736600"/>
                  </a:cubicBezTo>
                  <a:cubicBezTo>
                    <a:pt x="563033" y="732367"/>
                    <a:pt x="694425" y="731610"/>
                    <a:pt x="825500" y="723900"/>
                  </a:cubicBezTo>
                  <a:cubicBezTo>
                    <a:pt x="838864" y="723114"/>
                    <a:pt x="853147" y="719563"/>
                    <a:pt x="863600" y="711200"/>
                  </a:cubicBezTo>
                  <a:cubicBezTo>
                    <a:pt x="945664" y="645548"/>
                    <a:pt x="831335" y="692322"/>
                    <a:pt x="927100" y="660400"/>
                  </a:cubicBezTo>
                  <a:cubicBezTo>
                    <a:pt x="938869" y="625094"/>
                    <a:pt x="938939" y="613743"/>
                    <a:pt x="965200" y="584200"/>
                  </a:cubicBezTo>
                  <a:cubicBezTo>
                    <a:pt x="989065" y="557352"/>
                    <a:pt x="1041400" y="508000"/>
                    <a:pt x="1041400" y="508000"/>
                  </a:cubicBezTo>
                  <a:lnTo>
                    <a:pt x="1079500" y="393700"/>
                  </a:lnTo>
                  <a:cubicBezTo>
                    <a:pt x="1083733" y="381000"/>
                    <a:pt x="1089575" y="368727"/>
                    <a:pt x="1092200" y="355600"/>
                  </a:cubicBezTo>
                  <a:lnTo>
                    <a:pt x="1104900" y="292100"/>
                  </a:lnTo>
                  <a:cubicBezTo>
                    <a:pt x="1100667" y="237067"/>
                    <a:pt x="1099046" y="181770"/>
                    <a:pt x="1092200" y="127000"/>
                  </a:cubicBezTo>
                  <a:cubicBezTo>
                    <a:pt x="1090540" y="113716"/>
                    <a:pt x="1088966" y="98366"/>
                    <a:pt x="1079500" y="88900"/>
                  </a:cubicBezTo>
                  <a:cubicBezTo>
                    <a:pt x="1057914" y="67314"/>
                    <a:pt x="1028700" y="55033"/>
                    <a:pt x="1003300" y="38100"/>
                  </a:cubicBezTo>
                  <a:cubicBezTo>
                    <a:pt x="954061" y="5274"/>
                    <a:pt x="979680" y="17527"/>
                    <a:pt x="927100" y="0"/>
                  </a:cubicBezTo>
                  <a:cubicBezTo>
                    <a:pt x="838200" y="4233"/>
                    <a:pt x="748713" y="1661"/>
                    <a:pt x="660400" y="12700"/>
                  </a:cubicBezTo>
                  <a:cubicBezTo>
                    <a:pt x="645254" y="14593"/>
                    <a:pt x="632351" y="26613"/>
                    <a:pt x="622300" y="38100"/>
                  </a:cubicBezTo>
                  <a:cubicBezTo>
                    <a:pt x="569274" y="98701"/>
                    <a:pt x="570080" y="118559"/>
                    <a:pt x="546100" y="190500"/>
                  </a:cubicBezTo>
                  <a:lnTo>
                    <a:pt x="533400" y="228600"/>
                  </a:lnTo>
                  <a:cubicBezTo>
                    <a:pt x="537633" y="279400"/>
                    <a:pt x="539363" y="330471"/>
                    <a:pt x="546100" y="381000"/>
                  </a:cubicBezTo>
                  <a:cubicBezTo>
                    <a:pt x="547869" y="394270"/>
                    <a:pt x="549334" y="409634"/>
                    <a:pt x="558800" y="419100"/>
                  </a:cubicBezTo>
                  <a:cubicBezTo>
                    <a:pt x="580386" y="440686"/>
                    <a:pt x="609600" y="452967"/>
                    <a:pt x="635000" y="469900"/>
                  </a:cubicBezTo>
                  <a:lnTo>
                    <a:pt x="673100" y="495300"/>
                  </a:lnTo>
                  <a:cubicBezTo>
                    <a:pt x="681567" y="508000"/>
                    <a:pt x="685557" y="525310"/>
                    <a:pt x="698500" y="533400"/>
                  </a:cubicBezTo>
                  <a:cubicBezTo>
                    <a:pt x="721204" y="547590"/>
                    <a:pt x="749300" y="550333"/>
                    <a:pt x="774700" y="558800"/>
                  </a:cubicBezTo>
                  <a:cubicBezTo>
                    <a:pt x="890305" y="597335"/>
                    <a:pt x="707721" y="538224"/>
                    <a:pt x="876300" y="584200"/>
                  </a:cubicBezTo>
                  <a:cubicBezTo>
                    <a:pt x="902131" y="591245"/>
                    <a:pt x="926246" y="604349"/>
                    <a:pt x="952500" y="609600"/>
                  </a:cubicBezTo>
                  <a:cubicBezTo>
                    <a:pt x="973667" y="613833"/>
                    <a:pt x="995059" y="617065"/>
                    <a:pt x="1016000" y="622300"/>
                  </a:cubicBezTo>
                  <a:cubicBezTo>
                    <a:pt x="1028987" y="625547"/>
                    <a:pt x="1040779" y="633668"/>
                    <a:pt x="1054100" y="635000"/>
                  </a:cubicBezTo>
                  <a:cubicBezTo>
                    <a:pt x="1125833" y="642173"/>
                    <a:pt x="1197919" y="646499"/>
                    <a:pt x="1270000" y="647700"/>
                  </a:cubicBezTo>
                  <a:cubicBezTo>
                    <a:pt x="1452008" y="650733"/>
                    <a:pt x="1634067" y="647700"/>
                    <a:pt x="1816100" y="6477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-12700" y="3620195"/>
              <a:ext cx="2374900" cy="723900"/>
            </a:xfrm>
            <a:custGeom>
              <a:avLst/>
              <a:gdLst>
                <a:gd name="connsiteX0" fmla="*/ 2171700 w 2374900"/>
                <a:gd name="connsiteY0" fmla="*/ 596900 h 723900"/>
                <a:gd name="connsiteX1" fmla="*/ 2235200 w 2374900"/>
                <a:gd name="connsiteY1" fmla="*/ 558800 h 723900"/>
                <a:gd name="connsiteX2" fmla="*/ 2311400 w 2374900"/>
                <a:gd name="connsiteY2" fmla="*/ 520700 h 723900"/>
                <a:gd name="connsiteX3" fmla="*/ 2374900 w 2374900"/>
                <a:gd name="connsiteY3" fmla="*/ 406400 h 723900"/>
                <a:gd name="connsiteX4" fmla="*/ 2362200 w 2374900"/>
                <a:gd name="connsiteY4" fmla="*/ 152400 h 723900"/>
                <a:gd name="connsiteX5" fmla="*/ 2324100 w 2374900"/>
                <a:gd name="connsiteY5" fmla="*/ 139700 h 723900"/>
                <a:gd name="connsiteX6" fmla="*/ 2298700 w 2374900"/>
                <a:gd name="connsiteY6" fmla="*/ 101600 h 723900"/>
                <a:gd name="connsiteX7" fmla="*/ 2235200 w 2374900"/>
                <a:gd name="connsiteY7" fmla="*/ 88900 h 723900"/>
                <a:gd name="connsiteX8" fmla="*/ 2159000 w 2374900"/>
                <a:gd name="connsiteY8" fmla="*/ 63500 h 723900"/>
                <a:gd name="connsiteX9" fmla="*/ 2120900 w 2374900"/>
                <a:gd name="connsiteY9" fmla="*/ 50800 h 723900"/>
                <a:gd name="connsiteX10" fmla="*/ 2032000 w 2374900"/>
                <a:gd name="connsiteY10" fmla="*/ 38100 h 723900"/>
                <a:gd name="connsiteX11" fmla="*/ 1993900 w 2374900"/>
                <a:gd name="connsiteY11" fmla="*/ 25400 h 723900"/>
                <a:gd name="connsiteX12" fmla="*/ 1562100 w 2374900"/>
                <a:gd name="connsiteY12" fmla="*/ 0 h 723900"/>
                <a:gd name="connsiteX13" fmla="*/ 1282700 w 2374900"/>
                <a:gd name="connsiteY13" fmla="*/ 25400 h 723900"/>
                <a:gd name="connsiteX14" fmla="*/ 1206500 w 2374900"/>
                <a:gd name="connsiteY14" fmla="*/ 50800 h 723900"/>
                <a:gd name="connsiteX15" fmla="*/ 1130300 w 2374900"/>
                <a:gd name="connsiteY15" fmla="*/ 114300 h 723900"/>
                <a:gd name="connsiteX16" fmla="*/ 1104900 w 2374900"/>
                <a:gd name="connsiteY16" fmla="*/ 190500 h 723900"/>
                <a:gd name="connsiteX17" fmla="*/ 1003300 w 2374900"/>
                <a:gd name="connsiteY17" fmla="*/ 342900 h 723900"/>
                <a:gd name="connsiteX18" fmla="*/ 977900 w 2374900"/>
                <a:gd name="connsiteY18" fmla="*/ 381000 h 723900"/>
                <a:gd name="connsiteX19" fmla="*/ 965200 w 2374900"/>
                <a:gd name="connsiteY19" fmla="*/ 419100 h 723900"/>
                <a:gd name="connsiteX20" fmla="*/ 927100 w 2374900"/>
                <a:gd name="connsiteY20" fmla="*/ 457200 h 723900"/>
                <a:gd name="connsiteX21" fmla="*/ 901700 w 2374900"/>
                <a:gd name="connsiteY21" fmla="*/ 495300 h 723900"/>
                <a:gd name="connsiteX22" fmla="*/ 889000 w 2374900"/>
                <a:gd name="connsiteY22" fmla="*/ 533400 h 723900"/>
                <a:gd name="connsiteX23" fmla="*/ 850900 w 2374900"/>
                <a:gd name="connsiteY23" fmla="*/ 546100 h 723900"/>
                <a:gd name="connsiteX24" fmla="*/ 749300 w 2374900"/>
                <a:gd name="connsiteY24" fmla="*/ 635000 h 723900"/>
                <a:gd name="connsiteX25" fmla="*/ 711200 w 2374900"/>
                <a:gd name="connsiteY25" fmla="*/ 660400 h 723900"/>
                <a:gd name="connsiteX26" fmla="*/ 673100 w 2374900"/>
                <a:gd name="connsiteY26" fmla="*/ 685800 h 723900"/>
                <a:gd name="connsiteX27" fmla="*/ 533400 w 2374900"/>
                <a:gd name="connsiteY27" fmla="*/ 723900 h 723900"/>
                <a:gd name="connsiteX28" fmla="*/ 139700 w 2374900"/>
                <a:gd name="connsiteY28" fmla="*/ 711200 h 723900"/>
                <a:gd name="connsiteX29" fmla="*/ 0 w 2374900"/>
                <a:gd name="connsiteY29" fmla="*/ 6985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74900" h="723900">
                  <a:moveTo>
                    <a:pt x="2171700" y="596900"/>
                  </a:moveTo>
                  <a:cubicBezTo>
                    <a:pt x="2192867" y="584200"/>
                    <a:pt x="2213122" y="569839"/>
                    <a:pt x="2235200" y="558800"/>
                  </a:cubicBezTo>
                  <a:cubicBezTo>
                    <a:pt x="2340360" y="506220"/>
                    <a:pt x="2202211" y="593493"/>
                    <a:pt x="2311400" y="520700"/>
                  </a:cubicBezTo>
                  <a:cubicBezTo>
                    <a:pt x="2369626" y="433361"/>
                    <a:pt x="2352547" y="473460"/>
                    <a:pt x="2374900" y="406400"/>
                  </a:cubicBezTo>
                  <a:cubicBezTo>
                    <a:pt x="2370667" y="321733"/>
                    <a:pt x="2378062" y="235675"/>
                    <a:pt x="2362200" y="152400"/>
                  </a:cubicBezTo>
                  <a:cubicBezTo>
                    <a:pt x="2359695" y="139249"/>
                    <a:pt x="2334553" y="148063"/>
                    <a:pt x="2324100" y="139700"/>
                  </a:cubicBezTo>
                  <a:cubicBezTo>
                    <a:pt x="2312181" y="130165"/>
                    <a:pt x="2311952" y="109173"/>
                    <a:pt x="2298700" y="101600"/>
                  </a:cubicBezTo>
                  <a:cubicBezTo>
                    <a:pt x="2279958" y="90890"/>
                    <a:pt x="2256025" y="94580"/>
                    <a:pt x="2235200" y="88900"/>
                  </a:cubicBezTo>
                  <a:cubicBezTo>
                    <a:pt x="2209369" y="81855"/>
                    <a:pt x="2184400" y="71967"/>
                    <a:pt x="2159000" y="63500"/>
                  </a:cubicBezTo>
                  <a:cubicBezTo>
                    <a:pt x="2146300" y="59267"/>
                    <a:pt x="2134152" y="52693"/>
                    <a:pt x="2120900" y="50800"/>
                  </a:cubicBezTo>
                  <a:lnTo>
                    <a:pt x="2032000" y="38100"/>
                  </a:lnTo>
                  <a:cubicBezTo>
                    <a:pt x="2019300" y="33867"/>
                    <a:pt x="2006968" y="28304"/>
                    <a:pt x="1993900" y="25400"/>
                  </a:cubicBezTo>
                  <a:cubicBezTo>
                    <a:pt x="1858252" y="-4744"/>
                    <a:pt x="1678364" y="4152"/>
                    <a:pt x="1562100" y="0"/>
                  </a:cubicBezTo>
                  <a:cubicBezTo>
                    <a:pt x="1477027" y="5004"/>
                    <a:pt x="1371266" y="1246"/>
                    <a:pt x="1282700" y="25400"/>
                  </a:cubicBezTo>
                  <a:cubicBezTo>
                    <a:pt x="1256869" y="32445"/>
                    <a:pt x="1228777" y="35948"/>
                    <a:pt x="1206500" y="50800"/>
                  </a:cubicBezTo>
                  <a:cubicBezTo>
                    <a:pt x="1153456" y="86163"/>
                    <a:pt x="1179193" y="65407"/>
                    <a:pt x="1130300" y="114300"/>
                  </a:cubicBezTo>
                  <a:cubicBezTo>
                    <a:pt x="1121833" y="139700"/>
                    <a:pt x="1119752" y="168223"/>
                    <a:pt x="1104900" y="190500"/>
                  </a:cubicBezTo>
                  <a:lnTo>
                    <a:pt x="1003300" y="342900"/>
                  </a:lnTo>
                  <a:cubicBezTo>
                    <a:pt x="994833" y="355600"/>
                    <a:pt x="982727" y="366520"/>
                    <a:pt x="977900" y="381000"/>
                  </a:cubicBezTo>
                  <a:cubicBezTo>
                    <a:pt x="973667" y="393700"/>
                    <a:pt x="972626" y="407961"/>
                    <a:pt x="965200" y="419100"/>
                  </a:cubicBezTo>
                  <a:cubicBezTo>
                    <a:pt x="955237" y="434044"/>
                    <a:pt x="938598" y="443402"/>
                    <a:pt x="927100" y="457200"/>
                  </a:cubicBezTo>
                  <a:cubicBezTo>
                    <a:pt x="917329" y="468926"/>
                    <a:pt x="908526" y="481648"/>
                    <a:pt x="901700" y="495300"/>
                  </a:cubicBezTo>
                  <a:cubicBezTo>
                    <a:pt x="895713" y="507274"/>
                    <a:pt x="898466" y="523934"/>
                    <a:pt x="889000" y="533400"/>
                  </a:cubicBezTo>
                  <a:cubicBezTo>
                    <a:pt x="879534" y="542866"/>
                    <a:pt x="863600" y="541867"/>
                    <a:pt x="850900" y="546100"/>
                  </a:cubicBezTo>
                  <a:cubicBezTo>
                    <a:pt x="808567" y="609600"/>
                    <a:pt x="838200" y="575733"/>
                    <a:pt x="749300" y="635000"/>
                  </a:cubicBezTo>
                  <a:lnTo>
                    <a:pt x="711200" y="660400"/>
                  </a:lnTo>
                  <a:cubicBezTo>
                    <a:pt x="698500" y="668867"/>
                    <a:pt x="687580" y="680973"/>
                    <a:pt x="673100" y="685800"/>
                  </a:cubicBezTo>
                  <a:cubicBezTo>
                    <a:pt x="576422" y="718026"/>
                    <a:pt x="623154" y="705949"/>
                    <a:pt x="533400" y="723900"/>
                  </a:cubicBezTo>
                  <a:cubicBezTo>
                    <a:pt x="402167" y="719667"/>
                    <a:pt x="270799" y="718483"/>
                    <a:pt x="139700" y="711200"/>
                  </a:cubicBezTo>
                  <a:cubicBezTo>
                    <a:pt x="-178564" y="693519"/>
                    <a:pt x="368258" y="698500"/>
                    <a:pt x="0" y="6985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9" name="Picture 7" descr="C:\Users\yuzheng\AppData\Local\Microsoft\Windows\Temporary Internet Files\Content.IE5\EIRRGNVW\MC900433889[1]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950" y="3893245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eeform 25"/>
            <p:cNvSpPr/>
            <p:nvPr/>
          </p:nvSpPr>
          <p:spPr>
            <a:xfrm>
              <a:off x="5095875" y="4248767"/>
              <a:ext cx="2654300" cy="635156"/>
            </a:xfrm>
            <a:custGeom>
              <a:avLst/>
              <a:gdLst>
                <a:gd name="connsiteX0" fmla="*/ 0 w 1930400"/>
                <a:gd name="connsiteY0" fmla="*/ 0 h 635156"/>
                <a:gd name="connsiteX1" fmla="*/ 139700 w 1930400"/>
                <a:gd name="connsiteY1" fmla="*/ 12700 h 635156"/>
                <a:gd name="connsiteX2" fmla="*/ 215900 w 1930400"/>
                <a:gd name="connsiteY2" fmla="*/ 38100 h 635156"/>
                <a:gd name="connsiteX3" fmla="*/ 330200 w 1930400"/>
                <a:gd name="connsiteY3" fmla="*/ 63500 h 635156"/>
                <a:gd name="connsiteX4" fmla="*/ 368300 w 1930400"/>
                <a:gd name="connsiteY4" fmla="*/ 76200 h 635156"/>
                <a:gd name="connsiteX5" fmla="*/ 444500 w 1930400"/>
                <a:gd name="connsiteY5" fmla="*/ 127000 h 635156"/>
                <a:gd name="connsiteX6" fmla="*/ 558800 w 1930400"/>
                <a:gd name="connsiteY6" fmla="*/ 190500 h 635156"/>
                <a:gd name="connsiteX7" fmla="*/ 673100 w 1930400"/>
                <a:gd name="connsiteY7" fmla="*/ 279400 h 635156"/>
                <a:gd name="connsiteX8" fmla="*/ 711200 w 1930400"/>
                <a:gd name="connsiteY8" fmla="*/ 292100 h 635156"/>
                <a:gd name="connsiteX9" fmla="*/ 749300 w 1930400"/>
                <a:gd name="connsiteY9" fmla="*/ 317500 h 635156"/>
                <a:gd name="connsiteX10" fmla="*/ 800100 w 1930400"/>
                <a:gd name="connsiteY10" fmla="*/ 330200 h 635156"/>
                <a:gd name="connsiteX11" fmla="*/ 838200 w 1930400"/>
                <a:gd name="connsiteY11" fmla="*/ 342900 h 635156"/>
                <a:gd name="connsiteX12" fmla="*/ 990600 w 1930400"/>
                <a:gd name="connsiteY12" fmla="*/ 368300 h 635156"/>
                <a:gd name="connsiteX13" fmla="*/ 1028700 w 1930400"/>
                <a:gd name="connsiteY13" fmla="*/ 381000 h 635156"/>
                <a:gd name="connsiteX14" fmla="*/ 1143000 w 1930400"/>
                <a:gd name="connsiteY14" fmla="*/ 406400 h 635156"/>
                <a:gd name="connsiteX15" fmla="*/ 1219200 w 1930400"/>
                <a:gd name="connsiteY15" fmla="*/ 431800 h 635156"/>
                <a:gd name="connsiteX16" fmla="*/ 1257300 w 1930400"/>
                <a:gd name="connsiteY16" fmla="*/ 444500 h 635156"/>
                <a:gd name="connsiteX17" fmla="*/ 1308100 w 1930400"/>
                <a:gd name="connsiteY17" fmla="*/ 457200 h 635156"/>
                <a:gd name="connsiteX18" fmla="*/ 1346200 w 1930400"/>
                <a:gd name="connsiteY18" fmla="*/ 482600 h 635156"/>
                <a:gd name="connsiteX19" fmla="*/ 1422400 w 1930400"/>
                <a:gd name="connsiteY19" fmla="*/ 508000 h 635156"/>
                <a:gd name="connsiteX20" fmla="*/ 1498600 w 1930400"/>
                <a:gd name="connsiteY20" fmla="*/ 558800 h 635156"/>
                <a:gd name="connsiteX21" fmla="*/ 1549400 w 1930400"/>
                <a:gd name="connsiteY21" fmla="*/ 571500 h 635156"/>
                <a:gd name="connsiteX22" fmla="*/ 1612900 w 1930400"/>
                <a:gd name="connsiteY22" fmla="*/ 584200 h 635156"/>
                <a:gd name="connsiteX23" fmla="*/ 1689100 w 1930400"/>
                <a:gd name="connsiteY23" fmla="*/ 609600 h 635156"/>
                <a:gd name="connsiteX24" fmla="*/ 1727200 w 1930400"/>
                <a:gd name="connsiteY24" fmla="*/ 622300 h 635156"/>
                <a:gd name="connsiteX25" fmla="*/ 1930400 w 1930400"/>
                <a:gd name="connsiteY25" fmla="*/ 635000 h 6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30400" h="635156">
                  <a:moveTo>
                    <a:pt x="0" y="0"/>
                  </a:moveTo>
                  <a:cubicBezTo>
                    <a:pt x="46567" y="4233"/>
                    <a:pt x="93653" y="4574"/>
                    <a:pt x="139700" y="12700"/>
                  </a:cubicBezTo>
                  <a:cubicBezTo>
                    <a:pt x="166067" y="17353"/>
                    <a:pt x="189646" y="32849"/>
                    <a:pt x="215900" y="38100"/>
                  </a:cubicBezTo>
                  <a:cubicBezTo>
                    <a:pt x="259548" y="46830"/>
                    <a:pt x="288351" y="51543"/>
                    <a:pt x="330200" y="63500"/>
                  </a:cubicBezTo>
                  <a:cubicBezTo>
                    <a:pt x="343072" y="67178"/>
                    <a:pt x="356598" y="69699"/>
                    <a:pt x="368300" y="76200"/>
                  </a:cubicBezTo>
                  <a:cubicBezTo>
                    <a:pt x="394985" y="91025"/>
                    <a:pt x="415540" y="117347"/>
                    <a:pt x="444500" y="127000"/>
                  </a:cubicBezTo>
                  <a:cubicBezTo>
                    <a:pt x="492410" y="142970"/>
                    <a:pt x="515131" y="146831"/>
                    <a:pt x="558800" y="190500"/>
                  </a:cubicBezTo>
                  <a:cubicBezTo>
                    <a:pt x="591674" y="223374"/>
                    <a:pt x="627528" y="264209"/>
                    <a:pt x="673100" y="279400"/>
                  </a:cubicBezTo>
                  <a:cubicBezTo>
                    <a:pt x="685800" y="283633"/>
                    <a:pt x="699226" y="286113"/>
                    <a:pt x="711200" y="292100"/>
                  </a:cubicBezTo>
                  <a:cubicBezTo>
                    <a:pt x="724852" y="298926"/>
                    <a:pt x="735271" y="311487"/>
                    <a:pt x="749300" y="317500"/>
                  </a:cubicBezTo>
                  <a:cubicBezTo>
                    <a:pt x="765343" y="324376"/>
                    <a:pt x="783317" y="325405"/>
                    <a:pt x="800100" y="330200"/>
                  </a:cubicBezTo>
                  <a:cubicBezTo>
                    <a:pt x="812972" y="333878"/>
                    <a:pt x="825073" y="340275"/>
                    <a:pt x="838200" y="342900"/>
                  </a:cubicBezTo>
                  <a:cubicBezTo>
                    <a:pt x="888701" y="353000"/>
                    <a:pt x="941742" y="352014"/>
                    <a:pt x="990600" y="368300"/>
                  </a:cubicBezTo>
                  <a:cubicBezTo>
                    <a:pt x="1003300" y="372533"/>
                    <a:pt x="1015713" y="377753"/>
                    <a:pt x="1028700" y="381000"/>
                  </a:cubicBezTo>
                  <a:cubicBezTo>
                    <a:pt x="1101209" y="399127"/>
                    <a:pt x="1077814" y="386844"/>
                    <a:pt x="1143000" y="406400"/>
                  </a:cubicBezTo>
                  <a:cubicBezTo>
                    <a:pt x="1168645" y="414093"/>
                    <a:pt x="1193800" y="423333"/>
                    <a:pt x="1219200" y="431800"/>
                  </a:cubicBezTo>
                  <a:cubicBezTo>
                    <a:pt x="1231900" y="436033"/>
                    <a:pt x="1244313" y="441253"/>
                    <a:pt x="1257300" y="444500"/>
                  </a:cubicBezTo>
                  <a:lnTo>
                    <a:pt x="1308100" y="457200"/>
                  </a:lnTo>
                  <a:cubicBezTo>
                    <a:pt x="1320800" y="465667"/>
                    <a:pt x="1332252" y="476401"/>
                    <a:pt x="1346200" y="482600"/>
                  </a:cubicBezTo>
                  <a:cubicBezTo>
                    <a:pt x="1370666" y="493474"/>
                    <a:pt x="1400123" y="493148"/>
                    <a:pt x="1422400" y="508000"/>
                  </a:cubicBezTo>
                  <a:cubicBezTo>
                    <a:pt x="1447800" y="524933"/>
                    <a:pt x="1468984" y="551396"/>
                    <a:pt x="1498600" y="558800"/>
                  </a:cubicBezTo>
                  <a:cubicBezTo>
                    <a:pt x="1515533" y="563033"/>
                    <a:pt x="1532361" y="567714"/>
                    <a:pt x="1549400" y="571500"/>
                  </a:cubicBezTo>
                  <a:cubicBezTo>
                    <a:pt x="1570472" y="576183"/>
                    <a:pt x="1592075" y="578520"/>
                    <a:pt x="1612900" y="584200"/>
                  </a:cubicBezTo>
                  <a:cubicBezTo>
                    <a:pt x="1638731" y="591245"/>
                    <a:pt x="1663700" y="601133"/>
                    <a:pt x="1689100" y="609600"/>
                  </a:cubicBezTo>
                  <a:cubicBezTo>
                    <a:pt x="1701800" y="613833"/>
                    <a:pt x="1713879" y="620968"/>
                    <a:pt x="1727200" y="622300"/>
                  </a:cubicBezTo>
                  <a:cubicBezTo>
                    <a:pt x="1879474" y="637527"/>
                    <a:pt x="1811656" y="635000"/>
                    <a:pt x="1930400" y="6350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0" name="Picture 8" descr="C:\Users\yuzheng\AppData\Local\Microsoft\Windows\Temporary Internet Files\Content.IE5\4LZ0KILE\MC900441707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759895"/>
              <a:ext cx="806450" cy="80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1933575" y="4242495"/>
              <a:ext cx="2079625" cy="774700"/>
            </a:xfrm>
            <a:custGeom>
              <a:avLst/>
              <a:gdLst>
                <a:gd name="connsiteX0" fmla="*/ 1231900 w 1409700"/>
                <a:gd name="connsiteY0" fmla="*/ 0 h 774700"/>
                <a:gd name="connsiteX1" fmla="*/ 1308100 w 1409700"/>
                <a:gd name="connsiteY1" fmla="*/ 38100 h 774700"/>
                <a:gd name="connsiteX2" fmla="*/ 1371600 w 1409700"/>
                <a:gd name="connsiteY2" fmla="*/ 114300 h 774700"/>
                <a:gd name="connsiteX3" fmla="*/ 1397000 w 1409700"/>
                <a:gd name="connsiteY3" fmla="*/ 190500 h 774700"/>
                <a:gd name="connsiteX4" fmla="*/ 1409700 w 1409700"/>
                <a:gd name="connsiteY4" fmla="*/ 228600 h 774700"/>
                <a:gd name="connsiteX5" fmla="*/ 1358900 w 1409700"/>
                <a:gd name="connsiteY5" fmla="*/ 419100 h 774700"/>
                <a:gd name="connsiteX6" fmla="*/ 1333500 w 1409700"/>
                <a:gd name="connsiteY6" fmla="*/ 457200 h 774700"/>
                <a:gd name="connsiteX7" fmla="*/ 1244600 w 1409700"/>
                <a:gd name="connsiteY7" fmla="*/ 469900 h 774700"/>
                <a:gd name="connsiteX8" fmla="*/ 635000 w 1409700"/>
                <a:gd name="connsiteY8" fmla="*/ 469900 h 774700"/>
                <a:gd name="connsiteX9" fmla="*/ 596900 w 1409700"/>
                <a:gd name="connsiteY9" fmla="*/ 444500 h 774700"/>
                <a:gd name="connsiteX10" fmla="*/ 609600 w 1409700"/>
                <a:gd name="connsiteY10" fmla="*/ 381000 h 774700"/>
                <a:gd name="connsiteX11" fmla="*/ 647700 w 1409700"/>
                <a:gd name="connsiteY11" fmla="*/ 368300 h 774700"/>
                <a:gd name="connsiteX12" fmla="*/ 787400 w 1409700"/>
                <a:gd name="connsiteY12" fmla="*/ 381000 h 774700"/>
                <a:gd name="connsiteX13" fmla="*/ 863600 w 1409700"/>
                <a:gd name="connsiteY13" fmla="*/ 431800 h 774700"/>
                <a:gd name="connsiteX14" fmla="*/ 889000 w 1409700"/>
                <a:gd name="connsiteY14" fmla="*/ 508000 h 774700"/>
                <a:gd name="connsiteX15" fmla="*/ 876300 w 1409700"/>
                <a:gd name="connsiteY15" fmla="*/ 571500 h 774700"/>
                <a:gd name="connsiteX16" fmla="*/ 838200 w 1409700"/>
                <a:gd name="connsiteY16" fmla="*/ 596900 h 774700"/>
                <a:gd name="connsiteX17" fmla="*/ 635000 w 1409700"/>
                <a:gd name="connsiteY17" fmla="*/ 622300 h 774700"/>
                <a:gd name="connsiteX18" fmla="*/ 558800 w 1409700"/>
                <a:gd name="connsiteY18" fmla="*/ 635000 h 774700"/>
                <a:gd name="connsiteX19" fmla="*/ 381000 w 1409700"/>
                <a:gd name="connsiteY19" fmla="*/ 647700 h 774700"/>
                <a:gd name="connsiteX20" fmla="*/ 228600 w 1409700"/>
                <a:gd name="connsiteY20" fmla="*/ 660400 h 774700"/>
                <a:gd name="connsiteX21" fmla="*/ 127000 w 1409700"/>
                <a:gd name="connsiteY21" fmla="*/ 685800 h 774700"/>
                <a:gd name="connsiteX22" fmla="*/ 50800 w 1409700"/>
                <a:gd name="connsiteY22" fmla="*/ 736600 h 774700"/>
                <a:gd name="connsiteX23" fmla="*/ 0 w 1409700"/>
                <a:gd name="connsiteY23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9700" h="774700">
                  <a:moveTo>
                    <a:pt x="1231900" y="0"/>
                  </a:moveTo>
                  <a:cubicBezTo>
                    <a:pt x="1257300" y="12700"/>
                    <a:pt x="1284471" y="22348"/>
                    <a:pt x="1308100" y="38100"/>
                  </a:cubicBezTo>
                  <a:cubicBezTo>
                    <a:pt x="1326989" y="50693"/>
                    <a:pt x="1361736" y="92105"/>
                    <a:pt x="1371600" y="114300"/>
                  </a:cubicBezTo>
                  <a:cubicBezTo>
                    <a:pt x="1382474" y="138766"/>
                    <a:pt x="1388533" y="165100"/>
                    <a:pt x="1397000" y="190500"/>
                  </a:cubicBezTo>
                  <a:lnTo>
                    <a:pt x="1409700" y="228600"/>
                  </a:lnTo>
                  <a:cubicBezTo>
                    <a:pt x="1387389" y="518644"/>
                    <a:pt x="1445260" y="332740"/>
                    <a:pt x="1358900" y="419100"/>
                  </a:cubicBezTo>
                  <a:cubicBezTo>
                    <a:pt x="1348107" y="429893"/>
                    <a:pt x="1347448" y="451001"/>
                    <a:pt x="1333500" y="457200"/>
                  </a:cubicBezTo>
                  <a:cubicBezTo>
                    <a:pt x="1306146" y="469357"/>
                    <a:pt x="1274233" y="465667"/>
                    <a:pt x="1244600" y="469900"/>
                  </a:cubicBezTo>
                  <a:cubicBezTo>
                    <a:pt x="1029912" y="541463"/>
                    <a:pt x="1160369" y="502736"/>
                    <a:pt x="635000" y="469900"/>
                  </a:cubicBezTo>
                  <a:cubicBezTo>
                    <a:pt x="619766" y="468948"/>
                    <a:pt x="609600" y="452967"/>
                    <a:pt x="596900" y="444500"/>
                  </a:cubicBezTo>
                  <a:cubicBezTo>
                    <a:pt x="601133" y="423333"/>
                    <a:pt x="597626" y="398961"/>
                    <a:pt x="609600" y="381000"/>
                  </a:cubicBezTo>
                  <a:cubicBezTo>
                    <a:pt x="617026" y="369861"/>
                    <a:pt x="634313" y="368300"/>
                    <a:pt x="647700" y="368300"/>
                  </a:cubicBezTo>
                  <a:cubicBezTo>
                    <a:pt x="694459" y="368300"/>
                    <a:pt x="740833" y="376767"/>
                    <a:pt x="787400" y="381000"/>
                  </a:cubicBezTo>
                  <a:cubicBezTo>
                    <a:pt x="823201" y="392934"/>
                    <a:pt x="841979" y="392882"/>
                    <a:pt x="863600" y="431800"/>
                  </a:cubicBezTo>
                  <a:cubicBezTo>
                    <a:pt x="876603" y="455205"/>
                    <a:pt x="889000" y="508000"/>
                    <a:pt x="889000" y="508000"/>
                  </a:cubicBezTo>
                  <a:cubicBezTo>
                    <a:pt x="884767" y="529167"/>
                    <a:pt x="887010" y="552758"/>
                    <a:pt x="876300" y="571500"/>
                  </a:cubicBezTo>
                  <a:cubicBezTo>
                    <a:pt x="868727" y="584752"/>
                    <a:pt x="852229" y="590887"/>
                    <a:pt x="838200" y="596900"/>
                  </a:cubicBezTo>
                  <a:cubicBezTo>
                    <a:pt x="789252" y="617878"/>
                    <a:pt x="654955" y="620083"/>
                    <a:pt x="635000" y="622300"/>
                  </a:cubicBezTo>
                  <a:cubicBezTo>
                    <a:pt x="609407" y="625144"/>
                    <a:pt x="584423" y="632438"/>
                    <a:pt x="558800" y="635000"/>
                  </a:cubicBezTo>
                  <a:cubicBezTo>
                    <a:pt x="499677" y="640912"/>
                    <a:pt x="440243" y="643143"/>
                    <a:pt x="381000" y="647700"/>
                  </a:cubicBezTo>
                  <a:lnTo>
                    <a:pt x="228600" y="660400"/>
                  </a:lnTo>
                  <a:cubicBezTo>
                    <a:pt x="211007" y="663919"/>
                    <a:pt x="148967" y="673596"/>
                    <a:pt x="127000" y="685800"/>
                  </a:cubicBezTo>
                  <a:cubicBezTo>
                    <a:pt x="100315" y="700625"/>
                    <a:pt x="79760" y="726947"/>
                    <a:pt x="50800" y="736600"/>
                  </a:cubicBezTo>
                  <a:cubicBezTo>
                    <a:pt x="3720" y="752293"/>
                    <a:pt x="18687" y="737326"/>
                    <a:pt x="0" y="77470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-25400" y="5384243"/>
              <a:ext cx="1473200" cy="991852"/>
            </a:xfrm>
            <a:custGeom>
              <a:avLst/>
              <a:gdLst>
                <a:gd name="connsiteX0" fmla="*/ 1612900 w 1854200"/>
                <a:gd name="connsiteY0" fmla="*/ 991852 h 991852"/>
                <a:gd name="connsiteX1" fmla="*/ 1778000 w 1854200"/>
                <a:gd name="connsiteY1" fmla="*/ 966452 h 991852"/>
                <a:gd name="connsiteX2" fmla="*/ 1816100 w 1854200"/>
                <a:gd name="connsiteY2" fmla="*/ 941052 h 991852"/>
                <a:gd name="connsiteX3" fmla="*/ 1854200 w 1854200"/>
                <a:gd name="connsiteY3" fmla="*/ 801352 h 991852"/>
                <a:gd name="connsiteX4" fmla="*/ 1841500 w 1854200"/>
                <a:gd name="connsiteY4" fmla="*/ 610852 h 991852"/>
                <a:gd name="connsiteX5" fmla="*/ 1816100 w 1854200"/>
                <a:gd name="connsiteY5" fmla="*/ 534652 h 991852"/>
                <a:gd name="connsiteX6" fmla="*/ 1803400 w 1854200"/>
                <a:gd name="connsiteY6" fmla="*/ 496552 h 991852"/>
                <a:gd name="connsiteX7" fmla="*/ 1790700 w 1854200"/>
                <a:gd name="connsiteY7" fmla="*/ 458452 h 991852"/>
                <a:gd name="connsiteX8" fmla="*/ 1701800 w 1854200"/>
                <a:gd name="connsiteY8" fmla="*/ 344152 h 991852"/>
                <a:gd name="connsiteX9" fmla="*/ 1663700 w 1854200"/>
                <a:gd name="connsiteY9" fmla="*/ 318752 h 991852"/>
                <a:gd name="connsiteX10" fmla="*/ 1638300 w 1854200"/>
                <a:gd name="connsiteY10" fmla="*/ 280652 h 991852"/>
                <a:gd name="connsiteX11" fmla="*/ 1524000 w 1854200"/>
                <a:gd name="connsiteY11" fmla="*/ 229852 h 991852"/>
                <a:gd name="connsiteX12" fmla="*/ 1447800 w 1854200"/>
                <a:gd name="connsiteY12" fmla="*/ 204452 h 991852"/>
                <a:gd name="connsiteX13" fmla="*/ 1409700 w 1854200"/>
                <a:gd name="connsiteY13" fmla="*/ 191752 h 991852"/>
                <a:gd name="connsiteX14" fmla="*/ 1295400 w 1854200"/>
                <a:gd name="connsiteY14" fmla="*/ 179052 h 991852"/>
                <a:gd name="connsiteX15" fmla="*/ 1231900 w 1854200"/>
                <a:gd name="connsiteY15" fmla="*/ 166352 h 991852"/>
                <a:gd name="connsiteX16" fmla="*/ 1003300 w 1854200"/>
                <a:gd name="connsiteY16" fmla="*/ 140952 h 991852"/>
                <a:gd name="connsiteX17" fmla="*/ 889000 w 1854200"/>
                <a:gd name="connsiteY17" fmla="*/ 128252 h 991852"/>
                <a:gd name="connsiteX18" fmla="*/ 774700 w 1854200"/>
                <a:gd name="connsiteY18" fmla="*/ 102852 h 991852"/>
                <a:gd name="connsiteX19" fmla="*/ 698500 w 1854200"/>
                <a:gd name="connsiteY19" fmla="*/ 77452 h 991852"/>
                <a:gd name="connsiteX20" fmla="*/ 660400 w 1854200"/>
                <a:gd name="connsiteY20" fmla="*/ 64752 h 991852"/>
                <a:gd name="connsiteX21" fmla="*/ 622300 w 1854200"/>
                <a:gd name="connsiteY21" fmla="*/ 52052 h 991852"/>
                <a:gd name="connsiteX22" fmla="*/ 419100 w 1854200"/>
                <a:gd name="connsiteY22" fmla="*/ 26652 h 991852"/>
                <a:gd name="connsiteX23" fmla="*/ 266700 w 1854200"/>
                <a:gd name="connsiteY23" fmla="*/ 13952 h 991852"/>
                <a:gd name="connsiteX24" fmla="*/ 177800 w 1854200"/>
                <a:gd name="connsiteY24" fmla="*/ 1252 h 991852"/>
                <a:gd name="connsiteX25" fmla="*/ 0 w 1854200"/>
                <a:gd name="connsiteY25" fmla="*/ 1252 h 9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4200" h="991852">
                  <a:moveTo>
                    <a:pt x="1612900" y="991852"/>
                  </a:moveTo>
                  <a:cubicBezTo>
                    <a:pt x="1649323" y="988210"/>
                    <a:pt x="1732231" y="989337"/>
                    <a:pt x="1778000" y="966452"/>
                  </a:cubicBezTo>
                  <a:cubicBezTo>
                    <a:pt x="1791652" y="959626"/>
                    <a:pt x="1803400" y="949519"/>
                    <a:pt x="1816100" y="941052"/>
                  </a:cubicBezTo>
                  <a:cubicBezTo>
                    <a:pt x="1848326" y="844374"/>
                    <a:pt x="1836249" y="891106"/>
                    <a:pt x="1854200" y="801352"/>
                  </a:cubicBezTo>
                  <a:cubicBezTo>
                    <a:pt x="1849967" y="737852"/>
                    <a:pt x="1850500" y="673853"/>
                    <a:pt x="1841500" y="610852"/>
                  </a:cubicBezTo>
                  <a:cubicBezTo>
                    <a:pt x="1837714" y="584347"/>
                    <a:pt x="1824567" y="560052"/>
                    <a:pt x="1816100" y="534652"/>
                  </a:cubicBezTo>
                  <a:lnTo>
                    <a:pt x="1803400" y="496552"/>
                  </a:lnTo>
                  <a:cubicBezTo>
                    <a:pt x="1799167" y="483852"/>
                    <a:pt x="1798126" y="469591"/>
                    <a:pt x="1790700" y="458452"/>
                  </a:cubicBezTo>
                  <a:cubicBezTo>
                    <a:pt x="1755299" y="405350"/>
                    <a:pt x="1746564" y="381456"/>
                    <a:pt x="1701800" y="344152"/>
                  </a:cubicBezTo>
                  <a:cubicBezTo>
                    <a:pt x="1690074" y="334381"/>
                    <a:pt x="1676400" y="327219"/>
                    <a:pt x="1663700" y="318752"/>
                  </a:cubicBezTo>
                  <a:cubicBezTo>
                    <a:pt x="1655233" y="306052"/>
                    <a:pt x="1649093" y="291445"/>
                    <a:pt x="1638300" y="280652"/>
                  </a:cubicBezTo>
                  <a:cubicBezTo>
                    <a:pt x="1608111" y="250463"/>
                    <a:pt x="1561726" y="242427"/>
                    <a:pt x="1524000" y="229852"/>
                  </a:cubicBezTo>
                  <a:lnTo>
                    <a:pt x="1447800" y="204452"/>
                  </a:lnTo>
                  <a:cubicBezTo>
                    <a:pt x="1435100" y="200219"/>
                    <a:pt x="1423005" y="193230"/>
                    <a:pt x="1409700" y="191752"/>
                  </a:cubicBezTo>
                  <a:cubicBezTo>
                    <a:pt x="1371600" y="187519"/>
                    <a:pt x="1333349" y="184473"/>
                    <a:pt x="1295400" y="179052"/>
                  </a:cubicBezTo>
                  <a:cubicBezTo>
                    <a:pt x="1274031" y="175999"/>
                    <a:pt x="1253305" y="169144"/>
                    <a:pt x="1231900" y="166352"/>
                  </a:cubicBezTo>
                  <a:cubicBezTo>
                    <a:pt x="1155875" y="156436"/>
                    <a:pt x="1079500" y="149419"/>
                    <a:pt x="1003300" y="140952"/>
                  </a:cubicBezTo>
                  <a:cubicBezTo>
                    <a:pt x="965200" y="136719"/>
                    <a:pt x="926590" y="135770"/>
                    <a:pt x="889000" y="128252"/>
                  </a:cubicBezTo>
                  <a:cubicBezTo>
                    <a:pt x="852746" y="121001"/>
                    <a:pt x="810571" y="113613"/>
                    <a:pt x="774700" y="102852"/>
                  </a:cubicBezTo>
                  <a:cubicBezTo>
                    <a:pt x="749055" y="95159"/>
                    <a:pt x="723900" y="85919"/>
                    <a:pt x="698500" y="77452"/>
                  </a:cubicBezTo>
                  <a:lnTo>
                    <a:pt x="660400" y="64752"/>
                  </a:lnTo>
                  <a:cubicBezTo>
                    <a:pt x="647700" y="60519"/>
                    <a:pt x="635584" y="53712"/>
                    <a:pt x="622300" y="52052"/>
                  </a:cubicBezTo>
                  <a:cubicBezTo>
                    <a:pt x="554567" y="43585"/>
                    <a:pt x="487125" y="32321"/>
                    <a:pt x="419100" y="26652"/>
                  </a:cubicBezTo>
                  <a:cubicBezTo>
                    <a:pt x="368300" y="22419"/>
                    <a:pt x="317396" y="19288"/>
                    <a:pt x="266700" y="13952"/>
                  </a:cubicBezTo>
                  <a:cubicBezTo>
                    <a:pt x="236930" y="10818"/>
                    <a:pt x="207700" y="2676"/>
                    <a:pt x="177800" y="1252"/>
                  </a:cubicBezTo>
                  <a:cubicBezTo>
                    <a:pt x="118600" y="-1567"/>
                    <a:pt x="59267" y="1252"/>
                    <a:pt x="0" y="1252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438071" y="5156895"/>
              <a:ext cx="1502229" cy="812800"/>
            </a:xfrm>
            <a:custGeom>
              <a:avLst/>
              <a:gdLst>
                <a:gd name="connsiteX0" fmla="*/ 422729 w 1502229"/>
                <a:gd name="connsiteY0" fmla="*/ 812800 h 812800"/>
                <a:gd name="connsiteX1" fmla="*/ 206829 w 1502229"/>
                <a:gd name="connsiteY1" fmla="*/ 800100 h 812800"/>
                <a:gd name="connsiteX2" fmla="*/ 168729 w 1502229"/>
                <a:gd name="connsiteY2" fmla="*/ 787400 h 812800"/>
                <a:gd name="connsiteX3" fmla="*/ 92529 w 1502229"/>
                <a:gd name="connsiteY3" fmla="*/ 736600 h 812800"/>
                <a:gd name="connsiteX4" fmla="*/ 29029 w 1502229"/>
                <a:gd name="connsiteY4" fmla="*/ 609600 h 812800"/>
                <a:gd name="connsiteX5" fmla="*/ 3629 w 1502229"/>
                <a:gd name="connsiteY5" fmla="*/ 533400 h 812800"/>
                <a:gd name="connsiteX6" fmla="*/ 41729 w 1502229"/>
                <a:gd name="connsiteY6" fmla="*/ 292100 h 812800"/>
                <a:gd name="connsiteX7" fmla="*/ 79829 w 1502229"/>
                <a:gd name="connsiteY7" fmla="*/ 279400 h 812800"/>
                <a:gd name="connsiteX8" fmla="*/ 206829 w 1502229"/>
                <a:gd name="connsiteY8" fmla="*/ 241300 h 812800"/>
                <a:gd name="connsiteX9" fmla="*/ 244929 w 1502229"/>
                <a:gd name="connsiteY9" fmla="*/ 228600 h 812800"/>
                <a:gd name="connsiteX10" fmla="*/ 283029 w 1502229"/>
                <a:gd name="connsiteY10" fmla="*/ 215900 h 812800"/>
                <a:gd name="connsiteX11" fmla="*/ 346529 w 1502229"/>
                <a:gd name="connsiteY11" fmla="*/ 203200 h 812800"/>
                <a:gd name="connsiteX12" fmla="*/ 1006929 w 1502229"/>
                <a:gd name="connsiteY12" fmla="*/ 177800 h 812800"/>
                <a:gd name="connsiteX13" fmla="*/ 1159329 w 1502229"/>
                <a:gd name="connsiteY13" fmla="*/ 152400 h 812800"/>
                <a:gd name="connsiteX14" fmla="*/ 1235529 w 1502229"/>
                <a:gd name="connsiteY14" fmla="*/ 127000 h 812800"/>
                <a:gd name="connsiteX15" fmla="*/ 1273629 w 1502229"/>
                <a:gd name="connsiteY15" fmla="*/ 114300 h 812800"/>
                <a:gd name="connsiteX16" fmla="*/ 1311729 w 1502229"/>
                <a:gd name="connsiteY16" fmla="*/ 88900 h 812800"/>
                <a:gd name="connsiteX17" fmla="*/ 1362529 w 1502229"/>
                <a:gd name="connsiteY17" fmla="*/ 76200 h 812800"/>
                <a:gd name="connsiteX18" fmla="*/ 1451429 w 1502229"/>
                <a:gd name="connsiteY18" fmla="*/ 50800 h 812800"/>
                <a:gd name="connsiteX19" fmla="*/ 1502229 w 1502229"/>
                <a:gd name="connsiteY19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02229" h="812800">
                  <a:moveTo>
                    <a:pt x="422729" y="812800"/>
                  </a:moveTo>
                  <a:cubicBezTo>
                    <a:pt x="350762" y="808567"/>
                    <a:pt x="278562" y="807273"/>
                    <a:pt x="206829" y="800100"/>
                  </a:cubicBezTo>
                  <a:cubicBezTo>
                    <a:pt x="193508" y="798768"/>
                    <a:pt x="180431" y="793901"/>
                    <a:pt x="168729" y="787400"/>
                  </a:cubicBezTo>
                  <a:cubicBezTo>
                    <a:pt x="142044" y="772575"/>
                    <a:pt x="92529" y="736600"/>
                    <a:pt x="92529" y="736600"/>
                  </a:cubicBezTo>
                  <a:cubicBezTo>
                    <a:pt x="19261" y="626698"/>
                    <a:pt x="56443" y="700981"/>
                    <a:pt x="29029" y="609600"/>
                  </a:cubicBezTo>
                  <a:cubicBezTo>
                    <a:pt x="21336" y="583955"/>
                    <a:pt x="3629" y="533400"/>
                    <a:pt x="3629" y="533400"/>
                  </a:cubicBezTo>
                  <a:cubicBezTo>
                    <a:pt x="4372" y="521514"/>
                    <a:pt x="-18413" y="340213"/>
                    <a:pt x="41729" y="292100"/>
                  </a:cubicBezTo>
                  <a:cubicBezTo>
                    <a:pt x="52182" y="283737"/>
                    <a:pt x="66957" y="283078"/>
                    <a:pt x="79829" y="279400"/>
                  </a:cubicBezTo>
                  <a:cubicBezTo>
                    <a:pt x="214184" y="241013"/>
                    <a:pt x="25745" y="301661"/>
                    <a:pt x="206829" y="241300"/>
                  </a:cubicBezTo>
                  <a:lnTo>
                    <a:pt x="244929" y="228600"/>
                  </a:lnTo>
                  <a:cubicBezTo>
                    <a:pt x="257629" y="224367"/>
                    <a:pt x="269902" y="218525"/>
                    <a:pt x="283029" y="215900"/>
                  </a:cubicBezTo>
                  <a:cubicBezTo>
                    <a:pt x="304196" y="211667"/>
                    <a:pt x="325194" y="206482"/>
                    <a:pt x="346529" y="203200"/>
                  </a:cubicBezTo>
                  <a:cubicBezTo>
                    <a:pt x="569980" y="168823"/>
                    <a:pt x="758056" y="183456"/>
                    <a:pt x="1006929" y="177800"/>
                  </a:cubicBezTo>
                  <a:cubicBezTo>
                    <a:pt x="1057729" y="169333"/>
                    <a:pt x="1110471" y="168686"/>
                    <a:pt x="1159329" y="152400"/>
                  </a:cubicBezTo>
                  <a:lnTo>
                    <a:pt x="1235529" y="127000"/>
                  </a:lnTo>
                  <a:cubicBezTo>
                    <a:pt x="1248229" y="122767"/>
                    <a:pt x="1262490" y="121726"/>
                    <a:pt x="1273629" y="114300"/>
                  </a:cubicBezTo>
                  <a:cubicBezTo>
                    <a:pt x="1286329" y="105833"/>
                    <a:pt x="1297700" y="94913"/>
                    <a:pt x="1311729" y="88900"/>
                  </a:cubicBezTo>
                  <a:cubicBezTo>
                    <a:pt x="1327772" y="82024"/>
                    <a:pt x="1345746" y="80995"/>
                    <a:pt x="1362529" y="76200"/>
                  </a:cubicBezTo>
                  <a:cubicBezTo>
                    <a:pt x="1490066" y="39761"/>
                    <a:pt x="1292620" y="90502"/>
                    <a:pt x="1451429" y="50800"/>
                  </a:cubicBezTo>
                  <a:cubicBezTo>
                    <a:pt x="1482080" y="4824"/>
                    <a:pt x="1463177" y="19526"/>
                    <a:pt x="1502229" y="0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197100" y="5194821"/>
              <a:ext cx="1435100" cy="393874"/>
            </a:xfrm>
            <a:custGeom>
              <a:avLst/>
              <a:gdLst>
                <a:gd name="connsiteX0" fmla="*/ 0 w 1435100"/>
                <a:gd name="connsiteY0" fmla="*/ 393874 h 393874"/>
                <a:gd name="connsiteX1" fmla="*/ 469900 w 1435100"/>
                <a:gd name="connsiteY1" fmla="*/ 381174 h 393874"/>
                <a:gd name="connsiteX2" fmla="*/ 508000 w 1435100"/>
                <a:gd name="connsiteY2" fmla="*/ 368474 h 393874"/>
                <a:gd name="connsiteX3" fmla="*/ 533400 w 1435100"/>
                <a:gd name="connsiteY3" fmla="*/ 330374 h 393874"/>
                <a:gd name="connsiteX4" fmla="*/ 571500 w 1435100"/>
                <a:gd name="connsiteY4" fmla="*/ 317674 h 393874"/>
                <a:gd name="connsiteX5" fmla="*/ 609600 w 1435100"/>
                <a:gd name="connsiteY5" fmla="*/ 292274 h 393874"/>
                <a:gd name="connsiteX6" fmla="*/ 660400 w 1435100"/>
                <a:gd name="connsiteY6" fmla="*/ 216074 h 393874"/>
                <a:gd name="connsiteX7" fmla="*/ 673100 w 1435100"/>
                <a:gd name="connsiteY7" fmla="*/ 139874 h 393874"/>
                <a:gd name="connsiteX8" fmla="*/ 685800 w 1435100"/>
                <a:gd name="connsiteY8" fmla="*/ 101774 h 393874"/>
                <a:gd name="connsiteX9" fmla="*/ 723900 w 1435100"/>
                <a:gd name="connsiteY9" fmla="*/ 89074 h 393874"/>
                <a:gd name="connsiteX10" fmla="*/ 762000 w 1435100"/>
                <a:gd name="connsiteY10" fmla="*/ 63674 h 393874"/>
                <a:gd name="connsiteX11" fmla="*/ 863600 w 1435100"/>
                <a:gd name="connsiteY11" fmla="*/ 38274 h 393874"/>
                <a:gd name="connsiteX12" fmla="*/ 914400 w 1435100"/>
                <a:gd name="connsiteY12" fmla="*/ 25574 h 393874"/>
                <a:gd name="connsiteX13" fmla="*/ 1435100 w 1435100"/>
                <a:gd name="connsiteY13" fmla="*/ 174 h 3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5100" h="393874">
                  <a:moveTo>
                    <a:pt x="0" y="393874"/>
                  </a:moveTo>
                  <a:cubicBezTo>
                    <a:pt x="156633" y="389641"/>
                    <a:pt x="313405" y="388999"/>
                    <a:pt x="469900" y="381174"/>
                  </a:cubicBezTo>
                  <a:cubicBezTo>
                    <a:pt x="483270" y="380505"/>
                    <a:pt x="497547" y="376837"/>
                    <a:pt x="508000" y="368474"/>
                  </a:cubicBezTo>
                  <a:cubicBezTo>
                    <a:pt x="519919" y="358939"/>
                    <a:pt x="521481" y="339909"/>
                    <a:pt x="533400" y="330374"/>
                  </a:cubicBezTo>
                  <a:cubicBezTo>
                    <a:pt x="543853" y="322011"/>
                    <a:pt x="559526" y="323661"/>
                    <a:pt x="571500" y="317674"/>
                  </a:cubicBezTo>
                  <a:cubicBezTo>
                    <a:pt x="585152" y="310848"/>
                    <a:pt x="596900" y="300741"/>
                    <a:pt x="609600" y="292274"/>
                  </a:cubicBezTo>
                  <a:cubicBezTo>
                    <a:pt x="626533" y="266874"/>
                    <a:pt x="655381" y="246186"/>
                    <a:pt x="660400" y="216074"/>
                  </a:cubicBezTo>
                  <a:cubicBezTo>
                    <a:pt x="664633" y="190674"/>
                    <a:pt x="667514" y="165011"/>
                    <a:pt x="673100" y="139874"/>
                  </a:cubicBezTo>
                  <a:cubicBezTo>
                    <a:pt x="676004" y="126806"/>
                    <a:pt x="676334" y="111240"/>
                    <a:pt x="685800" y="101774"/>
                  </a:cubicBezTo>
                  <a:cubicBezTo>
                    <a:pt x="695266" y="92308"/>
                    <a:pt x="711926" y="95061"/>
                    <a:pt x="723900" y="89074"/>
                  </a:cubicBezTo>
                  <a:cubicBezTo>
                    <a:pt x="737552" y="82248"/>
                    <a:pt x="748348" y="70500"/>
                    <a:pt x="762000" y="63674"/>
                  </a:cubicBezTo>
                  <a:cubicBezTo>
                    <a:pt x="789233" y="50057"/>
                    <a:pt x="837515" y="44071"/>
                    <a:pt x="863600" y="38274"/>
                  </a:cubicBezTo>
                  <a:cubicBezTo>
                    <a:pt x="880639" y="34488"/>
                    <a:pt x="897022" y="27203"/>
                    <a:pt x="914400" y="25574"/>
                  </a:cubicBezTo>
                  <a:cubicBezTo>
                    <a:pt x="1227157" y="-3747"/>
                    <a:pt x="1196427" y="174"/>
                    <a:pt x="1435100" y="174"/>
                  </a:cubicBezTo>
                </a:path>
              </a:pathLst>
            </a:cu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5" name="Picture 13" descr="C:\Users\yuzheng\AppData\Local\Microsoft\Windows\Temporary Internet Files\Content.IE5\EIRRGNVW\MC900156111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360095"/>
              <a:ext cx="543539" cy="33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D:\paper\book\images\tornado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6" y="4870326"/>
              <a:ext cx="669924" cy="66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yuzheng\AppData\Local\Microsoft\Windows\Temporary Internet Files\Content.IE5\7LOL567D\MCj03118980000[1].wm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04520" y="6468416"/>
              <a:ext cx="912812" cy="428625"/>
            </a:xfrm>
            <a:prstGeom prst="rect">
              <a:avLst/>
            </a:prstGeom>
            <a:noFill/>
          </p:spPr>
        </p:pic>
      </p:grpSp>
      <p:sp>
        <p:nvSpPr>
          <p:cNvPr id="6" name="Rectangle 5"/>
          <p:cNvSpPr/>
          <p:nvPr/>
        </p:nvSpPr>
        <p:spPr>
          <a:xfrm>
            <a:off x="2002705" y="3292713"/>
            <a:ext cx="54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5"/>
              </a:rPr>
              <a:t>http://research.microsoft.com/en-us/people/yuzheng/</a:t>
            </a: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Grid-based Spatial Indexing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Nearest neighbor query</a:t>
            </a:r>
          </a:p>
          <a:p>
            <a:pPr lvl="1"/>
            <a:r>
              <a:rPr lang="en-US" altLang="zh-CN" sz="2000" dirty="0"/>
              <a:t>Euclidian distance</a:t>
            </a:r>
          </a:p>
          <a:p>
            <a:pPr lvl="1"/>
            <a:r>
              <a:rPr lang="en-US" altLang="zh-CN" sz="2000" dirty="0"/>
              <a:t>Road network distance is quite different</a:t>
            </a:r>
            <a:endParaRPr lang="en-US" altLang="zh-CN" sz="24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840576" y="557946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45"/>
          <p:cNvSpPr/>
          <p:nvPr/>
        </p:nvSpPr>
        <p:spPr>
          <a:xfrm>
            <a:off x="2250276" y="580806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46"/>
          <p:cNvSpPr/>
          <p:nvPr/>
        </p:nvSpPr>
        <p:spPr>
          <a:xfrm>
            <a:off x="1069176" y="38961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Oval 47"/>
          <p:cNvSpPr/>
          <p:nvPr/>
        </p:nvSpPr>
        <p:spPr>
          <a:xfrm>
            <a:off x="1602576" y="51153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/>
          <p:cNvSpPr/>
          <p:nvPr/>
        </p:nvSpPr>
        <p:spPr>
          <a:xfrm>
            <a:off x="1340638" y="51915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Oval 49"/>
          <p:cNvSpPr/>
          <p:nvPr/>
        </p:nvSpPr>
        <p:spPr>
          <a:xfrm>
            <a:off x="1297776" y="43533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Oval 50"/>
          <p:cNvSpPr/>
          <p:nvPr/>
        </p:nvSpPr>
        <p:spPr>
          <a:xfrm>
            <a:off x="2577744" y="47198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val 51"/>
          <p:cNvSpPr/>
          <p:nvPr/>
        </p:nvSpPr>
        <p:spPr>
          <a:xfrm>
            <a:off x="1678776" y="44295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/>
          <p:cNvSpPr/>
          <p:nvPr/>
        </p:nvSpPr>
        <p:spPr>
          <a:xfrm>
            <a:off x="1221576" y="554136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Oval 53"/>
          <p:cNvSpPr/>
          <p:nvPr/>
        </p:nvSpPr>
        <p:spPr>
          <a:xfrm>
            <a:off x="1815744" y="48105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/>
          <p:cNvSpPr/>
          <p:nvPr/>
        </p:nvSpPr>
        <p:spPr>
          <a:xfrm>
            <a:off x="1051077" y="5006525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/>
          <p:cNvSpPr/>
          <p:nvPr/>
        </p:nvSpPr>
        <p:spPr>
          <a:xfrm>
            <a:off x="1373976" y="40485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/>
          <p:cNvSpPr/>
          <p:nvPr/>
        </p:nvSpPr>
        <p:spPr>
          <a:xfrm>
            <a:off x="1770851" y="40358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57"/>
          <p:cNvSpPr/>
          <p:nvPr/>
        </p:nvSpPr>
        <p:spPr>
          <a:xfrm>
            <a:off x="840576" y="47579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/>
          <p:cNvSpPr/>
          <p:nvPr/>
        </p:nvSpPr>
        <p:spPr>
          <a:xfrm>
            <a:off x="2402676" y="546516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/>
          <p:cNvSpPr/>
          <p:nvPr/>
        </p:nvSpPr>
        <p:spPr>
          <a:xfrm>
            <a:off x="2212176" y="44295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/>
          <p:cNvSpPr/>
          <p:nvPr/>
        </p:nvSpPr>
        <p:spPr>
          <a:xfrm>
            <a:off x="1983576" y="550326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/>
          <p:cNvSpPr/>
          <p:nvPr/>
        </p:nvSpPr>
        <p:spPr>
          <a:xfrm>
            <a:off x="2059776" y="48867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/>
          <p:cNvSpPr/>
          <p:nvPr/>
        </p:nvSpPr>
        <p:spPr>
          <a:xfrm>
            <a:off x="2821776" y="513130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/>
          <p:cNvSpPr/>
          <p:nvPr/>
        </p:nvSpPr>
        <p:spPr>
          <a:xfrm>
            <a:off x="2745576" y="4420025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/>
          <p:cNvSpPr/>
          <p:nvPr/>
        </p:nvSpPr>
        <p:spPr>
          <a:xfrm>
            <a:off x="2501544" y="492961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/>
          <p:cNvSpPr/>
          <p:nvPr/>
        </p:nvSpPr>
        <p:spPr>
          <a:xfrm>
            <a:off x="2440776" y="412475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66"/>
          <p:cNvSpPr/>
          <p:nvPr/>
        </p:nvSpPr>
        <p:spPr>
          <a:xfrm>
            <a:off x="1145376" y="4569249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/>
          <p:cNvSpPr/>
          <p:nvPr/>
        </p:nvSpPr>
        <p:spPr>
          <a:xfrm>
            <a:off x="1531137" y="576996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Group 68"/>
          <p:cNvGrpSpPr/>
          <p:nvPr/>
        </p:nvGrpSpPr>
        <p:grpSpPr>
          <a:xfrm>
            <a:off x="672744" y="3756967"/>
            <a:ext cx="2438400" cy="2335769"/>
            <a:chOff x="1600200" y="3074431"/>
            <a:chExt cx="2006598" cy="1912654"/>
          </a:xfrm>
        </p:grpSpPr>
        <p:sp>
          <p:nvSpPr>
            <p:cNvPr id="70" name="Rectangle 69"/>
            <p:cNvSpPr/>
            <p:nvPr/>
          </p:nvSpPr>
          <p:spPr>
            <a:xfrm>
              <a:off x="1604955" y="3074431"/>
              <a:ext cx="1981200" cy="1909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600200" y="3124200"/>
              <a:ext cx="2006598" cy="1862885"/>
              <a:chOff x="1600200" y="3124200"/>
              <a:chExt cx="2006598" cy="1862885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600200" y="4103129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616073" y="3436377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625598" y="3774514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600200" y="4407931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00200" y="4729163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267098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952748" y="3127093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628896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300289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943095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/>
          <p:cNvSpPr/>
          <p:nvPr/>
        </p:nvSpPr>
        <p:spPr>
          <a:xfrm>
            <a:off x="1986308" y="5014952"/>
            <a:ext cx="343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</a:rPr>
              <a:t>p1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928058" y="4619102"/>
            <a:ext cx="388290" cy="394130"/>
          </a:xfrm>
          <a:prstGeom prst="rect">
            <a:avLst/>
          </a:prstGeom>
          <a:noFill/>
          <a:ln>
            <a:solidFill>
              <a:srgbClr val="0D4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Oval 85"/>
          <p:cNvSpPr/>
          <p:nvPr/>
        </p:nvSpPr>
        <p:spPr>
          <a:xfrm>
            <a:off x="2097876" y="4754087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Oval 86"/>
          <p:cNvSpPr/>
          <p:nvPr/>
        </p:nvSpPr>
        <p:spPr>
          <a:xfrm>
            <a:off x="2001485" y="4657078"/>
            <a:ext cx="266700" cy="29053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Oval 87"/>
          <p:cNvSpPr/>
          <p:nvPr/>
        </p:nvSpPr>
        <p:spPr>
          <a:xfrm>
            <a:off x="4518528" y="4632749"/>
            <a:ext cx="580344" cy="57201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/>
          <p:cNvSpPr/>
          <p:nvPr/>
        </p:nvSpPr>
        <p:spPr>
          <a:xfrm>
            <a:off x="7027126" y="4218239"/>
            <a:ext cx="1174858" cy="1158038"/>
          </a:xfrm>
          <a:prstGeom prst="rect">
            <a:avLst/>
          </a:prstGeom>
          <a:noFill/>
          <a:ln>
            <a:solidFill>
              <a:srgbClr val="0D4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3422472" y="3756967"/>
            <a:ext cx="2438400" cy="2335769"/>
            <a:chOff x="3352800" y="3581400"/>
            <a:chExt cx="2438400" cy="2335769"/>
          </a:xfrm>
        </p:grpSpPr>
        <p:sp>
          <p:nvSpPr>
            <p:cNvPr id="4" name="Oval 3"/>
            <p:cNvSpPr/>
            <p:nvPr/>
          </p:nvSpPr>
          <p:spPr>
            <a:xfrm>
              <a:off x="3520632" y="54038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30332" y="56324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49232" y="37205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82632" y="49397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20694" y="50159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77832" y="41777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45442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8832" y="42539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01632" y="53657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46349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31133" y="483095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54032" y="38729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50907" y="38602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20632" y="45823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82732" y="52895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892232" y="42539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63632" y="53276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01732" y="4711185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01832" y="495573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425632" y="424445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181600" y="475404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20832" y="39491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25432" y="439368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11193" y="55943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52800" y="3581400"/>
              <a:ext cx="2438400" cy="2335769"/>
              <a:chOff x="1600200" y="3074431"/>
              <a:chExt cx="2006598" cy="191265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604955" y="3074431"/>
                <a:ext cx="1981200" cy="1909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600200" y="3124200"/>
                <a:ext cx="2006598" cy="1862885"/>
                <a:chOff x="1600200" y="3124200"/>
                <a:chExt cx="2006598" cy="186288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600200" y="4103129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16073" y="3436377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25598" y="3774514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600200" y="4407931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00200" y="4729163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67098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952748" y="3127093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628896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300289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43095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/>
            <p:cNvSpPr/>
            <p:nvPr/>
          </p:nvSpPr>
          <p:spPr>
            <a:xfrm>
              <a:off x="4663632" y="4497686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p1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8114" y="4443535"/>
              <a:ext cx="388290" cy="394130"/>
            </a:xfrm>
            <a:prstGeom prst="rect">
              <a:avLst/>
            </a:prstGeom>
            <a:noFill/>
            <a:ln>
              <a:solidFill>
                <a:srgbClr val="0D4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11192" y="4431782"/>
              <a:ext cx="343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847339" y="44792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65672" y="3760231"/>
            <a:ext cx="2438400" cy="2335769"/>
            <a:chOff x="6111042" y="3584664"/>
            <a:chExt cx="2438400" cy="2335769"/>
          </a:xfrm>
        </p:grpSpPr>
        <p:sp>
          <p:nvSpPr>
            <p:cNvPr id="132" name="Oval 131"/>
            <p:cNvSpPr/>
            <p:nvPr/>
          </p:nvSpPr>
          <p:spPr>
            <a:xfrm>
              <a:off x="6278874" y="54071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688574" y="56357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507474" y="37238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040874" y="49430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778936" y="50192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736074" y="41810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8016042" y="4547521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117074" y="42572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659874" y="53690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254042" y="46382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9375" y="483422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812274" y="38762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209149" y="38635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278874" y="4585621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7840974" y="52928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650474" y="42572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421874" y="53309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459974" y="4714449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260074" y="4959001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183874" y="424772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7939842" y="475731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7879074" y="3952449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583674" y="439694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969435" y="559765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6111042" y="3584664"/>
              <a:ext cx="2438400" cy="2335769"/>
              <a:chOff x="1600200" y="3074431"/>
              <a:chExt cx="2006598" cy="1912654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604955" y="3074431"/>
                <a:ext cx="1981200" cy="1909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1600200" y="3124200"/>
                <a:ext cx="2006598" cy="1862885"/>
                <a:chOff x="1600200" y="3124200"/>
                <a:chExt cx="2006598" cy="1862885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600200" y="4103129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616073" y="3436377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625598" y="3774514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1600200" y="4407931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600200" y="4729163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3267098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2952748" y="3127093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2628896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2300289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1943095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Rectangle 168"/>
            <p:cNvSpPr/>
            <p:nvPr/>
          </p:nvSpPr>
          <p:spPr>
            <a:xfrm>
              <a:off x="7421874" y="4500950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p1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366356" y="4446799"/>
              <a:ext cx="388290" cy="394130"/>
            </a:xfrm>
            <a:prstGeom prst="rect">
              <a:avLst/>
            </a:prstGeom>
            <a:noFill/>
            <a:ln>
              <a:solidFill>
                <a:srgbClr val="0D4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969434" y="4435046"/>
              <a:ext cx="343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7207098" y="4460446"/>
              <a:ext cx="580344" cy="57201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7605581" y="448254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72890" y="3071167"/>
            <a:ext cx="2161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latin typeface="Helvetica" pitchFamily="32" charset="0"/>
                <a:ea typeface="SimSun" pitchFamily="2" charset="-122"/>
              </a:rPr>
              <a:t>The nearest object is within the grid</a:t>
            </a:r>
            <a:endParaRPr lang="zh-CN" altLang="en-US" sz="1600" dirty="0"/>
          </a:p>
        </p:txBody>
      </p:sp>
      <p:sp>
        <p:nvSpPr>
          <p:cNvPr id="178" name="Rectangle 177"/>
          <p:cNvSpPr/>
          <p:nvPr/>
        </p:nvSpPr>
        <p:spPr>
          <a:xfrm>
            <a:off x="3564886" y="3106001"/>
            <a:ext cx="2161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latin typeface="Helvetica" pitchFamily="32" charset="0"/>
                <a:ea typeface="SimSun" pitchFamily="2" charset="-122"/>
              </a:rPr>
              <a:t>The nearest object is outside the grid</a:t>
            </a:r>
            <a:endParaRPr lang="zh-CN" alt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6320843" y="3201799"/>
            <a:ext cx="21610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latin typeface="Helvetica" pitchFamily="32" charset="0"/>
                <a:ea typeface="SimSun" pitchFamily="2" charset="-122"/>
              </a:rPr>
              <a:t>Fast approximation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30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127" grpId="0" animBg="1"/>
      <p:bldP spid="178" grpId="0"/>
      <p:bldP spid="1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Grid-based Spatial Indexing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Advantages</a:t>
            </a:r>
          </a:p>
          <a:p>
            <a:pPr lvl="1"/>
            <a:r>
              <a:rPr lang="en-US" altLang="zh-CN" sz="2000" dirty="0"/>
              <a:t>Easy to implement and understand</a:t>
            </a:r>
          </a:p>
          <a:p>
            <a:pPr lvl="1"/>
            <a:r>
              <a:rPr lang="en-US" altLang="zh-CN" sz="2000" dirty="0"/>
              <a:t>Very efficient for processing range and nearest queries</a:t>
            </a:r>
          </a:p>
          <a:p>
            <a:r>
              <a:rPr lang="en-US" altLang="zh-CN" sz="2800" dirty="0"/>
              <a:t>Disadvantages</a:t>
            </a:r>
          </a:p>
          <a:p>
            <a:pPr lvl="1"/>
            <a:r>
              <a:rPr lang="en-US" altLang="zh-CN" sz="2000" dirty="0"/>
              <a:t>Index size could be big</a:t>
            </a:r>
          </a:p>
          <a:p>
            <a:pPr lvl="1"/>
            <a:r>
              <a:rPr lang="en-US" altLang="zh-CN" sz="2000" dirty="0"/>
              <a:t>Difficult to deal with unbalanced data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6745144" y="487070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7368732" y="5963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6707044" y="4666175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7131186" y="5557019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7114035" y="472440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7158580" y="467764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490813" y="4974899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6797232" y="458521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254432" y="5863057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6934200" y="496621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6793741" y="498208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7014966" y="480060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7239000" y="4768897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6884471" y="4821945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7054888" y="503931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7330632" y="458521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7102032" y="56589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7178232" y="504241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7327876" y="564418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7350525" y="505847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7348477" y="58113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7052597" y="482627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7320504" y="483260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7097209" y="580072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791200" y="3912631"/>
            <a:ext cx="2438400" cy="2335769"/>
            <a:chOff x="1600200" y="3074431"/>
            <a:chExt cx="2006598" cy="1912654"/>
          </a:xfrm>
        </p:grpSpPr>
        <p:sp>
          <p:nvSpPr>
            <p:cNvPr id="29" name="Rectangle 28"/>
            <p:cNvSpPr/>
            <p:nvPr/>
          </p:nvSpPr>
          <p:spPr>
            <a:xfrm>
              <a:off x="1604955" y="3074431"/>
              <a:ext cx="1981200" cy="1909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00200" y="3124200"/>
              <a:ext cx="2006598" cy="1862885"/>
              <a:chOff x="1600200" y="3124200"/>
              <a:chExt cx="2006598" cy="1862885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600200" y="4103129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16073" y="3436377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25598" y="3774514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00200" y="4407931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600200" y="4729163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267098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952748" y="3127093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628896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300289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43095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7216332" y="4909751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/>
          <p:cNvSpPr/>
          <p:nvPr/>
        </p:nvSpPr>
        <p:spPr>
          <a:xfrm>
            <a:off x="7216332" y="574292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45"/>
          <p:cNvSpPr/>
          <p:nvPr/>
        </p:nvSpPr>
        <p:spPr>
          <a:xfrm>
            <a:off x="7230393" y="562862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2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609CB20-68FA-469C-B1F8-4C9B742AD76E}" type="slidenum">
              <a:rPr lang="en-GB" altLang="zh-CN"/>
              <a:pPr/>
              <a:t>12</a:t>
            </a:fld>
            <a:endParaRPr lang="en-GB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7359"/>
            <a:ext cx="9144000" cy="76944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SimSun" pitchFamily="2" charset="-122"/>
              </a:rPr>
              <a:t>Quad-Tree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95288" y="1278943"/>
            <a:ext cx="8251825" cy="1997657"/>
          </a:xfrm>
          <a:prstGeom prst="rect">
            <a:avLst/>
          </a:prstGeom>
          <a:extLst/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1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altLang="zh-CN" sz="2000" b="1" dirty="0"/>
              <a:t>Indexing</a:t>
            </a:r>
          </a:p>
          <a:p>
            <a:pPr lvl="1"/>
            <a:r>
              <a:rPr lang="en-GB" altLang="zh-CN" sz="1800" dirty="0"/>
              <a:t>Each node of a quad-tree is associated with  a rectangular region of space; the top node is associated with the entire target space.</a:t>
            </a:r>
          </a:p>
          <a:p>
            <a:pPr lvl="1"/>
            <a:r>
              <a:rPr lang="en-GB" altLang="zh-CN" sz="1800" dirty="0"/>
              <a:t>Each non-leaf  node divides its region into four equal sized quadrants</a:t>
            </a:r>
          </a:p>
          <a:p>
            <a:pPr lvl="1"/>
            <a:r>
              <a:rPr lang="en-GB" altLang="zh-CN" sz="1800" dirty="0"/>
              <a:t>Leaf nodes have between zero and some fixed maximum number of points (set to 1 in example).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0438"/>
            <a:ext cx="3352800" cy="28194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248400" y="357663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5334000" y="433863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6019800" y="432557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705600" y="432557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772400" y="432557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3"/>
          <p:cNvCxnSpPr>
            <a:stCxn id="2" idx="4"/>
            <a:endCxn id="7" idx="7"/>
          </p:cNvCxnSpPr>
          <p:nvPr/>
        </p:nvCxnSpPr>
        <p:spPr>
          <a:xfrm flipH="1">
            <a:off x="5464082" y="3729038"/>
            <a:ext cx="860518" cy="63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" idx="4"/>
            <a:endCxn id="8" idx="0"/>
          </p:cNvCxnSpPr>
          <p:nvPr/>
        </p:nvCxnSpPr>
        <p:spPr>
          <a:xfrm flipH="1">
            <a:off x="6096000" y="3729038"/>
            <a:ext cx="2286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4"/>
            <a:endCxn id="9" idx="0"/>
          </p:cNvCxnSpPr>
          <p:nvPr/>
        </p:nvCxnSpPr>
        <p:spPr>
          <a:xfrm>
            <a:off x="6324600" y="3729038"/>
            <a:ext cx="4572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4"/>
            <a:endCxn id="10" idx="0"/>
          </p:cNvCxnSpPr>
          <p:nvPr/>
        </p:nvCxnSpPr>
        <p:spPr>
          <a:xfrm>
            <a:off x="6324600" y="3729038"/>
            <a:ext cx="15240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65" name="Group 77864"/>
          <p:cNvGrpSpPr/>
          <p:nvPr/>
        </p:nvGrpSpPr>
        <p:grpSpPr>
          <a:xfrm>
            <a:off x="4876800" y="5253038"/>
            <a:ext cx="990600" cy="1071562"/>
            <a:chOff x="4876800" y="5253038"/>
            <a:chExt cx="990600" cy="1071562"/>
          </a:xfrm>
        </p:grpSpPr>
        <p:cxnSp>
          <p:nvCxnSpPr>
            <p:cNvPr id="77833" name="Straight Connector 77832"/>
            <p:cNvCxnSpPr>
              <a:stCxn id="12" idx="4"/>
              <a:endCxn id="16" idx="0"/>
            </p:cNvCxnSpPr>
            <p:nvPr/>
          </p:nvCxnSpPr>
          <p:spPr>
            <a:xfrm>
              <a:off x="5257800" y="525303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7" name="Straight Connector 77836"/>
            <p:cNvCxnSpPr>
              <a:stCxn id="12" idx="4"/>
              <a:endCxn id="17" idx="0"/>
            </p:cNvCxnSpPr>
            <p:nvPr/>
          </p:nvCxnSpPr>
          <p:spPr>
            <a:xfrm>
              <a:off x="5257800" y="5253038"/>
              <a:ext cx="27649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9" name="Straight Connector 77838"/>
            <p:cNvCxnSpPr>
              <a:stCxn id="12" idx="4"/>
              <a:endCxn id="18" idx="0"/>
            </p:cNvCxnSpPr>
            <p:nvPr/>
          </p:nvCxnSpPr>
          <p:spPr>
            <a:xfrm>
              <a:off x="5257800" y="5253038"/>
              <a:ext cx="533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64" name="Group 77863"/>
            <p:cNvGrpSpPr/>
            <p:nvPr/>
          </p:nvGrpSpPr>
          <p:grpSpPr>
            <a:xfrm>
              <a:off x="4876800" y="5253038"/>
              <a:ext cx="990600" cy="1071562"/>
              <a:chOff x="4876800" y="5253038"/>
              <a:chExt cx="990600" cy="107156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876800" y="59388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181600" y="59388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58097" y="59388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715000" y="59388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831" name="Straight Connector 77830"/>
              <p:cNvCxnSpPr>
                <a:stCxn id="12" idx="4"/>
                <a:endCxn id="15" idx="0"/>
              </p:cNvCxnSpPr>
              <p:nvPr/>
            </p:nvCxnSpPr>
            <p:spPr>
              <a:xfrm flipH="1">
                <a:off x="4953000" y="5253038"/>
                <a:ext cx="304800" cy="685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5219700" y="6243638"/>
                <a:ext cx="76200" cy="76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Straight Connector 95"/>
              <p:cNvCxnSpPr>
                <a:stCxn id="16" idx="4"/>
                <a:endCxn id="95" idx="0"/>
              </p:cNvCxnSpPr>
              <p:nvPr/>
            </p:nvCxnSpPr>
            <p:spPr>
              <a:xfrm>
                <a:off x="5257800" y="6091238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5753100" y="6248400"/>
                <a:ext cx="76200" cy="76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Straight Connector 97"/>
              <p:cNvCxnSpPr>
                <a:stCxn id="18" idx="4"/>
                <a:endCxn id="97" idx="0"/>
              </p:cNvCxnSpPr>
              <p:nvPr/>
            </p:nvCxnSpPr>
            <p:spPr>
              <a:xfrm>
                <a:off x="5791200" y="6091238"/>
                <a:ext cx="0" cy="1571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866" name="Group 77865"/>
          <p:cNvGrpSpPr/>
          <p:nvPr/>
        </p:nvGrpSpPr>
        <p:grpSpPr>
          <a:xfrm>
            <a:off x="6246222" y="4477975"/>
            <a:ext cx="990600" cy="1017950"/>
            <a:chOff x="6246222" y="4477975"/>
            <a:chExt cx="990600" cy="1017950"/>
          </a:xfrm>
        </p:grpSpPr>
        <p:grpSp>
          <p:nvGrpSpPr>
            <p:cNvPr id="77859" name="Group 77858"/>
            <p:cNvGrpSpPr/>
            <p:nvPr/>
          </p:nvGrpSpPr>
          <p:grpSpPr>
            <a:xfrm>
              <a:off x="6246222" y="4477975"/>
              <a:ext cx="990600" cy="775063"/>
              <a:chOff x="6246222" y="4477975"/>
              <a:chExt cx="990600" cy="77506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246222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551022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827519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84422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Straight Connector 47"/>
              <p:cNvCxnSpPr>
                <a:stCxn id="9" idx="4"/>
                <a:endCxn id="19" idx="0"/>
              </p:cNvCxnSpPr>
              <p:nvPr/>
            </p:nvCxnSpPr>
            <p:spPr>
              <a:xfrm flipH="1">
                <a:off x="6322422" y="4477975"/>
                <a:ext cx="459378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9" idx="4"/>
                <a:endCxn id="20" idx="0"/>
              </p:cNvCxnSpPr>
              <p:nvPr/>
            </p:nvCxnSpPr>
            <p:spPr>
              <a:xfrm flipH="1">
                <a:off x="6627222" y="4477975"/>
                <a:ext cx="154578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9" idx="4"/>
                <a:endCxn id="21" idx="0"/>
              </p:cNvCxnSpPr>
              <p:nvPr/>
            </p:nvCxnSpPr>
            <p:spPr>
              <a:xfrm>
                <a:off x="6781800" y="4477975"/>
                <a:ext cx="121919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" idx="4"/>
                <a:endCxn id="22" idx="0"/>
              </p:cNvCxnSpPr>
              <p:nvPr/>
            </p:nvCxnSpPr>
            <p:spPr>
              <a:xfrm>
                <a:off x="6781800" y="4477975"/>
                <a:ext cx="378822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>
              <a:off x="6589122" y="5419725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Straight Connector 101"/>
            <p:cNvCxnSpPr>
              <a:endCxn id="101" idx="0"/>
            </p:cNvCxnSpPr>
            <p:nvPr/>
          </p:nvCxnSpPr>
          <p:spPr>
            <a:xfrm>
              <a:off x="6627222" y="5262563"/>
              <a:ext cx="0" cy="157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63" name="Group 77862"/>
          <p:cNvGrpSpPr/>
          <p:nvPr/>
        </p:nvGrpSpPr>
        <p:grpSpPr>
          <a:xfrm>
            <a:off x="6781800" y="5253038"/>
            <a:ext cx="990600" cy="990600"/>
            <a:chOff x="6533605" y="5253038"/>
            <a:chExt cx="990600" cy="990600"/>
          </a:xfrm>
        </p:grpSpPr>
        <p:sp>
          <p:nvSpPr>
            <p:cNvPr id="23" name="Oval 22"/>
            <p:cNvSpPr/>
            <p:nvPr/>
          </p:nvSpPr>
          <p:spPr>
            <a:xfrm>
              <a:off x="6533605" y="584304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38405" y="584304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114902" y="584304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371805" y="584304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841" name="Straight Connector 77840"/>
            <p:cNvCxnSpPr>
              <a:stCxn id="21" idx="4"/>
              <a:endCxn id="23" idx="0"/>
            </p:cNvCxnSpPr>
            <p:nvPr/>
          </p:nvCxnSpPr>
          <p:spPr>
            <a:xfrm flipH="1">
              <a:off x="6609805" y="5253038"/>
              <a:ext cx="293914" cy="590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3" name="Straight Connector 77842"/>
            <p:cNvCxnSpPr>
              <a:stCxn id="21" idx="4"/>
              <a:endCxn id="24" idx="0"/>
            </p:cNvCxnSpPr>
            <p:nvPr/>
          </p:nvCxnSpPr>
          <p:spPr>
            <a:xfrm>
              <a:off x="6903719" y="5253038"/>
              <a:ext cx="10886" cy="590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5" name="Straight Connector 77844"/>
            <p:cNvCxnSpPr>
              <a:stCxn id="21" idx="4"/>
              <a:endCxn id="25" idx="0"/>
            </p:cNvCxnSpPr>
            <p:nvPr/>
          </p:nvCxnSpPr>
          <p:spPr>
            <a:xfrm>
              <a:off x="6903719" y="5253038"/>
              <a:ext cx="287383" cy="590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7" name="Straight Connector 77846"/>
            <p:cNvCxnSpPr>
              <a:stCxn id="21" idx="4"/>
              <a:endCxn id="26" idx="0"/>
            </p:cNvCxnSpPr>
            <p:nvPr/>
          </p:nvCxnSpPr>
          <p:spPr>
            <a:xfrm>
              <a:off x="6903719" y="5253038"/>
              <a:ext cx="544286" cy="590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160622" y="616743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Straight Connector 103"/>
            <p:cNvCxnSpPr>
              <a:endCxn id="103" idx="0"/>
            </p:cNvCxnSpPr>
            <p:nvPr/>
          </p:nvCxnSpPr>
          <p:spPr>
            <a:xfrm>
              <a:off x="7198722" y="6010276"/>
              <a:ext cx="0" cy="157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7429500" y="615473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Straight Connector 105"/>
            <p:cNvCxnSpPr>
              <a:endCxn id="105" idx="0"/>
            </p:cNvCxnSpPr>
            <p:nvPr/>
          </p:nvCxnSpPr>
          <p:spPr>
            <a:xfrm>
              <a:off x="7467600" y="5997576"/>
              <a:ext cx="0" cy="157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857" name="Rectangle 77856"/>
          <p:cNvSpPr/>
          <p:nvPr/>
        </p:nvSpPr>
        <p:spPr>
          <a:xfrm>
            <a:off x="1548068" y="403967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0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69920" y="4054794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1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121434" y="538543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2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40449" y="541972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3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219201" y="3627196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00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854958" y="4415330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02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92426" y="4415330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03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19201" y="5119271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30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879027" y="5122956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31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879027" y="5816184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32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77187" y="5816184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33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grpSp>
        <p:nvGrpSpPr>
          <p:cNvPr id="77862" name="Group 77861"/>
          <p:cNvGrpSpPr/>
          <p:nvPr/>
        </p:nvGrpSpPr>
        <p:grpSpPr>
          <a:xfrm>
            <a:off x="7228349" y="4477975"/>
            <a:ext cx="1229851" cy="1017950"/>
            <a:chOff x="7228349" y="4477975"/>
            <a:chExt cx="1229851" cy="1017950"/>
          </a:xfrm>
        </p:grpSpPr>
        <p:grpSp>
          <p:nvGrpSpPr>
            <p:cNvPr id="77861" name="Group 77860"/>
            <p:cNvGrpSpPr/>
            <p:nvPr/>
          </p:nvGrpSpPr>
          <p:grpSpPr>
            <a:xfrm>
              <a:off x="7467600" y="4477975"/>
              <a:ext cx="990600" cy="1017950"/>
              <a:chOff x="7467600" y="4477975"/>
              <a:chExt cx="990600" cy="101795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467600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772400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048897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305800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Straight Connector 55"/>
              <p:cNvCxnSpPr>
                <a:stCxn id="10" idx="4"/>
                <a:endCxn id="27" idx="0"/>
              </p:cNvCxnSpPr>
              <p:nvPr/>
            </p:nvCxnSpPr>
            <p:spPr>
              <a:xfrm flipH="1">
                <a:off x="7543800" y="4477975"/>
                <a:ext cx="304800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0" idx="4"/>
                <a:endCxn id="28" idx="0"/>
              </p:cNvCxnSpPr>
              <p:nvPr/>
            </p:nvCxnSpPr>
            <p:spPr>
              <a:xfrm>
                <a:off x="7848600" y="4477975"/>
                <a:ext cx="0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10" idx="4"/>
                <a:endCxn id="29" idx="0"/>
              </p:cNvCxnSpPr>
              <p:nvPr/>
            </p:nvCxnSpPr>
            <p:spPr>
              <a:xfrm>
                <a:off x="7848600" y="4477975"/>
                <a:ext cx="276497" cy="6226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0" idx="4"/>
                <a:endCxn id="30" idx="1"/>
              </p:cNvCxnSpPr>
              <p:nvPr/>
            </p:nvCxnSpPr>
            <p:spPr>
              <a:xfrm>
                <a:off x="7848600" y="4477975"/>
                <a:ext cx="479518" cy="644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7505700" y="5395913"/>
                <a:ext cx="76200" cy="76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Straight Connector 107"/>
              <p:cNvCxnSpPr>
                <a:endCxn id="107" idx="0"/>
              </p:cNvCxnSpPr>
              <p:nvPr/>
            </p:nvCxnSpPr>
            <p:spPr>
              <a:xfrm>
                <a:off x="7543800" y="5238751"/>
                <a:ext cx="0" cy="1571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8093121" y="5419725"/>
                <a:ext cx="76200" cy="76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Straight Connector 109"/>
              <p:cNvCxnSpPr>
                <a:endCxn id="109" idx="0"/>
              </p:cNvCxnSpPr>
              <p:nvPr/>
            </p:nvCxnSpPr>
            <p:spPr>
              <a:xfrm>
                <a:off x="8131221" y="5262563"/>
                <a:ext cx="0" cy="1571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ectangle 129"/>
            <p:cNvSpPr/>
            <p:nvPr/>
          </p:nvSpPr>
          <p:spPr>
            <a:xfrm>
              <a:off x="7228349" y="4765477"/>
              <a:ext cx="478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D47FF"/>
                  </a:solidFill>
                </a:rPr>
                <a:t>30</a:t>
              </a:r>
              <a:endParaRPr lang="zh-CN" altLang="en-US" sz="1600" b="1" dirty="0">
                <a:solidFill>
                  <a:srgbClr val="0D47FF"/>
                </a:solidFill>
              </a:endParaRPr>
            </a:p>
          </p:txBody>
        </p:sp>
      </p:grpSp>
      <p:grpSp>
        <p:nvGrpSpPr>
          <p:cNvPr id="77860" name="Group 77859"/>
          <p:cNvGrpSpPr/>
          <p:nvPr/>
        </p:nvGrpSpPr>
        <p:grpSpPr>
          <a:xfrm>
            <a:off x="4550698" y="4491038"/>
            <a:ext cx="1316702" cy="1057275"/>
            <a:chOff x="4550698" y="4491038"/>
            <a:chExt cx="1316702" cy="1057275"/>
          </a:xfrm>
        </p:grpSpPr>
        <p:sp>
          <p:nvSpPr>
            <p:cNvPr id="77848" name="Oval 77847"/>
            <p:cNvSpPr/>
            <p:nvPr/>
          </p:nvSpPr>
          <p:spPr>
            <a:xfrm>
              <a:off x="4914900" y="5472113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850" name="Straight Connector 77849"/>
            <p:cNvCxnSpPr>
              <a:stCxn id="11" idx="4"/>
              <a:endCxn id="77848" idx="0"/>
            </p:cNvCxnSpPr>
            <p:nvPr/>
          </p:nvCxnSpPr>
          <p:spPr>
            <a:xfrm>
              <a:off x="4953000" y="5253038"/>
              <a:ext cx="0" cy="21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58" name="Group 77857"/>
            <p:cNvGrpSpPr/>
            <p:nvPr/>
          </p:nvGrpSpPr>
          <p:grpSpPr>
            <a:xfrm>
              <a:off x="4550698" y="4491038"/>
              <a:ext cx="1316702" cy="762000"/>
              <a:chOff x="4550698" y="4491038"/>
              <a:chExt cx="1316702" cy="76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876800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181600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58097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15000" y="510063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Straight Connector 36"/>
              <p:cNvCxnSpPr>
                <a:stCxn id="7" idx="4"/>
                <a:endCxn id="11" idx="0"/>
              </p:cNvCxnSpPr>
              <p:nvPr/>
            </p:nvCxnSpPr>
            <p:spPr>
              <a:xfrm flipH="1">
                <a:off x="4953000" y="4491038"/>
                <a:ext cx="4572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7" idx="4"/>
                <a:endCxn id="12" idx="0"/>
              </p:cNvCxnSpPr>
              <p:nvPr/>
            </p:nvCxnSpPr>
            <p:spPr>
              <a:xfrm flipH="1">
                <a:off x="5257800" y="4491038"/>
                <a:ext cx="1524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7" idx="4"/>
                <a:endCxn id="13" idx="0"/>
              </p:cNvCxnSpPr>
              <p:nvPr/>
            </p:nvCxnSpPr>
            <p:spPr>
              <a:xfrm>
                <a:off x="5410200" y="4491038"/>
                <a:ext cx="124097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7" idx="4"/>
                <a:endCxn id="14" idx="0"/>
              </p:cNvCxnSpPr>
              <p:nvPr/>
            </p:nvCxnSpPr>
            <p:spPr>
              <a:xfrm>
                <a:off x="5410200" y="4491038"/>
                <a:ext cx="3810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4550698" y="4770196"/>
                <a:ext cx="47850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D47FF"/>
                    </a:solidFill>
                  </a:rPr>
                  <a:t>00</a:t>
                </a:r>
                <a:endParaRPr lang="zh-CN" altLang="en-US" sz="1600" b="1" dirty="0">
                  <a:solidFill>
                    <a:srgbClr val="0D47FF"/>
                  </a:solidFill>
                </a:endParaRPr>
              </a:p>
            </p:txBody>
          </p:sp>
        </p:grpSp>
      </p:grpSp>
      <p:sp>
        <p:nvSpPr>
          <p:cNvPr id="132" name="Rectangle 131"/>
          <p:cNvSpPr/>
          <p:nvPr/>
        </p:nvSpPr>
        <p:spPr>
          <a:xfrm>
            <a:off x="5138645" y="400166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0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867400" y="400166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1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62293" y="4050031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2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947191" y="4102660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3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55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SimSun" pitchFamily="2" charset="-122"/>
              </a:rPr>
              <a:t>Quad-Tree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352800" cy="28194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3400" y="1355143"/>
            <a:ext cx="8113713" cy="1997657"/>
          </a:xfrm>
          <a:prstGeom prst="rect">
            <a:avLst/>
          </a:prstGeom>
          <a:extLst/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1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altLang="zh-CN" sz="2800" dirty="0"/>
              <a:t>Range query</a:t>
            </a:r>
          </a:p>
          <a:p>
            <a:pPr lvl="1"/>
            <a:endParaRPr lang="en-GB" altLang="zh-CN" sz="1400" dirty="0"/>
          </a:p>
        </p:txBody>
      </p:sp>
      <p:sp>
        <p:nvSpPr>
          <p:cNvPr id="16" name="Rectangle 15"/>
          <p:cNvSpPr/>
          <p:nvPr/>
        </p:nvSpPr>
        <p:spPr>
          <a:xfrm>
            <a:off x="2057400" y="4724400"/>
            <a:ext cx="762000" cy="685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6172200" y="2819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59436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6629400" y="3568337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7696200" y="3568337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48006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51054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5381897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56388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4800600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105400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5381897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5638800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6170022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6474822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6751319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7008222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Oval 33"/>
          <p:cNvSpPr/>
          <p:nvPr/>
        </p:nvSpPr>
        <p:spPr>
          <a:xfrm>
            <a:off x="6705600" y="5085806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/>
          <p:cNvSpPr/>
          <p:nvPr/>
        </p:nvSpPr>
        <p:spPr>
          <a:xfrm>
            <a:off x="7010400" y="508580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/>
          <p:cNvSpPr/>
          <p:nvPr/>
        </p:nvSpPr>
        <p:spPr>
          <a:xfrm>
            <a:off x="7286897" y="508580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/>
          <p:cNvSpPr/>
          <p:nvPr/>
        </p:nvSpPr>
        <p:spPr>
          <a:xfrm>
            <a:off x="7543800" y="5085806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/>
          <p:cNvSpPr/>
          <p:nvPr/>
        </p:nvSpPr>
        <p:spPr>
          <a:xfrm>
            <a:off x="7391400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/>
          <p:cNvSpPr/>
          <p:nvPr/>
        </p:nvSpPr>
        <p:spPr>
          <a:xfrm>
            <a:off x="7696200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39"/>
          <p:cNvSpPr/>
          <p:nvPr/>
        </p:nvSpPr>
        <p:spPr>
          <a:xfrm>
            <a:off x="7972697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0"/>
          <p:cNvSpPr/>
          <p:nvPr/>
        </p:nvSpPr>
        <p:spPr>
          <a:xfrm>
            <a:off x="82296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Connector 41"/>
          <p:cNvCxnSpPr>
            <a:stCxn id="17" idx="4"/>
            <a:endCxn id="18" idx="7"/>
          </p:cNvCxnSpPr>
          <p:nvPr/>
        </p:nvCxnSpPr>
        <p:spPr>
          <a:xfrm flipH="1">
            <a:off x="5387882" y="2971800"/>
            <a:ext cx="860518" cy="63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4"/>
            <a:endCxn id="19" idx="0"/>
          </p:cNvCxnSpPr>
          <p:nvPr/>
        </p:nvCxnSpPr>
        <p:spPr>
          <a:xfrm flipH="1">
            <a:off x="6019800" y="2971800"/>
            <a:ext cx="2286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4"/>
            <a:endCxn id="20" idx="0"/>
          </p:cNvCxnSpPr>
          <p:nvPr/>
        </p:nvCxnSpPr>
        <p:spPr>
          <a:xfrm>
            <a:off x="6248400" y="2971800"/>
            <a:ext cx="4572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4"/>
            <a:endCxn id="21" idx="0"/>
          </p:cNvCxnSpPr>
          <p:nvPr/>
        </p:nvCxnSpPr>
        <p:spPr>
          <a:xfrm>
            <a:off x="6248400" y="2971800"/>
            <a:ext cx="15240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8" idx="4"/>
            <a:endCxn id="22" idx="0"/>
          </p:cNvCxnSpPr>
          <p:nvPr/>
        </p:nvCxnSpPr>
        <p:spPr>
          <a:xfrm flipH="1">
            <a:off x="4876800" y="37338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4"/>
            <a:endCxn id="23" idx="0"/>
          </p:cNvCxnSpPr>
          <p:nvPr/>
        </p:nvCxnSpPr>
        <p:spPr>
          <a:xfrm flipH="1">
            <a:off x="5181600" y="3733800"/>
            <a:ext cx="152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8" idx="4"/>
            <a:endCxn id="24" idx="0"/>
          </p:cNvCxnSpPr>
          <p:nvPr/>
        </p:nvCxnSpPr>
        <p:spPr>
          <a:xfrm>
            <a:off x="5334000" y="3733800"/>
            <a:ext cx="124097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4"/>
            <a:endCxn id="25" idx="0"/>
          </p:cNvCxnSpPr>
          <p:nvPr/>
        </p:nvCxnSpPr>
        <p:spPr>
          <a:xfrm>
            <a:off x="5334000" y="37338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4"/>
            <a:endCxn id="30" idx="0"/>
          </p:cNvCxnSpPr>
          <p:nvPr/>
        </p:nvCxnSpPr>
        <p:spPr>
          <a:xfrm flipH="1">
            <a:off x="6246222" y="3720737"/>
            <a:ext cx="459378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4"/>
            <a:endCxn id="31" idx="0"/>
          </p:cNvCxnSpPr>
          <p:nvPr/>
        </p:nvCxnSpPr>
        <p:spPr>
          <a:xfrm flipH="1">
            <a:off x="6551022" y="3720737"/>
            <a:ext cx="154578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4"/>
            <a:endCxn id="32" idx="0"/>
          </p:cNvCxnSpPr>
          <p:nvPr/>
        </p:nvCxnSpPr>
        <p:spPr>
          <a:xfrm>
            <a:off x="6705600" y="3720737"/>
            <a:ext cx="121919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4"/>
            <a:endCxn id="33" idx="0"/>
          </p:cNvCxnSpPr>
          <p:nvPr/>
        </p:nvCxnSpPr>
        <p:spPr>
          <a:xfrm>
            <a:off x="6705600" y="3720737"/>
            <a:ext cx="378822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1" idx="4"/>
            <a:endCxn id="38" idx="0"/>
          </p:cNvCxnSpPr>
          <p:nvPr/>
        </p:nvCxnSpPr>
        <p:spPr>
          <a:xfrm flipH="1">
            <a:off x="7467600" y="3720737"/>
            <a:ext cx="304800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1" idx="4"/>
            <a:endCxn id="39" idx="0"/>
          </p:cNvCxnSpPr>
          <p:nvPr/>
        </p:nvCxnSpPr>
        <p:spPr>
          <a:xfrm>
            <a:off x="7772400" y="3720737"/>
            <a:ext cx="0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4"/>
            <a:endCxn id="40" idx="0"/>
          </p:cNvCxnSpPr>
          <p:nvPr/>
        </p:nvCxnSpPr>
        <p:spPr>
          <a:xfrm>
            <a:off x="7772400" y="3720737"/>
            <a:ext cx="276497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4"/>
            <a:endCxn id="41" idx="1"/>
          </p:cNvCxnSpPr>
          <p:nvPr/>
        </p:nvCxnSpPr>
        <p:spPr>
          <a:xfrm>
            <a:off x="7772400" y="3720737"/>
            <a:ext cx="479518" cy="64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4"/>
            <a:endCxn id="26" idx="0"/>
          </p:cNvCxnSpPr>
          <p:nvPr/>
        </p:nvCxnSpPr>
        <p:spPr>
          <a:xfrm flipH="1">
            <a:off x="4876800" y="4495800"/>
            <a:ext cx="304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4"/>
            <a:endCxn id="27" idx="0"/>
          </p:cNvCxnSpPr>
          <p:nvPr/>
        </p:nvCxnSpPr>
        <p:spPr>
          <a:xfrm>
            <a:off x="5181600" y="4495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4"/>
            <a:endCxn id="28" idx="0"/>
          </p:cNvCxnSpPr>
          <p:nvPr/>
        </p:nvCxnSpPr>
        <p:spPr>
          <a:xfrm>
            <a:off x="5181600" y="4495800"/>
            <a:ext cx="276497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4"/>
            <a:endCxn id="29" idx="0"/>
          </p:cNvCxnSpPr>
          <p:nvPr/>
        </p:nvCxnSpPr>
        <p:spPr>
          <a:xfrm>
            <a:off x="5181600" y="44958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801395" y="4495800"/>
            <a:ext cx="293914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95309" y="4495800"/>
            <a:ext cx="10886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95309" y="4495800"/>
            <a:ext cx="287383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95309" y="4495800"/>
            <a:ext cx="544286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38700" y="471487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Connector 66"/>
          <p:cNvCxnSpPr>
            <a:stCxn id="22" idx="4"/>
            <a:endCxn id="66" idx="0"/>
          </p:cNvCxnSpPr>
          <p:nvPr/>
        </p:nvCxnSpPr>
        <p:spPr>
          <a:xfrm>
            <a:off x="4876800" y="4495800"/>
            <a:ext cx="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143500" y="5486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/>
          <p:cNvCxnSpPr>
            <a:stCxn id="27" idx="4"/>
            <a:endCxn id="68" idx="0"/>
          </p:cNvCxnSpPr>
          <p:nvPr/>
        </p:nvCxnSpPr>
        <p:spPr>
          <a:xfrm>
            <a:off x="5181600" y="5334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676900" y="549116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Straight Connector 70"/>
          <p:cNvCxnSpPr>
            <a:stCxn id="29" idx="4"/>
            <a:endCxn id="70" idx="0"/>
          </p:cNvCxnSpPr>
          <p:nvPr/>
        </p:nvCxnSpPr>
        <p:spPr>
          <a:xfrm>
            <a:off x="5715000" y="5334000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512922" y="466248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>
            <a:off x="6551022" y="4505325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32617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Connector 74"/>
          <p:cNvCxnSpPr>
            <a:endCxn id="74" idx="0"/>
          </p:cNvCxnSpPr>
          <p:nvPr/>
        </p:nvCxnSpPr>
        <p:spPr>
          <a:xfrm>
            <a:off x="7370717" y="5253038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601495" y="5397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Straight Connector 76"/>
          <p:cNvCxnSpPr>
            <a:endCxn id="76" idx="0"/>
          </p:cNvCxnSpPr>
          <p:nvPr/>
        </p:nvCxnSpPr>
        <p:spPr>
          <a:xfrm>
            <a:off x="7639595" y="5240338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29500" y="463867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Straight Connector 78"/>
          <p:cNvCxnSpPr>
            <a:endCxn id="78" idx="0"/>
          </p:cNvCxnSpPr>
          <p:nvPr/>
        </p:nvCxnSpPr>
        <p:spPr>
          <a:xfrm>
            <a:off x="7467600" y="4481513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6921" y="466248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/>
          <p:cNvCxnSpPr>
            <a:endCxn id="80" idx="0"/>
          </p:cNvCxnSpPr>
          <p:nvPr/>
        </p:nvCxnSpPr>
        <p:spPr>
          <a:xfrm>
            <a:off x="8055021" y="4505325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88"/>
          <p:cNvSpPr/>
          <p:nvPr/>
        </p:nvSpPr>
        <p:spPr>
          <a:xfrm>
            <a:off x="59436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89"/>
          <p:cNvSpPr/>
          <p:nvPr/>
        </p:nvSpPr>
        <p:spPr>
          <a:xfrm>
            <a:off x="66294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Oval 90"/>
          <p:cNvSpPr/>
          <p:nvPr/>
        </p:nvSpPr>
        <p:spPr>
          <a:xfrm>
            <a:off x="76962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/>
          <p:cNvSpPr/>
          <p:nvPr/>
        </p:nvSpPr>
        <p:spPr>
          <a:xfrm>
            <a:off x="1548068" y="320147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0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69920" y="3216594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1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21434" y="454723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2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0449" y="458152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3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19201" y="2788996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00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54958" y="3577130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02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92426" y="3577130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03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19201" y="4281071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30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9027" y="4284756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31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79027" y="4977984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32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77187" y="4977984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33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62445" y="324442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0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91200" y="3244427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1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86093" y="3292793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2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870991" y="3345422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3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910468" y="40711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D47FF"/>
                </a:solidFill>
              </a:rPr>
              <a:t>20</a:t>
            </a:r>
            <a:endParaRPr lang="zh-CN" altLang="en-US" sz="1200" b="1" dirty="0">
              <a:solidFill>
                <a:srgbClr val="0D47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39074" y="40711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D47FF"/>
                </a:solidFill>
              </a:rPr>
              <a:t>23</a:t>
            </a:r>
            <a:endParaRPr lang="zh-CN" altLang="en-US" sz="1200" b="1" dirty="0">
              <a:solidFill>
                <a:srgbClr val="0D4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SimSun" pitchFamily="2" charset="-122"/>
              </a:rPr>
              <a:t>Quad-Tree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352800" cy="28194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3400" y="1355143"/>
            <a:ext cx="8113713" cy="1997657"/>
          </a:xfrm>
          <a:prstGeom prst="rect">
            <a:avLst/>
          </a:prstGeom>
          <a:extLst/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1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altLang="zh-CN" sz="2800" dirty="0"/>
              <a:t>Nearest Neighbour Query  (hard)</a:t>
            </a:r>
          </a:p>
          <a:p>
            <a:pPr lvl="1"/>
            <a:endParaRPr lang="en-GB" altLang="zh-CN" sz="1400" dirty="0"/>
          </a:p>
        </p:txBody>
      </p:sp>
      <p:sp>
        <p:nvSpPr>
          <p:cNvPr id="17" name="Oval 16"/>
          <p:cNvSpPr/>
          <p:nvPr/>
        </p:nvSpPr>
        <p:spPr>
          <a:xfrm>
            <a:off x="6172200" y="2819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59436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6629400" y="3568337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7696200" y="3568337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48006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51054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5381897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56388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4800600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105400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5381897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5638800" y="5181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6170022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6474822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6751319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7008222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Oval 33"/>
          <p:cNvSpPr/>
          <p:nvPr/>
        </p:nvSpPr>
        <p:spPr>
          <a:xfrm>
            <a:off x="6705600" y="5085806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/>
          <p:cNvSpPr/>
          <p:nvPr/>
        </p:nvSpPr>
        <p:spPr>
          <a:xfrm>
            <a:off x="7010400" y="508580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/>
          <p:cNvSpPr/>
          <p:nvPr/>
        </p:nvSpPr>
        <p:spPr>
          <a:xfrm>
            <a:off x="7286897" y="5085806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/>
          <p:cNvSpPr/>
          <p:nvPr/>
        </p:nvSpPr>
        <p:spPr>
          <a:xfrm>
            <a:off x="7543800" y="5085806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/>
          <p:cNvSpPr/>
          <p:nvPr/>
        </p:nvSpPr>
        <p:spPr>
          <a:xfrm>
            <a:off x="7391400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/>
          <p:cNvSpPr/>
          <p:nvPr/>
        </p:nvSpPr>
        <p:spPr>
          <a:xfrm>
            <a:off x="7696200" y="43434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39"/>
          <p:cNvSpPr/>
          <p:nvPr/>
        </p:nvSpPr>
        <p:spPr>
          <a:xfrm>
            <a:off x="7972697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0"/>
          <p:cNvSpPr/>
          <p:nvPr/>
        </p:nvSpPr>
        <p:spPr>
          <a:xfrm>
            <a:off x="8229600" y="434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Connector 41"/>
          <p:cNvCxnSpPr>
            <a:stCxn id="17" idx="4"/>
            <a:endCxn id="18" idx="7"/>
          </p:cNvCxnSpPr>
          <p:nvPr/>
        </p:nvCxnSpPr>
        <p:spPr>
          <a:xfrm flipH="1">
            <a:off x="5387882" y="2971800"/>
            <a:ext cx="860518" cy="63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4"/>
            <a:endCxn id="19" idx="0"/>
          </p:cNvCxnSpPr>
          <p:nvPr/>
        </p:nvCxnSpPr>
        <p:spPr>
          <a:xfrm flipH="1">
            <a:off x="6019800" y="2971800"/>
            <a:ext cx="2286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4"/>
            <a:endCxn id="20" idx="0"/>
          </p:cNvCxnSpPr>
          <p:nvPr/>
        </p:nvCxnSpPr>
        <p:spPr>
          <a:xfrm>
            <a:off x="6248400" y="2971800"/>
            <a:ext cx="4572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4"/>
            <a:endCxn id="21" idx="0"/>
          </p:cNvCxnSpPr>
          <p:nvPr/>
        </p:nvCxnSpPr>
        <p:spPr>
          <a:xfrm>
            <a:off x="6248400" y="2971800"/>
            <a:ext cx="1524000" cy="59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8" idx="4"/>
            <a:endCxn id="22" idx="0"/>
          </p:cNvCxnSpPr>
          <p:nvPr/>
        </p:nvCxnSpPr>
        <p:spPr>
          <a:xfrm flipH="1">
            <a:off x="4876800" y="37338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4"/>
            <a:endCxn id="23" idx="0"/>
          </p:cNvCxnSpPr>
          <p:nvPr/>
        </p:nvCxnSpPr>
        <p:spPr>
          <a:xfrm flipH="1">
            <a:off x="5181600" y="3733800"/>
            <a:ext cx="152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8" idx="4"/>
            <a:endCxn id="24" idx="0"/>
          </p:cNvCxnSpPr>
          <p:nvPr/>
        </p:nvCxnSpPr>
        <p:spPr>
          <a:xfrm>
            <a:off x="5334000" y="3733800"/>
            <a:ext cx="124097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4"/>
            <a:endCxn id="25" idx="0"/>
          </p:cNvCxnSpPr>
          <p:nvPr/>
        </p:nvCxnSpPr>
        <p:spPr>
          <a:xfrm>
            <a:off x="5334000" y="37338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4"/>
            <a:endCxn id="30" idx="0"/>
          </p:cNvCxnSpPr>
          <p:nvPr/>
        </p:nvCxnSpPr>
        <p:spPr>
          <a:xfrm flipH="1">
            <a:off x="6246222" y="3720737"/>
            <a:ext cx="459378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4"/>
            <a:endCxn id="31" idx="0"/>
          </p:cNvCxnSpPr>
          <p:nvPr/>
        </p:nvCxnSpPr>
        <p:spPr>
          <a:xfrm flipH="1">
            <a:off x="6551022" y="3720737"/>
            <a:ext cx="154578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4"/>
            <a:endCxn id="32" idx="0"/>
          </p:cNvCxnSpPr>
          <p:nvPr/>
        </p:nvCxnSpPr>
        <p:spPr>
          <a:xfrm>
            <a:off x="6705600" y="3720737"/>
            <a:ext cx="121919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4"/>
            <a:endCxn id="33" idx="0"/>
          </p:cNvCxnSpPr>
          <p:nvPr/>
        </p:nvCxnSpPr>
        <p:spPr>
          <a:xfrm>
            <a:off x="6705600" y="3720737"/>
            <a:ext cx="378822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1" idx="4"/>
            <a:endCxn id="38" idx="0"/>
          </p:cNvCxnSpPr>
          <p:nvPr/>
        </p:nvCxnSpPr>
        <p:spPr>
          <a:xfrm flipH="1">
            <a:off x="7467600" y="3720737"/>
            <a:ext cx="304800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1" idx="4"/>
            <a:endCxn id="39" idx="0"/>
          </p:cNvCxnSpPr>
          <p:nvPr/>
        </p:nvCxnSpPr>
        <p:spPr>
          <a:xfrm>
            <a:off x="7772400" y="3720737"/>
            <a:ext cx="0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4"/>
            <a:endCxn id="40" idx="0"/>
          </p:cNvCxnSpPr>
          <p:nvPr/>
        </p:nvCxnSpPr>
        <p:spPr>
          <a:xfrm>
            <a:off x="7772400" y="3720737"/>
            <a:ext cx="276497" cy="62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4"/>
            <a:endCxn id="41" idx="1"/>
          </p:cNvCxnSpPr>
          <p:nvPr/>
        </p:nvCxnSpPr>
        <p:spPr>
          <a:xfrm>
            <a:off x="7772400" y="3720737"/>
            <a:ext cx="479518" cy="64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4"/>
            <a:endCxn id="26" idx="0"/>
          </p:cNvCxnSpPr>
          <p:nvPr/>
        </p:nvCxnSpPr>
        <p:spPr>
          <a:xfrm flipH="1">
            <a:off x="4876800" y="4495800"/>
            <a:ext cx="304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4"/>
            <a:endCxn id="27" idx="0"/>
          </p:cNvCxnSpPr>
          <p:nvPr/>
        </p:nvCxnSpPr>
        <p:spPr>
          <a:xfrm>
            <a:off x="5181600" y="4495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4"/>
            <a:endCxn id="28" idx="0"/>
          </p:cNvCxnSpPr>
          <p:nvPr/>
        </p:nvCxnSpPr>
        <p:spPr>
          <a:xfrm>
            <a:off x="5181600" y="4495800"/>
            <a:ext cx="276497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4"/>
            <a:endCxn id="29" idx="0"/>
          </p:cNvCxnSpPr>
          <p:nvPr/>
        </p:nvCxnSpPr>
        <p:spPr>
          <a:xfrm>
            <a:off x="5181600" y="44958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801395" y="4495800"/>
            <a:ext cx="293914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95309" y="4495800"/>
            <a:ext cx="10886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95309" y="4495800"/>
            <a:ext cx="287383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95309" y="4495800"/>
            <a:ext cx="544286" cy="59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38700" y="471487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Connector 66"/>
          <p:cNvCxnSpPr>
            <a:stCxn id="22" idx="4"/>
            <a:endCxn id="66" idx="0"/>
          </p:cNvCxnSpPr>
          <p:nvPr/>
        </p:nvCxnSpPr>
        <p:spPr>
          <a:xfrm>
            <a:off x="4876800" y="4495800"/>
            <a:ext cx="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143500" y="5486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/>
          <p:cNvCxnSpPr>
            <a:stCxn id="27" idx="4"/>
            <a:endCxn id="68" idx="0"/>
          </p:cNvCxnSpPr>
          <p:nvPr/>
        </p:nvCxnSpPr>
        <p:spPr>
          <a:xfrm>
            <a:off x="5181600" y="5334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676900" y="549116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Straight Connector 70"/>
          <p:cNvCxnSpPr>
            <a:stCxn id="29" idx="4"/>
            <a:endCxn id="70" idx="0"/>
          </p:cNvCxnSpPr>
          <p:nvPr/>
        </p:nvCxnSpPr>
        <p:spPr>
          <a:xfrm>
            <a:off x="5715000" y="5334000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512922" y="466248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>
            <a:off x="6551022" y="4505325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32617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Connector 74"/>
          <p:cNvCxnSpPr>
            <a:endCxn id="74" idx="0"/>
          </p:cNvCxnSpPr>
          <p:nvPr/>
        </p:nvCxnSpPr>
        <p:spPr>
          <a:xfrm>
            <a:off x="7370717" y="5253038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601495" y="5397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Straight Connector 76"/>
          <p:cNvCxnSpPr>
            <a:endCxn id="76" idx="0"/>
          </p:cNvCxnSpPr>
          <p:nvPr/>
        </p:nvCxnSpPr>
        <p:spPr>
          <a:xfrm>
            <a:off x="7639595" y="5240338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29500" y="463867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Straight Connector 78"/>
          <p:cNvCxnSpPr>
            <a:endCxn id="78" idx="0"/>
          </p:cNvCxnSpPr>
          <p:nvPr/>
        </p:nvCxnSpPr>
        <p:spPr>
          <a:xfrm>
            <a:off x="7467600" y="4481513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6921" y="466248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/>
          <p:cNvCxnSpPr>
            <a:endCxn id="80" idx="0"/>
          </p:cNvCxnSpPr>
          <p:nvPr/>
        </p:nvCxnSpPr>
        <p:spPr>
          <a:xfrm>
            <a:off x="8055021" y="4505325"/>
            <a:ext cx="0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88"/>
          <p:cNvSpPr/>
          <p:nvPr/>
        </p:nvSpPr>
        <p:spPr>
          <a:xfrm>
            <a:off x="59436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89"/>
          <p:cNvSpPr/>
          <p:nvPr/>
        </p:nvSpPr>
        <p:spPr>
          <a:xfrm>
            <a:off x="66294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Oval 90"/>
          <p:cNvSpPr/>
          <p:nvPr/>
        </p:nvSpPr>
        <p:spPr>
          <a:xfrm>
            <a:off x="7696200" y="356833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/>
          <p:cNvSpPr/>
          <p:nvPr/>
        </p:nvSpPr>
        <p:spPr>
          <a:xfrm>
            <a:off x="1548068" y="320147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0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69920" y="3216594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1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21434" y="454723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2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0449" y="458152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3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19201" y="2788996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00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54958" y="3577130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02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92426" y="3577130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03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19201" y="4281071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30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9027" y="4284756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31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79027" y="4977984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32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77187" y="4977984"/>
            <a:ext cx="478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D47FF"/>
                </a:solidFill>
              </a:rPr>
              <a:t>33</a:t>
            </a:r>
            <a:endParaRPr lang="zh-CN" altLang="en-US" sz="1600" b="1" dirty="0">
              <a:solidFill>
                <a:srgbClr val="0D47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62445" y="324442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0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91200" y="3244427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1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86093" y="3292793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2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870991" y="3345422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D47FF"/>
                </a:solidFill>
              </a:rPr>
              <a:t>3</a:t>
            </a:r>
            <a:endParaRPr lang="zh-CN" altLang="en-US" sz="2000" b="1" dirty="0">
              <a:solidFill>
                <a:srgbClr val="0D47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910468" y="40711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D47FF"/>
                </a:solidFill>
              </a:rPr>
              <a:t>20</a:t>
            </a:r>
            <a:endParaRPr lang="zh-CN" altLang="en-US" sz="1200" b="1" dirty="0">
              <a:solidFill>
                <a:srgbClr val="0D47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39074" y="40711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D47FF"/>
                </a:solidFill>
              </a:rPr>
              <a:t>23</a:t>
            </a:r>
            <a:endParaRPr lang="zh-CN" altLang="en-US" sz="1200" b="1" dirty="0">
              <a:solidFill>
                <a:srgbClr val="0D47FF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286000" y="4495800"/>
            <a:ext cx="157071" cy="16764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F61A343-6FE6-4920-B6C1-12E5401EA6FF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5367"/>
            <a:ext cx="9144000" cy="76944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SimSun" pitchFamily="2" charset="-122"/>
              </a:rPr>
              <a:t>K-D-Tree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38200" y="4778406"/>
            <a:ext cx="7839075" cy="15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GB" altLang="zh-CN" sz="1800" dirty="0">
                <a:latin typeface="Helvetica" pitchFamily="32" charset="0"/>
                <a:ea typeface="SimSun" pitchFamily="2" charset="-122"/>
              </a:rPr>
              <a:t>Each line in the figure (other than the outside box) corresponds to a node in the </a:t>
            </a:r>
            <a:r>
              <a:rPr lang="en-GB" altLang="zh-CN" sz="1800" i="1" dirty="0">
                <a:latin typeface="Helvetica" pitchFamily="32" charset="0"/>
                <a:ea typeface="SimSun" pitchFamily="2" charset="-122"/>
              </a:rPr>
              <a:t>k-d</a:t>
            </a:r>
            <a:r>
              <a:rPr lang="en-GB" altLang="zh-CN" sz="1800" dirty="0">
                <a:latin typeface="Helvetica" pitchFamily="32" charset="0"/>
                <a:ea typeface="SimSun" pitchFamily="2" charset="-122"/>
              </a:rPr>
              <a:t> tree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00"/>
              </a:buClr>
              <a:buSzPct val="80000"/>
              <a:buFont typeface="Monotype Sorts" charset="2"/>
              <a:buChar char=""/>
            </a:pPr>
            <a:r>
              <a:rPr lang="en-GB" altLang="zh-CN" sz="1800" dirty="0">
                <a:latin typeface="Helvetica" pitchFamily="32" charset="0"/>
                <a:ea typeface="SimSun" pitchFamily="2" charset="-122"/>
              </a:rPr>
              <a:t>the maximum number of points in a leaf node has been set to 1.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GB" altLang="zh-CN" sz="1800" dirty="0">
                <a:latin typeface="Helvetica" pitchFamily="32" charset="0"/>
                <a:ea typeface="SimSun" pitchFamily="2" charset="-122"/>
              </a:rPr>
              <a:t>The numbering of the lines in the figure indicates the level of the tree at which the corresponding node appears.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3956050" cy="30480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904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7540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ea typeface="SimSun" pitchFamily="2" charset="-122"/>
              </a:rPr>
              <a:t>K-D-Tree Example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6437313" y="1847850"/>
            <a:ext cx="995362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X=5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457825" y="26670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y=5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362825" y="25146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y=6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800600" y="35052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x=3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191000" y="44196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y=2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6477000" y="33528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x=8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001000" y="3352800"/>
            <a:ext cx="898525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>
                <a:latin typeface="Times New Roman" pitchFamily="18" charset="0"/>
                <a:ea typeface="SimSun" pitchFamily="2" charset="-122"/>
              </a:rPr>
              <a:t>x=7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6096000" y="2400299"/>
            <a:ext cx="454023" cy="2857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7315199" y="2400299"/>
            <a:ext cx="180975" cy="204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7239000" y="3124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7953371" y="3159919"/>
            <a:ext cx="168275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410200" y="32766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4648200" y="4114800"/>
            <a:ext cx="4413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657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267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5029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6388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324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9342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76200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8229600" y="5715000"/>
            <a:ext cx="53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3886200" y="5105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4648200" y="510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5334000" y="4114800"/>
            <a:ext cx="76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5943600" y="3314700"/>
            <a:ext cx="76200" cy="2324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6553200" y="4038600"/>
            <a:ext cx="381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7086600" y="4038600"/>
            <a:ext cx="152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7772400" y="4000500"/>
            <a:ext cx="547686" cy="171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8610600" y="39624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762000" y="2590800"/>
            <a:ext cx="2819400" cy="289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057400" y="25908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762000" y="4038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1371600" y="4114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2057400" y="3505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28194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3200400" y="3505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1676400" y="4267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838200" y="5105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1066800" y="4572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914400" y="4343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990600" y="2819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1066800" y="4953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17526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1676400" y="4724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667000" y="3962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2590800" y="4495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0" name="Rectangle 52"/>
          <p:cNvSpPr>
            <a:spLocks noChangeArrowheads="1"/>
          </p:cNvSpPr>
          <p:nvPr/>
        </p:nvSpPr>
        <p:spPr bwMode="auto">
          <a:xfrm>
            <a:off x="2286000" y="2895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24384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2590800" y="3200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3200400" y="4343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>
            <a:off x="3352800" y="4495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2895600" y="2743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3200400" y="3048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1693863" y="556323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X=5</a:t>
            </a: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2819400" y="5563230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X=8</a:t>
            </a:r>
          </a:p>
        </p:txBody>
      </p: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2455863" y="194310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X=7</a:t>
            </a:r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3789363" y="331470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Y=6</a:t>
            </a: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0" y="4572000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Y=2</a:t>
            </a:r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 flipV="1">
            <a:off x="1371600" y="4038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4" name="Line 66"/>
          <p:cNvSpPr>
            <a:spLocks noChangeShapeType="1"/>
          </p:cNvSpPr>
          <p:nvPr/>
        </p:nvSpPr>
        <p:spPr bwMode="auto">
          <a:xfrm>
            <a:off x="762000" y="4800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66013" y="382166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Y=5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11062" y="5615036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X=3</a:t>
            </a:r>
          </a:p>
        </p:txBody>
      </p:sp>
    </p:spTree>
    <p:extLst>
      <p:ext uri="{BB962C8B-B14F-4D97-AF65-F5344CB8AC3E}">
        <p14:creationId xmlns:p14="http://schemas.microsoft.com/office/powerpoint/2010/main" val="184277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7540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ea typeface="SimSun" pitchFamily="2" charset="-122"/>
              </a:rPr>
              <a:t>K-D-Tree Example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762000" y="3048000"/>
            <a:ext cx="2819400" cy="2895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057400" y="30480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762000" y="44958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1371600" y="4572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2057400" y="3962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2819400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3200400" y="39624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1676400" y="4724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838200" y="5562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1066800" y="5029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914400" y="4800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990600" y="3276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1066800" y="5410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1752600" y="3505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1676400" y="5181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667000" y="4419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2590800" y="4953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0" name="Rectangle 52"/>
          <p:cNvSpPr>
            <a:spLocks noChangeArrowheads="1"/>
          </p:cNvSpPr>
          <p:nvPr/>
        </p:nvSpPr>
        <p:spPr bwMode="auto">
          <a:xfrm>
            <a:off x="2286000" y="3352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2438400" y="3505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2590800" y="3657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3200400" y="48006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>
            <a:off x="3352800" y="49530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2895600" y="32004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3200400" y="35052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1693863" y="609600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X=5</a:t>
            </a: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2819400" y="6096000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X=8</a:t>
            </a:r>
          </a:p>
        </p:txBody>
      </p: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2455863" y="240030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X=7</a:t>
            </a:r>
          </a:p>
        </p:txBody>
      </p:sp>
      <p:sp>
        <p:nvSpPr>
          <p:cNvPr id="7230" name="Text Box 62"/>
          <p:cNvSpPr txBox="1">
            <a:spLocks noChangeArrowheads="1"/>
          </p:cNvSpPr>
          <p:nvPr/>
        </p:nvSpPr>
        <p:spPr bwMode="auto">
          <a:xfrm>
            <a:off x="1008063" y="243840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X=3</a:t>
            </a:r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3789363" y="3771900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Y=6</a:t>
            </a: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0" y="5029200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Y=2</a:t>
            </a:r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 flipV="1">
            <a:off x="1371600" y="44958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4" name="Line 66"/>
          <p:cNvSpPr>
            <a:spLocks noChangeShapeType="1"/>
          </p:cNvSpPr>
          <p:nvPr/>
        </p:nvSpPr>
        <p:spPr bwMode="auto">
          <a:xfrm>
            <a:off x="762000" y="5257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Rectangle 63"/>
          <p:cNvSpPr/>
          <p:nvPr/>
        </p:nvSpPr>
        <p:spPr>
          <a:xfrm>
            <a:off x="1525587" y="3238500"/>
            <a:ext cx="1196975" cy="8763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Range query</a:t>
            </a:r>
            <a:endParaRPr lang="zh-CN" altLang="en-US" dirty="0"/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3657600" y="2444233"/>
            <a:ext cx="170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Q=(4,7), (7,5)</a:t>
            </a:r>
          </a:p>
        </p:txBody>
      </p:sp>
      <p:sp>
        <p:nvSpPr>
          <p:cNvPr id="67" name="Oval 66"/>
          <p:cNvSpPr/>
          <p:nvPr/>
        </p:nvSpPr>
        <p:spPr>
          <a:xfrm>
            <a:off x="1485900" y="320040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/>
          <p:cNvSpPr/>
          <p:nvPr/>
        </p:nvSpPr>
        <p:spPr>
          <a:xfrm>
            <a:off x="2667000" y="405130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31881" y="4273034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Y=5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9675" y="1847850"/>
            <a:ext cx="5241925" cy="4324350"/>
            <a:chOff x="3749675" y="1847850"/>
            <a:chExt cx="5241925" cy="4324350"/>
          </a:xfrm>
        </p:grpSpPr>
        <p:sp>
          <p:nvSpPr>
            <p:cNvPr id="70" name="Oval 4"/>
            <p:cNvSpPr>
              <a:spLocks noChangeArrowheads="1"/>
            </p:cNvSpPr>
            <p:nvPr/>
          </p:nvSpPr>
          <p:spPr bwMode="auto">
            <a:xfrm>
              <a:off x="6529388" y="1847850"/>
              <a:ext cx="995362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X=5</a:t>
              </a:r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5549900" y="26670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y=5</a:t>
              </a: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7454900" y="25146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y=6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892675" y="35052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x=3</a:t>
              </a:r>
            </a:p>
          </p:txBody>
        </p:sp>
        <p:sp>
          <p:nvSpPr>
            <p:cNvPr id="74" name="Oval 8"/>
            <p:cNvSpPr>
              <a:spLocks noChangeArrowheads="1"/>
            </p:cNvSpPr>
            <p:nvPr/>
          </p:nvSpPr>
          <p:spPr bwMode="auto">
            <a:xfrm>
              <a:off x="4283075" y="44196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y=2</a:t>
              </a:r>
            </a:p>
          </p:txBody>
        </p:sp>
        <p:sp>
          <p:nvSpPr>
            <p:cNvPr id="75" name="Oval 9"/>
            <p:cNvSpPr>
              <a:spLocks noChangeArrowheads="1"/>
            </p:cNvSpPr>
            <p:nvPr/>
          </p:nvSpPr>
          <p:spPr bwMode="auto">
            <a:xfrm>
              <a:off x="6569075" y="33528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x=8</a:t>
              </a:r>
            </a:p>
          </p:txBody>
        </p:sp>
        <p:sp>
          <p:nvSpPr>
            <p:cNvPr id="76" name="Oval 10"/>
            <p:cNvSpPr>
              <a:spLocks noChangeArrowheads="1"/>
            </p:cNvSpPr>
            <p:nvPr/>
          </p:nvSpPr>
          <p:spPr bwMode="auto">
            <a:xfrm>
              <a:off x="8093075" y="33528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x=7</a:t>
              </a: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H="1">
              <a:off x="6188075" y="2400299"/>
              <a:ext cx="454023" cy="285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7407274" y="2400299"/>
              <a:ext cx="180975" cy="204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flipH="1">
              <a:off x="7331075" y="3124200"/>
              <a:ext cx="3810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8045446" y="3159919"/>
              <a:ext cx="168275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 flipH="1">
              <a:off x="5502275" y="3276600"/>
              <a:ext cx="2286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 flipH="1">
              <a:off x="4740275" y="4114800"/>
              <a:ext cx="44132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7496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43592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51212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57308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64166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70262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77120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8321675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25"/>
            <p:cNvSpPr>
              <a:spLocks noChangeShapeType="1"/>
            </p:cNvSpPr>
            <p:nvPr/>
          </p:nvSpPr>
          <p:spPr bwMode="auto">
            <a:xfrm flipH="1">
              <a:off x="3978275" y="5105400"/>
              <a:ext cx="609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26"/>
            <p:cNvSpPr>
              <a:spLocks noChangeShapeType="1"/>
            </p:cNvSpPr>
            <p:nvPr/>
          </p:nvSpPr>
          <p:spPr bwMode="auto">
            <a:xfrm>
              <a:off x="4740275" y="51054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 flipH="1">
              <a:off x="5426075" y="4114800"/>
              <a:ext cx="76200" cy="1600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 flipH="1">
              <a:off x="6035675" y="3314700"/>
              <a:ext cx="76200" cy="2324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29"/>
            <p:cNvSpPr>
              <a:spLocks noChangeShapeType="1"/>
            </p:cNvSpPr>
            <p:nvPr/>
          </p:nvSpPr>
          <p:spPr bwMode="auto">
            <a:xfrm flipH="1">
              <a:off x="6645275" y="4038600"/>
              <a:ext cx="38100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7178675" y="4038600"/>
              <a:ext cx="15240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 flipH="1">
              <a:off x="7864475" y="4000500"/>
              <a:ext cx="547686" cy="1714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>
              <a:off x="8702675" y="3962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5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SimSun" pitchFamily="2" charset="-122"/>
              </a:rPr>
              <a:t>K-D-Tree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Nearest neighbor query</a:t>
            </a:r>
            <a:endParaRPr lang="zh-CN" altLang="en-US" dirty="0"/>
          </a:p>
        </p:txBody>
      </p:sp>
      <p:pic>
        <p:nvPicPr>
          <p:cNvPr id="19458" name="Picture 2" descr="http://upload.wikimedia.org/wikipedia/commons/9/9c/KDTree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30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6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Spatial Indexing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Space Partition-Based Indexing Structures</a:t>
            </a:r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Grid-based</a:t>
            </a:r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Quad-tree</a:t>
            </a:r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k-D tree</a:t>
            </a:r>
          </a:p>
          <a:p>
            <a:r>
              <a:rPr lang="en-US" altLang="zh-CN" sz="2800" dirty="0"/>
              <a:t>Data-Driven Indexing Structures</a:t>
            </a:r>
          </a:p>
          <a:p>
            <a:pPr lvl="1"/>
            <a:r>
              <a:rPr lang="en-US" altLang="zh-CN" sz="2400" dirty="0"/>
              <a:t>R-Tree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0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Trajectory Data Mining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5033686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0960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Yu Zheng. </a:t>
            </a:r>
            <a:r>
              <a:rPr lang="en-US" sz="1200" dirty="0">
                <a:hlinkClick r:id="rId3"/>
              </a:rPr>
              <a:t>Trajectory Data Mining: An Overview</a:t>
            </a:r>
            <a:r>
              <a:rPr lang="en-US" sz="1200" dirty="0"/>
              <a:t>. ACM Transactions on Intelligent Systems and Technology. 2015, vol. 6, issue 3.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0370" y="2979615"/>
            <a:ext cx="4191000" cy="7541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>
            <a:off x="2344738" y="42037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259013" y="3937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2487613" y="3708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944688" y="3698875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563813" y="3479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182813" y="3251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563813" y="3251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259013" y="3403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411413" y="3098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487613" y="4013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068513" y="2917825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782888" y="3479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6251575" y="2982913"/>
            <a:ext cx="908050" cy="1347787"/>
            <a:chOff x="3938" y="1879"/>
            <a:chExt cx="572" cy="849"/>
          </a:xfrm>
        </p:grpSpPr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4195" y="270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4141" y="253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4285" y="239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3943" y="238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4333" y="224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4093" y="210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4333" y="210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4141" y="219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4237" y="200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4285" y="258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3938" y="1879"/>
              <a:ext cx="572" cy="850"/>
            </a:xfrm>
            <a:prstGeom prst="rect">
              <a:avLst/>
            </a:prstGeom>
            <a:noFill/>
            <a:ln w="381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4021" y="189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4471" y="224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3" name="AutoShape 27"/>
          <p:cNvSpPr>
            <a:spLocks noChangeArrowheads="1"/>
          </p:cNvSpPr>
          <p:nvPr/>
        </p:nvSpPr>
        <p:spPr bwMode="auto">
          <a:xfrm>
            <a:off x="4114800" y="3390900"/>
            <a:ext cx="1152525" cy="523875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9900">
              <a:alpha val="50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34975" y="5715000"/>
            <a:ext cx="774541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zh-CN" sz="2000" dirty="0">
                <a:ea typeface="SimSun" pitchFamily="2" charset="-122"/>
              </a:rPr>
              <a:t>Note that we only need two points to describe an MBR, we typically use lower left, and upper right.</a:t>
            </a:r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6191250" y="4235450"/>
            <a:ext cx="146050" cy="14605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7086600" y="2908300"/>
            <a:ext cx="146050" cy="14605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185988" y="4953000"/>
            <a:ext cx="4457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zh-CN" sz="2800" b="1" dirty="0">
                <a:ea typeface="SimSun" pitchFamily="2" charset="-122"/>
              </a:rPr>
              <a:t>MBR  = {(</a:t>
            </a:r>
            <a:r>
              <a:rPr lang="en-GB" altLang="zh-CN" sz="2800" b="1" dirty="0" err="1">
                <a:solidFill>
                  <a:srgbClr val="FF0000"/>
                </a:solidFill>
                <a:ea typeface="SimSun" pitchFamily="2" charset="-122"/>
              </a:rPr>
              <a:t>L.x,L.y</a:t>
            </a:r>
            <a:r>
              <a:rPr lang="en-GB" altLang="zh-CN" sz="2800" b="1" dirty="0">
                <a:ea typeface="SimSun" pitchFamily="2" charset="-122"/>
              </a:rPr>
              <a:t>)(</a:t>
            </a:r>
            <a:r>
              <a:rPr lang="en-GB" altLang="zh-CN" sz="2800" b="1" dirty="0" err="1">
                <a:solidFill>
                  <a:srgbClr val="008000"/>
                </a:solidFill>
                <a:ea typeface="SimSun" pitchFamily="2" charset="-122"/>
              </a:rPr>
              <a:t>U.x,U.y</a:t>
            </a:r>
            <a:r>
              <a:rPr lang="en-GB" altLang="zh-CN" sz="2800" b="1" dirty="0">
                <a:ea typeface="SimSun" pitchFamily="2" charset="-122"/>
              </a:rPr>
              <a:t>)}</a:t>
            </a:r>
          </a:p>
        </p:txBody>
      </p:sp>
      <p:sp>
        <p:nvSpPr>
          <p:cNvPr id="1948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297359"/>
            <a:ext cx="8077200" cy="76944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SimSun" pitchFamily="2" charset="-122"/>
              </a:rPr>
              <a:t>R-Trees</a:t>
            </a:r>
          </a:p>
        </p:txBody>
      </p:sp>
      <p:sp>
        <p:nvSpPr>
          <p:cNvPr id="19489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459671"/>
            <a:ext cx="7661275" cy="97872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dirty="0">
                <a:ea typeface="SimSun" pitchFamily="2" charset="-122"/>
              </a:rPr>
              <a:t>Build a Minimum Bounding Rectangle (MBR) </a:t>
            </a:r>
          </a:p>
          <a:p>
            <a:pPr>
              <a:lnSpc>
                <a:spcPct val="100000"/>
              </a:lnSpc>
              <a:buFont typeface="Monotype Sort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406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/>
          <p:cNvGrpSpPr>
            <a:grpSpLocks/>
          </p:cNvGrpSpPr>
          <p:nvPr/>
        </p:nvGrpSpPr>
        <p:grpSpPr bwMode="auto">
          <a:xfrm>
            <a:off x="595313" y="2819400"/>
            <a:ext cx="3656012" cy="3268662"/>
            <a:chOff x="375" y="1517"/>
            <a:chExt cx="2303" cy="2059"/>
          </a:xfrm>
        </p:grpSpPr>
        <p:sp>
          <p:nvSpPr>
            <p:cNvPr id="23554" name="Line 2"/>
            <p:cNvSpPr>
              <a:spLocks noChangeShapeType="1"/>
            </p:cNvSpPr>
            <p:nvPr/>
          </p:nvSpPr>
          <p:spPr bwMode="auto">
            <a:xfrm>
              <a:off x="645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" name="Line 3"/>
            <p:cNvSpPr>
              <a:spLocks noChangeShapeType="1"/>
            </p:cNvSpPr>
            <p:nvPr/>
          </p:nvSpPr>
          <p:spPr bwMode="auto">
            <a:xfrm>
              <a:off x="741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837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933" y="33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077" y="273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981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645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933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1077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885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885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693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1077" y="278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837" y="283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557" y="230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2085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181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133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741" y="244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693" y="230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837" y="21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693" y="211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885" y="201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645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885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693" y="19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789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2037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2181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2085" y="19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2133" y="244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2181" y="259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133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037" y="249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229" y="249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1941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1941" y="30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1941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2277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2085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>
              <a:off x="933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1029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1269" y="29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>
              <a:off x="1317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>
              <a:off x="1461" y="254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>
              <a:off x="1557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1557" y="254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>
              <a:off x="1461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1653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1557" y="240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>
              <a:off x="1989" y="21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>
              <a:off x="1461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Line 54"/>
            <p:cNvSpPr>
              <a:spLocks noChangeShapeType="1"/>
            </p:cNvSpPr>
            <p:nvPr/>
          </p:nvSpPr>
          <p:spPr bwMode="auto">
            <a:xfrm>
              <a:off x="1941" y="20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55"/>
            <p:cNvSpPr>
              <a:spLocks noChangeShapeType="1"/>
            </p:cNvSpPr>
            <p:nvPr/>
          </p:nvSpPr>
          <p:spPr bwMode="auto">
            <a:xfrm>
              <a:off x="1989" y="19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1941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57"/>
            <p:cNvSpPr>
              <a:spLocks noChangeShapeType="1"/>
            </p:cNvSpPr>
            <p:nvPr/>
          </p:nvSpPr>
          <p:spPr bwMode="auto">
            <a:xfrm>
              <a:off x="2181" y="211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58"/>
            <p:cNvSpPr>
              <a:spLocks noChangeShapeType="1"/>
            </p:cNvSpPr>
            <p:nvPr/>
          </p:nvSpPr>
          <p:spPr bwMode="auto">
            <a:xfrm>
              <a:off x="837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59"/>
            <p:cNvSpPr>
              <a:spLocks noChangeShapeType="1"/>
            </p:cNvSpPr>
            <p:nvPr/>
          </p:nvSpPr>
          <p:spPr bwMode="auto">
            <a:xfrm>
              <a:off x="1653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60"/>
            <p:cNvSpPr>
              <a:spLocks noChangeShapeType="1"/>
            </p:cNvSpPr>
            <p:nvPr/>
          </p:nvSpPr>
          <p:spPr bwMode="auto">
            <a:xfrm>
              <a:off x="1557" y="20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61"/>
            <p:cNvSpPr>
              <a:spLocks noChangeShapeType="1"/>
            </p:cNvSpPr>
            <p:nvPr/>
          </p:nvSpPr>
          <p:spPr bwMode="auto">
            <a:xfrm>
              <a:off x="1653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14" name="Group 62"/>
            <p:cNvGrpSpPr>
              <a:grpSpLocks/>
            </p:cNvGrpSpPr>
            <p:nvPr/>
          </p:nvGrpSpPr>
          <p:grpSpPr bwMode="auto">
            <a:xfrm>
              <a:off x="375" y="1517"/>
              <a:ext cx="2303" cy="2059"/>
              <a:chOff x="375" y="1517"/>
              <a:chExt cx="2303" cy="2059"/>
            </a:xfrm>
          </p:grpSpPr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 flipV="1">
                <a:off x="375" y="1516"/>
                <a:ext cx="1" cy="2062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>
                <a:off x="375" y="3576"/>
                <a:ext cx="2304" cy="1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17" name="Group 65"/>
          <p:cNvGrpSpPr>
            <a:grpSpLocks/>
          </p:cNvGrpSpPr>
          <p:nvPr/>
        </p:nvGrpSpPr>
        <p:grpSpPr bwMode="auto">
          <a:xfrm>
            <a:off x="533400" y="2830512"/>
            <a:ext cx="3713163" cy="3313113"/>
            <a:chOff x="336" y="1524"/>
            <a:chExt cx="2339" cy="2087"/>
          </a:xfrm>
        </p:grpSpPr>
        <p:sp>
          <p:nvSpPr>
            <p:cNvPr id="23618" name="Rectangle 66"/>
            <p:cNvSpPr>
              <a:spLocks noChangeArrowheads="1"/>
            </p:cNvSpPr>
            <p:nvPr/>
          </p:nvSpPr>
          <p:spPr bwMode="auto">
            <a:xfrm>
              <a:off x="1440" y="2016"/>
              <a:ext cx="336" cy="72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Rectangle 67"/>
            <p:cNvSpPr>
              <a:spLocks noChangeArrowheads="1"/>
            </p:cNvSpPr>
            <p:nvPr/>
          </p:nvSpPr>
          <p:spPr bwMode="auto">
            <a:xfrm>
              <a:off x="1632" y="1728"/>
              <a:ext cx="672" cy="48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Rectangle 68"/>
            <p:cNvSpPr>
              <a:spLocks noChangeArrowheads="1"/>
            </p:cNvSpPr>
            <p:nvPr/>
          </p:nvSpPr>
          <p:spPr bwMode="auto">
            <a:xfrm>
              <a:off x="624" y="1728"/>
              <a:ext cx="384" cy="317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Rectangle 69"/>
            <p:cNvSpPr>
              <a:spLocks noChangeArrowheads="1"/>
            </p:cNvSpPr>
            <p:nvPr/>
          </p:nvSpPr>
          <p:spPr bwMode="auto">
            <a:xfrm>
              <a:off x="624" y="2084"/>
              <a:ext cx="384" cy="4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Rectangle 70"/>
            <p:cNvSpPr>
              <a:spLocks noChangeArrowheads="1"/>
            </p:cNvSpPr>
            <p:nvPr/>
          </p:nvSpPr>
          <p:spPr bwMode="auto">
            <a:xfrm>
              <a:off x="624" y="2976"/>
              <a:ext cx="409" cy="4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Rectangle 71"/>
            <p:cNvSpPr>
              <a:spLocks noChangeArrowheads="1"/>
            </p:cNvSpPr>
            <p:nvPr/>
          </p:nvSpPr>
          <p:spPr bwMode="auto">
            <a:xfrm>
              <a:off x="912" y="2902"/>
              <a:ext cx="649" cy="48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2"/>
            <p:cNvSpPr>
              <a:spLocks noChangeShapeType="1"/>
            </p:cNvSpPr>
            <p:nvPr/>
          </p:nvSpPr>
          <p:spPr bwMode="auto">
            <a:xfrm>
              <a:off x="672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Line 73"/>
            <p:cNvSpPr>
              <a:spLocks noChangeShapeType="1"/>
            </p:cNvSpPr>
            <p:nvPr/>
          </p:nvSpPr>
          <p:spPr bwMode="auto">
            <a:xfrm>
              <a:off x="768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6" name="Line 74"/>
            <p:cNvSpPr>
              <a:spLocks noChangeShapeType="1"/>
            </p:cNvSpPr>
            <p:nvPr/>
          </p:nvSpPr>
          <p:spPr bwMode="auto">
            <a:xfrm>
              <a:off x="864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7" name="Line 75"/>
            <p:cNvSpPr>
              <a:spLocks noChangeShapeType="1"/>
            </p:cNvSpPr>
            <p:nvPr/>
          </p:nvSpPr>
          <p:spPr bwMode="auto">
            <a:xfrm>
              <a:off x="960" y="33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8" name="Line 76"/>
            <p:cNvSpPr>
              <a:spLocks noChangeShapeType="1"/>
            </p:cNvSpPr>
            <p:nvPr/>
          </p:nvSpPr>
          <p:spPr bwMode="auto">
            <a:xfrm>
              <a:off x="1104" y="273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77"/>
            <p:cNvSpPr>
              <a:spLocks noChangeShapeType="1"/>
            </p:cNvSpPr>
            <p:nvPr/>
          </p:nvSpPr>
          <p:spPr bwMode="auto">
            <a:xfrm>
              <a:off x="1008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78"/>
            <p:cNvSpPr>
              <a:spLocks noChangeShapeType="1"/>
            </p:cNvSpPr>
            <p:nvPr/>
          </p:nvSpPr>
          <p:spPr bwMode="auto">
            <a:xfrm>
              <a:off x="672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79"/>
            <p:cNvSpPr>
              <a:spLocks noChangeShapeType="1"/>
            </p:cNvSpPr>
            <p:nvPr/>
          </p:nvSpPr>
          <p:spPr bwMode="auto">
            <a:xfrm>
              <a:off x="960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Line 80"/>
            <p:cNvSpPr>
              <a:spLocks noChangeShapeType="1"/>
            </p:cNvSpPr>
            <p:nvPr/>
          </p:nvSpPr>
          <p:spPr bwMode="auto">
            <a:xfrm>
              <a:off x="1104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Line 81"/>
            <p:cNvSpPr>
              <a:spLocks noChangeShapeType="1"/>
            </p:cNvSpPr>
            <p:nvPr/>
          </p:nvSpPr>
          <p:spPr bwMode="auto">
            <a:xfrm>
              <a:off x="912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4" name="Line 82"/>
            <p:cNvSpPr>
              <a:spLocks noChangeShapeType="1"/>
            </p:cNvSpPr>
            <p:nvPr/>
          </p:nvSpPr>
          <p:spPr bwMode="auto">
            <a:xfrm>
              <a:off x="912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5" name="Line 83"/>
            <p:cNvSpPr>
              <a:spLocks noChangeShapeType="1"/>
            </p:cNvSpPr>
            <p:nvPr/>
          </p:nvSpPr>
          <p:spPr bwMode="auto">
            <a:xfrm>
              <a:off x="720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6" name="Line 84"/>
            <p:cNvSpPr>
              <a:spLocks noChangeShapeType="1"/>
            </p:cNvSpPr>
            <p:nvPr/>
          </p:nvSpPr>
          <p:spPr bwMode="auto">
            <a:xfrm>
              <a:off x="1104" y="278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7" name="Line 85"/>
            <p:cNvSpPr>
              <a:spLocks noChangeShapeType="1"/>
            </p:cNvSpPr>
            <p:nvPr/>
          </p:nvSpPr>
          <p:spPr bwMode="auto">
            <a:xfrm>
              <a:off x="864" y="283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Line 86"/>
            <p:cNvSpPr>
              <a:spLocks noChangeShapeType="1"/>
            </p:cNvSpPr>
            <p:nvPr/>
          </p:nvSpPr>
          <p:spPr bwMode="auto">
            <a:xfrm>
              <a:off x="1584" y="230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9" name="Line 87"/>
            <p:cNvSpPr>
              <a:spLocks noChangeShapeType="1"/>
            </p:cNvSpPr>
            <p:nvPr/>
          </p:nvSpPr>
          <p:spPr bwMode="auto">
            <a:xfrm>
              <a:off x="2112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0" name="Line 88"/>
            <p:cNvSpPr>
              <a:spLocks noChangeShapeType="1"/>
            </p:cNvSpPr>
            <p:nvPr/>
          </p:nvSpPr>
          <p:spPr bwMode="auto">
            <a:xfrm>
              <a:off x="2208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1" name="Line 89"/>
            <p:cNvSpPr>
              <a:spLocks noChangeShapeType="1"/>
            </p:cNvSpPr>
            <p:nvPr/>
          </p:nvSpPr>
          <p:spPr bwMode="auto">
            <a:xfrm>
              <a:off x="2160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2" name="Line 90"/>
            <p:cNvSpPr>
              <a:spLocks noChangeShapeType="1"/>
            </p:cNvSpPr>
            <p:nvPr/>
          </p:nvSpPr>
          <p:spPr bwMode="auto">
            <a:xfrm>
              <a:off x="768" y="244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3" name="Line 91"/>
            <p:cNvSpPr>
              <a:spLocks noChangeShapeType="1"/>
            </p:cNvSpPr>
            <p:nvPr/>
          </p:nvSpPr>
          <p:spPr bwMode="auto">
            <a:xfrm>
              <a:off x="720" y="230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4" name="Line 92"/>
            <p:cNvSpPr>
              <a:spLocks noChangeShapeType="1"/>
            </p:cNvSpPr>
            <p:nvPr/>
          </p:nvSpPr>
          <p:spPr bwMode="auto">
            <a:xfrm>
              <a:off x="864" y="21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5" name="Line 93"/>
            <p:cNvSpPr>
              <a:spLocks noChangeShapeType="1"/>
            </p:cNvSpPr>
            <p:nvPr/>
          </p:nvSpPr>
          <p:spPr bwMode="auto">
            <a:xfrm>
              <a:off x="720" y="211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6" name="Line 94"/>
            <p:cNvSpPr>
              <a:spLocks noChangeShapeType="1"/>
            </p:cNvSpPr>
            <p:nvPr/>
          </p:nvSpPr>
          <p:spPr bwMode="auto">
            <a:xfrm>
              <a:off x="912" y="201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Line 95"/>
            <p:cNvSpPr>
              <a:spLocks noChangeShapeType="1"/>
            </p:cNvSpPr>
            <p:nvPr/>
          </p:nvSpPr>
          <p:spPr bwMode="auto">
            <a:xfrm>
              <a:off x="672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Line 96"/>
            <p:cNvSpPr>
              <a:spLocks noChangeShapeType="1"/>
            </p:cNvSpPr>
            <p:nvPr/>
          </p:nvSpPr>
          <p:spPr bwMode="auto">
            <a:xfrm>
              <a:off x="912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Line 97"/>
            <p:cNvSpPr>
              <a:spLocks noChangeShapeType="1"/>
            </p:cNvSpPr>
            <p:nvPr/>
          </p:nvSpPr>
          <p:spPr bwMode="auto">
            <a:xfrm>
              <a:off x="720" y="19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0" name="Line 98"/>
            <p:cNvSpPr>
              <a:spLocks noChangeShapeType="1"/>
            </p:cNvSpPr>
            <p:nvPr/>
          </p:nvSpPr>
          <p:spPr bwMode="auto">
            <a:xfrm>
              <a:off x="816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99"/>
            <p:cNvSpPr>
              <a:spLocks noChangeShapeType="1"/>
            </p:cNvSpPr>
            <p:nvPr/>
          </p:nvSpPr>
          <p:spPr bwMode="auto">
            <a:xfrm>
              <a:off x="2064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>
              <a:off x="2208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>
              <a:off x="2112" y="19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>
              <a:off x="2160" y="244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>
              <a:off x="2208" y="259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" name="Line 104"/>
            <p:cNvSpPr>
              <a:spLocks noChangeShapeType="1"/>
            </p:cNvSpPr>
            <p:nvPr/>
          </p:nvSpPr>
          <p:spPr bwMode="auto">
            <a:xfrm>
              <a:off x="2160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" name="Line 105"/>
            <p:cNvSpPr>
              <a:spLocks noChangeShapeType="1"/>
            </p:cNvSpPr>
            <p:nvPr/>
          </p:nvSpPr>
          <p:spPr bwMode="auto">
            <a:xfrm>
              <a:off x="2064" y="249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Line 106"/>
            <p:cNvSpPr>
              <a:spLocks noChangeShapeType="1"/>
            </p:cNvSpPr>
            <p:nvPr/>
          </p:nvSpPr>
          <p:spPr bwMode="auto">
            <a:xfrm>
              <a:off x="2256" y="249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Line 107"/>
            <p:cNvSpPr>
              <a:spLocks noChangeShapeType="1"/>
            </p:cNvSpPr>
            <p:nvPr/>
          </p:nvSpPr>
          <p:spPr bwMode="auto">
            <a:xfrm>
              <a:off x="1968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0" name="Line 108"/>
            <p:cNvSpPr>
              <a:spLocks noChangeShapeType="1"/>
            </p:cNvSpPr>
            <p:nvPr/>
          </p:nvSpPr>
          <p:spPr bwMode="auto">
            <a:xfrm>
              <a:off x="1968" y="30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1" name="Line 109"/>
            <p:cNvSpPr>
              <a:spLocks noChangeShapeType="1"/>
            </p:cNvSpPr>
            <p:nvPr/>
          </p:nvSpPr>
          <p:spPr bwMode="auto">
            <a:xfrm>
              <a:off x="1968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2" name="Line 110"/>
            <p:cNvSpPr>
              <a:spLocks noChangeShapeType="1"/>
            </p:cNvSpPr>
            <p:nvPr/>
          </p:nvSpPr>
          <p:spPr bwMode="auto">
            <a:xfrm>
              <a:off x="2304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3" name="Line 111"/>
            <p:cNvSpPr>
              <a:spLocks noChangeShapeType="1"/>
            </p:cNvSpPr>
            <p:nvPr/>
          </p:nvSpPr>
          <p:spPr bwMode="auto">
            <a:xfrm>
              <a:off x="2112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4" name="Line 112"/>
            <p:cNvSpPr>
              <a:spLocks noChangeShapeType="1"/>
            </p:cNvSpPr>
            <p:nvPr/>
          </p:nvSpPr>
          <p:spPr bwMode="auto">
            <a:xfrm>
              <a:off x="960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5" name="Line 113"/>
            <p:cNvSpPr>
              <a:spLocks noChangeShapeType="1"/>
            </p:cNvSpPr>
            <p:nvPr/>
          </p:nvSpPr>
          <p:spPr bwMode="auto">
            <a:xfrm>
              <a:off x="1056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6" name="Line 114"/>
            <p:cNvSpPr>
              <a:spLocks noChangeShapeType="1"/>
            </p:cNvSpPr>
            <p:nvPr/>
          </p:nvSpPr>
          <p:spPr bwMode="auto">
            <a:xfrm>
              <a:off x="1296" y="29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7" name="Line 115"/>
            <p:cNvSpPr>
              <a:spLocks noChangeShapeType="1"/>
            </p:cNvSpPr>
            <p:nvPr/>
          </p:nvSpPr>
          <p:spPr bwMode="auto">
            <a:xfrm>
              <a:off x="1344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" name="Line 116"/>
            <p:cNvSpPr>
              <a:spLocks noChangeShapeType="1"/>
            </p:cNvSpPr>
            <p:nvPr/>
          </p:nvSpPr>
          <p:spPr bwMode="auto">
            <a:xfrm>
              <a:off x="1488" y="254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" name="Line 117"/>
            <p:cNvSpPr>
              <a:spLocks noChangeShapeType="1"/>
            </p:cNvSpPr>
            <p:nvPr/>
          </p:nvSpPr>
          <p:spPr bwMode="auto">
            <a:xfrm>
              <a:off x="1584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" name="Line 118"/>
            <p:cNvSpPr>
              <a:spLocks noChangeShapeType="1"/>
            </p:cNvSpPr>
            <p:nvPr/>
          </p:nvSpPr>
          <p:spPr bwMode="auto">
            <a:xfrm>
              <a:off x="1584" y="254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" name="Line 119"/>
            <p:cNvSpPr>
              <a:spLocks noChangeShapeType="1"/>
            </p:cNvSpPr>
            <p:nvPr/>
          </p:nvSpPr>
          <p:spPr bwMode="auto">
            <a:xfrm>
              <a:off x="1488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" name="Line 120"/>
            <p:cNvSpPr>
              <a:spLocks noChangeShapeType="1"/>
            </p:cNvSpPr>
            <p:nvPr/>
          </p:nvSpPr>
          <p:spPr bwMode="auto">
            <a:xfrm>
              <a:off x="1680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3" name="Line 121"/>
            <p:cNvSpPr>
              <a:spLocks noChangeShapeType="1"/>
            </p:cNvSpPr>
            <p:nvPr/>
          </p:nvSpPr>
          <p:spPr bwMode="auto">
            <a:xfrm>
              <a:off x="1584" y="240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4" name="Line 122"/>
            <p:cNvSpPr>
              <a:spLocks noChangeShapeType="1"/>
            </p:cNvSpPr>
            <p:nvPr/>
          </p:nvSpPr>
          <p:spPr bwMode="auto">
            <a:xfrm>
              <a:off x="2016" y="21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5" name="Line 123"/>
            <p:cNvSpPr>
              <a:spLocks noChangeShapeType="1"/>
            </p:cNvSpPr>
            <p:nvPr/>
          </p:nvSpPr>
          <p:spPr bwMode="auto">
            <a:xfrm>
              <a:off x="1488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6" name="Line 124"/>
            <p:cNvSpPr>
              <a:spLocks noChangeShapeType="1"/>
            </p:cNvSpPr>
            <p:nvPr/>
          </p:nvSpPr>
          <p:spPr bwMode="auto">
            <a:xfrm>
              <a:off x="1968" y="20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7" name="Line 125"/>
            <p:cNvSpPr>
              <a:spLocks noChangeShapeType="1"/>
            </p:cNvSpPr>
            <p:nvPr/>
          </p:nvSpPr>
          <p:spPr bwMode="auto">
            <a:xfrm>
              <a:off x="2016" y="19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8" name="Line 126"/>
            <p:cNvSpPr>
              <a:spLocks noChangeShapeType="1"/>
            </p:cNvSpPr>
            <p:nvPr/>
          </p:nvSpPr>
          <p:spPr bwMode="auto">
            <a:xfrm>
              <a:off x="1968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2208" y="211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864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1680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1584" y="20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1680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Rectangle 132"/>
            <p:cNvSpPr>
              <a:spLocks noChangeArrowheads="1"/>
            </p:cNvSpPr>
            <p:nvPr/>
          </p:nvSpPr>
          <p:spPr bwMode="auto">
            <a:xfrm>
              <a:off x="816" y="2592"/>
              <a:ext cx="384" cy="271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85" name="Rectangle 133"/>
            <p:cNvSpPr>
              <a:spLocks noChangeArrowheads="1"/>
            </p:cNvSpPr>
            <p:nvPr/>
          </p:nvSpPr>
          <p:spPr bwMode="auto">
            <a:xfrm>
              <a:off x="1920" y="2902"/>
              <a:ext cx="432" cy="48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86" name="Rectangle 134"/>
            <p:cNvSpPr>
              <a:spLocks noChangeArrowheads="1"/>
            </p:cNvSpPr>
            <p:nvPr/>
          </p:nvSpPr>
          <p:spPr bwMode="auto">
            <a:xfrm>
              <a:off x="1920" y="2256"/>
              <a:ext cx="432" cy="4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87" name="Rectangle 135"/>
            <p:cNvSpPr>
              <a:spLocks noChangeArrowheads="1"/>
            </p:cNvSpPr>
            <p:nvPr/>
          </p:nvSpPr>
          <p:spPr bwMode="auto">
            <a:xfrm>
              <a:off x="336" y="1728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R1</a:t>
              </a:r>
            </a:p>
          </p:txBody>
        </p:sp>
        <p:sp>
          <p:nvSpPr>
            <p:cNvPr id="23688" name="Rectangle 136"/>
            <p:cNvSpPr>
              <a:spLocks noChangeArrowheads="1"/>
            </p:cNvSpPr>
            <p:nvPr/>
          </p:nvSpPr>
          <p:spPr bwMode="auto">
            <a:xfrm>
              <a:off x="336" y="2160"/>
              <a:ext cx="32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R2</a:t>
              </a:r>
            </a:p>
          </p:txBody>
        </p:sp>
        <p:sp>
          <p:nvSpPr>
            <p:cNvPr id="23689" name="Rectangle 137"/>
            <p:cNvSpPr>
              <a:spLocks noChangeArrowheads="1"/>
            </p:cNvSpPr>
            <p:nvPr/>
          </p:nvSpPr>
          <p:spPr bwMode="auto">
            <a:xfrm>
              <a:off x="1152" y="2304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 dirty="0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R5</a:t>
              </a:r>
            </a:p>
          </p:txBody>
        </p:sp>
        <p:sp>
          <p:nvSpPr>
            <p:cNvPr id="23690" name="Rectangle 138"/>
            <p:cNvSpPr>
              <a:spLocks noChangeArrowheads="1"/>
            </p:cNvSpPr>
            <p:nvPr/>
          </p:nvSpPr>
          <p:spPr bwMode="auto">
            <a:xfrm>
              <a:off x="528" y="2592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R3</a:t>
              </a:r>
            </a:p>
          </p:txBody>
        </p:sp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36" y="3120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R7</a:t>
              </a:r>
            </a:p>
          </p:txBody>
        </p:sp>
        <p:sp>
          <p:nvSpPr>
            <p:cNvPr id="23692" name="Rectangle 140"/>
            <p:cNvSpPr>
              <a:spLocks noChangeArrowheads="1"/>
            </p:cNvSpPr>
            <p:nvPr/>
          </p:nvSpPr>
          <p:spPr bwMode="auto">
            <a:xfrm>
              <a:off x="1632" y="3024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R9</a:t>
              </a:r>
            </a:p>
          </p:txBody>
        </p:sp>
        <p:sp>
          <p:nvSpPr>
            <p:cNvPr id="23693" name="Rectangle 141"/>
            <p:cNvSpPr>
              <a:spLocks noChangeArrowheads="1"/>
            </p:cNvSpPr>
            <p:nvPr/>
          </p:nvSpPr>
          <p:spPr bwMode="auto">
            <a:xfrm>
              <a:off x="1008" y="3360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R8</a:t>
              </a:r>
            </a:p>
          </p:txBody>
        </p:sp>
        <p:sp>
          <p:nvSpPr>
            <p:cNvPr id="23694" name="Rectangle 142"/>
            <p:cNvSpPr>
              <a:spLocks noChangeArrowheads="1"/>
            </p:cNvSpPr>
            <p:nvPr/>
          </p:nvSpPr>
          <p:spPr bwMode="auto">
            <a:xfrm>
              <a:off x="1728" y="2640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R6</a:t>
              </a:r>
            </a:p>
          </p:txBody>
        </p:sp>
        <p:sp>
          <p:nvSpPr>
            <p:cNvPr id="23695" name="Rectangle 143"/>
            <p:cNvSpPr>
              <a:spLocks noChangeArrowheads="1"/>
            </p:cNvSpPr>
            <p:nvPr/>
          </p:nvSpPr>
          <p:spPr bwMode="auto">
            <a:xfrm>
              <a:off x="1344" y="1728"/>
              <a:ext cx="32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R4</a:t>
              </a:r>
            </a:p>
          </p:txBody>
        </p:sp>
        <p:grpSp>
          <p:nvGrpSpPr>
            <p:cNvPr id="23696" name="Group 144"/>
            <p:cNvGrpSpPr>
              <a:grpSpLocks/>
            </p:cNvGrpSpPr>
            <p:nvPr/>
          </p:nvGrpSpPr>
          <p:grpSpPr bwMode="auto">
            <a:xfrm>
              <a:off x="372" y="1524"/>
              <a:ext cx="2303" cy="2059"/>
              <a:chOff x="372" y="1524"/>
              <a:chExt cx="2303" cy="2059"/>
            </a:xfrm>
          </p:grpSpPr>
          <p:sp>
            <p:nvSpPr>
              <p:cNvPr id="23697" name="Line 145"/>
              <p:cNvSpPr>
                <a:spLocks noChangeShapeType="1"/>
              </p:cNvSpPr>
              <p:nvPr/>
            </p:nvSpPr>
            <p:spPr bwMode="auto">
              <a:xfrm flipV="1">
                <a:off x="372" y="1523"/>
                <a:ext cx="1" cy="2062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98" name="Line 146"/>
              <p:cNvSpPr>
                <a:spLocks noChangeShapeType="1"/>
              </p:cNvSpPr>
              <p:nvPr/>
            </p:nvSpPr>
            <p:spPr bwMode="auto">
              <a:xfrm>
                <a:off x="372" y="3583"/>
                <a:ext cx="2304" cy="1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699" name="Text Box 147"/>
          <p:cNvSpPr txBox="1">
            <a:spLocks noChangeArrowheads="1"/>
          </p:cNvSpPr>
          <p:nvPr/>
        </p:nvSpPr>
        <p:spPr bwMode="auto">
          <a:xfrm>
            <a:off x="4392613" y="1579563"/>
            <a:ext cx="4519612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endParaRPr lang="en-GB" altLang="zh-CN" dirty="0">
              <a:ea typeface="SimSun" pitchFamily="2" charset="-122"/>
            </a:endParaRPr>
          </a:p>
          <a:p>
            <a:pPr>
              <a:lnSpc>
                <a:spcPct val="100000"/>
              </a:lnSpc>
            </a:pPr>
            <a:endParaRPr lang="en-GB" altLang="zh-CN" sz="2800" dirty="0">
              <a:ea typeface="SimSun" pitchFamily="2" charset="-122"/>
            </a:endParaRPr>
          </a:p>
          <a:p>
            <a:pPr>
              <a:lnSpc>
                <a:spcPct val="100000"/>
              </a:lnSpc>
            </a:pPr>
            <a:endParaRPr lang="en-GB" altLang="zh-CN" sz="2800" dirty="0">
              <a:ea typeface="SimSun" pitchFamily="2" charset="-122"/>
            </a:endParaRPr>
          </a:p>
          <a:p>
            <a:pPr>
              <a:lnSpc>
                <a:spcPct val="100000"/>
              </a:lnSpc>
            </a:pPr>
            <a:endParaRPr lang="en-GB" altLang="zh-CN" sz="2800" dirty="0">
              <a:ea typeface="SimSun" pitchFamily="2" charset="-122"/>
            </a:endParaRPr>
          </a:p>
          <a:p>
            <a:pPr>
              <a:lnSpc>
                <a:spcPct val="100000"/>
              </a:lnSpc>
            </a:pPr>
            <a:endParaRPr lang="en-GB" altLang="zh-CN" sz="2800" dirty="0">
              <a:ea typeface="SimSun" pitchFamily="2" charset="-122"/>
            </a:endParaRPr>
          </a:p>
          <a:p>
            <a:pPr>
              <a:lnSpc>
                <a:spcPct val="100000"/>
              </a:lnSpc>
            </a:pPr>
            <a:r>
              <a:rPr lang="en-GB" altLang="zh-CN" dirty="0">
                <a:ea typeface="SimSun" pitchFamily="2" charset="-122"/>
              </a:rPr>
              <a:t>We can further recursively group MBRs into larger MBRs….</a:t>
            </a:r>
            <a:r>
              <a:rPr lang="en-GB" altLang="zh-CN" sz="2800" dirty="0">
                <a:ea typeface="SimSun" pitchFamily="2" charset="-122"/>
              </a:rPr>
              <a:t> </a:t>
            </a:r>
          </a:p>
        </p:txBody>
      </p:sp>
      <p:sp>
        <p:nvSpPr>
          <p:cNvPr id="23701" name="Rectangle 149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221159"/>
            <a:ext cx="8077200" cy="76944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SimSun" pitchFamily="2" charset="-122"/>
              </a:rPr>
              <a:t>R-Trees</a:t>
            </a:r>
          </a:p>
        </p:txBody>
      </p:sp>
      <p:sp>
        <p:nvSpPr>
          <p:cNvPr id="23702" name="Rectangle 150"/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182688"/>
            <a:ext cx="7661275" cy="133575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ea typeface="SimSun" pitchFamily="2" charset="-122"/>
              </a:rPr>
              <a:t>We can group clusters of data points into MBRs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dirty="0">
                <a:ea typeface="SimSun" pitchFamily="2" charset="-122"/>
              </a:rPr>
              <a:t>Can also handle line-segments, rectangles, polygons, in addition to points</a:t>
            </a:r>
          </a:p>
        </p:txBody>
      </p:sp>
    </p:spTree>
    <p:extLst>
      <p:ext uri="{BB962C8B-B14F-4D97-AF65-F5344CB8AC3E}">
        <p14:creationId xmlns:p14="http://schemas.microsoft.com/office/powerpoint/2010/main" val="321951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34000" y="2667000"/>
            <a:ext cx="1905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191000" y="3733800"/>
            <a:ext cx="13716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791200" y="3733800"/>
            <a:ext cx="13716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391400" y="3733800"/>
            <a:ext cx="13716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720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1816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7150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3246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8580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3914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7924800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8455025" y="48006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334000" y="2667000"/>
            <a:ext cx="1981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9900"/>
              </a:buClr>
              <a:buFont typeface="Helvetic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000" b="1">
                <a:solidFill>
                  <a:srgbClr val="FF9900"/>
                </a:solidFill>
                <a:latin typeface="Helvetica" pitchFamily="32" charset="0"/>
                <a:ea typeface="SimSun" pitchFamily="2" charset="-122"/>
              </a:rPr>
              <a:t>R10   R11  R12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4873625" y="3048000"/>
            <a:ext cx="76835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400800" y="3048000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7010400" y="3048000"/>
            <a:ext cx="762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800600" y="4114800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6477000" y="4114800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8107363" y="4114800"/>
            <a:ext cx="1587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4187825" y="4114800"/>
            <a:ext cx="15875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257800" y="4114800"/>
            <a:ext cx="1524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5864225" y="4114800"/>
            <a:ext cx="15875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6934200" y="4114800"/>
            <a:ext cx="1524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7540625" y="4114800"/>
            <a:ext cx="15875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8534400" y="4114800"/>
            <a:ext cx="1524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114800" y="37338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99FF"/>
              </a:buClr>
              <a:buFont typeface="Helvetic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000" b="1">
                <a:solidFill>
                  <a:srgbClr val="3399FF"/>
                </a:solidFill>
                <a:latin typeface="Helvetica" pitchFamily="32" charset="0"/>
                <a:ea typeface="SimSun" pitchFamily="2" charset="-122"/>
              </a:rPr>
              <a:t>R1   R2  R3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715000" y="37338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99FF"/>
              </a:buClr>
              <a:buFont typeface="Helvetic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000" b="1">
                <a:solidFill>
                  <a:srgbClr val="3399FF"/>
                </a:solidFill>
                <a:latin typeface="Helvetica" pitchFamily="32" charset="0"/>
                <a:ea typeface="SimSun" pitchFamily="2" charset="-122"/>
              </a:rPr>
              <a:t>R4   R5  R6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7315200" y="37338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99FF"/>
              </a:buClr>
              <a:buFont typeface="Helvetic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000" b="1">
                <a:solidFill>
                  <a:srgbClr val="3399FF"/>
                </a:solidFill>
                <a:latin typeface="Helvetica" pitchFamily="32" charset="0"/>
                <a:ea typeface="SimSun" pitchFamily="2" charset="-122"/>
              </a:rPr>
              <a:t>R7   R8  R9</a:t>
            </a:r>
          </a:p>
        </p:txBody>
      </p:sp>
      <p:sp>
        <p:nvSpPr>
          <p:cNvPr id="24606" name="AutoShape 30"/>
          <p:cNvSpPr>
            <a:spLocks/>
          </p:cNvSpPr>
          <p:nvPr/>
        </p:nvSpPr>
        <p:spPr bwMode="auto">
          <a:xfrm rot="16200000">
            <a:off x="6207125" y="3162300"/>
            <a:ext cx="381000" cy="4572000"/>
          </a:xfrm>
          <a:prstGeom prst="leftBrace">
            <a:avLst>
              <a:gd name="adj1" fmla="val 1455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648200" y="5638800"/>
            <a:ext cx="4038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8000"/>
              </a:buClr>
              <a:buFont typeface="Helvetic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2000" b="1">
                <a:solidFill>
                  <a:srgbClr val="008000"/>
                </a:solidFill>
                <a:latin typeface="Helvetica" pitchFamily="32" charset="0"/>
                <a:ea typeface="SimSun" pitchFamily="2" charset="-122"/>
              </a:rPr>
              <a:t>Data nodes containing points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2057400" y="3200400"/>
            <a:ext cx="533400" cy="11430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362200" y="2743200"/>
            <a:ext cx="1066800" cy="7620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762000" y="2743200"/>
            <a:ext cx="609600" cy="503238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62000" y="3308350"/>
            <a:ext cx="609600" cy="6858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762000" y="4724400"/>
            <a:ext cx="649288" cy="6858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1219200" y="4606925"/>
            <a:ext cx="1030288" cy="7620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838200" y="5181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990600" y="5029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1143000" y="5181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1295400" y="5334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1524000" y="4343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1371600" y="4267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>
            <a:off x="838200" y="4953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1295400" y="4191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1524000" y="4191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1219200" y="4267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1219200" y="4953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>
            <a:off x="914400" y="4800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1524000" y="4419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>
            <a:off x="1143000" y="4495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2286000" y="3657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3124200" y="5029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3276600" y="4953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200400" y="5181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990600" y="3886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914400" y="3657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>
            <a:off x="1143000" y="3429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823913" y="3348038"/>
            <a:ext cx="63500" cy="1587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1219200" y="3200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838200" y="2971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>
            <a:off x="1219200" y="2971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>
            <a:off x="927100" y="3101975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1066800" y="2819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3048000" y="2819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3276600" y="2819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3124200" y="3048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4" name="Line 68"/>
          <p:cNvSpPr>
            <a:spLocks noChangeShapeType="1"/>
          </p:cNvSpPr>
          <p:nvPr/>
        </p:nvSpPr>
        <p:spPr bwMode="auto">
          <a:xfrm>
            <a:off x="3200400" y="3886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276600" y="4114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3200400" y="3733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3048000" y="3962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3352800" y="3962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2895600" y="5029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>
            <a:off x="2895600" y="4876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>
            <a:off x="2895600" y="4648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2" name="Line 76"/>
          <p:cNvSpPr>
            <a:spLocks noChangeShapeType="1"/>
          </p:cNvSpPr>
          <p:nvPr/>
        </p:nvSpPr>
        <p:spPr bwMode="auto">
          <a:xfrm>
            <a:off x="3429000" y="4648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>
            <a:off x="3124200" y="4800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>
            <a:off x="1295400" y="4648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5" name="Line 79"/>
          <p:cNvSpPr>
            <a:spLocks noChangeShapeType="1"/>
          </p:cNvSpPr>
          <p:nvPr/>
        </p:nvSpPr>
        <p:spPr bwMode="auto">
          <a:xfrm>
            <a:off x="1447800" y="4800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6" name="Line 80"/>
          <p:cNvSpPr>
            <a:spLocks noChangeShapeType="1"/>
          </p:cNvSpPr>
          <p:nvPr/>
        </p:nvSpPr>
        <p:spPr bwMode="auto">
          <a:xfrm>
            <a:off x="1828800" y="4724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7" name="Line 81"/>
          <p:cNvSpPr>
            <a:spLocks noChangeShapeType="1"/>
          </p:cNvSpPr>
          <p:nvPr/>
        </p:nvSpPr>
        <p:spPr bwMode="auto">
          <a:xfrm>
            <a:off x="1905000" y="5181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8" name="Line 82"/>
          <p:cNvSpPr>
            <a:spLocks noChangeShapeType="1"/>
          </p:cNvSpPr>
          <p:nvPr/>
        </p:nvSpPr>
        <p:spPr bwMode="auto">
          <a:xfrm>
            <a:off x="2133600" y="4038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9" name="Line 83"/>
          <p:cNvSpPr>
            <a:spLocks noChangeShapeType="1"/>
          </p:cNvSpPr>
          <p:nvPr/>
        </p:nvSpPr>
        <p:spPr bwMode="auto">
          <a:xfrm>
            <a:off x="2286000" y="4267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0" name="Line 84"/>
          <p:cNvSpPr>
            <a:spLocks noChangeShapeType="1"/>
          </p:cNvSpPr>
          <p:nvPr/>
        </p:nvSpPr>
        <p:spPr bwMode="auto">
          <a:xfrm>
            <a:off x="2286000" y="4038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1" name="Line 85"/>
          <p:cNvSpPr>
            <a:spLocks noChangeShapeType="1"/>
          </p:cNvSpPr>
          <p:nvPr/>
        </p:nvSpPr>
        <p:spPr bwMode="auto">
          <a:xfrm>
            <a:off x="2133600" y="3733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2" name="Line 86"/>
          <p:cNvSpPr>
            <a:spLocks noChangeShapeType="1"/>
          </p:cNvSpPr>
          <p:nvPr/>
        </p:nvSpPr>
        <p:spPr bwMode="auto">
          <a:xfrm>
            <a:off x="2438400" y="3733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3" name="Line 87"/>
          <p:cNvSpPr>
            <a:spLocks noChangeShapeType="1"/>
          </p:cNvSpPr>
          <p:nvPr/>
        </p:nvSpPr>
        <p:spPr bwMode="auto">
          <a:xfrm>
            <a:off x="2286000" y="3810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4" name="Line 88"/>
          <p:cNvSpPr>
            <a:spLocks noChangeShapeType="1"/>
          </p:cNvSpPr>
          <p:nvPr/>
        </p:nvSpPr>
        <p:spPr bwMode="auto">
          <a:xfrm>
            <a:off x="2971800" y="3429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5" name="Line 89"/>
          <p:cNvSpPr>
            <a:spLocks noChangeShapeType="1"/>
          </p:cNvSpPr>
          <p:nvPr/>
        </p:nvSpPr>
        <p:spPr bwMode="auto">
          <a:xfrm>
            <a:off x="2133600" y="5029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2895600" y="3276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>
            <a:off x="2971800" y="3124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2895600" y="2971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69" name="Line 93"/>
          <p:cNvSpPr>
            <a:spLocks noChangeShapeType="1"/>
          </p:cNvSpPr>
          <p:nvPr/>
        </p:nvSpPr>
        <p:spPr bwMode="auto">
          <a:xfrm>
            <a:off x="3276600" y="3352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0" name="Line 94"/>
          <p:cNvSpPr>
            <a:spLocks noChangeShapeType="1"/>
          </p:cNvSpPr>
          <p:nvPr/>
        </p:nvSpPr>
        <p:spPr bwMode="auto">
          <a:xfrm>
            <a:off x="1143000" y="3733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1" name="Line 95"/>
          <p:cNvSpPr>
            <a:spLocks noChangeShapeType="1"/>
          </p:cNvSpPr>
          <p:nvPr/>
        </p:nvSpPr>
        <p:spPr bwMode="auto">
          <a:xfrm>
            <a:off x="2438400" y="4191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2" name="Line 96"/>
          <p:cNvSpPr>
            <a:spLocks noChangeShapeType="1"/>
          </p:cNvSpPr>
          <p:nvPr/>
        </p:nvSpPr>
        <p:spPr bwMode="auto">
          <a:xfrm>
            <a:off x="2286000" y="3276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3" name="Line 97"/>
          <p:cNvSpPr>
            <a:spLocks noChangeShapeType="1"/>
          </p:cNvSpPr>
          <p:nvPr/>
        </p:nvSpPr>
        <p:spPr bwMode="auto">
          <a:xfrm>
            <a:off x="2438400" y="2971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4" name="Rectangle 98"/>
          <p:cNvSpPr>
            <a:spLocks noChangeArrowheads="1"/>
          </p:cNvSpPr>
          <p:nvPr/>
        </p:nvSpPr>
        <p:spPr bwMode="auto">
          <a:xfrm>
            <a:off x="1066800" y="4114800"/>
            <a:ext cx="609600" cy="430213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5" name="Rectangle 99"/>
          <p:cNvSpPr>
            <a:spLocks noChangeArrowheads="1"/>
          </p:cNvSpPr>
          <p:nvPr/>
        </p:nvSpPr>
        <p:spPr bwMode="auto">
          <a:xfrm>
            <a:off x="2819400" y="4606925"/>
            <a:ext cx="685800" cy="7620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6" name="Rectangle 100"/>
          <p:cNvSpPr>
            <a:spLocks noChangeArrowheads="1"/>
          </p:cNvSpPr>
          <p:nvPr/>
        </p:nvSpPr>
        <p:spPr bwMode="auto">
          <a:xfrm>
            <a:off x="2819400" y="3581400"/>
            <a:ext cx="685800" cy="685800"/>
          </a:xfrm>
          <a:prstGeom prst="rect">
            <a:avLst/>
          </a:prstGeom>
          <a:noFill/>
          <a:ln w="2556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7" name="Rectangle 101"/>
          <p:cNvSpPr>
            <a:spLocks noChangeArrowheads="1"/>
          </p:cNvSpPr>
          <p:nvPr/>
        </p:nvSpPr>
        <p:spPr bwMode="auto">
          <a:xfrm>
            <a:off x="304800" y="2743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8" name="Rectangle 102"/>
          <p:cNvSpPr>
            <a:spLocks noChangeArrowheads="1"/>
          </p:cNvSpPr>
          <p:nvPr/>
        </p:nvSpPr>
        <p:spPr bwMode="auto">
          <a:xfrm>
            <a:off x="304800" y="3429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" name="Rectangle 103"/>
          <p:cNvSpPr>
            <a:spLocks noChangeArrowheads="1"/>
          </p:cNvSpPr>
          <p:nvPr/>
        </p:nvSpPr>
        <p:spPr bwMode="auto">
          <a:xfrm>
            <a:off x="1600200" y="3657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" name="Rectangle 104"/>
          <p:cNvSpPr>
            <a:spLocks noChangeArrowheads="1"/>
          </p:cNvSpPr>
          <p:nvPr/>
        </p:nvSpPr>
        <p:spPr bwMode="auto">
          <a:xfrm>
            <a:off x="609600" y="4114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" name="Rectangle 105"/>
          <p:cNvSpPr>
            <a:spLocks noChangeArrowheads="1"/>
          </p:cNvSpPr>
          <p:nvPr/>
        </p:nvSpPr>
        <p:spPr bwMode="auto">
          <a:xfrm>
            <a:off x="304800" y="4953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" name="Rectangle 106"/>
          <p:cNvSpPr>
            <a:spLocks noChangeArrowheads="1"/>
          </p:cNvSpPr>
          <p:nvPr/>
        </p:nvSpPr>
        <p:spPr bwMode="auto">
          <a:xfrm>
            <a:off x="2362200" y="4800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" name="Rectangle 107"/>
          <p:cNvSpPr>
            <a:spLocks noChangeArrowheads="1"/>
          </p:cNvSpPr>
          <p:nvPr/>
        </p:nvSpPr>
        <p:spPr bwMode="auto">
          <a:xfrm>
            <a:off x="1371600" y="5334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" name="Rectangle 108"/>
          <p:cNvSpPr>
            <a:spLocks noChangeArrowheads="1"/>
          </p:cNvSpPr>
          <p:nvPr/>
        </p:nvSpPr>
        <p:spPr bwMode="auto">
          <a:xfrm>
            <a:off x="2514600" y="4191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5" name="Rectangle 109"/>
          <p:cNvSpPr>
            <a:spLocks noChangeArrowheads="1"/>
          </p:cNvSpPr>
          <p:nvPr/>
        </p:nvSpPr>
        <p:spPr bwMode="auto">
          <a:xfrm>
            <a:off x="1905000" y="2743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86" name="Group 110"/>
          <p:cNvGrpSpPr>
            <a:grpSpLocks/>
          </p:cNvGrpSpPr>
          <p:nvPr/>
        </p:nvGrpSpPr>
        <p:grpSpPr bwMode="auto">
          <a:xfrm>
            <a:off x="609600" y="2133600"/>
            <a:ext cx="3086100" cy="3825875"/>
            <a:chOff x="528" y="1344"/>
            <a:chExt cx="1944" cy="2410"/>
          </a:xfrm>
        </p:grpSpPr>
        <p:sp>
          <p:nvSpPr>
            <p:cNvPr id="24687" name="Rectangle 111"/>
            <p:cNvSpPr>
              <a:spLocks noChangeArrowheads="1"/>
            </p:cNvSpPr>
            <p:nvPr/>
          </p:nvSpPr>
          <p:spPr bwMode="auto">
            <a:xfrm>
              <a:off x="1392" y="1680"/>
              <a:ext cx="1008" cy="1104"/>
            </a:xfrm>
            <a:prstGeom prst="rect">
              <a:avLst/>
            </a:prstGeom>
            <a:noFill/>
            <a:ln w="2556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" name="Rectangle 112"/>
            <p:cNvSpPr>
              <a:spLocks noChangeArrowheads="1"/>
            </p:cNvSpPr>
            <p:nvPr/>
          </p:nvSpPr>
          <p:spPr bwMode="auto">
            <a:xfrm>
              <a:off x="576" y="1680"/>
              <a:ext cx="672" cy="1200"/>
            </a:xfrm>
            <a:prstGeom prst="rect">
              <a:avLst/>
            </a:prstGeom>
            <a:noFill/>
            <a:ln w="2556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" name="Rectangle 113"/>
            <p:cNvSpPr>
              <a:spLocks noChangeArrowheads="1"/>
            </p:cNvSpPr>
            <p:nvPr/>
          </p:nvSpPr>
          <p:spPr bwMode="auto">
            <a:xfrm>
              <a:off x="528" y="2832"/>
              <a:ext cx="1892" cy="637"/>
            </a:xfrm>
            <a:prstGeom prst="rect">
              <a:avLst/>
            </a:prstGeom>
            <a:noFill/>
            <a:ln w="2556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" name="Rectangle 114"/>
            <p:cNvSpPr>
              <a:spLocks noChangeArrowheads="1"/>
            </p:cNvSpPr>
            <p:nvPr/>
          </p:nvSpPr>
          <p:spPr bwMode="auto">
            <a:xfrm>
              <a:off x="720" y="1344"/>
              <a:ext cx="4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99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FF9900"/>
                  </a:solidFill>
                  <a:latin typeface="Helvetica" pitchFamily="32" charset="0"/>
                  <a:ea typeface="SimSun" pitchFamily="2" charset="-122"/>
                </a:rPr>
                <a:t>R10</a:t>
              </a:r>
            </a:p>
          </p:txBody>
        </p:sp>
        <p:sp>
          <p:nvSpPr>
            <p:cNvPr id="24691" name="Rectangle 115"/>
            <p:cNvSpPr>
              <a:spLocks noChangeArrowheads="1"/>
            </p:cNvSpPr>
            <p:nvPr/>
          </p:nvSpPr>
          <p:spPr bwMode="auto">
            <a:xfrm>
              <a:off x="1824" y="1344"/>
              <a:ext cx="4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99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FF9900"/>
                  </a:solidFill>
                  <a:latin typeface="Helvetica" pitchFamily="32" charset="0"/>
                  <a:ea typeface="SimSun" pitchFamily="2" charset="-122"/>
                </a:rPr>
                <a:t>R11</a:t>
              </a:r>
            </a:p>
          </p:txBody>
        </p:sp>
        <p:sp>
          <p:nvSpPr>
            <p:cNvPr id="24692" name="Rectangle 116"/>
            <p:cNvSpPr>
              <a:spLocks noChangeArrowheads="1"/>
            </p:cNvSpPr>
            <p:nvPr/>
          </p:nvSpPr>
          <p:spPr bwMode="auto">
            <a:xfrm>
              <a:off x="2064" y="3504"/>
              <a:ext cx="4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99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2000" b="1">
                  <a:solidFill>
                    <a:srgbClr val="FF9900"/>
                  </a:solidFill>
                  <a:latin typeface="Helvetica" pitchFamily="32" charset="0"/>
                  <a:ea typeface="SimSun" pitchFamily="2" charset="-122"/>
                </a:rPr>
                <a:t>R12</a:t>
              </a:r>
            </a:p>
          </p:txBody>
        </p:sp>
      </p:grpSp>
      <p:sp>
        <p:nvSpPr>
          <p:cNvPr id="2469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61277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>
                <a:ea typeface="SimSun" pitchFamily="2" charset="-122"/>
              </a:rPr>
              <a:t>R-Tree Structure</a:t>
            </a:r>
          </a:p>
        </p:txBody>
      </p:sp>
      <p:sp>
        <p:nvSpPr>
          <p:cNvPr id="24694" name="Rectangle 118"/>
          <p:cNvSpPr>
            <a:spLocks noGrp="1" noChangeArrowheads="1"/>
          </p:cNvSpPr>
          <p:nvPr>
            <p:ph type="body" idx="4294967295"/>
          </p:nvPr>
        </p:nvSpPr>
        <p:spPr>
          <a:xfrm>
            <a:off x="668338" y="1112838"/>
            <a:ext cx="7661275" cy="490537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ea typeface="SimSun" pitchFamily="2" charset="-122"/>
              </a:rPr>
              <a:t>Nested MBRs are organized as a tree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524952" y="2881313"/>
            <a:ext cx="1196975" cy="8763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28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226467"/>
            <a:ext cx="8077200" cy="76944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dirty="0">
                <a:ea typeface="SimSun" pitchFamily="2" charset="-122"/>
              </a:rPr>
              <a:t>Nearest Neighbour Search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317653"/>
            <a:ext cx="7661275" cy="2111347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ea typeface="SimSun" pitchFamily="2" charset="-122"/>
              </a:rPr>
              <a:t>Given an MBR, we can compute lower bounds on nearest object</a:t>
            </a:r>
          </a:p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ea typeface="SimSun" pitchFamily="2" charset="-122"/>
              </a:rPr>
              <a:t>Once we know there IS an item within some distance d, we can prune away all items/MBRs at distance &gt; d  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1800" dirty="0">
                <a:ea typeface="SimSun" pitchFamily="2" charset="-122"/>
              </a:rPr>
              <a:t>Even if we haven’t actually found the nearest item yet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1800" dirty="0">
                <a:ea typeface="SimSun" pitchFamily="2" charset="-122"/>
              </a:rPr>
              <a:t>Similar technique possible for k-d trees and quad-trees as well</a:t>
            </a:r>
          </a:p>
          <a:p>
            <a:pPr>
              <a:lnSpc>
                <a:spcPct val="100000"/>
              </a:lnSpc>
              <a:buFont typeface="Monotype Sort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ea typeface="SimSun" pitchFamily="2" charset="-122"/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844550" y="3382963"/>
            <a:ext cx="7461250" cy="3062287"/>
            <a:chOff x="328" y="2131"/>
            <a:chExt cx="4700" cy="1929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077" y="2389"/>
              <a:ext cx="103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454" y="2906"/>
              <a:ext cx="74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326" y="2906"/>
              <a:ext cx="74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4198" y="2906"/>
              <a:ext cx="74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371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2661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994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3284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3617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3908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4198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4489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4778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3077" y="2389"/>
              <a:ext cx="10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99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600" b="1">
                  <a:solidFill>
                    <a:srgbClr val="FF9900"/>
                  </a:solidFill>
                  <a:latin typeface="Helvetica" pitchFamily="32" charset="0"/>
                  <a:ea typeface="SimSun" pitchFamily="2" charset="-122"/>
                </a:rPr>
                <a:t>R10   R11  R12</a:t>
              </a: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H="1">
              <a:off x="2826" y="2574"/>
              <a:ext cx="419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3658" y="2574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991" y="2574"/>
              <a:ext cx="415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2786" y="3091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3700" y="3091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4588" y="3091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2452" y="3091"/>
              <a:ext cx="87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3035" y="3091"/>
              <a:ext cx="83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H="1">
              <a:off x="3365" y="3091"/>
              <a:ext cx="87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3949" y="3091"/>
              <a:ext cx="83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H="1">
              <a:off x="4279" y="3091"/>
              <a:ext cx="87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4821" y="3091"/>
              <a:ext cx="83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2412" y="2906"/>
              <a:ext cx="8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R1   R2  R3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3284" y="2906"/>
              <a:ext cx="8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R4   R5  R6</a:t>
              </a: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157" y="2906"/>
              <a:ext cx="8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R7   R8  R9</a:t>
              </a:r>
            </a:p>
          </p:txBody>
        </p:sp>
        <p:sp>
          <p:nvSpPr>
            <p:cNvPr id="28705" name="AutoShape 33"/>
            <p:cNvSpPr>
              <a:spLocks/>
            </p:cNvSpPr>
            <p:nvPr/>
          </p:nvSpPr>
          <p:spPr bwMode="auto">
            <a:xfrm rot="16200000">
              <a:off x="3563" y="2493"/>
              <a:ext cx="185" cy="2492"/>
            </a:xfrm>
            <a:prstGeom prst="leftBrace">
              <a:avLst>
                <a:gd name="adj1" fmla="val 163327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03" y="3829"/>
              <a:ext cx="220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008000"/>
                  </a:solidFill>
                  <a:latin typeface="Helvetica" pitchFamily="32" charset="0"/>
                  <a:ea typeface="SimSun" pitchFamily="2" charset="-122"/>
                </a:rPr>
                <a:t>Data nodes containing points</a:t>
              </a: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1291" y="2648"/>
              <a:ext cx="291" cy="554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457" y="2426"/>
              <a:ext cx="581" cy="36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85" y="2426"/>
              <a:ext cx="332" cy="244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85" y="2700"/>
              <a:ext cx="332" cy="3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585" y="3386"/>
              <a:ext cx="354" cy="3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834" y="3329"/>
              <a:ext cx="562" cy="36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41"/>
            <p:cNvSpPr>
              <a:spLocks noChangeShapeType="1"/>
            </p:cNvSpPr>
            <p:nvPr/>
          </p:nvSpPr>
          <p:spPr bwMode="auto">
            <a:xfrm>
              <a:off x="626" y="360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>
              <a:off x="709" y="353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792" y="360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>
              <a:off x="875" y="3682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>
              <a:off x="1000" y="3202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917" y="316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47"/>
            <p:cNvSpPr>
              <a:spLocks noChangeShapeType="1"/>
            </p:cNvSpPr>
            <p:nvPr/>
          </p:nvSpPr>
          <p:spPr bwMode="auto">
            <a:xfrm>
              <a:off x="626" y="349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48"/>
            <p:cNvSpPr>
              <a:spLocks noChangeShapeType="1"/>
            </p:cNvSpPr>
            <p:nvPr/>
          </p:nvSpPr>
          <p:spPr bwMode="auto">
            <a:xfrm>
              <a:off x="875" y="312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Line 49"/>
            <p:cNvSpPr>
              <a:spLocks noChangeShapeType="1"/>
            </p:cNvSpPr>
            <p:nvPr/>
          </p:nvSpPr>
          <p:spPr bwMode="auto">
            <a:xfrm>
              <a:off x="1000" y="312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50"/>
            <p:cNvSpPr>
              <a:spLocks noChangeShapeType="1"/>
            </p:cNvSpPr>
            <p:nvPr/>
          </p:nvSpPr>
          <p:spPr bwMode="auto">
            <a:xfrm>
              <a:off x="834" y="316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51"/>
            <p:cNvSpPr>
              <a:spLocks noChangeShapeType="1"/>
            </p:cNvSpPr>
            <p:nvPr/>
          </p:nvSpPr>
          <p:spPr bwMode="auto">
            <a:xfrm>
              <a:off x="834" y="349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668" y="342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1000" y="3239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54"/>
            <p:cNvSpPr>
              <a:spLocks noChangeShapeType="1"/>
            </p:cNvSpPr>
            <p:nvPr/>
          </p:nvSpPr>
          <p:spPr bwMode="auto">
            <a:xfrm>
              <a:off x="792" y="327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55"/>
            <p:cNvSpPr>
              <a:spLocks noChangeShapeType="1"/>
            </p:cNvSpPr>
            <p:nvPr/>
          </p:nvSpPr>
          <p:spPr bwMode="auto">
            <a:xfrm>
              <a:off x="1416" y="286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56"/>
            <p:cNvSpPr>
              <a:spLocks noChangeShapeType="1"/>
            </p:cNvSpPr>
            <p:nvPr/>
          </p:nvSpPr>
          <p:spPr bwMode="auto">
            <a:xfrm>
              <a:off x="1872" y="3534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Line 57"/>
            <p:cNvSpPr>
              <a:spLocks noChangeShapeType="1"/>
            </p:cNvSpPr>
            <p:nvPr/>
          </p:nvSpPr>
          <p:spPr bwMode="auto">
            <a:xfrm>
              <a:off x="1955" y="349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58"/>
            <p:cNvSpPr>
              <a:spLocks noChangeShapeType="1"/>
            </p:cNvSpPr>
            <p:nvPr/>
          </p:nvSpPr>
          <p:spPr bwMode="auto">
            <a:xfrm>
              <a:off x="1914" y="360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Line 59"/>
            <p:cNvSpPr>
              <a:spLocks noChangeShapeType="1"/>
            </p:cNvSpPr>
            <p:nvPr/>
          </p:nvSpPr>
          <p:spPr bwMode="auto">
            <a:xfrm>
              <a:off x="709" y="2980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2" name="Line 60"/>
            <p:cNvSpPr>
              <a:spLocks noChangeShapeType="1"/>
            </p:cNvSpPr>
            <p:nvPr/>
          </p:nvSpPr>
          <p:spPr bwMode="auto">
            <a:xfrm>
              <a:off x="668" y="286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>
              <a:off x="792" y="275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62"/>
            <p:cNvSpPr>
              <a:spLocks noChangeShapeType="1"/>
            </p:cNvSpPr>
            <p:nvPr/>
          </p:nvSpPr>
          <p:spPr bwMode="auto">
            <a:xfrm>
              <a:off x="619" y="271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Line 63"/>
            <p:cNvSpPr>
              <a:spLocks noChangeShapeType="1"/>
            </p:cNvSpPr>
            <p:nvPr/>
          </p:nvSpPr>
          <p:spPr bwMode="auto">
            <a:xfrm>
              <a:off x="834" y="264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Line 64"/>
            <p:cNvSpPr>
              <a:spLocks noChangeShapeType="1"/>
            </p:cNvSpPr>
            <p:nvPr/>
          </p:nvSpPr>
          <p:spPr bwMode="auto">
            <a:xfrm>
              <a:off x="626" y="253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Line 65"/>
            <p:cNvSpPr>
              <a:spLocks noChangeShapeType="1"/>
            </p:cNvSpPr>
            <p:nvPr/>
          </p:nvSpPr>
          <p:spPr bwMode="auto">
            <a:xfrm>
              <a:off x="834" y="253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Line 66"/>
            <p:cNvSpPr>
              <a:spLocks noChangeShapeType="1"/>
            </p:cNvSpPr>
            <p:nvPr/>
          </p:nvSpPr>
          <p:spPr bwMode="auto">
            <a:xfrm>
              <a:off x="675" y="2600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Line 67"/>
            <p:cNvSpPr>
              <a:spLocks noChangeShapeType="1"/>
            </p:cNvSpPr>
            <p:nvPr/>
          </p:nvSpPr>
          <p:spPr bwMode="auto">
            <a:xfrm>
              <a:off x="751" y="2463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>
              <a:off x="1831" y="246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Line 69"/>
            <p:cNvSpPr>
              <a:spLocks noChangeShapeType="1"/>
            </p:cNvSpPr>
            <p:nvPr/>
          </p:nvSpPr>
          <p:spPr bwMode="auto">
            <a:xfrm>
              <a:off x="1955" y="246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Line 70"/>
            <p:cNvSpPr>
              <a:spLocks noChangeShapeType="1"/>
            </p:cNvSpPr>
            <p:nvPr/>
          </p:nvSpPr>
          <p:spPr bwMode="auto">
            <a:xfrm>
              <a:off x="1872" y="2574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Line 71"/>
            <p:cNvSpPr>
              <a:spLocks noChangeShapeType="1"/>
            </p:cNvSpPr>
            <p:nvPr/>
          </p:nvSpPr>
          <p:spPr bwMode="auto">
            <a:xfrm>
              <a:off x="1914" y="2980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Line 72"/>
            <p:cNvSpPr>
              <a:spLocks noChangeShapeType="1"/>
            </p:cNvSpPr>
            <p:nvPr/>
          </p:nvSpPr>
          <p:spPr bwMode="auto">
            <a:xfrm>
              <a:off x="1955" y="3091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Line 73"/>
            <p:cNvSpPr>
              <a:spLocks noChangeShapeType="1"/>
            </p:cNvSpPr>
            <p:nvPr/>
          </p:nvSpPr>
          <p:spPr bwMode="auto">
            <a:xfrm>
              <a:off x="1914" y="290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Line 74"/>
            <p:cNvSpPr>
              <a:spLocks noChangeShapeType="1"/>
            </p:cNvSpPr>
            <p:nvPr/>
          </p:nvSpPr>
          <p:spPr bwMode="auto">
            <a:xfrm>
              <a:off x="1831" y="301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Line 75"/>
            <p:cNvSpPr>
              <a:spLocks noChangeShapeType="1"/>
            </p:cNvSpPr>
            <p:nvPr/>
          </p:nvSpPr>
          <p:spPr bwMode="auto">
            <a:xfrm>
              <a:off x="1997" y="301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>
              <a:off x="1748" y="3534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Line 77"/>
            <p:cNvSpPr>
              <a:spLocks noChangeShapeType="1"/>
            </p:cNvSpPr>
            <p:nvPr/>
          </p:nvSpPr>
          <p:spPr bwMode="auto">
            <a:xfrm>
              <a:off x="1748" y="3460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Line 78"/>
            <p:cNvSpPr>
              <a:spLocks noChangeShapeType="1"/>
            </p:cNvSpPr>
            <p:nvPr/>
          </p:nvSpPr>
          <p:spPr bwMode="auto">
            <a:xfrm>
              <a:off x="1748" y="3349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Line 79"/>
            <p:cNvSpPr>
              <a:spLocks noChangeShapeType="1"/>
            </p:cNvSpPr>
            <p:nvPr/>
          </p:nvSpPr>
          <p:spPr bwMode="auto">
            <a:xfrm>
              <a:off x="2038" y="334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2" name="Line 80"/>
            <p:cNvSpPr>
              <a:spLocks noChangeShapeType="1"/>
            </p:cNvSpPr>
            <p:nvPr/>
          </p:nvSpPr>
          <p:spPr bwMode="auto">
            <a:xfrm>
              <a:off x="1872" y="3423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Line 81"/>
            <p:cNvSpPr>
              <a:spLocks noChangeShapeType="1"/>
            </p:cNvSpPr>
            <p:nvPr/>
          </p:nvSpPr>
          <p:spPr bwMode="auto">
            <a:xfrm>
              <a:off x="875" y="3349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Line 82"/>
            <p:cNvSpPr>
              <a:spLocks noChangeShapeType="1"/>
            </p:cNvSpPr>
            <p:nvPr/>
          </p:nvSpPr>
          <p:spPr bwMode="auto">
            <a:xfrm>
              <a:off x="959" y="342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5" name="Line 83"/>
            <p:cNvSpPr>
              <a:spLocks noChangeShapeType="1"/>
            </p:cNvSpPr>
            <p:nvPr/>
          </p:nvSpPr>
          <p:spPr bwMode="auto">
            <a:xfrm>
              <a:off x="1166" y="338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6" name="Line 84"/>
            <p:cNvSpPr>
              <a:spLocks noChangeShapeType="1"/>
            </p:cNvSpPr>
            <p:nvPr/>
          </p:nvSpPr>
          <p:spPr bwMode="auto">
            <a:xfrm>
              <a:off x="1208" y="360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7" name="Line 85"/>
            <p:cNvSpPr>
              <a:spLocks noChangeShapeType="1"/>
            </p:cNvSpPr>
            <p:nvPr/>
          </p:nvSpPr>
          <p:spPr bwMode="auto">
            <a:xfrm>
              <a:off x="1333" y="305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8" name="Line 86"/>
            <p:cNvSpPr>
              <a:spLocks noChangeShapeType="1"/>
            </p:cNvSpPr>
            <p:nvPr/>
          </p:nvSpPr>
          <p:spPr bwMode="auto">
            <a:xfrm>
              <a:off x="1416" y="316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Line 87"/>
            <p:cNvSpPr>
              <a:spLocks noChangeShapeType="1"/>
            </p:cNvSpPr>
            <p:nvPr/>
          </p:nvSpPr>
          <p:spPr bwMode="auto">
            <a:xfrm>
              <a:off x="1416" y="305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Line 88"/>
            <p:cNvSpPr>
              <a:spLocks noChangeShapeType="1"/>
            </p:cNvSpPr>
            <p:nvPr/>
          </p:nvSpPr>
          <p:spPr bwMode="auto">
            <a:xfrm>
              <a:off x="1333" y="290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Line 89"/>
            <p:cNvSpPr>
              <a:spLocks noChangeShapeType="1"/>
            </p:cNvSpPr>
            <p:nvPr/>
          </p:nvSpPr>
          <p:spPr bwMode="auto">
            <a:xfrm>
              <a:off x="1499" y="2906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Line 90"/>
            <p:cNvSpPr>
              <a:spLocks noChangeShapeType="1"/>
            </p:cNvSpPr>
            <p:nvPr/>
          </p:nvSpPr>
          <p:spPr bwMode="auto">
            <a:xfrm>
              <a:off x="1416" y="294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Line 91"/>
            <p:cNvSpPr>
              <a:spLocks noChangeShapeType="1"/>
            </p:cNvSpPr>
            <p:nvPr/>
          </p:nvSpPr>
          <p:spPr bwMode="auto">
            <a:xfrm>
              <a:off x="1789" y="275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Line 92"/>
            <p:cNvSpPr>
              <a:spLocks noChangeShapeType="1"/>
            </p:cNvSpPr>
            <p:nvPr/>
          </p:nvSpPr>
          <p:spPr bwMode="auto">
            <a:xfrm>
              <a:off x="1333" y="353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Line 93"/>
            <p:cNvSpPr>
              <a:spLocks noChangeShapeType="1"/>
            </p:cNvSpPr>
            <p:nvPr/>
          </p:nvSpPr>
          <p:spPr bwMode="auto">
            <a:xfrm>
              <a:off x="1748" y="2685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Line 94"/>
            <p:cNvSpPr>
              <a:spLocks noChangeShapeType="1"/>
            </p:cNvSpPr>
            <p:nvPr/>
          </p:nvSpPr>
          <p:spPr bwMode="auto">
            <a:xfrm>
              <a:off x="1789" y="2611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Line 95"/>
            <p:cNvSpPr>
              <a:spLocks noChangeShapeType="1"/>
            </p:cNvSpPr>
            <p:nvPr/>
          </p:nvSpPr>
          <p:spPr bwMode="auto">
            <a:xfrm>
              <a:off x="1748" y="253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1955" y="2721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9" name="Line 97"/>
            <p:cNvSpPr>
              <a:spLocks noChangeShapeType="1"/>
            </p:cNvSpPr>
            <p:nvPr/>
          </p:nvSpPr>
          <p:spPr bwMode="auto">
            <a:xfrm>
              <a:off x="792" y="290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Line 98"/>
            <p:cNvSpPr>
              <a:spLocks noChangeShapeType="1"/>
            </p:cNvSpPr>
            <p:nvPr/>
          </p:nvSpPr>
          <p:spPr bwMode="auto">
            <a:xfrm>
              <a:off x="1499" y="312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Line 99"/>
            <p:cNvSpPr>
              <a:spLocks noChangeShapeType="1"/>
            </p:cNvSpPr>
            <p:nvPr/>
          </p:nvSpPr>
          <p:spPr bwMode="auto">
            <a:xfrm>
              <a:off x="1416" y="268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2" name="Line 100"/>
            <p:cNvSpPr>
              <a:spLocks noChangeShapeType="1"/>
            </p:cNvSpPr>
            <p:nvPr/>
          </p:nvSpPr>
          <p:spPr bwMode="auto">
            <a:xfrm>
              <a:off x="1499" y="253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3" name="Rectangle 101"/>
            <p:cNvSpPr>
              <a:spLocks noChangeArrowheads="1"/>
            </p:cNvSpPr>
            <p:nvPr/>
          </p:nvSpPr>
          <p:spPr bwMode="auto">
            <a:xfrm>
              <a:off x="751" y="3091"/>
              <a:ext cx="332" cy="20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4" name="Rectangle 102"/>
            <p:cNvSpPr>
              <a:spLocks noChangeArrowheads="1"/>
            </p:cNvSpPr>
            <p:nvPr/>
          </p:nvSpPr>
          <p:spPr bwMode="auto">
            <a:xfrm>
              <a:off x="1706" y="3329"/>
              <a:ext cx="374" cy="36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/>
          </p:nvSpPr>
          <p:spPr bwMode="auto">
            <a:xfrm>
              <a:off x="1706" y="2832"/>
              <a:ext cx="374" cy="3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/>
          </p:nvSpPr>
          <p:spPr bwMode="auto">
            <a:xfrm>
              <a:off x="328" y="242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/>
          </p:nvSpPr>
          <p:spPr bwMode="auto">
            <a:xfrm>
              <a:off x="336" y="2758"/>
              <a:ext cx="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8" name="Rectangle 106"/>
            <p:cNvSpPr>
              <a:spLocks noChangeArrowheads="1"/>
            </p:cNvSpPr>
            <p:nvPr/>
          </p:nvSpPr>
          <p:spPr bwMode="auto">
            <a:xfrm>
              <a:off x="1034" y="286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9" name="Rectangle 107"/>
            <p:cNvSpPr>
              <a:spLocks noChangeArrowheads="1"/>
            </p:cNvSpPr>
            <p:nvPr/>
          </p:nvSpPr>
          <p:spPr bwMode="auto">
            <a:xfrm>
              <a:off x="49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/>
          </p:nvSpPr>
          <p:spPr bwMode="auto">
            <a:xfrm>
              <a:off x="328" y="349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/>
          </p:nvSpPr>
          <p:spPr bwMode="auto">
            <a:xfrm>
              <a:off x="1448" y="3423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908" y="368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3" name="Rectangle 111"/>
            <p:cNvSpPr>
              <a:spLocks noChangeArrowheads="1"/>
            </p:cNvSpPr>
            <p:nvPr/>
          </p:nvSpPr>
          <p:spPr bwMode="auto">
            <a:xfrm>
              <a:off x="1531" y="312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4" name="Rectangle 112"/>
            <p:cNvSpPr>
              <a:spLocks noChangeArrowheads="1"/>
            </p:cNvSpPr>
            <p:nvPr/>
          </p:nvSpPr>
          <p:spPr bwMode="auto">
            <a:xfrm>
              <a:off x="1200" y="242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785" name="Group 113"/>
            <p:cNvGrpSpPr>
              <a:grpSpLocks/>
            </p:cNvGrpSpPr>
            <p:nvPr/>
          </p:nvGrpSpPr>
          <p:grpSpPr bwMode="auto">
            <a:xfrm>
              <a:off x="502" y="2131"/>
              <a:ext cx="1737" cy="1912"/>
              <a:chOff x="502" y="2131"/>
              <a:chExt cx="1737" cy="1912"/>
            </a:xfrm>
          </p:grpSpPr>
          <p:sp>
            <p:nvSpPr>
              <p:cNvPr id="28786" name="Rectangle 114"/>
              <p:cNvSpPr>
                <a:spLocks noChangeArrowheads="1"/>
              </p:cNvSpPr>
              <p:nvPr/>
            </p:nvSpPr>
            <p:spPr bwMode="auto">
              <a:xfrm>
                <a:off x="1249" y="2389"/>
                <a:ext cx="872" cy="849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87" name="Rectangle 115"/>
              <p:cNvSpPr>
                <a:spLocks noChangeArrowheads="1"/>
              </p:cNvSpPr>
              <p:nvPr/>
            </p:nvSpPr>
            <p:spPr bwMode="auto">
              <a:xfrm>
                <a:off x="543" y="2389"/>
                <a:ext cx="581" cy="923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88" name="Rectangle 116"/>
              <p:cNvSpPr>
                <a:spLocks noChangeArrowheads="1"/>
              </p:cNvSpPr>
              <p:nvPr/>
            </p:nvSpPr>
            <p:spPr bwMode="auto">
              <a:xfrm>
                <a:off x="502" y="3275"/>
                <a:ext cx="1637" cy="490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89" name="Rectangle 117"/>
              <p:cNvSpPr>
                <a:spLocks noChangeArrowheads="1"/>
              </p:cNvSpPr>
              <p:nvPr/>
            </p:nvSpPr>
            <p:spPr bwMode="auto">
              <a:xfrm>
                <a:off x="668" y="2131"/>
                <a:ext cx="409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9900"/>
                  </a:buClr>
                  <a:buFont typeface="Helvetica" pitchFamily="32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2000" b="1">
                    <a:solidFill>
                      <a:srgbClr val="FF9900"/>
                    </a:solidFill>
                    <a:latin typeface="Helvetica" pitchFamily="32" charset="0"/>
                    <a:ea typeface="SimSun" pitchFamily="2" charset="-122"/>
                  </a:rPr>
                  <a:t>R10</a:t>
                </a:r>
              </a:p>
            </p:txBody>
          </p:sp>
          <p:sp>
            <p:nvSpPr>
              <p:cNvPr id="28790" name="Rectangle 118"/>
              <p:cNvSpPr>
                <a:spLocks noChangeArrowheads="1"/>
              </p:cNvSpPr>
              <p:nvPr/>
            </p:nvSpPr>
            <p:spPr bwMode="auto">
              <a:xfrm>
                <a:off x="1623" y="2131"/>
                <a:ext cx="409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9900"/>
                  </a:buClr>
                  <a:buFont typeface="Helvetica" pitchFamily="32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2000" b="1">
                    <a:solidFill>
                      <a:srgbClr val="FF9900"/>
                    </a:solidFill>
                    <a:latin typeface="Helvetica" pitchFamily="32" charset="0"/>
                    <a:ea typeface="SimSun" pitchFamily="2" charset="-122"/>
                  </a:rPr>
                  <a:t>R11</a:t>
                </a:r>
              </a:p>
            </p:txBody>
          </p:sp>
          <p:sp>
            <p:nvSpPr>
              <p:cNvPr id="28791" name="Rectangle 119"/>
              <p:cNvSpPr>
                <a:spLocks noChangeArrowheads="1"/>
              </p:cNvSpPr>
              <p:nvPr/>
            </p:nvSpPr>
            <p:spPr bwMode="auto">
              <a:xfrm>
                <a:off x="1831" y="3792"/>
                <a:ext cx="409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9900"/>
                  </a:buClr>
                  <a:buFont typeface="Helvetica" pitchFamily="32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2000" b="1">
                    <a:solidFill>
                      <a:srgbClr val="FF9900"/>
                    </a:solidFill>
                    <a:latin typeface="Helvetica" pitchFamily="32" charset="0"/>
                    <a:ea typeface="SimSun" pitchFamily="2" charset="-122"/>
                  </a:rPr>
                  <a:t>R12</a:t>
                </a:r>
              </a:p>
            </p:txBody>
          </p:sp>
        </p:grpSp>
      </p:grpSp>
      <p:sp>
        <p:nvSpPr>
          <p:cNvPr id="28792" name="Oval 120"/>
          <p:cNvSpPr>
            <a:spLocks noChangeArrowheads="1"/>
          </p:cNvSpPr>
          <p:nvPr/>
        </p:nvSpPr>
        <p:spPr bwMode="auto">
          <a:xfrm>
            <a:off x="947738" y="3482975"/>
            <a:ext cx="115887" cy="88900"/>
          </a:xfrm>
          <a:prstGeom prst="ellipse">
            <a:avLst/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3" name="Text Box 121"/>
          <p:cNvSpPr txBox="1">
            <a:spLocks noChangeArrowheads="1"/>
          </p:cNvSpPr>
          <p:nvPr/>
        </p:nvSpPr>
        <p:spPr bwMode="auto">
          <a:xfrm>
            <a:off x="227013" y="3240088"/>
            <a:ext cx="33813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Font typeface="Helvetica" pitchFamily="32" charset="0"/>
              <a:buNone/>
            </a:pPr>
            <a:r>
              <a:rPr lang="en-GB" altLang="zh-CN" sz="1600">
                <a:latin typeface="Helvetica" pitchFamily="32" charset="0"/>
                <a:ea typeface="SimSun" pitchFamily="2" charset="-12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95116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GB" altLang="zh-CN" dirty="0">
                <a:ea typeface="SimSun" pitchFamily="2" charset="-122"/>
              </a:rPr>
              <a:t>Comparison among Spatial Indices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0400" y="2057400"/>
          <a:ext cx="8001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Unbalanced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 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Nearest</a:t>
                      </a:r>
                      <a:r>
                        <a:rPr lang="en-US" altLang="zh-CN" baseline="0" dirty="0"/>
                        <a:t> neighbor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Construction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Balanced</a:t>
                      </a:r>
                      <a:r>
                        <a:rPr lang="en-US" altLang="zh-CN" baseline="0" dirty="0"/>
                        <a:t> 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Storage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Grid-based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Quad-Tree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KD-Tree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R-Tree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Difficult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33400" y="4800600"/>
            <a:ext cx="1600200" cy="1524000"/>
            <a:chOff x="685800" y="4267200"/>
            <a:chExt cx="2438400" cy="2335769"/>
          </a:xfrm>
        </p:grpSpPr>
        <p:sp>
          <p:nvSpPr>
            <p:cNvPr id="5" name="Oval 4"/>
            <p:cNvSpPr/>
            <p:nvPr/>
          </p:nvSpPr>
          <p:spPr>
            <a:xfrm>
              <a:off x="853632" y="60896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63332" y="63182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82232" y="44063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0832" y="48635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91832" y="49397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4632" y="60515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87032" y="45587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83907" y="45460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15732" y="59753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25232" y="49397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96632" y="60134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34832" y="5641537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58632" y="493025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453832" y="463498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4193" y="6280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5800" y="4267200"/>
              <a:ext cx="2438400" cy="2335769"/>
              <a:chOff x="1600200" y="3074431"/>
              <a:chExt cx="2006598" cy="19126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604955" y="3074431"/>
                <a:ext cx="1981200" cy="1909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600200" y="3124200"/>
                <a:ext cx="2006598" cy="1862885"/>
                <a:chOff x="1600200" y="3124200"/>
                <a:chExt cx="2006598" cy="1862885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00200" y="4103129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16073" y="3436377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625598" y="3774514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00200" y="4407931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00200" y="4729163"/>
                  <a:ext cx="1981200" cy="0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267098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52748" y="3127093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28896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300289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943095" y="3124200"/>
                  <a:ext cx="0" cy="1859992"/>
                </a:xfrm>
                <a:prstGeom prst="line">
                  <a:avLst/>
                </a:prstGeom>
                <a:ln w="12700">
                  <a:solidFill>
                    <a:srgbClr val="0D47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45067"/>
            <a:ext cx="1739563" cy="1650069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94324"/>
            <a:ext cx="2313765" cy="1782676"/>
          </a:xfrm>
          <a:prstGeom prst="rect">
            <a:avLst/>
          </a:prstGeom>
          <a:noFill/>
          <a:ln w="7632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42" name="Group 341"/>
          <p:cNvGrpSpPr/>
          <p:nvPr/>
        </p:nvGrpSpPr>
        <p:grpSpPr>
          <a:xfrm>
            <a:off x="6629400" y="4861686"/>
            <a:ext cx="2021952" cy="1732498"/>
            <a:chOff x="844550" y="3792538"/>
            <a:chExt cx="2874963" cy="2449512"/>
          </a:xfrm>
        </p:grpSpPr>
        <p:sp>
          <p:nvSpPr>
            <p:cNvPr id="256" name="Rectangle 35"/>
            <p:cNvSpPr>
              <a:spLocks noChangeArrowheads="1"/>
            </p:cNvSpPr>
            <p:nvPr/>
          </p:nvSpPr>
          <p:spPr bwMode="auto">
            <a:xfrm>
              <a:off x="2373313" y="4203700"/>
              <a:ext cx="461963" cy="879475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36"/>
            <p:cNvSpPr>
              <a:spLocks noChangeArrowheads="1"/>
            </p:cNvSpPr>
            <p:nvPr/>
          </p:nvSpPr>
          <p:spPr bwMode="auto">
            <a:xfrm>
              <a:off x="2636838" y="3851275"/>
              <a:ext cx="922338" cy="585787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Rectangle 37"/>
            <p:cNvSpPr>
              <a:spLocks noChangeArrowheads="1"/>
            </p:cNvSpPr>
            <p:nvPr/>
          </p:nvSpPr>
          <p:spPr bwMode="auto">
            <a:xfrm>
              <a:off x="1252538" y="3851275"/>
              <a:ext cx="527050" cy="38735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Rectangle 38"/>
            <p:cNvSpPr>
              <a:spLocks noChangeArrowheads="1"/>
            </p:cNvSpPr>
            <p:nvPr/>
          </p:nvSpPr>
          <p:spPr bwMode="auto">
            <a:xfrm>
              <a:off x="1252538" y="4286250"/>
              <a:ext cx="527050" cy="52705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Rectangle 39"/>
            <p:cNvSpPr>
              <a:spLocks noChangeArrowheads="1"/>
            </p:cNvSpPr>
            <p:nvPr/>
          </p:nvSpPr>
          <p:spPr bwMode="auto">
            <a:xfrm>
              <a:off x="1252538" y="5375275"/>
              <a:ext cx="561975" cy="52705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Rectangle 40"/>
            <p:cNvSpPr>
              <a:spLocks noChangeArrowheads="1"/>
            </p:cNvSpPr>
            <p:nvPr/>
          </p:nvSpPr>
          <p:spPr bwMode="auto">
            <a:xfrm>
              <a:off x="1647825" y="5284788"/>
              <a:ext cx="892175" cy="585787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Line 41"/>
            <p:cNvSpPr>
              <a:spLocks noChangeShapeType="1"/>
            </p:cNvSpPr>
            <p:nvPr/>
          </p:nvSpPr>
          <p:spPr bwMode="auto">
            <a:xfrm>
              <a:off x="1317625" y="5727700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2"/>
            <p:cNvSpPr>
              <a:spLocks noChangeShapeType="1"/>
            </p:cNvSpPr>
            <p:nvPr/>
          </p:nvSpPr>
          <p:spPr bwMode="auto">
            <a:xfrm>
              <a:off x="1449388" y="561022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43"/>
            <p:cNvSpPr>
              <a:spLocks noChangeShapeType="1"/>
            </p:cNvSpPr>
            <p:nvPr/>
          </p:nvSpPr>
          <p:spPr bwMode="auto">
            <a:xfrm>
              <a:off x="1581150" y="5727700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44"/>
            <p:cNvSpPr>
              <a:spLocks noChangeShapeType="1"/>
            </p:cNvSpPr>
            <p:nvPr/>
          </p:nvSpPr>
          <p:spPr bwMode="auto">
            <a:xfrm>
              <a:off x="1712913" y="5845175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45"/>
            <p:cNvSpPr>
              <a:spLocks noChangeShapeType="1"/>
            </p:cNvSpPr>
            <p:nvPr/>
          </p:nvSpPr>
          <p:spPr bwMode="auto">
            <a:xfrm>
              <a:off x="1911350" y="5083175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46"/>
            <p:cNvSpPr>
              <a:spLocks noChangeShapeType="1"/>
            </p:cNvSpPr>
            <p:nvPr/>
          </p:nvSpPr>
          <p:spPr bwMode="auto">
            <a:xfrm>
              <a:off x="1779588" y="50244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47"/>
            <p:cNvSpPr>
              <a:spLocks noChangeShapeType="1"/>
            </p:cNvSpPr>
            <p:nvPr/>
          </p:nvSpPr>
          <p:spPr bwMode="auto">
            <a:xfrm>
              <a:off x="1317625" y="555148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8"/>
            <p:cNvSpPr>
              <a:spLocks noChangeShapeType="1"/>
            </p:cNvSpPr>
            <p:nvPr/>
          </p:nvSpPr>
          <p:spPr bwMode="auto">
            <a:xfrm>
              <a:off x="1712913" y="4965700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9"/>
            <p:cNvSpPr>
              <a:spLocks noChangeShapeType="1"/>
            </p:cNvSpPr>
            <p:nvPr/>
          </p:nvSpPr>
          <p:spPr bwMode="auto">
            <a:xfrm>
              <a:off x="1911350" y="4965700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50"/>
            <p:cNvSpPr>
              <a:spLocks noChangeShapeType="1"/>
            </p:cNvSpPr>
            <p:nvPr/>
          </p:nvSpPr>
          <p:spPr bwMode="auto">
            <a:xfrm>
              <a:off x="1647825" y="50244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51"/>
            <p:cNvSpPr>
              <a:spLocks noChangeShapeType="1"/>
            </p:cNvSpPr>
            <p:nvPr/>
          </p:nvSpPr>
          <p:spPr bwMode="auto">
            <a:xfrm>
              <a:off x="1647825" y="555148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52"/>
            <p:cNvSpPr>
              <a:spLocks noChangeShapeType="1"/>
            </p:cNvSpPr>
            <p:nvPr/>
          </p:nvSpPr>
          <p:spPr bwMode="auto">
            <a:xfrm>
              <a:off x="1384300" y="543401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53"/>
            <p:cNvSpPr>
              <a:spLocks noChangeShapeType="1"/>
            </p:cNvSpPr>
            <p:nvPr/>
          </p:nvSpPr>
          <p:spPr bwMode="auto">
            <a:xfrm>
              <a:off x="1911350" y="5141913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54"/>
            <p:cNvSpPr>
              <a:spLocks noChangeShapeType="1"/>
            </p:cNvSpPr>
            <p:nvPr/>
          </p:nvSpPr>
          <p:spPr bwMode="auto">
            <a:xfrm>
              <a:off x="1581150" y="519906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55"/>
            <p:cNvSpPr>
              <a:spLocks noChangeShapeType="1"/>
            </p:cNvSpPr>
            <p:nvPr/>
          </p:nvSpPr>
          <p:spPr bwMode="auto">
            <a:xfrm>
              <a:off x="2571750" y="45545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56"/>
            <p:cNvSpPr>
              <a:spLocks noChangeShapeType="1"/>
            </p:cNvSpPr>
            <p:nvPr/>
          </p:nvSpPr>
          <p:spPr bwMode="auto">
            <a:xfrm>
              <a:off x="3295650" y="5610225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57"/>
            <p:cNvSpPr>
              <a:spLocks noChangeShapeType="1"/>
            </p:cNvSpPr>
            <p:nvPr/>
          </p:nvSpPr>
          <p:spPr bwMode="auto">
            <a:xfrm>
              <a:off x="3427413" y="555148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58"/>
            <p:cNvSpPr>
              <a:spLocks noChangeShapeType="1"/>
            </p:cNvSpPr>
            <p:nvPr/>
          </p:nvSpPr>
          <p:spPr bwMode="auto">
            <a:xfrm>
              <a:off x="3362325" y="5727700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59"/>
            <p:cNvSpPr>
              <a:spLocks noChangeShapeType="1"/>
            </p:cNvSpPr>
            <p:nvPr/>
          </p:nvSpPr>
          <p:spPr bwMode="auto">
            <a:xfrm>
              <a:off x="1449388" y="4730750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60"/>
            <p:cNvSpPr>
              <a:spLocks noChangeShapeType="1"/>
            </p:cNvSpPr>
            <p:nvPr/>
          </p:nvSpPr>
          <p:spPr bwMode="auto">
            <a:xfrm>
              <a:off x="1384300" y="45545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61"/>
            <p:cNvSpPr>
              <a:spLocks noChangeShapeType="1"/>
            </p:cNvSpPr>
            <p:nvPr/>
          </p:nvSpPr>
          <p:spPr bwMode="auto">
            <a:xfrm>
              <a:off x="1581150" y="437832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62"/>
            <p:cNvSpPr>
              <a:spLocks noChangeShapeType="1"/>
            </p:cNvSpPr>
            <p:nvPr/>
          </p:nvSpPr>
          <p:spPr bwMode="auto">
            <a:xfrm>
              <a:off x="1306513" y="431641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63"/>
            <p:cNvSpPr>
              <a:spLocks noChangeShapeType="1"/>
            </p:cNvSpPr>
            <p:nvPr/>
          </p:nvSpPr>
          <p:spPr bwMode="auto">
            <a:xfrm>
              <a:off x="1647825" y="4203700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64"/>
            <p:cNvSpPr>
              <a:spLocks noChangeShapeType="1"/>
            </p:cNvSpPr>
            <p:nvPr/>
          </p:nvSpPr>
          <p:spPr bwMode="auto">
            <a:xfrm>
              <a:off x="1317625" y="402748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65"/>
            <p:cNvSpPr>
              <a:spLocks noChangeShapeType="1"/>
            </p:cNvSpPr>
            <p:nvPr/>
          </p:nvSpPr>
          <p:spPr bwMode="auto">
            <a:xfrm>
              <a:off x="1647825" y="402748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66"/>
            <p:cNvSpPr>
              <a:spLocks noChangeShapeType="1"/>
            </p:cNvSpPr>
            <p:nvPr/>
          </p:nvSpPr>
          <p:spPr bwMode="auto">
            <a:xfrm>
              <a:off x="1395413" y="4127500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67"/>
            <p:cNvSpPr>
              <a:spLocks noChangeShapeType="1"/>
            </p:cNvSpPr>
            <p:nvPr/>
          </p:nvSpPr>
          <p:spPr bwMode="auto">
            <a:xfrm>
              <a:off x="1516063" y="3910013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68"/>
            <p:cNvSpPr>
              <a:spLocks noChangeShapeType="1"/>
            </p:cNvSpPr>
            <p:nvPr/>
          </p:nvSpPr>
          <p:spPr bwMode="auto">
            <a:xfrm>
              <a:off x="3230563" y="391001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69"/>
            <p:cNvSpPr>
              <a:spLocks noChangeShapeType="1"/>
            </p:cNvSpPr>
            <p:nvPr/>
          </p:nvSpPr>
          <p:spPr bwMode="auto">
            <a:xfrm>
              <a:off x="3427413" y="391001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70"/>
            <p:cNvSpPr>
              <a:spLocks noChangeShapeType="1"/>
            </p:cNvSpPr>
            <p:nvPr/>
          </p:nvSpPr>
          <p:spPr bwMode="auto">
            <a:xfrm>
              <a:off x="3295650" y="4086225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71"/>
            <p:cNvSpPr>
              <a:spLocks noChangeShapeType="1"/>
            </p:cNvSpPr>
            <p:nvPr/>
          </p:nvSpPr>
          <p:spPr bwMode="auto">
            <a:xfrm>
              <a:off x="3362325" y="4730750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72"/>
            <p:cNvSpPr>
              <a:spLocks noChangeShapeType="1"/>
            </p:cNvSpPr>
            <p:nvPr/>
          </p:nvSpPr>
          <p:spPr bwMode="auto">
            <a:xfrm>
              <a:off x="3427413" y="490696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73"/>
            <p:cNvSpPr>
              <a:spLocks noChangeShapeType="1"/>
            </p:cNvSpPr>
            <p:nvPr/>
          </p:nvSpPr>
          <p:spPr bwMode="auto">
            <a:xfrm>
              <a:off x="3362325" y="461327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74"/>
            <p:cNvSpPr>
              <a:spLocks noChangeShapeType="1"/>
            </p:cNvSpPr>
            <p:nvPr/>
          </p:nvSpPr>
          <p:spPr bwMode="auto">
            <a:xfrm>
              <a:off x="3230563" y="478948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75"/>
            <p:cNvSpPr>
              <a:spLocks noChangeShapeType="1"/>
            </p:cNvSpPr>
            <p:nvPr/>
          </p:nvSpPr>
          <p:spPr bwMode="auto">
            <a:xfrm>
              <a:off x="3494088" y="478948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76"/>
            <p:cNvSpPr>
              <a:spLocks noChangeShapeType="1"/>
            </p:cNvSpPr>
            <p:nvPr/>
          </p:nvSpPr>
          <p:spPr bwMode="auto">
            <a:xfrm>
              <a:off x="3098800" y="5610225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77"/>
            <p:cNvSpPr>
              <a:spLocks noChangeShapeType="1"/>
            </p:cNvSpPr>
            <p:nvPr/>
          </p:nvSpPr>
          <p:spPr bwMode="auto">
            <a:xfrm>
              <a:off x="3098800" y="5492750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78"/>
            <p:cNvSpPr>
              <a:spLocks noChangeShapeType="1"/>
            </p:cNvSpPr>
            <p:nvPr/>
          </p:nvSpPr>
          <p:spPr bwMode="auto">
            <a:xfrm>
              <a:off x="3098800" y="531653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79"/>
            <p:cNvSpPr>
              <a:spLocks noChangeShapeType="1"/>
            </p:cNvSpPr>
            <p:nvPr/>
          </p:nvSpPr>
          <p:spPr bwMode="auto">
            <a:xfrm>
              <a:off x="3559175" y="53165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80"/>
            <p:cNvSpPr>
              <a:spLocks noChangeShapeType="1"/>
            </p:cNvSpPr>
            <p:nvPr/>
          </p:nvSpPr>
          <p:spPr bwMode="auto">
            <a:xfrm>
              <a:off x="3295650" y="5434013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81"/>
            <p:cNvSpPr>
              <a:spLocks noChangeShapeType="1"/>
            </p:cNvSpPr>
            <p:nvPr/>
          </p:nvSpPr>
          <p:spPr bwMode="auto">
            <a:xfrm>
              <a:off x="1712913" y="531653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82"/>
            <p:cNvSpPr>
              <a:spLocks noChangeShapeType="1"/>
            </p:cNvSpPr>
            <p:nvPr/>
          </p:nvSpPr>
          <p:spPr bwMode="auto">
            <a:xfrm>
              <a:off x="1846263" y="543401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83"/>
            <p:cNvSpPr>
              <a:spLocks noChangeShapeType="1"/>
            </p:cNvSpPr>
            <p:nvPr/>
          </p:nvSpPr>
          <p:spPr bwMode="auto">
            <a:xfrm>
              <a:off x="2174875" y="537527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84"/>
            <p:cNvSpPr>
              <a:spLocks noChangeShapeType="1"/>
            </p:cNvSpPr>
            <p:nvPr/>
          </p:nvSpPr>
          <p:spPr bwMode="auto">
            <a:xfrm>
              <a:off x="2241550" y="5727700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85"/>
            <p:cNvSpPr>
              <a:spLocks noChangeShapeType="1"/>
            </p:cNvSpPr>
            <p:nvPr/>
          </p:nvSpPr>
          <p:spPr bwMode="auto">
            <a:xfrm>
              <a:off x="2439988" y="484822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86"/>
            <p:cNvSpPr>
              <a:spLocks noChangeShapeType="1"/>
            </p:cNvSpPr>
            <p:nvPr/>
          </p:nvSpPr>
          <p:spPr bwMode="auto">
            <a:xfrm>
              <a:off x="2571750" y="50244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87"/>
            <p:cNvSpPr>
              <a:spLocks noChangeShapeType="1"/>
            </p:cNvSpPr>
            <p:nvPr/>
          </p:nvSpPr>
          <p:spPr bwMode="auto">
            <a:xfrm>
              <a:off x="2571750" y="484822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88"/>
            <p:cNvSpPr>
              <a:spLocks noChangeShapeType="1"/>
            </p:cNvSpPr>
            <p:nvPr/>
          </p:nvSpPr>
          <p:spPr bwMode="auto">
            <a:xfrm>
              <a:off x="2439988" y="461327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89"/>
            <p:cNvSpPr>
              <a:spLocks noChangeShapeType="1"/>
            </p:cNvSpPr>
            <p:nvPr/>
          </p:nvSpPr>
          <p:spPr bwMode="auto">
            <a:xfrm>
              <a:off x="2703513" y="4613275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90"/>
            <p:cNvSpPr>
              <a:spLocks noChangeShapeType="1"/>
            </p:cNvSpPr>
            <p:nvPr/>
          </p:nvSpPr>
          <p:spPr bwMode="auto">
            <a:xfrm>
              <a:off x="2571750" y="467201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91"/>
            <p:cNvSpPr>
              <a:spLocks noChangeShapeType="1"/>
            </p:cNvSpPr>
            <p:nvPr/>
          </p:nvSpPr>
          <p:spPr bwMode="auto">
            <a:xfrm>
              <a:off x="3163888" y="437832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92"/>
            <p:cNvSpPr>
              <a:spLocks noChangeShapeType="1"/>
            </p:cNvSpPr>
            <p:nvPr/>
          </p:nvSpPr>
          <p:spPr bwMode="auto">
            <a:xfrm>
              <a:off x="2439988" y="561022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93"/>
            <p:cNvSpPr>
              <a:spLocks noChangeShapeType="1"/>
            </p:cNvSpPr>
            <p:nvPr/>
          </p:nvSpPr>
          <p:spPr bwMode="auto">
            <a:xfrm>
              <a:off x="3098800" y="426243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94"/>
            <p:cNvSpPr>
              <a:spLocks noChangeShapeType="1"/>
            </p:cNvSpPr>
            <p:nvPr/>
          </p:nvSpPr>
          <p:spPr bwMode="auto">
            <a:xfrm>
              <a:off x="3163888" y="4144963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95"/>
            <p:cNvSpPr>
              <a:spLocks noChangeShapeType="1"/>
            </p:cNvSpPr>
            <p:nvPr/>
          </p:nvSpPr>
          <p:spPr bwMode="auto">
            <a:xfrm>
              <a:off x="3098800" y="402748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96"/>
            <p:cNvSpPr>
              <a:spLocks noChangeShapeType="1"/>
            </p:cNvSpPr>
            <p:nvPr/>
          </p:nvSpPr>
          <p:spPr bwMode="auto">
            <a:xfrm>
              <a:off x="3427413" y="431958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97"/>
            <p:cNvSpPr>
              <a:spLocks noChangeShapeType="1"/>
            </p:cNvSpPr>
            <p:nvPr/>
          </p:nvSpPr>
          <p:spPr bwMode="auto">
            <a:xfrm>
              <a:off x="1581150" y="4613275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98"/>
            <p:cNvSpPr>
              <a:spLocks noChangeShapeType="1"/>
            </p:cNvSpPr>
            <p:nvPr/>
          </p:nvSpPr>
          <p:spPr bwMode="auto">
            <a:xfrm>
              <a:off x="2703513" y="4965700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99"/>
            <p:cNvSpPr>
              <a:spLocks noChangeShapeType="1"/>
            </p:cNvSpPr>
            <p:nvPr/>
          </p:nvSpPr>
          <p:spPr bwMode="auto">
            <a:xfrm>
              <a:off x="2571750" y="4262438"/>
              <a:ext cx="53975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100"/>
            <p:cNvSpPr>
              <a:spLocks noChangeShapeType="1"/>
            </p:cNvSpPr>
            <p:nvPr/>
          </p:nvSpPr>
          <p:spPr bwMode="auto">
            <a:xfrm>
              <a:off x="2703513" y="4027488"/>
              <a:ext cx="55563" cy="158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Rectangle 101"/>
            <p:cNvSpPr>
              <a:spLocks noChangeArrowheads="1"/>
            </p:cNvSpPr>
            <p:nvPr/>
          </p:nvSpPr>
          <p:spPr bwMode="auto">
            <a:xfrm>
              <a:off x="1516063" y="4906963"/>
              <a:ext cx="527050" cy="331787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Rectangle 102"/>
            <p:cNvSpPr>
              <a:spLocks noChangeArrowheads="1"/>
            </p:cNvSpPr>
            <p:nvPr/>
          </p:nvSpPr>
          <p:spPr bwMode="auto">
            <a:xfrm>
              <a:off x="3032125" y="5284788"/>
              <a:ext cx="593725" cy="585787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Rectangle 103"/>
            <p:cNvSpPr>
              <a:spLocks noChangeArrowheads="1"/>
            </p:cNvSpPr>
            <p:nvPr/>
          </p:nvSpPr>
          <p:spPr bwMode="auto">
            <a:xfrm>
              <a:off x="3032125" y="4495800"/>
              <a:ext cx="593725" cy="52705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Rectangle 104"/>
            <p:cNvSpPr>
              <a:spLocks noChangeArrowheads="1"/>
            </p:cNvSpPr>
            <p:nvPr/>
          </p:nvSpPr>
          <p:spPr bwMode="auto">
            <a:xfrm>
              <a:off x="844550" y="3851275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Rectangle 105"/>
            <p:cNvSpPr>
              <a:spLocks noChangeArrowheads="1"/>
            </p:cNvSpPr>
            <p:nvPr/>
          </p:nvSpPr>
          <p:spPr bwMode="auto">
            <a:xfrm>
              <a:off x="857250" y="4378325"/>
              <a:ext cx="442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Rectangle 106"/>
            <p:cNvSpPr>
              <a:spLocks noChangeArrowheads="1"/>
            </p:cNvSpPr>
            <p:nvPr/>
          </p:nvSpPr>
          <p:spPr bwMode="auto">
            <a:xfrm>
              <a:off x="1965325" y="4554538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Rectangle 107"/>
            <p:cNvSpPr>
              <a:spLocks noChangeArrowheads="1"/>
            </p:cNvSpPr>
            <p:nvPr/>
          </p:nvSpPr>
          <p:spPr bwMode="auto">
            <a:xfrm>
              <a:off x="1108075" y="4906963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Rectangle 108"/>
            <p:cNvSpPr>
              <a:spLocks noChangeArrowheads="1"/>
            </p:cNvSpPr>
            <p:nvPr/>
          </p:nvSpPr>
          <p:spPr bwMode="auto">
            <a:xfrm>
              <a:off x="844550" y="5549900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Rectangle 109"/>
            <p:cNvSpPr>
              <a:spLocks noChangeArrowheads="1"/>
            </p:cNvSpPr>
            <p:nvPr/>
          </p:nvSpPr>
          <p:spPr bwMode="auto">
            <a:xfrm>
              <a:off x="2622550" y="5434013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Rectangle 110"/>
            <p:cNvSpPr>
              <a:spLocks noChangeArrowheads="1"/>
            </p:cNvSpPr>
            <p:nvPr/>
          </p:nvSpPr>
          <p:spPr bwMode="auto">
            <a:xfrm>
              <a:off x="1765300" y="5845175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" name="Rectangle 111"/>
            <p:cNvSpPr>
              <a:spLocks noChangeArrowheads="1"/>
            </p:cNvSpPr>
            <p:nvPr/>
          </p:nvSpPr>
          <p:spPr bwMode="auto">
            <a:xfrm>
              <a:off x="2754313" y="4965700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Rectangle 112"/>
            <p:cNvSpPr>
              <a:spLocks noChangeArrowheads="1"/>
            </p:cNvSpPr>
            <p:nvPr/>
          </p:nvSpPr>
          <p:spPr bwMode="auto">
            <a:xfrm>
              <a:off x="2228850" y="3851275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4" name="Group 113"/>
            <p:cNvGrpSpPr>
              <a:grpSpLocks/>
            </p:cNvGrpSpPr>
            <p:nvPr/>
          </p:nvGrpSpPr>
          <p:grpSpPr bwMode="auto">
            <a:xfrm>
              <a:off x="1120775" y="3792538"/>
              <a:ext cx="2598738" cy="2184400"/>
              <a:chOff x="502" y="2389"/>
              <a:chExt cx="1637" cy="1376"/>
            </a:xfrm>
          </p:grpSpPr>
          <p:sp>
            <p:nvSpPr>
              <p:cNvPr id="335" name="Rectangle 114"/>
              <p:cNvSpPr>
                <a:spLocks noChangeArrowheads="1"/>
              </p:cNvSpPr>
              <p:nvPr/>
            </p:nvSpPr>
            <p:spPr bwMode="auto">
              <a:xfrm>
                <a:off x="1249" y="2389"/>
                <a:ext cx="872" cy="849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6" name="Rectangle 115"/>
              <p:cNvSpPr>
                <a:spLocks noChangeArrowheads="1"/>
              </p:cNvSpPr>
              <p:nvPr/>
            </p:nvSpPr>
            <p:spPr bwMode="auto">
              <a:xfrm>
                <a:off x="543" y="2389"/>
                <a:ext cx="581" cy="923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" name="Rectangle 116"/>
              <p:cNvSpPr>
                <a:spLocks noChangeArrowheads="1"/>
              </p:cNvSpPr>
              <p:nvPr/>
            </p:nvSpPr>
            <p:spPr bwMode="auto">
              <a:xfrm>
                <a:off x="502" y="3275"/>
                <a:ext cx="1637" cy="490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24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Spatial Databases</a:t>
                </a:r>
              </a:p>
              <a:p>
                <a:r>
                  <a:rPr lang="en-US" sz="2400" dirty="0"/>
                  <a:t>Queries</a:t>
                </a:r>
              </a:p>
              <a:p>
                <a:pPr lvl="1"/>
                <a:r>
                  <a:rPr lang="en-US" sz="1800" dirty="0"/>
                  <a:t>Range queries</a:t>
                </a:r>
              </a:p>
              <a:p>
                <a:pPr lvl="1"/>
                <a:r>
                  <a:rPr lang="en-US" sz="1800" dirty="0"/>
                  <a:t>KNN queries</a:t>
                </a:r>
              </a:p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Distance metrics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a point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a trajectory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two trajectories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two trajectory segments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Indexing structures 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Retrieval algorithms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94238"/>
            <a:ext cx="533400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16797"/>
            <a:ext cx="5334000" cy="141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64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Trajectory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219200"/>
            <a:ext cx="4467225" cy="1477962"/>
          </a:xfrm>
        </p:spPr>
        <p:txBody>
          <a:bodyPr>
            <a:normAutofit/>
          </a:bodyPr>
          <a:lstStyle/>
          <a:p>
            <a:r>
              <a:rPr lang="en-US" sz="2400" dirty="0"/>
              <a:t>Range queries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425" y="1676400"/>
            <a:ext cx="4524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E.g. Retrieve the trajectories of vehicles passing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given rectangular region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between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2pm-4pm in the past month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2686050"/>
            <a:ext cx="4419600" cy="147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KNN queries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r="33143"/>
          <a:stretch/>
        </p:blipFill>
        <p:spPr bwMode="auto">
          <a:xfrm>
            <a:off x="6415405" y="2867025"/>
            <a:ext cx="1737995" cy="121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357"/>
          <a:stretch/>
        </p:blipFill>
        <p:spPr bwMode="auto">
          <a:xfrm>
            <a:off x="6403925" y="1381125"/>
            <a:ext cx="1719739" cy="121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742950" y="3124200"/>
            <a:ext cx="515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E.g. Retrieve the trajectories of people with the minimum aggregated distance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set of query points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Publications: [1][2] for a single point query, [3] for multiple query points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425" y="4410075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E.g. Retrieve the trajectories of people with the minimum aggregated distance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query trajectory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Publications: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Chen et al, SIGMOD05; Vlachos et al, ICDE02; Yi et al, ICDE98.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7" r="286"/>
          <a:stretch/>
        </p:blipFill>
        <p:spPr bwMode="auto">
          <a:xfrm>
            <a:off x="6400165" y="4324350"/>
            <a:ext cx="1752600" cy="121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57200" y="6397823"/>
            <a:ext cx="7661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[3] </a:t>
            </a:r>
            <a:r>
              <a:rPr lang="en-US" sz="1400" dirty="0" err="1"/>
              <a:t>Zaiben</a:t>
            </a:r>
            <a:r>
              <a:rPr lang="en-US" sz="1400" dirty="0"/>
              <a:t> Chen, et al. </a:t>
            </a:r>
            <a:r>
              <a:rPr lang="en-US" sz="1400" dirty="0">
                <a:hlinkClick r:id="rId3"/>
              </a:rPr>
              <a:t>Searching Trajectories by Locations: An Efficiency Study</a:t>
            </a:r>
            <a:r>
              <a:rPr lang="en-US" sz="1400" dirty="0"/>
              <a:t>, SIGMOD 2010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5791200"/>
            <a:ext cx="8482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[1] E. Frentzos, et al</a:t>
            </a:r>
            <a:r>
              <a:rPr lang="en-US" sz="1400" dirty="0"/>
              <a:t>. Algorithms for nearest neighbor search on moving object trajectories. </a:t>
            </a:r>
            <a:r>
              <a:rPr lang="en-US" sz="1400" dirty="0" err="1"/>
              <a:t>Geoinformatica</a:t>
            </a:r>
            <a:r>
              <a:rPr lang="en-US" sz="1400" dirty="0"/>
              <a:t>, 2007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6093023"/>
            <a:ext cx="81724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[2] D. </a:t>
            </a:r>
            <a:r>
              <a:rPr lang="en-US" sz="1400" dirty="0" err="1"/>
              <a:t>Pfoser</a:t>
            </a:r>
            <a:r>
              <a:rPr lang="en-US" sz="1400" dirty="0"/>
              <a:t>,  et al. Novel approaches in query processing for moving object trajectories. VLDB, 2000.</a:t>
            </a:r>
          </a:p>
        </p:txBody>
      </p:sp>
    </p:spTree>
    <p:extLst>
      <p:ext uri="{BB962C8B-B14F-4D97-AF65-F5344CB8AC3E}">
        <p14:creationId xmlns:p14="http://schemas.microsoft.com/office/powerpoint/2010/main" val="254608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Spatial Databases</a:t>
                </a:r>
              </a:p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Queries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Range queries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KNN queries</a:t>
                </a:r>
              </a:p>
              <a:p>
                <a:r>
                  <a:rPr lang="en-US" sz="2400" dirty="0"/>
                  <a:t>Distance metrics</a:t>
                </a:r>
              </a:p>
              <a:p>
                <a:pPr lvl="1"/>
                <a:r>
                  <a:rPr lang="en-US" sz="1800" dirty="0"/>
                  <a:t>The distance between a point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/>
                  <a:t> and a trajectory </a:t>
                </a:r>
              </a:p>
              <a:p>
                <a:pPr lvl="1"/>
                <a:r>
                  <a:rPr lang="en-US" sz="1800" dirty="0"/>
                  <a:t>The Distance between two trajectories </a:t>
                </a:r>
              </a:p>
              <a:p>
                <a:pPr lvl="1"/>
                <a:r>
                  <a:rPr lang="en-US" sz="1800" dirty="0"/>
                  <a:t>The distance between two trajectory segments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Indexing structures 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Retrieval algorithms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94238"/>
            <a:ext cx="533400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16797"/>
            <a:ext cx="5334000" cy="141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70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15258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Distance metrics</a:t>
                </a:r>
              </a:p>
              <a:p>
                <a:pPr lvl="1"/>
                <a:r>
                  <a:rPr lang="en-US" sz="2000" dirty="0"/>
                  <a:t>The distance between a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and a trajectory 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152584"/>
              </a:xfrm>
              <a:blipFill rotWithShape="0">
                <a:blip r:embed="rId2"/>
                <a:stretch>
                  <a:fillRect l="-1333" t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6600" y="3073911"/>
                <a:ext cx="27087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073911"/>
                <a:ext cx="2708755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6600" y="3607475"/>
                <a:ext cx="2588722" cy="63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07475"/>
                <a:ext cx="2588722" cy="6348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76600" y="4293275"/>
                <a:ext cx="2669833" cy="63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293275"/>
                <a:ext cx="2669833" cy="6348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r="33143"/>
          <a:stretch/>
        </p:blipFill>
        <p:spPr bwMode="auto">
          <a:xfrm>
            <a:off x="663607" y="3083597"/>
            <a:ext cx="2308193" cy="171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248400" y="2921675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using an exponential function to assign a larger contribution to a closer matched pair of points while giving much lower value to those far-away pairs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6093023"/>
            <a:ext cx="7204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Zaiben</a:t>
            </a:r>
            <a:r>
              <a:rPr lang="en-US" sz="1400" dirty="0"/>
              <a:t> Chen, et al. </a:t>
            </a:r>
            <a:r>
              <a:rPr lang="en-US" sz="1400" dirty="0">
                <a:hlinkClick r:id="rId7"/>
              </a:rPr>
              <a:t>Searching Trajectories by Locations: An Efficiency Study</a:t>
            </a:r>
            <a:r>
              <a:rPr lang="en-US" sz="1400" dirty="0"/>
              <a:t>, SIGMOD 2010</a:t>
            </a:r>
          </a:p>
        </p:txBody>
      </p:sp>
    </p:spTree>
    <p:extLst>
      <p:ext uri="{BB962C8B-B14F-4D97-AF65-F5344CB8AC3E}">
        <p14:creationId xmlns:p14="http://schemas.microsoft.com/office/powerpoint/2010/main" val="528612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Distance between two trajectories </a:t>
                </a:r>
              </a:p>
              <a:p>
                <a:pPr lvl="1"/>
                <a:r>
                  <a:rPr lang="en-US" sz="2000" dirty="0"/>
                  <a:t>Closest-Pair Distance: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𝐶𝑃𝐷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Sum-of-Pairs Distance 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𝑆𝑃𝐷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Assume two trajectories have the same length</a:t>
                </a:r>
              </a:p>
              <a:p>
                <a:pPr lvl="1"/>
                <a:r>
                  <a:rPr lang="en-US" sz="2000" dirty="0"/>
                  <a:t>Dynamic Time Wrapping (DTW) distance </a:t>
                </a:r>
              </a:p>
              <a:p>
                <a:pPr lvl="2"/>
                <a:r>
                  <a:rPr lang="en-US" sz="1600" dirty="0"/>
                  <a:t>allow ‘repeating’ some points as many times as needed to get the best alignment </a:t>
                </a:r>
              </a:p>
              <a:p>
                <a:pPr lvl="2"/>
                <a:r>
                  <a:rPr lang="en-US" sz="1600" dirty="0"/>
                  <a:t>some noise points from a trajectory may cause a big distance between trajectories</a:t>
                </a:r>
              </a:p>
              <a:p>
                <a:pPr lvl="2"/>
                <a:r>
                  <a:rPr lang="en-US" sz="1600" dirty="0"/>
                  <a:t>Not metric: Not satisfy the triangle inequality</a:t>
                </a:r>
              </a:p>
              <a:p>
                <a:pPr lvl="1"/>
                <a:r>
                  <a:rPr lang="en-US" sz="2000" dirty="0"/>
                  <a:t>Longest Common Sub-Sequence (LCSS) </a:t>
                </a:r>
              </a:p>
              <a:p>
                <a:pPr lvl="2"/>
                <a:r>
                  <a:rPr lang="en-US" sz="1600" dirty="0"/>
                  <a:t>skip some noise points when calculating the distance </a:t>
                </a:r>
              </a:p>
              <a:p>
                <a:pPr lvl="2"/>
                <a:r>
                  <a:rPr lang="en-US" sz="1600" dirty="0"/>
                  <a:t>A threshold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 is used to determine whether two points are matched</a:t>
                </a:r>
              </a:p>
              <a:p>
                <a:pPr lvl="1"/>
                <a:r>
                  <a:rPr lang="en-US" sz="2000" dirty="0"/>
                  <a:t>EDR distance</a:t>
                </a:r>
              </a:p>
              <a:p>
                <a:pPr lvl="2"/>
                <a:r>
                  <a:rPr lang="en-US" sz="1600" dirty="0"/>
                  <a:t>A threshold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 is used to determine</a:t>
                </a:r>
              </a:p>
              <a:p>
                <a:pPr lvl="2"/>
                <a:r>
                  <a:rPr lang="en-US" sz="1600" dirty="0"/>
                  <a:t>assign penalties to the gaps between two matched sub-trajectories</a:t>
                </a:r>
              </a:p>
              <a:p>
                <a:pPr lvl="2"/>
                <a:r>
                  <a:rPr lang="en-US" sz="1600" dirty="0"/>
                  <a:t>Is metric: satisfy the triangle inequality</a:t>
                </a:r>
              </a:p>
              <a:p>
                <a:pPr lvl="1"/>
                <a:r>
                  <a:rPr lang="en-US" sz="2000" dirty="0"/>
                  <a:t>ERP distance</a:t>
                </a:r>
              </a:p>
              <a:p>
                <a:pPr lvl="2"/>
                <a:r>
                  <a:rPr lang="en-US" sz="1600" dirty="0"/>
                  <a:t>combine the merits of DTW and EDR</a:t>
                </a:r>
              </a:p>
              <a:p>
                <a:pPr lvl="2"/>
                <a:endParaRPr lang="en-US" sz="1600" dirty="0"/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0">
                <a:blip r:embed="rId2"/>
                <a:stretch>
                  <a:fillRect l="-815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6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Spatial Databases</a:t>
                </a:r>
              </a:p>
              <a:p>
                <a:r>
                  <a:rPr lang="en-US" sz="2400" dirty="0"/>
                  <a:t>Queries</a:t>
                </a:r>
              </a:p>
              <a:p>
                <a:pPr lvl="1"/>
                <a:r>
                  <a:rPr lang="en-US" sz="1800" dirty="0"/>
                  <a:t>Range queries</a:t>
                </a:r>
              </a:p>
              <a:p>
                <a:pPr lvl="1"/>
                <a:r>
                  <a:rPr lang="en-US" sz="1800" dirty="0"/>
                  <a:t>KNN queries</a:t>
                </a:r>
              </a:p>
              <a:p>
                <a:r>
                  <a:rPr lang="en-US" sz="2400" dirty="0"/>
                  <a:t>Distance metrics</a:t>
                </a:r>
              </a:p>
              <a:p>
                <a:pPr lvl="1"/>
                <a:r>
                  <a:rPr lang="en-US" sz="1800" dirty="0"/>
                  <a:t>The distance between a point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/>
                  <a:t> and a trajectory </a:t>
                </a:r>
              </a:p>
              <a:p>
                <a:pPr lvl="1"/>
                <a:r>
                  <a:rPr lang="en-US" sz="1800" dirty="0"/>
                  <a:t>The Distance between two trajectories </a:t>
                </a:r>
              </a:p>
              <a:p>
                <a:pPr lvl="1"/>
                <a:r>
                  <a:rPr lang="en-US" sz="1800" dirty="0"/>
                  <a:t>The distance between two trajectory segments</a:t>
                </a:r>
              </a:p>
              <a:p>
                <a:r>
                  <a:rPr lang="en-US" sz="2200" dirty="0"/>
                  <a:t>Indexing structures </a:t>
                </a:r>
              </a:p>
              <a:p>
                <a:r>
                  <a:rPr lang="en-US" sz="2200" dirty="0"/>
                  <a:t>Retrieval algorithms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94238"/>
            <a:ext cx="533400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16797"/>
            <a:ext cx="5334000" cy="141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27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The distance between two trajectory segments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sz="2000" dirty="0"/>
                  <a:t>the Minimum Bounding Rectangle (MBR)-based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(∆(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∆(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16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Trajectory-</a:t>
                </a:r>
                <a:r>
                  <a:rPr lang="en-US" sz="2000" dirty="0" err="1"/>
                  <a:t>Hausdorff</a:t>
                </a:r>
                <a:r>
                  <a:rPr lang="en-US" sz="2000" dirty="0"/>
                  <a:t> Distance </a:t>
                </a:r>
              </a:p>
              <a:p>
                <a:pPr lvl="2"/>
                <a:r>
                  <a:rPr lang="en-US" sz="1600" dirty="0"/>
                  <a:t>The aggregate perpendicular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lvl="2"/>
                <a:r>
                  <a:rPr lang="en-US" sz="1600" dirty="0"/>
                  <a:t>The aggregate parallel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//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</a:p>
              <a:p>
                <a:pPr lvl="2"/>
                <a:r>
                  <a:rPr lang="en-US" sz="1600" dirty="0"/>
                  <a:t>The angular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𝐻𝑎𝑢𝑠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//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229600" cy="4983163"/>
              </a:xfrm>
              <a:blipFill rotWithShape="0">
                <a:blip r:embed="rId2"/>
                <a:stretch>
                  <a:fillRect l="-96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0"/>
          <a:stretch/>
        </p:blipFill>
        <p:spPr bwMode="auto">
          <a:xfrm>
            <a:off x="6096000" y="2690018"/>
            <a:ext cx="2743200" cy="119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0" r="152"/>
          <a:stretch/>
        </p:blipFill>
        <p:spPr bwMode="auto">
          <a:xfrm>
            <a:off x="6105525" y="4666852"/>
            <a:ext cx="2733675" cy="1276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547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Spatial Databases</a:t>
                </a:r>
              </a:p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Queries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Range queries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KNN queries</a:t>
                </a:r>
              </a:p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Distance metrics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a point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a trajectory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two trajectories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two trajectory segments</a:t>
                </a:r>
              </a:p>
              <a:p>
                <a:r>
                  <a:rPr lang="en-US" sz="2200" dirty="0"/>
                  <a:t>Indexing structures </a:t>
                </a:r>
              </a:p>
              <a:p>
                <a:r>
                  <a:rPr lang="en-US" sz="2200" dirty="0"/>
                  <a:t>Retrieval algorithms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94238"/>
            <a:ext cx="533400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16797"/>
            <a:ext cx="5334000" cy="141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463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Trajectory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7"/>
            <a:ext cx="5029200" cy="47545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Indexing structures</a:t>
            </a:r>
          </a:p>
          <a:p>
            <a:pPr marL="742950" lvl="2" indent="-342900"/>
            <a:r>
              <a:rPr lang="en-US" sz="2000" dirty="0"/>
              <a:t>View temporal as an additional dimension</a:t>
            </a:r>
          </a:p>
          <a:p>
            <a:pPr marL="1200150" lvl="3" indent="-342900"/>
            <a:r>
              <a:rPr lang="en-US" sz="1600" dirty="0"/>
              <a:t>3D R-Tree</a:t>
            </a:r>
          </a:p>
          <a:p>
            <a:pPr marL="1200150" lvl="3" indent="-342900"/>
            <a:r>
              <a:rPr lang="en-US" sz="1600" dirty="0"/>
              <a:t>ST R-Tree</a:t>
            </a:r>
          </a:p>
          <a:p>
            <a:pPr marL="1200150" lvl="3" indent="-342900"/>
            <a:r>
              <a:rPr lang="en-US" sz="1600" dirty="0"/>
              <a:t>TB-Tree</a:t>
            </a:r>
          </a:p>
          <a:p>
            <a:pPr marL="742950" lvl="2" indent="-342900"/>
            <a:r>
              <a:rPr lang="en-US" sz="1800" dirty="0"/>
              <a:t>Divides a time period into multiple time intervals </a:t>
            </a:r>
            <a:r>
              <a:rPr lang="en-US" sz="1800" dirty="0">
                <a:sym typeface="Wingdings" panose="05000000000000000000" pitchFamily="2" charset="2"/>
              </a:rPr>
              <a:t> a </a:t>
            </a:r>
            <a:r>
              <a:rPr lang="en-US" sz="1800" dirty="0"/>
              <a:t>spatial index in each interval</a:t>
            </a:r>
          </a:p>
          <a:p>
            <a:pPr marL="1200150" lvl="3" indent="-342900"/>
            <a:r>
              <a:rPr lang="en-US" sz="1600" dirty="0"/>
              <a:t>HR-tree</a:t>
            </a:r>
          </a:p>
          <a:p>
            <a:pPr marL="1200150" lvl="3" indent="-342900"/>
            <a:r>
              <a:rPr lang="en-US" sz="1600" dirty="0"/>
              <a:t>MR-tree</a:t>
            </a:r>
          </a:p>
          <a:p>
            <a:pPr marL="1200150" lvl="3" indent="-342900"/>
            <a:r>
              <a:rPr lang="en-US" sz="1600" dirty="0"/>
              <a:t>HR+-tree </a:t>
            </a:r>
          </a:p>
          <a:p>
            <a:pPr marL="1200150" lvl="3" indent="-342900"/>
            <a:r>
              <a:rPr lang="en-US" sz="1600" dirty="0"/>
              <a:t>MV3R-tree</a:t>
            </a:r>
          </a:p>
          <a:p>
            <a:pPr marL="742950" lvl="2" indent="-342900"/>
            <a:r>
              <a:rPr lang="en-US" sz="1800" dirty="0"/>
              <a:t>Partition a geographical space into grids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a temporal index in each grid</a:t>
            </a:r>
          </a:p>
          <a:p>
            <a:pPr marL="1200150" lvl="3" indent="-342900"/>
            <a:r>
              <a:rPr lang="en-US" sz="1400" dirty="0"/>
              <a:t>CSE-Tree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4185" r="67281" b="3749"/>
          <a:stretch/>
        </p:blipFill>
        <p:spPr bwMode="auto">
          <a:xfrm>
            <a:off x="5867400" y="1295400"/>
            <a:ext cx="2057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7" t="5000" r="29144" b="15000"/>
          <a:stretch/>
        </p:blipFill>
        <p:spPr bwMode="auto">
          <a:xfrm>
            <a:off x="5791200" y="3276600"/>
            <a:ext cx="2133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06" t="4375" r="1417" b="15625"/>
          <a:stretch/>
        </p:blipFill>
        <p:spPr bwMode="auto">
          <a:xfrm>
            <a:off x="6019800" y="4876800"/>
            <a:ext cx="16764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236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Trajectory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R-Tree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44550" y="2819400"/>
            <a:ext cx="7461250" cy="3062287"/>
            <a:chOff x="328" y="2131"/>
            <a:chExt cx="4700" cy="1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77" y="2389"/>
              <a:ext cx="103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54" y="2906"/>
              <a:ext cx="74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26" y="2906"/>
              <a:ext cx="74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98" y="2906"/>
              <a:ext cx="74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71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61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94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84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17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08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98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89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78" y="3423"/>
              <a:ext cx="208" cy="18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77" y="2389"/>
              <a:ext cx="10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99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600" b="1">
                  <a:solidFill>
                    <a:srgbClr val="FF9900"/>
                  </a:solidFill>
                  <a:latin typeface="Helvetica" pitchFamily="32" charset="0"/>
                  <a:ea typeface="SimSun" pitchFamily="2" charset="-122"/>
                </a:rPr>
                <a:t>R10   R11  R12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826" y="2574"/>
              <a:ext cx="419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58" y="2574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91" y="2574"/>
              <a:ext cx="415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86" y="3091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700" y="3091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588" y="3091"/>
              <a:ext cx="1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452" y="3091"/>
              <a:ext cx="87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035" y="3091"/>
              <a:ext cx="83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365" y="3091"/>
              <a:ext cx="87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949" y="3091"/>
              <a:ext cx="83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4279" y="3091"/>
              <a:ext cx="87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821" y="3091"/>
              <a:ext cx="83" cy="3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412" y="2906"/>
              <a:ext cx="8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R1   R2  R3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284" y="2906"/>
              <a:ext cx="8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R4   R5  R6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157" y="2906"/>
              <a:ext cx="8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3399FF"/>
                  </a:solidFill>
                  <a:latin typeface="Helvetica" pitchFamily="32" charset="0"/>
                  <a:ea typeface="SimSun" pitchFamily="2" charset="-122"/>
                </a:rPr>
                <a:t>R7   R8  R9</a:t>
              </a:r>
            </a:p>
          </p:txBody>
        </p:sp>
        <p:sp>
          <p:nvSpPr>
            <p:cNvPr id="34" name="AutoShape 33"/>
            <p:cNvSpPr>
              <a:spLocks/>
            </p:cNvSpPr>
            <p:nvPr/>
          </p:nvSpPr>
          <p:spPr bwMode="auto">
            <a:xfrm rot="16200000">
              <a:off x="3563" y="2493"/>
              <a:ext cx="185" cy="2492"/>
            </a:xfrm>
            <a:prstGeom prst="leftBrace">
              <a:avLst>
                <a:gd name="adj1" fmla="val 163327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703" y="3829"/>
              <a:ext cx="220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Helvetica" pitchFamily="32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800" b="1">
                  <a:solidFill>
                    <a:srgbClr val="008000"/>
                  </a:solidFill>
                  <a:latin typeface="Helvetica" pitchFamily="32" charset="0"/>
                  <a:ea typeface="SimSun" pitchFamily="2" charset="-122"/>
                </a:rPr>
                <a:t>Data nodes containing points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291" y="2648"/>
              <a:ext cx="291" cy="554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457" y="2426"/>
              <a:ext cx="581" cy="36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585" y="2426"/>
              <a:ext cx="332" cy="244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85" y="2700"/>
              <a:ext cx="332" cy="3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5" y="3386"/>
              <a:ext cx="354" cy="3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34" y="3329"/>
              <a:ext cx="562" cy="36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626" y="360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709" y="353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792" y="360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875" y="3682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1000" y="3202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917" y="316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26" y="349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875" y="312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000" y="312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834" y="316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834" y="349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668" y="342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000" y="3239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792" y="327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1416" y="286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872" y="3534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955" y="349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914" y="360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709" y="2980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668" y="286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792" y="275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619" y="271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834" y="264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626" y="253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834" y="253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675" y="2600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751" y="2463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1831" y="246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955" y="246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1872" y="2574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1914" y="2980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1955" y="3091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1914" y="290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1831" y="3017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1997" y="301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1748" y="3534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748" y="3460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1748" y="3349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2038" y="3349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1872" y="3423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875" y="3349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959" y="342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1166" y="338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1208" y="360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333" y="305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1416" y="316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416" y="305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1333" y="290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1499" y="2906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416" y="2943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1789" y="2758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1333" y="3534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1748" y="2685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1789" y="2611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1748" y="253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1955" y="2721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792" y="2906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1499" y="3128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1416" y="2685"/>
              <a:ext cx="3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1499" y="2537"/>
              <a:ext cx="35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751" y="3091"/>
              <a:ext cx="332" cy="20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706" y="3329"/>
              <a:ext cx="374" cy="369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1706" y="2832"/>
              <a:ext cx="374" cy="3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28" y="242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36" y="2758"/>
              <a:ext cx="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034" y="286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9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328" y="349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448" y="3423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908" y="368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531" y="312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200" y="242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502" y="2131"/>
              <a:ext cx="1737" cy="1912"/>
              <a:chOff x="502" y="2131"/>
              <a:chExt cx="1737" cy="1912"/>
            </a:xfrm>
          </p:grpSpPr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1249" y="2389"/>
                <a:ext cx="872" cy="849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543" y="2389"/>
                <a:ext cx="581" cy="923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502" y="3275"/>
                <a:ext cx="1637" cy="490"/>
              </a:xfrm>
              <a:prstGeom prst="rect">
                <a:avLst/>
              </a:prstGeom>
              <a:noFill/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668" y="2131"/>
                <a:ext cx="409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9900"/>
                  </a:buClr>
                  <a:buFont typeface="Helvetica" pitchFamily="32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2000" b="1">
                    <a:solidFill>
                      <a:srgbClr val="FF9900"/>
                    </a:solidFill>
                    <a:latin typeface="Helvetica" pitchFamily="32" charset="0"/>
                    <a:ea typeface="SimSun" pitchFamily="2" charset="-122"/>
                  </a:rPr>
                  <a:t>R10</a:t>
                </a: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1623" y="2131"/>
                <a:ext cx="409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9900"/>
                  </a:buClr>
                  <a:buFont typeface="Helvetica" pitchFamily="32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2000" b="1">
                    <a:solidFill>
                      <a:srgbClr val="FF9900"/>
                    </a:solidFill>
                    <a:latin typeface="Helvetica" pitchFamily="32" charset="0"/>
                    <a:ea typeface="SimSun" pitchFamily="2" charset="-122"/>
                  </a:rPr>
                  <a:t>R11</a:t>
                </a: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1831" y="3792"/>
                <a:ext cx="409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Clr>
                    <a:srgbClr val="FF9900"/>
                  </a:buClr>
                  <a:buFont typeface="Helvetica" pitchFamily="32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2000" b="1">
                    <a:solidFill>
                      <a:srgbClr val="FF9900"/>
                    </a:solidFill>
                    <a:latin typeface="Helvetica" pitchFamily="32" charset="0"/>
                    <a:ea typeface="SimSun" pitchFamily="2" charset="-122"/>
                  </a:rPr>
                  <a:t>R12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422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Trajectory Data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3D R-tree</a:t>
            </a:r>
          </a:p>
          <a:p>
            <a:pPr lvl="1"/>
            <a:endParaRPr lang="en-AU" sz="2000" dirty="0"/>
          </a:p>
          <a:p>
            <a:pPr lvl="1"/>
            <a:endParaRPr lang="en-AU" sz="2000" dirty="0"/>
          </a:p>
          <a:p>
            <a:pPr lvl="1"/>
            <a:endParaRPr lang="en-AU" sz="2000" dirty="0"/>
          </a:p>
          <a:p>
            <a:pPr lvl="2"/>
            <a:endParaRPr lang="en-AU" sz="1600" dirty="0"/>
          </a:p>
          <a:p>
            <a:pPr lvl="1"/>
            <a:endParaRPr lang="en-AU" sz="2000" dirty="0"/>
          </a:p>
          <a:p>
            <a:pPr lvl="1"/>
            <a:endParaRPr lang="en-AU" sz="2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40277" y="5553511"/>
            <a:ext cx="5312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212285" y="4746728"/>
            <a:ext cx="1279595" cy="102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483768" y="2529175"/>
            <a:ext cx="8384" cy="3320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08304" y="5553511"/>
            <a:ext cx="48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07704" y="252917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Time</a:t>
            </a:r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3635896" y="2529175"/>
            <a:ext cx="100811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644008" y="2529175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5436096" y="2529175"/>
            <a:ext cx="100811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444208" y="2529175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5436096" y="4617407"/>
            <a:ext cx="100811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635896" y="3249255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436096" y="3249255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635896" y="3249255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3635896" y="5337487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644008" y="4617407"/>
            <a:ext cx="18002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635896" y="4617407"/>
            <a:ext cx="1008112" cy="72008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644008" y="2529175"/>
            <a:ext cx="0" cy="208823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131840" y="4545399"/>
            <a:ext cx="48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y</a:t>
            </a:r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3635896" y="4473391"/>
            <a:ext cx="144016" cy="11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790990" y="4473391"/>
            <a:ext cx="27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912850" y="4473391"/>
            <a:ext cx="155094" cy="11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067944" y="4473391"/>
            <a:ext cx="0" cy="7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635896" y="4587865"/>
            <a:ext cx="27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635896" y="4587865"/>
            <a:ext cx="0" cy="7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635896" y="5337487"/>
            <a:ext cx="27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790990" y="5229031"/>
            <a:ext cx="27695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3785627" y="4449008"/>
            <a:ext cx="0" cy="79742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4081656" y="3537287"/>
            <a:ext cx="490344" cy="34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573404" y="3537287"/>
            <a:ext cx="10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5088364" y="3537287"/>
            <a:ext cx="491748" cy="34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580112" y="3526819"/>
            <a:ext cx="0" cy="58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5088364" y="4113351"/>
            <a:ext cx="491748" cy="35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081656" y="3883555"/>
            <a:ext cx="10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088364" y="3883555"/>
            <a:ext cx="0" cy="58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4081656" y="3883555"/>
            <a:ext cx="0" cy="58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081656" y="4470087"/>
            <a:ext cx="10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572000" y="4113351"/>
            <a:ext cx="1006708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4081656" y="4113351"/>
            <a:ext cx="490344" cy="35673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4572000" y="3537287"/>
            <a:ext cx="1404" cy="57606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5580112" y="2529175"/>
            <a:ext cx="300985" cy="214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444208" y="2529175"/>
            <a:ext cx="3009" cy="73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6135949" y="3260334"/>
            <a:ext cx="311268" cy="27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5580112" y="2751265"/>
            <a:ext cx="55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6135949" y="2745199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580112" y="2745199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580112" y="3537287"/>
            <a:ext cx="55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891380" y="3260334"/>
            <a:ext cx="5558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5580112" y="3260334"/>
            <a:ext cx="311268" cy="27695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3635896" y="4473391"/>
            <a:ext cx="432048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4067944" y="3537287"/>
            <a:ext cx="1512168" cy="9361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914403" y="5223951"/>
            <a:ext cx="155094" cy="11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912850" y="4587865"/>
            <a:ext cx="0" cy="7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5580112" y="2529175"/>
            <a:ext cx="864096" cy="1008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884907" y="252917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80112" y="3969335"/>
            <a:ext cx="0" cy="10081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69849" y="4977447"/>
            <a:ext cx="1510263" cy="248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580112" y="4617407"/>
            <a:ext cx="864096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635896" y="5233094"/>
            <a:ext cx="432048" cy="1043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29079" y="4430319"/>
            <a:ext cx="87154" cy="91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23608" y="5247614"/>
            <a:ext cx="87154" cy="91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531883" y="3505372"/>
            <a:ext cx="87154" cy="91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393756" y="2514600"/>
            <a:ext cx="87154" cy="91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2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Trajectory Data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Multi-version R-tree </a:t>
            </a:r>
            <a:r>
              <a:rPr lang="en-AU" sz="2000" dirty="0"/>
              <a:t>(HR-tree [Tao2001a], HR+-tree[Tao2001b], MR-tree[Xu2005])</a:t>
            </a:r>
            <a:endParaRPr lang="en-AU" sz="2800" dirty="0"/>
          </a:p>
        </p:txBody>
      </p:sp>
      <p:pic>
        <p:nvPicPr>
          <p:cNvPr id="21506" name="Picture 2" descr="D:\dengke\2011\book chapter\chapter two\fig\hr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535773"/>
            <a:ext cx="5834575" cy="203622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50180" y="4659868"/>
            <a:ext cx="189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HR-tree [Tao2001]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2780928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For each timestamp, an R-tree is created. So, there are many R-trees. These R-trees are indexed.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552" y="532507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Query for trajectories in a given region and in a given time interval: </a:t>
            </a:r>
          </a:p>
          <a:p>
            <a:pPr marL="228600" indent="-228600">
              <a:buAutoNum type="arabicPeriod"/>
            </a:pPr>
            <a:r>
              <a:rPr lang="en-AU" dirty="0"/>
              <a:t>The R-tree at the timestamp is found first</a:t>
            </a:r>
          </a:p>
          <a:p>
            <a:pPr marL="228600" indent="-228600">
              <a:buAutoNum type="arabicPeriod"/>
            </a:pPr>
            <a:r>
              <a:rPr lang="en-AU" dirty="0"/>
              <a:t>The trajectories in the specified region are retrieved from the R-tree.  </a:t>
            </a:r>
          </a:p>
        </p:txBody>
      </p:sp>
    </p:spTree>
    <p:extLst>
      <p:ext uri="{BB962C8B-B14F-4D97-AF65-F5344CB8AC3E}">
        <p14:creationId xmlns:p14="http://schemas.microsoft.com/office/powerpoint/2010/main" val="24188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00150" lvl="3" indent="-342900" algn="ctr"/>
            <a:r>
              <a:rPr lang="en-US" sz="4000" dirty="0"/>
              <a:t>CSE-Tree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Problem Definition</a:t>
            </a:r>
          </a:p>
          <a:p>
            <a:pPr lvl="1"/>
            <a:r>
              <a:rPr lang="en-US" altLang="zh-CN" sz="2000" dirty="0"/>
              <a:t>Retrieve the GPS trajectories across a given region</a:t>
            </a:r>
            <a:r>
              <a:rPr lang="zh-CN" altLang="en-US" sz="2000" dirty="0"/>
              <a:t> </a:t>
            </a:r>
            <a:r>
              <a:rPr lang="en-US" altLang="zh-CN" sz="2000" dirty="0"/>
              <a:t>and intersecting a given time span</a:t>
            </a:r>
          </a:p>
          <a:p>
            <a:r>
              <a:rPr lang="en-US" altLang="zh-CN" sz="2500" dirty="0"/>
              <a:t>Present techniques are not optimized to these applications</a:t>
            </a:r>
          </a:p>
        </p:txBody>
      </p:sp>
      <p:pic>
        <p:nvPicPr>
          <p:cNvPr id="4" name="Picture 3" descr="spatial-sear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4" y="3844285"/>
            <a:ext cx="4071646" cy="2480315"/>
          </a:xfrm>
          <a:prstGeom prst="rect">
            <a:avLst/>
          </a:prstGeom>
        </p:spPr>
      </p:pic>
      <p:pic>
        <p:nvPicPr>
          <p:cNvPr id="5" name="Picture 4" descr="temporal 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55" y="3838919"/>
            <a:ext cx="3734145" cy="2485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3352800"/>
            <a:ext cx="3429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Spatial 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352800"/>
            <a:ext cx="3429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Temporal query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65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</a:p>
          <a:p>
            <a:pPr lvl="1"/>
            <a:r>
              <a:rPr lang="en-US" altLang="zh-CN" sz="2400" dirty="0"/>
              <a:t>Partition space into disjoint grids</a:t>
            </a:r>
          </a:p>
          <a:p>
            <a:pPr lvl="1"/>
            <a:r>
              <a:rPr lang="en-US" altLang="zh-CN" sz="2400" dirty="0"/>
              <a:t>Maintain a temporal index for each grid</a:t>
            </a:r>
          </a:p>
          <a:p>
            <a:pPr lvl="1"/>
            <a:r>
              <a:rPr lang="en-US" altLang="zh-CN" sz="2400" dirty="0"/>
              <a:t>The temporal index (CSE-Tree) is special</a:t>
            </a:r>
            <a:endParaRPr lang="zh-CN" alt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5715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6504801"/>
            <a:ext cx="881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err="1">
                <a:solidFill>
                  <a:schemeClr val="bg1">
                    <a:lumMod val="50000"/>
                  </a:schemeClr>
                </a:solidFill>
              </a:rPr>
              <a:t>Longhao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 Wang, Yu Zheng, et al.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 FLEXIBLE SPATIO-TEMPORAL INDEXING SCHEME FOR LARGE-SCALE GPS TRACK RETRIEVAL.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MDM 2009</a:t>
            </a:r>
          </a:p>
        </p:txBody>
      </p:sp>
    </p:spTree>
    <p:extLst>
      <p:ext uri="{BB962C8B-B14F-4D97-AF65-F5344CB8AC3E}">
        <p14:creationId xmlns:p14="http://schemas.microsoft.com/office/powerpoint/2010/main" val="2777307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Index (CSE-Tree)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3839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 GPS segment can be represented by a pair (Ts, Te)</a:t>
            </a:r>
          </a:p>
          <a:p>
            <a:r>
              <a:rPr lang="en-US" altLang="zh-CN" sz="2800" dirty="0"/>
              <a:t>A point on two dimensional plane</a:t>
            </a:r>
          </a:p>
          <a:p>
            <a:r>
              <a:rPr lang="en-US" altLang="zh-CN" sz="2800" dirty="0"/>
              <a:t>A temporal query is a time span (</a:t>
            </a:r>
            <a:r>
              <a:rPr lang="en-US" altLang="zh-CN" sz="2800" i="1" dirty="0" err="1"/>
              <a:t>Time</a:t>
            </a:r>
            <a:r>
              <a:rPr lang="en-US" altLang="zh-CN" sz="2000" i="1" dirty="0" err="1"/>
              <a:t>min</a:t>
            </a:r>
            <a:r>
              <a:rPr lang="en-US" altLang="zh-CN" sz="2000" i="1" dirty="0"/>
              <a:t> , </a:t>
            </a:r>
            <a:r>
              <a:rPr lang="en-US" altLang="zh-CN" sz="2800" i="1" dirty="0" err="1"/>
              <a:t>Time</a:t>
            </a:r>
            <a:r>
              <a:rPr lang="en-US" altLang="zh-CN" sz="2000" i="1" dirty="0" err="1"/>
              <a:t>max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270447"/>
            <a:ext cx="3733800" cy="274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3162300"/>
            <a:ext cx="30956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3146" y="3390770"/>
            <a:ext cx="22955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7009117" y="4804585"/>
            <a:ext cx="0" cy="152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09117" y="4880785"/>
            <a:ext cx="137288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0" y="4804585"/>
            <a:ext cx="0" cy="152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77000" y="4397792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/>
              <a:t>Time</a:t>
            </a:r>
            <a:r>
              <a:rPr lang="en-US" altLang="zh-CN" sz="1400" i="1" dirty="0" err="1"/>
              <a:t>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1887" y="437842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/>
              <a:t>Time</a:t>
            </a:r>
            <a:r>
              <a:rPr lang="en-US" altLang="zh-CN" sz="1400" i="1" dirty="0" err="1"/>
              <a:t>max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88905" y="5226392"/>
            <a:ext cx="708540" cy="163448"/>
            <a:chOff x="6987660" y="5638800"/>
            <a:chExt cx="1372883" cy="152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987660" y="56388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87660" y="5715000"/>
              <a:ext cx="13728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60543" y="56388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054460" y="5206394"/>
            <a:ext cx="708540" cy="163448"/>
            <a:chOff x="6987660" y="5638800"/>
            <a:chExt cx="1372883" cy="152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87660" y="56388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87660" y="5715000"/>
              <a:ext cx="13728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360543" y="56388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39000" y="5471564"/>
            <a:ext cx="984555" cy="171312"/>
            <a:chOff x="6987660" y="5638800"/>
            <a:chExt cx="1372883" cy="152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87660" y="56388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87660" y="5715000"/>
              <a:ext cx="13728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360543" y="56388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18448" y="4893816"/>
            <a:ext cx="36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02843" y="5577373"/>
            <a:ext cx="36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74503" y="4923704"/>
            <a:ext cx="36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69015" y="4893816"/>
            <a:ext cx="39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567113" y="4868721"/>
            <a:ext cx="39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27668" y="5579750"/>
            <a:ext cx="39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2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526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Structure</a:t>
            </a:r>
          </a:p>
          <a:p>
            <a:pPr lvl="1"/>
            <a:r>
              <a:rPr lang="en-US" altLang="zh-CN" sz="2000" dirty="0"/>
              <a:t>Partition the points into groups by Te</a:t>
            </a:r>
          </a:p>
          <a:p>
            <a:pPr lvl="1"/>
            <a:r>
              <a:rPr lang="en-US" altLang="zh-CN" sz="2000" dirty="0"/>
              <a:t>Build a </a:t>
            </a:r>
            <a:r>
              <a:rPr lang="en-US" altLang="zh-CN" sz="2000" i="1" dirty="0"/>
              <a:t>start time index </a:t>
            </a:r>
            <a:r>
              <a:rPr lang="en-US" altLang="zh-CN" sz="2000" dirty="0"/>
              <a:t>(B+ Tree)</a:t>
            </a:r>
            <a:r>
              <a:rPr lang="en-US" altLang="zh-CN" sz="2000" i="1" dirty="0"/>
              <a:t> </a:t>
            </a:r>
            <a:r>
              <a:rPr lang="en-US" altLang="zh-CN" sz="2000" dirty="0"/>
              <a:t>to index points of each group</a:t>
            </a:r>
          </a:p>
          <a:p>
            <a:pPr lvl="1"/>
            <a:r>
              <a:rPr lang="en-US" altLang="zh-CN" sz="2000" dirty="0"/>
              <a:t>Build a end time index (B+ Tree) to index groups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4770438" y="3048000"/>
          <a:ext cx="40687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3" imgW="4259580" imgH="3467862" progId="Visio.Drawing.11">
                  <p:embed/>
                </p:oleObj>
              </mc:Choice>
              <mc:Fallback>
                <p:oleObj name="Visio" r:id="rId3" imgW="4259580" imgH="34678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3048000"/>
                        <a:ext cx="4068762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1459403" y="59740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1566084" y="58216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383203" y="57454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1642284" y="56692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1459403" y="55168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1794684" y="54406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1611803" y="53644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1840403" y="50292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1718484" y="5212081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1459403" y="50292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1688003" y="48006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1840403" y="46863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 rot="10800000">
            <a:off x="1307003" y="5695948"/>
            <a:ext cx="609600" cy="1588"/>
          </a:xfrm>
          <a:prstGeom prst="line">
            <a:avLst/>
          </a:prstGeom>
          <a:ln w="12700">
            <a:solidFill>
              <a:srgbClr val="250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07003" y="5233993"/>
            <a:ext cx="1143000" cy="1588"/>
          </a:xfrm>
          <a:prstGeom prst="line">
            <a:avLst/>
          </a:prstGeom>
          <a:ln w="12700">
            <a:solidFill>
              <a:srgbClr val="250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1307003" y="4701540"/>
            <a:ext cx="1676400" cy="1588"/>
          </a:xfrm>
          <a:prstGeom prst="line">
            <a:avLst/>
          </a:prstGeom>
          <a:ln w="12700">
            <a:solidFill>
              <a:srgbClr val="250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840403" y="44577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/>
          <p:cNvSpPr/>
          <p:nvPr/>
        </p:nvSpPr>
        <p:spPr>
          <a:xfrm>
            <a:off x="1459403" y="44577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/>
          <p:cNvSpPr/>
          <p:nvPr/>
        </p:nvSpPr>
        <p:spPr>
          <a:xfrm>
            <a:off x="1688003" y="42291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/>
          <p:cNvSpPr/>
          <p:nvPr/>
        </p:nvSpPr>
        <p:spPr>
          <a:xfrm>
            <a:off x="1840403" y="4114800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Straight Connector 65"/>
          <p:cNvCxnSpPr/>
          <p:nvPr/>
        </p:nvCxnSpPr>
        <p:spPr>
          <a:xfrm rot="10800000" flipV="1">
            <a:off x="1307003" y="4114800"/>
            <a:ext cx="2362200" cy="15240"/>
          </a:xfrm>
          <a:prstGeom prst="line">
            <a:avLst/>
          </a:prstGeom>
          <a:ln w="12700">
            <a:solidFill>
              <a:srgbClr val="250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580053" y="4800600"/>
            <a:ext cx="609600" cy="304801"/>
            <a:chOff x="2667000" y="3124200"/>
            <a:chExt cx="609600" cy="304801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27432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2895600" y="3200400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9718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26677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26296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V="1">
              <a:off x="27058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3124994" y="3352007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3086894" y="3313907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V="1">
              <a:off x="3163094" y="3315495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28963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28582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V="1">
              <a:off x="29344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1840403" y="4267200"/>
            <a:ext cx="609600" cy="304801"/>
            <a:chOff x="2667000" y="3124200"/>
            <a:chExt cx="609600" cy="304801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7432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2895600" y="3200400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>
              <a:off x="29718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26677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6296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V="1">
              <a:off x="27058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3124994" y="3352007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086894" y="3313907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V="1">
              <a:off x="3163094" y="3315495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28963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28582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9344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459403" y="5334000"/>
            <a:ext cx="457200" cy="228600"/>
            <a:chOff x="2667000" y="3124200"/>
            <a:chExt cx="609600" cy="304801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27432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2895600" y="3200400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0800000">
              <a:off x="29718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26677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26296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6200000" flipV="1">
              <a:off x="27058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H="1" flipV="1">
              <a:off x="3124994" y="3352007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H="1" flipV="1">
              <a:off x="3086894" y="3313907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V="1">
              <a:off x="3163094" y="3315495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28963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28582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V="1">
              <a:off x="29344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51453" y="5765800"/>
            <a:ext cx="304800" cy="152400"/>
            <a:chOff x="2667000" y="3124200"/>
            <a:chExt cx="609600" cy="304801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27432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895600" y="3200400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29718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26677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26296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7058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 flipV="1">
              <a:off x="3124994" y="3352007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3086894" y="3313907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3163094" y="3315495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28963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28582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V="1">
              <a:off x="29344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1306209" y="3429000"/>
            <a:ext cx="3037191" cy="2820988"/>
            <a:chOff x="1611009" y="3429000"/>
            <a:chExt cx="3037191" cy="2820988"/>
          </a:xfrm>
        </p:grpSpPr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77509" y="4914900"/>
              <a:ext cx="2667794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11803" y="6248400"/>
              <a:ext cx="2971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11803" y="3810000"/>
              <a:ext cx="2743200" cy="243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278803" y="5867400"/>
              <a:ext cx="3693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Ts</a:t>
              </a:r>
              <a:endParaRPr lang="zh-CN" alt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688003" y="3429000"/>
              <a:ext cx="391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Te</a:t>
              </a:r>
              <a:endParaRPr lang="zh-CN" altLang="en-US" dirty="0"/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849803" y="54980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t1</a:t>
            </a:r>
            <a:endParaRPr lang="zh-CN" altLang="en-US" i="1" dirty="0"/>
          </a:p>
        </p:txBody>
      </p:sp>
      <p:sp>
        <p:nvSpPr>
          <p:cNvPr id="138" name="Rectangle 137"/>
          <p:cNvSpPr/>
          <p:nvPr/>
        </p:nvSpPr>
        <p:spPr>
          <a:xfrm>
            <a:off x="849803" y="51054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926003" y="449580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/>
              <a:t>ti</a:t>
            </a:r>
            <a:endParaRPr lang="zh-CN" altLang="en-US" i="1" dirty="0"/>
          </a:p>
        </p:txBody>
      </p:sp>
      <p:sp>
        <p:nvSpPr>
          <p:cNvPr id="140" name="Rectangle 139"/>
          <p:cNvSpPr/>
          <p:nvPr/>
        </p:nvSpPr>
        <p:spPr>
          <a:xfrm>
            <a:off x="849803" y="3962400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ti+1</a:t>
            </a:r>
            <a:endParaRPr lang="zh-CN" altLang="en-US" i="1" dirty="0"/>
          </a:p>
        </p:txBody>
      </p:sp>
      <p:grpSp>
        <p:nvGrpSpPr>
          <p:cNvPr id="142" name="Group 141"/>
          <p:cNvGrpSpPr/>
          <p:nvPr/>
        </p:nvGrpSpPr>
        <p:grpSpPr>
          <a:xfrm rot="16200000">
            <a:off x="-419099" y="4838698"/>
            <a:ext cx="1981200" cy="533401"/>
            <a:chOff x="2667000" y="3124200"/>
            <a:chExt cx="609600" cy="304801"/>
          </a:xfrm>
        </p:grpSpPr>
        <p:cxnSp>
          <p:nvCxnSpPr>
            <p:cNvPr id="143" name="Straight Connector 142"/>
            <p:cNvCxnSpPr/>
            <p:nvPr/>
          </p:nvCxnSpPr>
          <p:spPr>
            <a:xfrm flipV="1">
              <a:off x="27432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2895600" y="3200400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0800000">
              <a:off x="2971800" y="3124200"/>
              <a:ext cx="228600" cy="152400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 flipH="1" flipV="1">
              <a:off x="26677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 flipH="1" flipV="1">
              <a:off x="26296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V="1">
              <a:off x="27058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 flipH="1" flipV="1">
              <a:off x="3124994" y="3352007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 flipH="1" flipV="1">
              <a:off x="3086894" y="3313907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3163094" y="3315495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 flipH="1" flipV="1">
              <a:off x="2896394" y="3352006"/>
              <a:ext cx="152400" cy="15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 flipH="1" flipV="1">
              <a:off x="2858294" y="3313906"/>
              <a:ext cx="152400" cy="77788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2934494" y="3315494"/>
              <a:ext cx="152400" cy="74612"/>
            </a:xfrm>
            <a:prstGeom prst="line">
              <a:avLst/>
            </a:prstGeom>
            <a:ln w="12700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ight Arrow 155"/>
          <p:cNvSpPr/>
          <p:nvPr/>
        </p:nvSpPr>
        <p:spPr>
          <a:xfrm>
            <a:off x="4038600" y="4648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2" grpId="0" animBg="1"/>
      <p:bldP spid="32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137" grpId="0"/>
      <p:bldP spid="138" grpId="0"/>
      <p:bldP spid="139" grpId="0"/>
      <p:bldP spid="140" grpId="0"/>
      <p:bldP spid="1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Spatial Databases</a:t>
                </a:r>
              </a:p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Queries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Range queries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KNN queries</a:t>
                </a:r>
              </a:p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Distance metrics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a point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a trajectory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two trajectories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distance between two trajectory segments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Indexing structures 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Retrieval algorithms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47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Index (CSE-Tree)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Search operation</a:t>
            </a:r>
          </a:p>
          <a:p>
            <a:pPr lvl="1"/>
            <a:r>
              <a:rPr lang="en-US" altLang="zh-CN" sz="2000" i="1" dirty="0"/>
              <a:t>Te&gt;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Time</a:t>
            </a:r>
            <a:r>
              <a:rPr lang="en-US" altLang="zh-CN" sz="1600" i="1" dirty="0" err="1"/>
              <a:t>min</a:t>
            </a:r>
            <a:r>
              <a:rPr lang="en-US" altLang="zh-CN" sz="2000" i="1" dirty="0"/>
              <a:t>: </a:t>
            </a:r>
            <a:r>
              <a:rPr lang="en-US" altLang="zh-CN" sz="2000" dirty="0"/>
              <a:t>Search End Time index to get the corresponding start time indexes</a:t>
            </a:r>
          </a:p>
          <a:p>
            <a:pPr lvl="1"/>
            <a:r>
              <a:rPr lang="en-US" altLang="zh-CN" sz="2000" i="1" dirty="0"/>
              <a:t>Ts</a:t>
            </a:r>
            <a:r>
              <a:rPr lang="en-US" altLang="zh-CN" sz="2000" dirty="0"/>
              <a:t>&lt; </a:t>
            </a:r>
            <a:r>
              <a:rPr lang="en-US" altLang="zh-CN" sz="2000" i="1" dirty="0" err="1"/>
              <a:t>Time</a:t>
            </a:r>
            <a:r>
              <a:rPr lang="en-US" altLang="zh-CN" sz="1600" i="1" dirty="0" err="1"/>
              <a:t>max</a:t>
            </a:r>
            <a:r>
              <a:rPr lang="en-US" altLang="zh-CN" sz="2000" i="1" dirty="0"/>
              <a:t>: </a:t>
            </a:r>
            <a:r>
              <a:rPr lang="en-US" altLang="zh-CN" sz="2000" dirty="0"/>
              <a:t>Look up each start time index candidate to find the correct points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1447"/>
            <a:ext cx="3733800" cy="274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799335"/>
            <a:ext cx="1752600" cy="61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4800600" y="3431931"/>
          <a:ext cx="3429000" cy="3121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5" imgW="2926842" imgH="2748153" progId="Visio.Drawing.11">
                  <p:embed/>
                </p:oleObj>
              </mc:Choice>
              <mc:Fallback>
                <p:oleObj name="Visio" r:id="rId5" imgW="2926842" imgH="27481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31931"/>
                        <a:ext cx="3429000" cy="3121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94900" y="3813714"/>
            <a:ext cx="2374145" cy="1525588"/>
            <a:chOff x="5550655" y="2819400"/>
            <a:chExt cx="2374145" cy="1525588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4789449" y="3581400"/>
              <a:ext cx="1524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1449" y="4343400"/>
              <a:ext cx="8382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389649" y="2819400"/>
              <a:ext cx="1535151" cy="1524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51449" y="2819400"/>
              <a:ext cx="2373351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485606" y="3810000"/>
            <a:ext cx="1526382" cy="1296988"/>
            <a:chOff x="5485606" y="3810000"/>
            <a:chExt cx="1526382" cy="129698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486400" y="5105400"/>
              <a:ext cx="990600" cy="1588"/>
            </a:xfrm>
            <a:prstGeom prst="line">
              <a:avLst/>
            </a:prstGeom>
            <a:ln w="28575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77000" y="4648200"/>
              <a:ext cx="533400" cy="457200"/>
            </a:xfrm>
            <a:prstGeom prst="line">
              <a:avLst/>
            </a:prstGeom>
            <a:ln w="28575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592094" y="4228306"/>
              <a:ext cx="838200" cy="1588"/>
            </a:xfrm>
            <a:prstGeom prst="line">
              <a:avLst/>
            </a:prstGeom>
            <a:ln w="28575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486400" y="3810000"/>
              <a:ext cx="1524000" cy="1588"/>
            </a:xfrm>
            <a:prstGeom prst="line">
              <a:avLst/>
            </a:prstGeom>
            <a:ln w="28575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838700" y="4457700"/>
              <a:ext cx="1295400" cy="1588"/>
            </a:xfrm>
            <a:prstGeom prst="line">
              <a:avLst/>
            </a:prstGeom>
            <a:ln w="28575">
              <a:solidFill>
                <a:srgbClr val="2504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1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Index (CSE-Tree)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Compress operation</a:t>
            </a:r>
          </a:p>
          <a:p>
            <a:pPr lvl="1"/>
            <a:r>
              <a:rPr lang="en-US" altLang="zh-CN" sz="2400" dirty="0"/>
              <a:t>Occur when update frequency drops to some extent</a:t>
            </a:r>
          </a:p>
          <a:p>
            <a:pPr lvl="1"/>
            <a:r>
              <a:rPr lang="en-US" altLang="zh-CN" sz="2400" dirty="0"/>
              <a:t>Convert B+ tree to dynamic array</a:t>
            </a:r>
          </a:p>
          <a:p>
            <a:endParaRPr lang="zh-CN" alt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57400" y="3124200"/>
          <a:ext cx="48371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Visio" r:id="rId3" imgW="3904488" imgH="2784729" progId="Visio.Drawing.11">
                  <p:embed/>
                </p:oleObj>
              </mc:Choice>
              <mc:Fallback>
                <p:oleObj name="Visio" r:id="rId3" imgW="3904488" imgH="27847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4837113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86200" y="5105400"/>
            <a:ext cx="3946120" cy="838200"/>
            <a:chOff x="3886200" y="5105400"/>
            <a:chExt cx="3946120" cy="838200"/>
          </a:xfrm>
        </p:grpSpPr>
        <p:sp>
          <p:nvSpPr>
            <p:cNvPr id="5" name="Rectangle 4"/>
            <p:cNvSpPr/>
            <p:nvPr/>
          </p:nvSpPr>
          <p:spPr>
            <a:xfrm>
              <a:off x="6324600" y="5105400"/>
              <a:ext cx="1507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dynamic array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3886200" y="5334000"/>
              <a:ext cx="2438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4724400" y="5105400"/>
              <a:ext cx="16002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81600" y="4038600"/>
            <a:ext cx="2026896" cy="533400"/>
            <a:chOff x="5181600" y="4038600"/>
            <a:chExt cx="2026896" cy="533400"/>
          </a:xfrm>
        </p:grpSpPr>
        <p:sp>
          <p:nvSpPr>
            <p:cNvPr id="10" name="Rectangle 9"/>
            <p:cNvSpPr/>
            <p:nvPr/>
          </p:nvSpPr>
          <p:spPr>
            <a:xfrm>
              <a:off x="6324600" y="4114800"/>
              <a:ext cx="88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B+ Tree</a:t>
              </a:r>
              <a:endParaRPr lang="zh-CN" altLang="en-US" dirty="0"/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rot="10800000">
              <a:off x="5638800" y="4038600"/>
              <a:ext cx="685800" cy="260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rot="10800000" flipV="1">
              <a:off x="5181600" y="4299466"/>
              <a:ext cx="1143000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9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990600" y="2362200"/>
            <a:ext cx="3429000" cy="11430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  <a:endCxn id="5" idx="5"/>
          </p:cNvCxnSpPr>
          <p:nvPr/>
        </p:nvCxnSpPr>
        <p:spPr>
          <a:xfrm>
            <a:off x="1333500" y="29337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438400" y="2362200"/>
            <a:ext cx="5334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85900" y="38671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Traj</a:t>
            </a:r>
            <a:r>
              <a:rPr lang="en-US" altLang="zh-CN" dirty="0">
                <a:solidFill>
                  <a:schemeClr val="tx1"/>
                </a:solidFill>
              </a:rPr>
              <a:t> ID1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47950" y="38671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i1, j1 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2438400" y="4076700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85900" y="44386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Traj</a:t>
            </a:r>
            <a:r>
              <a:rPr lang="en-US" altLang="zh-CN" dirty="0">
                <a:solidFill>
                  <a:schemeClr val="tx1"/>
                </a:solidFill>
              </a:rPr>
              <a:t> ID2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7950" y="44386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i2, j2 </a:t>
            </a:r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2438400" y="4648200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85900" y="529590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Traj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IDn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7950" y="529590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in, </a:t>
            </a:r>
            <a:r>
              <a:rPr lang="en-US" sz="2000" i="1" dirty="0" err="1">
                <a:solidFill>
                  <a:schemeClr val="tx1"/>
                </a:solidFill>
              </a:rPr>
              <a:t>jn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" name="Straight Connector 18"/>
          <p:cNvCxnSpPr>
            <a:stCxn id="17" idx="3"/>
            <a:endCxn id="18" idx="1"/>
          </p:cNvCxnSpPr>
          <p:nvPr/>
        </p:nvCxnSpPr>
        <p:spPr>
          <a:xfrm>
            <a:off x="2438400" y="5505450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>
            <a:off x="1962150" y="3505200"/>
            <a:ext cx="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38671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Traj</a:t>
            </a:r>
            <a:r>
              <a:rPr lang="en-US" altLang="zh-CN" dirty="0">
                <a:solidFill>
                  <a:schemeClr val="tx1"/>
                </a:solidFill>
              </a:rPr>
              <a:t> ID1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3867150"/>
            <a:ext cx="22098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p1, p2, … </a:t>
            </a:r>
            <a:r>
              <a:rPr lang="en-US" altLang="zh-CN" dirty="0" err="1">
                <a:solidFill>
                  <a:schemeClr val="tx1"/>
                </a:solidFill>
              </a:rPr>
              <a:t>pk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1"/>
          </p:cNvCxnSpPr>
          <p:nvPr/>
        </p:nvCxnSpPr>
        <p:spPr>
          <a:xfrm>
            <a:off x="5524500" y="407670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72000" y="44386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Traj</a:t>
            </a:r>
            <a:r>
              <a:rPr lang="en-US" altLang="zh-CN" dirty="0">
                <a:solidFill>
                  <a:schemeClr val="tx1"/>
                </a:solidFill>
              </a:rPr>
              <a:t> ID2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67400" y="4438650"/>
            <a:ext cx="22098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p1, p2, … </a:t>
            </a:r>
            <a:r>
              <a:rPr lang="en-US" altLang="zh-CN" dirty="0" err="1">
                <a:solidFill>
                  <a:schemeClr val="tx1"/>
                </a:solidFill>
              </a:rPr>
              <a:t>pk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3"/>
            <a:endCxn id="30" idx="1"/>
          </p:cNvCxnSpPr>
          <p:nvPr/>
        </p:nvCxnSpPr>
        <p:spPr>
          <a:xfrm>
            <a:off x="5524500" y="464820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2000" y="5302250"/>
            <a:ext cx="952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Traj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IDn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7400" y="5302250"/>
            <a:ext cx="22098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p1, p2, … </a:t>
            </a:r>
            <a:r>
              <a:rPr lang="en-US" altLang="zh-CN" dirty="0" err="1">
                <a:solidFill>
                  <a:schemeClr val="tx1"/>
                </a:solidFill>
              </a:rPr>
              <a:t>pk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3"/>
            <a:endCxn id="33" idx="1"/>
          </p:cNvCxnSpPr>
          <p:nvPr/>
        </p:nvCxnSpPr>
        <p:spPr>
          <a:xfrm>
            <a:off x="5524500" y="551180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62150" y="4953000"/>
            <a:ext cx="0" cy="228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9200" y="4953000"/>
            <a:ext cx="0" cy="228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019300" y="2590800"/>
            <a:ext cx="2006600" cy="664159"/>
          </a:xfrm>
          <a:custGeom>
            <a:avLst/>
            <a:gdLst>
              <a:gd name="connsiteX0" fmla="*/ 0 w 2006600"/>
              <a:gd name="connsiteY0" fmla="*/ 0 h 664159"/>
              <a:gd name="connsiteX1" fmla="*/ 304800 w 2006600"/>
              <a:gd name="connsiteY1" fmla="*/ 495300 h 664159"/>
              <a:gd name="connsiteX2" fmla="*/ 1143000 w 2006600"/>
              <a:gd name="connsiteY2" fmla="*/ 647700 h 664159"/>
              <a:gd name="connsiteX3" fmla="*/ 2006600 w 2006600"/>
              <a:gd name="connsiteY3" fmla="*/ 152400 h 6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664159">
                <a:moveTo>
                  <a:pt x="0" y="0"/>
                </a:moveTo>
                <a:cubicBezTo>
                  <a:pt x="57150" y="193675"/>
                  <a:pt x="114300" y="387350"/>
                  <a:pt x="304800" y="495300"/>
                </a:cubicBezTo>
                <a:cubicBezTo>
                  <a:pt x="495300" y="603250"/>
                  <a:pt x="859367" y="704850"/>
                  <a:pt x="1143000" y="647700"/>
                </a:cubicBezTo>
                <a:cubicBezTo>
                  <a:pt x="1426633" y="590550"/>
                  <a:pt x="2006600" y="152400"/>
                  <a:pt x="2006600" y="15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96440" y="25814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9781" y="27393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0266" y="28479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30453" y="3082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526669" y="3164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8906" y="32004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9980" y="29622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03713" y="23672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2131248" y="26712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3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2205991" y="29808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02914" y="32298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65170" y="31642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73131" y="3082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79751" y="316123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6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975355" y="295656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4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608860" y="294977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7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3637243" y="292210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11</a:t>
            </a:r>
            <a:endParaRPr lang="en-US" sz="1400" dirty="0"/>
          </a:p>
        </p:txBody>
      </p:sp>
      <p:sp>
        <p:nvSpPr>
          <p:cNvPr id="57" name="Flowchart: Data 56"/>
          <p:cNvSpPr/>
          <p:nvPr/>
        </p:nvSpPr>
        <p:spPr>
          <a:xfrm>
            <a:off x="1996439" y="2667000"/>
            <a:ext cx="1889761" cy="697647"/>
          </a:xfrm>
          <a:prstGeom prst="flowChartInputOutpu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/>
              <a:t>KNN Point Queries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42938" y="1571625"/>
            <a:ext cx="8153400" cy="85725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problem we study: </a:t>
            </a:r>
            <a:r>
              <a:rPr lang="en-US" altLang="en-US" sz="2400" b="1" dirty="0"/>
              <a:t>Searching by multiple locations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lvl="1"/>
            <a:r>
              <a:rPr lang="en-US" altLang="en-US" sz="1800" dirty="0"/>
              <a:t>To find trajectories that are ‘close’ to all the locations</a:t>
            </a:r>
          </a:p>
          <a:p>
            <a:pPr lvl="2"/>
            <a:r>
              <a:rPr lang="en-US" altLang="en-US" sz="1600" dirty="0"/>
              <a:t>Technically, it is an extension of the single-location based query. But more complicated.</a:t>
            </a:r>
          </a:p>
          <a:p>
            <a:pPr lvl="2"/>
            <a:r>
              <a:rPr lang="en-US" altLang="en-US" sz="1600" dirty="0"/>
              <a:t>Practically, it produces a more general way to search trajectories.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 dirty="0"/>
              <a:t>    Two extreme cases (one location, many locations)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14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297112"/>
            <a:ext cx="6643687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1375" y="6290846"/>
            <a:ext cx="7693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Zaiben</a:t>
            </a:r>
            <a:r>
              <a:rPr lang="en-US" sz="1600" dirty="0"/>
              <a:t> Chen, et al. </a:t>
            </a:r>
            <a:r>
              <a:rPr lang="en-US" sz="1600" dirty="0">
                <a:hlinkClick r:id="rId3"/>
              </a:rPr>
              <a:t>Searching Trajectories by Locations: An Efficiency Study</a:t>
            </a:r>
            <a:r>
              <a:rPr lang="en-US" sz="1600" dirty="0"/>
              <a:t>, SIGMOD 2010</a:t>
            </a:r>
          </a:p>
        </p:txBody>
      </p:sp>
    </p:spTree>
    <p:extLst>
      <p:ext uri="{BB962C8B-B14F-4D97-AF65-F5344CB8AC3E}">
        <p14:creationId xmlns:p14="http://schemas.microsoft.com/office/powerpoint/2010/main" val="3240839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28875"/>
            <a:ext cx="75533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774700"/>
          </a:xfrm>
        </p:spPr>
        <p:txBody>
          <a:bodyPr/>
          <a:lstStyle/>
          <a:p>
            <a:r>
              <a:rPr lang="en-US" altLang="en-US" dirty="0"/>
              <a:t>KNN Point Queries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14313" y="2214563"/>
            <a:ext cx="86439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2214563" y="1928813"/>
            <a:ext cx="1143000" cy="71437"/>
          </a:xfrm>
          <a:prstGeom prst="wedgeRectCallout">
            <a:avLst>
              <a:gd name="adj1" fmla="val 69723"/>
              <a:gd name="adj2" fmla="val 2888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3929063" y="1928813"/>
            <a:ext cx="1143000" cy="71437"/>
          </a:xfrm>
          <a:prstGeom prst="wedgeRectCallout">
            <a:avLst>
              <a:gd name="adj1" fmla="val 38270"/>
              <a:gd name="adj2" fmla="val 131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5643563" y="1928813"/>
            <a:ext cx="1214437" cy="71437"/>
          </a:xfrm>
          <a:prstGeom prst="wedgeRectCallout">
            <a:avLst>
              <a:gd name="adj1" fmla="val -42157"/>
              <a:gd name="adj2" fmla="val 1258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429500" y="1928813"/>
            <a:ext cx="1143000" cy="71437"/>
          </a:xfrm>
          <a:prstGeom prst="wedgeRectCallout">
            <a:avLst>
              <a:gd name="adj1" fmla="val -75075"/>
              <a:gd name="adj2" fmla="val 761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22538" name="Picture 21" descr="http://t0.gstatic.com/images?q=tbn:WMnQaqHjSpRi1M:http://daily.swarthmore.edu/static/uploads/what-is-the-new-beijing/800px-beijing_national_stadium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071563"/>
            <a:ext cx="1362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23" descr="http://t1.gstatic.com/images?q=tbn:IJYB_W8RzDKDSM:http://www.nexans.com/Corporate/2008/beijing_airport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071563"/>
            <a:ext cx="13573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25" descr="http://t1.gstatic.com/images?q=tbn:OzrZ1ElxB-2tcM:http://flighttochina.net/wp-content/uploads/2007/10/thetempleofheaven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71563"/>
            <a:ext cx="1316038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27" descr="http://t2.gstatic.com/images?q=tbn:fe0u_gcALpZ7hM:http://www.uvm.edu/giee/chinaconf/i/photo_lg_beijing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071563"/>
            <a:ext cx="1285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31" descr="http://t3.gstatic.com/images?q=tbn:82Tf-S8yuT-7kM:http://eact-china.org/pic/festival/greatwall.jp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071563"/>
            <a:ext cx="1285875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ular Callout 40"/>
          <p:cNvSpPr/>
          <p:nvPr/>
        </p:nvSpPr>
        <p:spPr>
          <a:xfrm>
            <a:off x="642938" y="1928813"/>
            <a:ext cx="1143000" cy="71437"/>
          </a:xfrm>
          <a:prstGeom prst="wedgeRectCallout">
            <a:avLst>
              <a:gd name="adj1" fmla="val 146443"/>
              <a:gd name="adj2" fmla="val 3201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22544" name="Picture 3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00625"/>
            <a:ext cx="4284663" cy="170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45" name="Rectangle 51"/>
          <p:cNvSpPr>
            <a:spLocks noChangeArrowheads="1"/>
          </p:cNvSpPr>
          <p:nvPr/>
        </p:nvSpPr>
        <p:spPr bwMode="auto">
          <a:xfrm>
            <a:off x="4572000" y="4643438"/>
            <a:ext cx="428625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/>
              <a:t>The recommended route</a:t>
            </a:r>
            <a:endParaRPr lang="en-AU" altLang="en-US" sz="1800" b="1"/>
          </a:p>
        </p:txBody>
      </p:sp>
    </p:spTree>
    <p:extLst>
      <p:ext uri="{BB962C8B-B14F-4D97-AF65-F5344CB8AC3E}">
        <p14:creationId xmlns:p14="http://schemas.microsoft.com/office/powerpoint/2010/main" val="3513909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00350"/>
            <a:ext cx="51720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Similarity Function</a:t>
            </a:r>
            <a:endParaRPr lang="en-AU" altLang="en-US"/>
          </a:p>
        </p:txBody>
      </p:sp>
      <p:sp>
        <p:nvSpPr>
          <p:cNvPr id="2458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447800"/>
            <a:ext cx="8153400" cy="533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The similarity function reflects how close a trajectory is to the given locations, and we call the most similar trajectory the best-connected trajectory.</a:t>
            </a:r>
          </a:p>
          <a:p>
            <a:pPr lvl="1"/>
            <a:r>
              <a:rPr lang="en-US" altLang="en-US" sz="1800" dirty="0"/>
              <a:t>Step 1. find out the closest trajectory point on R to each location q</a:t>
            </a:r>
            <a:r>
              <a:rPr lang="en-US" altLang="en-US" sz="1800" baseline="-25000" dirty="0"/>
              <a:t>i</a:t>
            </a:r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 dirty="0"/>
              <a:t>                         </a:t>
            </a:r>
          </a:p>
          <a:p>
            <a:pPr lvl="1"/>
            <a:r>
              <a:rPr lang="en-US" altLang="en-US" sz="1800" dirty="0"/>
              <a:t>Step 2. sum up the contribution of each matched pair. (unordered query)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 dirty="0"/>
              <a:t>                                                        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 dirty="0"/>
              <a:t>                </a:t>
            </a:r>
            <a:r>
              <a:rPr lang="en-US" altLang="en-US" sz="1800" dirty="0" err="1"/>
              <a:t>Dist</a:t>
            </a:r>
            <a:r>
              <a:rPr lang="en-US" altLang="en-US" sz="1800" baseline="-25000" dirty="0" err="1"/>
              <a:t>q</a:t>
            </a:r>
            <a:r>
              <a:rPr lang="en-US" altLang="en-US" sz="1800" dirty="0"/>
              <a:t>(q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, R) is the shortest distance from q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to 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 dirty="0"/>
              <a:t>                Q={q</a:t>
            </a:r>
            <a:r>
              <a:rPr lang="en-US" altLang="en-US" sz="1800" baseline="-25000" dirty="0"/>
              <a:t>1,</a:t>
            </a:r>
            <a:r>
              <a:rPr lang="en-US" altLang="en-US" sz="1800" dirty="0"/>
              <a:t> q</a:t>
            </a:r>
            <a:r>
              <a:rPr lang="en-US" altLang="en-US" sz="1800" baseline="-25000" dirty="0"/>
              <a:t>2,</a:t>
            </a:r>
            <a:r>
              <a:rPr lang="en-US" altLang="en-US" sz="1800" dirty="0"/>
              <a:t> …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m</a:t>
            </a:r>
            <a:r>
              <a:rPr lang="en-US" altLang="en-US" sz="1800" dirty="0"/>
              <a:t>}, R={p</a:t>
            </a:r>
            <a:r>
              <a:rPr lang="en-US" altLang="en-US" sz="1800" baseline="-25000" dirty="0"/>
              <a:t>1,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2,</a:t>
            </a:r>
            <a:r>
              <a:rPr lang="en-US" altLang="en-US" sz="1800" dirty="0"/>
              <a:t> …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}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>
              <a:buFont typeface="Wingdings 2" panose="05020102010507070707" pitchFamily="18" charset="2"/>
              <a:buNone/>
            </a:pPr>
            <a:endParaRPr lang="en-US" altLang="en-US" sz="1050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 dirty="0"/>
              <a:t>    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98987"/>
            <a:ext cx="32861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1375" y="6290846"/>
            <a:ext cx="7693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Zaiben</a:t>
            </a:r>
            <a:r>
              <a:rPr lang="en-US" sz="1600" dirty="0"/>
              <a:t> Chen, et al. </a:t>
            </a:r>
            <a:r>
              <a:rPr lang="en-US" sz="1600" dirty="0">
                <a:hlinkClick r:id="rId4"/>
              </a:rPr>
              <a:t>Searching Trajectories by Locations: An Efficiency Study</a:t>
            </a:r>
            <a:r>
              <a:rPr lang="en-US" sz="1600" dirty="0"/>
              <a:t>, SIGMOD 2010</a:t>
            </a:r>
          </a:p>
        </p:txBody>
      </p:sp>
    </p:spTree>
    <p:extLst>
      <p:ext uri="{BB962C8B-B14F-4D97-AF65-F5344CB8AC3E}">
        <p14:creationId xmlns:p14="http://schemas.microsoft.com/office/powerpoint/2010/main" val="1098341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/>
              <a:t>KNN Point Queries</a:t>
            </a:r>
            <a:endParaRPr lang="en-AU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i="1" dirty="0"/>
              <a:t>k-Best Connected Trajectory (k-BCT) query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1800" dirty="0"/>
              <a:t>Given a set of trajectories T = {R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R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 , R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}, a set of query locations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Q = {q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q</a:t>
            </a:r>
            <a:r>
              <a:rPr lang="en-US" altLang="en-US" sz="1800" baseline="-25000" dirty="0"/>
              <a:t>2, … ,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m</a:t>
            </a:r>
            <a:r>
              <a:rPr lang="en-US" altLang="en-US" sz="1800" dirty="0"/>
              <a:t>}, and the </a:t>
            </a:r>
            <a:r>
              <a:rPr lang="en-US" altLang="en-US" sz="1800" i="1" dirty="0"/>
              <a:t>similarity function Sim(Q, R)</a:t>
            </a:r>
            <a:r>
              <a:rPr lang="en-US" altLang="en-US" sz="1800" dirty="0"/>
              <a:t>, the k-BCT query is to find the </a:t>
            </a:r>
            <a:r>
              <a:rPr lang="en-US" altLang="en-US" sz="1800" i="1" dirty="0"/>
              <a:t>k</a:t>
            </a:r>
            <a:r>
              <a:rPr lang="en-US" altLang="en-US" sz="1800" dirty="0"/>
              <a:t> trajectories among T that have the highest similarity.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</a:t>
            </a:r>
            <a:r>
              <a:rPr lang="en-US" altLang="en-US" sz="1800" b="1" dirty="0"/>
              <a:t>Assumption</a:t>
            </a:r>
            <a:r>
              <a:rPr lang="en-US" altLang="en-US" sz="1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The number of query locations is small. (m is a small constant)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</a:t>
            </a:r>
            <a:r>
              <a:rPr lang="en-US" altLang="en-US" sz="1800" b="1" dirty="0"/>
              <a:t>Intuition</a:t>
            </a:r>
            <a:r>
              <a:rPr lang="en-US" altLang="en-US" sz="1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The k-BCT result is the JOIN of m single-location based queries.</a:t>
            </a:r>
          </a:p>
        </p:txBody>
      </p:sp>
    </p:spTree>
    <p:extLst>
      <p:ext uri="{BB962C8B-B14F-4D97-AF65-F5344CB8AC3E}">
        <p14:creationId xmlns:p14="http://schemas.microsoft.com/office/powerpoint/2010/main" val="4078255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/>
              <a:t>Basic ideas </a:t>
            </a:r>
            <a:endParaRPr lang="en-AU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143000"/>
            <a:ext cx="8153400" cy="1905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Incremental k-NN Algorithm (IKNN)</a:t>
            </a:r>
          </a:p>
          <a:p>
            <a:r>
              <a:rPr lang="en-US" altLang="en-US" sz="2000" dirty="0"/>
              <a:t>Step 1. Index all the trajectory points by one single R-tree</a:t>
            </a:r>
          </a:p>
          <a:p>
            <a:pPr lvl="1"/>
            <a:r>
              <a:rPr lang="en-US" altLang="en-US" sz="1800" dirty="0"/>
              <a:t>Get the shortest distance from a query location to the trajectories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38400"/>
            <a:ext cx="3768451" cy="1399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3962400"/>
            <a:ext cx="8077200" cy="1094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Step 2. Search for the  λ-nearest neighbor (λ-NN) of each query location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en-US" dirty="0"/>
              <a:t>using any traditional k-nearest neighbor algorithm over R-tree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en-US" dirty="0"/>
              <a:t>Candidate set C = {all scanned trajectories}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257800"/>
            <a:ext cx="5400151" cy="379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1375" y="6290846"/>
            <a:ext cx="7693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Zaiben</a:t>
            </a:r>
            <a:r>
              <a:rPr lang="en-US" sz="1600" dirty="0"/>
              <a:t> Chen, et al. </a:t>
            </a:r>
            <a:r>
              <a:rPr lang="en-US" sz="1600" dirty="0">
                <a:hlinkClick r:id="rId4"/>
              </a:rPr>
              <a:t>Searching Trajectories by Locations: An Efficiency Study</a:t>
            </a:r>
            <a:r>
              <a:rPr lang="en-US" sz="1600" dirty="0"/>
              <a:t>, SIGMOD 2010</a:t>
            </a:r>
          </a:p>
        </p:txBody>
      </p:sp>
    </p:spTree>
    <p:extLst>
      <p:ext uri="{BB962C8B-B14F-4D97-AF65-F5344CB8AC3E}">
        <p14:creationId xmlns:p14="http://schemas.microsoft.com/office/powerpoint/2010/main" val="2936760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14875" y="3357563"/>
            <a:ext cx="1428750" cy="128587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6" name="Straight Connector 45"/>
          <p:cNvCxnSpPr>
            <a:stCxn id="11" idx="5"/>
            <a:endCxn id="13" idx="1"/>
          </p:cNvCxnSpPr>
          <p:nvPr/>
        </p:nvCxnSpPr>
        <p:spPr>
          <a:xfrm rot="16200000" flipH="1">
            <a:off x="4765675" y="3336925"/>
            <a:ext cx="898525" cy="3270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00250" y="3357563"/>
            <a:ext cx="1000125" cy="92868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cxnSp>
        <p:nvCxnSpPr>
          <p:cNvPr id="44" name="Straight Connector 43"/>
          <p:cNvCxnSpPr>
            <a:stCxn id="18" idx="1"/>
          </p:cNvCxnSpPr>
          <p:nvPr/>
        </p:nvCxnSpPr>
        <p:spPr>
          <a:xfrm flipH="1">
            <a:off x="2501900" y="3559175"/>
            <a:ext cx="7938" cy="2984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28875" y="3500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1813" y="3357563"/>
            <a:ext cx="1143000" cy="10715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765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IKNN algorithm</a:t>
            </a:r>
            <a:endParaRPr lang="en-AU" altLang="en-US"/>
          </a:p>
        </p:txBody>
      </p:sp>
      <p:sp>
        <p:nvSpPr>
          <p:cNvPr id="2765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24000"/>
            <a:ext cx="8153400" cy="1185863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Step 3. Construct lower bounds of similarity.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For a trajectory R1 in C</a:t>
            </a:r>
            <a:r>
              <a:rPr lang="en-US" altLang="en-US" sz="2000" baseline="-25000" dirty="0"/>
              <a:t>,</a:t>
            </a:r>
            <a:r>
              <a:rPr lang="en-US" altLang="en-US" sz="2000" dirty="0"/>
              <a:t> assume it got 3 points p1, p2 and p3 scanned by the λ-NN search of  q1, q2.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857375" y="3500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14813" y="3357563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9188" y="29289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00750" y="285750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57813" y="39290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auto">
          <a:xfrm>
            <a:off x="6143625" y="278606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R1</a:t>
            </a:r>
          </a:p>
        </p:txBody>
      </p:sp>
      <p:sp>
        <p:nvSpPr>
          <p:cNvPr id="27664" name="Rectangle 20"/>
          <p:cNvSpPr>
            <a:spLocks noChangeArrowheads="1"/>
          </p:cNvSpPr>
          <p:nvPr/>
        </p:nvSpPr>
        <p:spPr bwMode="auto">
          <a:xfrm>
            <a:off x="2357438" y="31432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p1</a:t>
            </a:r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3214688" y="31432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p2</a:t>
            </a:r>
          </a:p>
        </p:txBody>
      </p:sp>
      <p:sp>
        <p:nvSpPr>
          <p:cNvPr id="18" name="Freeform 17"/>
          <p:cNvSpPr/>
          <p:nvPr/>
        </p:nvSpPr>
        <p:spPr>
          <a:xfrm>
            <a:off x="1900238" y="2921000"/>
            <a:ext cx="4210050" cy="669925"/>
          </a:xfrm>
          <a:custGeom>
            <a:avLst/>
            <a:gdLst>
              <a:gd name="connsiteX0" fmla="*/ 0 w 4210756"/>
              <a:gd name="connsiteY0" fmla="*/ 637822 h 669807"/>
              <a:gd name="connsiteX1" fmla="*/ 609600 w 4210756"/>
              <a:gd name="connsiteY1" fmla="*/ 637822 h 669807"/>
              <a:gd name="connsiteX2" fmla="*/ 1738489 w 4210756"/>
              <a:gd name="connsiteY2" fmla="*/ 649111 h 669807"/>
              <a:gd name="connsiteX3" fmla="*/ 2381956 w 4210756"/>
              <a:gd name="connsiteY3" fmla="*/ 513644 h 669807"/>
              <a:gd name="connsiteX4" fmla="*/ 3070578 w 4210756"/>
              <a:gd name="connsiteY4" fmla="*/ 84667 h 669807"/>
              <a:gd name="connsiteX5" fmla="*/ 4210756 w 4210756"/>
              <a:gd name="connsiteY5" fmla="*/ 5644 h 66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0756" h="669807">
                <a:moveTo>
                  <a:pt x="0" y="637822"/>
                </a:moveTo>
                <a:lnTo>
                  <a:pt x="609600" y="637822"/>
                </a:lnTo>
                <a:cubicBezTo>
                  <a:pt x="899348" y="639703"/>
                  <a:pt x="1443096" y="669807"/>
                  <a:pt x="1738489" y="649111"/>
                </a:cubicBezTo>
                <a:cubicBezTo>
                  <a:pt x="2033882" y="628415"/>
                  <a:pt x="2159941" y="607718"/>
                  <a:pt x="2381956" y="513644"/>
                </a:cubicBezTo>
                <a:cubicBezTo>
                  <a:pt x="2603971" y="419570"/>
                  <a:pt x="2765778" y="169334"/>
                  <a:pt x="3070578" y="84667"/>
                </a:cubicBezTo>
                <a:cubicBezTo>
                  <a:pt x="3375378" y="0"/>
                  <a:pt x="3793067" y="2822"/>
                  <a:pt x="4210756" y="564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Tw Cen MT" panose="020B06020201040206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29000" y="3500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7668" name="Rectangle 39"/>
          <p:cNvSpPr>
            <a:spLocks noChangeArrowheads="1"/>
          </p:cNvSpPr>
          <p:nvPr/>
        </p:nvSpPr>
        <p:spPr bwMode="auto">
          <a:xfrm>
            <a:off x="1071563" y="4643438"/>
            <a:ext cx="5214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Sim(Q, R1) </a:t>
            </a:r>
            <a:r>
              <a:rPr lang="en-US" altLang="en-US"/>
              <a:t>= e</a:t>
            </a:r>
            <a:r>
              <a:rPr lang="en-US" altLang="en-US" baseline="30000"/>
              <a:t>-|q1, p1|</a:t>
            </a:r>
            <a:r>
              <a:rPr lang="en-US" altLang="en-US"/>
              <a:t> + e</a:t>
            </a:r>
            <a:r>
              <a:rPr lang="en-US" altLang="en-US" baseline="30000"/>
              <a:t>-|q2, p2|</a:t>
            </a:r>
            <a:r>
              <a:rPr lang="en-US" altLang="en-US"/>
              <a:t> + e</a:t>
            </a:r>
            <a:r>
              <a:rPr lang="en-US" altLang="en-US" baseline="30000"/>
              <a:t>-|q3, p5|</a:t>
            </a:r>
          </a:p>
        </p:txBody>
      </p:sp>
      <p:sp>
        <p:nvSpPr>
          <p:cNvPr id="29" name="Oval 28"/>
          <p:cNvSpPr/>
          <p:nvPr/>
        </p:nvSpPr>
        <p:spPr>
          <a:xfrm>
            <a:off x="3929063" y="3500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3714750" y="31432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p3</a:t>
            </a:r>
          </a:p>
        </p:txBody>
      </p:sp>
      <p:sp>
        <p:nvSpPr>
          <p:cNvPr id="27671" name="Rectangle 26"/>
          <p:cNvSpPr>
            <a:spLocks noChangeArrowheads="1"/>
          </p:cNvSpPr>
          <p:nvPr/>
        </p:nvSpPr>
        <p:spPr bwMode="auto">
          <a:xfrm>
            <a:off x="2143125" y="40005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q1</a:t>
            </a:r>
          </a:p>
        </p:txBody>
      </p:sp>
      <p:sp>
        <p:nvSpPr>
          <p:cNvPr id="27672" name="Rectangle 26"/>
          <p:cNvSpPr>
            <a:spLocks noChangeArrowheads="1"/>
          </p:cNvSpPr>
          <p:nvPr/>
        </p:nvSpPr>
        <p:spPr bwMode="auto">
          <a:xfrm>
            <a:off x="3500438" y="4143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q2</a:t>
            </a:r>
          </a:p>
        </p:txBody>
      </p:sp>
      <p:sp>
        <p:nvSpPr>
          <p:cNvPr id="27673" name="Rectangle 26"/>
          <p:cNvSpPr>
            <a:spLocks noChangeArrowheads="1"/>
          </p:cNvSpPr>
          <p:nvPr/>
        </p:nvSpPr>
        <p:spPr bwMode="auto">
          <a:xfrm>
            <a:off x="5429250" y="41433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q3</a:t>
            </a:r>
          </a:p>
        </p:txBody>
      </p:sp>
      <p:cxnSp>
        <p:nvCxnSpPr>
          <p:cNvPr id="42" name="Straight Connector 41"/>
          <p:cNvCxnSpPr>
            <a:stCxn id="23" idx="5"/>
          </p:cNvCxnSpPr>
          <p:nvPr/>
        </p:nvCxnSpPr>
        <p:spPr>
          <a:xfrm rot="16200000" flipH="1">
            <a:off x="3444875" y="3729038"/>
            <a:ext cx="306388" cy="9366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71875" y="385762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28875" y="37861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7677" name="Rectangle 21"/>
          <p:cNvSpPr>
            <a:spLocks noChangeArrowheads="1"/>
          </p:cNvSpPr>
          <p:nvPr/>
        </p:nvSpPr>
        <p:spPr bwMode="auto">
          <a:xfrm>
            <a:off x="4643438" y="26431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p5</a:t>
            </a:r>
          </a:p>
        </p:txBody>
      </p:sp>
      <p:sp>
        <p:nvSpPr>
          <p:cNvPr id="27678" name="Rectangle 39"/>
          <p:cNvSpPr>
            <a:spLocks noChangeArrowheads="1"/>
          </p:cNvSpPr>
          <p:nvPr/>
        </p:nvSpPr>
        <p:spPr bwMode="auto">
          <a:xfrm>
            <a:off x="1071563" y="5072063"/>
            <a:ext cx="5214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/>
              <a:t>                   </a:t>
            </a:r>
            <a:r>
              <a:rPr lang="en-US" altLang="en-US" sz="1800" dirty="0"/>
              <a:t>≥ </a:t>
            </a:r>
            <a:r>
              <a:rPr lang="en-US" altLang="en-US" dirty="0"/>
              <a:t>e</a:t>
            </a:r>
            <a:r>
              <a:rPr lang="en-US" altLang="en-US" baseline="30000" dirty="0"/>
              <a:t>-|q1, p1|</a:t>
            </a:r>
            <a:r>
              <a:rPr lang="en-US" altLang="en-US" dirty="0"/>
              <a:t> + e</a:t>
            </a:r>
            <a:r>
              <a:rPr lang="en-US" altLang="en-US" baseline="30000" dirty="0"/>
              <a:t>-|q2, p2|</a:t>
            </a:r>
          </a:p>
        </p:txBody>
      </p:sp>
      <p:pic>
        <p:nvPicPr>
          <p:cNvPr id="27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5743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044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857500" y="3057525"/>
            <a:ext cx="1143000" cy="107156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cxnSp>
        <p:nvCxnSpPr>
          <p:cNvPr id="55" name="Straight Connector 54"/>
          <p:cNvCxnSpPr>
            <a:stCxn id="6" idx="0"/>
            <a:endCxn id="22" idx="0"/>
          </p:cNvCxnSpPr>
          <p:nvPr/>
        </p:nvCxnSpPr>
        <p:spPr>
          <a:xfrm rot="16200000" flipH="1">
            <a:off x="3178968" y="3307557"/>
            <a:ext cx="50006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5938" y="3057525"/>
            <a:ext cx="1000125" cy="928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cxnSp>
        <p:nvCxnSpPr>
          <p:cNvPr id="53" name="Straight Connector 52"/>
          <p:cNvCxnSpPr>
            <a:endCxn id="7" idx="0"/>
          </p:cNvCxnSpPr>
          <p:nvPr/>
        </p:nvCxnSpPr>
        <p:spPr>
          <a:xfrm rot="5400000" flipH="1" flipV="1">
            <a:off x="2035968" y="3307557"/>
            <a:ext cx="50006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00563" y="3057525"/>
            <a:ext cx="1428750" cy="128587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867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The Incremental k-NN algorithm</a:t>
            </a:r>
            <a:endParaRPr lang="en-AU" altLang="en-US"/>
          </a:p>
        </p:txBody>
      </p:sp>
      <p:sp>
        <p:nvSpPr>
          <p:cNvPr id="2868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371600"/>
            <a:ext cx="8153400" cy="11858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Step 4. Construct upper bound of similarity.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For any trajectory that is not covered by the λ-NN search, e.g. R5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it’s distance to q</a:t>
            </a:r>
            <a:r>
              <a:rPr lang="en-US" altLang="en-US" baseline="-25000"/>
              <a:t>i</a:t>
            </a:r>
            <a:r>
              <a:rPr lang="en-US" altLang="en-US"/>
              <a:t> must be larger than the radius of q</a:t>
            </a:r>
            <a:r>
              <a:rPr lang="en-US" altLang="en-US" baseline="-25000"/>
              <a:t>i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3" name="Oval 12"/>
          <p:cNvSpPr/>
          <p:nvPr/>
        </p:nvSpPr>
        <p:spPr>
          <a:xfrm>
            <a:off x="5143500" y="362902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8682" name="Rectangle 18"/>
          <p:cNvSpPr>
            <a:spLocks noChangeArrowheads="1"/>
          </p:cNvSpPr>
          <p:nvPr/>
        </p:nvSpPr>
        <p:spPr bwMode="auto">
          <a:xfrm>
            <a:off x="5929313" y="248602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R1</a:t>
            </a:r>
          </a:p>
        </p:txBody>
      </p:sp>
      <p:sp>
        <p:nvSpPr>
          <p:cNvPr id="18" name="Freeform 17"/>
          <p:cNvSpPr/>
          <p:nvPr/>
        </p:nvSpPr>
        <p:spPr>
          <a:xfrm>
            <a:off x="1685925" y="2620963"/>
            <a:ext cx="4210050" cy="669925"/>
          </a:xfrm>
          <a:custGeom>
            <a:avLst/>
            <a:gdLst>
              <a:gd name="connsiteX0" fmla="*/ 0 w 4210756"/>
              <a:gd name="connsiteY0" fmla="*/ 637822 h 669807"/>
              <a:gd name="connsiteX1" fmla="*/ 609600 w 4210756"/>
              <a:gd name="connsiteY1" fmla="*/ 637822 h 669807"/>
              <a:gd name="connsiteX2" fmla="*/ 1738489 w 4210756"/>
              <a:gd name="connsiteY2" fmla="*/ 649111 h 669807"/>
              <a:gd name="connsiteX3" fmla="*/ 2381956 w 4210756"/>
              <a:gd name="connsiteY3" fmla="*/ 513644 h 669807"/>
              <a:gd name="connsiteX4" fmla="*/ 3070578 w 4210756"/>
              <a:gd name="connsiteY4" fmla="*/ 84667 h 669807"/>
              <a:gd name="connsiteX5" fmla="*/ 4210756 w 4210756"/>
              <a:gd name="connsiteY5" fmla="*/ 5644 h 66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0756" h="669807">
                <a:moveTo>
                  <a:pt x="0" y="637822"/>
                </a:moveTo>
                <a:lnTo>
                  <a:pt x="609600" y="637822"/>
                </a:lnTo>
                <a:cubicBezTo>
                  <a:pt x="899348" y="639703"/>
                  <a:pt x="1443096" y="669807"/>
                  <a:pt x="1738489" y="649111"/>
                </a:cubicBezTo>
                <a:cubicBezTo>
                  <a:pt x="2033882" y="628415"/>
                  <a:pt x="2159941" y="607718"/>
                  <a:pt x="2381956" y="513644"/>
                </a:cubicBezTo>
                <a:cubicBezTo>
                  <a:pt x="2603971" y="419570"/>
                  <a:pt x="2765778" y="169334"/>
                  <a:pt x="3070578" y="84667"/>
                </a:cubicBezTo>
                <a:cubicBezTo>
                  <a:pt x="3375378" y="0"/>
                  <a:pt x="3793067" y="2822"/>
                  <a:pt x="4210756" y="564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Tw Cen MT" panose="020B0602020104020603" pitchFamily="34" charset="0"/>
            </a:endParaRPr>
          </a:p>
        </p:txBody>
      </p:sp>
      <p:sp>
        <p:nvSpPr>
          <p:cNvPr id="28684" name="Rectangle 39"/>
          <p:cNvSpPr>
            <a:spLocks noChangeArrowheads="1"/>
          </p:cNvSpPr>
          <p:nvPr/>
        </p:nvSpPr>
        <p:spPr bwMode="auto">
          <a:xfrm>
            <a:off x="1214438" y="4843463"/>
            <a:ext cx="5572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Sim(Q, R5) </a:t>
            </a:r>
            <a:r>
              <a:rPr lang="en-US" altLang="en-US"/>
              <a:t>= e</a:t>
            </a:r>
            <a:r>
              <a:rPr lang="en-US" altLang="en-US" baseline="30000"/>
              <a:t>-|q1, R5|</a:t>
            </a:r>
            <a:r>
              <a:rPr lang="en-US" altLang="en-US"/>
              <a:t> + e</a:t>
            </a:r>
            <a:r>
              <a:rPr lang="en-US" altLang="en-US" baseline="30000"/>
              <a:t>-|q2, R5|</a:t>
            </a:r>
            <a:r>
              <a:rPr lang="en-US" altLang="en-US"/>
              <a:t> + e</a:t>
            </a:r>
            <a:r>
              <a:rPr lang="en-US" altLang="en-US" baseline="30000"/>
              <a:t>-|q3, R5|</a:t>
            </a:r>
            <a:r>
              <a:rPr lang="en-US" altLang="en-US"/>
              <a:t>  </a:t>
            </a:r>
          </a:p>
          <a:p>
            <a:pPr eaLnBrk="1" hangingPunct="1"/>
            <a:r>
              <a:rPr lang="en-US" altLang="en-US" b="1"/>
              <a:t>              ≤ e</a:t>
            </a:r>
            <a:r>
              <a:rPr lang="en-US" altLang="en-US" b="1" baseline="30000"/>
              <a:t>-radius1</a:t>
            </a:r>
            <a:r>
              <a:rPr lang="en-US" altLang="en-US" b="1"/>
              <a:t>+ e</a:t>
            </a:r>
            <a:r>
              <a:rPr lang="en-US" altLang="en-US" b="1" baseline="30000"/>
              <a:t>-radius2 </a:t>
            </a:r>
            <a:r>
              <a:rPr lang="en-US" altLang="en-US" b="1"/>
              <a:t>+ e</a:t>
            </a:r>
            <a:r>
              <a:rPr lang="en-US" altLang="en-US" b="1" baseline="30000"/>
              <a:t>-radius3</a:t>
            </a:r>
            <a:endParaRPr lang="en-US" altLang="en-US" b="1"/>
          </a:p>
        </p:txBody>
      </p:sp>
      <p:sp>
        <p:nvSpPr>
          <p:cNvPr id="28685" name="Rectangle 26"/>
          <p:cNvSpPr>
            <a:spLocks noChangeArrowheads="1"/>
          </p:cNvSpPr>
          <p:nvPr/>
        </p:nvSpPr>
        <p:spPr bwMode="auto">
          <a:xfrm>
            <a:off x="1928813" y="37004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q1</a:t>
            </a:r>
          </a:p>
        </p:txBody>
      </p:sp>
      <p:sp>
        <p:nvSpPr>
          <p:cNvPr id="28686" name="Rectangle 26"/>
          <p:cNvSpPr>
            <a:spLocks noChangeArrowheads="1"/>
          </p:cNvSpPr>
          <p:nvPr/>
        </p:nvSpPr>
        <p:spPr bwMode="auto">
          <a:xfrm>
            <a:off x="3286125" y="38433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q2</a:t>
            </a:r>
          </a:p>
        </p:txBody>
      </p:sp>
      <p:sp>
        <p:nvSpPr>
          <p:cNvPr id="28687" name="Rectangle 26"/>
          <p:cNvSpPr>
            <a:spLocks noChangeArrowheads="1"/>
          </p:cNvSpPr>
          <p:nvPr/>
        </p:nvSpPr>
        <p:spPr bwMode="auto">
          <a:xfrm>
            <a:off x="5214938" y="38433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q3</a:t>
            </a:r>
          </a:p>
        </p:txBody>
      </p:sp>
      <p:sp>
        <p:nvSpPr>
          <p:cNvPr id="22" name="Oval 21"/>
          <p:cNvSpPr/>
          <p:nvPr/>
        </p:nvSpPr>
        <p:spPr>
          <a:xfrm>
            <a:off x="3357563" y="35575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14563" y="34861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1333500" y="4240213"/>
            <a:ext cx="4914900" cy="436562"/>
          </a:xfrm>
          <a:custGeom>
            <a:avLst/>
            <a:gdLst>
              <a:gd name="connsiteX0" fmla="*/ 0 w 5930900"/>
              <a:gd name="connsiteY0" fmla="*/ 232833 h 436033"/>
              <a:gd name="connsiteX1" fmla="*/ 1168400 w 5930900"/>
              <a:gd name="connsiteY1" fmla="*/ 16933 h 436033"/>
              <a:gd name="connsiteX2" fmla="*/ 2120900 w 5930900"/>
              <a:gd name="connsiteY2" fmla="*/ 334433 h 436033"/>
              <a:gd name="connsiteX3" fmla="*/ 2882900 w 5930900"/>
              <a:gd name="connsiteY3" fmla="*/ 29633 h 436033"/>
              <a:gd name="connsiteX4" fmla="*/ 4279900 w 5930900"/>
              <a:gd name="connsiteY4" fmla="*/ 436033 h 436033"/>
              <a:gd name="connsiteX5" fmla="*/ 5613400 w 5930900"/>
              <a:gd name="connsiteY5" fmla="*/ 309033 h 436033"/>
              <a:gd name="connsiteX6" fmla="*/ 5930900 w 5930900"/>
              <a:gd name="connsiteY6" fmla="*/ 258233 h 43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0900" h="436033">
                <a:moveTo>
                  <a:pt x="0" y="232833"/>
                </a:moveTo>
                <a:cubicBezTo>
                  <a:pt x="407458" y="116416"/>
                  <a:pt x="814917" y="0"/>
                  <a:pt x="1168400" y="16933"/>
                </a:cubicBezTo>
                <a:cubicBezTo>
                  <a:pt x="1521883" y="33866"/>
                  <a:pt x="1835150" y="332316"/>
                  <a:pt x="2120900" y="334433"/>
                </a:cubicBezTo>
                <a:cubicBezTo>
                  <a:pt x="2406650" y="336550"/>
                  <a:pt x="2523067" y="12700"/>
                  <a:pt x="2882900" y="29633"/>
                </a:cubicBezTo>
                <a:cubicBezTo>
                  <a:pt x="3242733" y="46566"/>
                  <a:pt x="3824817" y="389466"/>
                  <a:pt x="4279900" y="436033"/>
                </a:cubicBezTo>
                <a:lnTo>
                  <a:pt x="5613400" y="309033"/>
                </a:lnTo>
                <a:cubicBezTo>
                  <a:pt x="5888567" y="279400"/>
                  <a:pt x="5909733" y="268816"/>
                  <a:pt x="5930900" y="25823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1800">
              <a:latin typeface="Tw Cen MT" panose="020B0602020104020603" pitchFamily="34" charset="0"/>
            </a:endParaRP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6324600" y="43434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R5</a:t>
            </a:r>
          </a:p>
        </p:txBody>
      </p:sp>
      <p:cxnSp>
        <p:nvCxnSpPr>
          <p:cNvPr id="58" name="Straight Connector 57"/>
          <p:cNvCxnSpPr>
            <a:stCxn id="5" idx="0"/>
            <a:endCxn id="13" idx="0"/>
          </p:cNvCxnSpPr>
          <p:nvPr/>
        </p:nvCxnSpPr>
        <p:spPr>
          <a:xfrm rot="16200000" flipH="1" flipV="1">
            <a:off x="4929188" y="3343275"/>
            <a:ext cx="5715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1857375" y="2700338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radius1</a:t>
            </a:r>
          </a:p>
        </p:txBody>
      </p:sp>
      <p:sp>
        <p:nvSpPr>
          <p:cNvPr id="28694" name="Rectangle 18"/>
          <p:cNvSpPr>
            <a:spLocks noChangeArrowheads="1"/>
          </p:cNvSpPr>
          <p:nvPr/>
        </p:nvSpPr>
        <p:spPr bwMode="auto">
          <a:xfrm>
            <a:off x="2928938" y="2700338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radius2</a:t>
            </a:r>
          </a:p>
        </p:txBody>
      </p:sp>
      <p:sp>
        <p:nvSpPr>
          <p:cNvPr id="28695" name="Rectangle 18"/>
          <p:cNvSpPr>
            <a:spLocks noChangeArrowheads="1"/>
          </p:cNvSpPr>
          <p:nvPr/>
        </p:nvSpPr>
        <p:spPr bwMode="auto">
          <a:xfrm>
            <a:off x="4714875" y="2700338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radius3</a:t>
            </a:r>
          </a:p>
        </p:txBody>
      </p:sp>
      <p:pic>
        <p:nvPicPr>
          <p:cNvPr id="286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5700713"/>
            <a:ext cx="29511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7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SimSun" pitchFamily="2" charset="-122"/>
              </a:rPr>
              <a:t>Spatial Queries</a:t>
            </a:r>
            <a:endParaRPr lang="zh-CN" altLang="en-US" dirty="0"/>
          </a:p>
        </p:txBody>
      </p:sp>
      <p:sp>
        <p:nvSpPr>
          <p:cNvPr id="48" name="Oval 47"/>
          <p:cNvSpPr/>
          <p:nvPr/>
        </p:nvSpPr>
        <p:spPr>
          <a:xfrm>
            <a:off x="2709996" y="41078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/>
          <p:cNvSpPr/>
          <p:nvPr/>
        </p:nvSpPr>
        <p:spPr>
          <a:xfrm>
            <a:off x="2328996" y="35744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Oval 49"/>
          <p:cNvSpPr/>
          <p:nvPr/>
        </p:nvSpPr>
        <p:spPr>
          <a:xfrm>
            <a:off x="2405196" y="40316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/>
          <p:cNvSpPr/>
          <p:nvPr/>
        </p:nvSpPr>
        <p:spPr>
          <a:xfrm>
            <a:off x="2862396" y="3188732"/>
            <a:ext cx="76200" cy="76200"/>
          </a:xfrm>
          <a:prstGeom prst="ellipse">
            <a:avLst/>
          </a:prstGeom>
          <a:solidFill>
            <a:srgbClr val="0D47FF"/>
          </a:solidFill>
          <a:ln>
            <a:solidFill>
              <a:srgbClr val="0D4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Oval 53"/>
          <p:cNvSpPr/>
          <p:nvPr/>
        </p:nvSpPr>
        <p:spPr>
          <a:xfrm>
            <a:off x="2481396" y="33458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/>
          <p:cNvSpPr/>
          <p:nvPr/>
        </p:nvSpPr>
        <p:spPr>
          <a:xfrm>
            <a:off x="3167196" y="3493532"/>
            <a:ext cx="76200" cy="76200"/>
          </a:xfrm>
          <a:prstGeom prst="ellipse">
            <a:avLst/>
          </a:prstGeom>
          <a:solidFill>
            <a:srgbClr val="0D47FF"/>
          </a:solidFill>
          <a:ln>
            <a:solidFill>
              <a:srgbClr val="0D4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/>
          <p:cNvSpPr/>
          <p:nvPr/>
        </p:nvSpPr>
        <p:spPr>
          <a:xfrm>
            <a:off x="2554421" y="37268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/>
          <p:cNvSpPr/>
          <p:nvPr/>
        </p:nvSpPr>
        <p:spPr>
          <a:xfrm>
            <a:off x="2257557" y="38030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/>
          <p:cNvSpPr/>
          <p:nvPr/>
        </p:nvSpPr>
        <p:spPr>
          <a:xfrm>
            <a:off x="2706821" y="28124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/>
          <p:cNvSpPr/>
          <p:nvPr/>
        </p:nvSpPr>
        <p:spPr>
          <a:xfrm>
            <a:off x="2444883" y="30410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/>
          <p:cNvSpPr/>
          <p:nvPr/>
        </p:nvSpPr>
        <p:spPr>
          <a:xfrm>
            <a:off x="2938596" y="39554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/>
          <p:cNvSpPr/>
          <p:nvPr/>
        </p:nvSpPr>
        <p:spPr>
          <a:xfrm>
            <a:off x="3548196" y="353718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/>
          <p:cNvSpPr/>
          <p:nvPr/>
        </p:nvSpPr>
        <p:spPr>
          <a:xfrm>
            <a:off x="2862396" y="38030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/>
          <p:cNvSpPr/>
          <p:nvPr/>
        </p:nvSpPr>
        <p:spPr>
          <a:xfrm>
            <a:off x="3014796" y="29648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/>
          <p:cNvSpPr/>
          <p:nvPr/>
        </p:nvSpPr>
        <p:spPr>
          <a:xfrm>
            <a:off x="3548196" y="333636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66"/>
          <p:cNvSpPr/>
          <p:nvPr/>
        </p:nvSpPr>
        <p:spPr>
          <a:xfrm>
            <a:off x="3243396" y="384595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/>
          <p:cNvSpPr/>
          <p:nvPr/>
        </p:nvSpPr>
        <p:spPr>
          <a:xfrm>
            <a:off x="3243396" y="3041093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/>
          <p:cNvSpPr/>
          <p:nvPr/>
        </p:nvSpPr>
        <p:spPr>
          <a:xfrm>
            <a:off x="2024196" y="2579132"/>
            <a:ext cx="1828800" cy="1909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Oval 72"/>
          <p:cNvSpPr/>
          <p:nvPr/>
        </p:nvSpPr>
        <p:spPr>
          <a:xfrm>
            <a:off x="3008446" y="3357801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/>
          <p:cNvSpPr/>
          <p:nvPr/>
        </p:nvSpPr>
        <p:spPr>
          <a:xfrm>
            <a:off x="2798896" y="3145871"/>
            <a:ext cx="495300" cy="500061"/>
          </a:xfrm>
          <a:prstGeom prst="ellipse">
            <a:avLst/>
          </a:prstGeom>
          <a:noFill/>
          <a:ln w="12700">
            <a:solidFill>
              <a:srgbClr val="0D47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Oval 74"/>
          <p:cNvSpPr/>
          <p:nvPr/>
        </p:nvSpPr>
        <p:spPr>
          <a:xfrm>
            <a:off x="6154871" y="41253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Oval 75"/>
          <p:cNvSpPr/>
          <p:nvPr/>
        </p:nvSpPr>
        <p:spPr>
          <a:xfrm>
            <a:off x="5773871" y="35919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val 76"/>
          <p:cNvSpPr/>
          <p:nvPr/>
        </p:nvSpPr>
        <p:spPr>
          <a:xfrm>
            <a:off x="5850071" y="40491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Oval 77"/>
          <p:cNvSpPr/>
          <p:nvPr/>
        </p:nvSpPr>
        <p:spPr>
          <a:xfrm>
            <a:off x="6307271" y="320615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Oval 78"/>
          <p:cNvSpPr/>
          <p:nvPr/>
        </p:nvSpPr>
        <p:spPr>
          <a:xfrm>
            <a:off x="5926271" y="33633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val 79"/>
          <p:cNvSpPr/>
          <p:nvPr/>
        </p:nvSpPr>
        <p:spPr>
          <a:xfrm>
            <a:off x="6612071" y="3510950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Oval 80"/>
          <p:cNvSpPr/>
          <p:nvPr/>
        </p:nvSpPr>
        <p:spPr>
          <a:xfrm>
            <a:off x="5999296" y="37443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Oval 81"/>
          <p:cNvSpPr/>
          <p:nvPr/>
        </p:nvSpPr>
        <p:spPr>
          <a:xfrm>
            <a:off x="5702432" y="38205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val 82"/>
          <p:cNvSpPr/>
          <p:nvPr/>
        </p:nvSpPr>
        <p:spPr>
          <a:xfrm>
            <a:off x="6151696" y="28299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Oval 83"/>
          <p:cNvSpPr/>
          <p:nvPr/>
        </p:nvSpPr>
        <p:spPr>
          <a:xfrm>
            <a:off x="5889758" y="30585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84"/>
          <p:cNvSpPr/>
          <p:nvPr/>
        </p:nvSpPr>
        <p:spPr>
          <a:xfrm>
            <a:off x="6383471" y="39729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Oval 85"/>
          <p:cNvSpPr/>
          <p:nvPr/>
        </p:nvSpPr>
        <p:spPr>
          <a:xfrm>
            <a:off x="6993071" y="355460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Oval 86"/>
          <p:cNvSpPr/>
          <p:nvPr/>
        </p:nvSpPr>
        <p:spPr>
          <a:xfrm>
            <a:off x="6307271" y="38205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Oval 87"/>
          <p:cNvSpPr/>
          <p:nvPr/>
        </p:nvSpPr>
        <p:spPr>
          <a:xfrm>
            <a:off x="6459671" y="29823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88"/>
          <p:cNvSpPr/>
          <p:nvPr/>
        </p:nvSpPr>
        <p:spPr>
          <a:xfrm>
            <a:off x="6993071" y="335378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89"/>
          <p:cNvSpPr/>
          <p:nvPr/>
        </p:nvSpPr>
        <p:spPr>
          <a:xfrm>
            <a:off x="6688271" y="386337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Oval 90"/>
          <p:cNvSpPr/>
          <p:nvPr/>
        </p:nvSpPr>
        <p:spPr>
          <a:xfrm>
            <a:off x="6688271" y="305851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/>
          <p:cNvSpPr/>
          <p:nvPr/>
        </p:nvSpPr>
        <p:spPr>
          <a:xfrm>
            <a:off x="5469071" y="2596550"/>
            <a:ext cx="1828800" cy="1909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Oval 92"/>
          <p:cNvSpPr/>
          <p:nvPr/>
        </p:nvSpPr>
        <p:spPr>
          <a:xfrm>
            <a:off x="6453321" y="3375219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/>
          <p:cNvSpPr/>
          <p:nvPr/>
        </p:nvSpPr>
        <p:spPr>
          <a:xfrm>
            <a:off x="5881821" y="3371250"/>
            <a:ext cx="722313" cy="542922"/>
          </a:xfrm>
          <a:prstGeom prst="rect">
            <a:avLst/>
          </a:prstGeom>
          <a:noFill/>
          <a:ln w="19050">
            <a:solidFill>
              <a:srgbClr val="0D47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/>
          <p:cNvSpPr/>
          <p:nvPr/>
        </p:nvSpPr>
        <p:spPr>
          <a:xfrm>
            <a:off x="1371600" y="1981200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latin typeface="Helvetica" pitchFamily="32" charset="0"/>
                <a:ea typeface="SimSun" pitchFamily="2" charset="-122"/>
              </a:rPr>
              <a:t>Nearest Neighbour Queries</a:t>
            </a:r>
            <a:endParaRPr lang="zh-CN" altLang="en-US" dirty="0"/>
          </a:p>
        </p:txBody>
      </p:sp>
      <p:sp>
        <p:nvSpPr>
          <p:cNvPr id="98" name="Rectangle 97"/>
          <p:cNvSpPr/>
          <p:nvPr/>
        </p:nvSpPr>
        <p:spPr>
          <a:xfrm>
            <a:off x="5105400" y="1998618"/>
            <a:ext cx="2532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latin typeface="Helvetica" pitchFamily="32" charset="0"/>
                <a:ea typeface="SimSun" pitchFamily="2" charset="-122"/>
              </a:rPr>
              <a:t>Region (Range) Query</a:t>
            </a:r>
            <a:endParaRPr lang="zh-CN" alt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509846" y="4655403"/>
            <a:ext cx="264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latin typeface="Helvetica" pitchFamily="32" charset="0"/>
                <a:ea typeface="SimSun" pitchFamily="2" charset="-122"/>
              </a:rPr>
              <a:t>Given a point or an object, find the nearest object that satisfies given conditions</a:t>
            </a:r>
            <a:endParaRPr lang="zh-CN" alt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5205546" y="4672821"/>
            <a:ext cx="2432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788"/>
              </a:spcBef>
              <a:buClr>
                <a:srgbClr val="CC3300"/>
              </a:buClr>
              <a:buSzPct val="90000"/>
            </a:pPr>
            <a:r>
              <a:rPr lang="en-GB" altLang="zh-CN" sz="1600" dirty="0">
                <a:latin typeface="Helvetica" pitchFamily="32" charset="0"/>
                <a:ea typeface="SimSun" pitchFamily="2" charset="-122"/>
              </a:rPr>
              <a:t>Ask for objects that lie partially or fully inside a specified region.</a:t>
            </a:r>
          </a:p>
        </p:txBody>
      </p:sp>
    </p:spTree>
    <p:extLst>
      <p:ext uri="{BB962C8B-B14F-4D97-AF65-F5344CB8AC3E}">
        <p14:creationId xmlns:p14="http://schemas.microsoft.com/office/powerpoint/2010/main" val="2506144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The Incremental k-NN algorithm</a:t>
            </a:r>
            <a:endParaRPr lang="en-AU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1910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Step 5. Check the STOP condition  (pruning condition)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For a k-BCT query, if we can get k candidate trajectories whose lower bounds are not less than the upper bound of similarity for all un-scanned trajectories</a:t>
            </a:r>
            <a:r>
              <a:rPr lang="en-US" altLang="en-US" sz="1800" baseline="-25000" dirty="0"/>
              <a:t>, </a:t>
            </a:r>
            <a:r>
              <a:rPr lang="en-US" altLang="en-US" sz="1800" dirty="0"/>
              <a:t>then the k best-connected trajectories must be included in the candidate set.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if</a:t>
            </a:r>
            <a:r>
              <a:rPr lang="en-US" altLang="en-US" sz="1800" dirty="0"/>
              <a:t> the condition is satisfied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	go to the refinement step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800" dirty="0"/>
              <a:t>increase  λ  by some Δ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      repeat the search process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With the search region of the λ-NN search enlarges, eventually k best-connected trajectories will be found</a:t>
            </a:r>
            <a:endParaRPr lang="en-AU" alt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41375" y="6290846"/>
            <a:ext cx="7693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Zaiben</a:t>
            </a:r>
            <a:r>
              <a:rPr lang="en-US" sz="1600" dirty="0"/>
              <a:t> Chen, et al. </a:t>
            </a:r>
            <a:r>
              <a:rPr lang="en-US" sz="1600" dirty="0">
                <a:hlinkClick r:id="rId2"/>
              </a:rPr>
              <a:t>Searching Trajectories by Locations: An Efficiency Study</a:t>
            </a:r>
            <a:r>
              <a:rPr lang="en-US" sz="1600" dirty="0"/>
              <a:t>, SIGMOD 2010</a:t>
            </a:r>
          </a:p>
        </p:txBody>
      </p:sp>
    </p:spTree>
    <p:extLst>
      <p:ext uri="{BB962C8B-B14F-4D97-AF65-F5344CB8AC3E}">
        <p14:creationId xmlns:p14="http://schemas.microsoft.com/office/powerpoint/2010/main" val="2423217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581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Thanks!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Yu Zheng</a:t>
            </a:r>
          </a:p>
          <a:p>
            <a:pPr marL="0" indent="0" algn="ctr">
              <a:buNone/>
            </a:pPr>
            <a:r>
              <a:rPr lang="en-US" altLang="zh-CN" sz="2400" dirty="0">
                <a:hlinkClick r:id="rId3"/>
              </a:rPr>
              <a:t>yuzheng@microsoft.com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835923" y="3790889"/>
            <a:ext cx="13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linkClick r:id="rId4"/>
              </a:rPr>
              <a:t>Homepage</a:t>
            </a:r>
            <a:endParaRPr lang="zh-CN" alt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>
          <a:xfrm>
            <a:off x="6810523" y="1981200"/>
            <a:ext cx="1109385" cy="1444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708129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9600" y="5181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Yu Zheng. </a:t>
            </a:r>
            <a:r>
              <a:rPr lang="en-US" dirty="0">
                <a:hlinkClick r:id="rId7"/>
              </a:rPr>
              <a:t>Trajectory Data Mining: An Overview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ACM Transactions on Intelligent Systems and Technology. 2015, vol. 6, issue 3.</a:t>
            </a:r>
          </a:p>
        </p:txBody>
      </p:sp>
    </p:spTree>
    <p:extLst>
      <p:ext uri="{BB962C8B-B14F-4D97-AF65-F5344CB8AC3E}">
        <p14:creationId xmlns:p14="http://schemas.microsoft.com/office/powerpoint/2010/main" val="15453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Spatial Indexing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Space Partition-Based Indexing Structures</a:t>
            </a:r>
          </a:p>
          <a:p>
            <a:pPr lvl="1"/>
            <a:r>
              <a:rPr lang="en-US" altLang="zh-CN" sz="2400" dirty="0"/>
              <a:t>Grid-based</a:t>
            </a:r>
          </a:p>
          <a:p>
            <a:pPr lvl="1"/>
            <a:r>
              <a:rPr lang="en-US" altLang="zh-CN" sz="2400" dirty="0"/>
              <a:t>Quad-tree</a:t>
            </a:r>
          </a:p>
          <a:p>
            <a:pPr lvl="1"/>
            <a:r>
              <a:rPr lang="en-US" altLang="zh-CN" sz="2400" dirty="0"/>
              <a:t>k-D tree</a:t>
            </a:r>
          </a:p>
          <a:p>
            <a:r>
              <a:rPr lang="en-US" altLang="zh-CN" sz="2800" dirty="0"/>
              <a:t>Data-Driven Indexing Structures</a:t>
            </a:r>
          </a:p>
          <a:p>
            <a:pPr lvl="1"/>
            <a:r>
              <a:rPr lang="en-US" altLang="zh-CN" sz="2400" dirty="0"/>
              <a:t>R-Tree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07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Spatial Indexing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Space Partition-Based Indexing Structures</a:t>
            </a:r>
          </a:p>
          <a:p>
            <a:pPr lvl="1"/>
            <a:r>
              <a:rPr lang="en-US" altLang="zh-CN" sz="2400" dirty="0"/>
              <a:t>Grid-based</a:t>
            </a:r>
          </a:p>
          <a:p>
            <a:pPr lvl="1"/>
            <a:r>
              <a:rPr lang="en-US" altLang="zh-CN" sz="2400" dirty="0"/>
              <a:t>Quad-tree</a:t>
            </a:r>
          </a:p>
          <a:p>
            <a:pPr lvl="1"/>
            <a:r>
              <a:rPr lang="en-US" altLang="zh-CN" sz="2400" dirty="0"/>
              <a:t>k-D tree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Data-Driven Indexing Structures</a:t>
            </a:r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R-Tree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3600" dirty="0"/>
              <a:t>Grid-based Spatial Indexing</a:t>
            </a:r>
            <a:endParaRPr lang="zh-CN" alt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892232" y="58176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6301932" y="60462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5120832" y="41343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5654232" y="5353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5392294" y="5429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5349432" y="4591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492432" y="495799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5730432" y="4667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5273232" y="57795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5803457" y="5048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5102733" y="5244697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5425632" y="4286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5822507" y="42740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4892232" y="499609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6454332" y="57033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6263832" y="4667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6035232" y="57414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6111432" y="51249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6873432" y="536947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/>
          <p:cNvSpPr/>
          <p:nvPr/>
        </p:nvSpPr>
        <p:spPr>
          <a:xfrm>
            <a:off x="6797232" y="4658197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6492432" y="5167785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6492432" y="43629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197032" y="480742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5582793" y="60081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24400" y="3995139"/>
            <a:ext cx="2438400" cy="2335769"/>
            <a:chOff x="1600200" y="3074431"/>
            <a:chExt cx="2006598" cy="1912654"/>
          </a:xfrm>
        </p:grpSpPr>
        <p:sp>
          <p:nvSpPr>
            <p:cNvPr id="26" name="Rectangle 25"/>
            <p:cNvSpPr/>
            <p:nvPr/>
          </p:nvSpPr>
          <p:spPr>
            <a:xfrm>
              <a:off x="1604955" y="3074431"/>
              <a:ext cx="1981200" cy="1909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600200" y="3124200"/>
              <a:ext cx="2006598" cy="1862885"/>
              <a:chOff x="1600200" y="3124200"/>
              <a:chExt cx="2006598" cy="1862885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600200" y="4103129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16073" y="3436377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25598" y="3774514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600200" y="4407931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600200" y="4729163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267098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952748" y="3127093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628896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00289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943095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1844040" y="4038600"/>
            <a:ext cx="1661160" cy="806407"/>
            <a:chOff x="1844040" y="4038600"/>
            <a:chExt cx="1661160" cy="806407"/>
          </a:xfrm>
        </p:grpSpPr>
        <p:sp>
          <p:nvSpPr>
            <p:cNvPr id="45" name="Rectangle 44"/>
            <p:cNvSpPr/>
            <p:nvPr/>
          </p:nvSpPr>
          <p:spPr>
            <a:xfrm>
              <a:off x="1844040" y="4038600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90800" y="4038600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4038600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44040" y="4536518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90800" y="4540207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5" idx="3"/>
              <a:endCxn id="46" idx="1"/>
            </p:cNvCxnSpPr>
            <p:nvPr/>
          </p:nvCxnSpPr>
          <p:spPr>
            <a:xfrm>
              <a:off x="2301240" y="4191000"/>
              <a:ext cx="2895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301240" y="4704792"/>
              <a:ext cx="2895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870743" y="3962400"/>
            <a:ext cx="1385150" cy="625667"/>
            <a:chOff x="4870743" y="3962400"/>
            <a:chExt cx="1385150" cy="625667"/>
          </a:xfrm>
        </p:grpSpPr>
        <p:sp>
          <p:nvSpPr>
            <p:cNvPr id="53" name="Rectangle 52"/>
            <p:cNvSpPr/>
            <p:nvPr/>
          </p:nvSpPr>
          <p:spPr>
            <a:xfrm>
              <a:off x="5196950" y="3967634"/>
              <a:ext cx="360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g1</a:t>
              </a:r>
              <a:endParaRPr lang="zh-CN" alt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02878" y="3962400"/>
              <a:ext cx="360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g2</a:t>
              </a:r>
              <a:endParaRPr lang="zh-CN" alt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0743" y="4090745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p1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25632" y="4311068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p3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12530" y="4148224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p4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0562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Indexing</a:t>
            </a:r>
          </a:p>
          <a:p>
            <a:pPr lvl="1"/>
            <a:r>
              <a:rPr lang="en-US" altLang="zh-CN" sz="1800" dirty="0"/>
              <a:t>Partition the space into disjoint and uniform grids</a:t>
            </a:r>
          </a:p>
          <a:p>
            <a:pPr lvl="1"/>
            <a:r>
              <a:rPr lang="en-US" altLang="zh-CN" sz="1800" dirty="0"/>
              <a:t>Build inverted index between each grid and the points in the grid</a:t>
            </a:r>
          </a:p>
        </p:txBody>
      </p:sp>
    </p:spTree>
    <p:extLst>
      <p:ext uri="{BB962C8B-B14F-4D97-AF65-F5344CB8AC3E}">
        <p14:creationId xmlns:p14="http://schemas.microsoft.com/office/powerpoint/2010/main" val="21481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Grid-based Spatial Indexing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Range Query</a:t>
            </a:r>
          </a:p>
          <a:p>
            <a:pPr lvl="1"/>
            <a:r>
              <a:rPr lang="en-US" altLang="zh-CN" sz="2000" dirty="0"/>
              <a:t>Find the girds intersecting the range query</a:t>
            </a:r>
          </a:p>
          <a:p>
            <a:pPr lvl="1"/>
            <a:r>
              <a:rPr lang="en-US" altLang="zh-CN" sz="2000" dirty="0"/>
              <a:t>Retrieve the points from the grids and identify the points in the range</a:t>
            </a:r>
          </a:p>
        </p:txBody>
      </p:sp>
      <p:sp>
        <p:nvSpPr>
          <p:cNvPr id="52" name="Oval 51"/>
          <p:cNvSpPr/>
          <p:nvPr/>
        </p:nvSpPr>
        <p:spPr>
          <a:xfrm>
            <a:off x="2225232" y="53604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/>
          <p:cNvSpPr/>
          <p:nvPr/>
        </p:nvSpPr>
        <p:spPr>
          <a:xfrm>
            <a:off x="3634932" y="55890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Oval 53"/>
          <p:cNvSpPr/>
          <p:nvPr/>
        </p:nvSpPr>
        <p:spPr>
          <a:xfrm>
            <a:off x="2453832" y="36771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/>
          <p:cNvSpPr/>
          <p:nvPr/>
        </p:nvSpPr>
        <p:spPr>
          <a:xfrm>
            <a:off x="2987232" y="48963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/>
          <p:cNvSpPr/>
          <p:nvPr/>
        </p:nvSpPr>
        <p:spPr>
          <a:xfrm>
            <a:off x="2725294" y="4972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/>
          <p:cNvSpPr/>
          <p:nvPr/>
        </p:nvSpPr>
        <p:spPr>
          <a:xfrm>
            <a:off x="2682432" y="41343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57"/>
          <p:cNvSpPr/>
          <p:nvPr/>
        </p:nvSpPr>
        <p:spPr>
          <a:xfrm>
            <a:off x="3825432" y="450079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/>
          <p:cNvSpPr/>
          <p:nvPr/>
        </p:nvSpPr>
        <p:spPr>
          <a:xfrm>
            <a:off x="3063432" y="4210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/>
          <p:cNvSpPr/>
          <p:nvPr/>
        </p:nvSpPr>
        <p:spPr>
          <a:xfrm>
            <a:off x="2606232" y="53223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/>
          <p:cNvSpPr/>
          <p:nvPr/>
        </p:nvSpPr>
        <p:spPr>
          <a:xfrm>
            <a:off x="3159317" y="4591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/>
          <p:cNvSpPr/>
          <p:nvPr/>
        </p:nvSpPr>
        <p:spPr>
          <a:xfrm>
            <a:off x="2435733" y="4787497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/>
          <p:cNvSpPr/>
          <p:nvPr/>
        </p:nvSpPr>
        <p:spPr>
          <a:xfrm>
            <a:off x="2758632" y="3829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/>
          <p:cNvSpPr/>
          <p:nvPr/>
        </p:nvSpPr>
        <p:spPr>
          <a:xfrm>
            <a:off x="3155507" y="38168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/>
          <p:cNvSpPr/>
          <p:nvPr/>
        </p:nvSpPr>
        <p:spPr>
          <a:xfrm>
            <a:off x="2225232" y="453889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/>
          <p:cNvSpPr/>
          <p:nvPr/>
        </p:nvSpPr>
        <p:spPr>
          <a:xfrm>
            <a:off x="3787332" y="52461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66"/>
          <p:cNvSpPr/>
          <p:nvPr/>
        </p:nvSpPr>
        <p:spPr>
          <a:xfrm>
            <a:off x="3596832" y="42105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/>
          <p:cNvSpPr/>
          <p:nvPr/>
        </p:nvSpPr>
        <p:spPr>
          <a:xfrm>
            <a:off x="3368232" y="52842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val 68"/>
          <p:cNvSpPr/>
          <p:nvPr/>
        </p:nvSpPr>
        <p:spPr>
          <a:xfrm>
            <a:off x="3467292" y="4667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val 69"/>
          <p:cNvSpPr/>
          <p:nvPr/>
        </p:nvSpPr>
        <p:spPr>
          <a:xfrm>
            <a:off x="4206432" y="491227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Oval 70"/>
          <p:cNvSpPr/>
          <p:nvPr/>
        </p:nvSpPr>
        <p:spPr>
          <a:xfrm>
            <a:off x="4130232" y="4200997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Oval 71"/>
          <p:cNvSpPr/>
          <p:nvPr/>
        </p:nvSpPr>
        <p:spPr>
          <a:xfrm>
            <a:off x="3825432" y="4710585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Oval 72"/>
          <p:cNvSpPr/>
          <p:nvPr/>
        </p:nvSpPr>
        <p:spPr>
          <a:xfrm>
            <a:off x="3825432" y="3905724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/>
          <p:cNvSpPr/>
          <p:nvPr/>
        </p:nvSpPr>
        <p:spPr>
          <a:xfrm>
            <a:off x="2530032" y="4350221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Oval 74"/>
          <p:cNvSpPr/>
          <p:nvPr/>
        </p:nvSpPr>
        <p:spPr>
          <a:xfrm>
            <a:off x="2915793" y="5550932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057400" y="3537939"/>
            <a:ext cx="2438400" cy="2335769"/>
            <a:chOff x="1600200" y="3074431"/>
            <a:chExt cx="2006598" cy="1912654"/>
          </a:xfrm>
        </p:grpSpPr>
        <p:sp>
          <p:nvSpPr>
            <p:cNvPr id="77" name="Rectangle 76"/>
            <p:cNvSpPr/>
            <p:nvPr/>
          </p:nvSpPr>
          <p:spPr>
            <a:xfrm>
              <a:off x="1604955" y="3074431"/>
              <a:ext cx="1981200" cy="1909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00200" y="3124200"/>
              <a:ext cx="2006598" cy="1862885"/>
              <a:chOff x="1600200" y="3124200"/>
              <a:chExt cx="2006598" cy="1862885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600200" y="4103129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616073" y="3436377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625598" y="3774514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600200" y="4407931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600200" y="4729163"/>
                <a:ext cx="1981200" cy="0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267098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952748" y="3127093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628896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00289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43095" y="3124200"/>
                <a:ext cx="0" cy="1859992"/>
              </a:xfrm>
              <a:prstGeom prst="line">
                <a:avLst/>
              </a:prstGeom>
              <a:ln w="12700">
                <a:solidFill>
                  <a:srgbClr val="0D47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Rectangle 93"/>
          <p:cNvSpPr/>
          <p:nvPr/>
        </p:nvSpPr>
        <p:spPr>
          <a:xfrm>
            <a:off x="2960417" y="4513412"/>
            <a:ext cx="651655" cy="50220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902757" y="4546516"/>
            <a:ext cx="748068" cy="488307"/>
            <a:chOff x="2902757" y="4546516"/>
            <a:chExt cx="748068" cy="488307"/>
          </a:xfrm>
        </p:grpSpPr>
        <p:sp>
          <p:nvSpPr>
            <p:cNvPr id="91" name="Rectangle 90"/>
            <p:cNvSpPr/>
            <p:nvPr/>
          </p:nvSpPr>
          <p:spPr>
            <a:xfrm>
              <a:off x="3025524" y="4757824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p1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07462" y="4737909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p3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02757" y="4546516"/>
              <a:ext cx="343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p2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2744111" y="4223797"/>
            <a:ext cx="343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</a:rPr>
              <a:t>p4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09462" y="4380700"/>
            <a:ext cx="791542" cy="77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6339840" y="3657600"/>
            <a:ext cx="1203960" cy="1857108"/>
            <a:chOff x="6339840" y="3657600"/>
            <a:chExt cx="1203960" cy="1857108"/>
          </a:xfrm>
        </p:grpSpPr>
        <p:cxnSp>
          <p:nvCxnSpPr>
            <p:cNvPr id="103" name="Straight Arrow Connector 102"/>
            <p:cNvCxnSpPr>
              <a:stCxn id="98" idx="3"/>
              <a:endCxn id="99" idx="1"/>
            </p:cNvCxnSpPr>
            <p:nvPr/>
          </p:nvCxnSpPr>
          <p:spPr>
            <a:xfrm>
              <a:off x="6339840" y="3810000"/>
              <a:ext cx="2895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339840" y="4349919"/>
              <a:ext cx="2895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339840" y="5348060"/>
              <a:ext cx="2895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6629400" y="3657600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29400" y="4185334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29400" y="5209908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086600" y="3657600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2960609" y="4393366"/>
            <a:ext cx="76200" cy="76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5882640" y="3657600"/>
            <a:ext cx="457200" cy="1853419"/>
            <a:chOff x="5882640" y="3657600"/>
            <a:chExt cx="457200" cy="1853419"/>
          </a:xfrm>
        </p:grpSpPr>
        <p:sp>
          <p:nvSpPr>
            <p:cNvPr id="98" name="Rectangle 97"/>
            <p:cNvSpPr/>
            <p:nvPr/>
          </p:nvSpPr>
          <p:spPr>
            <a:xfrm>
              <a:off x="5882640" y="3657600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882640" y="4181645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82640" y="5206219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882640" y="4683036"/>
              <a:ext cx="4572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5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  <p:bldP spid="110" grpId="1"/>
      <p:bldP spid="95" grpId="0" animBg="1"/>
      <p:bldP spid="9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13575</TotalTime>
  <Words>2391</Words>
  <Application>Microsoft Office PowerPoint</Application>
  <PresentationFormat>On-screen Show (4:3)</PresentationFormat>
  <Paragraphs>611</Paragraphs>
  <Slides>51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宋体</vt:lpstr>
      <vt:lpstr>宋体</vt:lpstr>
      <vt:lpstr>Arial</vt:lpstr>
      <vt:lpstr>Calibri</vt:lpstr>
      <vt:lpstr>Cambria Math</vt:lpstr>
      <vt:lpstr>Helvetica</vt:lpstr>
      <vt:lpstr>Monotype Sorts</vt:lpstr>
      <vt:lpstr>Times New Roman</vt:lpstr>
      <vt:lpstr>Tw Cen MT</vt:lpstr>
      <vt:lpstr>Wingdings</vt:lpstr>
      <vt:lpstr>Wingdings 2</vt:lpstr>
      <vt:lpstr>Office Theme</vt:lpstr>
      <vt:lpstr>Visio</vt:lpstr>
      <vt:lpstr>Trajectory Data Mining</vt:lpstr>
      <vt:lpstr>Paradigm of Trajectory Data Mining</vt:lpstr>
      <vt:lpstr>Trajectory Data Management</vt:lpstr>
      <vt:lpstr>Trajectory Data Management</vt:lpstr>
      <vt:lpstr>Spatial Queries</vt:lpstr>
      <vt:lpstr>Spatial Indexing Structures</vt:lpstr>
      <vt:lpstr>Spatial Indexing Structures</vt:lpstr>
      <vt:lpstr>Grid-based Spatial Indexing</vt:lpstr>
      <vt:lpstr>Grid-based Spatial Indexing</vt:lpstr>
      <vt:lpstr>Grid-based Spatial Indexing</vt:lpstr>
      <vt:lpstr>Grid-based Spatial Indexing</vt:lpstr>
      <vt:lpstr>Quad-Tree</vt:lpstr>
      <vt:lpstr>Quad-Tree</vt:lpstr>
      <vt:lpstr>Quad-Tree</vt:lpstr>
      <vt:lpstr>K-D-Tree</vt:lpstr>
      <vt:lpstr>K-D-Tree Example</vt:lpstr>
      <vt:lpstr>K-D-Tree Example</vt:lpstr>
      <vt:lpstr>K-D-Tree</vt:lpstr>
      <vt:lpstr>Spatial Indexing Structures</vt:lpstr>
      <vt:lpstr>R-Trees</vt:lpstr>
      <vt:lpstr>R-Trees</vt:lpstr>
      <vt:lpstr>R-Tree Structure</vt:lpstr>
      <vt:lpstr>Nearest Neighbour Search</vt:lpstr>
      <vt:lpstr>Comparison among Spatial Indices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Trajectory Data Management</vt:lpstr>
      <vt:lpstr>CSE-Tree</vt:lpstr>
      <vt:lpstr>Index Design</vt:lpstr>
      <vt:lpstr>Temporal Index (CSE-Tree)</vt:lpstr>
      <vt:lpstr>Temporal index</vt:lpstr>
      <vt:lpstr>Temporal Index (CSE-Tree)</vt:lpstr>
      <vt:lpstr>Temporal Index (CSE-Tree)</vt:lpstr>
      <vt:lpstr>More Elegant</vt:lpstr>
      <vt:lpstr>KNN Point Queries</vt:lpstr>
      <vt:lpstr>KNN Point Queries</vt:lpstr>
      <vt:lpstr>Similarity Function</vt:lpstr>
      <vt:lpstr>KNN Point Queries</vt:lpstr>
      <vt:lpstr>Basic ideas </vt:lpstr>
      <vt:lpstr>IKNN algorithm</vt:lpstr>
      <vt:lpstr>The Incremental k-NN algorithm</vt:lpstr>
      <vt:lpstr>The Incremental k-NN algorithm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Driving Direction Based on Taxi Traces</dc:title>
  <dc:creator>yuzheng</dc:creator>
  <cp:lastModifiedBy>Clare Scallon</cp:lastModifiedBy>
  <cp:revision>1432</cp:revision>
  <dcterms:created xsi:type="dcterms:W3CDTF">2010-01-08T05:52:59Z</dcterms:created>
  <dcterms:modified xsi:type="dcterms:W3CDTF">2016-06-09T23:13:12Z</dcterms:modified>
</cp:coreProperties>
</file>