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321" r:id="rId4"/>
    <p:sldId id="318" r:id="rId5"/>
    <p:sldId id="319" r:id="rId6"/>
    <p:sldId id="325" r:id="rId7"/>
    <p:sldId id="320" r:id="rId8"/>
    <p:sldId id="322" r:id="rId9"/>
    <p:sldId id="323" r:id="rId10"/>
    <p:sldId id="324" r:id="rId11"/>
    <p:sldId id="326" r:id="rId12"/>
    <p:sldId id="327" r:id="rId13"/>
    <p:sldId id="328" r:id="rId14"/>
    <p:sldId id="329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42" r:id="rId24"/>
    <p:sldId id="340" r:id="rId25"/>
    <p:sldId id="341" r:id="rId26"/>
    <p:sldId id="343" r:id="rId27"/>
    <p:sldId id="344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  <a:srgbClr val="C00000"/>
    <a:srgbClr val="FF00FF"/>
    <a:srgbClr val="8FCE4A"/>
    <a:srgbClr val="1DE93F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1819" autoAdjust="0"/>
  </p:normalViewPr>
  <p:slideViewPr>
    <p:cSldViewPr>
      <p:cViewPr varScale="1">
        <p:scale>
          <a:sx n="53" d="100"/>
          <a:sy n="53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02B0-21C3-4130-8817-1E308AC15CD1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8B0A-50D4-480C-A498-C0A3D9DFF8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Location trajectory is a </a:t>
            </a:r>
            <a:r>
              <a:rPr lang="en-US" altLang="zh-CN" baseline="0" dirty="0"/>
              <a:t>geospatial</a:t>
            </a:r>
            <a:r>
              <a:rPr lang="en-US" altLang="zh-CN" dirty="0"/>
              <a:t> trail</a:t>
            </a:r>
            <a:r>
              <a:rPr lang="en-US" altLang="zh-CN" baseline="0" dirty="0"/>
              <a:t> generated by a moving object.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Typically, this trail is represented by of a set of time-ordered points.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advance of location-acquisition technologies has boosted the increase of location trajectories, which record the trails of a variety of moving objects, such as people, vehicles, animals and nature phenomena.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trajectories have not only enabled many applications significantly changing the way we live but also provided us with the scientific observations to understand the objects creating the trajectory.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location trajectory has become the foundation a lot of research and attracted intensive attentions from a multitude of areas including computer sciences, biology, sociology, geography, and climatology, etc.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8B0A-50D4-480C-A498-C0A3D9DFF8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1BC4B1-E6EA-4638-A854-57A6C87AA212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44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1BC4B1-E6EA-4638-A854-57A6C87AA212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8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1BC4B1-E6EA-4638-A854-57A6C87AA212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52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80AD-B33F-4254-9C37-8250C2DB56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wmf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research.microsoft.com/en-us/people/yuzheng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wmf"/><Relationship Id="rId14" Type="http://schemas.openxmlformats.org/officeDocument/2006/relationships/image" Target="../media/image1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.microsoft.com/apps/pubs/?id=164590" TargetMode="Externa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microsoft.com/apps/pubs/?id=16459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41.png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42.png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241453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apps/pubs/?id=156046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research.microsoft.com/apps/pubs/?id=15604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yuzheng@microsoft.com" TargetMode="External"/><Relationship Id="rId7" Type="http://schemas.openxmlformats.org/officeDocument/2006/relationships/hyperlink" Target="http://research.microsoft.com/apps/pubs/?id=24145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hyperlink" Target="http://research.microsoft.com/en-us/people/yuzhe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164590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164590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7772400" cy="1219200"/>
          </a:xfrm>
        </p:spPr>
        <p:txBody>
          <a:bodyPr>
            <a:normAutofit/>
          </a:bodyPr>
          <a:lstStyle/>
          <a:p>
            <a:pPr algn="l"/>
            <a:r>
              <a:rPr lang="en-US" sz="4700" b="1" dirty="0">
                <a:latin typeface="Arial" pitchFamily="34" charset="0"/>
                <a:cs typeface="Arial" pitchFamily="34" charset="0"/>
              </a:rPr>
              <a:t>Trajectory Data Mining</a:t>
            </a:r>
            <a:endParaRPr lang="en-US" sz="4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6858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Subtitle 3"/>
          <p:cNvSpPr txBox="1">
            <a:spLocks/>
          </p:cNvSpPr>
          <p:nvPr/>
        </p:nvSpPr>
        <p:spPr>
          <a:xfrm>
            <a:off x="1371600" y="1695510"/>
            <a:ext cx="6553200" cy="1504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Yu Zheng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 Researcher, Microsoft Research 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Chair Professor at Shanghai Jiao Tong University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Editor-in-Chief of ACM Trans. Intelligent Systems and Technology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738812"/>
            <a:ext cx="643164" cy="9647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5400" y="3962399"/>
            <a:ext cx="9169400" cy="2934641"/>
            <a:chOff x="-25400" y="3531295"/>
            <a:chExt cx="9169400" cy="3365746"/>
          </a:xfrm>
        </p:grpSpPr>
        <p:pic>
          <p:nvPicPr>
            <p:cNvPr id="3082" name="Picture 10" descr="D:\paper\book\images\moving objects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4" b="34538"/>
            <a:stretch/>
          </p:blipFill>
          <p:spPr bwMode="auto">
            <a:xfrm>
              <a:off x="0" y="3531295"/>
              <a:ext cx="9144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86600" y="5393814"/>
              <a:ext cx="149522" cy="196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 descr="C:\Users\yuzheng\AppData\Local\Microsoft\Windows\Temporary Internet Files\Content.IE5\7WB1D290\MC900052606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3" y="3826546"/>
              <a:ext cx="712398" cy="50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yuzheng\AppData\Local\Microsoft\Windows\Temporary Internet Files\Content.IE5\73GAXKHC\MC900441405[1].wmf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65"/>
            <a:stretch/>
          </p:blipFill>
          <p:spPr bwMode="auto">
            <a:xfrm>
              <a:off x="3187810" y="3703628"/>
              <a:ext cx="609599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 descr="C:\Users\yuzheng\AppData\Local\Microsoft\Windows\Temporary Internet Files\Content.IE5\KCMYQ8BW\MC90044039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776057"/>
              <a:ext cx="879438" cy="87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yuzheng\AppData\Local\Microsoft\Windows\Temporary Internet Files\Content.IE5\2ZYCNVRX\MC900352072[1]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753" y="5373047"/>
              <a:ext cx="897047" cy="66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 13"/>
            <p:cNvSpPr/>
            <p:nvPr/>
          </p:nvSpPr>
          <p:spPr>
            <a:xfrm>
              <a:off x="3486150" y="6502237"/>
              <a:ext cx="1238250" cy="286608"/>
            </a:xfrm>
            <a:custGeom>
              <a:avLst/>
              <a:gdLst>
                <a:gd name="connsiteX0" fmla="*/ 1238250 w 1238250"/>
                <a:gd name="connsiteY0" fmla="*/ 286608 h 286608"/>
                <a:gd name="connsiteX1" fmla="*/ 476250 w 1238250"/>
                <a:gd name="connsiteY1" fmla="*/ 277083 h 286608"/>
                <a:gd name="connsiteX2" fmla="*/ 485775 w 1238250"/>
                <a:gd name="connsiteY2" fmla="*/ 229458 h 286608"/>
                <a:gd name="connsiteX3" fmla="*/ 542925 w 1238250"/>
                <a:gd name="connsiteY3" fmla="*/ 191358 h 286608"/>
                <a:gd name="connsiteX4" fmla="*/ 552450 w 1238250"/>
                <a:gd name="connsiteY4" fmla="*/ 48483 h 286608"/>
                <a:gd name="connsiteX5" fmla="*/ 523875 w 1238250"/>
                <a:gd name="connsiteY5" fmla="*/ 38958 h 286608"/>
                <a:gd name="connsiteX6" fmla="*/ 447675 w 1238250"/>
                <a:gd name="connsiteY6" fmla="*/ 29433 h 286608"/>
                <a:gd name="connsiteX7" fmla="*/ 219075 w 1238250"/>
                <a:gd name="connsiteY7" fmla="*/ 10383 h 286608"/>
                <a:gd name="connsiteX8" fmla="*/ 133350 w 1238250"/>
                <a:gd name="connsiteY8" fmla="*/ 858 h 286608"/>
                <a:gd name="connsiteX9" fmla="*/ 0 w 1238250"/>
                <a:gd name="connsiteY9" fmla="*/ 858 h 28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0" h="286608">
                  <a:moveTo>
                    <a:pt x="1238250" y="286608"/>
                  </a:moveTo>
                  <a:lnTo>
                    <a:pt x="476250" y="277083"/>
                  </a:lnTo>
                  <a:cubicBezTo>
                    <a:pt x="460107" y="275857"/>
                    <a:pt x="475836" y="242237"/>
                    <a:pt x="485775" y="229458"/>
                  </a:cubicBezTo>
                  <a:cubicBezTo>
                    <a:pt x="499831" y="211386"/>
                    <a:pt x="542925" y="191358"/>
                    <a:pt x="542925" y="191358"/>
                  </a:cubicBezTo>
                  <a:cubicBezTo>
                    <a:pt x="561374" y="136010"/>
                    <a:pt x="578070" y="112533"/>
                    <a:pt x="552450" y="48483"/>
                  </a:cubicBezTo>
                  <a:cubicBezTo>
                    <a:pt x="548721" y="39161"/>
                    <a:pt x="533753" y="40754"/>
                    <a:pt x="523875" y="38958"/>
                  </a:cubicBezTo>
                  <a:cubicBezTo>
                    <a:pt x="498690" y="34379"/>
                    <a:pt x="473132" y="32113"/>
                    <a:pt x="447675" y="29433"/>
                  </a:cubicBezTo>
                  <a:cubicBezTo>
                    <a:pt x="316606" y="15636"/>
                    <a:pt x="360238" y="23216"/>
                    <a:pt x="219075" y="10383"/>
                  </a:cubicBezTo>
                  <a:cubicBezTo>
                    <a:pt x="190442" y="7780"/>
                    <a:pt x="162074" y="2107"/>
                    <a:pt x="133350" y="858"/>
                  </a:cubicBezTo>
                  <a:cubicBezTo>
                    <a:pt x="88942" y="-1073"/>
                    <a:pt x="44450" y="858"/>
                    <a:pt x="0" y="858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924675" y="5699243"/>
              <a:ext cx="2200275" cy="1140881"/>
            </a:xfrm>
            <a:custGeom>
              <a:avLst/>
              <a:gdLst>
                <a:gd name="connsiteX0" fmla="*/ 0 w 2200275"/>
                <a:gd name="connsiteY0" fmla="*/ 1118177 h 1140881"/>
                <a:gd name="connsiteX1" fmla="*/ 66675 w 2200275"/>
                <a:gd name="connsiteY1" fmla="*/ 1108652 h 1140881"/>
                <a:gd name="connsiteX2" fmla="*/ 495300 w 2200275"/>
                <a:gd name="connsiteY2" fmla="*/ 1070552 h 1140881"/>
                <a:gd name="connsiteX3" fmla="*/ 466725 w 2200275"/>
                <a:gd name="connsiteY3" fmla="*/ 965777 h 1140881"/>
                <a:gd name="connsiteX4" fmla="*/ 438150 w 2200275"/>
                <a:gd name="connsiteY4" fmla="*/ 956252 h 1140881"/>
                <a:gd name="connsiteX5" fmla="*/ 371475 w 2200275"/>
                <a:gd name="connsiteY5" fmla="*/ 870527 h 1140881"/>
                <a:gd name="connsiteX6" fmla="*/ 352425 w 2200275"/>
                <a:gd name="connsiteY6" fmla="*/ 841952 h 1140881"/>
                <a:gd name="connsiteX7" fmla="*/ 333375 w 2200275"/>
                <a:gd name="connsiteY7" fmla="*/ 784802 h 1140881"/>
                <a:gd name="connsiteX8" fmla="*/ 342900 w 2200275"/>
                <a:gd name="connsiteY8" fmla="*/ 718127 h 1140881"/>
                <a:gd name="connsiteX9" fmla="*/ 390525 w 2200275"/>
                <a:gd name="connsiteY9" fmla="*/ 680027 h 1140881"/>
                <a:gd name="connsiteX10" fmla="*/ 438150 w 2200275"/>
                <a:gd name="connsiteY10" fmla="*/ 670502 h 1140881"/>
                <a:gd name="connsiteX11" fmla="*/ 1238250 w 2200275"/>
                <a:gd name="connsiteY11" fmla="*/ 660977 h 1140881"/>
                <a:gd name="connsiteX12" fmla="*/ 1485900 w 2200275"/>
                <a:gd name="connsiteY12" fmla="*/ 641927 h 1140881"/>
                <a:gd name="connsiteX13" fmla="*/ 1524000 w 2200275"/>
                <a:gd name="connsiteY13" fmla="*/ 632402 h 1140881"/>
                <a:gd name="connsiteX14" fmla="*/ 1552575 w 2200275"/>
                <a:gd name="connsiteY14" fmla="*/ 613352 h 1140881"/>
                <a:gd name="connsiteX15" fmla="*/ 1571625 w 2200275"/>
                <a:gd name="connsiteY15" fmla="*/ 556202 h 1140881"/>
                <a:gd name="connsiteX16" fmla="*/ 1552575 w 2200275"/>
                <a:gd name="connsiteY16" fmla="*/ 499052 h 1140881"/>
                <a:gd name="connsiteX17" fmla="*/ 1533525 w 2200275"/>
                <a:gd name="connsiteY17" fmla="*/ 470477 h 1140881"/>
                <a:gd name="connsiteX18" fmla="*/ 1514475 w 2200275"/>
                <a:gd name="connsiteY18" fmla="*/ 413327 h 1140881"/>
                <a:gd name="connsiteX19" fmla="*/ 1485900 w 2200275"/>
                <a:gd name="connsiteY19" fmla="*/ 289502 h 1140881"/>
                <a:gd name="connsiteX20" fmla="*/ 1447800 w 2200275"/>
                <a:gd name="connsiteY20" fmla="*/ 232352 h 1140881"/>
                <a:gd name="connsiteX21" fmla="*/ 1428750 w 2200275"/>
                <a:gd name="connsiteY21" fmla="*/ 203777 h 1140881"/>
                <a:gd name="connsiteX22" fmla="*/ 1457325 w 2200275"/>
                <a:gd name="connsiteY22" fmla="*/ 146627 h 1140881"/>
                <a:gd name="connsiteX23" fmla="*/ 1485900 w 2200275"/>
                <a:gd name="connsiteY23" fmla="*/ 137102 h 1140881"/>
                <a:gd name="connsiteX24" fmla="*/ 1514475 w 2200275"/>
                <a:gd name="connsiteY24" fmla="*/ 118052 h 1140881"/>
                <a:gd name="connsiteX25" fmla="*/ 1543050 w 2200275"/>
                <a:gd name="connsiteY25" fmla="*/ 108527 h 1140881"/>
                <a:gd name="connsiteX26" fmla="*/ 1600200 w 2200275"/>
                <a:gd name="connsiteY26" fmla="*/ 70427 h 1140881"/>
                <a:gd name="connsiteX27" fmla="*/ 1628775 w 2200275"/>
                <a:gd name="connsiteY27" fmla="*/ 51377 h 1140881"/>
                <a:gd name="connsiteX28" fmla="*/ 1657350 w 2200275"/>
                <a:gd name="connsiteY28" fmla="*/ 41852 h 1140881"/>
                <a:gd name="connsiteX29" fmla="*/ 1828800 w 2200275"/>
                <a:gd name="connsiteY29" fmla="*/ 22802 h 1140881"/>
                <a:gd name="connsiteX30" fmla="*/ 2047875 w 2200275"/>
                <a:gd name="connsiteY30" fmla="*/ 13277 h 1140881"/>
                <a:gd name="connsiteX31" fmla="*/ 2200275 w 2200275"/>
                <a:gd name="connsiteY31" fmla="*/ 3752 h 114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00275" h="1140881">
                  <a:moveTo>
                    <a:pt x="0" y="1118177"/>
                  </a:moveTo>
                  <a:cubicBezTo>
                    <a:pt x="22225" y="1115002"/>
                    <a:pt x="44242" y="1109549"/>
                    <a:pt x="66675" y="1108652"/>
                  </a:cubicBezTo>
                  <a:cubicBezTo>
                    <a:pt x="492523" y="1091618"/>
                    <a:pt x="400094" y="1213361"/>
                    <a:pt x="495300" y="1070552"/>
                  </a:cubicBezTo>
                  <a:cubicBezTo>
                    <a:pt x="491583" y="1040818"/>
                    <a:pt x="496741" y="989790"/>
                    <a:pt x="466725" y="965777"/>
                  </a:cubicBezTo>
                  <a:cubicBezTo>
                    <a:pt x="458885" y="959505"/>
                    <a:pt x="447675" y="959427"/>
                    <a:pt x="438150" y="956252"/>
                  </a:cubicBezTo>
                  <a:cubicBezTo>
                    <a:pt x="393386" y="911488"/>
                    <a:pt x="417047" y="938885"/>
                    <a:pt x="371475" y="870527"/>
                  </a:cubicBezTo>
                  <a:cubicBezTo>
                    <a:pt x="365125" y="861002"/>
                    <a:pt x="356045" y="852812"/>
                    <a:pt x="352425" y="841952"/>
                  </a:cubicBezTo>
                  <a:lnTo>
                    <a:pt x="333375" y="784802"/>
                  </a:lnTo>
                  <a:cubicBezTo>
                    <a:pt x="336550" y="762577"/>
                    <a:pt x="336449" y="739631"/>
                    <a:pt x="342900" y="718127"/>
                  </a:cubicBezTo>
                  <a:cubicBezTo>
                    <a:pt x="351666" y="688908"/>
                    <a:pt x="364994" y="686410"/>
                    <a:pt x="390525" y="680027"/>
                  </a:cubicBezTo>
                  <a:cubicBezTo>
                    <a:pt x="406231" y="676100"/>
                    <a:pt x="421965" y="670866"/>
                    <a:pt x="438150" y="670502"/>
                  </a:cubicBezTo>
                  <a:cubicBezTo>
                    <a:pt x="704802" y="664510"/>
                    <a:pt x="971550" y="664152"/>
                    <a:pt x="1238250" y="660977"/>
                  </a:cubicBezTo>
                  <a:cubicBezTo>
                    <a:pt x="1298374" y="657219"/>
                    <a:pt x="1417815" y="651653"/>
                    <a:pt x="1485900" y="641927"/>
                  </a:cubicBezTo>
                  <a:cubicBezTo>
                    <a:pt x="1498859" y="640076"/>
                    <a:pt x="1511300" y="635577"/>
                    <a:pt x="1524000" y="632402"/>
                  </a:cubicBezTo>
                  <a:cubicBezTo>
                    <a:pt x="1533525" y="626052"/>
                    <a:pt x="1546508" y="623060"/>
                    <a:pt x="1552575" y="613352"/>
                  </a:cubicBezTo>
                  <a:cubicBezTo>
                    <a:pt x="1563218" y="596324"/>
                    <a:pt x="1571625" y="556202"/>
                    <a:pt x="1571625" y="556202"/>
                  </a:cubicBezTo>
                  <a:cubicBezTo>
                    <a:pt x="1565275" y="537152"/>
                    <a:pt x="1563714" y="515760"/>
                    <a:pt x="1552575" y="499052"/>
                  </a:cubicBezTo>
                  <a:cubicBezTo>
                    <a:pt x="1546225" y="489527"/>
                    <a:pt x="1538174" y="480938"/>
                    <a:pt x="1533525" y="470477"/>
                  </a:cubicBezTo>
                  <a:cubicBezTo>
                    <a:pt x="1525370" y="452127"/>
                    <a:pt x="1514475" y="413327"/>
                    <a:pt x="1514475" y="413327"/>
                  </a:cubicBezTo>
                  <a:cubicBezTo>
                    <a:pt x="1510084" y="382588"/>
                    <a:pt x="1504918" y="318029"/>
                    <a:pt x="1485900" y="289502"/>
                  </a:cubicBezTo>
                  <a:lnTo>
                    <a:pt x="1447800" y="232352"/>
                  </a:lnTo>
                  <a:lnTo>
                    <a:pt x="1428750" y="203777"/>
                  </a:lnTo>
                  <a:cubicBezTo>
                    <a:pt x="1435025" y="184953"/>
                    <a:pt x="1440539" y="160056"/>
                    <a:pt x="1457325" y="146627"/>
                  </a:cubicBezTo>
                  <a:cubicBezTo>
                    <a:pt x="1465165" y="140355"/>
                    <a:pt x="1476920" y="141592"/>
                    <a:pt x="1485900" y="137102"/>
                  </a:cubicBezTo>
                  <a:cubicBezTo>
                    <a:pt x="1496139" y="131982"/>
                    <a:pt x="1504236" y="123172"/>
                    <a:pt x="1514475" y="118052"/>
                  </a:cubicBezTo>
                  <a:cubicBezTo>
                    <a:pt x="1523455" y="113562"/>
                    <a:pt x="1534273" y="113403"/>
                    <a:pt x="1543050" y="108527"/>
                  </a:cubicBezTo>
                  <a:cubicBezTo>
                    <a:pt x="1563064" y="97408"/>
                    <a:pt x="1581150" y="83127"/>
                    <a:pt x="1600200" y="70427"/>
                  </a:cubicBezTo>
                  <a:cubicBezTo>
                    <a:pt x="1609725" y="64077"/>
                    <a:pt x="1617915" y="54997"/>
                    <a:pt x="1628775" y="51377"/>
                  </a:cubicBezTo>
                  <a:cubicBezTo>
                    <a:pt x="1638300" y="48202"/>
                    <a:pt x="1647505" y="43821"/>
                    <a:pt x="1657350" y="41852"/>
                  </a:cubicBezTo>
                  <a:cubicBezTo>
                    <a:pt x="1699205" y="33481"/>
                    <a:pt x="1794666" y="24810"/>
                    <a:pt x="1828800" y="22802"/>
                  </a:cubicBezTo>
                  <a:cubicBezTo>
                    <a:pt x="1901768" y="18510"/>
                    <a:pt x="1974850" y="16452"/>
                    <a:pt x="2047875" y="13277"/>
                  </a:cubicBezTo>
                  <a:cubicBezTo>
                    <a:pt x="2115607" y="-9300"/>
                    <a:pt x="2066410" y="3752"/>
                    <a:pt x="2200275" y="3752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5625" y="6448671"/>
              <a:ext cx="299043" cy="393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Freeform 21"/>
            <p:cNvSpPr/>
            <p:nvPr/>
          </p:nvSpPr>
          <p:spPr>
            <a:xfrm>
              <a:off x="7762875" y="5187363"/>
              <a:ext cx="1362075" cy="325132"/>
            </a:xfrm>
            <a:custGeom>
              <a:avLst/>
              <a:gdLst>
                <a:gd name="connsiteX0" fmla="*/ 0 w 1362075"/>
                <a:gd name="connsiteY0" fmla="*/ 325132 h 325132"/>
                <a:gd name="connsiteX1" fmla="*/ 504825 w 1362075"/>
                <a:gd name="connsiteY1" fmla="*/ 315607 h 325132"/>
                <a:gd name="connsiteX2" fmla="*/ 552450 w 1362075"/>
                <a:gd name="connsiteY2" fmla="*/ 277507 h 325132"/>
                <a:gd name="connsiteX3" fmla="*/ 571500 w 1362075"/>
                <a:gd name="connsiteY3" fmla="*/ 220357 h 325132"/>
                <a:gd name="connsiteX4" fmla="*/ 581025 w 1362075"/>
                <a:gd name="connsiteY4" fmla="*/ 153682 h 325132"/>
                <a:gd name="connsiteX5" fmla="*/ 590550 w 1362075"/>
                <a:gd name="connsiteY5" fmla="*/ 125107 h 325132"/>
                <a:gd name="connsiteX6" fmla="*/ 600075 w 1362075"/>
                <a:gd name="connsiteY6" fmla="*/ 87007 h 325132"/>
                <a:gd name="connsiteX7" fmla="*/ 609600 w 1362075"/>
                <a:gd name="connsiteY7" fmla="*/ 58432 h 325132"/>
                <a:gd name="connsiteX8" fmla="*/ 638175 w 1362075"/>
                <a:gd name="connsiteY8" fmla="*/ 39382 h 325132"/>
                <a:gd name="connsiteX9" fmla="*/ 733425 w 1362075"/>
                <a:gd name="connsiteY9" fmla="*/ 10807 h 325132"/>
                <a:gd name="connsiteX10" fmla="*/ 790575 w 1362075"/>
                <a:gd name="connsiteY10" fmla="*/ 1282 h 325132"/>
                <a:gd name="connsiteX11" fmla="*/ 1362075 w 1362075"/>
                <a:gd name="connsiteY11" fmla="*/ 1282 h 32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75" h="325132">
                  <a:moveTo>
                    <a:pt x="0" y="325132"/>
                  </a:moveTo>
                  <a:lnTo>
                    <a:pt x="504825" y="315607"/>
                  </a:lnTo>
                  <a:cubicBezTo>
                    <a:pt x="531646" y="314649"/>
                    <a:pt x="542213" y="300540"/>
                    <a:pt x="552450" y="277507"/>
                  </a:cubicBezTo>
                  <a:cubicBezTo>
                    <a:pt x="560605" y="259157"/>
                    <a:pt x="571500" y="220357"/>
                    <a:pt x="571500" y="220357"/>
                  </a:cubicBezTo>
                  <a:cubicBezTo>
                    <a:pt x="574675" y="198132"/>
                    <a:pt x="576622" y="175697"/>
                    <a:pt x="581025" y="153682"/>
                  </a:cubicBezTo>
                  <a:cubicBezTo>
                    <a:pt x="582994" y="143837"/>
                    <a:pt x="587792" y="134761"/>
                    <a:pt x="590550" y="125107"/>
                  </a:cubicBezTo>
                  <a:cubicBezTo>
                    <a:pt x="594146" y="112520"/>
                    <a:pt x="596479" y="99594"/>
                    <a:pt x="600075" y="87007"/>
                  </a:cubicBezTo>
                  <a:cubicBezTo>
                    <a:pt x="602833" y="77353"/>
                    <a:pt x="603328" y="66272"/>
                    <a:pt x="609600" y="58432"/>
                  </a:cubicBezTo>
                  <a:cubicBezTo>
                    <a:pt x="616751" y="49493"/>
                    <a:pt x="627714" y="44031"/>
                    <a:pt x="638175" y="39382"/>
                  </a:cubicBezTo>
                  <a:cubicBezTo>
                    <a:pt x="658055" y="30546"/>
                    <a:pt x="708237" y="15845"/>
                    <a:pt x="733425" y="10807"/>
                  </a:cubicBezTo>
                  <a:cubicBezTo>
                    <a:pt x="752363" y="7019"/>
                    <a:pt x="771264" y="1575"/>
                    <a:pt x="790575" y="1282"/>
                  </a:cubicBezTo>
                  <a:cubicBezTo>
                    <a:pt x="981053" y="-1604"/>
                    <a:pt x="1171575" y="1282"/>
                    <a:pt x="1362075" y="1282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29400" y="5149378"/>
              <a:ext cx="438150" cy="344067"/>
            </a:xfrm>
            <a:custGeom>
              <a:avLst/>
              <a:gdLst>
                <a:gd name="connsiteX0" fmla="*/ 438150 w 438150"/>
                <a:gd name="connsiteY0" fmla="*/ 344067 h 344067"/>
                <a:gd name="connsiteX1" fmla="*/ 390525 w 438150"/>
                <a:gd name="connsiteY1" fmla="*/ 334542 h 344067"/>
                <a:gd name="connsiteX2" fmla="*/ 361950 w 438150"/>
                <a:gd name="connsiteY2" fmla="*/ 325017 h 344067"/>
                <a:gd name="connsiteX3" fmla="*/ 285750 w 438150"/>
                <a:gd name="connsiteY3" fmla="*/ 315492 h 344067"/>
                <a:gd name="connsiteX4" fmla="*/ 219075 w 438150"/>
                <a:gd name="connsiteY4" fmla="*/ 305967 h 344067"/>
                <a:gd name="connsiteX5" fmla="*/ 190500 w 438150"/>
                <a:gd name="connsiteY5" fmla="*/ 296442 h 344067"/>
                <a:gd name="connsiteX6" fmla="*/ 190500 w 438150"/>
                <a:gd name="connsiteY6" fmla="*/ 229767 h 344067"/>
                <a:gd name="connsiteX7" fmla="*/ 247650 w 438150"/>
                <a:gd name="connsiteY7" fmla="*/ 172617 h 344067"/>
                <a:gd name="connsiteX8" fmla="*/ 285750 w 438150"/>
                <a:gd name="connsiteY8" fmla="*/ 115467 h 344067"/>
                <a:gd name="connsiteX9" fmla="*/ 304800 w 438150"/>
                <a:gd name="connsiteY9" fmla="*/ 86892 h 344067"/>
                <a:gd name="connsiteX10" fmla="*/ 314325 w 438150"/>
                <a:gd name="connsiteY10" fmla="*/ 58317 h 344067"/>
                <a:gd name="connsiteX11" fmla="*/ 304800 w 438150"/>
                <a:gd name="connsiteY11" fmla="*/ 29742 h 344067"/>
                <a:gd name="connsiteX12" fmla="*/ 228600 w 438150"/>
                <a:gd name="connsiteY12" fmla="*/ 1167 h 344067"/>
                <a:gd name="connsiteX13" fmla="*/ 0 w 438150"/>
                <a:gd name="connsiteY13" fmla="*/ 1167 h 34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344067">
                  <a:moveTo>
                    <a:pt x="438150" y="344067"/>
                  </a:moveTo>
                  <a:cubicBezTo>
                    <a:pt x="422275" y="340892"/>
                    <a:pt x="406231" y="338469"/>
                    <a:pt x="390525" y="334542"/>
                  </a:cubicBezTo>
                  <a:cubicBezTo>
                    <a:pt x="380785" y="332107"/>
                    <a:pt x="371828" y="326813"/>
                    <a:pt x="361950" y="325017"/>
                  </a:cubicBezTo>
                  <a:cubicBezTo>
                    <a:pt x="336765" y="320438"/>
                    <a:pt x="311123" y="318875"/>
                    <a:pt x="285750" y="315492"/>
                  </a:cubicBezTo>
                  <a:lnTo>
                    <a:pt x="219075" y="305967"/>
                  </a:lnTo>
                  <a:cubicBezTo>
                    <a:pt x="209550" y="302792"/>
                    <a:pt x="197600" y="303542"/>
                    <a:pt x="190500" y="296442"/>
                  </a:cubicBezTo>
                  <a:cubicBezTo>
                    <a:pt x="175295" y="281237"/>
                    <a:pt x="180549" y="243983"/>
                    <a:pt x="190500" y="229767"/>
                  </a:cubicBezTo>
                  <a:cubicBezTo>
                    <a:pt x="205950" y="207696"/>
                    <a:pt x="232706" y="195033"/>
                    <a:pt x="247650" y="172617"/>
                  </a:cubicBezTo>
                  <a:lnTo>
                    <a:pt x="285750" y="115467"/>
                  </a:lnTo>
                  <a:cubicBezTo>
                    <a:pt x="292100" y="105942"/>
                    <a:pt x="301180" y="97752"/>
                    <a:pt x="304800" y="86892"/>
                  </a:cubicBezTo>
                  <a:lnTo>
                    <a:pt x="314325" y="58317"/>
                  </a:lnTo>
                  <a:cubicBezTo>
                    <a:pt x="311150" y="48792"/>
                    <a:pt x="311072" y="37582"/>
                    <a:pt x="304800" y="29742"/>
                  </a:cubicBezTo>
                  <a:cubicBezTo>
                    <a:pt x="288599" y="9491"/>
                    <a:pt x="250901" y="1936"/>
                    <a:pt x="228600" y="1167"/>
                  </a:cubicBezTo>
                  <a:cubicBezTo>
                    <a:pt x="152445" y="-1459"/>
                    <a:pt x="76200" y="1167"/>
                    <a:pt x="0" y="1167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64400" y="3709095"/>
              <a:ext cx="1816100" cy="736600"/>
            </a:xfrm>
            <a:custGeom>
              <a:avLst/>
              <a:gdLst>
                <a:gd name="connsiteX0" fmla="*/ 0 w 1816100"/>
                <a:gd name="connsiteY0" fmla="*/ 622300 h 736600"/>
                <a:gd name="connsiteX1" fmla="*/ 63500 w 1816100"/>
                <a:gd name="connsiteY1" fmla="*/ 660400 h 736600"/>
                <a:gd name="connsiteX2" fmla="*/ 101600 w 1816100"/>
                <a:gd name="connsiteY2" fmla="*/ 685800 h 736600"/>
                <a:gd name="connsiteX3" fmla="*/ 152400 w 1816100"/>
                <a:gd name="connsiteY3" fmla="*/ 698500 h 736600"/>
                <a:gd name="connsiteX4" fmla="*/ 254000 w 1816100"/>
                <a:gd name="connsiteY4" fmla="*/ 723900 h 736600"/>
                <a:gd name="connsiteX5" fmla="*/ 431800 w 1816100"/>
                <a:gd name="connsiteY5" fmla="*/ 736600 h 736600"/>
                <a:gd name="connsiteX6" fmla="*/ 825500 w 1816100"/>
                <a:gd name="connsiteY6" fmla="*/ 723900 h 736600"/>
                <a:gd name="connsiteX7" fmla="*/ 863600 w 1816100"/>
                <a:gd name="connsiteY7" fmla="*/ 711200 h 736600"/>
                <a:gd name="connsiteX8" fmla="*/ 927100 w 1816100"/>
                <a:gd name="connsiteY8" fmla="*/ 660400 h 736600"/>
                <a:gd name="connsiteX9" fmla="*/ 965200 w 1816100"/>
                <a:gd name="connsiteY9" fmla="*/ 584200 h 736600"/>
                <a:gd name="connsiteX10" fmla="*/ 1041400 w 1816100"/>
                <a:gd name="connsiteY10" fmla="*/ 508000 h 736600"/>
                <a:gd name="connsiteX11" fmla="*/ 1079500 w 1816100"/>
                <a:gd name="connsiteY11" fmla="*/ 393700 h 736600"/>
                <a:gd name="connsiteX12" fmla="*/ 1092200 w 1816100"/>
                <a:gd name="connsiteY12" fmla="*/ 355600 h 736600"/>
                <a:gd name="connsiteX13" fmla="*/ 1104900 w 1816100"/>
                <a:gd name="connsiteY13" fmla="*/ 292100 h 736600"/>
                <a:gd name="connsiteX14" fmla="*/ 1092200 w 1816100"/>
                <a:gd name="connsiteY14" fmla="*/ 127000 h 736600"/>
                <a:gd name="connsiteX15" fmla="*/ 1079500 w 1816100"/>
                <a:gd name="connsiteY15" fmla="*/ 88900 h 736600"/>
                <a:gd name="connsiteX16" fmla="*/ 1003300 w 1816100"/>
                <a:gd name="connsiteY16" fmla="*/ 38100 h 736600"/>
                <a:gd name="connsiteX17" fmla="*/ 927100 w 1816100"/>
                <a:gd name="connsiteY17" fmla="*/ 0 h 736600"/>
                <a:gd name="connsiteX18" fmla="*/ 660400 w 1816100"/>
                <a:gd name="connsiteY18" fmla="*/ 12700 h 736600"/>
                <a:gd name="connsiteX19" fmla="*/ 622300 w 1816100"/>
                <a:gd name="connsiteY19" fmla="*/ 38100 h 736600"/>
                <a:gd name="connsiteX20" fmla="*/ 546100 w 1816100"/>
                <a:gd name="connsiteY20" fmla="*/ 190500 h 736600"/>
                <a:gd name="connsiteX21" fmla="*/ 533400 w 1816100"/>
                <a:gd name="connsiteY21" fmla="*/ 228600 h 736600"/>
                <a:gd name="connsiteX22" fmla="*/ 546100 w 1816100"/>
                <a:gd name="connsiteY22" fmla="*/ 381000 h 736600"/>
                <a:gd name="connsiteX23" fmla="*/ 558800 w 1816100"/>
                <a:gd name="connsiteY23" fmla="*/ 419100 h 736600"/>
                <a:gd name="connsiteX24" fmla="*/ 635000 w 1816100"/>
                <a:gd name="connsiteY24" fmla="*/ 469900 h 736600"/>
                <a:gd name="connsiteX25" fmla="*/ 673100 w 1816100"/>
                <a:gd name="connsiteY25" fmla="*/ 495300 h 736600"/>
                <a:gd name="connsiteX26" fmla="*/ 698500 w 1816100"/>
                <a:gd name="connsiteY26" fmla="*/ 533400 h 736600"/>
                <a:gd name="connsiteX27" fmla="*/ 774700 w 1816100"/>
                <a:gd name="connsiteY27" fmla="*/ 558800 h 736600"/>
                <a:gd name="connsiteX28" fmla="*/ 876300 w 1816100"/>
                <a:gd name="connsiteY28" fmla="*/ 584200 h 736600"/>
                <a:gd name="connsiteX29" fmla="*/ 952500 w 1816100"/>
                <a:gd name="connsiteY29" fmla="*/ 609600 h 736600"/>
                <a:gd name="connsiteX30" fmla="*/ 1016000 w 1816100"/>
                <a:gd name="connsiteY30" fmla="*/ 622300 h 736600"/>
                <a:gd name="connsiteX31" fmla="*/ 1054100 w 1816100"/>
                <a:gd name="connsiteY31" fmla="*/ 635000 h 736600"/>
                <a:gd name="connsiteX32" fmla="*/ 1270000 w 1816100"/>
                <a:gd name="connsiteY32" fmla="*/ 647700 h 736600"/>
                <a:gd name="connsiteX33" fmla="*/ 1816100 w 1816100"/>
                <a:gd name="connsiteY33" fmla="*/ 6477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16100" h="736600">
                  <a:moveTo>
                    <a:pt x="0" y="622300"/>
                  </a:moveTo>
                  <a:cubicBezTo>
                    <a:pt x="21167" y="635000"/>
                    <a:pt x="42568" y="647317"/>
                    <a:pt x="63500" y="660400"/>
                  </a:cubicBezTo>
                  <a:cubicBezTo>
                    <a:pt x="76443" y="668490"/>
                    <a:pt x="87571" y="679787"/>
                    <a:pt x="101600" y="685800"/>
                  </a:cubicBezTo>
                  <a:cubicBezTo>
                    <a:pt x="117643" y="692676"/>
                    <a:pt x="135617" y="693705"/>
                    <a:pt x="152400" y="698500"/>
                  </a:cubicBezTo>
                  <a:cubicBezTo>
                    <a:pt x="201487" y="712525"/>
                    <a:pt x="192677" y="717445"/>
                    <a:pt x="254000" y="723900"/>
                  </a:cubicBezTo>
                  <a:cubicBezTo>
                    <a:pt x="313091" y="730120"/>
                    <a:pt x="372533" y="732367"/>
                    <a:pt x="431800" y="736600"/>
                  </a:cubicBezTo>
                  <a:cubicBezTo>
                    <a:pt x="563033" y="732367"/>
                    <a:pt x="694425" y="731610"/>
                    <a:pt x="825500" y="723900"/>
                  </a:cubicBezTo>
                  <a:cubicBezTo>
                    <a:pt x="838864" y="723114"/>
                    <a:pt x="853147" y="719563"/>
                    <a:pt x="863600" y="711200"/>
                  </a:cubicBezTo>
                  <a:cubicBezTo>
                    <a:pt x="945664" y="645548"/>
                    <a:pt x="831335" y="692322"/>
                    <a:pt x="927100" y="660400"/>
                  </a:cubicBezTo>
                  <a:cubicBezTo>
                    <a:pt x="938869" y="625094"/>
                    <a:pt x="938939" y="613743"/>
                    <a:pt x="965200" y="584200"/>
                  </a:cubicBezTo>
                  <a:cubicBezTo>
                    <a:pt x="989065" y="557352"/>
                    <a:pt x="1041400" y="508000"/>
                    <a:pt x="1041400" y="508000"/>
                  </a:cubicBezTo>
                  <a:lnTo>
                    <a:pt x="1079500" y="393700"/>
                  </a:lnTo>
                  <a:cubicBezTo>
                    <a:pt x="1083733" y="381000"/>
                    <a:pt x="1089575" y="368727"/>
                    <a:pt x="1092200" y="355600"/>
                  </a:cubicBezTo>
                  <a:lnTo>
                    <a:pt x="1104900" y="292100"/>
                  </a:lnTo>
                  <a:cubicBezTo>
                    <a:pt x="1100667" y="237067"/>
                    <a:pt x="1099046" y="181770"/>
                    <a:pt x="1092200" y="127000"/>
                  </a:cubicBezTo>
                  <a:cubicBezTo>
                    <a:pt x="1090540" y="113716"/>
                    <a:pt x="1088966" y="98366"/>
                    <a:pt x="1079500" y="88900"/>
                  </a:cubicBezTo>
                  <a:cubicBezTo>
                    <a:pt x="1057914" y="67314"/>
                    <a:pt x="1028700" y="55033"/>
                    <a:pt x="1003300" y="38100"/>
                  </a:cubicBezTo>
                  <a:cubicBezTo>
                    <a:pt x="954061" y="5274"/>
                    <a:pt x="979680" y="17527"/>
                    <a:pt x="927100" y="0"/>
                  </a:cubicBezTo>
                  <a:cubicBezTo>
                    <a:pt x="838200" y="4233"/>
                    <a:pt x="748713" y="1661"/>
                    <a:pt x="660400" y="12700"/>
                  </a:cubicBezTo>
                  <a:cubicBezTo>
                    <a:pt x="645254" y="14593"/>
                    <a:pt x="632351" y="26613"/>
                    <a:pt x="622300" y="38100"/>
                  </a:cubicBezTo>
                  <a:cubicBezTo>
                    <a:pt x="569274" y="98701"/>
                    <a:pt x="570080" y="118559"/>
                    <a:pt x="546100" y="190500"/>
                  </a:cubicBezTo>
                  <a:lnTo>
                    <a:pt x="533400" y="228600"/>
                  </a:lnTo>
                  <a:cubicBezTo>
                    <a:pt x="537633" y="279400"/>
                    <a:pt x="539363" y="330471"/>
                    <a:pt x="546100" y="381000"/>
                  </a:cubicBezTo>
                  <a:cubicBezTo>
                    <a:pt x="547869" y="394270"/>
                    <a:pt x="549334" y="409634"/>
                    <a:pt x="558800" y="419100"/>
                  </a:cubicBezTo>
                  <a:cubicBezTo>
                    <a:pt x="580386" y="440686"/>
                    <a:pt x="609600" y="452967"/>
                    <a:pt x="635000" y="469900"/>
                  </a:cubicBezTo>
                  <a:lnTo>
                    <a:pt x="673100" y="495300"/>
                  </a:lnTo>
                  <a:cubicBezTo>
                    <a:pt x="681567" y="508000"/>
                    <a:pt x="685557" y="525310"/>
                    <a:pt x="698500" y="533400"/>
                  </a:cubicBezTo>
                  <a:cubicBezTo>
                    <a:pt x="721204" y="547590"/>
                    <a:pt x="749300" y="550333"/>
                    <a:pt x="774700" y="558800"/>
                  </a:cubicBezTo>
                  <a:cubicBezTo>
                    <a:pt x="890305" y="597335"/>
                    <a:pt x="707721" y="538224"/>
                    <a:pt x="876300" y="584200"/>
                  </a:cubicBezTo>
                  <a:cubicBezTo>
                    <a:pt x="902131" y="591245"/>
                    <a:pt x="926246" y="604349"/>
                    <a:pt x="952500" y="609600"/>
                  </a:cubicBezTo>
                  <a:cubicBezTo>
                    <a:pt x="973667" y="613833"/>
                    <a:pt x="995059" y="617065"/>
                    <a:pt x="1016000" y="622300"/>
                  </a:cubicBezTo>
                  <a:cubicBezTo>
                    <a:pt x="1028987" y="625547"/>
                    <a:pt x="1040779" y="633668"/>
                    <a:pt x="1054100" y="635000"/>
                  </a:cubicBezTo>
                  <a:cubicBezTo>
                    <a:pt x="1125833" y="642173"/>
                    <a:pt x="1197919" y="646499"/>
                    <a:pt x="1270000" y="647700"/>
                  </a:cubicBezTo>
                  <a:cubicBezTo>
                    <a:pt x="1452008" y="650733"/>
                    <a:pt x="1634067" y="647700"/>
                    <a:pt x="1816100" y="6477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-12700" y="3620195"/>
              <a:ext cx="2374900" cy="723900"/>
            </a:xfrm>
            <a:custGeom>
              <a:avLst/>
              <a:gdLst>
                <a:gd name="connsiteX0" fmla="*/ 2171700 w 2374900"/>
                <a:gd name="connsiteY0" fmla="*/ 596900 h 723900"/>
                <a:gd name="connsiteX1" fmla="*/ 2235200 w 2374900"/>
                <a:gd name="connsiteY1" fmla="*/ 558800 h 723900"/>
                <a:gd name="connsiteX2" fmla="*/ 2311400 w 2374900"/>
                <a:gd name="connsiteY2" fmla="*/ 520700 h 723900"/>
                <a:gd name="connsiteX3" fmla="*/ 2374900 w 2374900"/>
                <a:gd name="connsiteY3" fmla="*/ 406400 h 723900"/>
                <a:gd name="connsiteX4" fmla="*/ 2362200 w 2374900"/>
                <a:gd name="connsiteY4" fmla="*/ 152400 h 723900"/>
                <a:gd name="connsiteX5" fmla="*/ 2324100 w 2374900"/>
                <a:gd name="connsiteY5" fmla="*/ 139700 h 723900"/>
                <a:gd name="connsiteX6" fmla="*/ 2298700 w 2374900"/>
                <a:gd name="connsiteY6" fmla="*/ 101600 h 723900"/>
                <a:gd name="connsiteX7" fmla="*/ 2235200 w 2374900"/>
                <a:gd name="connsiteY7" fmla="*/ 88900 h 723900"/>
                <a:gd name="connsiteX8" fmla="*/ 2159000 w 2374900"/>
                <a:gd name="connsiteY8" fmla="*/ 63500 h 723900"/>
                <a:gd name="connsiteX9" fmla="*/ 2120900 w 2374900"/>
                <a:gd name="connsiteY9" fmla="*/ 50800 h 723900"/>
                <a:gd name="connsiteX10" fmla="*/ 2032000 w 2374900"/>
                <a:gd name="connsiteY10" fmla="*/ 38100 h 723900"/>
                <a:gd name="connsiteX11" fmla="*/ 1993900 w 2374900"/>
                <a:gd name="connsiteY11" fmla="*/ 25400 h 723900"/>
                <a:gd name="connsiteX12" fmla="*/ 1562100 w 2374900"/>
                <a:gd name="connsiteY12" fmla="*/ 0 h 723900"/>
                <a:gd name="connsiteX13" fmla="*/ 1282700 w 2374900"/>
                <a:gd name="connsiteY13" fmla="*/ 25400 h 723900"/>
                <a:gd name="connsiteX14" fmla="*/ 1206500 w 2374900"/>
                <a:gd name="connsiteY14" fmla="*/ 50800 h 723900"/>
                <a:gd name="connsiteX15" fmla="*/ 1130300 w 2374900"/>
                <a:gd name="connsiteY15" fmla="*/ 114300 h 723900"/>
                <a:gd name="connsiteX16" fmla="*/ 1104900 w 2374900"/>
                <a:gd name="connsiteY16" fmla="*/ 190500 h 723900"/>
                <a:gd name="connsiteX17" fmla="*/ 1003300 w 2374900"/>
                <a:gd name="connsiteY17" fmla="*/ 342900 h 723900"/>
                <a:gd name="connsiteX18" fmla="*/ 977900 w 2374900"/>
                <a:gd name="connsiteY18" fmla="*/ 381000 h 723900"/>
                <a:gd name="connsiteX19" fmla="*/ 965200 w 2374900"/>
                <a:gd name="connsiteY19" fmla="*/ 419100 h 723900"/>
                <a:gd name="connsiteX20" fmla="*/ 927100 w 2374900"/>
                <a:gd name="connsiteY20" fmla="*/ 457200 h 723900"/>
                <a:gd name="connsiteX21" fmla="*/ 901700 w 2374900"/>
                <a:gd name="connsiteY21" fmla="*/ 495300 h 723900"/>
                <a:gd name="connsiteX22" fmla="*/ 889000 w 2374900"/>
                <a:gd name="connsiteY22" fmla="*/ 533400 h 723900"/>
                <a:gd name="connsiteX23" fmla="*/ 850900 w 2374900"/>
                <a:gd name="connsiteY23" fmla="*/ 546100 h 723900"/>
                <a:gd name="connsiteX24" fmla="*/ 749300 w 2374900"/>
                <a:gd name="connsiteY24" fmla="*/ 635000 h 723900"/>
                <a:gd name="connsiteX25" fmla="*/ 711200 w 2374900"/>
                <a:gd name="connsiteY25" fmla="*/ 660400 h 723900"/>
                <a:gd name="connsiteX26" fmla="*/ 673100 w 2374900"/>
                <a:gd name="connsiteY26" fmla="*/ 685800 h 723900"/>
                <a:gd name="connsiteX27" fmla="*/ 533400 w 2374900"/>
                <a:gd name="connsiteY27" fmla="*/ 723900 h 723900"/>
                <a:gd name="connsiteX28" fmla="*/ 139700 w 2374900"/>
                <a:gd name="connsiteY28" fmla="*/ 711200 h 723900"/>
                <a:gd name="connsiteX29" fmla="*/ 0 w 2374900"/>
                <a:gd name="connsiteY29" fmla="*/ 6985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74900" h="723900">
                  <a:moveTo>
                    <a:pt x="2171700" y="596900"/>
                  </a:moveTo>
                  <a:cubicBezTo>
                    <a:pt x="2192867" y="584200"/>
                    <a:pt x="2213122" y="569839"/>
                    <a:pt x="2235200" y="558800"/>
                  </a:cubicBezTo>
                  <a:cubicBezTo>
                    <a:pt x="2340360" y="506220"/>
                    <a:pt x="2202211" y="593493"/>
                    <a:pt x="2311400" y="520700"/>
                  </a:cubicBezTo>
                  <a:cubicBezTo>
                    <a:pt x="2369626" y="433361"/>
                    <a:pt x="2352547" y="473460"/>
                    <a:pt x="2374900" y="406400"/>
                  </a:cubicBezTo>
                  <a:cubicBezTo>
                    <a:pt x="2370667" y="321733"/>
                    <a:pt x="2378062" y="235675"/>
                    <a:pt x="2362200" y="152400"/>
                  </a:cubicBezTo>
                  <a:cubicBezTo>
                    <a:pt x="2359695" y="139249"/>
                    <a:pt x="2334553" y="148063"/>
                    <a:pt x="2324100" y="139700"/>
                  </a:cubicBezTo>
                  <a:cubicBezTo>
                    <a:pt x="2312181" y="130165"/>
                    <a:pt x="2311952" y="109173"/>
                    <a:pt x="2298700" y="101600"/>
                  </a:cubicBezTo>
                  <a:cubicBezTo>
                    <a:pt x="2279958" y="90890"/>
                    <a:pt x="2256025" y="94580"/>
                    <a:pt x="2235200" y="88900"/>
                  </a:cubicBezTo>
                  <a:cubicBezTo>
                    <a:pt x="2209369" y="81855"/>
                    <a:pt x="2184400" y="71967"/>
                    <a:pt x="2159000" y="63500"/>
                  </a:cubicBezTo>
                  <a:cubicBezTo>
                    <a:pt x="2146300" y="59267"/>
                    <a:pt x="2134152" y="52693"/>
                    <a:pt x="2120900" y="50800"/>
                  </a:cubicBezTo>
                  <a:lnTo>
                    <a:pt x="2032000" y="38100"/>
                  </a:lnTo>
                  <a:cubicBezTo>
                    <a:pt x="2019300" y="33867"/>
                    <a:pt x="2006968" y="28304"/>
                    <a:pt x="1993900" y="25400"/>
                  </a:cubicBezTo>
                  <a:cubicBezTo>
                    <a:pt x="1858252" y="-4744"/>
                    <a:pt x="1678364" y="4152"/>
                    <a:pt x="1562100" y="0"/>
                  </a:cubicBezTo>
                  <a:cubicBezTo>
                    <a:pt x="1477027" y="5004"/>
                    <a:pt x="1371266" y="1246"/>
                    <a:pt x="1282700" y="25400"/>
                  </a:cubicBezTo>
                  <a:cubicBezTo>
                    <a:pt x="1256869" y="32445"/>
                    <a:pt x="1228777" y="35948"/>
                    <a:pt x="1206500" y="50800"/>
                  </a:cubicBezTo>
                  <a:cubicBezTo>
                    <a:pt x="1153456" y="86163"/>
                    <a:pt x="1179193" y="65407"/>
                    <a:pt x="1130300" y="114300"/>
                  </a:cubicBezTo>
                  <a:cubicBezTo>
                    <a:pt x="1121833" y="139700"/>
                    <a:pt x="1119752" y="168223"/>
                    <a:pt x="1104900" y="190500"/>
                  </a:cubicBezTo>
                  <a:lnTo>
                    <a:pt x="1003300" y="342900"/>
                  </a:lnTo>
                  <a:cubicBezTo>
                    <a:pt x="994833" y="355600"/>
                    <a:pt x="982727" y="366520"/>
                    <a:pt x="977900" y="381000"/>
                  </a:cubicBezTo>
                  <a:cubicBezTo>
                    <a:pt x="973667" y="393700"/>
                    <a:pt x="972626" y="407961"/>
                    <a:pt x="965200" y="419100"/>
                  </a:cubicBezTo>
                  <a:cubicBezTo>
                    <a:pt x="955237" y="434044"/>
                    <a:pt x="938598" y="443402"/>
                    <a:pt x="927100" y="457200"/>
                  </a:cubicBezTo>
                  <a:cubicBezTo>
                    <a:pt x="917329" y="468926"/>
                    <a:pt x="908526" y="481648"/>
                    <a:pt x="901700" y="495300"/>
                  </a:cubicBezTo>
                  <a:cubicBezTo>
                    <a:pt x="895713" y="507274"/>
                    <a:pt x="898466" y="523934"/>
                    <a:pt x="889000" y="533400"/>
                  </a:cubicBezTo>
                  <a:cubicBezTo>
                    <a:pt x="879534" y="542866"/>
                    <a:pt x="863600" y="541867"/>
                    <a:pt x="850900" y="546100"/>
                  </a:cubicBezTo>
                  <a:cubicBezTo>
                    <a:pt x="808567" y="609600"/>
                    <a:pt x="838200" y="575733"/>
                    <a:pt x="749300" y="635000"/>
                  </a:cubicBezTo>
                  <a:lnTo>
                    <a:pt x="711200" y="660400"/>
                  </a:lnTo>
                  <a:cubicBezTo>
                    <a:pt x="698500" y="668867"/>
                    <a:pt x="687580" y="680973"/>
                    <a:pt x="673100" y="685800"/>
                  </a:cubicBezTo>
                  <a:cubicBezTo>
                    <a:pt x="576422" y="718026"/>
                    <a:pt x="623154" y="705949"/>
                    <a:pt x="533400" y="723900"/>
                  </a:cubicBezTo>
                  <a:cubicBezTo>
                    <a:pt x="402167" y="719667"/>
                    <a:pt x="270799" y="718483"/>
                    <a:pt x="139700" y="711200"/>
                  </a:cubicBezTo>
                  <a:cubicBezTo>
                    <a:pt x="-178564" y="693519"/>
                    <a:pt x="368258" y="698500"/>
                    <a:pt x="0" y="6985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9" name="Picture 7" descr="C:\Users\yuzheng\AppData\Local\Microsoft\Windows\Temporary Internet Files\Content.IE5\EIRRGNVW\MC900433889[1]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950" y="3893245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Freeform 25"/>
            <p:cNvSpPr/>
            <p:nvPr/>
          </p:nvSpPr>
          <p:spPr>
            <a:xfrm>
              <a:off x="5095875" y="4248767"/>
              <a:ext cx="2654300" cy="635156"/>
            </a:xfrm>
            <a:custGeom>
              <a:avLst/>
              <a:gdLst>
                <a:gd name="connsiteX0" fmla="*/ 0 w 1930400"/>
                <a:gd name="connsiteY0" fmla="*/ 0 h 635156"/>
                <a:gd name="connsiteX1" fmla="*/ 139700 w 1930400"/>
                <a:gd name="connsiteY1" fmla="*/ 12700 h 635156"/>
                <a:gd name="connsiteX2" fmla="*/ 215900 w 1930400"/>
                <a:gd name="connsiteY2" fmla="*/ 38100 h 635156"/>
                <a:gd name="connsiteX3" fmla="*/ 330200 w 1930400"/>
                <a:gd name="connsiteY3" fmla="*/ 63500 h 635156"/>
                <a:gd name="connsiteX4" fmla="*/ 368300 w 1930400"/>
                <a:gd name="connsiteY4" fmla="*/ 76200 h 635156"/>
                <a:gd name="connsiteX5" fmla="*/ 444500 w 1930400"/>
                <a:gd name="connsiteY5" fmla="*/ 127000 h 635156"/>
                <a:gd name="connsiteX6" fmla="*/ 558800 w 1930400"/>
                <a:gd name="connsiteY6" fmla="*/ 190500 h 635156"/>
                <a:gd name="connsiteX7" fmla="*/ 673100 w 1930400"/>
                <a:gd name="connsiteY7" fmla="*/ 279400 h 635156"/>
                <a:gd name="connsiteX8" fmla="*/ 711200 w 1930400"/>
                <a:gd name="connsiteY8" fmla="*/ 292100 h 635156"/>
                <a:gd name="connsiteX9" fmla="*/ 749300 w 1930400"/>
                <a:gd name="connsiteY9" fmla="*/ 317500 h 635156"/>
                <a:gd name="connsiteX10" fmla="*/ 800100 w 1930400"/>
                <a:gd name="connsiteY10" fmla="*/ 330200 h 635156"/>
                <a:gd name="connsiteX11" fmla="*/ 838200 w 1930400"/>
                <a:gd name="connsiteY11" fmla="*/ 342900 h 635156"/>
                <a:gd name="connsiteX12" fmla="*/ 990600 w 1930400"/>
                <a:gd name="connsiteY12" fmla="*/ 368300 h 635156"/>
                <a:gd name="connsiteX13" fmla="*/ 1028700 w 1930400"/>
                <a:gd name="connsiteY13" fmla="*/ 381000 h 635156"/>
                <a:gd name="connsiteX14" fmla="*/ 1143000 w 1930400"/>
                <a:gd name="connsiteY14" fmla="*/ 406400 h 635156"/>
                <a:gd name="connsiteX15" fmla="*/ 1219200 w 1930400"/>
                <a:gd name="connsiteY15" fmla="*/ 431800 h 635156"/>
                <a:gd name="connsiteX16" fmla="*/ 1257300 w 1930400"/>
                <a:gd name="connsiteY16" fmla="*/ 444500 h 635156"/>
                <a:gd name="connsiteX17" fmla="*/ 1308100 w 1930400"/>
                <a:gd name="connsiteY17" fmla="*/ 457200 h 635156"/>
                <a:gd name="connsiteX18" fmla="*/ 1346200 w 1930400"/>
                <a:gd name="connsiteY18" fmla="*/ 482600 h 635156"/>
                <a:gd name="connsiteX19" fmla="*/ 1422400 w 1930400"/>
                <a:gd name="connsiteY19" fmla="*/ 508000 h 635156"/>
                <a:gd name="connsiteX20" fmla="*/ 1498600 w 1930400"/>
                <a:gd name="connsiteY20" fmla="*/ 558800 h 635156"/>
                <a:gd name="connsiteX21" fmla="*/ 1549400 w 1930400"/>
                <a:gd name="connsiteY21" fmla="*/ 571500 h 635156"/>
                <a:gd name="connsiteX22" fmla="*/ 1612900 w 1930400"/>
                <a:gd name="connsiteY22" fmla="*/ 584200 h 635156"/>
                <a:gd name="connsiteX23" fmla="*/ 1689100 w 1930400"/>
                <a:gd name="connsiteY23" fmla="*/ 609600 h 635156"/>
                <a:gd name="connsiteX24" fmla="*/ 1727200 w 1930400"/>
                <a:gd name="connsiteY24" fmla="*/ 622300 h 635156"/>
                <a:gd name="connsiteX25" fmla="*/ 1930400 w 1930400"/>
                <a:gd name="connsiteY25" fmla="*/ 635000 h 6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30400" h="635156">
                  <a:moveTo>
                    <a:pt x="0" y="0"/>
                  </a:moveTo>
                  <a:cubicBezTo>
                    <a:pt x="46567" y="4233"/>
                    <a:pt x="93653" y="4574"/>
                    <a:pt x="139700" y="12700"/>
                  </a:cubicBezTo>
                  <a:cubicBezTo>
                    <a:pt x="166067" y="17353"/>
                    <a:pt x="189646" y="32849"/>
                    <a:pt x="215900" y="38100"/>
                  </a:cubicBezTo>
                  <a:cubicBezTo>
                    <a:pt x="259548" y="46830"/>
                    <a:pt x="288351" y="51543"/>
                    <a:pt x="330200" y="63500"/>
                  </a:cubicBezTo>
                  <a:cubicBezTo>
                    <a:pt x="343072" y="67178"/>
                    <a:pt x="356598" y="69699"/>
                    <a:pt x="368300" y="76200"/>
                  </a:cubicBezTo>
                  <a:cubicBezTo>
                    <a:pt x="394985" y="91025"/>
                    <a:pt x="415540" y="117347"/>
                    <a:pt x="444500" y="127000"/>
                  </a:cubicBezTo>
                  <a:cubicBezTo>
                    <a:pt x="492410" y="142970"/>
                    <a:pt x="515131" y="146831"/>
                    <a:pt x="558800" y="190500"/>
                  </a:cubicBezTo>
                  <a:cubicBezTo>
                    <a:pt x="591674" y="223374"/>
                    <a:pt x="627528" y="264209"/>
                    <a:pt x="673100" y="279400"/>
                  </a:cubicBezTo>
                  <a:cubicBezTo>
                    <a:pt x="685800" y="283633"/>
                    <a:pt x="699226" y="286113"/>
                    <a:pt x="711200" y="292100"/>
                  </a:cubicBezTo>
                  <a:cubicBezTo>
                    <a:pt x="724852" y="298926"/>
                    <a:pt x="735271" y="311487"/>
                    <a:pt x="749300" y="317500"/>
                  </a:cubicBezTo>
                  <a:cubicBezTo>
                    <a:pt x="765343" y="324376"/>
                    <a:pt x="783317" y="325405"/>
                    <a:pt x="800100" y="330200"/>
                  </a:cubicBezTo>
                  <a:cubicBezTo>
                    <a:pt x="812972" y="333878"/>
                    <a:pt x="825073" y="340275"/>
                    <a:pt x="838200" y="342900"/>
                  </a:cubicBezTo>
                  <a:cubicBezTo>
                    <a:pt x="888701" y="353000"/>
                    <a:pt x="941742" y="352014"/>
                    <a:pt x="990600" y="368300"/>
                  </a:cubicBezTo>
                  <a:cubicBezTo>
                    <a:pt x="1003300" y="372533"/>
                    <a:pt x="1015713" y="377753"/>
                    <a:pt x="1028700" y="381000"/>
                  </a:cubicBezTo>
                  <a:cubicBezTo>
                    <a:pt x="1101209" y="399127"/>
                    <a:pt x="1077814" y="386844"/>
                    <a:pt x="1143000" y="406400"/>
                  </a:cubicBezTo>
                  <a:cubicBezTo>
                    <a:pt x="1168645" y="414093"/>
                    <a:pt x="1193800" y="423333"/>
                    <a:pt x="1219200" y="431800"/>
                  </a:cubicBezTo>
                  <a:cubicBezTo>
                    <a:pt x="1231900" y="436033"/>
                    <a:pt x="1244313" y="441253"/>
                    <a:pt x="1257300" y="444500"/>
                  </a:cubicBezTo>
                  <a:lnTo>
                    <a:pt x="1308100" y="457200"/>
                  </a:lnTo>
                  <a:cubicBezTo>
                    <a:pt x="1320800" y="465667"/>
                    <a:pt x="1332252" y="476401"/>
                    <a:pt x="1346200" y="482600"/>
                  </a:cubicBezTo>
                  <a:cubicBezTo>
                    <a:pt x="1370666" y="493474"/>
                    <a:pt x="1400123" y="493148"/>
                    <a:pt x="1422400" y="508000"/>
                  </a:cubicBezTo>
                  <a:cubicBezTo>
                    <a:pt x="1447800" y="524933"/>
                    <a:pt x="1468984" y="551396"/>
                    <a:pt x="1498600" y="558800"/>
                  </a:cubicBezTo>
                  <a:cubicBezTo>
                    <a:pt x="1515533" y="563033"/>
                    <a:pt x="1532361" y="567714"/>
                    <a:pt x="1549400" y="571500"/>
                  </a:cubicBezTo>
                  <a:cubicBezTo>
                    <a:pt x="1570472" y="576183"/>
                    <a:pt x="1592075" y="578520"/>
                    <a:pt x="1612900" y="584200"/>
                  </a:cubicBezTo>
                  <a:cubicBezTo>
                    <a:pt x="1638731" y="591245"/>
                    <a:pt x="1663700" y="601133"/>
                    <a:pt x="1689100" y="609600"/>
                  </a:cubicBezTo>
                  <a:cubicBezTo>
                    <a:pt x="1701800" y="613833"/>
                    <a:pt x="1713879" y="620968"/>
                    <a:pt x="1727200" y="622300"/>
                  </a:cubicBezTo>
                  <a:cubicBezTo>
                    <a:pt x="1879474" y="637527"/>
                    <a:pt x="1811656" y="635000"/>
                    <a:pt x="1930400" y="6350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0" name="Picture 8" descr="C:\Users\yuzheng\AppData\Local\Microsoft\Windows\Temporary Internet Files\Content.IE5\4LZ0KILE\MC900441707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759895"/>
              <a:ext cx="806450" cy="80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1933575" y="4242495"/>
              <a:ext cx="2079625" cy="774700"/>
            </a:xfrm>
            <a:custGeom>
              <a:avLst/>
              <a:gdLst>
                <a:gd name="connsiteX0" fmla="*/ 1231900 w 1409700"/>
                <a:gd name="connsiteY0" fmla="*/ 0 h 774700"/>
                <a:gd name="connsiteX1" fmla="*/ 1308100 w 1409700"/>
                <a:gd name="connsiteY1" fmla="*/ 38100 h 774700"/>
                <a:gd name="connsiteX2" fmla="*/ 1371600 w 1409700"/>
                <a:gd name="connsiteY2" fmla="*/ 114300 h 774700"/>
                <a:gd name="connsiteX3" fmla="*/ 1397000 w 1409700"/>
                <a:gd name="connsiteY3" fmla="*/ 190500 h 774700"/>
                <a:gd name="connsiteX4" fmla="*/ 1409700 w 1409700"/>
                <a:gd name="connsiteY4" fmla="*/ 228600 h 774700"/>
                <a:gd name="connsiteX5" fmla="*/ 1358900 w 1409700"/>
                <a:gd name="connsiteY5" fmla="*/ 419100 h 774700"/>
                <a:gd name="connsiteX6" fmla="*/ 1333500 w 1409700"/>
                <a:gd name="connsiteY6" fmla="*/ 457200 h 774700"/>
                <a:gd name="connsiteX7" fmla="*/ 1244600 w 1409700"/>
                <a:gd name="connsiteY7" fmla="*/ 469900 h 774700"/>
                <a:gd name="connsiteX8" fmla="*/ 635000 w 1409700"/>
                <a:gd name="connsiteY8" fmla="*/ 469900 h 774700"/>
                <a:gd name="connsiteX9" fmla="*/ 596900 w 1409700"/>
                <a:gd name="connsiteY9" fmla="*/ 444500 h 774700"/>
                <a:gd name="connsiteX10" fmla="*/ 609600 w 1409700"/>
                <a:gd name="connsiteY10" fmla="*/ 381000 h 774700"/>
                <a:gd name="connsiteX11" fmla="*/ 647700 w 1409700"/>
                <a:gd name="connsiteY11" fmla="*/ 368300 h 774700"/>
                <a:gd name="connsiteX12" fmla="*/ 787400 w 1409700"/>
                <a:gd name="connsiteY12" fmla="*/ 381000 h 774700"/>
                <a:gd name="connsiteX13" fmla="*/ 863600 w 1409700"/>
                <a:gd name="connsiteY13" fmla="*/ 431800 h 774700"/>
                <a:gd name="connsiteX14" fmla="*/ 889000 w 1409700"/>
                <a:gd name="connsiteY14" fmla="*/ 508000 h 774700"/>
                <a:gd name="connsiteX15" fmla="*/ 876300 w 1409700"/>
                <a:gd name="connsiteY15" fmla="*/ 571500 h 774700"/>
                <a:gd name="connsiteX16" fmla="*/ 838200 w 1409700"/>
                <a:gd name="connsiteY16" fmla="*/ 596900 h 774700"/>
                <a:gd name="connsiteX17" fmla="*/ 635000 w 1409700"/>
                <a:gd name="connsiteY17" fmla="*/ 622300 h 774700"/>
                <a:gd name="connsiteX18" fmla="*/ 558800 w 1409700"/>
                <a:gd name="connsiteY18" fmla="*/ 635000 h 774700"/>
                <a:gd name="connsiteX19" fmla="*/ 381000 w 1409700"/>
                <a:gd name="connsiteY19" fmla="*/ 647700 h 774700"/>
                <a:gd name="connsiteX20" fmla="*/ 228600 w 1409700"/>
                <a:gd name="connsiteY20" fmla="*/ 660400 h 774700"/>
                <a:gd name="connsiteX21" fmla="*/ 127000 w 1409700"/>
                <a:gd name="connsiteY21" fmla="*/ 685800 h 774700"/>
                <a:gd name="connsiteX22" fmla="*/ 50800 w 1409700"/>
                <a:gd name="connsiteY22" fmla="*/ 736600 h 774700"/>
                <a:gd name="connsiteX23" fmla="*/ 0 w 1409700"/>
                <a:gd name="connsiteY23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9700" h="774700">
                  <a:moveTo>
                    <a:pt x="1231900" y="0"/>
                  </a:moveTo>
                  <a:cubicBezTo>
                    <a:pt x="1257300" y="12700"/>
                    <a:pt x="1284471" y="22348"/>
                    <a:pt x="1308100" y="38100"/>
                  </a:cubicBezTo>
                  <a:cubicBezTo>
                    <a:pt x="1326989" y="50693"/>
                    <a:pt x="1361736" y="92105"/>
                    <a:pt x="1371600" y="114300"/>
                  </a:cubicBezTo>
                  <a:cubicBezTo>
                    <a:pt x="1382474" y="138766"/>
                    <a:pt x="1388533" y="165100"/>
                    <a:pt x="1397000" y="190500"/>
                  </a:cubicBezTo>
                  <a:lnTo>
                    <a:pt x="1409700" y="228600"/>
                  </a:lnTo>
                  <a:cubicBezTo>
                    <a:pt x="1387389" y="518644"/>
                    <a:pt x="1445260" y="332740"/>
                    <a:pt x="1358900" y="419100"/>
                  </a:cubicBezTo>
                  <a:cubicBezTo>
                    <a:pt x="1348107" y="429893"/>
                    <a:pt x="1347448" y="451001"/>
                    <a:pt x="1333500" y="457200"/>
                  </a:cubicBezTo>
                  <a:cubicBezTo>
                    <a:pt x="1306146" y="469357"/>
                    <a:pt x="1274233" y="465667"/>
                    <a:pt x="1244600" y="469900"/>
                  </a:cubicBezTo>
                  <a:cubicBezTo>
                    <a:pt x="1029912" y="541463"/>
                    <a:pt x="1160369" y="502736"/>
                    <a:pt x="635000" y="469900"/>
                  </a:cubicBezTo>
                  <a:cubicBezTo>
                    <a:pt x="619766" y="468948"/>
                    <a:pt x="609600" y="452967"/>
                    <a:pt x="596900" y="444500"/>
                  </a:cubicBezTo>
                  <a:cubicBezTo>
                    <a:pt x="601133" y="423333"/>
                    <a:pt x="597626" y="398961"/>
                    <a:pt x="609600" y="381000"/>
                  </a:cubicBezTo>
                  <a:cubicBezTo>
                    <a:pt x="617026" y="369861"/>
                    <a:pt x="634313" y="368300"/>
                    <a:pt x="647700" y="368300"/>
                  </a:cubicBezTo>
                  <a:cubicBezTo>
                    <a:pt x="694459" y="368300"/>
                    <a:pt x="740833" y="376767"/>
                    <a:pt x="787400" y="381000"/>
                  </a:cubicBezTo>
                  <a:cubicBezTo>
                    <a:pt x="823201" y="392934"/>
                    <a:pt x="841979" y="392882"/>
                    <a:pt x="863600" y="431800"/>
                  </a:cubicBezTo>
                  <a:cubicBezTo>
                    <a:pt x="876603" y="455205"/>
                    <a:pt x="889000" y="508000"/>
                    <a:pt x="889000" y="508000"/>
                  </a:cubicBezTo>
                  <a:cubicBezTo>
                    <a:pt x="884767" y="529167"/>
                    <a:pt x="887010" y="552758"/>
                    <a:pt x="876300" y="571500"/>
                  </a:cubicBezTo>
                  <a:cubicBezTo>
                    <a:pt x="868727" y="584752"/>
                    <a:pt x="852229" y="590887"/>
                    <a:pt x="838200" y="596900"/>
                  </a:cubicBezTo>
                  <a:cubicBezTo>
                    <a:pt x="789252" y="617878"/>
                    <a:pt x="654955" y="620083"/>
                    <a:pt x="635000" y="622300"/>
                  </a:cubicBezTo>
                  <a:cubicBezTo>
                    <a:pt x="609407" y="625144"/>
                    <a:pt x="584423" y="632438"/>
                    <a:pt x="558800" y="635000"/>
                  </a:cubicBezTo>
                  <a:cubicBezTo>
                    <a:pt x="499677" y="640912"/>
                    <a:pt x="440243" y="643143"/>
                    <a:pt x="381000" y="647700"/>
                  </a:cubicBezTo>
                  <a:lnTo>
                    <a:pt x="228600" y="660400"/>
                  </a:lnTo>
                  <a:cubicBezTo>
                    <a:pt x="211007" y="663919"/>
                    <a:pt x="148967" y="673596"/>
                    <a:pt x="127000" y="685800"/>
                  </a:cubicBezTo>
                  <a:cubicBezTo>
                    <a:pt x="100315" y="700625"/>
                    <a:pt x="79760" y="726947"/>
                    <a:pt x="50800" y="736600"/>
                  </a:cubicBezTo>
                  <a:cubicBezTo>
                    <a:pt x="3720" y="752293"/>
                    <a:pt x="18687" y="737326"/>
                    <a:pt x="0" y="7747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-25400" y="5384243"/>
              <a:ext cx="1473200" cy="991852"/>
            </a:xfrm>
            <a:custGeom>
              <a:avLst/>
              <a:gdLst>
                <a:gd name="connsiteX0" fmla="*/ 1612900 w 1854200"/>
                <a:gd name="connsiteY0" fmla="*/ 991852 h 991852"/>
                <a:gd name="connsiteX1" fmla="*/ 1778000 w 1854200"/>
                <a:gd name="connsiteY1" fmla="*/ 966452 h 991852"/>
                <a:gd name="connsiteX2" fmla="*/ 1816100 w 1854200"/>
                <a:gd name="connsiteY2" fmla="*/ 941052 h 991852"/>
                <a:gd name="connsiteX3" fmla="*/ 1854200 w 1854200"/>
                <a:gd name="connsiteY3" fmla="*/ 801352 h 991852"/>
                <a:gd name="connsiteX4" fmla="*/ 1841500 w 1854200"/>
                <a:gd name="connsiteY4" fmla="*/ 610852 h 991852"/>
                <a:gd name="connsiteX5" fmla="*/ 1816100 w 1854200"/>
                <a:gd name="connsiteY5" fmla="*/ 534652 h 991852"/>
                <a:gd name="connsiteX6" fmla="*/ 1803400 w 1854200"/>
                <a:gd name="connsiteY6" fmla="*/ 496552 h 991852"/>
                <a:gd name="connsiteX7" fmla="*/ 1790700 w 1854200"/>
                <a:gd name="connsiteY7" fmla="*/ 458452 h 991852"/>
                <a:gd name="connsiteX8" fmla="*/ 1701800 w 1854200"/>
                <a:gd name="connsiteY8" fmla="*/ 344152 h 991852"/>
                <a:gd name="connsiteX9" fmla="*/ 1663700 w 1854200"/>
                <a:gd name="connsiteY9" fmla="*/ 318752 h 991852"/>
                <a:gd name="connsiteX10" fmla="*/ 1638300 w 1854200"/>
                <a:gd name="connsiteY10" fmla="*/ 280652 h 991852"/>
                <a:gd name="connsiteX11" fmla="*/ 1524000 w 1854200"/>
                <a:gd name="connsiteY11" fmla="*/ 229852 h 991852"/>
                <a:gd name="connsiteX12" fmla="*/ 1447800 w 1854200"/>
                <a:gd name="connsiteY12" fmla="*/ 204452 h 991852"/>
                <a:gd name="connsiteX13" fmla="*/ 1409700 w 1854200"/>
                <a:gd name="connsiteY13" fmla="*/ 191752 h 991852"/>
                <a:gd name="connsiteX14" fmla="*/ 1295400 w 1854200"/>
                <a:gd name="connsiteY14" fmla="*/ 179052 h 991852"/>
                <a:gd name="connsiteX15" fmla="*/ 1231900 w 1854200"/>
                <a:gd name="connsiteY15" fmla="*/ 166352 h 991852"/>
                <a:gd name="connsiteX16" fmla="*/ 1003300 w 1854200"/>
                <a:gd name="connsiteY16" fmla="*/ 140952 h 991852"/>
                <a:gd name="connsiteX17" fmla="*/ 889000 w 1854200"/>
                <a:gd name="connsiteY17" fmla="*/ 128252 h 991852"/>
                <a:gd name="connsiteX18" fmla="*/ 774700 w 1854200"/>
                <a:gd name="connsiteY18" fmla="*/ 102852 h 991852"/>
                <a:gd name="connsiteX19" fmla="*/ 698500 w 1854200"/>
                <a:gd name="connsiteY19" fmla="*/ 77452 h 991852"/>
                <a:gd name="connsiteX20" fmla="*/ 660400 w 1854200"/>
                <a:gd name="connsiteY20" fmla="*/ 64752 h 991852"/>
                <a:gd name="connsiteX21" fmla="*/ 622300 w 1854200"/>
                <a:gd name="connsiteY21" fmla="*/ 52052 h 991852"/>
                <a:gd name="connsiteX22" fmla="*/ 419100 w 1854200"/>
                <a:gd name="connsiteY22" fmla="*/ 26652 h 991852"/>
                <a:gd name="connsiteX23" fmla="*/ 266700 w 1854200"/>
                <a:gd name="connsiteY23" fmla="*/ 13952 h 991852"/>
                <a:gd name="connsiteX24" fmla="*/ 177800 w 1854200"/>
                <a:gd name="connsiteY24" fmla="*/ 1252 h 991852"/>
                <a:gd name="connsiteX25" fmla="*/ 0 w 1854200"/>
                <a:gd name="connsiteY25" fmla="*/ 1252 h 9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4200" h="991852">
                  <a:moveTo>
                    <a:pt x="1612900" y="991852"/>
                  </a:moveTo>
                  <a:cubicBezTo>
                    <a:pt x="1649323" y="988210"/>
                    <a:pt x="1732231" y="989337"/>
                    <a:pt x="1778000" y="966452"/>
                  </a:cubicBezTo>
                  <a:cubicBezTo>
                    <a:pt x="1791652" y="959626"/>
                    <a:pt x="1803400" y="949519"/>
                    <a:pt x="1816100" y="941052"/>
                  </a:cubicBezTo>
                  <a:cubicBezTo>
                    <a:pt x="1848326" y="844374"/>
                    <a:pt x="1836249" y="891106"/>
                    <a:pt x="1854200" y="801352"/>
                  </a:cubicBezTo>
                  <a:cubicBezTo>
                    <a:pt x="1849967" y="737852"/>
                    <a:pt x="1850500" y="673853"/>
                    <a:pt x="1841500" y="610852"/>
                  </a:cubicBezTo>
                  <a:cubicBezTo>
                    <a:pt x="1837714" y="584347"/>
                    <a:pt x="1824567" y="560052"/>
                    <a:pt x="1816100" y="534652"/>
                  </a:cubicBezTo>
                  <a:lnTo>
                    <a:pt x="1803400" y="496552"/>
                  </a:lnTo>
                  <a:cubicBezTo>
                    <a:pt x="1799167" y="483852"/>
                    <a:pt x="1798126" y="469591"/>
                    <a:pt x="1790700" y="458452"/>
                  </a:cubicBezTo>
                  <a:cubicBezTo>
                    <a:pt x="1755299" y="405350"/>
                    <a:pt x="1746564" y="381456"/>
                    <a:pt x="1701800" y="344152"/>
                  </a:cubicBezTo>
                  <a:cubicBezTo>
                    <a:pt x="1690074" y="334381"/>
                    <a:pt x="1676400" y="327219"/>
                    <a:pt x="1663700" y="318752"/>
                  </a:cubicBezTo>
                  <a:cubicBezTo>
                    <a:pt x="1655233" y="306052"/>
                    <a:pt x="1649093" y="291445"/>
                    <a:pt x="1638300" y="280652"/>
                  </a:cubicBezTo>
                  <a:cubicBezTo>
                    <a:pt x="1608111" y="250463"/>
                    <a:pt x="1561726" y="242427"/>
                    <a:pt x="1524000" y="229852"/>
                  </a:cubicBezTo>
                  <a:lnTo>
                    <a:pt x="1447800" y="204452"/>
                  </a:lnTo>
                  <a:cubicBezTo>
                    <a:pt x="1435100" y="200219"/>
                    <a:pt x="1423005" y="193230"/>
                    <a:pt x="1409700" y="191752"/>
                  </a:cubicBezTo>
                  <a:cubicBezTo>
                    <a:pt x="1371600" y="187519"/>
                    <a:pt x="1333349" y="184473"/>
                    <a:pt x="1295400" y="179052"/>
                  </a:cubicBezTo>
                  <a:cubicBezTo>
                    <a:pt x="1274031" y="175999"/>
                    <a:pt x="1253305" y="169144"/>
                    <a:pt x="1231900" y="166352"/>
                  </a:cubicBezTo>
                  <a:cubicBezTo>
                    <a:pt x="1155875" y="156436"/>
                    <a:pt x="1079500" y="149419"/>
                    <a:pt x="1003300" y="140952"/>
                  </a:cubicBezTo>
                  <a:cubicBezTo>
                    <a:pt x="965200" y="136719"/>
                    <a:pt x="926590" y="135770"/>
                    <a:pt x="889000" y="128252"/>
                  </a:cubicBezTo>
                  <a:cubicBezTo>
                    <a:pt x="852746" y="121001"/>
                    <a:pt x="810571" y="113613"/>
                    <a:pt x="774700" y="102852"/>
                  </a:cubicBezTo>
                  <a:cubicBezTo>
                    <a:pt x="749055" y="95159"/>
                    <a:pt x="723900" y="85919"/>
                    <a:pt x="698500" y="77452"/>
                  </a:cubicBezTo>
                  <a:lnTo>
                    <a:pt x="660400" y="64752"/>
                  </a:lnTo>
                  <a:cubicBezTo>
                    <a:pt x="647700" y="60519"/>
                    <a:pt x="635584" y="53712"/>
                    <a:pt x="622300" y="52052"/>
                  </a:cubicBezTo>
                  <a:cubicBezTo>
                    <a:pt x="554567" y="43585"/>
                    <a:pt x="487125" y="32321"/>
                    <a:pt x="419100" y="26652"/>
                  </a:cubicBezTo>
                  <a:cubicBezTo>
                    <a:pt x="368300" y="22419"/>
                    <a:pt x="317396" y="19288"/>
                    <a:pt x="266700" y="13952"/>
                  </a:cubicBezTo>
                  <a:cubicBezTo>
                    <a:pt x="236930" y="10818"/>
                    <a:pt x="207700" y="2676"/>
                    <a:pt x="177800" y="1252"/>
                  </a:cubicBezTo>
                  <a:cubicBezTo>
                    <a:pt x="118600" y="-1567"/>
                    <a:pt x="59267" y="1252"/>
                    <a:pt x="0" y="1252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438071" y="5156895"/>
              <a:ext cx="1502229" cy="812800"/>
            </a:xfrm>
            <a:custGeom>
              <a:avLst/>
              <a:gdLst>
                <a:gd name="connsiteX0" fmla="*/ 422729 w 1502229"/>
                <a:gd name="connsiteY0" fmla="*/ 812800 h 812800"/>
                <a:gd name="connsiteX1" fmla="*/ 206829 w 1502229"/>
                <a:gd name="connsiteY1" fmla="*/ 800100 h 812800"/>
                <a:gd name="connsiteX2" fmla="*/ 168729 w 1502229"/>
                <a:gd name="connsiteY2" fmla="*/ 787400 h 812800"/>
                <a:gd name="connsiteX3" fmla="*/ 92529 w 1502229"/>
                <a:gd name="connsiteY3" fmla="*/ 736600 h 812800"/>
                <a:gd name="connsiteX4" fmla="*/ 29029 w 1502229"/>
                <a:gd name="connsiteY4" fmla="*/ 609600 h 812800"/>
                <a:gd name="connsiteX5" fmla="*/ 3629 w 1502229"/>
                <a:gd name="connsiteY5" fmla="*/ 533400 h 812800"/>
                <a:gd name="connsiteX6" fmla="*/ 41729 w 1502229"/>
                <a:gd name="connsiteY6" fmla="*/ 292100 h 812800"/>
                <a:gd name="connsiteX7" fmla="*/ 79829 w 1502229"/>
                <a:gd name="connsiteY7" fmla="*/ 279400 h 812800"/>
                <a:gd name="connsiteX8" fmla="*/ 206829 w 1502229"/>
                <a:gd name="connsiteY8" fmla="*/ 241300 h 812800"/>
                <a:gd name="connsiteX9" fmla="*/ 244929 w 1502229"/>
                <a:gd name="connsiteY9" fmla="*/ 228600 h 812800"/>
                <a:gd name="connsiteX10" fmla="*/ 283029 w 1502229"/>
                <a:gd name="connsiteY10" fmla="*/ 215900 h 812800"/>
                <a:gd name="connsiteX11" fmla="*/ 346529 w 1502229"/>
                <a:gd name="connsiteY11" fmla="*/ 203200 h 812800"/>
                <a:gd name="connsiteX12" fmla="*/ 1006929 w 1502229"/>
                <a:gd name="connsiteY12" fmla="*/ 177800 h 812800"/>
                <a:gd name="connsiteX13" fmla="*/ 1159329 w 1502229"/>
                <a:gd name="connsiteY13" fmla="*/ 152400 h 812800"/>
                <a:gd name="connsiteX14" fmla="*/ 1235529 w 1502229"/>
                <a:gd name="connsiteY14" fmla="*/ 127000 h 812800"/>
                <a:gd name="connsiteX15" fmla="*/ 1273629 w 1502229"/>
                <a:gd name="connsiteY15" fmla="*/ 114300 h 812800"/>
                <a:gd name="connsiteX16" fmla="*/ 1311729 w 1502229"/>
                <a:gd name="connsiteY16" fmla="*/ 88900 h 812800"/>
                <a:gd name="connsiteX17" fmla="*/ 1362529 w 1502229"/>
                <a:gd name="connsiteY17" fmla="*/ 76200 h 812800"/>
                <a:gd name="connsiteX18" fmla="*/ 1451429 w 1502229"/>
                <a:gd name="connsiteY18" fmla="*/ 50800 h 812800"/>
                <a:gd name="connsiteX19" fmla="*/ 1502229 w 1502229"/>
                <a:gd name="connsiteY19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02229" h="812800">
                  <a:moveTo>
                    <a:pt x="422729" y="812800"/>
                  </a:moveTo>
                  <a:cubicBezTo>
                    <a:pt x="350762" y="808567"/>
                    <a:pt x="278562" y="807273"/>
                    <a:pt x="206829" y="800100"/>
                  </a:cubicBezTo>
                  <a:cubicBezTo>
                    <a:pt x="193508" y="798768"/>
                    <a:pt x="180431" y="793901"/>
                    <a:pt x="168729" y="787400"/>
                  </a:cubicBezTo>
                  <a:cubicBezTo>
                    <a:pt x="142044" y="772575"/>
                    <a:pt x="92529" y="736600"/>
                    <a:pt x="92529" y="736600"/>
                  </a:cubicBezTo>
                  <a:cubicBezTo>
                    <a:pt x="19261" y="626698"/>
                    <a:pt x="56443" y="700981"/>
                    <a:pt x="29029" y="609600"/>
                  </a:cubicBezTo>
                  <a:cubicBezTo>
                    <a:pt x="21336" y="583955"/>
                    <a:pt x="3629" y="533400"/>
                    <a:pt x="3629" y="533400"/>
                  </a:cubicBezTo>
                  <a:cubicBezTo>
                    <a:pt x="4372" y="521514"/>
                    <a:pt x="-18413" y="340213"/>
                    <a:pt x="41729" y="292100"/>
                  </a:cubicBezTo>
                  <a:cubicBezTo>
                    <a:pt x="52182" y="283737"/>
                    <a:pt x="66957" y="283078"/>
                    <a:pt x="79829" y="279400"/>
                  </a:cubicBezTo>
                  <a:cubicBezTo>
                    <a:pt x="214184" y="241013"/>
                    <a:pt x="25745" y="301661"/>
                    <a:pt x="206829" y="241300"/>
                  </a:cubicBezTo>
                  <a:lnTo>
                    <a:pt x="244929" y="228600"/>
                  </a:lnTo>
                  <a:cubicBezTo>
                    <a:pt x="257629" y="224367"/>
                    <a:pt x="269902" y="218525"/>
                    <a:pt x="283029" y="215900"/>
                  </a:cubicBezTo>
                  <a:cubicBezTo>
                    <a:pt x="304196" y="211667"/>
                    <a:pt x="325194" y="206482"/>
                    <a:pt x="346529" y="203200"/>
                  </a:cubicBezTo>
                  <a:cubicBezTo>
                    <a:pt x="569980" y="168823"/>
                    <a:pt x="758056" y="183456"/>
                    <a:pt x="1006929" y="177800"/>
                  </a:cubicBezTo>
                  <a:cubicBezTo>
                    <a:pt x="1057729" y="169333"/>
                    <a:pt x="1110471" y="168686"/>
                    <a:pt x="1159329" y="152400"/>
                  </a:cubicBezTo>
                  <a:lnTo>
                    <a:pt x="1235529" y="127000"/>
                  </a:lnTo>
                  <a:cubicBezTo>
                    <a:pt x="1248229" y="122767"/>
                    <a:pt x="1262490" y="121726"/>
                    <a:pt x="1273629" y="114300"/>
                  </a:cubicBezTo>
                  <a:cubicBezTo>
                    <a:pt x="1286329" y="105833"/>
                    <a:pt x="1297700" y="94913"/>
                    <a:pt x="1311729" y="88900"/>
                  </a:cubicBezTo>
                  <a:cubicBezTo>
                    <a:pt x="1327772" y="82024"/>
                    <a:pt x="1345746" y="80995"/>
                    <a:pt x="1362529" y="76200"/>
                  </a:cubicBezTo>
                  <a:cubicBezTo>
                    <a:pt x="1490066" y="39761"/>
                    <a:pt x="1292620" y="90502"/>
                    <a:pt x="1451429" y="50800"/>
                  </a:cubicBezTo>
                  <a:cubicBezTo>
                    <a:pt x="1482080" y="4824"/>
                    <a:pt x="1463177" y="19526"/>
                    <a:pt x="1502229" y="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197100" y="5194821"/>
              <a:ext cx="1435100" cy="393874"/>
            </a:xfrm>
            <a:custGeom>
              <a:avLst/>
              <a:gdLst>
                <a:gd name="connsiteX0" fmla="*/ 0 w 1435100"/>
                <a:gd name="connsiteY0" fmla="*/ 393874 h 393874"/>
                <a:gd name="connsiteX1" fmla="*/ 469900 w 1435100"/>
                <a:gd name="connsiteY1" fmla="*/ 381174 h 393874"/>
                <a:gd name="connsiteX2" fmla="*/ 508000 w 1435100"/>
                <a:gd name="connsiteY2" fmla="*/ 368474 h 393874"/>
                <a:gd name="connsiteX3" fmla="*/ 533400 w 1435100"/>
                <a:gd name="connsiteY3" fmla="*/ 330374 h 393874"/>
                <a:gd name="connsiteX4" fmla="*/ 571500 w 1435100"/>
                <a:gd name="connsiteY4" fmla="*/ 317674 h 393874"/>
                <a:gd name="connsiteX5" fmla="*/ 609600 w 1435100"/>
                <a:gd name="connsiteY5" fmla="*/ 292274 h 393874"/>
                <a:gd name="connsiteX6" fmla="*/ 660400 w 1435100"/>
                <a:gd name="connsiteY6" fmla="*/ 216074 h 393874"/>
                <a:gd name="connsiteX7" fmla="*/ 673100 w 1435100"/>
                <a:gd name="connsiteY7" fmla="*/ 139874 h 393874"/>
                <a:gd name="connsiteX8" fmla="*/ 685800 w 1435100"/>
                <a:gd name="connsiteY8" fmla="*/ 101774 h 393874"/>
                <a:gd name="connsiteX9" fmla="*/ 723900 w 1435100"/>
                <a:gd name="connsiteY9" fmla="*/ 89074 h 393874"/>
                <a:gd name="connsiteX10" fmla="*/ 762000 w 1435100"/>
                <a:gd name="connsiteY10" fmla="*/ 63674 h 393874"/>
                <a:gd name="connsiteX11" fmla="*/ 863600 w 1435100"/>
                <a:gd name="connsiteY11" fmla="*/ 38274 h 393874"/>
                <a:gd name="connsiteX12" fmla="*/ 914400 w 1435100"/>
                <a:gd name="connsiteY12" fmla="*/ 25574 h 393874"/>
                <a:gd name="connsiteX13" fmla="*/ 1435100 w 1435100"/>
                <a:gd name="connsiteY13" fmla="*/ 174 h 3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5100" h="393874">
                  <a:moveTo>
                    <a:pt x="0" y="393874"/>
                  </a:moveTo>
                  <a:cubicBezTo>
                    <a:pt x="156633" y="389641"/>
                    <a:pt x="313405" y="388999"/>
                    <a:pt x="469900" y="381174"/>
                  </a:cubicBezTo>
                  <a:cubicBezTo>
                    <a:pt x="483270" y="380505"/>
                    <a:pt x="497547" y="376837"/>
                    <a:pt x="508000" y="368474"/>
                  </a:cubicBezTo>
                  <a:cubicBezTo>
                    <a:pt x="519919" y="358939"/>
                    <a:pt x="521481" y="339909"/>
                    <a:pt x="533400" y="330374"/>
                  </a:cubicBezTo>
                  <a:cubicBezTo>
                    <a:pt x="543853" y="322011"/>
                    <a:pt x="559526" y="323661"/>
                    <a:pt x="571500" y="317674"/>
                  </a:cubicBezTo>
                  <a:cubicBezTo>
                    <a:pt x="585152" y="310848"/>
                    <a:pt x="596900" y="300741"/>
                    <a:pt x="609600" y="292274"/>
                  </a:cubicBezTo>
                  <a:cubicBezTo>
                    <a:pt x="626533" y="266874"/>
                    <a:pt x="655381" y="246186"/>
                    <a:pt x="660400" y="216074"/>
                  </a:cubicBezTo>
                  <a:cubicBezTo>
                    <a:pt x="664633" y="190674"/>
                    <a:pt x="667514" y="165011"/>
                    <a:pt x="673100" y="139874"/>
                  </a:cubicBezTo>
                  <a:cubicBezTo>
                    <a:pt x="676004" y="126806"/>
                    <a:pt x="676334" y="111240"/>
                    <a:pt x="685800" y="101774"/>
                  </a:cubicBezTo>
                  <a:cubicBezTo>
                    <a:pt x="695266" y="92308"/>
                    <a:pt x="711926" y="95061"/>
                    <a:pt x="723900" y="89074"/>
                  </a:cubicBezTo>
                  <a:cubicBezTo>
                    <a:pt x="737552" y="82248"/>
                    <a:pt x="748348" y="70500"/>
                    <a:pt x="762000" y="63674"/>
                  </a:cubicBezTo>
                  <a:cubicBezTo>
                    <a:pt x="789233" y="50057"/>
                    <a:pt x="837515" y="44071"/>
                    <a:pt x="863600" y="38274"/>
                  </a:cubicBezTo>
                  <a:cubicBezTo>
                    <a:pt x="880639" y="34488"/>
                    <a:pt x="897022" y="27203"/>
                    <a:pt x="914400" y="25574"/>
                  </a:cubicBezTo>
                  <a:cubicBezTo>
                    <a:pt x="1227157" y="-3747"/>
                    <a:pt x="1196427" y="174"/>
                    <a:pt x="1435100" y="174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5" name="Picture 13" descr="C:\Users\yuzheng\AppData\Local\Microsoft\Windows\Temporary Internet Files\Content.IE5\EIRRGNVW\MC900156111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360095"/>
              <a:ext cx="543539" cy="334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D:\paper\book\images\tornado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6" y="4870326"/>
              <a:ext cx="669924" cy="66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yuzheng\AppData\Local\Microsoft\Windows\Temporary Internet Files\Content.IE5\7LOL567D\MCj03118980000[1].wmf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04520" y="6468416"/>
              <a:ext cx="912812" cy="428625"/>
            </a:xfrm>
            <a:prstGeom prst="rect">
              <a:avLst/>
            </a:prstGeom>
            <a:noFill/>
          </p:spPr>
        </p:pic>
      </p:grpSp>
      <p:sp>
        <p:nvSpPr>
          <p:cNvPr id="6" name="Rectangle 5"/>
          <p:cNvSpPr/>
          <p:nvPr/>
        </p:nvSpPr>
        <p:spPr>
          <a:xfrm>
            <a:off x="2002705" y="3292713"/>
            <a:ext cx="546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5"/>
              </a:rPr>
              <a:t>http://research.microsoft.com/en-us/people/yuzheng/</a:t>
            </a: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Problem</a:t>
            </a:r>
          </a:p>
          <a:p>
            <a:pPr lvl="1"/>
            <a:r>
              <a:rPr lang="en-US" sz="2000" dirty="0"/>
              <a:t>Given a corpus of uncertain trajectories and </a:t>
            </a:r>
          </a:p>
          <a:p>
            <a:pPr lvl="1"/>
            <a:r>
              <a:rPr lang="en-US" sz="2000" dirty="0"/>
              <a:t>a user query: some point locations and a time constraint</a:t>
            </a:r>
          </a:p>
          <a:p>
            <a:pPr lvl="1"/>
            <a:r>
              <a:rPr lang="en-US" sz="2000" dirty="0"/>
              <a:t>Suggest the top k most popular routes</a:t>
            </a:r>
          </a:p>
        </p:txBody>
      </p:sp>
      <p:pic>
        <p:nvPicPr>
          <p:cNvPr id="4" name="Picture 5" descr="\\geolife04\d$\users\v-yanchl\data\hujiafeng\Graphs\frequentGraphs\top10\2010_weekend.jpg"/>
          <p:cNvPicPr preferRelativeResize="0"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9" t="50000" r="9128" b="2563"/>
          <a:stretch/>
        </p:blipFill>
        <p:spPr bwMode="auto">
          <a:xfrm>
            <a:off x="1905000" y="3200400"/>
            <a:ext cx="5410200" cy="3276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136900" y="3657600"/>
            <a:ext cx="2806700" cy="1631950"/>
            <a:chOff x="3060700" y="2667000"/>
            <a:chExt cx="2806700" cy="163195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060700" y="26670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4152900" y="3606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486400" y="407035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59150" y="4117975"/>
            <a:ext cx="3041650" cy="1749425"/>
            <a:chOff x="3282950" y="3127375"/>
            <a:chExt cx="3041650" cy="1749425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282950" y="3127375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4200525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5943600" y="46482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32200" y="4724400"/>
            <a:ext cx="1778000" cy="609600"/>
            <a:chOff x="3556000" y="3733800"/>
            <a:chExt cx="1778000" cy="60960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556000" y="3733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4953000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87725" y="4419600"/>
            <a:ext cx="2803525" cy="1143000"/>
            <a:chOff x="3556000" y="3746500"/>
            <a:chExt cx="2803525" cy="1143000"/>
          </a:xfrm>
          <a:solidFill>
            <a:srgbClr val="37FF91"/>
          </a:solidFill>
        </p:grpSpPr>
        <p:sp>
          <p:nvSpPr>
            <p:cNvPr id="17" name="Rounded Rectangular Callout 16"/>
            <p:cNvSpPr/>
            <p:nvPr/>
          </p:nvSpPr>
          <p:spPr>
            <a:xfrm>
              <a:off x="3556000" y="37465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978525" y="46609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9" name="Freeform 18"/>
          <p:cNvSpPr/>
          <p:nvPr/>
        </p:nvSpPr>
        <p:spPr>
          <a:xfrm>
            <a:off x="3219450" y="3896250"/>
            <a:ext cx="3009900" cy="2056875"/>
          </a:xfrm>
          <a:custGeom>
            <a:avLst/>
            <a:gdLst>
              <a:gd name="connsiteX0" fmla="*/ 0 w 3009900"/>
              <a:gd name="connsiteY0" fmla="*/ 47100 h 2056875"/>
              <a:gd name="connsiteX1" fmla="*/ 238125 w 3009900"/>
              <a:gd name="connsiteY1" fmla="*/ 66150 h 2056875"/>
              <a:gd name="connsiteX2" fmla="*/ 257175 w 3009900"/>
              <a:gd name="connsiteY2" fmla="*/ 685275 h 2056875"/>
              <a:gd name="connsiteX3" fmla="*/ 504825 w 3009900"/>
              <a:gd name="connsiteY3" fmla="*/ 1113900 h 2056875"/>
              <a:gd name="connsiteX4" fmla="*/ 1104900 w 3009900"/>
              <a:gd name="connsiteY4" fmla="*/ 1018650 h 2056875"/>
              <a:gd name="connsiteX5" fmla="*/ 1171575 w 3009900"/>
              <a:gd name="connsiteY5" fmla="*/ 1428225 h 2056875"/>
              <a:gd name="connsiteX6" fmla="*/ 2124075 w 3009900"/>
              <a:gd name="connsiteY6" fmla="*/ 1494900 h 2056875"/>
              <a:gd name="connsiteX7" fmla="*/ 2505075 w 3009900"/>
              <a:gd name="connsiteY7" fmla="*/ 1466325 h 2056875"/>
              <a:gd name="connsiteX8" fmla="*/ 2724150 w 3009900"/>
              <a:gd name="connsiteY8" fmla="*/ 1771125 h 2056875"/>
              <a:gd name="connsiteX9" fmla="*/ 3009900 w 3009900"/>
              <a:gd name="connsiteY9" fmla="*/ 2056875 h 205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9900" h="2056875">
                <a:moveTo>
                  <a:pt x="0" y="47100"/>
                </a:moveTo>
                <a:cubicBezTo>
                  <a:pt x="97631" y="3444"/>
                  <a:pt x="195263" y="-40212"/>
                  <a:pt x="238125" y="66150"/>
                </a:cubicBezTo>
                <a:cubicBezTo>
                  <a:pt x="280987" y="172512"/>
                  <a:pt x="212725" y="510650"/>
                  <a:pt x="257175" y="685275"/>
                </a:cubicBezTo>
                <a:cubicBezTo>
                  <a:pt x="301625" y="859900"/>
                  <a:pt x="363538" y="1058338"/>
                  <a:pt x="504825" y="1113900"/>
                </a:cubicBezTo>
                <a:cubicBezTo>
                  <a:pt x="646112" y="1169462"/>
                  <a:pt x="993775" y="966263"/>
                  <a:pt x="1104900" y="1018650"/>
                </a:cubicBezTo>
                <a:cubicBezTo>
                  <a:pt x="1216025" y="1071037"/>
                  <a:pt x="1001713" y="1348850"/>
                  <a:pt x="1171575" y="1428225"/>
                </a:cubicBezTo>
                <a:cubicBezTo>
                  <a:pt x="1341437" y="1507600"/>
                  <a:pt x="1901825" y="1488550"/>
                  <a:pt x="2124075" y="1494900"/>
                </a:cubicBezTo>
                <a:cubicBezTo>
                  <a:pt x="2346325" y="1501250"/>
                  <a:pt x="2405063" y="1420288"/>
                  <a:pt x="2505075" y="1466325"/>
                </a:cubicBezTo>
                <a:cubicBezTo>
                  <a:pt x="2605087" y="1512362"/>
                  <a:pt x="2640013" y="1672700"/>
                  <a:pt x="2724150" y="1771125"/>
                </a:cubicBezTo>
                <a:cubicBezTo>
                  <a:pt x="2808288" y="1869550"/>
                  <a:pt x="2909094" y="1963212"/>
                  <a:pt x="3009900" y="205687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11123" y="3537438"/>
            <a:ext cx="2665877" cy="1339362"/>
            <a:chOff x="3055473" y="2692790"/>
            <a:chExt cx="2665877" cy="1339362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3055473" y="269279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4739249" y="2787161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5340350" y="3803552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5022" y="3543300"/>
            <a:ext cx="1609578" cy="876300"/>
            <a:chOff x="3503148" y="2698652"/>
            <a:chExt cx="1609578" cy="876300"/>
          </a:xfrm>
          <a:solidFill>
            <a:srgbClr val="FFC000"/>
          </a:solidFill>
        </p:grpSpPr>
        <p:sp>
          <p:nvSpPr>
            <p:cNvPr id="26" name="Rounded Rectangular Callout 25"/>
            <p:cNvSpPr/>
            <p:nvPr/>
          </p:nvSpPr>
          <p:spPr>
            <a:xfrm>
              <a:off x="3503148" y="2698652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4731726" y="3346352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45082" y="3937195"/>
            <a:ext cx="2903318" cy="1815905"/>
            <a:chOff x="3345082" y="3860995"/>
            <a:chExt cx="2903318" cy="181590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345082" y="3860995"/>
              <a:ext cx="0" cy="507609"/>
            </a:xfrm>
            <a:prstGeom prst="straightConnector1">
              <a:avLst/>
            </a:prstGeom>
            <a:ln w="76200">
              <a:solidFill>
                <a:srgbClr val="0C0CC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248400" y="5169291"/>
              <a:ext cx="0" cy="507609"/>
            </a:xfrm>
            <a:prstGeom prst="straightConnector1">
              <a:avLst/>
            </a:prstGeom>
            <a:ln w="76200">
              <a:solidFill>
                <a:srgbClr val="0C0CC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reeform 36"/>
          <p:cNvSpPr/>
          <p:nvPr/>
        </p:nvSpPr>
        <p:spPr>
          <a:xfrm>
            <a:off x="3530991" y="3760416"/>
            <a:ext cx="3052689" cy="2083538"/>
          </a:xfrm>
          <a:custGeom>
            <a:avLst/>
            <a:gdLst>
              <a:gd name="connsiteX0" fmla="*/ 0 w 3052689"/>
              <a:gd name="connsiteY0" fmla="*/ 71858 h 2083538"/>
              <a:gd name="connsiteX1" fmla="*/ 548640 w 3052689"/>
              <a:gd name="connsiteY1" fmla="*/ 1519 h 2083538"/>
              <a:gd name="connsiteX2" fmla="*/ 1392701 w 3052689"/>
              <a:gd name="connsiteY2" fmla="*/ 29655 h 2083538"/>
              <a:gd name="connsiteX3" fmla="*/ 2166424 w 3052689"/>
              <a:gd name="connsiteY3" fmla="*/ 99993 h 2083538"/>
              <a:gd name="connsiteX4" fmla="*/ 2546252 w 3052689"/>
              <a:gd name="connsiteY4" fmla="*/ 395415 h 2083538"/>
              <a:gd name="connsiteX5" fmla="*/ 2658794 w 3052689"/>
              <a:gd name="connsiteY5" fmla="*/ 1000326 h 2083538"/>
              <a:gd name="connsiteX6" fmla="*/ 2700997 w 3052689"/>
              <a:gd name="connsiteY6" fmla="*/ 1295747 h 2083538"/>
              <a:gd name="connsiteX7" fmla="*/ 2630658 w 3052689"/>
              <a:gd name="connsiteY7" fmla="*/ 1563033 h 2083538"/>
              <a:gd name="connsiteX8" fmla="*/ 2799471 w 3052689"/>
              <a:gd name="connsiteY8" fmla="*/ 1886590 h 2083538"/>
              <a:gd name="connsiteX9" fmla="*/ 3052689 w 3052689"/>
              <a:gd name="connsiteY9" fmla="*/ 2083538 h 208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52689" h="2083538">
                <a:moveTo>
                  <a:pt x="0" y="71858"/>
                </a:moveTo>
                <a:cubicBezTo>
                  <a:pt x="158261" y="40205"/>
                  <a:pt x="316523" y="8553"/>
                  <a:pt x="548640" y="1519"/>
                </a:cubicBezTo>
                <a:cubicBezTo>
                  <a:pt x="780757" y="-5515"/>
                  <a:pt x="1123070" y="13243"/>
                  <a:pt x="1392701" y="29655"/>
                </a:cubicBezTo>
                <a:cubicBezTo>
                  <a:pt x="1662332" y="46067"/>
                  <a:pt x="1974166" y="39033"/>
                  <a:pt x="2166424" y="99993"/>
                </a:cubicBezTo>
                <a:cubicBezTo>
                  <a:pt x="2358682" y="160953"/>
                  <a:pt x="2464190" y="245360"/>
                  <a:pt x="2546252" y="395415"/>
                </a:cubicBezTo>
                <a:cubicBezTo>
                  <a:pt x="2628314" y="545470"/>
                  <a:pt x="2633003" y="850271"/>
                  <a:pt x="2658794" y="1000326"/>
                </a:cubicBezTo>
                <a:cubicBezTo>
                  <a:pt x="2684585" y="1150381"/>
                  <a:pt x="2705686" y="1201963"/>
                  <a:pt x="2700997" y="1295747"/>
                </a:cubicBezTo>
                <a:cubicBezTo>
                  <a:pt x="2696308" y="1389531"/>
                  <a:pt x="2614246" y="1464559"/>
                  <a:pt x="2630658" y="1563033"/>
                </a:cubicBezTo>
                <a:cubicBezTo>
                  <a:pt x="2647070" y="1661507"/>
                  <a:pt x="2729133" y="1799839"/>
                  <a:pt x="2799471" y="1886590"/>
                </a:cubicBezTo>
                <a:cubicBezTo>
                  <a:pt x="2869809" y="1973341"/>
                  <a:pt x="2961249" y="2028439"/>
                  <a:pt x="3052689" y="2083538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600" b="1" dirty="0"/>
              <a:t>Constructing Popular Routes from Uncertain Trajectories</a:t>
            </a:r>
          </a:p>
        </p:txBody>
      </p:sp>
    </p:spTree>
    <p:extLst>
      <p:ext uri="{BB962C8B-B14F-4D97-AF65-F5344CB8AC3E}">
        <p14:creationId xmlns:p14="http://schemas.microsoft.com/office/powerpoint/2010/main" val="13418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群組 87"/>
          <p:cNvGrpSpPr/>
          <p:nvPr/>
        </p:nvGrpSpPr>
        <p:grpSpPr>
          <a:xfrm>
            <a:off x="1475656" y="2996952"/>
            <a:ext cx="3816424" cy="2859262"/>
            <a:chOff x="2915815" y="2996952"/>
            <a:chExt cx="3816424" cy="2859262"/>
          </a:xfrm>
        </p:grpSpPr>
        <p:sp>
          <p:nvSpPr>
            <p:cNvPr id="89" name="手繪多邊形 88"/>
            <p:cNvSpPr/>
            <p:nvPr/>
          </p:nvSpPr>
          <p:spPr>
            <a:xfrm rot="5400000">
              <a:off x="3410155" y="4184270"/>
              <a:ext cx="1177604" cy="2166283"/>
            </a:xfrm>
            <a:custGeom>
              <a:avLst/>
              <a:gdLst>
                <a:gd name="connsiteX0" fmla="*/ 1335314 w 1335314"/>
                <a:gd name="connsiteY0" fmla="*/ 0 h 2206171"/>
                <a:gd name="connsiteX1" fmla="*/ 609600 w 1335314"/>
                <a:gd name="connsiteY1" fmla="*/ 783771 h 2206171"/>
                <a:gd name="connsiteX2" fmla="*/ 551543 w 1335314"/>
                <a:gd name="connsiteY2" fmla="*/ 2046514 h 2206171"/>
                <a:gd name="connsiteX3" fmla="*/ 0 w 1335314"/>
                <a:gd name="connsiteY3" fmla="*/ 2206171 h 220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314" h="2206171">
                  <a:moveTo>
                    <a:pt x="1335314" y="0"/>
                  </a:moveTo>
                  <a:lnTo>
                    <a:pt x="609600" y="783771"/>
                  </a:lnTo>
                  <a:lnTo>
                    <a:pt x="551543" y="2046514"/>
                  </a:lnTo>
                  <a:lnTo>
                    <a:pt x="0" y="2206171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 89"/>
            <p:cNvSpPr/>
            <p:nvPr/>
          </p:nvSpPr>
          <p:spPr>
            <a:xfrm rot="5400000">
              <a:off x="5017672" y="2696574"/>
              <a:ext cx="1305605" cy="2095024"/>
            </a:xfrm>
            <a:custGeom>
              <a:avLst/>
              <a:gdLst>
                <a:gd name="connsiteX0" fmla="*/ 1480457 w 1480457"/>
                <a:gd name="connsiteY0" fmla="*/ 1291771 h 2133600"/>
                <a:gd name="connsiteX1" fmla="*/ 899885 w 1480457"/>
                <a:gd name="connsiteY1" fmla="*/ 2133600 h 2133600"/>
                <a:gd name="connsiteX2" fmla="*/ 145143 w 1480457"/>
                <a:gd name="connsiteY2" fmla="*/ 1088571 h 2133600"/>
                <a:gd name="connsiteX3" fmla="*/ 0 w 1480457"/>
                <a:gd name="connsiteY3" fmla="*/ 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2133600">
                  <a:moveTo>
                    <a:pt x="1480457" y="1291771"/>
                  </a:moveTo>
                  <a:lnTo>
                    <a:pt x="899885" y="2133600"/>
                  </a:lnTo>
                  <a:lnTo>
                    <a:pt x="145143" y="1088571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 90"/>
            <p:cNvSpPr/>
            <p:nvPr/>
          </p:nvSpPr>
          <p:spPr>
            <a:xfrm rot="5400000">
              <a:off x="3330848" y="3172886"/>
              <a:ext cx="832004" cy="1539201"/>
            </a:xfrm>
            <a:custGeom>
              <a:avLst/>
              <a:gdLst>
                <a:gd name="connsiteX0" fmla="*/ 0 w 943429"/>
                <a:gd name="connsiteY0" fmla="*/ 1436914 h 1567543"/>
                <a:gd name="connsiteX1" fmla="*/ 638629 w 943429"/>
                <a:gd name="connsiteY1" fmla="*/ 1567543 h 1567543"/>
                <a:gd name="connsiteX2" fmla="*/ 943429 w 943429"/>
                <a:gd name="connsiteY2" fmla="*/ 624114 h 1567543"/>
                <a:gd name="connsiteX3" fmla="*/ 798286 w 943429"/>
                <a:gd name="connsiteY3" fmla="*/ 0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9" h="1567543">
                  <a:moveTo>
                    <a:pt x="0" y="1436914"/>
                  </a:moveTo>
                  <a:lnTo>
                    <a:pt x="638629" y="1567543"/>
                  </a:lnTo>
                  <a:lnTo>
                    <a:pt x="943429" y="624114"/>
                  </a:lnTo>
                  <a:lnTo>
                    <a:pt x="798286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 91"/>
            <p:cNvSpPr/>
            <p:nvPr/>
          </p:nvSpPr>
          <p:spPr>
            <a:xfrm rot="5400000">
              <a:off x="4099243" y="3495398"/>
              <a:ext cx="1702407" cy="2950135"/>
            </a:xfrm>
            <a:custGeom>
              <a:avLst/>
              <a:gdLst>
                <a:gd name="connsiteX0" fmla="*/ 0 w 1930400"/>
                <a:gd name="connsiteY0" fmla="*/ 3004457 h 3004457"/>
                <a:gd name="connsiteX1" fmla="*/ 522514 w 1930400"/>
                <a:gd name="connsiteY1" fmla="*/ 2293257 h 3004457"/>
                <a:gd name="connsiteX2" fmla="*/ 1204685 w 1930400"/>
                <a:gd name="connsiteY2" fmla="*/ 1959428 h 3004457"/>
                <a:gd name="connsiteX3" fmla="*/ 1930400 w 1930400"/>
                <a:gd name="connsiteY3" fmla="*/ 0 h 300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00" h="3004457">
                  <a:moveTo>
                    <a:pt x="0" y="3004457"/>
                  </a:moveTo>
                  <a:lnTo>
                    <a:pt x="522514" y="2293257"/>
                  </a:lnTo>
                  <a:lnTo>
                    <a:pt x="1204685" y="1959428"/>
                  </a:lnTo>
                  <a:lnTo>
                    <a:pt x="1930400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 92"/>
            <p:cNvSpPr/>
            <p:nvPr/>
          </p:nvSpPr>
          <p:spPr>
            <a:xfrm rot="5400000">
              <a:off x="3152546" y="4069542"/>
              <a:ext cx="1216005" cy="1653216"/>
            </a:xfrm>
            <a:custGeom>
              <a:avLst/>
              <a:gdLst>
                <a:gd name="connsiteX0" fmla="*/ 870857 w 1378857"/>
                <a:gd name="connsiteY0" fmla="*/ 0 h 1683657"/>
                <a:gd name="connsiteX1" fmla="*/ 1378857 w 1378857"/>
                <a:gd name="connsiteY1" fmla="*/ 914400 h 1683657"/>
                <a:gd name="connsiteX2" fmla="*/ 0 w 1378857"/>
                <a:gd name="connsiteY2" fmla="*/ 1683657 h 16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8857" h="1683657">
                  <a:moveTo>
                    <a:pt x="870857" y="0"/>
                  </a:moveTo>
                  <a:lnTo>
                    <a:pt x="1378857" y="914400"/>
                  </a:lnTo>
                  <a:lnTo>
                    <a:pt x="0" y="1683657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手繪多邊形 93"/>
            <p:cNvSpPr/>
            <p:nvPr/>
          </p:nvSpPr>
          <p:spPr>
            <a:xfrm rot="5400000">
              <a:off x="3577569" y="2446138"/>
              <a:ext cx="665603" cy="1767231"/>
            </a:xfrm>
            <a:custGeom>
              <a:avLst/>
              <a:gdLst>
                <a:gd name="connsiteX0" fmla="*/ 0 w 754743"/>
                <a:gd name="connsiteY0" fmla="*/ 1799772 h 1799772"/>
                <a:gd name="connsiteX1" fmla="*/ 333829 w 754743"/>
                <a:gd name="connsiteY1" fmla="*/ 1074057 h 1799772"/>
                <a:gd name="connsiteX2" fmla="*/ 754743 w 754743"/>
                <a:gd name="connsiteY2" fmla="*/ 522515 h 1799772"/>
                <a:gd name="connsiteX3" fmla="*/ 711200 w 754743"/>
                <a:gd name="connsiteY3" fmla="*/ 0 h 179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743" h="1799772">
                  <a:moveTo>
                    <a:pt x="0" y="1799772"/>
                  </a:moveTo>
                  <a:lnTo>
                    <a:pt x="333829" y="1074057"/>
                  </a:lnTo>
                  <a:lnTo>
                    <a:pt x="754743" y="522515"/>
                  </a:lnTo>
                  <a:lnTo>
                    <a:pt x="711200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手繪多邊形 94"/>
            <p:cNvSpPr/>
            <p:nvPr/>
          </p:nvSpPr>
          <p:spPr>
            <a:xfrm rot="5400000">
              <a:off x="5125687" y="3357894"/>
              <a:ext cx="1702407" cy="1425187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手繪多邊形 95"/>
            <p:cNvSpPr/>
            <p:nvPr/>
          </p:nvSpPr>
          <p:spPr>
            <a:xfrm rot="5400000">
              <a:off x="4504146" y="3013599"/>
              <a:ext cx="1548806" cy="2907380"/>
            </a:xfrm>
            <a:custGeom>
              <a:avLst/>
              <a:gdLst>
                <a:gd name="connsiteX0" fmla="*/ 1756229 w 1756229"/>
                <a:gd name="connsiteY0" fmla="*/ 0 h 2960915"/>
                <a:gd name="connsiteX1" fmla="*/ 957943 w 1756229"/>
                <a:gd name="connsiteY1" fmla="*/ 943429 h 2960915"/>
                <a:gd name="connsiteX2" fmla="*/ 1219200 w 1756229"/>
                <a:gd name="connsiteY2" fmla="*/ 1349829 h 2960915"/>
                <a:gd name="connsiteX3" fmla="*/ 928914 w 1756229"/>
                <a:gd name="connsiteY3" fmla="*/ 2104572 h 2960915"/>
                <a:gd name="connsiteX4" fmla="*/ 0 w 1756229"/>
                <a:gd name="connsiteY4" fmla="*/ 2554515 h 2960915"/>
                <a:gd name="connsiteX5" fmla="*/ 174172 w 1756229"/>
                <a:gd name="connsiteY5" fmla="*/ 2960915 h 296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6229" h="2960915">
                  <a:moveTo>
                    <a:pt x="1756229" y="0"/>
                  </a:moveTo>
                  <a:lnTo>
                    <a:pt x="957943" y="943429"/>
                  </a:lnTo>
                  <a:lnTo>
                    <a:pt x="1219200" y="1349829"/>
                  </a:lnTo>
                  <a:lnTo>
                    <a:pt x="928914" y="2104572"/>
                  </a:lnTo>
                  <a:lnTo>
                    <a:pt x="0" y="2554515"/>
                  </a:lnTo>
                  <a:lnTo>
                    <a:pt x="174172" y="2960915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手繪多邊形 96"/>
            <p:cNvSpPr/>
            <p:nvPr/>
          </p:nvSpPr>
          <p:spPr>
            <a:xfrm rot="5400000">
              <a:off x="4995567" y="2644808"/>
              <a:ext cx="524802" cy="2052268"/>
            </a:xfrm>
            <a:custGeom>
              <a:avLst/>
              <a:gdLst>
                <a:gd name="connsiteX0" fmla="*/ 595086 w 595086"/>
                <a:gd name="connsiteY0" fmla="*/ 0 h 2090057"/>
                <a:gd name="connsiteX1" fmla="*/ 232229 w 595086"/>
                <a:gd name="connsiteY1" fmla="*/ 899886 h 2090057"/>
                <a:gd name="connsiteX2" fmla="*/ 420915 w 595086"/>
                <a:gd name="connsiteY2" fmla="*/ 1262743 h 2090057"/>
                <a:gd name="connsiteX3" fmla="*/ 0 w 595086"/>
                <a:gd name="connsiteY3" fmla="*/ 2090057 h 209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086" h="2090057">
                  <a:moveTo>
                    <a:pt x="595086" y="0"/>
                  </a:moveTo>
                  <a:lnTo>
                    <a:pt x="232229" y="899886"/>
                  </a:lnTo>
                  <a:lnTo>
                    <a:pt x="420915" y="1262743"/>
                  </a:lnTo>
                  <a:lnTo>
                    <a:pt x="0" y="2090057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手繪多邊形 97"/>
            <p:cNvSpPr/>
            <p:nvPr/>
          </p:nvSpPr>
          <p:spPr>
            <a:xfrm rot="16200000">
              <a:off x="3561066" y="3625504"/>
              <a:ext cx="1548806" cy="2765968"/>
            </a:xfrm>
            <a:custGeom>
              <a:avLst/>
              <a:gdLst>
                <a:gd name="connsiteX0" fmla="*/ 1756229 w 1756229"/>
                <a:gd name="connsiteY0" fmla="*/ 0 h 2960915"/>
                <a:gd name="connsiteX1" fmla="*/ 957943 w 1756229"/>
                <a:gd name="connsiteY1" fmla="*/ 943429 h 2960915"/>
                <a:gd name="connsiteX2" fmla="*/ 1219200 w 1756229"/>
                <a:gd name="connsiteY2" fmla="*/ 1349829 h 2960915"/>
                <a:gd name="connsiteX3" fmla="*/ 928914 w 1756229"/>
                <a:gd name="connsiteY3" fmla="*/ 2104572 h 2960915"/>
                <a:gd name="connsiteX4" fmla="*/ 0 w 1756229"/>
                <a:gd name="connsiteY4" fmla="*/ 2554515 h 2960915"/>
                <a:gd name="connsiteX5" fmla="*/ 174172 w 1756229"/>
                <a:gd name="connsiteY5" fmla="*/ 2960915 h 296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6229" h="2960915">
                  <a:moveTo>
                    <a:pt x="1756229" y="0"/>
                  </a:moveTo>
                  <a:lnTo>
                    <a:pt x="957943" y="943429"/>
                  </a:lnTo>
                  <a:lnTo>
                    <a:pt x="1219200" y="1349829"/>
                  </a:lnTo>
                  <a:lnTo>
                    <a:pt x="928914" y="2104572"/>
                  </a:lnTo>
                  <a:lnTo>
                    <a:pt x="0" y="2554515"/>
                  </a:lnTo>
                  <a:lnTo>
                    <a:pt x="174172" y="2960915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手繪多邊形 98"/>
            <p:cNvSpPr/>
            <p:nvPr/>
          </p:nvSpPr>
          <p:spPr>
            <a:xfrm rot="5400000">
              <a:off x="5310617" y="4007493"/>
              <a:ext cx="832004" cy="1539201"/>
            </a:xfrm>
            <a:custGeom>
              <a:avLst/>
              <a:gdLst>
                <a:gd name="connsiteX0" fmla="*/ 0 w 943429"/>
                <a:gd name="connsiteY0" fmla="*/ 1436914 h 1567543"/>
                <a:gd name="connsiteX1" fmla="*/ 638629 w 943429"/>
                <a:gd name="connsiteY1" fmla="*/ 1567543 h 1567543"/>
                <a:gd name="connsiteX2" fmla="*/ 943429 w 943429"/>
                <a:gd name="connsiteY2" fmla="*/ 624114 h 1567543"/>
                <a:gd name="connsiteX3" fmla="*/ 798286 w 943429"/>
                <a:gd name="connsiteY3" fmla="*/ 0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9" h="1567543">
                  <a:moveTo>
                    <a:pt x="0" y="1436914"/>
                  </a:moveTo>
                  <a:lnTo>
                    <a:pt x="638629" y="1567543"/>
                  </a:lnTo>
                  <a:lnTo>
                    <a:pt x="943429" y="624114"/>
                  </a:lnTo>
                  <a:lnTo>
                    <a:pt x="798286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 99"/>
            <p:cNvSpPr/>
            <p:nvPr/>
          </p:nvSpPr>
          <p:spPr>
            <a:xfrm rot="19106296">
              <a:off x="3337528" y="3891532"/>
              <a:ext cx="926371" cy="1382406"/>
            </a:xfrm>
            <a:custGeom>
              <a:avLst/>
              <a:gdLst>
                <a:gd name="connsiteX0" fmla="*/ 0 w 943429"/>
                <a:gd name="connsiteY0" fmla="*/ 1436914 h 1567543"/>
                <a:gd name="connsiteX1" fmla="*/ 638629 w 943429"/>
                <a:gd name="connsiteY1" fmla="*/ 1567543 h 1567543"/>
                <a:gd name="connsiteX2" fmla="*/ 943429 w 943429"/>
                <a:gd name="connsiteY2" fmla="*/ 624114 h 1567543"/>
                <a:gd name="connsiteX3" fmla="*/ 798286 w 943429"/>
                <a:gd name="connsiteY3" fmla="*/ 0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9" h="1567543">
                  <a:moveTo>
                    <a:pt x="0" y="1436914"/>
                  </a:moveTo>
                  <a:lnTo>
                    <a:pt x="638629" y="1567543"/>
                  </a:lnTo>
                  <a:lnTo>
                    <a:pt x="943429" y="624114"/>
                  </a:lnTo>
                  <a:lnTo>
                    <a:pt x="798286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手繪多邊形 100"/>
            <p:cNvSpPr/>
            <p:nvPr/>
          </p:nvSpPr>
          <p:spPr>
            <a:xfrm rot="16200000">
              <a:off x="4055212" y="2768032"/>
              <a:ext cx="1548806" cy="2907380"/>
            </a:xfrm>
            <a:custGeom>
              <a:avLst/>
              <a:gdLst>
                <a:gd name="connsiteX0" fmla="*/ 1756229 w 1756229"/>
                <a:gd name="connsiteY0" fmla="*/ 0 h 2960915"/>
                <a:gd name="connsiteX1" fmla="*/ 957943 w 1756229"/>
                <a:gd name="connsiteY1" fmla="*/ 943429 h 2960915"/>
                <a:gd name="connsiteX2" fmla="*/ 1219200 w 1756229"/>
                <a:gd name="connsiteY2" fmla="*/ 1349829 h 2960915"/>
                <a:gd name="connsiteX3" fmla="*/ 928914 w 1756229"/>
                <a:gd name="connsiteY3" fmla="*/ 2104572 h 2960915"/>
                <a:gd name="connsiteX4" fmla="*/ 0 w 1756229"/>
                <a:gd name="connsiteY4" fmla="*/ 2554515 h 2960915"/>
                <a:gd name="connsiteX5" fmla="*/ 174172 w 1756229"/>
                <a:gd name="connsiteY5" fmla="*/ 2960915 h 296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6229" h="2960915">
                  <a:moveTo>
                    <a:pt x="1756229" y="0"/>
                  </a:moveTo>
                  <a:lnTo>
                    <a:pt x="957943" y="943429"/>
                  </a:lnTo>
                  <a:lnTo>
                    <a:pt x="1219200" y="1349829"/>
                  </a:lnTo>
                  <a:lnTo>
                    <a:pt x="928914" y="2104572"/>
                  </a:lnTo>
                  <a:lnTo>
                    <a:pt x="0" y="2554515"/>
                  </a:lnTo>
                  <a:lnTo>
                    <a:pt x="174172" y="2960915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手繪多邊形 101"/>
            <p:cNvSpPr/>
            <p:nvPr/>
          </p:nvSpPr>
          <p:spPr>
            <a:xfrm rot="16471451">
              <a:off x="5279803" y="3873781"/>
              <a:ext cx="665603" cy="1767231"/>
            </a:xfrm>
            <a:custGeom>
              <a:avLst/>
              <a:gdLst>
                <a:gd name="connsiteX0" fmla="*/ 0 w 754743"/>
                <a:gd name="connsiteY0" fmla="*/ 1799772 h 1799772"/>
                <a:gd name="connsiteX1" fmla="*/ 333829 w 754743"/>
                <a:gd name="connsiteY1" fmla="*/ 1074057 h 1799772"/>
                <a:gd name="connsiteX2" fmla="*/ 754743 w 754743"/>
                <a:gd name="connsiteY2" fmla="*/ 522515 h 1799772"/>
                <a:gd name="connsiteX3" fmla="*/ 711200 w 754743"/>
                <a:gd name="connsiteY3" fmla="*/ 0 h 179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743" h="1799772">
                  <a:moveTo>
                    <a:pt x="0" y="1799772"/>
                  </a:moveTo>
                  <a:lnTo>
                    <a:pt x="333829" y="1074057"/>
                  </a:lnTo>
                  <a:lnTo>
                    <a:pt x="754743" y="522515"/>
                  </a:lnTo>
                  <a:lnTo>
                    <a:pt x="711200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手繪多邊形 102"/>
            <p:cNvSpPr/>
            <p:nvPr/>
          </p:nvSpPr>
          <p:spPr>
            <a:xfrm rot="15966612">
              <a:off x="3968169" y="3901695"/>
              <a:ext cx="1305605" cy="2095024"/>
            </a:xfrm>
            <a:custGeom>
              <a:avLst/>
              <a:gdLst>
                <a:gd name="connsiteX0" fmla="*/ 1480457 w 1480457"/>
                <a:gd name="connsiteY0" fmla="*/ 1291771 h 2133600"/>
                <a:gd name="connsiteX1" fmla="*/ 899885 w 1480457"/>
                <a:gd name="connsiteY1" fmla="*/ 2133600 h 2133600"/>
                <a:gd name="connsiteX2" fmla="*/ 145143 w 1480457"/>
                <a:gd name="connsiteY2" fmla="*/ 1088571 h 2133600"/>
                <a:gd name="connsiteX3" fmla="*/ 0 w 1480457"/>
                <a:gd name="connsiteY3" fmla="*/ 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2133600">
                  <a:moveTo>
                    <a:pt x="1480457" y="1291771"/>
                  </a:moveTo>
                  <a:lnTo>
                    <a:pt x="899885" y="2133600"/>
                  </a:lnTo>
                  <a:lnTo>
                    <a:pt x="145143" y="1088571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手繪多邊形 103"/>
            <p:cNvSpPr/>
            <p:nvPr/>
          </p:nvSpPr>
          <p:spPr>
            <a:xfrm rot="11919841">
              <a:off x="3246661" y="3738792"/>
              <a:ext cx="1311171" cy="1945607"/>
            </a:xfrm>
            <a:custGeom>
              <a:avLst/>
              <a:gdLst>
                <a:gd name="connsiteX0" fmla="*/ 1335314 w 1335314"/>
                <a:gd name="connsiteY0" fmla="*/ 0 h 2206171"/>
                <a:gd name="connsiteX1" fmla="*/ 609600 w 1335314"/>
                <a:gd name="connsiteY1" fmla="*/ 783771 h 2206171"/>
                <a:gd name="connsiteX2" fmla="*/ 551543 w 1335314"/>
                <a:gd name="connsiteY2" fmla="*/ 2046514 h 2206171"/>
                <a:gd name="connsiteX3" fmla="*/ 0 w 1335314"/>
                <a:gd name="connsiteY3" fmla="*/ 2206171 h 220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314" h="2206171">
                  <a:moveTo>
                    <a:pt x="1335314" y="0"/>
                  </a:moveTo>
                  <a:lnTo>
                    <a:pt x="609600" y="783771"/>
                  </a:lnTo>
                  <a:lnTo>
                    <a:pt x="551543" y="2046514"/>
                  </a:lnTo>
                  <a:lnTo>
                    <a:pt x="0" y="2206171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手繪多邊形 104"/>
            <p:cNvSpPr/>
            <p:nvPr/>
          </p:nvSpPr>
          <p:spPr>
            <a:xfrm rot="5138456">
              <a:off x="4209012" y="3748479"/>
              <a:ext cx="1177604" cy="2166283"/>
            </a:xfrm>
            <a:custGeom>
              <a:avLst/>
              <a:gdLst>
                <a:gd name="connsiteX0" fmla="*/ 1335314 w 1335314"/>
                <a:gd name="connsiteY0" fmla="*/ 0 h 2206171"/>
                <a:gd name="connsiteX1" fmla="*/ 609600 w 1335314"/>
                <a:gd name="connsiteY1" fmla="*/ 783771 h 2206171"/>
                <a:gd name="connsiteX2" fmla="*/ 551543 w 1335314"/>
                <a:gd name="connsiteY2" fmla="*/ 2046514 h 2206171"/>
                <a:gd name="connsiteX3" fmla="*/ 0 w 1335314"/>
                <a:gd name="connsiteY3" fmla="*/ 2206171 h 220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314" h="2206171">
                  <a:moveTo>
                    <a:pt x="1335314" y="0"/>
                  </a:moveTo>
                  <a:lnTo>
                    <a:pt x="609600" y="783771"/>
                  </a:lnTo>
                  <a:lnTo>
                    <a:pt x="551543" y="2046514"/>
                  </a:lnTo>
                  <a:lnTo>
                    <a:pt x="0" y="2206171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 105"/>
            <p:cNvSpPr/>
            <p:nvPr/>
          </p:nvSpPr>
          <p:spPr>
            <a:xfrm rot="11428866">
              <a:off x="4206029" y="3190935"/>
              <a:ext cx="1895498" cy="1280005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手繪多邊形 106"/>
            <p:cNvSpPr/>
            <p:nvPr/>
          </p:nvSpPr>
          <p:spPr>
            <a:xfrm rot="6420910">
              <a:off x="2989334" y="4107851"/>
              <a:ext cx="1702407" cy="1425187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手繪多邊形 107"/>
            <p:cNvSpPr/>
            <p:nvPr/>
          </p:nvSpPr>
          <p:spPr>
            <a:xfrm rot="6252695">
              <a:off x="3985053" y="4396523"/>
              <a:ext cx="981230" cy="1243816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475655" y="2996952"/>
            <a:ext cx="3816424" cy="2859262"/>
            <a:chOff x="2915815" y="2996952"/>
            <a:chExt cx="3816424" cy="2859262"/>
          </a:xfrm>
        </p:grpSpPr>
        <p:sp>
          <p:nvSpPr>
            <p:cNvPr id="68" name="手繪多邊形 67"/>
            <p:cNvSpPr/>
            <p:nvPr/>
          </p:nvSpPr>
          <p:spPr>
            <a:xfrm rot="5400000">
              <a:off x="3410155" y="4184270"/>
              <a:ext cx="1177604" cy="2166283"/>
            </a:xfrm>
            <a:custGeom>
              <a:avLst/>
              <a:gdLst>
                <a:gd name="connsiteX0" fmla="*/ 1335314 w 1335314"/>
                <a:gd name="connsiteY0" fmla="*/ 0 h 2206171"/>
                <a:gd name="connsiteX1" fmla="*/ 609600 w 1335314"/>
                <a:gd name="connsiteY1" fmla="*/ 783771 h 2206171"/>
                <a:gd name="connsiteX2" fmla="*/ 551543 w 1335314"/>
                <a:gd name="connsiteY2" fmla="*/ 2046514 h 2206171"/>
                <a:gd name="connsiteX3" fmla="*/ 0 w 1335314"/>
                <a:gd name="connsiteY3" fmla="*/ 2206171 h 220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314" h="2206171">
                  <a:moveTo>
                    <a:pt x="1335314" y="0"/>
                  </a:moveTo>
                  <a:lnTo>
                    <a:pt x="609600" y="783771"/>
                  </a:lnTo>
                  <a:lnTo>
                    <a:pt x="551543" y="2046514"/>
                  </a:lnTo>
                  <a:lnTo>
                    <a:pt x="0" y="2206171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 rot="5400000">
              <a:off x="5017672" y="2696574"/>
              <a:ext cx="1305605" cy="2095024"/>
            </a:xfrm>
            <a:custGeom>
              <a:avLst/>
              <a:gdLst>
                <a:gd name="connsiteX0" fmla="*/ 1480457 w 1480457"/>
                <a:gd name="connsiteY0" fmla="*/ 1291771 h 2133600"/>
                <a:gd name="connsiteX1" fmla="*/ 899885 w 1480457"/>
                <a:gd name="connsiteY1" fmla="*/ 2133600 h 2133600"/>
                <a:gd name="connsiteX2" fmla="*/ 145143 w 1480457"/>
                <a:gd name="connsiteY2" fmla="*/ 1088571 h 2133600"/>
                <a:gd name="connsiteX3" fmla="*/ 0 w 1480457"/>
                <a:gd name="connsiteY3" fmla="*/ 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2133600">
                  <a:moveTo>
                    <a:pt x="1480457" y="1291771"/>
                  </a:moveTo>
                  <a:lnTo>
                    <a:pt x="899885" y="2133600"/>
                  </a:lnTo>
                  <a:lnTo>
                    <a:pt x="145143" y="1088571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手繪多邊形 69"/>
            <p:cNvSpPr/>
            <p:nvPr/>
          </p:nvSpPr>
          <p:spPr>
            <a:xfrm rot="5400000">
              <a:off x="3330848" y="3172886"/>
              <a:ext cx="832004" cy="1539201"/>
            </a:xfrm>
            <a:custGeom>
              <a:avLst/>
              <a:gdLst>
                <a:gd name="connsiteX0" fmla="*/ 0 w 943429"/>
                <a:gd name="connsiteY0" fmla="*/ 1436914 h 1567543"/>
                <a:gd name="connsiteX1" fmla="*/ 638629 w 943429"/>
                <a:gd name="connsiteY1" fmla="*/ 1567543 h 1567543"/>
                <a:gd name="connsiteX2" fmla="*/ 943429 w 943429"/>
                <a:gd name="connsiteY2" fmla="*/ 624114 h 1567543"/>
                <a:gd name="connsiteX3" fmla="*/ 798286 w 943429"/>
                <a:gd name="connsiteY3" fmla="*/ 0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9" h="1567543">
                  <a:moveTo>
                    <a:pt x="0" y="1436914"/>
                  </a:moveTo>
                  <a:lnTo>
                    <a:pt x="638629" y="1567543"/>
                  </a:lnTo>
                  <a:lnTo>
                    <a:pt x="943429" y="624114"/>
                  </a:lnTo>
                  <a:lnTo>
                    <a:pt x="798286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手繪多邊形 70"/>
            <p:cNvSpPr/>
            <p:nvPr/>
          </p:nvSpPr>
          <p:spPr>
            <a:xfrm rot="5400000">
              <a:off x="4099243" y="3495398"/>
              <a:ext cx="1702407" cy="2950135"/>
            </a:xfrm>
            <a:custGeom>
              <a:avLst/>
              <a:gdLst>
                <a:gd name="connsiteX0" fmla="*/ 0 w 1930400"/>
                <a:gd name="connsiteY0" fmla="*/ 3004457 h 3004457"/>
                <a:gd name="connsiteX1" fmla="*/ 522514 w 1930400"/>
                <a:gd name="connsiteY1" fmla="*/ 2293257 h 3004457"/>
                <a:gd name="connsiteX2" fmla="*/ 1204685 w 1930400"/>
                <a:gd name="connsiteY2" fmla="*/ 1959428 h 3004457"/>
                <a:gd name="connsiteX3" fmla="*/ 1930400 w 1930400"/>
                <a:gd name="connsiteY3" fmla="*/ 0 h 300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00" h="3004457">
                  <a:moveTo>
                    <a:pt x="0" y="3004457"/>
                  </a:moveTo>
                  <a:lnTo>
                    <a:pt x="522514" y="2293257"/>
                  </a:lnTo>
                  <a:lnTo>
                    <a:pt x="1204685" y="1959428"/>
                  </a:lnTo>
                  <a:lnTo>
                    <a:pt x="1930400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 71"/>
            <p:cNvSpPr/>
            <p:nvPr/>
          </p:nvSpPr>
          <p:spPr>
            <a:xfrm rot="5400000">
              <a:off x="3152546" y="4069542"/>
              <a:ext cx="1216005" cy="1653216"/>
            </a:xfrm>
            <a:custGeom>
              <a:avLst/>
              <a:gdLst>
                <a:gd name="connsiteX0" fmla="*/ 870857 w 1378857"/>
                <a:gd name="connsiteY0" fmla="*/ 0 h 1683657"/>
                <a:gd name="connsiteX1" fmla="*/ 1378857 w 1378857"/>
                <a:gd name="connsiteY1" fmla="*/ 914400 h 1683657"/>
                <a:gd name="connsiteX2" fmla="*/ 0 w 1378857"/>
                <a:gd name="connsiteY2" fmla="*/ 1683657 h 16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8857" h="1683657">
                  <a:moveTo>
                    <a:pt x="870857" y="0"/>
                  </a:moveTo>
                  <a:lnTo>
                    <a:pt x="1378857" y="914400"/>
                  </a:lnTo>
                  <a:lnTo>
                    <a:pt x="0" y="1683657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 72"/>
            <p:cNvSpPr/>
            <p:nvPr/>
          </p:nvSpPr>
          <p:spPr>
            <a:xfrm rot="5400000">
              <a:off x="3577569" y="2446138"/>
              <a:ext cx="665603" cy="1767231"/>
            </a:xfrm>
            <a:custGeom>
              <a:avLst/>
              <a:gdLst>
                <a:gd name="connsiteX0" fmla="*/ 0 w 754743"/>
                <a:gd name="connsiteY0" fmla="*/ 1799772 h 1799772"/>
                <a:gd name="connsiteX1" fmla="*/ 333829 w 754743"/>
                <a:gd name="connsiteY1" fmla="*/ 1074057 h 1799772"/>
                <a:gd name="connsiteX2" fmla="*/ 754743 w 754743"/>
                <a:gd name="connsiteY2" fmla="*/ 522515 h 1799772"/>
                <a:gd name="connsiteX3" fmla="*/ 711200 w 754743"/>
                <a:gd name="connsiteY3" fmla="*/ 0 h 179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743" h="1799772">
                  <a:moveTo>
                    <a:pt x="0" y="1799772"/>
                  </a:moveTo>
                  <a:lnTo>
                    <a:pt x="333829" y="1074057"/>
                  </a:lnTo>
                  <a:lnTo>
                    <a:pt x="754743" y="522515"/>
                  </a:lnTo>
                  <a:lnTo>
                    <a:pt x="711200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手繪多邊形 73"/>
            <p:cNvSpPr/>
            <p:nvPr/>
          </p:nvSpPr>
          <p:spPr>
            <a:xfrm rot="5400000">
              <a:off x="5125687" y="3357894"/>
              <a:ext cx="1702407" cy="1425187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 74"/>
            <p:cNvSpPr/>
            <p:nvPr/>
          </p:nvSpPr>
          <p:spPr>
            <a:xfrm rot="5400000">
              <a:off x="4504146" y="3013599"/>
              <a:ext cx="1548806" cy="2907380"/>
            </a:xfrm>
            <a:custGeom>
              <a:avLst/>
              <a:gdLst>
                <a:gd name="connsiteX0" fmla="*/ 1756229 w 1756229"/>
                <a:gd name="connsiteY0" fmla="*/ 0 h 2960915"/>
                <a:gd name="connsiteX1" fmla="*/ 957943 w 1756229"/>
                <a:gd name="connsiteY1" fmla="*/ 943429 h 2960915"/>
                <a:gd name="connsiteX2" fmla="*/ 1219200 w 1756229"/>
                <a:gd name="connsiteY2" fmla="*/ 1349829 h 2960915"/>
                <a:gd name="connsiteX3" fmla="*/ 928914 w 1756229"/>
                <a:gd name="connsiteY3" fmla="*/ 2104572 h 2960915"/>
                <a:gd name="connsiteX4" fmla="*/ 0 w 1756229"/>
                <a:gd name="connsiteY4" fmla="*/ 2554515 h 2960915"/>
                <a:gd name="connsiteX5" fmla="*/ 174172 w 1756229"/>
                <a:gd name="connsiteY5" fmla="*/ 2960915 h 296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6229" h="2960915">
                  <a:moveTo>
                    <a:pt x="1756229" y="0"/>
                  </a:moveTo>
                  <a:lnTo>
                    <a:pt x="957943" y="943429"/>
                  </a:lnTo>
                  <a:lnTo>
                    <a:pt x="1219200" y="1349829"/>
                  </a:lnTo>
                  <a:lnTo>
                    <a:pt x="928914" y="2104572"/>
                  </a:lnTo>
                  <a:lnTo>
                    <a:pt x="0" y="2554515"/>
                  </a:lnTo>
                  <a:lnTo>
                    <a:pt x="174172" y="2960915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 75"/>
            <p:cNvSpPr/>
            <p:nvPr/>
          </p:nvSpPr>
          <p:spPr>
            <a:xfrm rot="5400000">
              <a:off x="4995567" y="2644808"/>
              <a:ext cx="524802" cy="2052268"/>
            </a:xfrm>
            <a:custGeom>
              <a:avLst/>
              <a:gdLst>
                <a:gd name="connsiteX0" fmla="*/ 595086 w 595086"/>
                <a:gd name="connsiteY0" fmla="*/ 0 h 2090057"/>
                <a:gd name="connsiteX1" fmla="*/ 232229 w 595086"/>
                <a:gd name="connsiteY1" fmla="*/ 899886 h 2090057"/>
                <a:gd name="connsiteX2" fmla="*/ 420915 w 595086"/>
                <a:gd name="connsiteY2" fmla="*/ 1262743 h 2090057"/>
                <a:gd name="connsiteX3" fmla="*/ 0 w 595086"/>
                <a:gd name="connsiteY3" fmla="*/ 2090057 h 209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086" h="2090057">
                  <a:moveTo>
                    <a:pt x="595086" y="0"/>
                  </a:moveTo>
                  <a:lnTo>
                    <a:pt x="232229" y="899886"/>
                  </a:lnTo>
                  <a:lnTo>
                    <a:pt x="420915" y="1262743"/>
                  </a:lnTo>
                  <a:lnTo>
                    <a:pt x="0" y="2090057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 76"/>
            <p:cNvSpPr/>
            <p:nvPr/>
          </p:nvSpPr>
          <p:spPr>
            <a:xfrm rot="16200000">
              <a:off x="3561066" y="3625504"/>
              <a:ext cx="1548806" cy="2765968"/>
            </a:xfrm>
            <a:custGeom>
              <a:avLst/>
              <a:gdLst>
                <a:gd name="connsiteX0" fmla="*/ 1756229 w 1756229"/>
                <a:gd name="connsiteY0" fmla="*/ 0 h 2960915"/>
                <a:gd name="connsiteX1" fmla="*/ 957943 w 1756229"/>
                <a:gd name="connsiteY1" fmla="*/ 943429 h 2960915"/>
                <a:gd name="connsiteX2" fmla="*/ 1219200 w 1756229"/>
                <a:gd name="connsiteY2" fmla="*/ 1349829 h 2960915"/>
                <a:gd name="connsiteX3" fmla="*/ 928914 w 1756229"/>
                <a:gd name="connsiteY3" fmla="*/ 2104572 h 2960915"/>
                <a:gd name="connsiteX4" fmla="*/ 0 w 1756229"/>
                <a:gd name="connsiteY4" fmla="*/ 2554515 h 2960915"/>
                <a:gd name="connsiteX5" fmla="*/ 174172 w 1756229"/>
                <a:gd name="connsiteY5" fmla="*/ 2960915 h 296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6229" h="2960915">
                  <a:moveTo>
                    <a:pt x="1756229" y="0"/>
                  </a:moveTo>
                  <a:lnTo>
                    <a:pt x="957943" y="943429"/>
                  </a:lnTo>
                  <a:lnTo>
                    <a:pt x="1219200" y="1349829"/>
                  </a:lnTo>
                  <a:lnTo>
                    <a:pt x="928914" y="2104572"/>
                  </a:lnTo>
                  <a:lnTo>
                    <a:pt x="0" y="2554515"/>
                  </a:lnTo>
                  <a:lnTo>
                    <a:pt x="174172" y="2960915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手繪多邊形 77"/>
            <p:cNvSpPr/>
            <p:nvPr/>
          </p:nvSpPr>
          <p:spPr>
            <a:xfrm rot="5400000">
              <a:off x="5310617" y="4007493"/>
              <a:ext cx="832004" cy="1539201"/>
            </a:xfrm>
            <a:custGeom>
              <a:avLst/>
              <a:gdLst>
                <a:gd name="connsiteX0" fmla="*/ 0 w 943429"/>
                <a:gd name="connsiteY0" fmla="*/ 1436914 h 1567543"/>
                <a:gd name="connsiteX1" fmla="*/ 638629 w 943429"/>
                <a:gd name="connsiteY1" fmla="*/ 1567543 h 1567543"/>
                <a:gd name="connsiteX2" fmla="*/ 943429 w 943429"/>
                <a:gd name="connsiteY2" fmla="*/ 624114 h 1567543"/>
                <a:gd name="connsiteX3" fmla="*/ 798286 w 943429"/>
                <a:gd name="connsiteY3" fmla="*/ 0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9" h="1567543">
                  <a:moveTo>
                    <a:pt x="0" y="1436914"/>
                  </a:moveTo>
                  <a:lnTo>
                    <a:pt x="638629" y="1567543"/>
                  </a:lnTo>
                  <a:lnTo>
                    <a:pt x="943429" y="624114"/>
                  </a:lnTo>
                  <a:lnTo>
                    <a:pt x="798286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 78"/>
            <p:cNvSpPr/>
            <p:nvPr/>
          </p:nvSpPr>
          <p:spPr>
            <a:xfrm rot="19106296">
              <a:off x="3337528" y="3891532"/>
              <a:ext cx="926371" cy="1382406"/>
            </a:xfrm>
            <a:custGeom>
              <a:avLst/>
              <a:gdLst>
                <a:gd name="connsiteX0" fmla="*/ 0 w 943429"/>
                <a:gd name="connsiteY0" fmla="*/ 1436914 h 1567543"/>
                <a:gd name="connsiteX1" fmla="*/ 638629 w 943429"/>
                <a:gd name="connsiteY1" fmla="*/ 1567543 h 1567543"/>
                <a:gd name="connsiteX2" fmla="*/ 943429 w 943429"/>
                <a:gd name="connsiteY2" fmla="*/ 624114 h 1567543"/>
                <a:gd name="connsiteX3" fmla="*/ 798286 w 943429"/>
                <a:gd name="connsiteY3" fmla="*/ 0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9" h="1567543">
                  <a:moveTo>
                    <a:pt x="0" y="1436914"/>
                  </a:moveTo>
                  <a:lnTo>
                    <a:pt x="638629" y="1567543"/>
                  </a:lnTo>
                  <a:lnTo>
                    <a:pt x="943429" y="624114"/>
                  </a:lnTo>
                  <a:lnTo>
                    <a:pt x="798286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手繪多邊形 79"/>
            <p:cNvSpPr/>
            <p:nvPr/>
          </p:nvSpPr>
          <p:spPr>
            <a:xfrm rot="16200000">
              <a:off x="4055212" y="2768032"/>
              <a:ext cx="1548806" cy="2907380"/>
            </a:xfrm>
            <a:custGeom>
              <a:avLst/>
              <a:gdLst>
                <a:gd name="connsiteX0" fmla="*/ 1756229 w 1756229"/>
                <a:gd name="connsiteY0" fmla="*/ 0 h 2960915"/>
                <a:gd name="connsiteX1" fmla="*/ 957943 w 1756229"/>
                <a:gd name="connsiteY1" fmla="*/ 943429 h 2960915"/>
                <a:gd name="connsiteX2" fmla="*/ 1219200 w 1756229"/>
                <a:gd name="connsiteY2" fmla="*/ 1349829 h 2960915"/>
                <a:gd name="connsiteX3" fmla="*/ 928914 w 1756229"/>
                <a:gd name="connsiteY3" fmla="*/ 2104572 h 2960915"/>
                <a:gd name="connsiteX4" fmla="*/ 0 w 1756229"/>
                <a:gd name="connsiteY4" fmla="*/ 2554515 h 2960915"/>
                <a:gd name="connsiteX5" fmla="*/ 174172 w 1756229"/>
                <a:gd name="connsiteY5" fmla="*/ 2960915 h 296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6229" h="2960915">
                  <a:moveTo>
                    <a:pt x="1756229" y="0"/>
                  </a:moveTo>
                  <a:lnTo>
                    <a:pt x="957943" y="943429"/>
                  </a:lnTo>
                  <a:lnTo>
                    <a:pt x="1219200" y="1349829"/>
                  </a:lnTo>
                  <a:lnTo>
                    <a:pt x="928914" y="2104572"/>
                  </a:lnTo>
                  <a:lnTo>
                    <a:pt x="0" y="2554515"/>
                  </a:lnTo>
                  <a:lnTo>
                    <a:pt x="174172" y="2960915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 80"/>
            <p:cNvSpPr/>
            <p:nvPr/>
          </p:nvSpPr>
          <p:spPr>
            <a:xfrm rot="16471451">
              <a:off x="5279803" y="3873781"/>
              <a:ext cx="665603" cy="1767231"/>
            </a:xfrm>
            <a:custGeom>
              <a:avLst/>
              <a:gdLst>
                <a:gd name="connsiteX0" fmla="*/ 0 w 754743"/>
                <a:gd name="connsiteY0" fmla="*/ 1799772 h 1799772"/>
                <a:gd name="connsiteX1" fmla="*/ 333829 w 754743"/>
                <a:gd name="connsiteY1" fmla="*/ 1074057 h 1799772"/>
                <a:gd name="connsiteX2" fmla="*/ 754743 w 754743"/>
                <a:gd name="connsiteY2" fmla="*/ 522515 h 1799772"/>
                <a:gd name="connsiteX3" fmla="*/ 711200 w 754743"/>
                <a:gd name="connsiteY3" fmla="*/ 0 h 179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743" h="1799772">
                  <a:moveTo>
                    <a:pt x="0" y="1799772"/>
                  </a:moveTo>
                  <a:lnTo>
                    <a:pt x="333829" y="1074057"/>
                  </a:lnTo>
                  <a:lnTo>
                    <a:pt x="754743" y="522515"/>
                  </a:lnTo>
                  <a:lnTo>
                    <a:pt x="711200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手繪多邊形 81"/>
            <p:cNvSpPr/>
            <p:nvPr/>
          </p:nvSpPr>
          <p:spPr>
            <a:xfrm rot="15966612">
              <a:off x="3968169" y="3901695"/>
              <a:ext cx="1305605" cy="2095024"/>
            </a:xfrm>
            <a:custGeom>
              <a:avLst/>
              <a:gdLst>
                <a:gd name="connsiteX0" fmla="*/ 1480457 w 1480457"/>
                <a:gd name="connsiteY0" fmla="*/ 1291771 h 2133600"/>
                <a:gd name="connsiteX1" fmla="*/ 899885 w 1480457"/>
                <a:gd name="connsiteY1" fmla="*/ 2133600 h 2133600"/>
                <a:gd name="connsiteX2" fmla="*/ 145143 w 1480457"/>
                <a:gd name="connsiteY2" fmla="*/ 1088571 h 2133600"/>
                <a:gd name="connsiteX3" fmla="*/ 0 w 1480457"/>
                <a:gd name="connsiteY3" fmla="*/ 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2133600">
                  <a:moveTo>
                    <a:pt x="1480457" y="1291771"/>
                  </a:moveTo>
                  <a:lnTo>
                    <a:pt x="899885" y="2133600"/>
                  </a:lnTo>
                  <a:lnTo>
                    <a:pt x="145143" y="1088571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手繪多邊形 82"/>
            <p:cNvSpPr/>
            <p:nvPr/>
          </p:nvSpPr>
          <p:spPr>
            <a:xfrm rot="11919841">
              <a:off x="3246661" y="3738792"/>
              <a:ext cx="1311171" cy="1945607"/>
            </a:xfrm>
            <a:custGeom>
              <a:avLst/>
              <a:gdLst>
                <a:gd name="connsiteX0" fmla="*/ 1335314 w 1335314"/>
                <a:gd name="connsiteY0" fmla="*/ 0 h 2206171"/>
                <a:gd name="connsiteX1" fmla="*/ 609600 w 1335314"/>
                <a:gd name="connsiteY1" fmla="*/ 783771 h 2206171"/>
                <a:gd name="connsiteX2" fmla="*/ 551543 w 1335314"/>
                <a:gd name="connsiteY2" fmla="*/ 2046514 h 2206171"/>
                <a:gd name="connsiteX3" fmla="*/ 0 w 1335314"/>
                <a:gd name="connsiteY3" fmla="*/ 2206171 h 220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314" h="2206171">
                  <a:moveTo>
                    <a:pt x="1335314" y="0"/>
                  </a:moveTo>
                  <a:lnTo>
                    <a:pt x="609600" y="783771"/>
                  </a:lnTo>
                  <a:lnTo>
                    <a:pt x="551543" y="2046514"/>
                  </a:lnTo>
                  <a:lnTo>
                    <a:pt x="0" y="2206171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手繪多邊形 83"/>
            <p:cNvSpPr/>
            <p:nvPr/>
          </p:nvSpPr>
          <p:spPr>
            <a:xfrm rot="5138456">
              <a:off x="4209012" y="3748479"/>
              <a:ext cx="1177604" cy="2166283"/>
            </a:xfrm>
            <a:custGeom>
              <a:avLst/>
              <a:gdLst>
                <a:gd name="connsiteX0" fmla="*/ 1335314 w 1335314"/>
                <a:gd name="connsiteY0" fmla="*/ 0 h 2206171"/>
                <a:gd name="connsiteX1" fmla="*/ 609600 w 1335314"/>
                <a:gd name="connsiteY1" fmla="*/ 783771 h 2206171"/>
                <a:gd name="connsiteX2" fmla="*/ 551543 w 1335314"/>
                <a:gd name="connsiteY2" fmla="*/ 2046514 h 2206171"/>
                <a:gd name="connsiteX3" fmla="*/ 0 w 1335314"/>
                <a:gd name="connsiteY3" fmla="*/ 2206171 h 220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314" h="2206171">
                  <a:moveTo>
                    <a:pt x="1335314" y="0"/>
                  </a:moveTo>
                  <a:lnTo>
                    <a:pt x="609600" y="783771"/>
                  </a:lnTo>
                  <a:lnTo>
                    <a:pt x="551543" y="2046514"/>
                  </a:lnTo>
                  <a:lnTo>
                    <a:pt x="0" y="2206171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 84"/>
            <p:cNvSpPr/>
            <p:nvPr/>
          </p:nvSpPr>
          <p:spPr>
            <a:xfrm rot="11428866">
              <a:off x="4206029" y="3190935"/>
              <a:ext cx="1895498" cy="1280005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 85"/>
            <p:cNvSpPr/>
            <p:nvPr/>
          </p:nvSpPr>
          <p:spPr>
            <a:xfrm rot="6420910">
              <a:off x="2989334" y="4107851"/>
              <a:ext cx="1702407" cy="1425187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 86"/>
            <p:cNvSpPr/>
            <p:nvPr/>
          </p:nvSpPr>
          <p:spPr>
            <a:xfrm rot="6252695">
              <a:off x="3985053" y="4396523"/>
              <a:ext cx="981230" cy="1243816"/>
            </a:xfrm>
            <a:custGeom>
              <a:avLst/>
              <a:gdLst>
                <a:gd name="connsiteX0" fmla="*/ 0 w 1930400"/>
                <a:gd name="connsiteY0" fmla="*/ 0 h 1451429"/>
                <a:gd name="connsiteX1" fmla="*/ 1132114 w 1930400"/>
                <a:gd name="connsiteY1" fmla="*/ 1451429 h 1451429"/>
                <a:gd name="connsiteX2" fmla="*/ 1930400 w 1930400"/>
                <a:gd name="connsiteY2" fmla="*/ 754743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1451429">
                  <a:moveTo>
                    <a:pt x="0" y="0"/>
                  </a:moveTo>
                  <a:lnTo>
                    <a:pt x="1132114" y="1451429"/>
                  </a:lnTo>
                  <a:lnTo>
                    <a:pt x="1930400" y="754743"/>
                  </a:ln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Routable graph construction (off-line)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B6CD8-7C86-4DCD-A9C7-1F817FFB2E32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13447" y="5981218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Routable Graph</a:t>
            </a:r>
            <a:endParaRPr lang="zh-TW" altLang="en-US" sz="2000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996952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005064"/>
            <a:ext cx="12961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3284984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437112"/>
            <a:ext cx="151216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6" y="4509120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平行四邊形 49"/>
          <p:cNvSpPr/>
          <p:nvPr/>
        </p:nvSpPr>
        <p:spPr>
          <a:xfrm>
            <a:off x="755576" y="2852936"/>
            <a:ext cx="5112568" cy="3096344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581128"/>
            <a:ext cx="1224136" cy="99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3068960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4581128"/>
            <a:ext cx="10801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8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429000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9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71800" y="4077072"/>
            <a:ext cx="1008112" cy="8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90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91680" y="3284984"/>
            <a:ext cx="27363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文字方塊 59"/>
          <p:cNvSpPr txBox="1"/>
          <p:nvPr/>
        </p:nvSpPr>
        <p:spPr>
          <a:xfrm>
            <a:off x="2051720" y="238081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</a:rPr>
              <a:t>Region: Connected geographical area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508104" y="364502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</a:rPr>
              <a:t>Edges in each region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907704" y="554917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</a:rPr>
              <a:t>Edges between regions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0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Routable graph construction (off-line)</a:t>
            </a:r>
          </a:p>
          <a:p>
            <a:r>
              <a:rPr lang="en-US" altLang="zh-TW" sz="2800" dirty="0"/>
              <a:t>Route inference (on-line)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B6CD8-7C86-4DCD-A9C7-1F817FFB2E32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13447" y="5981218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Routable Graph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5517232"/>
            <a:ext cx="20162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Popular Route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996952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005064"/>
            <a:ext cx="12961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3284984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437112"/>
            <a:ext cx="151216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6" y="4509120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平行四邊形 49"/>
          <p:cNvSpPr/>
          <p:nvPr/>
        </p:nvSpPr>
        <p:spPr>
          <a:xfrm>
            <a:off x="755576" y="2852936"/>
            <a:ext cx="5112568" cy="3096344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581128"/>
            <a:ext cx="1224136" cy="99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3068960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4581128"/>
            <a:ext cx="10801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8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429000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9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71800" y="4077072"/>
            <a:ext cx="1008112" cy="8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90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91680" y="3284984"/>
            <a:ext cx="27363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" name="文字方塊 108"/>
          <p:cNvSpPr txBox="1"/>
          <p:nvPr/>
        </p:nvSpPr>
        <p:spPr>
          <a:xfrm>
            <a:off x="1907704" y="285293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1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2339752" y="3212976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3419872" y="37594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2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112" name="橢圓 111"/>
          <p:cNvSpPr/>
          <p:nvPr/>
        </p:nvSpPr>
        <p:spPr>
          <a:xfrm>
            <a:off x="3995936" y="5373216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3563888" y="4365104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4139952" y="515719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3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2461366" y="3183467"/>
            <a:ext cx="1354667" cy="1214362"/>
          </a:xfrm>
          <a:custGeom>
            <a:avLst/>
            <a:gdLst>
              <a:gd name="connsiteX0" fmla="*/ 0 w 1354667"/>
              <a:gd name="connsiteY0" fmla="*/ 67733 h 1214362"/>
              <a:gd name="connsiteX1" fmla="*/ 508000 w 1354667"/>
              <a:gd name="connsiteY1" fmla="*/ 111276 h 1214362"/>
              <a:gd name="connsiteX2" fmla="*/ 101600 w 1354667"/>
              <a:gd name="connsiteY2" fmla="*/ 735390 h 1214362"/>
              <a:gd name="connsiteX3" fmla="*/ 638628 w 1354667"/>
              <a:gd name="connsiteY3" fmla="*/ 1141790 h 1214362"/>
              <a:gd name="connsiteX4" fmla="*/ 1262743 w 1354667"/>
              <a:gd name="connsiteY4" fmla="*/ 1083733 h 1214362"/>
              <a:gd name="connsiteX5" fmla="*/ 1190171 w 1354667"/>
              <a:gd name="connsiteY5" fmla="*/ 1214362 h 12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667" h="1214362">
                <a:moveTo>
                  <a:pt x="0" y="67733"/>
                </a:moveTo>
                <a:cubicBezTo>
                  <a:pt x="245533" y="33866"/>
                  <a:pt x="491067" y="0"/>
                  <a:pt x="508000" y="111276"/>
                </a:cubicBezTo>
                <a:cubicBezTo>
                  <a:pt x="524933" y="222552"/>
                  <a:pt x="79829" y="563638"/>
                  <a:pt x="101600" y="735390"/>
                </a:cubicBezTo>
                <a:cubicBezTo>
                  <a:pt x="123371" y="907142"/>
                  <a:pt x="445104" y="1083733"/>
                  <a:pt x="638628" y="1141790"/>
                </a:cubicBezTo>
                <a:cubicBezTo>
                  <a:pt x="832152" y="1199847"/>
                  <a:pt x="1170819" y="1071638"/>
                  <a:pt x="1262743" y="1083733"/>
                </a:cubicBezTo>
                <a:cubicBezTo>
                  <a:pt x="1354667" y="1095828"/>
                  <a:pt x="1272419" y="1155095"/>
                  <a:pt x="1190171" y="1214362"/>
                </a:cubicBezTo>
              </a:path>
            </a:pathLst>
          </a:cu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1372795" y="3367314"/>
            <a:ext cx="2220685" cy="2015067"/>
          </a:xfrm>
          <a:custGeom>
            <a:avLst/>
            <a:gdLst>
              <a:gd name="connsiteX0" fmla="*/ 986971 w 2220685"/>
              <a:gd name="connsiteY0" fmla="*/ 0 h 2015067"/>
              <a:gd name="connsiteX1" fmla="*/ 740228 w 2220685"/>
              <a:gd name="connsiteY1" fmla="*/ 377372 h 2015067"/>
              <a:gd name="connsiteX2" fmla="*/ 914399 w 2220685"/>
              <a:gd name="connsiteY2" fmla="*/ 377372 h 2015067"/>
              <a:gd name="connsiteX3" fmla="*/ 667656 w 2220685"/>
              <a:gd name="connsiteY3" fmla="*/ 1465943 h 2015067"/>
              <a:gd name="connsiteX4" fmla="*/ 188685 w 2220685"/>
              <a:gd name="connsiteY4" fmla="*/ 1509486 h 2015067"/>
              <a:gd name="connsiteX5" fmla="*/ 72571 w 2220685"/>
              <a:gd name="connsiteY5" fmla="*/ 1930400 h 2015067"/>
              <a:gd name="connsiteX6" fmla="*/ 624114 w 2220685"/>
              <a:gd name="connsiteY6" fmla="*/ 1915886 h 2015067"/>
              <a:gd name="connsiteX7" fmla="*/ 1538514 w 2220685"/>
              <a:gd name="connsiteY7" fmla="*/ 1335315 h 2015067"/>
              <a:gd name="connsiteX8" fmla="*/ 2046514 w 2220685"/>
              <a:gd name="connsiteY8" fmla="*/ 1335315 h 2015067"/>
              <a:gd name="connsiteX9" fmla="*/ 2220685 w 2220685"/>
              <a:gd name="connsiteY9" fmla="*/ 1117600 h 201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0685" h="2015067">
                <a:moveTo>
                  <a:pt x="986971" y="0"/>
                </a:moveTo>
                <a:cubicBezTo>
                  <a:pt x="869647" y="157238"/>
                  <a:pt x="752323" y="314477"/>
                  <a:pt x="740228" y="377372"/>
                </a:cubicBezTo>
                <a:cubicBezTo>
                  <a:pt x="728133" y="440267"/>
                  <a:pt x="926494" y="195944"/>
                  <a:pt x="914399" y="377372"/>
                </a:cubicBezTo>
                <a:cubicBezTo>
                  <a:pt x="902304" y="558800"/>
                  <a:pt x="788608" y="1277257"/>
                  <a:pt x="667656" y="1465943"/>
                </a:cubicBezTo>
                <a:cubicBezTo>
                  <a:pt x="546704" y="1654629"/>
                  <a:pt x="287866" y="1432077"/>
                  <a:pt x="188685" y="1509486"/>
                </a:cubicBezTo>
                <a:cubicBezTo>
                  <a:pt x="89504" y="1586895"/>
                  <a:pt x="0" y="1862667"/>
                  <a:pt x="72571" y="1930400"/>
                </a:cubicBezTo>
                <a:cubicBezTo>
                  <a:pt x="145142" y="1998133"/>
                  <a:pt x="379790" y="2015067"/>
                  <a:pt x="624114" y="1915886"/>
                </a:cubicBezTo>
                <a:cubicBezTo>
                  <a:pt x="868438" y="1816705"/>
                  <a:pt x="1301447" y="1432077"/>
                  <a:pt x="1538514" y="1335315"/>
                </a:cubicBezTo>
                <a:cubicBezTo>
                  <a:pt x="1775581" y="1238553"/>
                  <a:pt x="1932819" y="1371601"/>
                  <a:pt x="2046514" y="1335315"/>
                </a:cubicBezTo>
                <a:cubicBezTo>
                  <a:pt x="2160209" y="1299029"/>
                  <a:pt x="2190447" y="1208314"/>
                  <a:pt x="2220685" y="111760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3717347" y="4259943"/>
            <a:ext cx="638629" cy="1095828"/>
          </a:xfrm>
          <a:custGeom>
            <a:avLst/>
            <a:gdLst>
              <a:gd name="connsiteX0" fmla="*/ 0 w 638629"/>
              <a:gd name="connsiteY0" fmla="*/ 210457 h 1095828"/>
              <a:gd name="connsiteX1" fmla="*/ 537029 w 638629"/>
              <a:gd name="connsiteY1" fmla="*/ 65314 h 1095828"/>
              <a:gd name="connsiteX2" fmla="*/ 609600 w 638629"/>
              <a:gd name="connsiteY2" fmla="*/ 602343 h 1095828"/>
              <a:gd name="connsiteX3" fmla="*/ 406400 w 638629"/>
              <a:gd name="connsiteY3" fmla="*/ 1095828 h 109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629" h="1095828">
                <a:moveTo>
                  <a:pt x="0" y="210457"/>
                </a:moveTo>
                <a:cubicBezTo>
                  <a:pt x="217714" y="105228"/>
                  <a:pt x="435429" y="0"/>
                  <a:pt x="537029" y="65314"/>
                </a:cubicBezTo>
                <a:cubicBezTo>
                  <a:pt x="638629" y="130628"/>
                  <a:pt x="631371" y="430591"/>
                  <a:pt x="609600" y="602343"/>
                </a:cubicBezTo>
                <a:cubicBezTo>
                  <a:pt x="587829" y="774095"/>
                  <a:pt x="497114" y="934961"/>
                  <a:pt x="406400" y="1095828"/>
                </a:cubicBezTo>
              </a:path>
            </a:pathLst>
          </a:cu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3637023" y="4557486"/>
            <a:ext cx="574937" cy="798285"/>
          </a:xfrm>
          <a:custGeom>
            <a:avLst/>
            <a:gdLst>
              <a:gd name="connsiteX0" fmla="*/ 0 w 633790"/>
              <a:gd name="connsiteY0" fmla="*/ 0 h 798285"/>
              <a:gd name="connsiteX1" fmla="*/ 333828 w 633790"/>
              <a:gd name="connsiteY1" fmla="*/ 348343 h 798285"/>
              <a:gd name="connsiteX2" fmla="*/ 609600 w 633790"/>
              <a:gd name="connsiteY2" fmla="*/ 377371 h 798285"/>
              <a:gd name="connsiteX3" fmla="*/ 478971 w 633790"/>
              <a:gd name="connsiteY3" fmla="*/ 798285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790" h="798285">
                <a:moveTo>
                  <a:pt x="0" y="0"/>
                </a:moveTo>
                <a:cubicBezTo>
                  <a:pt x="116114" y="142724"/>
                  <a:pt x="232228" y="285448"/>
                  <a:pt x="333828" y="348343"/>
                </a:cubicBezTo>
                <a:cubicBezTo>
                  <a:pt x="435428" y="411238"/>
                  <a:pt x="585410" y="302381"/>
                  <a:pt x="609600" y="377371"/>
                </a:cubicBezTo>
                <a:cubicBezTo>
                  <a:pt x="633790" y="452361"/>
                  <a:pt x="556380" y="625323"/>
                  <a:pt x="478971" y="798285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2497253" y="3168000"/>
            <a:ext cx="1354667" cy="1214362"/>
          </a:xfrm>
          <a:custGeom>
            <a:avLst/>
            <a:gdLst>
              <a:gd name="connsiteX0" fmla="*/ 0 w 1354667"/>
              <a:gd name="connsiteY0" fmla="*/ 67733 h 1214362"/>
              <a:gd name="connsiteX1" fmla="*/ 508000 w 1354667"/>
              <a:gd name="connsiteY1" fmla="*/ 111276 h 1214362"/>
              <a:gd name="connsiteX2" fmla="*/ 101600 w 1354667"/>
              <a:gd name="connsiteY2" fmla="*/ 735390 h 1214362"/>
              <a:gd name="connsiteX3" fmla="*/ 638628 w 1354667"/>
              <a:gd name="connsiteY3" fmla="*/ 1141790 h 1214362"/>
              <a:gd name="connsiteX4" fmla="*/ 1262743 w 1354667"/>
              <a:gd name="connsiteY4" fmla="*/ 1083733 h 1214362"/>
              <a:gd name="connsiteX5" fmla="*/ 1190171 w 1354667"/>
              <a:gd name="connsiteY5" fmla="*/ 1214362 h 12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667" h="1214362">
                <a:moveTo>
                  <a:pt x="0" y="67733"/>
                </a:moveTo>
                <a:cubicBezTo>
                  <a:pt x="245533" y="33866"/>
                  <a:pt x="491067" y="0"/>
                  <a:pt x="508000" y="111276"/>
                </a:cubicBezTo>
                <a:cubicBezTo>
                  <a:pt x="524933" y="222552"/>
                  <a:pt x="79829" y="563638"/>
                  <a:pt x="101600" y="735390"/>
                </a:cubicBezTo>
                <a:cubicBezTo>
                  <a:pt x="123371" y="907142"/>
                  <a:pt x="445104" y="1083733"/>
                  <a:pt x="638628" y="1141790"/>
                </a:cubicBezTo>
                <a:cubicBezTo>
                  <a:pt x="832152" y="1199847"/>
                  <a:pt x="1170819" y="1071638"/>
                  <a:pt x="1262743" y="1083733"/>
                </a:cubicBezTo>
                <a:cubicBezTo>
                  <a:pt x="1354667" y="1095828"/>
                  <a:pt x="1272419" y="1155095"/>
                  <a:pt x="1190171" y="1214362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3635896" y="4536000"/>
            <a:ext cx="574937" cy="798285"/>
          </a:xfrm>
          <a:custGeom>
            <a:avLst/>
            <a:gdLst>
              <a:gd name="connsiteX0" fmla="*/ 0 w 633790"/>
              <a:gd name="connsiteY0" fmla="*/ 0 h 798285"/>
              <a:gd name="connsiteX1" fmla="*/ 333828 w 633790"/>
              <a:gd name="connsiteY1" fmla="*/ 348343 h 798285"/>
              <a:gd name="connsiteX2" fmla="*/ 609600 w 633790"/>
              <a:gd name="connsiteY2" fmla="*/ 377371 h 798285"/>
              <a:gd name="connsiteX3" fmla="*/ 478971 w 633790"/>
              <a:gd name="connsiteY3" fmla="*/ 798285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790" h="798285">
                <a:moveTo>
                  <a:pt x="0" y="0"/>
                </a:moveTo>
                <a:cubicBezTo>
                  <a:pt x="116114" y="142724"/>
                  <a:pt x="232228" y="285448"/>
                  <a:pt x="333828" y="348343"/>
                </a:cubicBezTo>
                <a:cubicBezTo>
                  <a:pt x="435428" y="411238"/>
                  <a:pt x="585410" y="302381"/>
                  <a:pt x="609600" y="377371"/>
                </a:cubicBezTo>
                <a:cubicBezTo>
                  <a:pt x="633790" y="452361"/>
                  <a:pt x="556380" y="625323"/>
                  <a:pt x="478971" y="798285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275856" y="285293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Local Route Search</a:t>
            </a:r>
            <a:endParaRPr lang="zh-TW" altLang="en-US" sz="2000" dirty="0">
              <a:solidFill>
                <a:srgbClr val="7030A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275856" y="285293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Global Route Search</a:t>
            </a:r>
            <a:endParaRPr lang="zh-TW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9" grpId="0"/>
      <p:bldP spid="111" grpId="0"/>
      <p:bldP spid="112" grpId="0" animBg="1"/>
      <p:bldP spid="11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/>
      <p:bldP spid="32" grpId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Region Construction </a:t>
            </a:r>
            <a:r>
              <a:rPr lang="en-US" altLang="zh-TW" sz="3200" dirty="0"/>
              <a:t>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 partition</a:t>
            </a:r>
          </a:p>
          <a:p>
            <a:pPr lvl="1"/>
            <a:r>
              <a:rPr lang="en-US" sz="2000" dirty="0"/>
              <a:t>Divide a space into non-overlapping cells with a given cell length</a:t>
            </a:r>
          </a:p>
          <a:p>
            <a:r>
              <a:rPr lang="en-US" sz="2400" dirty="0"/>
              <a:t>Trajectory indexing</a:t>
            </a:r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43200"/>
            <a:ext cx="4703440" cy="34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464" y="3200400"/>
            <a:ext cx="281940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479304" y="4636368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C4FF5-7461-460D-AD53-29A7716BBE3E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0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Region Construction </a:t>
            </a:r>
            <a:r>
              <a:rPr lang="en-US" altLang="zh-TW" sz="3200" dirty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31571"/>
          </a:xfrm>
        </p:spPr>
        <p:txBody>
          <a:bodyPr/>
          <a:lstStyle/>
          <a:p>
            <a:r>
              <a:rPr lang="en-US" sz="2400" dirty="0"/>
              <a:t>Region</a:t>
            </a:r>
          </a:p>
          <a:p>
            <a:pPr lvl="1"/>
            <a:r>
              <a:rPr lang="en-US" sz="2000" dirty="0"/>
              <a:t>A connected geographical area</a:t>
            </a:r>
          </a:p>
          <a:p>
            <a:r>
              <a:rPr lang="en-US" sz="2400" dirty="0"/>
              <a:t>Idea</a:t>
            </a:r>
          </a:p>
          <a:p>
            <a:pPr lvl="1"/>
            <a:r>
              <a:rPr lang="en-US" sz="2000" dirty="0"/>
              <a:t>Merge connected cells to form a region</a:t>
            </a:r>
          </a:p>
          <a:p>
            <a:r>
              <a:rPr lang="en-US" sz="2400" dirty="0"/>
              <a:t>Observation</a:t>
            </a:r>
          </a:p>
          <a:p>
            <a:pPr lvl="1"/>
            <a:r>
              <a:rPr lang="en-US" sz="1800" i="1" dirty="0"/>
              <a:t>Tra</a:t>
            </a:r>
            <a:r>
              <a:rPr lang="en-US" sz="1800" baseline="-25000" dirty="0"/>
              <a:t>1</a:t>
            </a:r>
            <a:r>
              <a:rPr lang="en-US" sz="1800" dirty="0"/>
              <a:t> and </a:t>
            </a:r>
            <a:r>
              <a:rPr lang="en-US" sz="1800" i="1" dirty="0"/>
              <a:t>Tra</a:t>
            </a:r>
            <a:r>
              <a:rPr lang="en-US" sz="1800" baseline="-25000" dirty="0"/>
              <a:t>2</a:t>
            </a:r>
            <a:r>
              <a:rPr lang="en-US" sz="1800" dirty="0"/>
              <a:t> follow the same route but have different sampled geo-locations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C4FF5-7461-460D-AD53-29A7716BBE3E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 rot="1616782">
            <a:off x="2975570" y="5693540"/>
            <a:ext cx="724414" cy="545823"/>
          </a:xfrm>
          <a:prstGeom prst="ellipse">
            <a:avLst/>
          </a:prstGeom>
          <a:solidFill>
            <a:schemeClr val="accent1">
              <a:lumMod val="40000"/>
              <a:lumOff val="6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16782">
            <a:off x="3170560" y="5131851"/>
            <a:ext cx="724414" cy="545823"/>
          </a:xfrm>
          <a:prstGeom prst="ellipse">
            <a:avLst/>
          </a:prstGeom>
          <a:solidFill>
            <a:schemeClr val="accent1">
              <a:lumMod val="40000"/>
              <a:lumOff val="6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82" y="3962400"/>
            <a:ext cx="3536820" cy="241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82" y="4826496"/>
            <a:ext cx="650114" cy="79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0" y="4426386"/>
            <a:ext cx="264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Spatially close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82" y="5622630"/>
            <a:ext cx="689192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82" y="3962401"/>
            <a:ext cx="3536819" cy="241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50310" y="605027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Temporal constraint</a:t>
            </a:r>
          </a:p>
        </p:txBody>
      </p:sp>
    </p:spTree>
    <p:extLst>
      <p:ext uri="{BB962C8B-B14F-4D97-AF65-F5344CB8AC3E}">
        <p14:creationId xmlns:p14="http://schemas.microsoft.com/office/powerpoint/2010/main" val="2828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Region Construction </a:t>
            </a:r>
            <a:r>
              <a:rPr lang="en-US" altLang="zh-TW" sz="3200" dirty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615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Spatio</a:t>
            </a:r>
            <a:r>
              <a:rPr lang="en-US" altLang="zh-TW" sz="2400" dirty="0"/>
              <a:t>-temporally correlated relation between trajectories</a:t>
            </a:r>
          </a:p>
          <a:p>
            <a:pPr lvl="1"/>
            <a:r>
              <a:rPr lang="en-US" altLang="zh-TW" sz="2000" dirty="0"/>
              <a:t>Spatially close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2000" dirty="0"/>
              <a:t>Temporal constraint </a:t>
            </a:r>
            <a:r>
              <a:rPr lang="en-US" altLang="zh-TW" sz="1600" dirty="0"/>
              <a:t> </a:t>
            </a:r>
            <a:endParaRPr lang="en-US" altLang="zh-TW" sz="2400" dirty="0"/>
          </a:p>
          <a:p>
            <a:pPr>
              <a:spcBef>
                <a:spcPts val="1800"/>
              </a:spcBef>
            </a:pPr>
            <a:r>
              <a:rPr lang="en-US" altLang="zh-TW" sz="2400" dirty="0"/>
              <a:t>Connection support of a cell pair</a:t>
            </a:r>
          </a:p>
          <a:p>
            <a:pPr lvl="1">
              <a:spcBef>
                <a:spcPts val="1200"/>
              </a:spcBef>
            </a:pPr>
            <a:r>
              <a:rPr lang="en-US" altLang="zh-TW" sz="2000" dirty="0"/>
              <a:t>Minimum connection support </a:t>
            </a:r>
            <a:r>
              <a:rPr lang="en-US" altLang="zh-TW" sz="2000" i="1" dirty="0"/>
              <a:t>C</a:t>
            </a:r>
            <a:endParaRPr lang="zh-TW" altLang="en-US" sz="2000" i="1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2664296" cy="155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426078"/>
            <a:ext cx="2568034" cy="147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2111152" y="38498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Rule1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5791200" y="377251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Rule2</a:t>
            </a:r>
          </a:p>
        </p:txBody>
      </p:sp>
      <p:pic>
        <p:nvPicPr>
          <p:cNvPr id="2027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380067"/>
            <a:ext cx="1905000" cy="57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09600" y="6169223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Ling-Yin Wei, Yu Zheng, Wen-Chih Peng, </a:t>
            </a:r>
            <a:r>
              <a:rPr lang="en-US" sz="1400" dirty="0">
                <a:hlinkClick r:id="rId5"/>
              </a:rPr>
              <a:t>Constructing Popular Routes from Uncertain Trajectories</a:t>
            </a:r>
            <a:r>
              <a:rPr lang="en-US" sz="1400" dirty="0"/>
              <a:t>. KDD 2012. </a:t>
            </a:r>
          </a:p>
        </p:txBody>
      </p:sp>
    </p:spTree>
    <p:extLst>
      <p:ext uri="{BB962C8B-B14F-4D97-AF65-F5344CB8AC3E}">
        <p14:creationId xmlns:p14="http://schemas.microsoft.com/office/powerpoint/2010/main" val="179905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[Edges in a region]</a:t>
            </a:r>
          </a:p>
          <a:p>
            <a:pPr>
              <a:buNone/>
            </a:pPr>
            <a:r>
              <a:rPr lang="en-US" altLang="zh-CN" sz="2000" b="0" dirty="0"/>
              <a:t>Step 1: Let a region be a bidirectional graph first</a:t>
            </a:r>
          </a:p>
          <a:p>
            <a:pPr>
              <a:buNone/>
            </a:pPr>
            <a:r>
              <a:rPr lang="en-US" altLang="zh-CN" sz="2000" b="0" dirty="0"/>
              <a:t>Step 2: Trajectories + Shortest path based inference</a:t>
            </a:r>
          </a:p>
          <a:p>
            <a:pPr lvl="1"/>
            <a:r>
              <a:rPr lang="en-US" altLang="zh-CN" sz="1800" b="0" dirty="0"/>
              <a:t>Infer the direction, travel time and support between each two consecutive cells</a:t>
            </a:r>
          </a:p>
          <a:p>
            <a:pPr>
              <a:buNone/>
            </a:pPr>
            <a:r>
              <a:rPr lang="en-US" altLang="zh-TW" sz="2400" dirty="0"/>
              <a:t>[Edges between regions]</a:t>
            </a:r>
          </a:p>
          <a:p>
            <a:r>
              <a:rPr lang="en-US" altLang="zh-CN" sz="2000" b="0" dirty="0"/>
              <a:t>Build edges between two cells in different regions by trajectories</a:t>
            </a:r>
            <a:endParaRPr lang="en-US" altLang="zh-TW" sz="2000" dirty="0"/>
          </a:p>
          <a:p>
            <a:pPr>
              <a:buNone/>
            </a:pPr>
            <a:endParaRPr lang="en-US" altLang="zh-CN" sz="2400" b="0" dirty="0"/>
          </a:p>
        </p:txBody>
      </p:sp>
      <p:pic>
        <p:nvPicPr>
          <p:cNvPr id="199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767" y="4343400"/>
            <a:ext cx="6543633" cy="15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35327" y="4374133"/>
            <a:ext cx="2232248" cy="1584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4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335" y="4374133"/>
            <a:ext cx="208823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線單箭頭接點 14"/>
          <p:cNvCxnSpPr/>
          <p:nvPr/>
        </p:nvCxnSpPr>
        <p:spPr>
          <a:xfrm>
            <a:off x="1071431" y="487819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431503" y="487819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791543" y="487819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431" y="559827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431503" y="559827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791543" y="559827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83431" y="559827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391" y="559827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>
            <a:off x="927431" y="5382262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>
            <a:off x="927431" y="5094198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6200000">
            <a:off x="1935543" y="5382262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6200000">
            <a:off x="1935543" y="509423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6200000">
            <a:off x="1935543" y="473419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9600" y="6169223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Ling-Yin Wei, Yu Zheng, Wen-Chih Peng, </a:t>
            </a:r>
            <a:r>
              <a:rPr lang="en-US" sz="1400" dirty="0">
                <a:hlinkClick r:id="rId4"/>
              </a:rPr>
              <a:t>Constructing Popular Routes from Uncertain Trajectories</a:t>
            </a:r>
            <a:r>
              <a:rPr lang="en-US" sz="1400" dirty="0"/>
              <a:t>. KDD 2012. </a:t>
            </a:r>
          </a:p>
        </p:txBody>
      </p:sp>
    </p:spTree>
    <p:extLst>
      <p:ext uri="{BB962C8B-B14F-4D97-AF65-F5344CB8AC3E}">
        <p14:creationId xmlns:p14="http://schemas.microsoft.com/office/powerpoint/2010/main" val="21202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Route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TW" sz="2400" dirty="0"/>
              <a:t>Goal</a:t>
            </a:r>
          </a:p>
          <a:p>
            <a:pPr marL="742950" lvl="2" indent="-342900">
              <a:buFont typeface="Arial" pitchFamily="34" charset="0"/>
              <a:buChar char="▪"/>
            </a:pPr>
            <a:r>
              <a:rPr lang="en-US" altLang="zh-TW" sz="2000" dirty="0"/>
              <a:t>Top </a:t>
            </a:r>
            <a:r>
              <a:rPr lang="en-US" altLang="zh-TW" sz="2000" i="1" dirty="0"/>
              <a:t>K</a:t>
            </a:r>
            <a:r>
              <a:rPr lang="en-US" altLang="zh-TW" sz="2000" dirty="0"/>
              <a:t> local routes between two consecutive geo-locations </a:t>
            </a:r>
            <a:r>
              <a:rPr lang="en-US" altLang="zh-TW" sz="2000" dirty="0" err="1"/>
              <a:t>q</a:t>
            </a:r>
            <a:r>
              <a:rPr lang="en-US" altLang="zh-TW" sz="2000" baseline="-25000" dirty="0" err="1"/>
              <a:t>i</a:t>
            </a:r>
            <a:r>
              <a:rPr lang="en-US" altLang="zh-TW" sz="2000" dirty="0"/>
              <a:t>, q</a:t>
            </a:r>
            <a:r>
              <a:rPr lang="en-US" altLang="zh-TW" sz="2000" baseline="-25000" dirty="0"/>
              <a:t>i+1</a:t>
            </a:r>
          </a:p>
          <a:p>
            <a:r>
              <a:rPr lang="en-US" altLang="zh-TW" sz="2400" dirty="0"/>
              <a:t>Approach</a:t>
            </a:r>
          </a:p>
          <a:p>
            <a:pPr lvl="1"/>
            <a:r>
              <a:rPr lang="en-US" altLang="zh-TW" sz="2000" dirty="0"/>
              <a:t>Determine qualified visiting sequences of regions by travel times</a:t>
            </a:r>
          </a:p>
          <a:p>
            <a:pPr lvl="1"/>
            <a:r>
              <a:rPr lang="en-US" altLang="zh-TW" sz="2000" dirty="0"/>
              <a:t>A*-like routing algorithm</a:t>
            </a:r>
          </a:p>
          <a:p>
            <a:pPr lvl="2"/>
            <a:r>
              <a:rPr lang="en-US" altLang="zh-TW" sz="1800" dirty="0"/>
              <a:t>                                          where a route</a:t>
            </a:r>
          </a:p>
          <a:p>
            <a:endParaRPr lang="zh-TW" altLang="en-US" dirty="0"/>
          </a:p>
        </p:txBody>
      </p:sp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124200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2276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868144" y="358140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Sequences of Regions from q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to q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: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3581400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4589512"/>
            <a:ext cx="12961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3869432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5021560"/>
            <a:ext cx="151216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5856" y="5093568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平行四邊形 40"/>
          <p:cNvSpPr/>
          <p:nvPr/>
        </p:nvSpPr>
        <p:spPr>
          <a:xfrm>
            <a:off x="971600" y="3653408"/>
            <a:ext cx="4464496" cy="2592288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7624" y="5165576"/>
            <a:ext cx="1224136" cy="99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8" y="3653408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9872" y="5165576"/>
            <a:ext cx="10801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95936" y="4013448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800" y="4661520"/>
            <a:ext cx="1008112" cy="8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91680" y="3869432"/>
            <a:ext cx="27363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文字方塊 47"/>
          <p:cNvSpPr txBox="1"/>
          <p:nvPr/>
        </p:nvSpPr>
        <p:spPr>
          <a:xfrm>
            <a:off x="1907704" y="358140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1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339752" y="3797424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347864" y="43014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2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563888" y="4949552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1619672" y="3973378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8072" y="5597624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83768" y="4837474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283968" y="5741640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4</a:t>
            </a:r>
            <a:endParaRPr lang="zh-TW" altLang="en-US" sz="20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824536" y="3613338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5</a:t>
            </a:r>
            <a:endParaRPr lang="zh-TW" altLang="en-US" sz="2000" baseline="-250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2051720" y="4373488"/>
            <a:ext cx="216024" cy="100811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2051720" y="5453608"/>
            <a:ext cx="720080" cy="36842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940152" y="422947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1</a:t>
            </a:r>
            <a:r>
              <a:rPr lang="en-US" altLang="zh-TW" sz="2000" dirty="0">
                <a:latin typeface="Batang"/>
                <a:ea typeface="Batang"/>
              </a:rPr>
              <a:t>→ </a:t>
            </a:r>
            <a:r>
              <a:rPr lang="en-US" altLang="zh-TW" sz="2000" dirty="0"/>
              <a:t>R</a:t>
            </a:r>
            <a:r>
              <a:rPr lang="en-US" altLang="zh-TW" sz="2000" baseline="-25000" dirty="0"/>
              <a:t>2</a:t>
            </a:r>
            <a:r>
              <a:rPr lang="en-US" altLang="zh-TW" sz="2000" dirty="0">
                <a:latin typeface="Batang"/>
                <a:ea typeface="Batang"/>
              </a:rPr>
              <a:t> → </a:t>
            </a:r>
            <a:r>
              <a:rPr lang="en-US" altLang="zh-TW" sz="2000" dirty="0"/>
              <a:t>R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940152" y="458951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1</a:t>
            </a:r>
            <a:r>
              <a:rPr lang="en-US" altLang="zh-TW" sz="2000" dirty="0">
                <a:latin typeface="Batang"/>
                <a:ea typeface="Batang"/>
              </a:rPr>
              <a:t>→ </a:t>
            </a:r>
            <a:r>
              <a:rPr lang="en-US" altLang="zh-TW" sz="2000" dirty="0"/>
              <a:t>R</a:t>
            </a:r>
            <a:r>
              <a:rPr lang="en-US" altLang="zh-TW" sz="2000" baseline="-25000" dirty="0"/>
              <a:t>3</a:t>
            </a:r>
            <a:r>
              <a:rPr lang="en-US" altLang="zh-TW" sz="2000" dirty="0">
                <a:latin typeface="Batang"/>
                <a:ea typeface="Batang"/>
              </a:rPr>
              <a:t> </a:t>
            </a:r>
            <a:endParaRPr lang="zh-TW" altLang="en-US" sz="2000" baseline="-25000" dirty="0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2627784" y="4517504"/>
            <a:ext cx="288032" cy="432048"/>
          </a:xfrm>
          <a:prstGeom prst="straightConnector1">
            <a:avLst/>
          </a:prstGeom>
          <a:ln w="38100">
            <a:solidFill>
              <a:srgbClr val="CC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手繪多邊形 76"/>
          <p:cNvSpPr/>
          <p:nvPr/>
        </p:nvSpPr>
        <p:spPr>
          <a:xfrm>
            <a:off x="1331640" y="3941440"/>
            <a:ext cx="2220685" cy="2015067"/>
          </a:xfrm>
          <a:custGeom>
            <a:avLst/>
            <a:gdLst>
              <a:gd name="connsiteX0" fmla="*/ 986971 w 2220685"/>
              <a:gd name="connsiteY0" fmla="*/ 0 h 2015067"/>
              <a:gd name="connsiteX1" fmla="*/ 740228 w 2220685"/>
              <a:gd name="connsiteY1" fmla="*/ 377372 h 2015067"/>
              <a:gd name="connsiteX2" fmla="*/ 914399 w 2220685"/>
              <a:gd name="connsiteY2" fmla="*/ 377372 h 2015067"/>
              <a:gd name="connsiteX3" fmla="*/ 667656 w 2220685"/>
              <a:gd name="connsiteY3" fmla="*/ 1465943 h 2015067"/>
              <a:gd name="connsiteX4" fmla="*/ 188685 w 2220685"/>
              <a:gd name="connsiteY4" fmla="*/ 1509486 h 2015067"/>
              <a:gd name="connsiteX5" fmla="*/ 72571 w 2220685"/>
              <a:gd name="connsiteY5" fmla="*/ 1930400 h 2015067"/>
              <a:gd name="connsiteX6" fmla="*/ 624114 w 2220685"/>
              <a:gd name="connsiteY6" fmla="*/ 1915886 h 2015067"/>
              <a:gd name="connsiteX7" fmla="*/ 1538514 w 2220685"/>
              <a:gd name="connsiteY7" fmla="*/ 1335315 h 2015067"/>
              <a:gd name="connsiteX8" fmla="*/ 2046514 w 2220685"/>
              <a:gd name="connsiteY8" fmla="*/ 1335315 h 2015067"/>
              <a:gd name="connsiteX9" fmla="*/ 2220685 w 2220685"/>
              <a:gd name="connsiteY9" fmla="*/ 1117600 h 201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0685" h="2015067">
                <a:moveTo>
                  <a:pt x="986971" y="0"/>
                </a:moveTo>
                <a:cubicBezTo>
                  <a:pt x="869647" y="157238"/>
                  <a:pt x="752323" y="314477"/>
                  <a:pt x="740228" y="377372"/>
                </a:cubicBezTo>
                <a:cubicBezTo>
                  <a:pt x="728133" y="440267"/>
                  <a:pt x="926494" y="195944"/>
                  <a:pt x="914399" y="377372"/>
                </a:cubicBezTo>
                <a:cubicBezTo>
                  <a:pt x="902304" y="558800"/>
                  <a:pt x="788608" y="1277257"/>
                  <a:pt x="667656" y="1465943"/>
                </a:cubicBezTo>
                <a:cubicBezTo>
                  <a:pt x="546704" y="1654629"/>
                  <a:pt x="287866" y="1432077"/>
                  <a:pt x="188685" y="1509486"/>
                </a:cubicBezTo>
                <a:cubicBezTo>
                  <a:pt x="89504" y="1586895"/>
                  <a:pt x="0" y="1862667"/>
                  <a:pt x="72571" y="1930400"/>
                </a:cubicBezTo>
                <a:cubicBezTo>
                  <a:pt x="145142" y="1998133"/>
                  <a:pt x="379790" y="2015067"/>
                  <a:pt x="624114" y="1915886"/>
                </a:cubicBezTo>
                <a:cubicBezTo>
                  <a:pt x="868438" y="1816705"/>
                  <a:pt x="1301447" y="1432077"/>
                  <a:pt x="1538514" y="1335315"/>
                </a:cubicBezTo>
                <a:cubicBezTo>
                  <a:pt x="1775581" y="1238553"/>
                  <a:pt x="1932819" y="1371601"/>
                  <a:pt x="2046514" y="1335315"/>
                </a:cubicBezTo>
                <a:cubicBezTo>
                  <a:pt x="2160209" y="1299029"/>
                  <a:pt x="2190447" y="1208314"/>
                  <a:pt x="2220685" y="111760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 77"/>
          <p:cNvSpPr/>
          <p:nvPr/>
        </p:nvSpPr>
        <p:spPr>
          <a:xfrm>
            <a:off x="2483768" y="3797424"/>
            <a:ext cx="1354667" cy="1214362"/>
          </a:xfrm>
          <a:custGeom>
            <a:avLst/>
            <a:gdLst>
              <a:gd name="connsiteX0" fmla="*/ 0 w 1354667"/>
              <a:gd name="connsiteY0" fmla="*/ 67733 h 1214362"/>
              <a:gd name="connsiteX1" fmla="*/ 508000 w 1354667"/>
              <a:gd name="connsiteY1" fmla="*/ 111276 h 1214362"/>
              <a:gd name="connsiteX2" fmla="*/ 101600 w 1354667"/>
              <a:gd name="connsiteY2" fmla="*/ 735390 h 1214362"/>
              <a:gd name="connsiteX3" fmla="*/ 638628 w 1354667"/>
              <a:gd name="connsiteY3" fmla="*/ 1141790 h 1214362"/>
              <a:gd name="connsiteX4" fmla="*/ 1262743 w 1354667"/>
              <a:gd name="connsiteY4" fmla="*/ 1083733 h 1214362"/>
              <a:gd name="connsiteX5" fmla="*/ 1190171 w 1354667"/>
              <a:gd name="connsiteY5" fmla="*/ 1214362 h 12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667" h="1214362">
                <a:moveTo>
                  <a:pt x="0" y="67733"/>
                </a:moveTo>
                <a:cubicBezTo>
                  <a:pt x="245533" y="33866"/>
                  <a:pt x="491067" y="0"/>
                  <a:pt x="508000" y="111276"/>
                </a:cubicBezTo>
                <a:cubicBezTo>
                  <a:pt x="524933" y="222552"/>
                  <a:pt x="79829" y="563638"/>
                  <a:pt x="101600" y="735390"/>
                </a:cubicBezTo>
                <a:cubicBezTo>
                  <a:pt x="123371" y="907142"/>
                  <a:pt x="445104" y="1083733"/>
                  <a:pt x="638628" y="1141790"/>
                </a:cubicBezTo>
                <a:cubicBezTo>
                  <a:pt x="832152" y="1199847"/>
                  <a:pt x="1170819" y="1071638"/>
                  <a:pt x="1262743" y="1083733"/>
                </a:cubicBezTo>
                <a:cubicBezTo>
                  <a:pt x="1354667" y="1095828"/>
                  <a:pt x="1272419" y="1155095"/>
                  <a:pt x="1190171" y="1214362"/>
                </a:cubicBezTo>
              </a:path>
            </a:pathLst>
          </a:cu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51" grpId="0" animBg="1"/>
      <p:bldP spid="65" grpId="0"/>
      <p:bldP spid="66" grpId="0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/>
              <a:t>Global Route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2400" dirty="0"/>
              <a:t>Input</a:t>
            </a:r>
          </a:p>
          <a:p>
            <a:pPr lvl="1"/>
            <a:r>
              <a:rPr lang="en-US" altLang="zh-TW" sz="2000" dirty="0"/>
              <a:t>Local routes between any two consecutive geo-locations</a:t>
            </a:r>
          </a:p>
          <a:p>
            <a:r>
              <a:rPr lang="en-US" altLang="zh-TW" sz="2400" dirty="0"/>
              <a:t>Output</a:t>
            </a:r>
          </a:p>
          <a:p>
            <a:pPr lvl="1"/>
            <a:r>
              <a:rPr lang="en-US" altLang="zh-TW" sz="2000" dirty="0"/>
              <a:t>Top </a:t>
            </a:r>
            <a:r>
              <a:rPr lang="en-US" altLang="zh-TW" sz="2000" i="1" dirty="0"/>
              <a:t>K</a:t>
            </a:r>
            <a:r>
              <a:rPr lang="en-US" altLang="zh-TW" sz="2000" dirty="0"/>
              <a:t> global routes</a:t>
            </a:r>
          </a:p>
          <a:p>
            <a:r>
              <a:rPr lang="en-US" altLang="zh-TW" sz="2400" dirty="0"/>
              <a:t>Branch-and-bound search approach</a:t>
            </a:r>
          </a:p>
          <a:p>
            <a:pPr lvl="1"/>
            <a:r>
              <a:rPr lang="en-US" altLang="zh-TW" sz="2000" dirty="0"/>
              <a:t>E.g., Top 1 global route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127750"/>
            <a:ext cx="2133600" cy="365125"/>
          </a:xfrm>
        </p:spPr>
        <p:txBody>
          <a:bodyPr/>
          <a:lstStyle/>
          <a:p>
            <a:pPr>
              <a:defRPr/>
            </a:pPr>
            <a:fld id="{B01C4FF5-7461-460D-AD53-29A7716BBE3E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464" y="3776464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536" y="4784576"/>
            <a:ext cx="12961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672" y="4064496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3360" y="5216624"/>
            <a:ext cx="151216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5608" y="5288632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平行四邊形 32"/>
          <p:cNvSpPr/>
          <p:nvPr/>
        </p:nvSpPr>
        <p:spPr>
          <a:xfrm>
            <a:off x="3311352" y="3848472"/>
            <a:ext cx="4464496" cy="2592288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27376" y="5360640"/>
            <a:ext cx="1224136" cy="99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63480" y="3848472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59624" y="5360640"/>
            <a:ext cx="10801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5688" y="4208512"/>
            <a:ext cx="1224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11552" y="4856584"/>
            <a:ext cx="1008112" cy="8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31432" y="4064496"/>
            <a:ext cx="27363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文字方塊 39"/>
          <p:cNvSpPr txBox="1"/>
          <p:nvPr/>
        </p:nvSpPr>
        <p:spPr>
          <a:xfrm>
            <a:off x="4247456" y="37764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1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679504" y="3992488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687616" y="44965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2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959424" y="4168442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987824" y="5792688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823520" y="5032538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804248" y="5576664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4</a:t>
            </a:r>
            <a:endParaRPr lang="zh-TW" altLang="en-US" sz="20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64288" y="3808402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2000" baseline="-25000" dirty="0"/>
              <a:t>5</a:t>
            </a:r>
            <a:endParaRPr lang="zh-TW" altLang="en-US" sz="2000" baseline="-25000" dirty="0"/>
          </a:p>
        </p:txBody>
      </p:sp>
      <p:sp>
        <p:nvSpPr>
          <p:cNvPr id="52" name="手繪多邊形 51"/>
          <p:cNvSpPr/>
          <p:nvPr/>
        </p:nvSpPr>
        <p:spPr>
          <a:xfrm>
            <a:off x="3719467" y="4136504"/>
            <a:ext cx="2220685" cy="2015067"/>
          </a:xfrm>
          <a:custGeom>
            <a:avLst/>
            <a:gdLst>
              <a:gd name="connsiteX0" fmla="*/ 986971 w 2220685"/>
              <a:gd name="connsiteY0" fmla="*/ 0 h 2015067"/>
              <a:gd name="connsiteX1" fmla="*/ 740228 w 2220685"/>
              <a:gd name="connsiteY1" fmla="*/ 377372 h 2015067"/>
              <a:gd name="connsiteX2" fmla="*/ 914399 w 2220685"/>
              <a:gd name="connsiteY2" fmla="*/ 377372 h 2015067"/>
              <a:gd name="connsiteX3" fmla="*/ 667656 w 2220685"/>
              <a:gd name="connsiteY3" fmla="*/ 1465943 h 2015067"/>
              <a:gd name="connsiteX4" fmla="*/ 188685 w 2220685"/>
              <a:gd name="connsiteY4" fmla="*/ 1509486 h 2015067"/>
              <a:gd name="connsiteX5" fmla="*/ 72571 w 2220685"/>
              <a:gd name="connsiteY5" fmla="*/ 1930400 h 2015067"/>
              <a:gd name="connsiteX6" fmla="*/ 624114 w 2220685"/>
              <a:gd name="connsiteY6" fmla="*/ 1915886 h 2015067"/>
              <a:gd name="connsiteX7" fmla="*/ 1538514 w 2220685"/>
              <a:gd name="connsiteY7" fmla="*/ 1335315 h 2015067"/>
              <a:gd name="connsiteX8" fmla="*/ 2046514 w 2220685"/>
              <a:gd name="connsiteY8" fmla="*/ 1335315 h 2015067"/>
              <a:gd name="connsiteX9" fmla="*/ 2220685 w 2220685"/>
              <a:gd name="connsiteY9" fmla="*/ 1117600 h 201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0685" h="2015067">
                <a:moveTo>
                  <a:pt x="986971" y="0"/>
                </a:moveTo>
                <a:cubicBezTo>
                  <a:pt x="869647" y="157238"/>
                  <a:pt x="752323" y="314477"/>
                  <a:pt x="740228" y="377372"/>
                </a:cubicBezTo>
                <a:cubicBezTo>
                  <a:pt x="728133" y="440267"/>
                  <a:pt x="926494" y="195944"/>
                  <a:pt x="914399" y="377372"/>
                </a:cubicBezTo>
                <a:cubicBezTo>
                  <a:pt x="902304" y="558800"/>
                  <a:pt x="788608" y="1277257"/>
                  <a:pt x="667656" y="1465943"/>
                </a:cubicBezTo>
                <a:cubicBezTo>
                  <a:pt x="546704" y="1654629"/>
                  <a:pt x="287866" y="1432077"/>
                  <a:pt x="188685" y="1509486"/>
                </a:cubicBezTo>
                <a:cubicBezTo>
                  <a:pt x="89504" y="1586895"/>
                  <a:pt x="0" y="1862667"/>
                  <a:pt x="72571" y="1930400"/>
                </a:cubicBezTo>
                <a:cubicBezTo>
                  <a:pt x="145142" y="1998133"/>
                  <a:pt x="379790" y="2015067"/>
                  <a:pt x="624114" y="1915886"/>
                </a:cubicBezTo>
                <a:cubicBezTo>
                  <a:pt x="868438" y="1816705"/>
                  <a:pt x="1301447" y="1432077"/>
                  <a:pt x="1538514" y="1335315"/>
                </a:cubicBezTo>
                <a:cubicBezTo>
                  <a:pt x="1775581" y="1238553"/>
                  <a:pt x="1932819" y="1371601"/>
                  <a:pt x="2046514" y="1335315"/>
                </a:cubicBezTo>
                <a:cubicBezTo>
                  <a:pt x="2160209" y="1299029"/>
                  <a:pt x="2190447" y="1208314"/>
                  <a:pt x="2220685" y="111760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>
            <a:off x="4801509" y="4002262"/>
            <a:ext cx="1354667" cy="1214362"/>
          </a:xfrm>
          <a:custGeom>
            <a:avLst/>
            <a:gdLst>
              <a:gd name="connsiteX0" fmla="*/ 0 w 1354667"/>
              <a:gd name="connsiteY0" fmla="*/ 67733 h 1214362"/>
              <a:gd name="connsiteX1" fmla="*/ 508000 w 1354667"/>
              <a:gd name="connsiteY1" fmla="*/ 111276 h 1214362"/>
              <a:gd name="connsiteX2" fmla="*/ 101600 w 1354667"/>
              <a:gd name="connsiteY2" fmla="*/ 735390 h 1214362"/>
              <a:gd name="connsiteX3" fmla="*/ 638628 w 1354667"/>
              <a:gd name="connsiteY3" fmla="*/ 1141790 h 1214362"/>
              <a:gd name="connsiteX4" fmla="*/ 1262743 w 1354667"/>
              <a:gd name="connsiteY4" fmla="*/ 1083733 h 1214362"/>
              <a:gd name="connsiteX5" fmla="*/ 1190171 w 1354667"/>
              <a:gd name="connsiteY5" fmla="*/ 1214362 h 12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667" h="1214362">
                <a:moveTo>
                  <a:pt x="0" y="67733"/>
                </a:moveTo>
                <a:cubicBezTo>
                  <a:pt x="245533" y="33866"/>
                  <a:pt x="491067" y="0"/>
                  <a:pt x="508000" y="111276"/>
                </a:cubicBezTo>
                <a:cubicBezTo>
                  <a:pt x="524933" y="222552"/>
                  <a:pt x="79829" y="563638"/>
                  <a:pt x="101600" y="735390"/>
                </a:cubicBezTo>
                <a:cubicBezTo>
                  <a:pt x="123371" y="907142"/>
                  <a:pt x="445104" y="1083733"/>
                  <a:pt x="638628" y="1141790"/>
                </a:cubicBezTo>
                <a:cubicBezTo>
                  <a:pt x="832152" y="1199847"/>
                  <a:pt x="1170819" y="1071638"/>
                  <a:pt x="1262743" y="1083733"/>
                </a:cubicBezTo>
                <a:cubicBezTo>
                  <a:pt x="1354667" y="1095828"/>
                  <a:pt x="1272419" y="1155095"/>
                  <a:pt x="1190171" y="1214362"/>
                </a:cubicBezTo>
              </a:path>
            </a:pathLst>
          </a:cu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6516216" y="590708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q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3</a:t>
            </a:r>
            <a:endParaRPr lang="zh-TW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56" name="手繪多邊形 55"/>
          <p:cNvSpPr/>
          <p:nvPr/>
        </p:nvSpPr>
        <p:spPr>
          <a:xfrm>
            <a:off x="6093611" y="5056900"/>
            <a:ext cx="638629" cy="1095828"/>
          </a:xfrm>
          <a:custGeom>
            <a:avLst/>
            <a:gdLst>
              <a:gd name="connsiteX0" fmla="*/ 0 w 638629"/>
              <a:gd name="connsiteY0" fmla="*/ 210457 h 1095828"/>
              <a:gd name="connsiteX1" fmla="*/ 537029 w 638629"/>
              <a:gd name="connsiteY1" fmla="*/ 65314 h 1095828"/>
              <a:gd name="connsiteX2" fmla="*/ 609600 w 638629"/>
              <a:gd name="connsiteY2" fmla="*/ 602343 h 1095828"/>
              <a:gd name="connsiteX3" fmla="*/ 406400 w 638629"/>
              <a:gd name="connsiteY3" fmla="*/ 1095828 h 109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629" h="1095828">
                <a:moveTo>
                  <a:pt x="0" y="210457"/>
                </a:moveTo>
                <a:cubicBezTo>
                  <a:pt x="217714" y="105228"/>
                  <a:pt x="435429" y="0"/>
                  <a:pt x="537029" y="65314"/>
                </a:cubicBezTo>
                <a:cubicBezTo>
                  <a:pt x="638629" y="130628"/>
                  <a:pt x="631371" y="430591"/>
                  <a:pt x="609600" y="602343"/>
                </a:cubicBezTo>
                <a:cubicBezTo>
                  <a:pt x="587829" y="774095"/>
                  <a:pt x="497114" y="934961"/>
                  <a:pt x="406400" y="1095828"/>
                </a:cubicBezTo>
              </a:path>
            </a:pathLst>
          </a:cu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6012160" y="5360640"/>
            <a:ext cx="574937" cy="798285"/>
          </a:xfrm>
          <a:custGeom>
            <a:avLst/>
            <a:gdLst>
              <a:gd name="connsiteX0" fmla="*/ 0 w 633790"/>
              <a:gd name="connsiteY0" fmla="*/ 0 h 798285"/>
              <a:gd name="connsiteX1" fmla="*/ 333828 w 633790"/>
              <a:gd name="connsiteY1" fmla="*/ 348343 h 798285"/>
              <a:gd name="connsiteX2" fmla="*/ 609600 w 633790"/>
              <a:gd name="connsiteY2" fmla="*/ 377371 h 798285"/>
              <a:gd name="connsiteX3" fmla="*/ 478971 w 633790"/>
              <a:gd name="connsiteY3" fmla="*/ 798285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790" h="798285">
                <a:moveTo>
                  <a:pt x="0" y="0"/>
                </a:moveTo>
                <a:cubicBezTo>
                  <a:pt x="116114" y="142724"/>
                  <a:pt x="232228" y="285448"/>
                  <a:pt x="333828" y="348343"/>
                </a:cubicBezTo>
                <a:cubicBezTo>
                  <a:pt x="435428" y="411238"/>
                  <a:pt x="585410" y="302381"/>
                  <a:pt x="609600" y="377371"/>
                </a:cubicBezTo>
                <a:cubicBezTo>
                  <a:pt x="633790" y="452361"/>
                  <a:pt x="556380" y="625323"/>
                  <a:pt x="478971" y="798285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6372200" y="6123111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手繪多邊形 52"/>
          <p:cNvSpPr/>
          <p:nvPr/>
        </p:nvSpPr>
        <p:spPr>
          <a:xfrm>
            <a:off x="4801509" y="4002262"/>
            <a:ext cx="1354667" cy="1214362"/>
          </a:xfrm>
          <a:custGeom>
            <a:avLst/>
            <a:gdLst>
              <a:gd name="connsiteX0" fmla="*/ 0 w 1354667"/>
              <a:gd name="connsiteY0" fmla="*/ 67733 h 1214362"/>
              <a:gd name="connsiteX1" fmla="*/ 508000 w 1354667"/>
              <a:gd name="connsiteY1" fmla="*/ 111276 h 1214362"/>
              <a:gd name="connsiteX2" fmla="*/ 101600 w 1354667"/>
              <a:gd name="connsiteY2" fmla="*/ 735390 h 1214362"/>
              <a:gd name="connsiteX3" fmla="*/ 638628 w 1354667"/>
              <a:gd name="connsiteY3" fmla="*/ 1141790 h 1214362"/>
              <a:gd name="connsiteX4" fmla="*/ 1262743 w 1354667"/>
              <a:gd name="connsiteY4" fmla="*/ 1083733 h 1214362"/>
              <a:gd name="connsiteX5" fmla="*/ 1190171 w 1354667"/>
              <a:gd name="connsiteY5" fmla="*/ 1214362 h 12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667" h="1214362">
                <a:moveTo>
                  <a:pt x="0" y="67733"/>
                </a:moveTo>
                <a:cubicBezTo>
                  <a:pt x="245533" y="33866"/>
                  <a:pt x="491067" y="0"/>
                  <a:pt x="508000" y="111276"/>
                </a:cubicBezTo>
                <a:cubicBezTo>
                  <a:pt x="524933" y="222552"/>
                  <a:pt x="79829" y="563638"/>
                  <a:pt x="101600" y="735390"/>
                </a:cubicBezTo>
                <a:cubicBezTo>
                  <a:pt x="123371" y="907142"/>
                  <a:pt x="445104" y="1083733"/>
                  <a:pt x="638628" y="1141790"/>
                </a:cubicBezTo>
                <a:cubicBezTo>
                  <a:pt x="832152" y="1199847"/>
                  <a:pt x="1170819" y="1071638"/>
                  <a:pt x="1262743" y="1083733"/>
                </a:cubicBezTo>
                <a:cubicBezTo>
                  <a:pt x="1354667" y="1095828"/>
                  <a:pt x="1272419" y="1155095"/>
                  <a:pt x="1190171" y="1214362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903640" y="5144616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6012160" y="5360640"/>
            <a:ext cx="574937" cy="798285"/>
          </a:xfrm>
          <a:custGeom>
            <a:avLst/>
            <a:gdLst>
              <a:gd name="connsiteX0" fmla="*/ 0 w 633790"/>
              <a:gd name="connsiteY0" fmla="*/ 0 h 798285"/>
              <a:gd name="connsiteX1" fmla="*/ 333828 w 633790"/>
              <a:gd name="connsiteY1" fmla="*/ 348343 h 798285"/>
              <a:gd name="connsiteX2" fmla="*/ 609600 w 633790"/>
              <a:gd name="connsiteY2" fmla="*/ 377371 h 798285"/>
              <a:gd name="connsiteX3" fmla="*/ 478971 w 633790"/>
              <a:gd name="connsiteY3" fmla="*/ 798285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790" h="798285">
                <a:moveTo>
                  <a:pt x="0" y="0"/>
                </a:moveTo>
                <a:cubicBezTo>
                  <a:pt x="116114" y="142724"/>
                  <a:pt x="232228" y="285448"/>
                  <a:pt x="333828" y="348343"/>
                </a:cubicBezTo>
                <a:cubicBezTo>
                  <a:pt x="435428" y="411238"/>
                  <a:pt x="585410" y="302381"/>
                  <a:pt x="609600" y="377371"/>
                </a:cubicBezTo>
                <a:cubicBezTo>
                  <a:pt x="633790" y="452361"/>
                  <a:pt x="556380" y="625323"/>
                  <a:pt x="478971" y="798285"/>
                </a:cubicBezTo>
              </a:path>
            </a:pathLst>
          </a:cu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9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53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</a:t>
            </a:r>
          </a:p>
          <a:p>
            <a:pPr lvl="1"/>
            <a:r>
              <a:rPr lang="en-US" sz="2000" dirty="0"/>
              <a:t>Top </a:t>
            </a:r>
            <a:r>
              <a:rPr lang="en-US" sz="2000" i="1" dirty="0"/>
              <a:t>K</a:t>
            </a:r>
            <a:r>
              <a:rPr lang="en-US" sz="2000" dirty="0"/>
              <a:t> global routes: sequences of cells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Top </a:t>
            </a:r>
            <a:r>
              <a:rPr lang="en-US" sz="2000" i="1" dirty="0"/>
              <a:t>K</a:t>
            </a:r>
            <a:r>
              <a:rPr lang="en-US" sz="2000" dirty="0"/>
              <a:t> routes: sequences of segments</a:t>
            </a:r>
          </a:p>
          <a:p>
            <a:r>
              <a:rPr lang="en-US" sz="2400" dirty="0"/>
              <a:t>Approach</a:t>
            </a:r>
          </a:p>
          <a:p>
            <a:pPr lvl="1"/>
            <a:r>
              <a:rPr lang="en-US" sz="2000" dirty="0"/>
              <a:t>Select GPS track logs for each grid </a:t>
            </a:r>
          </a:p>
          <a:p>
            <a:pPr lvl="1"/>
            <a:r>
              <a:rPr lang="en-US" sz="2000" dirty="0"/>
              <a:t>Adopt linear regression to derive regression lines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C4FF5-7461-460D-AD53-29A7716BBE3E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192513" name="Picture 1"/>
          <p:cNvPicPr>
            <a:picLocks noChangeAspect="1" noChangeArrowheads="1"/>
          </p:cNvPicPr>
          <p:nvPr/>
        </p:nvPicPr>
        <p:blipFill>
          <a:blip r:embed="rId2" cstate="print"/>
          <a:srcRect l="32955" b="15479"/>
          <a:stretch>
            <a:fillRect/>
          </a:stretch>
        </p:blipFill>
        <p:spPr bwMode="auto">
          <a:xfrm>
            <a:off x="1115616" y="4509120"/>
            <a:ext cx="626469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16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of Trajectory Data Mining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5033686" cy="411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09600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Yu Zheng. </a:t>
            </a:r>
            <a:r>
              <a:rPr lang="en-US" sz="1200" dirty="0">
                <a:hlinkClick r:id="rId3"/>
              </a:rPr>
              <a:t>Trajectory Data Mining: An Overview</a:t>
            </a:r>
            <a:r>
              <a:rPr lang="en-US" sz="1200" dirty="0"/>
              <a:t>. ACM Transactions on Intelligent Systems and Technology. 2015, vol. 6, issue 3.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1400" y="1648617"/>
            <a:ext cx="990600" cy="1187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Route Inference from Uncertain Trajectories in a Road Network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ICDE 2012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7120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Kai Zheng, Yu Zheng, Xing Xie, Xiaofang Zhou. </a:t>
            </a:r>
            <a:r>
              <a:rPr lang="en-US" sz="1400" dirty="0">
                <a:hlinkClick r:id="rId2"/>
              </a:rPr>
              <a:t>Reducing Uncertainty of Low-Sampling-Rate Trajectories</a:t>
            </a:r>
            <a:r>
              <a:rPr lang="en-US" sz="1400" dirty="0"/>
              <a:t>. ICDE 2012. </a:t>
            </a:r>
          </a:p>
        </p:txBody>
      </p:sp>
    </p:spTree>
    <p:extLst>
      <p:ext uri="{BB962C8B-B14F-4D97-AF65-F5344CB8AC3E}">
        <p14:creationId xmlns:p14="http://schemas.microsoft.com/office/powerpoint/2010/main" val="99259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153400" cy="80168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828800"/>
            <a:ext cx="3048000" cy="3276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AU" sz="1600" dirty="0"/>
              <a:t>Search for reference trajectories</a:t>
            </a:r>
          </a:p>
          <a:p>
            <a:pPr lvl="1"/>
            <a:r>
              <a:rPr lang="en-AU" sz="1200" dirty="0"/>
              <a:t>Select the relevant historical trajectories that may be helpful in inferring the route of the query</a:t>
            </a:r>
          </a:p>
          <a:p>
            <a:pPr lvl="1"/>
            <a:endParaRPr lang="en-AU" sz="1400" dirty="0"/>
          </a:p>
          <a:p>
            <a:r>
              <a:rPr lang="en-AU" sz="1600" dirty="0"/>
              <a:t>Local route inference</a:t>
            </a:r>
          </a:p>
          <a:p>
            <a:pPr lvl="1"/>
            <a:r>
              <a:rPr lang="en-AU" sz="1200" dirty="0"/>
              <a:t>Inferring the routes between consecutive samples of query</a:t>
            </a:r>
          </a:p>
          <a:p>
            <a:pPr lvl="1"/>
            <a:endParaRPr lang="en-AU" sz="1400" dirty="0"/>
          </a:p>
          <a:p>
            <a:r>
              <a:rPr lang="en-AU" sz="1600" dirty="0"/>
              <a:t>Global route inference</a:t>
            </a:r>
          </a:p>
          <a:p>
            <a:pPr lvl="1"/>
            <a:r>
              <a:rPr lang="en-AU" sz="1200" dirty="0"/>
              <a:t>Inferring the whole routes by connecting the local routes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0168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Kai Zheng, Yu Zheng, Xing Xie, Xiaofang Zhou. </a:t>
            </a:r>
            <a:r>
              <a:rPr lang="en-US" sz="1400" dirty="0">
                <a:hlinkClick r:id="rId2"/>
              </a:rPr>
              <a:t>Reducing Uncertainty of Low-Sampling-Rate Trajectories</a:t>
            </a:r>
            <a:r>
              <a:rPr lang="en-US" sz="1400" dirty="0"/>
              <a:t>. ICDE 2012. </a:t>
            </a:r>
          </a:p>
        </p:txBody>
      </p:sp>
      <p:pic>
        <p:nvPicPr>
          <p:cNvPr id="6" name="Picture 1" descr="itee.uq.edu.au/~zxf/_papers/ICDE12.pdf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0750" r="14535" b="10721"/>
          <a:stretch/>
        </p:blipFill>
        <p:spPr bwMode="auto">
          <a:xfrm>
            <a:off x="3048000" y="1279394"/>
            <a:ext cx="6019800" cy="428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07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4495800" cy="45720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6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12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AU" sz="2000" dirty="0"/>
              <a:t>Simple reference based on eclipse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341312"/>
            <a:ext cx="8153400" cy="801688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Trajectory Search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6738938" cy="979881"/>
          </a:xfrm>
          <a:prstGeom prst="rect">
            <a:avLst/>
          </a:prstGeom>
          <a:extLst/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6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12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AU" sz="2000" dirty="0"/>
              <a:t>Sliced reference based on cascading</a:t>
            </a:r>
          </a:p>
          <a:p>
            <a:pPr lvl="1"/>
            <a:r>
              <a:rPr lang="en-AU" sz="1400" dirty="0"/>
              <a:t>T1, T2, T4 – not simple reference trajectory</a:t>
            </a:r>
          </a:p>
          <a:p>
            <a:pPr lvl="1"/>
            <a:r>
              <a:rPr lang="en-AU" sz="1400" dirty="0"/>
              <a:t>Parts of T1 and T2 can form a reference trajectory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273"/>
          <a:stretch/>
        </p:blipFill>
        <p:spPr>
          <a:xfrm>
            <a:off x="5334000" y="1447800"/>
            <a:ext cx="342900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504" t="5863" r="460" b="16660"/>
          <a:stretch/>
        </p:blipFill>
        <p:spPr>
          <a:xfrm>
            <a:off x="5105400" y="4343400"/>
            <a:ext cx="38862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1784" b="37221"/>
          <a:stretch/>
        </p:blipFill>
        <p:spPr>
          <a:xfrm>
            <a:off x="533400" y="2505474"/>
            <a:ext cx="4953000" cy="7711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91200" y="3121223"/>
            <a:ext cx="251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1400" dirty="0"/>
              <a:t>T1, T2 – yes;   T3, T4 – no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421" t="24435"/>
          <a:stretch/>
        </p:blipFill>
        <p:spPr>
          <a:xfrm>
            <a:off x="609600" y="4953000"/>
            <a:ext cx="44864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109518"/>
            <a:ext cx="3810000" cy="2834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0" y="3575688"/>
            <a:ext cx="4127185" cy="1577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5879068"/>
            <a:ext cx="3183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Traverse Graph-Based Approach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5879068"/>
            <a:ext cx="341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Nearest neighbor based approach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1858" y="1411069"/>
            <a:ext cx="3429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the density of reference points around the query points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3945179" y="399261"/>
            <a:ext cx="1600200" cy="609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Reference trajectories</a:t>
            </a:r>
          </a:p>
        </p:txBody>
      </p: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>
            <a:off x="4634006" y="985775"/>
            <a:ext cx="2352" cy="42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cision 12"/>
              <p:cNvSpPr/>
              <p:nvPr/>
            </p:nvSpPr>
            <p:spPr>
              <a:xfrm>
                <a:off x="3764204" y="2284224"/>
                <a:ext cx="1752600" cy="611376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Flowchart: Decisi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04" y="2284224"/>
                <a:ext cx="1752600" cy="611376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16"/>
          <p:cNvCxnSpPr>
            <a:stCxn id="9" idx="2"/>
            <a:endCxn id="13" idx="0"/>
          </p:cNvCxnSpPr>
          <p:nvPr/>
        </p:nvCxnSpPr>
        <p:spPr>
          <a:xfrm rot="16200000" flipH="1">
            <a:off x="4525019" y="2168739"/>
            <a:ext cx="226824" cy="4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1"/>
            <a:endCxn id="6" idx="0"/>
          </p:cNvCxnSpPr>
          <p:nvPr/>
        </p:nvCxnSpPr>
        <p:spPr>
          <a:xfrm rot="10800000" flipV="1">
            <a:off x="2490824" y="2589912"/>
            <a:ext cx="1273381" cy="985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3"/>
            <a:endCxn id="4" idx="0"/>
          </p:cNvCxnSpPr>
          <p:nvPr/>
        </p:nvCxnSpPr>
        <p:spPr>
          <a:xfrm>
            <a:off x="5516804" y="2589912"/>
            <a:ext cx="1417396" cy="519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90931" y="2590800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21804" y="27031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1308" y="3048000"/>
            <a:ext cx="1949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For high density points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87322" y="2901131"/>
            <a:ext cx="151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For sparse points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7571" y="452735"/>
            <a:ext cx="347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Local Route Inference</a:t>
            </a:r>
          </a:p>
        </p:txBody>
      </p:sp>
    </p:spTree>
    <p:extLst>
      <p:ext uri="{BB962C8B-B14F-4D97-AF65-F5344CB8AC3E}">
        <p14:creationId xmlns:p14="http://schemas.microsoft.com/office/powerpoint/2010/main" val="5432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746875" cy="80168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Traverse Graph-Based Approach</a:t>
            </a:r>
          </a:p>
        </p:txBody>
      </p:sp>
      <p:pic>
        <p:nvPicPr>
          <p:cNvPr id="4" name="Picture 3" descr="itee.uq.edu.au/~zxf/_papers/ICDE12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4714" r="15146" b="43299"/>
          <a:stretch/>
        </p:blipFill>
        <p:spPr>
          <a:xfrm>
            <a:off x="1295400" y="3214315"/>
            <a:ext cx="5696303" cy="2173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511225"/>
            <a:ext cx="750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7030A0"/>
                </a:solidFill>
              </a:rPr>
              <a:t>Use the k shortest paths of this graph as the candidate local possible route of the query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458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Graph augmentation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A special case of the k-connectivity graph augmentation problem 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i.e., add a minimum number (cost) of edges to a graph so as to satisfy a given connectivity condition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transformed to the min-cost spanning tree problem when k = 1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Graph reduction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Remove redundant edges to save computational loads for the k-shortest path search in a graph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Solved by transitive reduction algorithms [2]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6096000"/>
            <a:ext cx="8724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A. Frank, “Augmenting graphs to meet edge-connectivity requirements,” in Foundations of Computer Science. 2002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400800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[2] A. </a:t>
            </a:r>
            <a:r>
              <a:rPr lang="en-US" sz="1400" dirty="0" err="1"/>
              <a:t>Aho</a:t>
            </a:r>
            <a:r>
              <a:rPr lang="en-US" sz="1400" dirty="0"/>
              <a:t>, M. </a:t>
            </a:r>
            <a:r>
              <a:rPr lang="en-US" sz="1400" dirty="0" err="1"/>
              <a:t>Garey</a:t>
            </a:r>
            <a:r>
              <a:rPr lang="en-US" sz="1400" dirty="0"/>
              <a:t>, and J. Ullman, “The transitive reduction of a directed graph,” SIAM Journal on Computing, 1972.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96540" y="5170022"/>
                <a:ext cx="1828800" cy="279648"/>
              </a:xfrm>
            </p:spPr>
            <p:txBody>
              <a:bodyPr>
                <a:normAutofit fontScale="77500" lnSpcReduction="20000"/>
              </a:bodyPr>
              <a:lstStyle/>
              <a:p>
                <a:pPr marL="339725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/>
                      </a:rPr>
                      <m:t>𝜆</m:t>
                    </m:r>
                    <m:r>
                      <a:rPr lang="en-AU" sz="16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AU" sz="1600" dirty="0"/>
                  <a:t>, i.e. one hop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6540" y="5170022"/>
                <a:ext cx="1828800" cy="279648"/>
              </a:xfrm>
              <a:blipFill rotWithShape="0">
                <a:blip r:embed="rId3"/>
                <a:stretch>
                  <a:fillRect t="-1087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72200" y="3429000"/>
                <a:ext cx="2133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14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1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sz="14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140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sz="1400" dirty="0"/>
                  <a:t> is redundant,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1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sz="14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1400" dirty="0"/>
                  <a:t> is not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429000"/>
                <a:ext cx="2133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57" t="-2353" r="-85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250" y="2863347"/>
            <a:ext cx="3128925" cy="2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08366"/>
            <a:ext cx="6746875" cy="80168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Nearest Neighbor-Based Approach</a:t>
            </a:r>
          </a:p>
        </p:txBody>
      </p:sp>
      <p:pic>
        <p:nvPicPr>
          <p:cNvPr id="2" name="Picture 1" descr="itee.uq.edu.au/~zxf/_papers/ICDE12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9739" r="15049" b="29979"/>
          <a:stretch/>
        </p:blipFill>
        <p:spPr>
          <a:xfrm>
            <a:off x="1774458" y="2057400"/>
            <a:ext cx="5464542" cy="381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66342" y="5940623"/>
            <a:ext cx="2148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1400" dirty="0"/>
              <a:t>re-use the shares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53847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AU" sz="1400" dirty="0"/>
              <a:t>1. Find the top-k nearest nodes to a query point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1534180"/>
            <a:ext cx="3200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AU" sz="1400" dirty="0"/>
              <a:t>2. Keep extending the nearest neighbours until reach the destination query point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5890260"/>
            <a:ext cx="3106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1400" dirty="0"/>
              <a:t>Search for the top k most possible paths</a:t>
            </a:r>
          </a:p>
        </p:txBody>
      </p:sp>
    </p:spTree>
    <p:extLst>
      <p:ext uri="{BB962C8B-B14F-4D97-AF65-F5344CB8AC3E}">
        <p14:creationId xmlns:p14="http://schemas.microsoft.com/office/powerpoint/2010/main" val="306515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Route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62" y="2743200"/>
            <a:ext cx="7299076" cy="31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Privacy of Trajectories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Protect a user from the privacy leak caused by the disclosure of the user’s trajectories</a:t>
            </a:r>
          </a:p>
          <a:p>
            <a:pPr lvl="1"/>
            <a:r>
              <a:rPr lang="en-US" sz="1600" dirty="0"/>
              <a:t>Real-time continuous location-based services</a:t>
            </a:r>
          </a:p>
          <a:p>
            <a:pPr lvl="2"/>
            <a:r>
              <a:rPr lang="en-US" sz="1200" dirty="0"/>
              <a:t>Spatial cloaking </a:t>
            </a:r>
          </a:p>
          <a:p>
            <a:pPr lvl="2"/>
            <a:r>
              <a:rPr lang="en-US" sz="1200" dirty="0"/>
              <a:t>Mix-zones </a:t>
            </a:r>
          </a:p>
          <a:p>
            <a:pPr lvl="2"/>
            <a:r>
              <a:rPr lang="en-US" sz="1200" dirty="0"/>
              <a:t>Path confusion</a:t>
            </a:r>
          </a:p>
          <a:p>
            <a:pPr lvl="2"/>
            <a:r>
              <a:rPr lang="en-US" sz="1200" dirty="0"/>
              <a:t>Euler histogram-based on short IDs</a:t>
            </a:r>
          </a:p>
          <a:p>
            <a:pPr lvl="2"/>
            <a:r>
              <a:rPr lang="en-US" sz="1200" dirty="0"/>
              <a:t>Dummy trajectories</a:t>
            </a:r>
          </a:p>
          <a:p>
            <a:pPr lvl="1"/>
            <a:r>
              <a:rPr lang="en-US" sz="1600" dirty="0"/>
              <a:t>Publication of historical trajectories</a:t>
            </a:r>
          </a:p>
          <a:p>
            <a:pPr lvl="2"/>
            <a:r>
              <a:rPr lang="en-US" sz="1200" dirty="0"/>
              <a:t>Clustering-based  generalization-based</a:t>
            </a:r>
          </a:p>
          <a:p>
            <a:pPr lvl="2"/>
            <a:r>
              <a:rPr lang="en-US" sz="1200" dirty="0"/>
              <a:t>Suppression-based</a:t>
            </a:r>
          </a:p>
          <a:p>
            <a:pPr lvl="2"/>
            <a:r>
              <a:rPr lang="en-US" sz="1200" dirty="0"/>
              <a:t>Grid-based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175444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581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Thanks!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Yu Zheng</a:t>
            </a:r>
          </a:p>
          <a:p>
            <a:pPr marL="0" indent="0" algn="ctr">
              <a:buNone/>
            </a:pPr>
            <a:r>
              <a:rPr lang="en-US" altLang="zh-CN" sz="2400" dirty="0">
                <a:hlinkClick r:id="rId3"/>
              </a:rPr>
              <a:t>yuzheng@microsoft.com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835923" y="3790889"/>
            <a:ext cx="13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linkClick r:id="rId4"/>
              </a:rPr>
              <a:t>Homepage</a:t>
            </a:r>
            <a:endParaRPr lang="zh-CN" alt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1"/>
          <a:stretch/>
        </p:blipFill>
        <p:spPr>
          <a:xfrm>
            <a:off x="6810523" y="1981200"/>
            <a:ext cx="1109385" cy="1444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708129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9600" y="5181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Yu Zheng. </a:t>
            </a:r>
            <a:r>
              <a:rPr lang="en-US" dirty="0">
                <a:hlinkClick r:id="rId7"/>
              </a:rPr>
              <a:t>Trajectory Data Mining: An Overview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ACM Transactions on Intelligent Systems and Technology. 2015, vol. 6, issue 3.</a:t>
            </a:r>
          </a:p>
        </p:txBody>
      </p:sp>
    </p:spTree>
    <p:extLst>
      <p:ext uri="{BB962C8B-B14F-4D97-AF65-F5344CB8AC3E}">
        <p14:creationId xmlns:p14="http://schemas.microsoft.com/office/powerpoint/2010/main" val="154538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181600" y="4710598"/>
            <a:ext cx="3463888" cy="1789462"/>
            <a:chOff x="5181600" y="4710598"/>
            <a:chExt cx="3463888" cy="1789462"/>
          </a:xfrm>
        </p:grpSpPr>
        <p:pic>
          <p:nvPicPr>
            <p:cNvPr id="28" name="图片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8" t="50527" r="6963" b="3043"/>
            <a:stretch/>
          </p:blipFill>
          <p:spPr bwMode="auto">
            <a:xfrm>
              <a:off x="5181600" y="4807614"/>
              <a:ext cx="3463888" cy="1593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6" name="Group 65"/>
            <p:cNvGrpSpPr/>
            <p:nvPr/>
          </p:nvGrpSpPr>
          <p:grpSpPr>
            <a:xfrm>
              <a:off x="5275860" y="4710598"/>
              <a:ext cx="3051458" cy="1789462"/>
              <a:chOff x="5275860" y="4710598"/>
              <a:chExt cx="3051458" cy="1789462"/>
            </a:xfrm>
          </p:grpSpPr>
          <p:pic>
            <p:nvPicPr>
              <p:cNvPr id="6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7711">
                <a:off x="6803215" y="5271399"/>
                <a:ext cx="598699" cy="442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7711">
                <a:off x="5275860" y="6057186"/>
                <a:ext cx="598699" cy="442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7711">
                <a:off x="7728619" y="4710598"/>
                <a:ext cx="598699" cy="442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4" name="Freeform 23"/>
          <p:cNvSpPr/>
          <p:nvPr/>
        </p:nvSpPr>
        <p:spPr>
          <a:xfrm>
            <a:off x="5451512" y="2516910"/>
            <a:ext cx="3000123" cy="1826490"/>
          </a:xfrm>
          <a:custGeom>
            <a:avLst/>
            <a:gdLst>
              <a:gd name="connsiteX0" fmla="*/ 3117774 w 3117774"/>
              <a:gd name="connsiteY0" fmla="*/ 793215 h 1916935"/>
              <a:gd name="connsiteX1" fmla="*/ 3095740 w 3117774"/>
              <a:gd name="connsiteY1" fmla="*/ 705080 h 1916935"/>
              <a:gd name="connsiteX2" fmla="*/ 3073706 w 3117774"/>
              <a:gd name="connsiteY2" fmla="*/ 672029 h 1916935"/>
              <a:gd name="connsiteX3" fmla="*/ 3062689 w 3117774"/>
              <a:gd name="connsiteY3" fmla="*/ 638979 h 1916935"/>
              <a:gd name="connsiteX4" fmla="*/ 3040656 w 3117774"/>
              <a:gd name="connsiteY4" fmla="*/ 594911 h 1916935"/>
              <a:gd name="connsiteX5" fmla="*/ 3029639 w 3117774"/>
              <a:gd name="connsiteY5" fmla="*/ 561860 h 1916935"/>
              <a:gd name="connsiteX6" fmla="*/ 2919470 w 3117774"/>
              <a:gd name="connsiteY6" fmla="*/ 429658 h 1916935"/>
              <a:gd name="connsiteX7" fmla="*/ 2897436 w 3117774"/>
              <a:gd name="connsiteY7" fmla="*/ 396607 h 1916935"/>
              <a:gd name="connsiteX8" fmla="*/ 2864386 w 3117774"/>
              <a:gd name="connsiteY8" fmla="*/ 374574 h 1916935"/>
              <a:gd name="connsiteX9" fmla="*/ 2798285 w 3117774"/>
              <a:gd name="connsiteY9" fmla="*/ 308473 h 1916935"/>
              <a:gd name="connsiteX10" fmla="*/ 2699133 w 3117774"/>
              <a:gd name="connsiteY10" fmla="*/ 253388 h 1916935"/>
              <a:gd name="connsiteX11" fmla="*/ 2677099 w 3117774"/>
              <a:gd name="connsiteY11" fmla="*/ 209321 h 1916935"/>
              <a:gd name="connsiteX12" fmla="*/ 2644048 w 3117774"/>
              <a:gd name="connsiteY12" fmla="*/ 198304 h 1916935"/>
              <a:gd name="connsiteX13" fmla="*/ 2599981 w 3117774"/>
              <a:gd name="connsiteY13" fmla="*/ 165253 h 1916935"/>
              <a:gd name="connsiteX14" fmla="*/ 2555914 w 3117774"/>
              <a:gd name="connsiteY14" fmla="*/ 143220 h 1916935"/>
              <a:gd name="connsiteX15" fmla="*/ 2467779 w 3117774"/>
              <a:gd name="connsiteY15" fmla="*/ 88135 h 1916935"/>
              <a:gd name="connsiteX16" fmla="*/ 2423711 w 3117774"/>
              <a:gd name="connsiteY16" fmla="*/ 66101 h 1916935"/>
              <a:gd name="connsiteX17" fmla="*/ 2390660 w 3117774"/>
              <a:gd name="connsiteY17" fmla="*/ 44068 h 1916935"/>
              <a:gd name="connsiteX18" fmla="*/ 2302526 w 3117774"/>
              <a:gd name="connsiteY18" fmla="*/ 22034 h 1916935"/>
              <a:gd name="connsiteX19" fmla="*/ 2225407 w 3117774"/>
              <a:gd name="connsiteY19" fmla="*/ 0 h 1916935"/>
              <a:gd name="connsiteX20" fmla="*/ 1817783 w 3117774"/>
              <a:gd name="connsiteY20" fmla="*/ 11017 h 1916935"/>
              <a:gd name="connsiteX21" fmla="*/ 1740665 w 3117774"/>
              <a:gd name="connsiteY21" fmla="*/ 22034 h 1916935"/>
              <a:gd name="connsiteX22" fmla="*/ 1685581 w 3117774"/>
              <a:gd name="connsiteY22" fmla="*/ 55085 h 1916935"/>
              <a:gd name="connsiteX23" fmla="*/ 1597446 w 3117774"/>
              <a:gd name="connsiteY23" fmla="*/ 99152 h 1916935"/>
              <a:gd name="connsiteX24" fmla="*/ 1509311 w 3117774"/>
              <a:gd name="connsiteY24" fmla="*/ 143220 h 1916935"/>
              <a:gd name="connsiteX25" fmla="*/ 1476260 w 3117774"/>
              <a:gd name="connsiteY25" fmla="*/ 187287 h 1916935"/>
              <a:gd name="connsiteX26" fmla="*/ 1443210 w 3117774"/>
              <a:gd name="connsiteY26" fmla="*/ 220338 h 1916935"/>
              <a:gd name="connsiteX27" fmla="*/ 1421176 w 3117774"/>
              <a:gd name="connsiteY27" fmla="*/ 286439 h 1916935"/>
              <a:gd name="connsiteX28" fmla="*/ 1399142 w 3117774"/>
              <a:gd name="connsiteY28" fmla="*/ 330506 h 1916935"/>
              <a:gd name="connsiteX29" fmla="*/ 1366092 w 3117774"/>
              <a:gd name="connsiteY29" fmla="*/ 407624 h 1916935"/>
              <a:gd name="connsiteX30" fmla="*/ 1344058 w 3117774"/>
              <a:gd name="connsiteY30" fmla="*/ 572877 h 1916935"/>
              <a:gd name="connsiteX31" fmla="*/ 1333041 w 3117774"/>
              <a:gd name="connsiteY31" fmla="*/ 616945 h 1916935"/>
              <a:gd name="connsiteX32" fmla="*/ 1311007 w 3117774"/>
              <a:gd name="connsiteY32" fmla="*/ 859316 h 1916935"/>
              <a:gd name="connsiteX33" fmla="*/ 1277957 w 3117774"/>
              <a:gd name="connsiteY33" fmla="*/ 958468 h 1916935"/>
              <a:gd name="connsiteX34" fmla="*/ 1266940 w 3117774"/>
              <a:gd name="connsiteY34" fmla="*/ 991518 h 1916935"/>
              <a:gd name="connsiteX35" fmla="*/ 1222873 w 3117774"/>
              <a:gd name="connsiteY35" fmla="*/ 1057620 h 1916935"/>
              <a:gd name="connsiteX36" fmla="*/ 1167788 w 3117774"/>
              <a:gd name="connsiteY36" fmla="*/ 1134738 h 1916935"/>
              <a:gd name="connsiteX37" fmla="*/ 1156771 w 3117774"/>
              <a:gd name="connsiteY37" fmla="*/ 1167788 h 1916935"/>
              <a:gd name="connsiteX38" fmla="*/ 1090670 w 3117774"/>
              <a:gd name="connsiteY38" fmla="*/ 1255923 h 1916935"/>
              <a:gd name="connsiteX39" fmla="*/ 1079653 w 3117774"/>
              <a:gd name="connsiteY39" fmla="*/ 1288974 h 1916935"/>
              <a:gd name="connsiteX40" fmla="*/ 1002535 w 3117774"/>
              <a:gd name="connsiteY40" fmla="*/ 1377109 h 1916935"/>
              <a:gd name="connsiteX41" fmla="*/ 969485 w 3117774"/>
              <a:gd name="connsiteY41" fmla="*/ 1421176 h 1916935"/>
              <a:gd name="connsiteX42" fmla="*/ 936434 w 3117774"/>
              <a:gd name="connsiteY42" fmla="*/ 1476260 h 1916935"/>
              <a:gd name="connsiteX43" fmla="*/ 892367 w 3117774"/>
              <a:gd name="connsiteY43" fmla="*/ 1509311 h 1916935"/>
              <a:gd name="connsiteX44" fmla="*/ 870333 w 3117774"/>
              <a:gd name="connsiteY44" fmla="*/ 1542362 h 1916935"/>
              <a:gd name="connsiteX45" fmla="*/ 837282 w 3117774"/>
              <a:gd name="connsiteY45" fmla="*/ 1564395 h 1916935"/>
              <a:gd name="connsiteX46" fmla="*/ 760164 w 3117774"/>
              <a:gd name="connsiteY46" fmla="*/ 1619480 h 1916935"/>
              <a:gd name="connsiteX47" fmla="*/ 738130 w 3117774"/>
              <a:gd name="connsiteY47" fmla="*/ 1652530 h 1916935"/>
              <a:gd name="connsiteX48" fmla="*/ 661012 w 3117774"/>
              <a:gd name="connsiteY48" fmla="*/ 1707615 h 1916935"/>
              <a:gd name="connsiteX49" fmla="*/ 616945 w 3117774"/>
              <a:gd name="connsiteY49" fmla="*/ 1740665 h 1916935"/>
              <a:gd name="connsiteX50" fmla="*/ 572877 w 3117774"/>
              <a:gd name="connsiteY50" fmla="*/ 1751682 h 1916935"/>
              <a:gd name="connsiteX51" fmla="*/ 506776 w 3117774"/>
              <a:gd name="connsiteY51" fmla="*/ 1784733 h 1916935"/>
              <a:gd name="connsiteX52" fmla="*/ 473726 w 3117774"/>
              <a:gd name="connsiteY52" fmla="*/ 1806766 h 1916935"/>
              <a:gd name="connsiteX53" fmla="*/ 407624 w 3117774"/>
              <a:gd name="connsiteY53" fmla="*/ 1828800 h 1916935"/>
              <a:gd name="connsiteX54" fmla="*/ 374574 w 3117774"/>
              <a:gd name="connsiteY54" fmla="*/ 1839817 h 1916935"/>
              <a:gd name="connsiteX55" fmla="*/ 286439 w 3117774"/>
              <a:gd name="connsiteY55" fmla="*/ 1883885 h 1916935"/>
              <a:gd name="connsiteX56" fmla="*/ 253388 w 3117774"/>
              <a:gd name="connsiteY56" fmla="*/ 1905918 h 1916935"/>
              <a:gd name="connsiteX57" fmla="*/ 154236 w 3117774"/>
              <a:gd name="connsiteY57" fmla="*/ 1916935 h 1916935"/>
              <a:gd name="connsiteX58" fmla="*/ 77118 w 3117774"/>
              <a:gd name="connsiteY58" fmla="*/ 1905918 h 1916935"/>
              <a:gd name="connsiteX59" fmla="*/ 55085 w 3117774"/>
              <a:gd name="connsiteY59" fmla="*/ 1872868 h 1916935"/>
              <a:gd name="connsiteX60" fmla="*/ 0 w 3117774"/>
              <a:gd name="connsiteY60" fmla="*/ 1839817 h 191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774" h="1916935">
                <a:moveTo>
                  <a:pt x="3117774" y="793215"/>
                </a:moveTo>
                <a:cubicBezTo>
                  <a:pt x="3110429" y="763837"/>
                  <a:pt x="3106089" y="733539"/>
                  <a:pt x="3095740" y="705080"/>
                </a:cubicBezTo>
                <a:cubicBezTo>
                  <a:pt x="3091215" y="692636"/>
                  <a:pt x="3079628" y="683872"/>
                  <a:pt x="3073706" y="672029"/>
                </a:cubicBezTo>
                <a:cubicBezTo>
                  <a:pt x="3068513" y="661642"/>
                  <a:pt x="3067263" y="649653"/>
                  <a:pt x="3062689" y="638979"/>
                </a:cubicBezTo>
                <a:cubicBezTo>
                  <a:pt x="3056220" y="623884"/>
                  <a:pt x="3047125" y="610006"/>
                  <a:pt x="3040656" y="594911"/>
                </a:cubicBezTo>
                <a:cubicBezTo>
                  <a:pt x="3036082" y="584237"/>
                  <a:pt x="3036081" y="571523"/>
                  <a:pt x="3029639" y="561860"/>
                </a:cubicBezTo>
                <a:cubicBezTo>
                  <a:pt x="2892616" y="356326"/>
                  <a:pt x="3000860" y="527326"/>
                  <a:pt x="2919470" y="429658"/>
                </a:cubicBezTo>
                <a:cubicBezTo>
                  <a:pt x="2910993" y="419486"/>
                  <a:pt x="2906799" y="405970"/>
                  <a:pt x="2897436" y="396607"/>
                </a:cubicBezTo>
                <a:cubicBezTo>
                  <a:pt x="2888074" y="387245"/>
                  <a:pt x="2874282" y="383370"/>
                  <a:pt x="2864386" y="374574"/>
                </a:cubicBezTo>
                <a:cubicBezTo>
                  <a:pt x="2841096" y="353872"/>
                  <a:pt x="2827217" y="320046"/>
                  <a:pt x="2798285" y="308473"/>
                </a:cubicBezTo>
                <a:cubicBezTo>
                  <a:pt x="2726152" y="279620"/>
                  <a:pt x="2759021" y="298305"/>
                  <a:pt x="2699133" y="253388"/>
                </a:cubicBezTo>
                <a:cubicBezTo>
                  <a:pt x="2691788" y="238699"/>
                  <a:pt x="2688712" y="220934"/>
                  <a:pt x="2677099" y="209321"/>
                </a:cubicBezTo>
                <a:cubicBezTo>
                  <a:pt x="2668887" y="201109"/>
                  <a:pt x="2654131" y="204066"/>
                  <a:pt x="2644048" y="198304"/>
                </a:cubicBezTo>
                <a:cubicBezTo>
                  <a:pt x="2628106" y="189194"/>
                  <a:pt x="2615551" y="174985"/>
                  <a:pt x="2599981" y="165253"/>
                </a:cubicBezTo>
                <a:cubicBezTo>
                  <a:pt x="2586055" y="156549"/>
                  <a:pt x="2570603" y="150564"/>
                  <a:pt x="2555914" y="143220"/>
                </a:cubicBezTo>
                <a:cubicBezTo>
                  <a:pt x="2504496" y="91802"/>
                  <a:pt x="2542893" y="121519"/>
                  <a:pt x="2467779" y="88135"/>
                </a:cubicBezTo>
                <a:cubicBezTo>
                  <a:pt x="2452771" y="81465"/>
                  <a:pt x="2437970" y="74249"/>
                  <a:pt x="2423711" y="66101"/>
                </a:cubicBezTo>
                <a:cubicBezTo>
                  <a:pt x="2412215" y="59532"/>
                  <a:pt x="2403103" y="48593"/>
                  <a:pt x="2390660" y="44068"/>
                </a:cubicBezTo>
                <a:cubicBezTo>
                  <a:pt x="2362201" y="33719"/>
                  <a:pt x="2331254" y="31610"/>
                  <a:pt x="2302526" y="22034"/>
                </a:cubicBezTo>
                <a:cubicBezTo>
                  <a:pt x="2255111" y="6229"/>
                  <a:pt x="2280741" y="13834"/>
                  <a:pt x="2225407" y="0"/>
                </a:cubicBezTo>
                <a:lnTo>
                  <a:pt x="1817783" y="11017"/>
                </a:lnTo>
                <a:cubicBezTo>
                  <a:pt x="1791843" y="12196"/>
                  <a:pt x="1765299" y="13822"/>
                  <a:pt x="1740665" y="22034"/>
                </a:cubicBezTo>
                <a:cubicBezTo>
                  <a:pt x="1720351" y="28805"/>
                  <a:pt x="1704434" y="44933"/>
                  <a:pt x="1685581" y="55085"/>
                </a:cubicBezTo>
                <a:cubicBezTo>
                  <a:pt x="1656661" y="70657"/>
                  <a:pt x="1625611" y="82253"/>
                  <a:pt x="1597446" y="99152"/>
                </a:cubicBezTo>
                <a:cubicBezTo>
                  <a:pt x="1532404" y="138178"/>
                  <a:pt x="1562676" y="125432"/>
                  <a:pt x="1509311" y="143220"/>
                </a:cubicBezTo>
                <a:cubicBezTo>
                  <a:pt x="1498294" y="157909"/>
                  <a:pt x="1488209" y="173346"/>
                  <a:pt x="1476260" y="187287"/>
                </a:cubicBezTo>
                <a:cubicBezTo>
                  <a:pt x="1466121" y="199116"/>
                  <a:pt x="1450776" y="206718"/>
                  <a:pt x="1443210" y="220338"/>
                </a:cubicBezTo>
                <a:cubicBezTo>
                  <a:pt x="1431931" y="240641"/>
                  <a:pt x="1431563" y="265666"/>
                  <a:pt x="1421176" y="286439"/>
                </a:cubicBezTo>
                <a:cubicBezTo>
                  <a:pt x="1413831" y="301128"/>
                  <a:pt x="1405611" y="315411"/>
                  <a:pt x="1399142" y="330506"/>
                </a:cubicBezTo>
                <a:cubicBezTo>
                  <a:pt x="1350512" y="443977"/>
                  <a:pt x="1439169" y="261473"/>
                  <a:pt x="1366092" y="407624"/>
                </a:cubicBezTo>
                <a:cubicBezTo>
                  <a:pt x="1358747" y="462708"/>
                  <a:pt x="1352725" y="517985"/>
                  <a:pt x="1344058" y="572877"/>
                </a:cubicBezTo>
                <a:cubicBezTo>
                  <a:pt x="1341696" y="587833"/>
                  <a:pt x="1334626" y="601887"/>
                  <a:pt x="1333041" y="616945"/>
                </a:cubicBezTo>
                <a:cubicBezTo>
                  <a:pt x="1317779" y="761933"/>
                  <a:pt x="1331016" y="749265"/>
                  <a:pt x="1311007" y="859316"/>
                </a:cubicBezTo>
                <a:cubicBezTo>
                  <a:pt x="1302320" y="907098"/>
                  <a:pt x="1296309" y="909531"/>
                  <a:pt x="1277957" y="958468"/>
                </a:cubicBezTo>
                <a:cubicBezTo>
                  <a:pt x="1273879" y="969341"/>
                  <a:pt x="1272580" y="981367"/>
                  <a:pt x="1266940" y="991518"/>
                </a:cubicBezTo>
                <a:cubicBezTo>
                  <a:pt x="1254080" y="1014667"/>
                  <a:pt x="1234716" y="1033934"/>
                  <a:pt x="1222873" y="1057620"/>
                </a:cubicBezTo>
                <a:cubicBezTo>
                  <a:pt x="1193871" y="1115622"/>
                  <a:pt x="1212452" y="1090074"/>
                  <a:pt x="1167788" y="1134738"/>
                </a:cubicBezTo>
                <a:cubicBezTo>
                  <a:pt x="1164116" y="1145755"/>
                  <a:pt x="1161964" y="1157401"/>
                  <a:pt x="1156771" y="1167788"/>
                </a:cubicBezTo>
                <a:cubicBezTo>
                  <a:pt x="1145076" y="1191179"/>
                  <a:pt x="1101488" y="1242401"/>
                  <a:pt x="1090670" y="1255923"/>
                </a:cubicBezTo>
                <a:cubicBezTo>
                  <a:pt x="1086998" y="1266940"/>
                  <a:pt x="1085415" y="1278891"/>
                  <a:pt x="1079653" y="1288974"/>
                </a:cubicBezTo>
                <a:cubicBezTo>
                  <a:pt x="1053509" y="1334726"/>
                  <a:pt x="1037671" y="1336954"/>
                  <a:pt x="1002535" y="1377109"/>
                </a:cubicBezTo>
                <a:cubicBezTo>
                  <a:pt x="990444" y="1390927"/>
                  <a:pt x="979670" y="1405899"/>
                  <a:pt x="969485" y="1421176"/>
                </a:cubicBezTo>
                <a:cubicBezTo>
                  <a:pt x="957607" y="1438993"/>
                  <a:pt x="950534" y="1460145"/>
                  <a:pt x="936434" y="1476260"/>
                </a:cubicBezTo>
                <a:cubicBezTo>
                  <a:pt x="924343" y="1490078"/>
                  <a:pt x="905350" y="1496327"/>
                  <a:pt x="892367" y="1509311"/>
                </a:cubicBezTo>
                <a:cubicBezTo>
                  <a:pt x="883004" y="1518674"/>
                  <a:pt x="879696" y="1532999"/>
                  <a:pt x="870333" y="1542362"/>
                </a:cubicBezTo>
                <a:cubicBezTo>
                  <a:pt x="860970" y="1551724"/>
                  <a:pt x="847335" y="1555778"/>
                  <a:pt x="837282" y="1564395"/>
                </a:cubicBezTo>
                <a:cubicBezTo>
                  <a:pt x="770743" y="1621428"/>
                  <a:pt x="820894" y="1599237"/>
                  <a:pt x="760164" y="1619480"/>
                </a:cubicBezTo>
                <a:cubicBezTo>
                  <a:pt x="752819" y="1630497"/>
                  <a:pt x="747492" y="1643168"/>
                  <a:pt x="738130" y="1652530"/>
                </a:cubicBezTo>
                <a:cubicBezTo>
                  <a:pt x="720125" y="1670535"/>
                  <a:pt x="682908" y="1691975"/>
                  <a:pt x="661012" y="1707615"/>
                </a:cubicBezTo>
                <a:cubicBezTo>
                  <a:pt x="646071" y="1718287"/>
                  <a:pt x="633368" y="1732454"/>
                  <a:pt x="616945" y="1740665"/>
                </a:cubicBezTo>
                <a:cubicBezTo>
                  <a:pt x="603402" y="1747436"/>
                  <a:pt x="587566" y="1748010"/>
                  <a:pt x="572877" y="1751682"/>
                </a:cubicBezTo>
                <a:cubicBezTo>
                  <a:pt x="478171" y="1814821"/>
                  <a:pt x="597990" y="1739126"/>
                  <a:pt x="506776" y="1784733"/>
                </a:cubicBezTo>
                <a:cubicBezTo>
                  <a:pt x="494933" y="1790654"/>
                  <a:pt x="485825" y="1801389"/>
                  <a:pt x="473726" y="1806766"/>
                </a:cubicBezTo>
                <a:cubicBezTo>
                  <a:pt x="452502" y="1816199"/>
                  <a:pt x="429658" y="1821455"/>
                  <a:pt x="407624" y="1828800"/>
                </a:cubicBezTo>
                <a:lnTo>
                  <a:pt x="374574" y="1839817"/>
                </a:lnTo>
                <a:cubicBezTo>
                  <a:pt x="276707" y="1913217"/>
                  <a:pt x="382694" y="1842634"/>
                  <a:pt x="286439" y="1883885"/>
                </a:cubicBezTo>
                <a:cubicBezTo>
                  <a:pt x="274269" y="1889101"/>
                  <a:pt x="266233" y="1902707"/>
                  <a:pt x="253388" y="1905918"/>
                </a:cubicBezTo>
                <a:cubicBezTo>
                  <a:pt x="221127" y="1913983"/>
                  <a:pt x="187287" y="1913263"/>
                  <a:pt x="154236" y="1916935"/>
                </a:cubicBezTo>
                <a:cubicBezTo>
                  <a:pt x="128530" y="1913263"/>
                  <a:pt x="100847" y="1916464"/>
                  <a:pt x="77118" y="1905918"/>
                </a:cubicBezTo>
                <a:cubicBezTo>
                  <a:pt x="65019" y="1900541"/>
                  <a:pt x="64447" y="1882230"/>
                  <a:pt x="55085" y="1872868"/>
                </a:cubicBezTo>
                <a:cubicBezTo>
                  <a:pt x="41791" y="1859574"/>
                  <a:pt x="17387" y="1848511"/>
                  <a:pt x="0" y="1839817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24"/>
          <p:cNvSpPr/>
          <p:nvPr/>
        </p:nvSpPr>
        <p:spPr>
          <a:xfrm>
            <a:off x="5275243" y="3409276"/>
            <a:ext cx="3254550" cy="388392"/>
          </a:xfrm>
          <a:custGeom>
            <a:avLst/>
            <a:gdLst>
              <a:gd name="connsiteX0" fmla="*/ 3382179 w 3382179"/>
              <a:gd name="connsiteY0" fmla="*/ 99152 h 407625"/>
              <a:gd name="connsiteX1" fmla="*/ 3294044 w 3382179"/>
              <a:gd name="connsiteY1" fmla="*/ 132203 h 407625"/>
              <a:gd name="connsiteX2" fmla="*/ 3260993 w 3382179"/>
              <a:gd name="connsiteY2" fmla="*/ 143220 h 407625"/>
              <a:gd name="connsiteX3" fmla="*/ 3227943 w 3382179"/>
              <a:gd name="connsiteY3" fmla="*/ 165254 h 407625"/>
              <a:gd name="connsiteX4" fmla="*/ 3051673 w 3382179"/>
              <a:gd name="connsiteY4" fmla="*/ 187287 h 407625"/>
              <a:gd name="connsiteX5" fmla="*/ 2049138 w 3382179"/>
              <a:gd name="connsiteY5" fmla="*/ 176270 h 407625"/>
              <a:gd name="connsiteX6" fmla="*/ 1894902 w 3382179"/>
              <a:gd name="connsiteY6" fmla="*/ 154237 h 407625"/>
              <a:gd name="connsiteX7" fmla="*/ 1861851 w 3382179"/>
              <a:gd name="connsiteY7" fmla="*/ 132203 h 407625"/>
              <a:gd name="connsiteX8" fmla="*/ 1663547 w 3382179"/>
              <a:gd name="connsiteY8" fmla="*/ 110169 h 407625"/>
              <a:gd name="connsiteX9" fmla="*/ 1586429 w 3382179"/>
              <a:gd name="connsiteY9" fmla="*/ 88135 h 407625"/>
              <a:gd name="connsiteX10" fmla="*/ 1520328 w 3382179"/>
              <a:gd name="connsiteY10" fmla="*/ 66102 h 407625"/>
              <a:gd name="connsiteX11" fmla="*/ 1377109 w 3382179"/>
              <a:gd name="connsiteY11" fmla="*/ 55085 h 407625"/>
              <a:gd name="connsiteX12" fmla="*/ 1311008 w 3382179"/>
              <a:gd name="connsiteY12" fmla="*/ 44068 h 407625"/>
              <a:gd name="connsiteX13" fmla="*/ 1244906 w 3382179"/>
              <a:gd name="connsiteY13" fmla="*/ 22034 h 407625"/>
              <a:gd name="connsiteX14" fmla="*/ 716097 w 3382179"/>
              <a:gd name="connsiteY14" fmla="*/ 0 h 407625"/>
              <a:gd name="connsiteX15" fmla="*/ 440675 w 3382179"/>
              <a:gd name="connsiteY15" fmla="*/ 11017 h 407625"/>
              <a:gd name="connsiteX16" fmla="*/ 374574 w 3382179"/>
              <a:gd name="connsiteY16" fmla="*/ 33051 h 407625"/>
              <a:gd name="connsiteX17" fmla="*/ 330506 w 3382179"/>
              <a:gd name="connsiteY17" fmla="*/ 44068 h 407625"/>
              <a:gd name="connsiteX18" fmla="*/ 231355 w 3382179"/>
              <a:gd name="connsiteY18" fmla="*/ 99152 h 407625"/>
              <a:gd name="connsiteX19" fmla="*/ 198304 w 3382179"/>
              <a:gd name="connsiteY19" fmla="*/ 132203 h 407625"/>
              <a:gd name="connsiteX20" fmla="*/ 165253 w 3382179"/>
              <a:gd name="connsiteY20" fmla="*/ 143220 h 407625"/>
              <a:gd name="connsiteX21" fmla="*/ 132203 w 3382179"/>
              <a:gd name="connsiteY21" fmla="*/ 165254 h 407625"/>
              <a:gd name="connsiteX22" fmla="*/ 121186 w 3382179"/>
              <a:gd name="connsiteY22" fmla="*/ 198304 h 407625"/>
              <a:gd name="connsiteX23" fmla="*/ 77118 w 3382179"/>
              <a:gd name="connsiteY23" fmla="*/ 264405 h 407625"/>
              <a:gd name="connsiteX24" fmla="*/ 22034 w 3382179"/>
              <a:gd name="connsiteY24" fmla="*/ 352540 h 407625"/>
              <a:gd name="connsiteX25" fmla="*/ 0 w 3382179"/>
              <a:gd name="connsiteY25" fmla="*/ 407625 h 40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82179" h="407625">
                <a:moveTo>
                  <a:pt x="3382179" y="99152"/>
                </a:moveTo>
                <a:lnTo>
                  <a:pt x="3294044" y="132203"/>
                </a:lnTo>
                <a:cubicBezTo>
                  <a:pt x="3283130" y="136172"/>
                  <a:pt x="3271380" y="138026"/>
                  <a:pt x="3260993" y="143220"/>
                </a:cubicBezTo>
                <a:cubicBezTo>
                  <a:pt x="3249150" y="149141"/>
                  <a:pt x="3240504" y="161067"/>
                  <a:pt x="3227943" y="165254"/>
                </a:cubicBezTo>
                <a:cubicBezTo>
                  <a:pt x="3198662" y="175014"/>
                  <a:pt x="3063089" y="186145"/>
                  <a:pt x="3051673" y="187287"/>
                </a:cubicBezTo>
                <a:lnTo>
                  <a:pt x="2049138" y="176270"/>
                </a:lnTo>
                <a:cubicBezTo>
                  <a:pt x="1967528" y="174654"/>
                  <a:pt x="1956876" y="169731"/>
                  <a:pt x="1894902" y="154237"/>
                </a:cubicBezTo>
                <a:cubicBezTo>
                  <a:pt x="1883885" y="146892"/>
                  <a:pt x="1874533" y="136008"/>
                  <a:pt x="1861851" y="132203"/>
                </a:cubicBezTo>
                <a:cubicBezTo>
                  <a:pt x="1832715" y="123462"/>
                  <a:pt x="1672920" y="111021"/>
                  <a:pt x="1663547" y="110169"/>
                </a:cubicBezTo>
                <a:cubicBezTo>
                  <a:pt x="1552515" y="73157"/>
                  <a:pt x="1724712" y="129619"/>
                  <a:pt x="1586429" y="88135"/>
                </a:cubicBezTo>
                <a:cubicBezTo>
                  <a:pt x="1564183" y="81461"/>
                  <a:pt x="1543485" y="67883"/>
                  <a:pt x="1520328" y="66102"/>
                </a:cubicBezTo>
                <a:lnTo>
                  <a:pt x="1377109" y="55085"/>
                </a:lnTo>
                <a:cubicBezTo>
                  <a:pt x="1355075" y="51413"/>
                  <a:pt x="1332679" y="49486"/>
                  <a:pt x="1311008" y="44068"/>
                </a:cubicBezTo>
                <a:cubicBezTo>
                  <a:pt x="1288476" y="38435"/>
                  <a:pt x="1268036" y="24137"/>
                  <a:pt x="1244906" y="22034"/>
                </a:cubicBezTo>
                <a:cubicBezTo>
                  <a:pt x="988355" y="-1289"/>
                  <a:pt x="1164268" y="12113"/>
                  <a:pt x="716097" y="0"/>
                </a:cubicBezTo>
                <a:cubicBezTo>
                  <a:pt x="624290" y="3672"/>
                  <a:pt x="532128" y="2167"/>
                  <a:pt x="440675" y="11017"/>
                </a:cubicBezTo>
                <a:cubicBezTo>
                  <a:pt x="417557" y="13254"/>
                  <a:pt x="397106" y="27418"/>
                  <a:pt x="374574" y="33051"/>
                </a:cubicBezTo>
                <a:lnTo>
                  <a:pt x="330506" y="44068"/>
                </a:lnTo>
                <a:cubicBezTo>
                  <a:pt x="254743" y="94576"/>
                  <a:pt x="289527" y="79761"/>
                  <a:pt x="231355" y="99152"/>
                </a:cubicBezTo>
                <a:cubicBezTo>
                  <a:pt x="220338" y="110169"/>
                  <a:pt x="211268" y="123561"/>
                  <a:pt x="198304" y="132203"/>
                </a:cubicBezTo>
                <a:cubicBezTo>
                  <a:pt x="188641" y="138645"/>
                  <a:pt x="175640" y="138026"/>
                  <a:pt x="165253" y="143220"/>
                </a:cubicBezTo>
                <a:cubicBezTo>
                  <a:pt x="153410" y="149141"/>
                  <a:pt x="143220" y="157909"/>
                  <a:pt x="132203" y="165254"/>
                </a:cubicBezTo>
                <a:cubicBezTo>
                  <a:pt x="128531" y="176271"/>
                  <a:pt x="126826" y="188153"/>
                  <a:pt x="121186" y="198304"/>
                </a:cubicBezTo>
                <a:cubicBezTo>
                  <a:pt x="108325" y="221453"/>
                  <a:pt x="77118" y="264405"/>
                  <a:pt x="77118" y="264405"/>
                </a:cubicBezTo>
                <a:cubicBezTo>
                  <a:pt x="50898" y="343068"/>
                  <a:pt x="74410" y="317624"/>
                  <a:pt x="22034" y="352540"/>
                </a:cubicBezTo>
                <a:cubicBezTo>
                  <a:pt x="8420" y="393381"/>
                  <a:pt x="16210" y="375204"/>
                  <a:pt x="0" y="407625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Uncertain trajectories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check-ins or geo-tagged photos</a:t>
            </a:r>
          </a:p>
          <a:p>
            <a:r>
              <a:rPr lang="en-US" sz="2400" dirty="0"/>
              <a:t>Taxi trajectories, trails of migratory birds</a:t>
            </a:r>
          </a:p>
        </p:txBody>
      </p:sp>
      <p:pic>
        <p:nvPicPr>
          <p:cNvPr id="4" name="Picture 5" descr="\\geolife04\d$\users\v-yanchl\data\hujiafeng\Graphs\frequentGraphs\top10\2010_weekend.jp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8" t="50000" r="16409" b="2563"/>
          <a:stretch/>
        </p:blipFill>
        <p:spPr bwMode="auto">
          <a:xfrm>
            <a:off x="506632" y="3048000"/>
            <a:ext cx="4000500" cy="3276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46382" y="3965575"/>
            <a:ext cx="3041650" cy="1749425"/>
            <a:chOff x="3282950" y="3127375"/>
            <a:chExt cx="3041650" cy="1749425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282950" y="3127375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4200525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943600" y="46482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5" name="Freeform 14"/>
          <p:cNvSpPr/>
          <p:nvPr/>
        </p:nvSpPr>
        <p:spPr>
          <a:xfrm>
            <a:off x="1167618" y="4183753"/>
            <a:ext cx="2644727" cy="1398776"/>
          </a:xfrm>
          <a:custGeom>
            <a:avLst/>
            <a:gdLst>
              <a:gd name="connsiteX0" fmla="*/ 0 w 2644727"/>
              <a:gd name="connsiteY0" fmla="*/ 62345 h 1398776"/>
              <a:gd name="connsiteX1" fmla="*/ 618979 w 2644727"/>
              <a:gd name="connsiteY1" fmla="*/ 62345 h 1398776"/>
              <a:gd name="connsiteX2" fmla="*/ 858130 w 2644727"/>
              <a:gd name="connsiteY2" fmla="*/ 34210 h 1398776"/>
              <a:gd name="connsiteX3" fmla="*/ 886265 w 2644727"/>
              <a:gd name="connsiteY3" fmla="*/ 596918 h 1398776"/>
              <a:gd name="connsiteX4" fmla="*/ 914400 w 2644727"/>
              <a:gd name="connsiteY4" fmla="*/ 1047084 h 1398776"/>
              <a:gd name="connsiteX5" fmla="*/ 956604 w 2644727"/>
              <a:gd name="connsiteY5" fmla="*/ 1103355 h 1398776"/>
              <a:gd name="connsiteX6" fmla="*/ 2110154 w 2644727"/>
              <a:gd name="connsiteY6" fmla="*/ 1047084 h 1398776"/>
              <a:gd name="connsiteX7" fmla="*/ 2644727 w 2644727"/>
              <a:gd name="connsiteY7" fmla="*/ 1398776 h 139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4727" h="1398776">
                <a:moveTo>
                  <a:pt x="0" y="62345"/>
                </a:moveTo>
                <a:lnTo>
                  <a:pt x="618979" y="62345"/>
                </a:lnTo>
                <a:cubicBezTo>
                  <a:pt x="762001" y="57656"/>
                  <a:pt x="813582" y="-54885"/>
                  <a:pt x="858130" y="34210"/>
                </a:cubicBezTo>
                <a:cubicBezTo>
                  <a:pt x="902678" y="123305"/>
                  <a:pt x="876887" y="428106"/>
                  <a:pt x="886265" y="596918"/>
                </a:cubicBezTo>
                <a:cubicBezTo>
                  <a:pt x="895643" y="765730"/>
                  <a:pt x="902677" y="962678"/>
                  <a:pt x="914400" y="1047084"/>
                </a:cubicBezTo>
                <a:cubicBezTo>
                  <a:pt x="926123" y="1131490"/>
                  <a:pt x="757312" y="1103355"/>
                  <a:pt x="956604" y="1103355"/>
                </a:cubicBezTo>
                <a:cubicBezTo>
                  <a:pt x="1155896" y="1103355"/>
                  <a:pt x="1828800" y="997847"/>
                  <a:pt x="2110154" y="1047084"/>
                </a:cubicBezTo>
                <a:cubicBezTo>
                  <a:pt x="2391508" y="1096321"/>
                  <a:pt x="2518117" y="1247548"/>
                  <a:pt x="2644727" y="13987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111348" y="4232031"/>
            <a:ext cx="2686929" cy="1752491"/>
          </a:xfrm>
          <a:custGeom>
            <a:avLst/>
            <a:gdLst>
              <a:gd name="connsiteX0" fmla="*/ 0 w 2686929"/>
              <a:gd name="connsiteY0" fmla="*/ 0 h 1752491"/>
              <a:gd name="connsiteX1" fmla="*/ 154744 w 2686929"/>
              <a:gd name="connsiteY1" fmla="*/ 492369 h 1752491"/>
              <a:gd name="connsiteX2" fmla="*/ 590843 w 2686929"/>
              <a:gd name="connsiteY2" fmla="*/ 661181 h 1752491"/>
              <a:gd name="connsiteX3" fmla="*/ 618978 w 2686929"/>
              <a:gd name="connsiteY3" fmla="*/ 1026941 h 1752491"/>
              <a:gd name="connsiteX4" fmla="*/ 1209821 w 2686929"/>
              <a:gd name="connsiteY4" fmla="*/ 998806 h 1752491"/>
              <a:gd name="connsiteX5" fmla="*/ 1885070 w 2686929"/>
              <a:gd name="connsiteY5" fmla="*/ 1730326 h 1752491"/>
              <a:gd name="connsiteX6" fmla="*/ 2686929 w 2686929"/>
              <a:gd name="connsiteY6" fmla="*/ 1491175 h 175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929" h="1752491">
                <a:moveTo>
                  <a:pt x="0" y="0"/>
                </a:moveTo>
                <a:cubicBezTo>
                  <a:pt x="28135" y="191086"/>
                  <a:pt x="56270" y="382172"/>
                  <a:pt x="154744" y="492369"/>
                </a:cubicBezTo>
                <a:cubicBezTo>
                  <a:pt x="253218" y="602566"/>
                  <a:pt x="513471" y="572086"/>
                  <a:pt x="590843" y="661181"/>
                </a:cubicBezTo>
                <a:cubicBezTo>
                  <a:pt x="668215" y="750276"/>
                  <a:pt x="515815" y="970670"/>
                  <a:pt x="618978" y="1026941"/>
                </a:cubicBezTo>
                <a:cubicBezTo>
                  <a:pt x="722141" y="1083212"/>
                  <a:pt x="998806" y="881575"/>
                  <a:pt x="1209821" y="998806"/>
                </a:cubicBezTo>
                <a:cubicBezTo>
                  <a:pt x="1420836" y="1116037"/>
                  <a:pt x="1638885" y="1648265"/>
                  <a:pt x="1885070" y="1730326"/>
                </a:cubicBezTo>
                <a:cubicBezTo>
                  <a:pt x="2131255" y="1812387"/>
                  <a:pt x="2409092" y="1651781"/>
                  <a:pt x="2686929" y="1491175"/>
                </a:cubicBezTo>
              </a:path>
            </a:pathLst>
          </a:custGeom>
          <a:noFill/>
          <a:ln w="38100">
            <a:solidFill>
              <a:srgbClr val="0C0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272051" y="4038600"/>
            <a:ext cx="2461749" cy="1781533"/>
          </a:xfrm>
          <a:custGeom>
            <a:avLst/>
            <a:gdLst>
              <a:gd name="connsiteX0" fmla="*/ 13971 w 2461749"/>
              <a:gd name="connsiteY0" fmla="*/ 123569 h 1781533"/>
              <a:gd name="connsiteX1" fmla="*/ 70241 w 2461749"/>
              <a:gd name="connsiteY1" fmla="*/ 123569 h 1781533"/>
              <a:gd name="connsiteX2" fmla="*/ 970574 w 2461749"/>
              <a:gd name="connsiteY2" fmla="*/ 109501 h 1781533"/>
              <a:gd name="connsiteX3" fmla="*/ 886168 w 2461749"/>
              <a:gd name="connsiteY3" fmla="*/ 1642879 h 1781533"/>
              <a:gd name="connsiteX4" fmla="*/ 2461749 w 2461749"/>
              <a:gd name="connsiteY4" fmla="*/ 1614744 h 178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749" h="1781533">
                <a:moveTo>
                  <a:pt x="13971" y="123569"/>
                </a:moveTo>
                <a:cubicBezTo>
                  <a:pt x="-37611" y="124741"/>
                  <a:pt x="70241" y="123569"/>
                  <a:pt x="70241" y="123569"/>
                </a:cubicBezTo>
                <a:cubicBezTo>
                  <a:pt x="229675" y="121224"/>
                  <a:pt x="834586" y="-143717"/>
                  <a:pt x="970574" y="109501"/>
                </a:cubicBezTo>
                <a:cubicBezTo>
                  <a:pt x="1106562" y="362719"/>
                  <a:pt x="637639" y="1392005"/>
                  <a:pt x="886168" y="1642879"/>
                </a:cubicBezTo>
                <a:cubicBezTo>
                  <a:pt x="1134697" y="1893753"/>
                  <a:pt x="1798223" y="1754248"/>
                  <a:pt x="2461749" y="161474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953000" y="2968468"/>
            <a:ext cx="3886200" cy="1369994"/>
            <a:chOff x="4800600" y="2676966"/>
            <a:chExt cx="4038599" cy="1437834"/>
          </a:xfrm>
        </p:grpSpPr>
        <p:pic>
          <p:nvPicPr>
            <p:cNvPr id="18" name="Picture 5" descr="C:\Users\yuzheng\AppData\Local\Microsoft\Windows\Temporary Internet Files\Content.IE5\73GAXKHC\MC900441405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65"/>
            <a:stretch/>
          </p:blipFill>
          <p:spPr bwMode="auto">
            <a:xfrm>
              <a:off x="4800600" y="3525133"/>
              <a:ext cx="609599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Users\yuzheng\AppData\Local\Microsoft\Windows\Temporary Internet Files\Content.IE5\73GAXKHC\MC900441405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65"/>
            <a:stretch/>
          </p:blipFill>
          <p:spPr bwMode="auto">
            <a:xfrm>
              <a:off x="8229600" y="2676966"/>
              <a:ext cx="609599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yuzheng\AppData\Local\Microsoft\Windows\Temporary Internet Files\Content.IE5\73GAXKHC\MC900441405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65"/>
            <a:stretch/>
          </p:blipFill>
          <p:spPr bwMode="auto">
            <a:xfrm>
              <a:off x="6278697" y="2752248"/>
              <a:ext cx="609599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Freeform 62"/>
          <p:cNvSpPr/>
          <p:nvPr/>
        </p:nvSpPr>
        <p:spPr>
          <a:xfrm>
            <a:off x="5305425" y="4887109"/>
            <a:ext cx="2505075" cy="1535604"/>
          </a:xfrm>
          <a:custGeom>
            <a:avLst/>
            <a:gdLst>
              <a:gd name="connsiteX0" fmla="*/ 2505075 w 2505075"/>
              <a:gd name="connsiteY0" fmla="*/ 46841 h 1535604"/>
              <a:gd name="connsiteX1" fmla="*/ 1828800 w 2505075"/>
              <a:gd name="connsiteY1" fmla="*/ 56366 h 1535604"/>
              <a:gd name="connsiteX2" fmla="*/ 1781175 w 2505075"/>
              <a:gd name="connsiteY2" fmla="*/ 608816 h 1535604"/>
              <a:gd name="connsiteX3" fmla="*/ 295275 w 2505075"/>
              <a:gd name="connsiteY3" fmla="*/ 608816 h 1535604"/>
              <a:gd name="connsiteX4" fmla="*/ 209550 w 2505075"/>
              <a:gd name="connsiteY4" fmla="*/ 1418441 h 1535604"/>
              <a:gd name="connsiteX5" fmla="*/ 0 w 2505075"/>
              <a:gd name="connsiteY5" fmla="*/ 1513691 h 153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5075" h="1535604">
                <a:moveTo>
                  <a:pt x="2505075" y="46841"/>
                </a:moveTo>
                <a:cubicBezTo>
                  <a:pt x="2227262" y="4772"/>
                  <a:pt x="1949450" y="-37297"/>
                  <a:pt x="1828800" y="56366"/>
                </a:cubicBezTo>
                <a:cubicBezTo>
                  <a:pt x="1708150" y="150029"/>
                  <a:pt x="2036762" y="516741"/>
                  <a:pt x="1781175" y="608816"/>
                </a:cubicBezTo>
                <a:cubicBezTo>
                  <a:pt x="1525588" y="700891"/>
                  <a:pt x="557212" y="473879"/>
                  <a:pt x="295275" y="608816"/>
                </a:cubicBezTo>
                <a:cubicBezTo>
                  <a:pt x="33338" y="743753"/>
                  <a:pt x="258762" y="1267629"/>
                  <a:pt x="209550" y="1418441"/>
                </a:cubicBezTo>
                <a:cubicBezTo>
                  <a:pt x="160338" y="1569253"/>
                  <a:pt x="80169" y="1541472"/>
                  <a:pt x="0" y="151369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64"/>
          <p:cNvSpPr/>
          <p:nvPr/>
        </p:nvSpPr>
        <p:spPr>
          <a:xfrm>
            <a:off x="5676900" y="5019675"/>
            <a:ext cx="2392750" cy="1327782"/>
          </a:xfrm>
          <a:custGeom>
            <a:avLst/>
            <a:gdLst>
              <a:gd name="connsiteX0" fmla="*/ 2286000 w 2392750"/>
              <a:gd name="connsiteY0" fmla="*/ 0 h 1327782"/>
              <a:gd name="connsiteX1" fmla="*/ 2228850 w 2392750"/>
              <a:gd name="connsiteY1" fmla="*/ 485775 h 1327782"/>
              <a:gd name="connsiteX2" fmla="*/ 733425 w 2392750"/>
              <a:gd name="connsiteY2" fmla="*/ 466725 h 1327782"/>
              <a:gd name="connsiteX3" fmla="*/ 657225 w 2392750"/>
              <a:gd name="connsiteY3" fmla="*/ 1228725 h 1327782"/>
              <a:gd name="connsiteX4" fmla="*/ 0 w 2392750"/>
              <a:gd name="connsiteY4" fmla="*/ 1295400 h 132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750" h="1327782">
                <a:moveTo>
                  <a:pt x="2286000" y="0"/>
                </a:moveTo>
                <a:cubicBezTo>
                  <a:pt x="2386806" y="203994"/>
                  <a:pt x="2487613" y="407988"/>
                  <a:pt x="2228850" y="485775"/>
                </a:cubicBezTo>
                <a:cubicBezTo>
                  <a:pt x="1970087" y="563563"/>
                  <a:pt x="995362" y="342900"/>
                  <a:pt x="733425" y="466725"/>
                </a:cubicBezTo>
                <a:cubicBezTo>
                  <a:pt x="471488" y="590550"/>
                  <a:pt x="779462" y="1090613"/>
                  <a:pt x="657225" y="1228725"/>
                </a:cubicBezTo>
                <a:cubicBezTo>
                  <a:pt x="534988" y="1366837"/>
                  <a:pt x="267494" y="1331118"/>
                  <a:pt x="0" y="129540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5" grpId="0" animBg="1"/>
      <p:bldP spid="16" grpId="0" animBg="1"/>
      <p:bldP spid="17" grpId="0" animBg="1"/>
      <p:bldP spid="63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/>
              <a:t>Reducing Uncertainty from Trajectory Data </a:t>
            </a:r>
            <a:r>
              <a:rPr lang="en-US" sz="2000" dirty="0">
                <a:sym typeface="Wingdings" panose="05000000000000000000" pitchFamily="2" charset="2"/>
              </a:rPr>
              <a:t> Enhance its utility</a:t>
            </a:r>
          </a:p>
          <a:p>
            <a:pPr lvl="1"/>
            <a:r>
              <a:rPr lang="en-US" sz="1600" i="1" dirty="0"/>
              <a:t>Modeling Uncertainty of a Trajectory for Queries</a:t>
            </a:r>
          </a:p>
          <a:p>
            <a:pPr lvl="1"/>
            <a:r>
              <a:rPr lang="en-US" sz="1600" i="1" dirty="0"/>
              <a:t>Path Inference from Uncertain Trajectories</a:t>
            </a:r>
            <a:endParaRPr lang="en-US" sz="1600" dirty="0"/>
          </a:p>
          <a:p>
            <a:r>
              <a:rPr lang="en-US" sz="2000" dirty="0"/>
              <a:t>Make a trajectory even more uncertain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Protect a user’s privacy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64008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63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673"/>
            <a:ext cx="8229600" cy="1034327"/>
          </a:xfrm>
        </p:spPr>
        <p:txBody>
          <a:bodyPr/>
          <a:lstStyle/>
          <a:p>
            <a:r>
              <a:rPr lang="en-US" dirty="0"/>
              <a:t>Trajectory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Modeling Uncertainty of a Trajectory for 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28708"/>
            <a:ext cx="5279232" cy="38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Path Inference from Uncertain Trajectories</a:t>
            </a:r>
          </a:p>
          <a:p>
            <a:pPr lvl="1"/>
            <a:r>
              <a:rPr lang="en-US" sz="2000" dirty="0"/>
              <a:t>In a road network</a:t>
            </a:r>
          </a:p>
          <a:p>
            <a:pPr lvl="1"/>
            <a:r>
              <a:rPr lang="en-US" sz="2000" dirty="0"/>
              <a:t>In a free space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6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dirty="0"/>
              <a:t>Constructing Popular Routes from </a:t>
            </a:r>
            <a:r>
              <a:rPr lang="en-US" altLang="zh-CN" sz="4000" b="1" dirty="0">
                <a:solidFill>
                  <a:srgbClr val="FF0000"/>
                </a:solidFill>
              </a:rPr>
              <a:t>Uncertain</a:t>
            </a:r>
            <a:r>
              <a:rPr lang="en-US" altLang="zh-CN" sz="4000" b="1" dirty="0"/>
              <a:t> Trajectories 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Free Space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21032" y="3810000"/>
            <a:ext cx="2465168" cy="1638300"/>
            <a:chOff x="506632" y="3048000"/>
            <a:chExt cx="4000500" cy="3276600"/>
          </a:xfrm>
        </p:grpSpPr>
        <p:pic>
          <p:nvPicPr>
            <p:cNvPr id="6" name="Picture 5" descr="\\geolife04\d$\users\v-yanchl\data\hujiafeng\Graphs\frequentGraphs\top10\2010_weekend.jpg"/>
            <p:cNvPicPr preferRelativeResize="0"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58" t="50000" r="16409" b="2563"/>
            <a:stretch/>
          </p:blipFill>
          <p:spPr bwMode="auto">
            <a:xfrm>
              <a:off x="506632" y="3048000"/>
              <a:ext cx="4000500" cy="32766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046382" y="3965575"/>
              <a:ext cx="3041650" cy="1749425"/>
              <a:chOff x="3282950" y="3127375"/>
              <a:chExt cx="3041650" cy="1749425"/>
            </a:xfrm>
          </p:grpSpPr>
          <p:sp>
            <p:nvSpPr>
              <p:cNvPr id="8" name="Rounded Rectangular Callout 7"/>
              <p:cNvSpPr/>
              <p:nvPr/>
            </p:nvSpPr>
            <p:spPr>
              <a:xfrm>
                <a:off x="3282950" y="3127375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5BB9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ular Callout 8"/>
              <p:cNvSpPr/>
              <p:nvPr/>
            </p:nvSpPr>
            <p:spPr>
              <a:xfrm>
                <a:off x="4200525" y="41148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5BB9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ular Callout 9"/>
              <p:cNvSpPr/>
              <p:nvPr/>
            </p:nvSpPr>
            <p:spPr>
              <a:xfrm>
                <a:off x="5943600" y="46482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5BB9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1167618" y="4183753"/>
              <a:ext cx="2644727" cy="1398776"/>
            </a:xfrm>
            <a:custGeom>
              <a:avLst/>
              <a:gdLst>
                <a:gd name="connsiteX0" fmla="*/ 0 w 2644727"/>
                <a:gd name="connsiteY0" fmla="*/ 62345 h 1398776"/>
                <a:gd name="connsiteX1" fmla="*/ 618979 w 2644727"/>
                <a:gd name="connsiteY1" fmla="*/ 62345 h 1398776"/>
                <a:gd name="connsiteX2" fmla="*/ 858130 w 2644727"/>
                <a:gd name="connsiteY2" fmla="*/ 34210 h 1398776"/>
                <a:gd name="connsiteX3" fmla="*/ 886265 w 2644727"/>
                <a:gd name="connsiteY3" fmla="*/ 596918 h 1398776"/>
                <a:gd name="connsiteX4" fmla="*/ 914400 w 2644727"/>
                <a:gd name="connsiteY4" fmla="*/ 1047084 h 1398776"/>
                <a:gd name="connsiteX5" fmla="*/ 956604 w 2644727"/>
                <a:gd name="connsiteY5" fmla="*/ 1103355 h 1398776"/>
                <a:gd name="connsiteX6" fmla="*/ 2110154 w 2644727"/>
                <a:gd name="connsiteY6" fmla="*/ 1047084 h 1398776"/>
                <a:gd name="connsiteX7" fmla="*/ 2644727 w 2644727"/>
                <a:gd name="connsiteY7" fmla="*/ 1398776 h 139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727" h="1398776">
                  <a:moveTo>
                    <a:pt x="0" y="62345"/>
                  </a:moveTo>
                  <a:lnTo>
                    <a:pt x="618979" y="62345"/>
                  </a:lnTo>
                  <a:cubicBezTo>
                    <a:pt x="762001" y="57656"/>
                    <a:pt x="813582" y="-54885"/>
                    <a:pt x="858130" y="34210"/>
                  </a:cubicBezTo>
                  <a:cubicBezTo>
                    <a:pt x="902678" y="123305"/>
                    <a:pt x="876887" y="428106"/>
                    <a:pt x="886265" y="596918"/>
                  </a:cubicBezTo>
                  <a:cubicBezTo>
                    <a:pt x="895643" y="765730"/>
                    <a:pt x="902677" y="962678"/>
                    <a:pt x="914400" y="1047084"/>
                  </a:cubicBezTo>
                  <a:cubicBezTo>
                    <a:pt x="926123" y="1131490"/>
                    <a:pt x="757312" y="1103355"/>
                    <a:pt x="956604" y="1103355"/>
                  </a:cubicBezTo>
                  <a:cubicBezTo>
                    <a:pt x="1155896" y="1103355"/>
                    <a:pt x="1828800" y="997847"/>
                    <a:pt x="2110154" y="1047084"/>
                  </a:cubicBezTo>
                  <a:cubicBezTo>
                    <a:pt x="2391508" y="1096321"/>
                    <a:pt x="2518117" y="1247548"/>
                    <a:pt x="2644727" y="1398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11348" y="4232031"/>
              <a:ext cx="2686929" cy="1752491"/>
            </a:xfrm>
            <a:custGeom>
              <a:avLst/>
              <a:gdLst>
                <a:gd name="connsiteX0" fmla="*/ 0 w 2686929"/>
                <a:gd name="connsiteY0" fmla="*/ 0 h 1752491"/>
                <a:gd name="connsiteX1" fmla="*/ 154744 w 2686929"/>
                <a:gd name="connsiteY1" fmla="*/ 492369 h 1752491"/>
                <a:gd name="connsiteX2" fmla="*/ 590843 w 2686929"/>
                <a:gd name="connsiteY2" fmla="*/ 661181 h 1752491"/>
                <a:gd name="connsiteX3" fmla="*/ 618978 w 2686929"/>
                <a:gd name="connsiteY3" fmla="*/ 1026941 h 1752491"/>
                <a:gd name="connsiteX4" fmla="*/ 1209821 w 2686929"/>
                <a:gd name="connsiteY4" fmla="*/ 998806 h 1752491"/>
                <a:gd name="connsiteX5" fmla="*/ 1885070 w 2686929"/>
                <a:gd name="connsiteY5" fmla="*/ 1730326 h 1752491"/>
                <a:gd name="connsiteX6" fmla="*/ 2686929 w 2686929"/>
                <a:gd name="connsiteY6" fmla="*/ 1491175 h 175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929" h="1752491">
                  <a:moveTo>
                    <a:pt x="0" y="0"/>
                  </a:moveTo>
                  <a:cubicBezTo>
                    <a:pt x="28135" y="191086"/>
                    <a:pt x="56270" y="382172"/>
                    <a:pt x="154744" y="492369"/>
                  </a:cubicBezTo>
                  <a:cubicBezTo>
                    <a:pt x="253218" y="602566"/>
                    <a:pt x="513471" y="572086"/>
                    <a:pt x="590843" y="661181"/>
                  </a:cubicBezTo>
                  <a:cubicBezTo>
                    <a:pt x="668215" y="750276"/>
                    <a:pt x="515815" y="970670"/>
                    <a:pt x="618978" y="1026941"/>
                  </a:cubicBezTo>
                  <a:cubicBezTo>
                    <a:pt x="722141" y="1083212"/>
                    <a:pt x="998806" y="881575"/>
                    <a:pt x="1209821" y="998806"/>
                  </a:cubicBezTo>
                  <a:cubicBezTo>
                    <a:pt x="1420836" y="1116037"/>
                    <a:pt x="1638885" y="1648265"/>
                    <a:pt x="1885070" y="1730326"/>
                  </a:cubicBezTo>
                  <a:cubicBezTo>
                    <a:pt x="2131255" y="1812387"/>
                    <a:pt x="2409092" y="1651781"/>
                    <a:pt x="2686929" y="1491175"/>
                  </a:cubicBezTo>
                </a:path>
              </a:pathLst>
            </a:custGeom>
            <a:noFill/>
            <a:ln w="38100">
              <a:solidFill>
                <a:srgbClr val="0C0C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272051" y="4038600"/>
              <a:ext cx="2461749" cy="1781533"/>
            </a:xfrm>
            <a:custGeom>
              <a:avLst/>
              <a:gdLst>
                <a:gd name="connsiteX0" fmla="*/ 13971 w 2461749"/>
                <a:gd name="connsiteY0" fmla="*/ 123569 h 1781533"/>
                <a:gd name="connsiteX1" fmla="*/ 70241 w 2461749"/>
                <a:gd name="connsiteY1" fmla="*/ 123569 h 1781533"/>
                <a:gd name="connsiteX2" fmla="*/ 970574 w 2461749"/>
                <a:gd name="connsiteY2" fmla="*/ 109501 h 1781533"/>
                <a:gd name="connsiteX3" fmla="*/ 886168 w 2461749"/>
                <a:gd name="connsiteY3" fmla="*/ 1642879 h 1781533"/>
                <a:gd name="connsiteX4" fmla="*/ 2461749 w 2461749"/>
                <a:gd name="connsiteY4" fmla="*/ 1614744 h 178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1749" h="1781533">
                  <a:moveTo>
                    <a:pt x="13971" y="123569"/>
                  </a:moveTo>
                  <a:cubicBezTo>
                    <a:pt x="-37611" y="124741"/>
                    <a:pt x="70241" y="123569"/>
                    <a:pt x="70241" y="123569"/>
                  </a:cubicBezTo>
                  <a:cubicBezTo>
                    <a:pt x="229675" y="121224"/>
                    <a:pt x="834586" y="-143717"/>
                    <a:pt x="970574" y="109501"/>
                  </a:cubicBezTo>
                  <a:cubicBezTo>
                    <a:pt x="1106562" y="362719"/>
                    <a:pt x="637639" y="1392005"/>
                    <a:pt x="886168" y="1642879"/>
                  </a:cubicBezTo>
                  <a:cubicBezTo>
                    <a:pt x="1134697" y="1893753"/>
                    <a:pt x="1798223" y="1754248"/>
                    <a:pt x="2461749" y="1614744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810000"/>
            <a:ext cx="2514600" cy="1638300"/>
            <a:chOff x="2209800" y="3505200"/>
            <a:chExt cx="5410200" cy="3276600"/>
          </a:xfrm>
        </p:grpSpPr>
        <p:pic>
          <p:nvPicPr>
            <p:cNvPr id="14" name="Picture 5" descr="\\geolife04\d$\users\v-yanchl\data\hujiafeng\Graphs\frequentGraphs\top10\2010_weekend.jpg"/>
            <p:cNvPicPr preferRelativeResize="0"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9" t="50000" r="9128" b="2563"/>
            <a:stretch/>
          </p:blipFill>
          <p:spPr bwMode="auto">
            <a:xfrm>
              <a:off x="2209800" y="3505200"/>
              <a:ext cx="5410200" cy="32766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3441700" y="3962400"/>
              <a:ext cx="2806700" cy="1631950"/>
              <a:chOff x="3060700" y="2667000"/>
              <a:chExt cx="2806700" cy="1631950"/>
            </a:xfrm>
          </p:grpSpPr>
          <p:sp>
            <p:nvSpPr>
              <p:cNvPr id="16" name="Rounded Rectangular Callout 15"/>
              <p:cNvSpPr/>
              <p:nvPr/>
            </p:nvSpPr>
            <p:spPr>
              <a:xfrm>
                <a:off x="3060700" y="26670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FFFF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ular Callout 16"/>
              <p:cNvSpPr/>
              <p:nvPr/>
            </p:nvSpPr>
            <p:spPr>
              <a:xfrm>
                <a:off x="4152900" y="36068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FFFF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5486400" y="407035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FFFF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663950" y="4422775"/>
              <a:ext cx="3041650" cy="1749425"/>
              <a:chOff x="3282950" y="3127375"/>
              <a:chExt cx="3041650" cy="1749425"/>
            </a:xfrm>
          </p:grpSpPr>
          <p:sp>
            <p:nvSpPr>
              <p:cNvPr id="20" name="Rounded Rectangular Callout 19"/>
              <p:cNvSpPr/>
              <p:nvPr/>
            </p:nvSpPr>
            <p:spPr>
              <a:xfrm>
                <a:off x="3282950" y="3127375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5BB9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1" name="Rounded Rectangular Callout 20"/>
              <p:cNvSpPr/>
              <p:nvPr/>
            </p:nvSpPr>
            <p:spPr>
              <a:xfrm>
                <a:off x="4200525" y="41148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5BB9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ular Callout 21"/>
              <p:cNvSpPr/>
              <p:nvPr/>
            </p:nvSpPr>
            <p:spPr>
              <a:xfrm>
                <a:off x="5943600" y="46482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5BB9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937000" y="5029200"/>
              <a:ext cx="1778000" cy="609600"/>
              <a:chOff x="3556000" y="3733800"/>
              <a:chExt cx="1778000" cy="609600"/>
            </a:xfrm>
          </p:grpSpPr>
          <p:sp>
            <p:nvSpPr>
              <p:cNvPr id="24" name="Rounded Rectangular Callout 23"/>
              <p:cNvSpPr/>
              <p:nvPr/>
            </p:nvSpPr>
            <p:spPr>
              <a:xfrm>
                <a:off x="3556000" y="37338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FF696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ular Callout 24"/>
              <p:cNvSpPr/>
              <p:nvPr/>
            </p:nvSpPr>
            <p:spPr>
              <a:xfrm>
                <a:off x="4953000" y="41148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solidFill>
                <a:srgbClr val="FF696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692525" y="4724400"/>
              <a:ext cx="2803525" cy="1143000"/>
              <a:chOff x="3556000" y="3746500"/>
              <a:chExt cx="2803525" cy="1143000"/>
            </a:xfrm>
            <a:solidFill>
              <a:srgbClr val="37FF91"/>
            </a:solidFill>
          </p:grpSpPr>
          <p:sp>
            <p:nvSpPr>
              <p:cNvPr id="27" name="Rounded Rectangular Callout 26"/>
              <p:cNvSpPr/>
              <p:nvPr/>
            </p:nvSpPr>
            <p:spPr>
              <a:xfrm>
                <a:off x="3556000" y="37465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ular Callout 27"/>
              <p:cNvSpPr/>
              <p:nvPr/>
            </p:nvSpPr>
            <p:spPr>
              <a:xfrm>
                <a:off x="5978525" y="4660900"/>
                <a:ext cx="381000" cy="228600"/>
              </a:xfrm>
              <a:prstGeom prst="wedgeRoundRectCallout">
                <a:avLst>
                  <a:gd name="adj1" fmla="val -14166"/>
                  <a:gd name="adj2" fmla="val 77500"/>
                  <a:gd name="adj3" fmla="val 16667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Freeform 28"/>
            <p:cNvSpPr/>
            <p:nvPr/>
          </p:nvSpPr>
          <p:spPr>
            <a:xfrm>
              <a:off x="3524250" y="4201050"/>
              <a:ext cx="3009900" cy="2056875"/>
            </a:xfrm>
            <a:custGeom>
              <a:avLst/>
              <a:gdLst>
                <a:gd name="connsiteX0" fmla="*/ 0 w 3009900"/>
                <a:gd name="connsiteY0" fmla="*/ 47100 h 2056875"/>
                <a:gd name="connsiteX1" fmla="*/ 238125 w 3009900"/>
                <a:gd name="connsiteY1" fmla="*/ 66150 h 2056875"/>
                <a:gd name="connsiteX2" fmla="*/ 257175 w 3009900"/>
                <a:gd name="connsiteY2" fmla="*/ 685275 h 2056875"/>
                <a:gd name="connsiteX3" fmla="*/ 504825 w 3009900"/>
                <a:gd name="connsiteY3" fmla="*/ 1113900 h 2056875"/>
                <a:gd name="connsiteX4" fmla="*/ 1104900 w 3009900"/>
                <a:gd name="connsiteY4" fmla="*/ 1018650 h 2056875"/>
                <a:gd name="connsiteX5" fmla="*/ 1171575 w 3009900"/>
                <a:gd name="connsiteY5" fmla="*/ 1428225 h 2056875"/>
                <a:gd name="connsiteX6" fmla="*/ 2124075 w 3009900"/>
                <a:gd name="connsiteY6" fmla="*/ 1494900 h 2056875"/>
                <a:gd name="connsiteX7" fmla="*/ 2505075 w 3009900"/>
                <a:gd name="connsiteY7" fmla="*/ 1466325 h 2056875"/>
                <a:gd name="connsiteX8" fmla="*/ 2724150 w 3009900"/>
                <a:gd name="connsiteY8" fmla="*/ 1771125 h 2056875"/>
                <a:gd name="connsiteX9" fmla="*/ 3009900 w 3009900"/>
                <a:gd name="connsiteY9" fmla="*/ 2056875 h 205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9900" h="2056875">
                  <a:moveTo>
                    <a:pt x="0" y="47100"/>
                  </a:moveTo>
                  <a:cubicBezTo>
                    <a:pt x="97631" y="3444"/>
                    <a:pt x="195263" y="-40212"/>
                    <a:pt x="238125" y="66150"/>
                  </a:cubicBezTo>
                  <a:cubicBezTo>
                    <a:pt x="280987" y="172512"/>
                    <a:pt x="212725" y="510650"/>
                    <a:pt x="257175" y="685275"/>
                  </a:cubicBezTo>
                  <a:cubicBezTo>
                    <a:pt x="301625" y="859900"/>
                    <a:pt x="363538" y="1058338"/>
                    <a:pt x="504825" y="1113900"/>
                  </a:cubicBezTo>
                  <a:cubicBezTo>
                    <a:pt x="646112" y="1169462"/>
                    <a:pt x="993775" y="966263"/>
                    <a:pt x="1104900" y="1018650"/>
                  </a:cubicBezTo>
                  <a:cubicBezTo>
                    <a:pt x="1216025" y="1071037"/>
                    <a:pt x="1001713" y="1348850"/>
                    <a:pt x="1171575" y="1428225"/>
                  </a:cubicBezTo>
                  <a:cubicBezTo>
                    <a:pt x="1341437" y="1507600"/>
                    <a:pt x="1901825" y="1488550"/>
                    <a:pt x="2124075" y="1494900"/>
                  </a:cubicBezTo>
                  <a:cubicBezTo>
                    <a:pt x="2346325" y="1501250"/>
                    <a:pt x="2405063" y="1420288"/>
                    <a:pt x="2505075" y="1466325"/>
                  </a:cubicBezTo>
                  <a:cubicBezTo>
                    <a:pt x="2605087" y="1512362"/>
                    <a:pt x="2640013" y="1672700"/>
                    <a:pt x="2724150" y="1771125"/>
                  </a:cubicBezTo>
                  <a:cubicBezTo>
                    <a:pt x="2808288" y="1869550"/>
                    <a:pt x="2909094" y="1963212"/>
                    <a:pt x="3009900" y="205687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4343400" y="4476750"/>
            <a:ext cx="838200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81200" y="2971800"/>
            <a:ext cx="5486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 KDD 2012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Ling-Yin Wei, Yu Zheng, Wen-Chih Peng, </a:t>
            </a:r>
            <a:r>
              <a:rPr lang="en-US" sz="1400" dirty="0">
                <a:hlinkClick r:id="rId3"/>
              </a:rPr>
              <a:t>Constructing Popular Routes from Uncertain Trajectories</a:t>
            </a:r>
            <a:r>
              <a:rPr lang="en-US" sz="1400" dirty="0"/>
              <a:t>. KDD 2012. </a:t>
            </a:r>
          </a:p>
        </p:txBody>
      </p:sp>
    </p:spTree>
    <p:extLst>
      <p:ext uri="{BB962C8B-B14F-4D97-AF65-F5344CB8AC3E}">
        <p14:creationId xmlns:p14="http://schemas.microsoft.com/office/powerpoint/2010/main" val="41515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\\geolife04\d$\users\v-yanchl\data\hujiafeng\Graphs\frequentGraphs\top10\2010_weekend.jpg"/>
          <p:cNvPicPr preferRelativeResize="0"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9" t="50000" r="9128" b="2563"/>
          <a:stretch/>
        </p:blipFill>
        <p:spPr bwMode="auto">
          <a:xfrm>
            <a:off x="1905000" y="2667000"/>
            <a:ext cx="5410200" cy="3276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b="1" dirty="0"/>
              <a:t>Constructing Popular Routes from Uncertain Trajectories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36900" y="3124200"/>
            <a:ext cx="2806700" cy="1631950"/>
            <a:chOff x="3060700" y="2667000"/>
            <a:chExt cx="2806700" cy="1631950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060700" y="26670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4152900" y="3606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486400" y="407035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9150" y="3584575"/>
            <a:ext cx="3041650" cy="1749425"/>
            <a:chOff x="3282950" y="3127375"/>
            <a:chExt cx="3041650" cy="1749425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3282950" y="3127375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200525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943600" y="46482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2200" y="4191000"/>
            <a:ext cx="1778000" cy="609600"/>
            <a:chOff x="3556000" y="3733800"/>
            <a:chExt cx="1778000" cy="609600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3556000" y="3733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4953000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87725" y="3886200"/>
            <a:ext cx="2803525" cy="1143000"/>
            <a:chOff x="3556000" y="3746500"/>
            <a:chExt cx="2803525" cy="1143000"/>
          </a:xfrm>
          <a:solidFill>
            <a:srgbClr val="37FF91"/>
          </a:solidFill>
        </p:grpSpPr>
        <p:sp>
          <p:nvSpPr>
            <p:cNvPr id="18" name="Rounded Rectangular Callout 17"/>
            <p:cNvSpPr/>
            <p:nvPr/>
          </p:nvSpPr>
          <p:spPr>
            <a:xfrm>
              <a:off x="3556000" y="37465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978525" y="46609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3219450" y="3362850"/>
            <a:ext cx="3009900" cy="2056875"/>
          </a:xfrm>
          <a:custGeom>
            <a:avLst/>
            <a:gdLst>
              <a:gd name="connsiteX0" fmla="*/ 0 w 3009900"/>
              <a:gd name="connsiteY0" fmla="*/ 47100 h 2056875"/>
              <a:gd name="connsiteX1" fmla="*/ 238125 w 3009900"/>
              <a:gd name="connsiteY1" fmla="*/ 66150 h 2056875"/>
              <a:gd name="connsiteX2" fmla="*/ 257175 w 3009900"/>
              <a:gd name="connsiteY2" fmla="*/ 685275 h 2056875"/>
              <a:gd name="connsiteX3" fmla="*/ 504825 w 3009900"/>
              <a:gd name="connsiteY3" fmla="*/ 1113900 h 2056875"/>
              <a:gd name="connsiteX4" fmla="*/ 1104900 w 3009900"/>
              <a:gd name="connsiteY4" fmla="*/ 1018650 h 2056875"/>
              <a:gd name="connsiteX5" fmla="*/ 1171575 w 3009900"/>
              <a:gd name="connsiteY5" fmla="*/ 1428225 h 2056875"/>
              <a:gd name="connsiteX6" fmla="*/ 2124075 w 3009900"/>
              <a:gd name="connsiteY6" fmla="*/ 1494900 h 2056875"/>
              <a:gd name="connsiteX7" fmla="*/ 2505075 w 3009900"/>
              <a:gd name="connsiteY7" fmla="*/ 1466325 h 2056875"/>
              <a:gd name="connsiteX8" fmla="*/ 2724150 w 3009900"/>
              <a:gd name="connsiteY8" fmla="*/ 1771125 h 2056875"/>
              <a:gd name="connsiteX9" fmla="*/ 3009900 w 3009900"/>
              <a:gd name="connsiteY9" fmla="*/ 2056875 h 205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9900" h="2056875">
                <a:moveTo>
                  <a:pt x="0" y="47100"/>
                </a:moveTo>
                <a:cubicBezTo>
                  <a:pt x="97631" y="3444"/>
                  <a:pt x="195263" y="-40212"/>
                  <a:pt x="238125" y="66150"/>
                </a:cubicBezTo>
                <a:cubicBezTo>
                  <a:pt x="280987" y="172512"/>
                  <a:pt x="212725" y="510650"/>
                  <a:pt x="257175" y="685275"/>
                </a:cubicBezTo>
                <a:cubicBezTo>
                  <a:pt x="301625" y="859900"/>
                  <a:pt x="363538" y="1058338"/>
                  <a:pt x="504825" y="1113900"/>
                </a:cubicBezTo>
                <a:cubicBezTo>
                  <a:pt x="646112" y="1169462"/>
                  <a:pt x="993775" y="966263"/>
                  <a:pt x="1104900" y="1018650"/>
                </a:cubicBezTo>
                <a:cubicBezTo>
                  <a:pt x="1216025" y="1071037"/>
                  <a:pt x="1001713" y="1348850"/>
                  <a:pt x="1171575" y="1428225"/>
                </a:cubicBezTo>
                <a:cubicBezTo>
                  <a:pt x="1341437" y="1507600"/>
                  <a:pt x="1901825" y="1488550"/>
                  <a:pt x="2124075" y="1494900"/>
                </a:cubicBezTo>
                <a:cubicBezTo>
                  <a:pt x="2346325" y="1501250"/>
                  <a:pt x="2405063" y="1420288"/>
                  <a:pt x="2505075" y="1466325"/>
                </a:cubicBezTo>
                <a:cubicBezTo>
                  <a:pt x="2605087" y="1512362"/>
                  <a:pt x="2640013" y="1672700"/>
                  <a:pt x="2724150" y="1771125"/>
                </a:cubicBezTo>
                <a:cubicBezTo>
                  <a:pt x="2808288" y="1869550"/>
                  <a:pt x="2909094" y="1963212"/>
                  <a:pt x="3009900" y="205687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8229600" cy="2921000"/>
          </a:xfrm>
        </p:spPr>
        <p:txBody>
          <a:bodyPr>
            <a:normAutofit/>
          </a:bodyPr>
          <a:lstStyle/>
          <a:p>
            <a:r>
              <a:rPr lang="en-US" sz="2400" dirty="0"/>
              <a:t>Goal: </a:t>
            </a:r>
            <a:r>
              <a:rPr lang="en-US" sz="2000" dirty="0"/>
              <a:t>Using collective knowledge: The route may not exist in the dataset</a:t>
            </a:r>
          </a:p>
          <a:p>
            <a:pPr lvl="1"/>
            <a:r>
              <a:rPr lang="en-US" sz="2000" dirty="0"/>
              <a:t>Mutual reinforcement learning (</a:t>
            </a:r>
            <a:r>
              <a:rPr lang="en-US" altLang="zh-CN" sz="2000" b="1" i="1" dirty="0">
                <a:solidFill>
                  <a:srgbClr val="0D47FF"/>
                </a:solidFill>
              </a:rPr>
              <a:t>uncertain + uncertain </a:t>
            </a:r>
            <a:r>
              <a:rPr lang="en-US" altLang="zh-CN" sz="2000" b="1" i="1" dirty="0">
                <a:solidFill>
                  <a:srgbClr val="0D47FF"/>
                </a:solidFill>
                <a:sym typeface="Wingdings" pitchFamily="2" charset="2"/>
              </a:rPr>
              <a:t> certain</a:t>
            </a:r>
            <a:r>
              <a:rPr lang="en-US" altLang="zh-CN" sz="2000" dirty="0">
                <a:sym typeface="Wingdings" pitchFamily="2" charset="2"/>
              </a:rPr>
              <a:t>)</a:t>
            </a:r>
            <a:endParaRPr lang="en-US" altLang="zh-CN" sz="2000" dirty="0"/>
          </a:p>
          <a:p>
            <a:pPr lvl="1"/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09600" y="6245423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Ling-Yin Wei, Yu Zheng, Wen-Chih Peng, </a:t>
            </a:r>
            <a:r>
              <a:rPr lang="en-US" sz="1400" dirty="0">
                <a:hlinkClick r:id="rId3"/>
              </a:rPr>
              <a:t>Constructing Popular Routes from Uncertain Trajectories</a:t>
            </a:r>
            <a:r>
              <a:rPr lang="en-US" sz="1400" dirty="0"/>
              <a:t>. KDD 2012. </a:t>
            </a:r>
          </a:p>
        </p:txBody>
      </p:sp>
    </p:spTree>
    <p:extLst>
      <p:ext uri="{BB962C8B-B14F-4D97-AF65-F5344CB8AC3E}">
        <p14:creationId xmlns:p14="http://schemas.microsoft.com/office/powerpoint/2010/main" val="40981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\\geolife04\d$\users\v-yanchl\data\hujiafeng\Graphs\frequentGraphs\top10\2010_weekend.jpg"/>
          <p:cNvPicPr preferRelativeResize="0"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9" t="50000" r="9128" b="2563"/>
          <a:stretch/>
        </p:blipFill>
        <p:spPr bwMode="auto">
          <a:xfrm>
            <a:off x="2209800" y="76200"/>
            <a:ext cx="5410200" cy="3276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441700" y="533400"/>
            <a:ext cx="1473200" cy="1168400"/>
            <a:chOff x="3060700" y="2667000"/>
            <a:chExt cx="1473200" cy="116840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060700" y="26670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4152900" y="3606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0600" y="1600200"/>
            <a:ext cx="1778000" cy="609600"/>
            <a:chOff x="3556000" y="3733800"/>
            <a:chExt cx="1778000" cy="60960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556000" y="3733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4953000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1956" y="2184009"/>
            <a:ext cx="1143244" cy="1001151"/>
            <a:chOff x="3556000" y="3746500"/>
            <a:chExt cx="1143244" cy="1001151"/>
          </a:xfrm>
          <a:solidFill>
            <a:srgbClr val="37FF91"/>
          </a:solidFill>
        </p:grpSpPr>
        <p:sp>
          <p:nvSpPr>
            <p:cNvPr id="17" name="Rounded Rectangular Callout 16"/>
            <p:cNvSpPr/>
            <p:nvPr/>
          </p:nvSpPr>
          <p:spPr>
            <a:xfrm>
              <a:off x="3556000" y="37465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4318244" y="4519051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632200" y="762000"/>
            <a:ext cx="1168400" cy="952500"/>
          </a:xfrm>
          <a:prstGeom prst="straightConnector1">
            <a:avLst/>
          </a:pr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67300" y="1828800"/>
            <a:ext cx="1104656" cy="355209"/>
          </a:xfrm>
          <a:prstGeom prst="straightConnector1">
            <a:avLst/>
          </a:pr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>
            <a:off x="6515344" y="2422134"/>
            <a:ext cx="609356" cy="534426"/>
          </a:xfrm>
          <a:prstGeom prst="straightConnector1">
            <a:avLst/>
          </a:pr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76200" y="1505341"/>
            <a:ext cx="1987062" cy="4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C0CCA"/>
                </a:solidFill>
              </a:rPr>
              <a:t>Concatenation </a:t>
            </a:r>
          </a:p>
        </p:txBody>
      </p:sp>
      <p:pic>
        <p:nvPicPr>
          <p:cNvPr id="28" name="Picture 5" descr="\\geolife04\d$\users\v-yanchl\data\hujiafeng\Graphs\frequentGraphs\top10\2010_weekend.jpg"/>
          <p:cNvPicPr preferRelativeResize="0"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9" t="50000" r="9128" b="2563"/>
          <a:stretch/>
        </p:blipFill>
        <p:spPr bwMode="auto">
          <a:xfrm>
            <a:off x="2209800" y="3505200"/>
            <a:ext cx="5410200" cy="3276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3441700" y="3962400"/>
            <a:ext cx="2806700" cy="1631950"/>
            <a:chOff x="3060700" y="2667000"/>
            <a:chExt cx="2806700" cy="1631950"/>
          </a:xfrm>
        </p:grpSpPr>
        <p:sp>
          <p:nvSpPr>
            <p:cNvPr id="30" name="Rounded Rectangular Callout 29"/>
            <p:cNvSpPr/>
            <p:nvPr/>
          </p:nvSpPr>
          <p:spPr>
            <a:xfrm>
              <a:off x="3060700" y="26670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4152900" y="3606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32" name="Rounded Rectangular Callout 31"/>
            <p:cNvSpPr/>
            <p:nvPr/>
          </p:nvSpPr>
          <p:spPr>
            <a:xfrm>
              <a:off x="5486400" y="407035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63950" y="4422775"/>
            <a:ext cx="3041650" cy="1749425"/>
            <a:chOff x="3282950" y="3127375"/>
            <a:chExt cx="3041650" cy="1749425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3282950" y="3127375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4200525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5943600" y="46482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5BB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37000" y="5029200"/>
            <a:ext cx="1778000" cy="609600"/>
            <a:chOff x="3556000" y="3733800"/>
            <a:chExt cx="1778000" cy="609600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3556000" y="3733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39" name="Rounded Rectangular Callout 38"/>
            <p:cNvSpPr/>
            <p:nvPr/>
          </p:nvSpPr>
          <p:spPr>
            <a:xfrm>
              <a:off x="4953000" y="41148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solidFill>
              <a:srgbClr val="FF696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92525" y="4724400"/>
            <a:ext cx="2803525" cy="1143000"/>
            <a:chOff x="3556000" y="3746500"/>
            <a:chExt cx="2803525" cy="1143000"/>
          </a:xfrm>
          <a:solidFill>
            <a:srgbClr val="37FF91"/>
          </a:solidFill>
        </p:grpSpPr>
        <p:sp>
          <p:nvSpPr>
            <p:cNvPr id="41" name="Rounded Rectangular Callout 40"/>
            <p:cNvSpPr/>
            <p:nvPr/>
          </p:nvSpPr>
          <p:spPr>
            <a:xfrm>
              <a:off x="3556000" y="37465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42" name="Rounded Rectangular Callout 41"/>
            <p:cNvSpPr/>
            <p:nvPr/>
          </p:nvSpPr>
          <p:spPr>
            <a:xfrm>
              <a:off x="5978525" y="4660900"/>
              <a:ext cx="381000" cy="228600"/>
            </a:xfrm>
            <a:prstGeom prst="wedgeRoundRectCallout">
              <a:avLst>
                <a:gd name="adj1" fmla="val -14166"/>
                <a:gd name="adj2" fmla="val 77500"/>
                <a:gd name="adj3" fmla="val 1666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43" name="Freeform 42"/>
          <p:cNvSpPr/>
          <p:nvPr/>
        </p:nvSpPr>
        <p:spPr>
          <a:xfrm>
            <a:off x="3524250" y="4201050"/>
            <a:ext cx="3009900" cy="2056875"/>
          </a:xfrm>
          <a:custGeom>
            <a:avLst/>
            <a:gdLst>
              <a:gd name="connsiteX0" fmla="*/ 0 w 3009900"/>
              <a:gd name="connsiteY0" fmla="*/ 47100 h 2056875"/>
              <a:gd name="connsiteX1" fmla="*/ 238125 w 3009900"/>
              <a:gd name="connsiteY1" fmla="*/ 66150 h 2056875"/>
              <a:gd name="connsiteX2" fmla="*/ 257175 w 3009900"/>
              <a:gd name="connsiteY2" fmla="*/ 685275 h 2056875"/>
              <a:gd name="connsiteX3" fmla="*/ 504825 w 3009900"/>
              <a:gd name="connsiteY3" fmla="*/ 1113900 h 2056875"/>
              <a:gd name="connsiteX4" fmla="*/ 1104900 w 3009900"/>
              <a:gd name="connsiteY4" fmla="*/ 1018650 h 2056875"/>
              <a:gd name="connsiteX5" fmla="*/ 1171575 w 3009900"/>
              <a:gd name="connsiteY5" fmla="*/ 1428225 h 2056875"/>
              <a:gd name="connsiteX6" fmla="*/ 2124075 w 3009900"/>
              <a:gd name="connsiteY6" fmla="*/ 1494900 h 2056875"/>
              <a:gd name="connsiteX7" fmla="*/ 2505075 w 3009900"/>
              <a:gd name="connsiteY7" fmla="*/ 1466325 h 2056875"/>
              <a:gd name="connsiteX8" fmla="*/ 2724150 w 3009900"/>
              <a:gd name="connsiteY8" fmla="*/ 1771125 h 2056875"/>
              <a:gd name="connsiteX9" fmla="*/ 3009900 w 3009900"/>
              <a:gd name="connsiteY9" fmla="*/ 2056875 h 205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9900" h="2056875">
                <a:moveTo>
                  <a:pt x="0" y="47100"/>
                </a:moveTo>
                <a:cubicBezTo>
                  <a:pt x="97631" y="3444"/>
                  <a:pt x="195263" y="-40212"/>
                  <a:pt x="238125" y="66150"/>
                </a:cubicBezTo>
                <a:cubicBezTo>
                  <a:pt x="280987" y="172512"/>
                  <a:pt x="212725" y="510650"/>
                  <a:pt x="257175" y="685275"/>
                </a:cubicBezTo>
                <a:cubicBezTo>
                  <a:pt x="301625" y="859900"/>
                  <a:pt x="363538" y="1058338"/>
                  <a:pt x="504825" y="1113900"/>
                </a:cubicBezTo>
                <a:cubicBezTo>
                  <a:pt x="646112" y="1169462"/>
                  <a:pt x="993775" y="966263"/>
                  <a:pt x="1104900" y="1018650"/>
                </a:cubicBezTo>
                <a:cubicBezTo>
                  <a:pt x="1216025" y="1071037"/>
                  <a:pt x="1001713" y="1348850"/>
                  <a:pt x="1171575" y="1428225"/>
                </a:cubicBezTo>
                <a:cubicBezTo>
                  <a:pt x="1341437" y="1507600"/>
                  <a:pt x="1901825" y="1488550"/>
                  <a:pt x="2124075" y="1494900"/>
                </a:cubicBezTo>
                <a:cubicBezTo>
                  <a:pt x="2346325" y="1501250"/>
                  <a:pt x="2405063" y="1420288"/>
                  <a:pt x="2505075" y="1466325"/>
                </a:cubicBezTo>
                <a:cubicBezTo>
                  <a:pt x="2605087" y="1512362"/>
                  <a:pt x="2640013" y="1672700"/>
                  <a:pt x="2724150" y="1771125"/>
                </a:cubicBezTo>
                <a:cubicBezTo>
                  <a:pt x="2808288" y="1869550"/>
                  <a:pt x="2909094" y="1963212"/>
                  <a:pt x="3009900" y="205687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400" y="4648200"/>
            <a:ext cx="1828800" cy="886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C0CCA"/>
                </a:solidFill>
              </a:rPr>
              <a:t>Mutual reinforcement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56904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14092</TotalTime>
  <Words>1234</Words>
  <Application>Microsoft Office PowerPoint</Application>
  <PresentationFormat>On-screen Show (4:3)</PresentationFormat>
  <Paragraphs>259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宋体</vt:lpstr>
      <vt:lpstr>Arial</vt:lpstr>
      <vt:lpstr>Batang</vt:lpstr>
      <vt:lpstr>Calibri</vt:lpstr>
      <vt:lpstr>Cambria Math</vt:lpstr>
      <vt:lpstr>新細明體</vt:lpstr>
      <vt:lpstr>Wingdings</vt:lpstr>
      <vt:lpstr>Office Theme</vt:lpstr>
      <vt:lpstr>Trajectory Data Mining</vt:lpstr>
      <vt:lpstr>Paradigm of Trajectory Data Mining</vt:lpstr>
      <vt:lpstr>Uncertain trajectories</vt:lpstr>
      <vt:lpstr>Trajectory Uncertainty</vt:lpstr>
      <vt:lpstr>Trajectory Uncertainty</vt:lpstr>
      <vt:lpstr>Trajectory Uncertainty</vt:lpstr>
      <vt:lpstr>Constructing Popular Routes from Uncertain Trajectories in Free Space</vt:lpstr>
      <vt:lpstr>Constructing Popular Routes from Uncertain Trajectories</vt:lpstr>
      <vt:lpstr>PowerPoint Presentation</vt:lpstr>
      <vt:lpstr>Constructing Popular Routes from Uncertain Trajectories</vt:lpstr>
      <vt:lpstr>Framework Overview</vt:lpstr>
      <vt:lpstr>Framework Overview</vt:lpstr>
      <vt:lpstr>Region Construction (1/3)</vt:lpstr>
      <vt:lpstr>Region Construction (2/3)</vt:lpstr>
      <vt:lpstr>Region Construction (3/3)</vt:lpstr>
      <vt:lpstr>Edge Inference</vt:lpstr>
      <vt:lpstr>Local Route Search</vt:lpstr>
      <vt:lpstr>Global Route Search</vt:lpstr>
      <vt:lpstr>Route Refinement</vt:lpstr>
      <vt:lpstr>Route Inference from Uncertain Trajectories in a Road Network</vt:lpstr>
      <vt:lpstr>Methodology</vt:lpstr>
      <vt:lpstr>PowerPoint Presentation</vt:lpstr>
      <vt:lpstr>PowerPoint Presentation</vt:lpstr>
      <vt:lpstr>Traverse Graph-Based Approach</vt:lpstr>
      <vt:lpstr>Nearest Neighbor-Based Approach</vt:lpstr>
      <vt:lpstr>Global Route Inference</vt:lpstr>
      <vt:lpstr>Privacy of Trajectories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Driving Direction Based on Taxi Traces</dc:title>
  <dc:creator>yuzheng</dc:creator>
  <cp:lastModifiedBy>Clare Scallon</cp:lastModifiedBy>
  <cp:revision>1499</cp:revision>
  <dcterms:created xsi:type="dcterms:W3CDTF">2010-01-08T05:52:59Z</dcterms:created>
  <dcterms:modified xsi:type="dcterms:W3CDTF">2016-06-09T23:14:47Z</dcterms:modified>
</cp:coreProperties>
</file>