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331" r:id="rId4"/>
    <p:sldId id="332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1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  <a:srgbClr val="C00000"/>
    <a:srgbClr val="FF00FF"/>
    <a:srgbClr val="8FCE4A"/>
    <a:srgbClr val="1DE93F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1819" autoAdjust="0"/>
  </p:normalViewPr>
  <p:slideViewPr>
    <p:cSldViewPr>
      <p:cViewPr varScale="1">
        <p:scale>
          <a:sx n="53" d="100"/>
          <a:sy n="53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02B0-21C3-4130-8817-1E308AC15CD1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8B0A-50D4-480C-A498-C0A3D9DFF8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Location trajectory is a </a:t>
            </a:r>
            <a:r>
              <a:rPr lang="en-US" altLang="zh-CN" baseline="0" dirty="0"/>
              <a:t>geospatial</a:t>
            </a:r>
            <a:r>
              <a:rPr lang="en-US" altLang="zh-CN" dirty="0"/>
              <a:t> trail</a:t>
            </a:r>
            <a:r>
              <a:rPr lang="en-US" altLang="zh-CN" baseline="0" dirty="0"/>
              <a:t> generated by a moving object.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Typically, this trail is represented by of a set of time-ordered points.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advance of location-acquisition technologies has boosted the increase of location trajectories, which record the trails of a variety of moving objects, such as people, vehicles, animals and nature phenomena.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trajectories have not only enabled many applications significantly changing the way we live but also provided us with the scientific observations to understand the objects creating the trajectory.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location trajectory has become the foundation a lot of research and attracted intensive attentions from a multitude of areas including computer sciences, biology, sociology, geography, and climatology, etc.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8B0A-50D4-480C-A498-C0A3D9DFF8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83C6-F4B1-4E96-A898-035953896C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80AD-B33F-4254-9C37-8250C2DB56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wmf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research.microsoft.com/en-us/people/yuzheng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wmf"/><Relationship Id="rId14" Type="http://schemas.openxmlformats.org/officeDocument/2006/relationships/image" Target="../media/image1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7798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apps/pubs/?id=7798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77984" TargetMode="External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microsoft.com/apps/pubs/?id=7798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microsoft.com/apps/pubs/?id=7798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yuzheng@microsoft.com" TargetMode="External"/><Relationship Id="rId7" Type="http://schemas.openxmlformats.org/officeDocument/2006/relationships/hyperlink" Target="http://research.microsoft.com/apps/pubs/?id=24145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hyperlink" Target="http://research.microsoft.com/en-us/people/yuzhe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241453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apps/pubs/?id=7798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apps/pubs/?id=7798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04800"/>
            <a:ext cx="7772400" cy="1219200"/>
          </a:xfrm>
        </p:spPr>
        <p:txBody>
          <a:bodyPr>
            <a:normAutofit/>
          </a:bodyPr>
          <a:lstStyle/>
          <a:p>
            <a:pPr algn="l"/>
            <a:r>
              <a:rPr lang="en-US" sz="4700" b="1" dirty="0">
                <a:latin typeface="Arial" pitchFamily="34" charset="0"/>
                <a:cs typeface="Arial" pitchFamily="34" charset="0"/>
              </a:rPr>
              <a:t>Trajectory Data Mining</a:t>
            </a:r>
            <a:endParaRPr lang="en-US" sz="4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6858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" name="Subtitle 3"/>
          <p:cNvSpPr txBox="1">
            <a:spLocks/>
          </p:cNvSpPr>
          <p:nvPr/>
        </p:nvSpPr>
        <p:spPr>
          <a:xfrm>
            <a:off x="1371600" y="1695510"/>
            <a:ext cx="6553200" cy="1504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Yu Zheng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 Researcher, Microsoft Research 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Chair Professor at Shanghai Jiao Tong University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Editor-in-Chief of ACM Trans. Intelligent Systems and Technology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738812"/>
            <a:ext cx="643164" cy="9647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5400" y="3962399"/>
            <a:ext cx="9169400" cy="2934641"/>
            <a:chOff x="-25400" y="3531295"/>
            <a:chExt cx="9169400" cy="3365746"/>
          </a:xfrm>
        </p:grpSpPr>
        <p:pic>
          <p:nvPicPr>
            <p:cNvPr id="3082" name="Picture 10" descr="D:\paper\book\images\moving objects.bm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4" b="34538"/>
            <a:stretch/>
          </p:blipFill>
          <p:spPr bwMode="auto">
            <a:xfrm>
              <a:off x="0" y="3531295"/>
              <a:ext cx="9144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86600" y="5393814"/>
              <a:ext cx="149522" cy="196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 descr="C:\Users\yuzheng\AppData\Local\Microsoft\Windows\Temporary Internet Files\Content.IE5\7WB1D290\MC900052606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3" y="3826546"/>
              <a:ext cx="712398" cy="50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yuzheng\AppData\Local\Microsoft\Windows\Temporary Internet Files\Content.IE5\73GAXKHC\MC900441405[1].wmf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65"/>
            <a:stretch/>
          </p:blipFill>
          <p:spPr bwMode="auto">
            <a:xfrm>
              <a:off x="3187810" y="3703628"/>
              <a:ext cx="609599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Picture 11" descr="C:\Users\yuzheng\AppData\Local\Microsoft\Windows\Temporary Internet Files\Content.IE5\KCMYQ8BW\MC90044039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776057"/>
              <a:ext cx="879438" cy="87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yuzheng\AppData\Local\Microsoft\Windows\Temporary Internet Files\Content.IE5\2ZYCNVRX\MC900352072[1]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753" y="5373047"/>
              <a:ext cx="897047" cy="66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 13"/>
            <p:cNvSpPr/>
            <p:nvPr/>
          </p:nvSpPr>
          <p:spPr>
            <a:xfrm>
              <a:off x="3486150" y="6502237"/>
              <a:ext cx="1238250" cy="286608"/>
            </a:xfrm>
            <a:custGeom>
              <a:avLst/>
              <a:gdLst>
                <a:gd name="connsiteX0" fmla="*/ 1238250 w 1238250"/>
                <a:gd name="connsiteY0" fmla="*/ 286608 h 286608"/>
                <a:gd name="connsiteX1" fmla="*/ 476250 w 1238250"/>
                <a:gd name="connsiteY1" fmla="*/ 277083 h 286608"/>
                <a:gd name="connsiteX2" fmla="*/ 485775 w 1238250"/>
                <a:gd name="connsiteY2" fmla="*/ 229458 h 286608"/>
                <a:gd name="connsiteX3" fmla="*/ 542925 w 1238250"/>
                <a:gd name="connsiteY3" fmla="*/ 191358 h 286608"/>
                <a:gd name="connsiteX4" fmla="*/ 552450 w 1238250"/>
                <a:gd name="connsiteY4" fmla="*/ 48483 h 286608"/>
                <a:gd name="connsiteX5" fmla="*/ 523875 w 1238250"/>
                <a:gd name="connsiteY5" fmla="*/ 38958 h 286608"/>
                <a:gd name="connsiteX6" fmla="*/ 447675 w 1238250"/>
                <a:gd name="connsiteY6" fmla="*/ 29433 h 286608"/>
                <a:gd name="connsiteX7" fmla="*/ 219075 w 1238250"/>
                <a:gd name="connsiteY7" fmla="*/ 10383 h 286608"/>
                <a:gd name="connsiteX8" fmla="*/ 133350 w 1238250"/>
                <a:gd name="connsiteY8" fmla="*/ 858 h 286608"/>
                <a:gd name="connsiteX9" fmla="*/ 0 w 1238250"/>
                <a:gd name="connsiteY9" fmla="*/ 858 h 28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0" h="286608">
                  <a:moveTo>
                    <a:pt x="1238250" y="286608"/>
                  </a:moveTo>
                  <a:lnTo>
                    <a:pt x="476250" y="277083"/>
                  </a:lnTo>
                  <a:cubicBezTo>
                    <a:pt x="460107" y="275857"/>
                    <a:pt x="475836" y="242237"/>
                    <a:pt x="485775" y="229458"/>
                  </a:cubicBezTo>
                  <a:cubicBezTo>
                    <a:pt x="499831" y="211386"/>
                    <a:pt x="542925" y="191358"/>
                    <a:pt x="542925" y="191358"/>
                  </a:cubicBezTo>
                  <a:cubicBezTo>
                    <a:pt x="561374" y="136010"/>
                    <a:pt x="578070" y="112533"/>
                    <a:pt x="552450" y="48483"/>
                  </a:cubicBezTo>
                  <a:cubicBezTo>
                    <a:pt x="548721" y="39161"/>
                    <a:pt x="533753" y="40754"/>
                    <a:pt x="523875" y="38958"/>
                  </a:cubicBezTo>
                  <a:cubicBezTo>
                    <a:pt x="498690" y="34379"/>
                    <a:pt x="473132" y="32113"/>
                    <a:pt x="447675" y="29433"/>
                  </a:cubicBezTo>
                  <a:cubicBezTo>
                    <a:pt x="316606" y="15636"/>
                    <a:pt x="360238" y="23216"/>
                    <a:pt x="219075" y="10383"/>
                  </a:cubicBezTo>
                  <a:cubicBezTo>
                    <a:pt x="190442" y="7780"/>
                    <a:pt x="162074" y="2107"/>
                    <a:pt x="133350" y="858"/>
                  </a:cubicBezTo>
                  <a:cubicBezTo>
                    <a:pt x="88942" y="-1073"/>
                    <a:pt x="44450" y="858"/>
                    <a:pt x="0" y="858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924675" y="5699243"/>
              <a:ext cx="2200275" cy="1140881"/>
            </a:xfrm>
            <a:custGeom>
              <a:avLst/>
              <a:gdLst>
                <a:gd name="connsiteX0" fmla="*/ 0 w 2200275"/>
                <a:gd name="connsiteY0" fmla="*/ 1118177 h 1140881"/>
                <a:gd name="connsiteX1" fmla="*/ 66675 w 2200275"/>
                <a:gd name="connsiteY1" fmla="*/ 1108652 h 1140881"/>
                <a:gd name="connsiteX2" fmla="*/ 495300 w 2200275"/>
                <a:gd name="connsiteY2" fmla="*/ 1070552 h 1140881"/>
                <a:gd name="connsiteX3" fmla="*/ 466725 w 2200275"/>
                <a:gd name="connsiteY3" fmla="*/ 965777 h 1140881"/>
                <a:gd name="connsiteX4" fmla="*/ 438150 w 2200275"/>
                <a:gd name="connsiteY4" fmla="*/ 956252 h 1140881"/>
                <a:gd name="connsiteX5" fmla="*/ 371475 w 2200275"/>
                <a:gd name="connsiteY5" fmla="*/ 870527 h 1140881"/>
                <a:gd name="connsiteX6" fmla="*/ 352425 w 2200275"/>
                <a:gd name="connsiteY6" fmla="*/ 841952 h 1140881"/>
                <a:gd name="connsiteX7" fmla="*/ 333375 w 2200275"/>
                <a:gd name="connsiteY7" fmla="*/ 784802 h 1140881"/>
                <a:gd name="connsiteX8" fmla="*/ 342900 w 2200275"/>
                <a:gd name="connsiteY8" fmla="*/ 718127 h 1140881"/>
                <a:gd name="connsiteX9" fmla="*/ 390525 w 2200275"/>
                <a:gd name="connsiteY9" fmla="*/ 680027 h 1140881"/>
                <a:gd name="connsiteX10" fmla="*/ 438150 w 2200275"/>
                <a:gd name="connsiteY10" fmla="*/ 670502 h 1140881"/>
                <a:gd name="connsiteX11" fmla="*/ 1238250 w 2200275"/>
                <a:gd name="connsiteY11" fmla="*/ 660977 h 1140881"/>
                <a:gd name="connsiteX12" fmla="*/ 1485900 w 2200275"/>
                <a:gd name="connsiteY12" fmla="*/ 641927 h 1140881"/>
                <a:gd name="connsiteX13" fmla="*/ 1524000 w 2200275"/>
                <a:gd name="connsiteY13" fmla="*/ 632402 h 1140881"/>
                <a:gd name="connsiteX14" fmla="*/ 1552575 w 2200275"/>
                <a:gd name="connsiteY14" fmla="*/ 613352 h 1140881"/>
                <a:gd name="connsiteX15" fmla="*/ 1571625 w 2200275"/>
                <a:gd name="connsiteY15" fmla="*/ 556202 h 1140881"/>
                <a:gd name="connsiteX16" fmla="*/ 1552575 w 2200275"/>
                <a:gd name="connsiteY16" fmla="*/ 499052 h 1140881"/>
                <a:gd name="connsiteX17" fmla="*/ 1533525 w 2200275"/>
                <a:gd name="connsiteY17" fmla="*/ 470477 h 1140881"/>
                <a:gd name="connsiteX18" fmla="*/ 1514475 w 2200275"/>
                <a:gd name="connsiteY18" fmla="*/ 413327 h 1140881"/>
                <a:gd name="connsiteX19" fmla="*/ 1485900 w 2200275"/>
                <a:gd name="connsiteY19" fmla="*/ 289502 h 1140881"/>
                <a:gd name="connsiteX20" fmla="*/ 1447800 w 2200275"/>
                <a:gd name="connsiteY20" fmla="*/ 232352 h 1140881"/>
                <a:gd name="connsiteX21" fmla="*/ 1428750 w 2200275"/>
                <a:gd name="connsiteY21" fmla="*/ 203777 h 1140881"/>
                <a:gd name="connsiteX22" fmla="*/ 1457325 w 2200275"/>
                <a:gd name="connsiteY22" fmla="*/ 146627 h 1140881"/>
                <a:gd name="connsiteX23" fmla="*/ 1485900 w 2200275"/>
                <a:gd name="connsiteY23" fmla="*/ 137102 h 1140881"/>
                <a:gd name="connsiteX24" fmla="*/ 1514475 w 2200275"/>
                <a:gd name="connsiteY24" fmla="*/ 118052 h 1140881"/>
                <a:gd name="connsiteX25" fmla="*/ 1543050 w 2200275"/>
                <a:gd name="connsiteY25" fmla="*/ 108527 h 1140881"/>
                <a:gd name="connsiteX26" fmla="*/ 1600200 w 2200275"/>
                <a:gd name="connsiteY26" fmla="*/ 70427 h 1140881"/>
                <a:gd name="connsiteX27" fmla="*/ 1628775 w 2200275"/>
                <a:gd name="connsiteY27" fmla="*/ 51377 h 1140881"/>
                <a:gd name="connsiteX28" fmla="*/ 1657350 w 2200275"/>
                <a:gd name="connsiteY28" fmla="*/ 41852 h 1140881"/>
                <a:gd name="connsiteX29" fmla="*/ 1828800 w 2200275"/>
                <a:gd name="connsiteY29" fmla="*/ 22802 h 1140881"/>
                <a:gd name="connsiteX30" fmla="*/ 2047875 w 2200275"/>
                <a:gd name="connsiteY30" fmla="*/ 13277 h 1140881"/>
                <a:gd name="connsiteX31" fmla="*/ 2200275 w 2200275"/>
                <a:gd name="connsiteY31" fmla="*/ 3752 h 114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00275" h="1140881">
                  <a:moveTo>
                    <a:pt x="0" y="1118177"/>
                  </a:moveTo>
                  <a:cubicBezTo>
                    <a:pt x="22225" y="1115002"/>
                    <a:pt x="44242" y="1109549"/>
                    <a:pt x="66675" y="1108652"/>
                  </a:cubicBezTo>
                  <a:cubicBezTo>
                    <a:pt x="492523" y="1091618"/>
                    <a:pt x="400094" y="1213361"/>
                    <a:pt x="495300" y="1070552"/>
                  </a:cubicBezTo>
                  <a:cubicBezTo>
                    <a:pt x="491583" y="1040818"/>
                    <a:pt x="496741" y="989790"/>
                    <a:pt x="466725" y="965777"/>
                  </a:cubicBezTo>
                  <a:cubicBezTo>
                    <a:pt x="458885" y="959505"/>
                    <a:pt x="447675" y="959427"/>
                    <a:pt x="438150" y="956252"/>
                  </a:cubicBezTo>
                  <a:cubicBezTo>
                    <a:pt x="393386" y="911488"/>
                    <a:pt x="417047" y="938885"/>
                    <a:pt x="371475" y="870527"/>
                  </a:cubicBezTo>
                  <a:cubicBezTo>
                    <a:pt x="365125" y="861002"/>
                    <a:pt x="356045" y="852812"/>
                    <a:pt x="352425" y="841952"/>
                  </a:cubicBezTo>
                  <a:lnTo>
                    <a:pt x="333375" y="784802"/>
                  </a:lnTo>
                  <a:cubicBezTo>
                    <a:pt x="336550" y="762577"/>
                    <a:pt x="336449" y="739631"/>
                    <a:pt x="342900" y="718127"/>
                  </a:cubicBezTo>
                  <a:cubicBezTo>
                    <a:pt x="351666" y="688908"/>
                    <a:pt x="364994" y="686410"/>
                    <a:pt x="390525" y="680027"/>
                  </a:cubicBezTo>
                  <a:cubicBezTo>
                    <a:pt x="406231" y="676100"/>
                    <a:pt x="421965" y="670866"/>
                    <a:pt x="438150" y="670502"/>
                  </a:cubicBezTo>
                  <a:cubicBezTo>
                    <a:pt x="704802" y="664510"/>
                    <a:pt x="971550" y="664152"/>
                    <a:pt x="1238250" y="660977"/>
                  </a:cubicBezTo>
                  <a:cubicBezTo>
                    <a:pt x="1298374" y="657219"/>
                    <a:pt x="1417815" y="651653"/>
                    <a:pt x="1485900" y="641927"/>
                  </a:cubicBezTo>
                  <a:cubicBezTo>
                    <a:pt x="1498859" y="640076"/>
                    <a:pt x="1511300" y="635577"/>
                    <a:pt x="1524000" y="632402"/>
                  </a:cubicBezTo>
                  <a:cubicBezTo>
                    <a:pt x="1533525" y="626052"/>
                    <a:pt x="1546508" y="623060"/>
                    <a:pt x="1552575" y="613352"/>
                  </a:cubicBezTo>
                  <a:cubicBezTo>
                    <a:pt x="1563218" y="596324"/>
                    <a:pt x="1571625" y="556202"/>
                    <a:pt x="1571625" y="556202"/>
                  </a:cubicBezTo>
                  <a:cubicBezTo>
                    <a:pt x="1565275" y="537152"/>
                    <a:pt x="1563714" y="515760"/>
                    <a:pt x="1552575" y="499052"/>
                  </a:cubicBezTo>
                  <a:cubicBezTo>
                    <a:pt x="1546225" y="489527"/>
                    <a:pt x="1538174" y="480938"/>
                    <a:pt x="1533525" y="470477"/>
                  </a:cubicBezTo>
                  <a:cubicBezTo>
                    <a:pt x="1525370" y="452127"/>
                    <a:pt x="1514475" y="413327"/>
                    <a:pt x="1514475" y="413327"/>
                  </a:cubicBezTo>
                  <a:cubicBezTo>
                    <a:pt x="1510084" y="382588"/>
                    <a:pt x="1504918" y="318029"/>
                    <a:pt x="1485900" y="289502"/>
                  </a:cubicBezTo>
                  <a:lnTo>
                    <a:pt x="1447800" y="232352"/>
                  </a:lnTo>
                  <a:lnTo>
                    <a:pt x="1428750" y="203777"/>
                  </a:lnTo>
                  <a:cubicBezTo>
                    <a:pt x="1435025" y="184953"/>
                    <a:pt x="1440539" y="160056"/>
                    <a:pt x="1457325" y="146627"/>
                  </a:cubicBezTo>
                  <a:cubicBezTo>
                    <a:pt x="1465165" y="140355"/>
                    <a:pt x="1476920" y="141592"/>
                    <a:pt x="1485900" y="137102"/>
                  </a:cubicBezTo>
                  <a:cubicBezTo>
                    <a:pt x="1496139" y="131982"/>
                    <a:pt x="1504236" y="123172"/>
                    <a:pt x="1514475" y="118052"/>
                  </a:cubicBezTo>
                  <a:cubicBezTo>
                    <a:pt x="1523455" y="113562"/>
                    <a:pt x="1534273" y="113403"/>
                    <a:pt x="1543050" y="108527"/>
                  </a:cubicBezTo>
                  <a:cubicBezTo>
                    <a:pt x="1563064" y="97408"/>
                    <a:pt x="1581150" y="83127"/>
                    <a:pt x="1600200" y="70427"/>
                  </a:cubicBezTo>
                  <a:cubicBezTo>
                    <a:pt x="1609725" y="64077"/>
                    <a:pt x="1617915" y="54997"/>
                    <a:pt x="1628775" y="51377"/>
                  </a:cubicBezTo>
                  <a:cubicBezTo>
                    <a:pt x="1638300" y="48202"/>
                    <a:pt x="1647505" y="43821"/>
                    <a:pt x="1657350" y="41852"/>
                  </a:cubicBezTo>
                  <a:cubicBezTo>
                    <a:pt x="1699205" y="33481"/>
                    <a:pt x="1794666" y="24810"/>
                    <a:pt x="1828800" y="22802"/>
                  </a:cubicBezTo>
                  <a:cubicBezTo>
                    <a:pt x="1901768" y="18510"/>
                    <a:pt x="1974850" y="16452"/>
                    <a:pt x="2047875" y="13277"/>
                  </a:cubicBezTo>
                  <a:cubicBezTo>
                    <a:pt x="2115607" y="-9300"/>
                    <a:pt x="2066410" y="3752"/>
                    <a:pt x="2200275" y="3752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5625" y="6448671"/>
              <a:ext cx="299043" cy="393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Freeform 21"/>
            <p:cNvSpPr/>
            <p:nvPr/>
          </p:nvSpPr>
          <p:spPr>
            <a:xfrm>
              <a:off x="7762875" y="5187363"/>
              <a:ext cx="1362075" cy="325132"/>
            </a:xfrm>
            <a:custGeom>
              <a:avLst/>
              <a:gdLst>
                <a:gd name="connsiteX0" fmla="*/ 0 w 1362075"/>
                <a:gd name="connsiteY0" fmla="*/ 325132 h 325132"/>
                <a:gd name="connsiteX1" fmla="*/ 504825 w 1362075"/>
                <a:gd name="connsiteY1" fmla="*/ 315607 h 325132"/>
                <a:gd name="connsiteX2" fmla="*/ 552450 w 1362075"/>
                <a:gd name="connsiteY2" fmla="*/ 277507 h 325132"/>
                <a:gd name="connsiteX3" fmla="*/ 571500 w 1362075"/>
                <a:gd name="connsiteY3" fmla="*/ 220357 h 325132"/>
                <a:gd name="connsiteX4" fmla="*/ 581025 w 1362075"/>
                <a:gd name="connsiteY4" fmla="*/ 153682 h 325132"/>
                <a:gd name="connsiteX5" fmla="*/ 590550 w 1362075"/>
                <a:gd name="connsiteY5" fmla="*/ 125107 h 325132"/>
                <a:gd name="connsiteX6" fmla="*/ 600075 w 1362075"/>
                <a:gd name="connsiteY6" fmla="*/ 87007 h 325132"/>
                <a:gd name="connsiteX7" fmla="*/ 609600 w 1362075"/>
                <a:gd name="connsiteY7" fmla="*/ 58432 h 325132"/>
                <a:gd name="connsiteX8" fmla="*/ 638175 w 1362075"/>
                <a:gd name="connsiteY8" fmla="*/ 39382 h 325132"/>
                <a:gd name="connsiteX9" fmla="*/ 733425 w 1362075"/>
                <a:gd name="connsiteY9" fmla="*/ 10807 h 325132"/>
                <a:gd name="connsiteX10" fmla="*/ 790575 w 1362075"/>
                <a:gd name="connsiteY10" fmla="*/ 1282 h 325132"/>
                <a:gd name="connsiteX11" fmla="*/ 1362075 w 1362075"/>
                <a:gd name="connsiteY11" fmla="*/ 1282 h 32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75" h="325132">
                  <a:moveTo>
                    <a:pt x="0" y="325132"/>
                  </a:moveTo>
                  <a:lnTo>
                    <a:pt x="504825" y="315607"/>
                  </a:lnTo>
                  <a:cubicBezTo>
                    <a:pt x="531646" y="314649"/>
                    <a:pt x="542213" y="300540"/>
                    <a:pt x="552450" y="277507"/>
                  </a:cubicBezTo>
                  <a:cubicBezTo>
                    <a:pt x="560605" y="259157"/>
                    <a:pt x="571500" y="220357"/>
                    <a:pt x="571500" y="220357"/>
                  </a:cubicBezTo>
                  <a:cubicBezTo>
                    <a:pt x="574675" y="198132"/>
                    <a:pt x="576622" y="175697"/>
                    <a:pt x="581025" y="153682"/>
                  </a:cubicBezTo>
                  <a:cubicBezTo>
                    <a:pt x="582994" y="143837"/>
                    <a:pt x="587792" y="134761"/>
                    <a:pt x="590550" y="125107"/>
                  </a:cubicBezTo>
                  <a:cubicBezTo>
                    <a:pt x="594146" y="112520"/>
                    <a:pt x="596479" y="99594"/>
                    <a:pt x="600075" y="87007"/>
                  </a:cubicBezTo>
                  <a:cubicBezTo>
                    <a:pt x="602833" y="77353"/>
                    <a:pt x="603328" y="66272"/>
                    <a:pt x="609600" y="58432"/>
                  </a:cubicBezTo>
                  <a:cubicBezTo>
                    <a:pt x="616751" y="49493"/>
                    <a:pt x="627714" y="44031"/>
                    <a:pt x="638175" y="39382"/>
                  </a:cubicBezTo>
                  <a:cubicBezTo>
                    <a:pt x="658055" y="30546"/>
                    <a:pt x="708237" y="15845"/>
                    <a:pt x="733425" y="10807"/>
                  </a:cubicBezTo>
                  <a:cubicBezTo>
                    <a:pt x="752363" y="7019"/>
                    <a:pt x="771264" y="1575"/>
                    <a:pt x="790575" y="1282"/>
                  </a:cubicBezTo>
                  <a:cubicBezTo>
                    <a:pt x="981053" y="-1604"/>
                    <a:pt x="1171575" y="1282"/>
                    <a:pt x="1362075" y="1282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29400" y="5149378"/>
              <a:ext cx="438150" cy="344067"/>
            </a:xfrm>
            <a:custGeom>
              <a:avLst/>
              <a:gdLst>
                <a:gd name="connsiteX0" fmla="*/ 438150 w 438150"/>
                <a:gd name="connsiteY0" fmla="*/ 344067 h 344067"/>
                <a:gd name="connsiteX1" fmla="*/ 390525 w 438150"/>
                <a:gd name="connsiteY1" fmla="*/ 334542 h 344067"/>
                <a:gd name="connsiteX2" fmla="*/ 361950 w 438150"/>
                <a:gd name="connsiteY2" fmla="*/ 325017 h 344067"/>
                <a:gd name="connsiteX3" fmla="*/ 285750 w 438150"/>
                <a:gd name="connsiteY3" fmla="*/ 315492 h 344067"/>
                <a:gd name="connsiteX4" fmla="*/ 219075 w 438150"/>
                <a:gd name="connsiteY4" fmla="*/ 305967 h 344067"/>
                <a:gd name="connsiteX5" fmla="*/ 190500 w 438150"/>
                <a:gd name="connsiteY5" fmla="*/ 296442 h 344067"/>
                <a:gd name="connsiteX6" fmla="*/ 190500 w 438150"/>
                <a:gd name="connsiteY6" fmla="*/ 229767 h 344067"/>
                <a:gd name="connsiteX7" fmla="*/ 247650 w 438150"/>
                <a:gd name="connsiteY7" fmla="*/ 172617 h 344067"/>
                <a:gd name="connsiteX8" fmla="*/ 285750 w 438150"/>
                <a:gd name="connsiteY8" fmla="*/ 115467 h 344067"/>
                <a:gd name="connsiteX9" fmla="*/ 304800 w 438150"/>
                <a:gd name="connsiteY9" fmla="*/ 86892 h 344067"/>
                <a:gd name="connsiteX10" fmla="*/ 314325 w 438150"/>
                <a:gd name="connsiteY10" fmla="*/ 58317 h 344067"/>
                <a:gd name="connsiteX11" fmla="*/ 304800 w 438150"/>
                <a:gd name="connsiteY11" fmla="*/ 29742 h 344067"/>
                <a:gd name="connsiteX12" fmla="*/ 228600 w 438150"/>
                <a:gd name="connsiteY12" fmla="*/ 1167 h 344067"/>
                <a:gd name="connsiteX13" fmla="*/ 0 w 438150"/>
                <a:gd name="connsiteY13" fmla="*/ 1167 h 34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344067">
                  <a:moveTo>
                    <a:pt x="438150" y="344067"/>
                  </a:moveTo>
                  <a:cubicBezTo>
                    <a:pt x="422275" y="340892"/>
                    <a:pt x="406231" y="338469"/>
                    <a:pt x="390525" y="334542"/>
                  </a:cubicBezTo>
                  <a:cubicBezTo>
                    <a:pt x="380785" y="332107"/>
                    <a:pt x="371828" y="326813"/>
                    <a:pt x="361950" y="325017"/>
                  </a:cubicBezTo>
                  <a:cubicBezTo>
                    <a:pt x="336765" y="320438"/>
                    <a:pt x="311123" y="318875"/>
                    <a:pt x="285750" y="315492"/>
                  </a:cubicBezTo>
                  <a:lnTo>
                    <a:pt x="219075" y="305967"/>
                  </a:lnTo>
                  <a:cubicBezTo>
                    <a:pt x="209550" y="302792"/>
                    <a:pt x="197600" y="303542"/>
                    <a:pt x="190500" y="296442"/>
                  </a:cubicBezTo>
                  <a:cubicBezTo>
                    <a:pt x="175295" y="281237"/>
                    <a:pt x="180549" y="243983"/>
                    <a:pt x="190500" y="229767"/>
                  </a:cubicBezTo>
                  <a:cubicBezTo>
                    <a:pt x="205950" y="207696"/>
                    <a:pt x="232706" y="195033"/>
                    <a:pt x="247650" y="172617"/>
                  </a:cubicBezTo>
                  <a:lnTo>
                    <a:pt x="285750" y="115467"/>
                  </a:lnTo>
                  <a:cubicBezTo>
                    <a:pt x="292100" y="105942"/>
                    <a:pt x="301180" y="97752"/>
                    <a:pt x="304800" y="86892"/>
                  </a:cubicBezTo>
                  <a:lnTo>
                    <a:pt x="314325" y="58317"/>
                  </a:lnTo>
                  <a:cubicBezTo>
                    <a:pt x="311150" y="48792"/>
                    <a:pt x="311072" y="37582"/>
                    <a:pt x="304800" y="29742"/>
                  </a:cubicBezTo>
                  <a:cubicBezTo>
                    <a:pt x="288599" y="9491"/>
                    <a:pt x="250901" y="1936"/>
                    <a:pt x="228600" y="1167"/>
                  </a:cubicBezTo>
                  <a:cubicBezTo>
                    <a:pt x="152445" y="-1459"/>
                    <a:pt x="76200" y="1167"/>
                    <a:pt x="0" y="1167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64400" y="3709095"/>
              <a:ext cx="1816100" cy="736600"/>
            </a:xfrm>
            <a:custGeom>
              <a:avLst/>
              <a:gdLst>
                <a:gd name="connsiteX0" fmla="*/ 0 w 1816100"/>
                <a:gd name="connsiteY0" fmla="*/ 622300 h 736600"/>
                <a:gd name="connsiteX1" fmla="*/ 63500 w 1816100"/>
                <a:gd name="connsiteY1" fmla="*/ 660400 h 736600"/>
                <a:gd name="connsiteX2" fmla="*/ 101600 w 1816100"/>
                <a:gd name="connsiteY2" fmla="*/ 685800 h 736600"/>
                <a:gd name="connsiteX3" fmla="*/ 152400 w 1816100"/>
                <a:gd name="connsiteY3" fmla="*/ 698500 h 736600"/>
                <a:gd name="connsiteX4" fmla="*/ 254000 w 1816100"/>
                <a:gd name="connsiteY4" fmla="*/ 723900 h 736600"/>
                <a:gd name="connsiteX5" fmla="*/ 431800 w 1816100"/>
                <a:gd name="connsiteY5" fmla="*/ 736600 h 736600"/>
                <a:gd name="connsiteX6" fmla="*/ 825500 w 1816100"/>
                <a:gd name="connsiteY6" fmla="*/ 723900 h 736600"/>
                <a:gd name="connsiteX7" fmla="*/ 863600 w 1816100"/>
                <a:gd name="connsiteY7" fmla="*/ 711200 h 736600"/>
                <a:gd name="connsiteX8" fmla="*/ 927100 w 1816100"/>
                <a:gd name="connsiteY8" fmla="*/ 660400 h 736600"/>
                <a:gd name="connsiteX9" fmla="*/ 965200 w 1816100"/>
                <a:gd name="connsiteY9" fmla="*/ 584200 h 736600"/>
                <a:gd name="connsiteX10" fmla="*/ 1041400 w 1816100"/>
                <a:gd name="connsiteY10" fmla="*/ 508000 h 736600"/>
                <a:gd name="connsiteX11" fmla="*/ 1079500 w 1816100"/>
                <a:gd name="connsiteY11" fmla="*/ 393700 h 736600"/>
                <a:gd name="connsiteX12" fmla="*/ 1092200 w 1816100"/>
                <a:gd name="connsiteY12" fmla="*/ 355600 h 736600"/>
                <a:gd name="connsiteX13" fmla="*/ 1104900 w 1816100"/>
                <a:gd name="connsiteY13" fmla="*/ 292100 h 736600"/>
                <a:gd name="connsiteX14" fmla="*/ 1092200 w 1816100"/>
                <a:gd name="connsiteY14" fmla="*/ 127000 h 736600"/>
                <a:gd name="connsiteX15" fmla="*/ 1079500 w 1816100"/>
                <a:gd name="connsiteY15" fmla="*/ 88900 h 736600"/>
                <a:gd name="connsiteX16" fmla="*/ 1003300 w 1816100"/>
                <a:gd name="connsiteY16" fmla="*/ 38100 h 736600"/>
                <a:gd name="connsiteX17" fmla="*/ 927100 w 1816100"/>
                <a:gd name="connsiteY17" fmla="*/ 0 h 736600"/>
                <a:gd name="connsiteX18" fmla="*/ 660400 w 1816100"/>
                <a:gd name="connsiteY18" fmla="*/ 12700 h 736600"/>
                <a:gd name="connsiteX19" fmla="*/ 622300 w 1816100"/>
                <a:gd name="connsiteY19" fmla="*/ 38100 h 736600"/>
                <a:gd name="connsiteX20" fmla="*/ 546100 w 1816100"/>
                <a:gd name="connsiteY20" fmla="*/ 190500 h 736600"/>
                <a:gd name="connsiteX21" fmla="*/ 533400 w 1816100"/>
                <a:gd name="connsiteY21" fmla="*/ 228600 h 736600"/>
                <a:gd name="connsiteX22" fmla="*/ 546100 w 1816100"/>
                <a:gd name="connsiteY22" fmla="*/ 381000 h 736600"/>
                <a:gd name="connsiteX23" fmla="*/ 558800 w 1816100"/>
                <a:gd name="connsiteY23" fmla="*/ 419100 h 736600"/>
                <a:gd name="connsiteX24" fmla="*/ 635000 w 1816100"/>
                <a:gd name="connsiteY24" fmla="*/ 469900 h 736600"/>
                <a:gd name="connsiteX25" fmla="*/ 673100 w 1816100"/>
                <a:gd name="connsiteY25" fmla="*/ 495300 h 736600"/>
                <a:gd name="connsiteX26" fmla="*/ 698500 w 1816100"/>
                <a:gd name="connsiteY26" fmla="*/ 533400 h 736600"/>
                <a:gd name="connsiteX27" fmla="*/ 774700 w 1816100"/>
                <a:gd name="connsiteY27" fmla="*/ 558800 h 736600"/>
                <a:gd name="connsiteX28" fmla="*/ 876300 w 1816100"/>
                <a:gd name="connsiteY28" fmla="*/ 584200 h 736600"/>
                <a:gd name="connsiteX29" fmla="*/ 952500 w 1816100"/>
                <a:gd name="connsiteY29" fmla="*/ 609600 h 736600"/>
                <a:gd name="connsiteX30" fmla="*/ 1016000 w 1816100"/>
                <a:gd name="connsiteY30" fmla="*/ 622300 h 736600"/>
                <a:gd name="connsiteX31" fmla="*/ 1054100 w 1816100"/>
                <a:gd name="connsiteY31" fmla="*/ 635000 h 736600"/>
                <a:gd name="connsiteX32" fmla="*/ 1270000 w 1816100"/>
                <a:gd name="connsiteY32" fmla="*/ 647700 h 736600"/>
                <a:gd name="connsiteX33" fmla="*/ 1816100 w 1816100"/>
                <a:gd name="connsiteY33" fmla="*/ 64770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16100" h="736600">
                  <a:moveTo>
                    <a:pt x="0" y="622300"/>
                  </a:moveTo>
                  <a:cubicBezTo>
                    <a:pt x="21167" y="635000"/>
                    <a:pt x="42568" y="647317"/>
                    <a:pt x="63500" y="660400"/>
                  </a:cubicBezTo>
                  <a:cubicBezTo>
                    <a:pt x="76443" y="668490"/>
                    <a:pt x="87571" y="679787"/>
                    <a:pt x="101600" y="685800"/>
                  </a:cubicBezTo>
                  <a:cubicBezTo>
                    <a:pt x="117643" y="692676"/>
                    <a:pt x="135617" y="693705"/>
                    <a:pt x="152400" y="698500"/>
                  </a:cubicBezTo>
                  <a:cubicBezTo>
                    <a:pt x="201487" y="712525"/>
                    <a:pt x="192677" y="717445"/>
                    <a:pt x="254000" y="723900"/>
                  </a:cubicBezTo>
                  <a:cubicBezTo>
                    <a:pt x="313091" y="730120"/>
                    <a:pt x="372533" y="732367"/>
                    <a:pt x="431800" y="736600"/>
                  </a:cubicBezTo>
                  <a:cubicBezTo>
                    <a:pt x="563033" y="732367"/>
                    <a:pt x="694425" y="731610"/>
                    <a:pt x="825500" y="723900"/>
                  </a:cubicBezTo>
                  <a:cubicBezTo>
                    <a:pt x="838864" y="723114"/>
                    <a:pt x="853147" y="719563"/>
                    <a:pt x="863600" y="711200"/>
                  </a:cubicBezTo>
                  <a:cubicBezTo>
                    <a:pt x="945664" y="645548"/>
                    <a:pt x="831335" y="692322"/>
                    <a:pt x="927100" y="660400"/>
                  </a:cubicBezTo>
                  <a:cubicBezTo>
                    <a:pt x="938869" y="625094"/>
                    <a:pt x="938939" y="613743"/>
                    <a:pt x="965200" y="584200"/>
                  </a:cubicBezTo>
                  <a:cubicBezTo>
                    <a:pt x="989065" y="557352"/>
                    <a:pt x="1041400" y="508000"/>
                    <a:pt x="1041400" y="508000"/>
                  </a:cubicBezTo>
                  <a:lnTo>
                    <a:pt x="1079500" y="393700"/>
                  </a:lnTo>
                  <a:cubicBezTo>
                    <a:pt x="1083733" y="381000"/>
                    <a:pt x="1089575" y="368727"/>
                    <a:pt x="1092200" y="355600"/>
                  </a:cubicBezTo>
                  <a:lnTo>
                    <a:pt x="1104900" y="292100"/>
                  </a:lnTo>
                  <a:cubicBezTo>
                    <a:pt x="1100667" y="237067"/>
                    <a:pt x="1099046" y="181770"/>
                    <a:pt x="1092200" y="127000"/>
                  </a:cubicBezTo>
                  <a:cubicBezTo>
                    <a:pt x="1090540" y="113716"/>
                    <a:pt x="1088966" y="98366"/>
                    <a:pt x="1079500" y="88900"/>
                  </a:cubicBezTo>
                  <a:cubicBezTo>
                    <a:pt x="1057914" y="67314"/>
                    <a:pt x="1028700" y="55033"/>
                    <a:pt x="1003300" y="38100"/>
                  </a:cubicBezTo>
                  <a:cubicBezTo>
                    <a:pt x="954061" y="5274"/>
                    <a:pt x="979680" y="17527"/>
                    <a:pt x="927100" y="0"/>
                  </a:cubicBezTo>
                  <a:cubicBezTo>
                    <a:pt x="838200" y="4233"/>
                    <a:pt x="748713" y="1661"/>
                    <a:pt x="660400" y="12700"/>
                  </a:cubicBezTo>
                  <a:cubicBezTo>
                    <a:pt x="645254" y="14593"/>
                    <a:pt x="632351" y="26613"/>
                    <a:pt x="622300" y="38100"/>
                  </a:cubicBezTo>
                  <a:cubicBezTo>
                    <a:pt x="569274" y="98701"/>
                    <a:pt x="570080" y="118559"/>
                    <a:pt x="546100" y="190500"/>
                  </a:cubicBezTo>
                  <a:lnTo>
                    <a:pt x="533400" y="228600"/>
                  </a:lnTo>
                  <a:cubicBezTo>
                    <a:pt x="537633" y="279400"/>
                    <a:pt x="539363" y="330471"/>
                    <a:pt x="546100" y="381000"/>
                  </a:cubicBezTo>
                  <a:cubicBezTo>
                    <a:pt x="547869" y="394270"/>
                    <a:pt x="549334" y="409634"/>
                    <a:pt x="558800" y="419100"/>
                  </a:cubicBezTo>
                  <a:cubicBezTo>
                    <a:pt x="580386" y="440686"/>
                    <a:pt x="609600" y="452967"/>
                    <a:pt x="635000" y="469900"/>
                  </a:cubicBezTo>
                  <a:lnTo>
                    <a:pt x="673100" y="495300"/>
                  </a:lnTo>
                  <a:cubicBezTo>
                    <a:pt x="681567" y="508000"/>
                    <a:pt x="685557" y="525310"/>
                    <a:pt x="698500" y="533400"/>
                  </a:cubicBezTo>
                  <a:cubicBezTo>
                    <a:pt x="721204" y="547590"/>
                    <a:pt x="749300" y="550333"/>
                    <a:pt x="774700" y="558800"/>
                  </a:cubicBezTo>
                  <a:cubicBezTo>
                    <a:pt x="890305" y="597335"/>
                    <a:pt x="707721" y="538224"/>
                    <a:pt x="876300" y="584200"/>
                  </a:cubicBezTo>
                  <a:cubicBezTo>
                    <a:pt x="902131" y="591245"/>
                    <a:pt x="926246" y="604349"/>
                    <a:pt x="952500" y="609600"/>
                  </a:cubicBezTo>
                  <a:cubicBezTo>
                    <a:pt x="973667" y="613833"/>
                    <a:pt x="995059" y="617065"/>
                    <a:pt x="1016000" y="622300"/>
                  </a:cubicBezTo>
                  <a:cubicBezTo>
                    <a:pt x="1028987" y="625547"/>
                    <a:pt x="1040779" y="633668"/>
                    <a:pt x="1054100" y="635000"/>
                  </a:cubicBezTo>
                  <a:cubicBezTo>
                    <a:pt x="1125833" y="642173"/>
                    <a:pt x="1197919" y="646499"/>
                    <a:pt x="1270000" y="647700"/>
                  </a:cubicBezTo>
                  <a:cubicBezTo>
                    <a:pt x="1452008" y="650733"/>
                    <a:pt x="1634067" y="647700"/>
                    <a:pt x="1816100" y="6477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-12700" y="3620195"/>
              <a:ext cx="2374900" cy="723900"/>
            </a:xfrm>
            <a:custGeom>
              <a:avLst/>
              <a:gdLst>
                <a:gd name="connsiteX0" fmla="*/ 2171700 w 2374900"/>
                <a:gd name="connsiteY0" fmla="*/ 596900 h 723900"/>
                <a:gd name="connsiteX1" fmla="*/ 2235200 w 2374900"/>
                <a:gd name="connsiteY1" fmla="*/ 558800 h 723900"/>
                <a:gd name="connsiteX2" fmla="*/ 2311400 w 2374900"/>
                <a:gd name="connsiteY2" fmla="*/ 520700 h 723900"/>
                <a:gd name="connsiteX3" fmla="*/ 2374900 w 2374900"/>
                <a:gd name="connsiteY3" fmla="*/ 406400 h 723900"/>
                <a:gd name="connsiteX4" fmla="*/ 2362200 w 2374900"/>
                <a:gd name="connsiteY4" fmla="*/ 152400 h 723900"/>
                <a:gd name="connsiteX5" fmla="*/ 2324100 w 2374900"/>
                <a:gd name="connsiteY5" fmla="*/ 139700 h 723900"/>
                <a:gd name="connsiteX6" fmla="*/ 2298700 w 2374900"/>
                <a:gd name="connsiteY6" fmla="*/ 101600 h 723900"/>
                <a:gd name="connsiteX7" fmla="*/ 2235200 w 2374900"/>
                <a:gd name="connsiteY7" fmla="*/ 88900 h 723900"/>
                <a:gd name="connsiteX8" fmla="*/ 2159000 w 2374900"/>
                <a:gd name="connsiteY8" fmla="*/ 63500 h 723900"/>
                <a:gd name="connsiteX9" fmla="*/ 2120900 w 2374900"/>
                <a:gd name="connsiteY9" fmla="*/ 50800 h 723900"/>
                <a:gd name="connsiteX10" fmla="*/ 2032000 w 2374900"/>
                <a:gd name="connsiteY10" fmla="*/ 38100 h 723900"/>
                <a:gd name="connsiteX11" fmla="*/ 1993900 w 2374900"/>
                <a:gd name="connsiteY11" fmla="*/ 25400 h 723900"/>
                <a:gd name="connsiteX12" fmla="*/ 1562100 w 2374900"/>
                <a:gd name="connsiteY12" fmla="*/ 0 h 723900"/>
                <a:gd name="connsiteX13" fmla="*/ 1282700 w 2374900"/>
                <a:gd name="connsiteY13" fmla="*/ 25400 h 723900"/>
                <a:gd name="connsiteX14" fmla="*/ 1206500 w 2374900"/>
                <a:gd name="connsiteY14" fmla="*/ 50800 h 723900"/>
                <a:gd name="connsiteX15" fmla="*/ 1130300 w 2374900"/>
                <a:gd name="connsiteY15" fmla="*/ 114300 h 723900"/>
                <a:gd name="connsiteX16" fmla="*/ 1104900 w 2374900"/>
                <a:gd name="connsiteY16" fmla="*/ 190500 h 723900"/>
                <a:gd name="connsiteX17" fmla="*/ 1003300 w 2374900"/>
                <a:gd name="connsiteY17" fmla="*/ 342900 h 723900"/>
                <a:gd name="connsiteX18" fmla="*/ 977900 w 2374900"/>
                <a:gd name="connsiteY18" fmla="*/ 381000 h 723900"/>
                <a:gd name="connsiteX19" fmla="*/ 965200 w 2374900"/>
                <a:gd name="connsiteY19" fmla="*/ 419100 h 723900"/>
                <a:gd name="connsiteX20" fmla="*/ 927100 w 2374900"/>
                <a:gd name="connsiteY20" fmla="*/ 457200 h 723900"/>
                <a:gd name="connsiteX21" fmla="*/ 901700 w 2374900"/>
                <a:gd name="connsiteY21" fmla="*/ 495300 h 723900"/>
                <a:gd name="connsiteX22" fmla="*/ 889000 w 2374900"/>
                <a:gd name="connsiteY22" fmla="*/ 533400 h 723900"/>
                <a:gd name="connsiteX23" fmla="*/ 850900 w 2374900"/>
                <a:gd name="connsiteY23" fmla="*/ 546100 h 723900"/>
                <a:gd name="connsiteX24" fmla="*/ 749300 w 2374900"/>
                <a:gd name="connsiteY24" fmla="*/ 635000 h 723900"/>
                <a:gd name="connsiteX25" fmla="*/ 711200 w 2374900"/>
                <a:gd name="connsiteY25" fmla="*/ 660400 h 723900"/>
                <a:gd name="connsiteX26" fmla="*/ 673100 w 2374900"/>
                <a:gd name="connsiteY26" fmla="*/ 685800 h 723900"/>
                <a:gd name="connsiteX27" fmla="*/ 533400 w 2374900"/>
                <a:gd name="connsiteY27" fmla="*/ 723900 h 723900"/>
                <a:gd name="connsiteX28" fmla="*/ 139700 w 2374900"/>
                <a:gd name="connsiteY28" fmla="*/ 711200 h 723900"/>
                <a:gd name="connsiteX29" fmla="*/ 0 w 2374900"/>
                <a:gd name="connsiteY29" fmla="*/ 6985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74900" h="723900">
                  <a:moveTo>
                    <a:pt x="2171700" y="596900"/>
                  </a:moveTo>
                  <a:cubicBezTo>
                    <a:pt x="2192867" y="584200"/>
                    <a:pt x="2213122" y="569839"/>
                    <a:pt x="2235200" y="558800"/>
                  </a:cubicBezTo>
                  <a:cubicBezTo>
                    <a:pt x="2340360" y="506220"/>
                    <a:pt x="2202211" y="593493"/>
                    <a:pt x="2311400" y="520700"/>
                  </a:cubicBezTo>
                  <a:cubicBezTo>
                    <a:pt x="2369626" y="433361"/>
                    <a:pt x="2352547" y="473460"/>
                    <a:pt x="2374900" y="406400"/>
                  </a:cubicBezTo>
                  <a:cubicBezTo>
                    <a:pt x="2370667" y="321733"/>
                    <a:pt x="2378062" y="235675"/>
                    <a:pt x="2362200" y="152400"/>
                  </a:cubicBezTo>
                  <a:cubicBezTo>
                    <a:pt x="2359695" y="139249"/>
                    <a:pt x="2334553" y="148063"/>
                    <a:pt x="2324100" y="139700"/>
                  </a:cubicBezTo>
                  <a:cubicBezTo>
                    <a:pt x="2312181" y="130165"/>
                    <a:pt x="2311952" y="109173"/>
                    <a:pt x="2298700" y="101600"/>
                  </a:cubicBezTo>
                  <a:cubicBezTo>
                    <a:pt x="2279958" y="90890"/>
                    <a:pt x="2256025" y="94580"/>
                    <a:pt x="2235200" y="88900"/>
                  </a:cubicBezTo>
                  <a:cubicBezTo>
                    <a:pt x="2209369" y="81855"/>
                    <a:pt x="2184400" y="71967"/>
                    <a:pt x="2159000" y="63500"/>
                  </a:cubicBezTo>
                  <a:cubicBezTo>
                    <a:pt x="2146300" y="59267"/>
                    <a:pt x="2134152" y="52693"/>
                    <a:pt x="2120900" y="50800"/>
                  </a:cubicBezTo>
                  <a:lnTo>
                    <a:pt x="2032000" y="38100"/>
                  </a:lnTo>
                  <a:cubicBezTo>
                    <a:pt x="2019300" y="33867"/>
                    <a:pt x="2006968" y="28304"/>
                    <a:pt x="1993900" y="25400"/>
                  </a:cubicBezTo>
                  <a:cubicBezTo>
                    <a:pt x="1858252" y="-4744"/>
                    <a:pt x="1678364" y="4152"/>
                    <a:pt x="1562100" y="0"/>
                  </a:cubicBezTo>
                  <a:cubicBezTo>
                    <a:pt x="1477027" y="5004"/>
                    <a:pt x="1371266" y="1246"/>
                    <a:pt x="1282700" y="25400"/>
                  </a:cubicBezTo>
                  <a:cubicBezTo>
                    <a:pt x="1256869" y="32445"/>
                    <a:pt x="1228777" y="35948"/>
                    <a:pt x="1206500" y="50800"/>
                  </a:cubicBezTo>
                  <a:cubicBezTo>
                    <a:pt x="1153456" y="86163"/>
                    <a:pt x="1179193" y="65407"/>
                    <a:pt x="1130300" y="114300"/>
                  </a:cubicBezTo>
                  <a:cubicBezTo>
                    <a:pt x="1121833" y="139700"/>
                    <a:pt x="1119752" y="168223"/>
                    <a:pt x="1104900" y="190500"/>
                  </a:cubicBezTo>
                  <a:lnTo>
                    <a:pt x="1003300" y="342900"/>
                  </a:lnTo>
                  <a:cubicBezTo>
                    <a:pt x="994833" y="355600"/>
                    <a:pt x="982727" y="366520"/>
                    <a:pt x="977900" y="381000"/>
                  </a:cubicBezTo>
                  <a:cubicBezTo>
                    <a:pt x="973667" y="393700"/>
                    <a:pt x="972626" y="407961"/>
                    <a:pt x="965200" y="419100"/>
                  </a:cubicBezTo>
                  <a:cubicBezTo>
                    <a:pt x="955237" y="434044"/>
                    <a:pt x="938598" y="443402"/>
                    <a:pt x="927100" y="457200"/>
                  </a:cubicBezTo>
                  <a:cubicBezTo>
                    <a:pt x="917329" y="468926"/>
                    <a:pt x="908526" y="481648"/>
                    <a:pt x="901700" y="495300"/>
                  </a:cubicBezTo>
                  <a:cubicBezTo>
                    <a:pt x="895713" y="507274"/>
                    <a:pt x="898466" y="523934"/>
                    <a:pt x="889000" y="533400"/>
                  </a:cubicBezTo>
                  <a:cubicBezTo>
                    <a:pt x="879534" y="542866"/>
                    <a:pt x="863600" y="541867"/>
                    <a:pt x="850900" y="546100"/>
                  </a:cubicBezTo>
                  <a:cubicBezTo>
                    <a:pt x="808567" y="609600"/>
                    <a:pt x="838200" y="575733"/>
                    <a:pt x="749300" y="635000"/>
                  </a:cubicBezTo>
                  <a:lnTo>
                    <a:pt x="711200" y="660400"/>
                  </a:lnTo>
                  <a:cubicBezTo>
                    <a:pt x="698500" y="668867"/>
                    <a:pt x="687580" y="680973"/>
                    <a:pt x="673100" y="685800"/>
                  </a:cubicBezTo>
                  <a:cubicBezTo>
                    <a:pt x="576422" y="718026"/>
                    <a:pt x="623154" y="705949"/>
                    <a:pt x="533400" y="723900"/>
                  </a:cubicBezTo>
                  <a:cubicBezTo>
                    <a:pt x="402167" y="719667"/>
                    <a:pt x="270799" y="718483"/>
                    <a:pt x="139700" y="711200"/>
                  </a:cubicBezTo>
                  <a:cubicBezTo>
                    <a:pt x="-178564" y="693519"/>
                    <a:pt x="368258" y="698500"/>
                    <a:pt x="0" y="6985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9" name="Picture 7" descr="C:\Users\yuzheng\AppData\Local\Microsoft\Windows\Temporary Internet Files\Content.IE5\EIRRGNVW\MC900433889[1]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950" y="3893245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Freeform 25"/>
            <p:cNvSpPr/>
            <p:nvPr/>
          </p:nvSpPr>
          <p:spPr>
            <a:xfrm>
              <a:off x="5095875" y="4248767"/>
              <a:ext cx="2654300" cy="635156"/>
            </a:xfrm>
            <a:custGeom>
              <a:avLst/>
              <a:gdLst>
                <a:gd name="connsiteX0" fmla="*/ 0 w 1930400"/>
                <a:gd name="connsiteY0" fmla="*/ 0 h 635156"/>
                <a:gd name="connsiteX1" fmla="*/ 139700 w 1930400"/>
                <a:gd name="connsiteY1" fmla="*/ 12700 h 635156"/>
                <a:gd name="connsiteX2" fmla="*/ 215900 w 1930400"/>
                <a:gd name="connsiteY2" fmla="*/ 38100 h 635156"/>
                <a:gd name="connsiteX3" fmla="*/ 330200 w 1930400"/>
                <a:gd name="connsiteY3" fmla="*/ 63500 h 635156"/>
                <a:gd name="connsiteX4" fmla="*/ 368300 w 1930400"/>
                <a:gd name="connsiteY4" fmla="*/ 76200 h 635156"/>
                <a:gd name="connsiteX5" fmla="*/ 444500 w 1930400"/>
                <a:gd name="connsiteY5" fmla="*/ 127000 h 635156"/>
                <a:gd name="connsiteX6" fmla="*/ 558800 w 1930400"/>
                <a:gd name="connsiteY6" fmla="*/ 190500 h 635156"/>
                <a:gd name="connsiteX7" fmla="*/ 673100 w 1930400"/>
                <a:gd name="connsiteY7" fmla="*/ 279400 h 635156"/>
                <a:gd name="connsiteX8" fmla="*/ 711200 w 1930400"/>
                <a:gd name="connsiteY8" fmla="*/ 292100 h 635156"/>
                <a:gd name="connsiteX9" fmla="*/ 749300 w 1930400"/>
                <a:gd name="connsiteY9" fmla="*/ 317500 h 635156"/>
                <a:gd name="connsiteX10" fmla="*/ 800100 w 1930400"/>
                <a:gd name="connsiteY10" fmla="*/ 330200 h 635156"/>
                <a:gd name="connsiteX11" fmla="*/ 838200 w 1930400"/>
                <a:gd name="connsiteY11" fmla="*/ 342900 h 635156"/>
                <a:gd name="connsiteX12" fmla="*/ 990600 w 1930400"/>
                <a:gd name="connsiteY12" fmla="*/ 368300 h 635156"/>
                <a:gd name="connsiteX13" fmla="*/ 1028700 w 1930400"/>
                <a:gd name="connsiteY13" fmla="*/ 381000 h 635156"/>
                <a:gd name="connsiteX14" fmla="*/ 1143000 w 1930400"/>
                <a:gd name="connsiteY14" fmla="*/ 406400 h 635156"/>
                <a:gd name="connsiteX15" fmla="*/ 1219200 w 1930400"/>
                <a:gd name="connsiteY15" fmla="*/ 431800 h 635156"/>
                <a:gd name="connsiteX16" fmla="*/ 1257300 w 1930400"/>
                <a:gd name="connsiteY16" fmla="*/ 444500 h 635156"/>
                <a:gd name="connsiteX17" fmla="*/ 1308100 w 1930400"/>
                <a:gd name="connsiteY17" fmla="*/ 457200 h 635156"/>
                <a:gd name="connsiteX18" fmla="*/ 1346200 w 1930400"/>
                <a:gd name="connsiteY18" fmla="*/ 482600 h 635156"/>
                <a:gd name="connsiteX19" fmla="*/ 1422400 w 1930400"/>
                <a:gd name="connsiteY19" fmla="*/ 508000 h 635156"/>
                <a:gd name="connsiteX20" fmla="*/ 1498600 w 1930400"/>
                <a:gd name="connsiteY20" fmla="*/ 558800 h 635156"/>
                <a:gd name="connsiteX21" fmla="*/ 1549400 w 1930400"/>
                <a:gd name="connsiteY21" fmla="*/ 571500 h 635156"/>
                <a:gd name="connsiteX22" fmla="*/ 1612900 w 1930400"/>
                <a:gd name="connsiteY22" fmla="*/ 584200 h 635156"/>
                <a:gd name="connsiteX23" fmla="*/ 1689100 w 1930400"/>
                <a:gd name="connsiteY23" fmla="*/ 609600 h 635156"/>
                <a:gd name="connsiteX24" fmla="*/ 1727200 w 1930400"/>
                <a:gd name="connsiteY24" fmla="*/ 622300 h 635156"/>
                <a:gd name="connsiteX25" fmla="*/ 1930400 w 1930400"/>
                <a:gd name="connsiteY25" fmla="*/ 635000 h 6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30400" h="635156">
                  <a:moveTo>
                    <a:pt x="0" y="0"/>
                  </a:moveTo>
                  <a:cubicBezTo>
                    <a:pt x="46567" y="4233"/>
                    <a:pt x="93653" y="4574"/>
                    <a:pt x="139700" y="12700"/>
                  </a:cubicBezTo>
                  <a:cubicBezTo>
                    <a:pt x="166067" y="17353"/>
                    <a:pt x="189646" y="32849"/>
                    <a:pt x="215900" y="38100"/>
                  </a:cubicBezTo>
                  <a:cubicBezTo>
                    <a:pt x="259548" y="46830"/>
                    <a:pt x="288351" y="51543"/>
                    <a:pt x="330200" y="63500"/>
                  </a:cubicBezTo>
                  <a:cubicBezTo>
                    <a:pt x="343072" y="67178"/>
                    <a:pt x="356598" y="69699"/>
                    <a:pt x="368300" y="76200"/>
                  </a:cubicBezTo>
                  <a:cubicBezTo>
                    <a:pt x="394985" y="91025"/>
                    <a:pt x="415540" y="117347"/>
                    <a:pt x="444500" y="127000"/>
                  </a:cubicBezTo>
                  <a:cubicBezTo>
                    <a:pt x="492410" y="142970"/>
                    <a:pt x="515131" y="146831"/>
                    <a:pt x="558800" y="190500"/>
                  </a:cubicBezTo>
                  <a:cubicBezTo>
                    <a:pt x="591674" y="223374"/>
                    <a:pt x="627528" y="264209"/>
                    <a:pt x="673100" y="279400"/>
                  </a:cubicBezTo>
                  <a:cubicBezTo>
                    <a:pt x="685800" y="283633"/>
                    <a:pt x="699226" y="286113"/>
                    <a:pt x="711200" y="292100"/>
                  </a:cubicBezTo>
                  <a:cubicBezTo>
                    <a:pt x="724852" y="298926"/>
                    <a:pt x="735271" y="311487"/>
                    <a:pt x="749300" y="317500"/>
                  </a:cubicBezTo>
                  <a:cubicBezTo>
                    <a:pt x="765343" y="324376"/>
                    <a:pt x="783317" y="325405"/>
                    <a:pt x="800100" y="330200"/>
                  </a:cubicBezTo>
                  <a:cubicBezTo>
                    <a:pt x="812972" y="333878"/>
                    <a:pt x="825073" y="340275"/>
                    <a:pt x="838200" y="342900"/>
                  </a:cubicBezTo>
                  <a:cubicBezTo>
                    <a:pt x="888701" y="353000"/>
                    <a:pt x="941742" y="352014"/>
                    <a:pt x="990600" y="368300"/>
                  </a:cubicBezTo>
                  <a:cubicBezTo>
                    <a:pt x="1003300" y="372533"/>
                    <a:pt x="1015713" y="377753"/>
                    <a:pt x="1028700" y="381000"/>
                  </a:cubicBezTo>
                  <a:cubicBezTo>
                    <a:pt x="1101209" y="399127"/>
                    <a:pt x="1077814" y="386844"/>
                    <a:pt x="1143000" y="406400"/>
                  </a:cubicBezTo>
                  <a:cubicBezTo>
                    <a:pt x="1168645" y="414093"/>
                    <a:pt x="1193800" y="423333"/>
                    <a:pt x="1219200" y="431800"/>
                  </a:cubicBezTo>
                  <a:cubicBezTo>
                    <a:pt x="1231900" y="436033"/>
                    <a:pt x="1244313" y="441253"/>
                    <a:pt x="1257300" y="444500"/>
                  </a:cubicBezTo>
                  <a:lnTo>
                    <a:pt x="1308100" y="457200"/>
                  </a:lnTo>
                  <a:cubicBezTo>
                    <a:pt x="1320800" y="465667"/>
                    <a:pt x="1332252" y="476401"/>
                    <a:pt x="1346200" y="482600"/>
                  </a:cubicBezTo>
                  <a:cubicBezTo>
                    <a:pt x="1370666" y="493474"/>
                    <a:pt x="1400123" y="493148"/>
                    <a:pt x="1422400" y="508000"/>
                  </a:cubicBezTo>
                  <a:cubicBezTo>
                    <a:pt x="1447800" y="524933"/>
                    <a:pt x="1468984" y="551396"/>
                    <a:pt x="1498600" y="558800"/>
                  </a:cubicBezTo>
                  <a:cubicBezTo>
                    <a:pt x="1515533" y="563033"/>
                    <a:pt x="1532361" y="567714"/>
                    <a:pt x="1549400" y="571500"/>
                  </a:cubicBezTo>
                  <a:cubicBezTo>
                    <a:pt x="1570472" y="576183"/>
                    <a:pt x="1592075" y="578520"/>
                    <a:pt x="1612900" y="584200"/>
                  </a:cubicBezTo>
                  <a:cubicBezTo>
                    <a:pt x="1638731" y="591245"/>
                    <a:pt x="1663700" y="601133"/>
                    <a:pt x="1689100" y="609600"/>
                  </a:cubicBezTo>
                  <a:cubicBezTo>
                    <a:pt x="1701800" y="613833"/>
                    <a:pt x="1713879" y="620968"/>
                    <a:pt x="1727200" y="622300"/>
                  </a:cubicBezTo>
                  <a:cubicBezTo>
                    <a:pt x="1879474" y="637527"/>
                    <a:pt x="1811656" y="635000"/>
                    <a:pt x="1930400" y="6350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0" name="Picture 8" descr="C:\Users\yuzheng\AppData\Local\Microsoft\Windows\Temporary Internet Files\Content.IE5\4LZ0KILE\MC900441707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759895"/>
              <a:ext cx="806450" cy="80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1933575" y="4242495"/>
              <a:ext cx="2079625" cy="774700"/>
            </a:xfrm>
            <a:custGeom>
              <a:avLst/>
              <a:gdLst>
                <a:gd name="connsiteX0" fmla="*/ 1231900 w 1409700"/>
                <a:gd name="connsiteY0" fmla="*/ 0 h 774700"/>
                <a:gd name="connsiteX1" fmla="*/ 1308100 w 1409700"/>
                <a:gd name="connsiteY1" fmla="*/ 38100 h 774700"/>
                <a:gd name="connsiteX2" fmla="*/ 1371600 w 1409700"/>
                <a:gd name="connsiteY2" fmla="*/ 114300 h 774700"/>
                <a:gd name="connsiteX3" fmla="*/ 1397000 w 1409700"/>
                <a:gd name="connsiteY3" fmla="*/ 190500 h 774700"/>
                <a:gd name="connsiteX4" fmla="*/ 1409700 w 1409700"/>
                <a:gd name="connsiteY4" fmla="*/ 228600 h 774700"/>
                <a:gd name="connsiteX5" fmla="*/ 1358900 w 1409700"/>
                <a:gd name="connsiteY5" fmla="*/ 419100 h 774700"/>
                <a:gd name="connsiteX6" fmla="*/ 1333500 w 1409700"/>
                <a:gd name="connsiteY6" fmla="*/ 457200 h 774700"/>
                <a:gd name="connsiteX7" fmla="*/ 1244600 w 1409700"/>
                <a:gd name="connsiteY7" fmla="*/ 469900 h 774700"/>
                <a:gd name="connsiteX8" fmla="*/ 635000 w 1409700"/>
                <a:gd name="connsiteY8" fmla="*/ 469900 h 774700"/>
                <a:gd name="connsiteX9" fmla="*/ 596900 w 1409700"/>
                <a:gd name="connsiteY9" fmla="*/ 444500 h 774700"/>
                <a:gd name="connsiteX10" fmla="*/ 609600 w 1409700"/>
                <a:gd name="connsiteY10" fmla="*/ 381000 h 774700"/>
                <a:gd name="connsiteX11" fmla="*/ 647700 w 1409700"/>
                <a:gd name="connsiteY11" fmla="*/ 368300 h 774700"/>
                <a:gd name="connsiteX12" fmla="*/ 787400 w 1409700"/>
                <a:gd name="connsiteY12" fmla="*/ 381000 h 774700"/>
                <a:gd name="connsiteX13" fmla="*/ 863600 w 1409700"/>
                <a:gd name="connsiteY13" fmla="*/ 431800 h 774700"/>
                <a:gd name="connsiteX14" fmla="*/ 889000 w 1409700"/>
                <a:gd name="connsiteY14" fmla="*/ 508000 h 774700"/>
                <a:gd name="connsiteX15" fmla="*/ 876300 w 1409700"/>
                <a:gd name="connsiteY15" fmla="*/ 571500 h 774700"/>
                <a:gd name="connsiteX16" fmla="*/ 838200 w 1409700"/>
                <a:gd name="connsiteY16" fmla="*/ 596900 h 774700"/>
                <a:gd name="connsiteX17" fmla="*/ 635000 w 1409700"/>
                <a:gd name="connsiteY17" fmla="*/ 622300 h 774700"/>
                <a:gd name="connsiteX18" fmla="*/ 558800 w 1409700"/>
                <a:gd name="connsiteY18" fmla="*/ 635000 h 774700"/>
                <a:gd name="connsiteX19" fmla="*/ 381000 w 1409700"/>
                <a:gd name="connsiteY19" fmla="*/ 647700 h 774700"/>
                <a:gd name="connsiteX20" fmla="*/ 228600 w 1409700"/>
                <a:gd name="connsiteY20" fmla="*/ 660400 h 774700"/>
                <a:gd name="connsiteX21" fmla="*/ 127000 w 1409700"/>
                <a:gd name="connsiteY21" fmla="*/ 685800 h 774700"/>
                <a:gd name="connsiteX22" fmla="*/ 50800 w 1409700"/>
                <a:gd name="connsiteY22" fmla="*/ 736600 h 774700"/>
                <a:gd name="connsiteX23" fmla="*/ 0 w 1409700"/>
                <a:gd name="connsiteY23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9700" h="774700">
                  <a:moveTo>
                    <a:pt x="1231900" y="0"/>
                  </a:moveTo>
                  <a:cubicBezTo>
                    <a:pt x="1257300" y="12700"/>
                    <a:pt x="1284471" y="22348"/>
                    <a:pt x="1308100" y="38100"/>
                  </a:cubicBezTo>
                  <a:cubicBezTo>
                    <a:pt x="1326989" y="50693"/>
                    <a:pt x="1361736" y="92105"/>
                    <a:pt x="1371600" y="114300"/>
                  </a:cubicBezTo>
                  <a:cubicBezTo>
                    <a:pt x="1382474" y="138766"/>
                    <a:pt x="1388533" y="165100"/>
                    <a:pt x="1397000" y="190500"/>
                  </a:cubicBezTo>
                  <a:lnTo>
                    <a:pt x="1409700" y="228600"/>
                  </a:lnTo>
                  <a:cubicBezTo>
                    <a:pt x="1387389" y="518644"/>
                    <a:pt x="1445260" y="332740"/>
                    <a:pt x="1358900" y="419100"/>
                  </a:cubicBezTo>
                  <a:cubicBezTo>
                    <a:pt x="1348107" y="429893"/>
                    <a:pt x="1347448" y="451001"/>
                    <a:pt x="1333500" y="457200"/>
                  </a:cubicBezTo>
                  <a:cubicBezTo>
                    <a:pt x="1306146" y="469357"/>
                    <a:pt x="1274233" y="465667"/>
                    <a:pt x="1244600" y="469900"/>
                  </a:cubicBezTo>
                  <a:cubicBezTo>
                    <a:pt x="1029912" y="541463"/>
                    <a:pt x="1160369" y="502736"/>
                    <a:pt x="635000" y="469900"/>
                  </a:cubicBezTo>
                  <a:cubicBezTo>
                    <a:pt x="619766" y="468948"/>
                    <a:pt x="609600" y="452967"/>
                    <a:pt x="596900" y="444500"/>
                  </a:cubicBezTo>
                  <a:cubicBezTo>
                    <a:pt x="601133" y="423333"/>
                    <a:pt x="597626" y="398961"/>
                    <a:pt x="609600" y="381000"/>
                  </a:cubicBezTo>
                  <a:cubicBezTo>
                    <a:pt x="617026" y="369861"/>
                    <a:pt x="634313" y="368300"/>
                    <a:pt x="647700" y="368300"/>
                  </a:cubicBezTo>
                  <a:cubicBezTo>
                    <a:pt x="694459" y="368300"/>
                    <a:pt x="740833" y="376767"/>
                    <a:pt x="787400" y="381000"/>
                  </a:cubicBezTo>
                  <a:cubicBezTo>
                    <a:pt x="823201" y="392934"/>
                    <a:pt x="841979" y="392882"/>
                    <a:pt x="863600" y="431800"/>
                  </a:cubicBezTo>
                  <a:cubicBezTo>
                    <a:pt x="876603" y="455205"/>
                    <a:pt x="889000" y="508000"/>
                    <a:pt x="889000" y="508000"/>
                  </a:cubicBezTo>
                  <a:cubicBezTo>
                    <a:pt x="884767" y="529167"/>
                    <a:pt x="887010" y="552758"/>
                    <a:pt x="876300" y="571500"/>
                  </a:cubicBezTo>
                  <a:cubicBezTo>
                    <a:pt x="868727" y="584752"/>
                    <a:pt x="852229" y="590887"/>
                    <a:pt x="838200" y="596900"/>
                  </a:cubicBezTo>
                  <a:cubicBezTo>
                    <a:pt x="789252" y="617878"/>
                    <a:pt x="654955" y="620083"/>
                    <a:pt x="635000" y="622300"/>
                  </a:cubicBezTo>
                  <a:cubicBezTo>
                    <a:pt x="609407" y="625144"/>
                    <a:pt x="584423" y="632438"/>
                    <a:pt x="558800" y="635000"/>
                  </a:cubicBezTo>
                  <a:cubicBezTo>
                    <a:pt x="499677" y="640912"/>
                    <a:pt x="440243" y="643143"/>
                    <a:pt x="381000" y="647700"/>
                  </a:cubicBezTo>
                  <a:lnTo>
                    <a:pt x="228600" y="660400"/>
                  </a:lnTo>
                  <a:cubicBezTo>
                    <a:pt x="211007" y="663919"/>
                    <a:pt x="148967" y="673596"/>
                    <a:pt x="127000" y="685800"/>
                  </a:cubicBezTo>
                  <a:cubicBezTo>
                    <a:pt x="100315" y="700625"/>
                    <a:pt x="79760" y="726947"/>
                    <a:pt x="50800" y="736600"/>
                  </a:cubicBezTo>
                  <a:cubicBezTo>
                    <a:pt x="3720" y="752293"/>
                    <a:pt x="18687" y="737326"/>
                    <a:pt x="0" y="7747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-25400" y="5384243"/>
              <a:ext cx="1473200" cy="991852"/>
            </a:xfrm>
            <a:custGeom>
              <a:avLst/>
              <a:gdLst>
                <a:gd name="connsiteX0" fmla="*/ 1612900 w 1854200"/>
                <a:gd name="connsiteY0" fmla="*/ 991852 h 991852"/>
                <a:gd name="connsiteX1" fmla="*/ 1778000 w 1854200"/>
                <a:gd name="connsiteY1" fmla="*/ 966452 h 991852"/>
                <a:gd name="connsiteX2" fmla="*/ 1816100 w 1854200"/>
                <a:gd name="connsiteY2" fmla="*/ 941052 h 991852"/>
                <a:gd name="connsiteX3" fmla="*/ 1854200 w 1854200"/>
                <a:gd name="connsiteY3" fmla="*/ 801352 h 991852"/>
                <a:gd name="connsiteX4" fmla="*/ 1841500 w 1854200"/>
                <a:gd name="connsiteY4" fmla="*/ 610852 h 991852"/>
                <a:gd name="connsiteX5" fmla="*/ 1816100 w 1854200"/>
                <a:gd name="connsiteY5" fmla="*/ 534652 h 991852"/>
                <a:gd name="connsiteX6" fmla="*/ 1803400 w 1854200"/>
                <a:gd name="connsiteY6" fmla="*/ 496552 h 991852"/>
                <a:gd name="connsiteX7" fmla="*/ 1790700 w 1854200"/>
                <a:gd name="connsiteY7" fmla="*/ 458452 h 991852"/>
                <a:gd name="connsiteX8" fmla="*/ 1701800 w 1854200"/>
                <a:gd name="connsiteY8" fmla="*/ 344152 h 991852"/>
                <a:gd name="connsiteX9" fmla="*/ 1663700 w 1854200"/>
                <a:gd name="connsiteY9" fmla="*/ 318752 h 991852"/>
                <a:gd name="connsiteX10" fmla="*/ 1638300 w 1854200"/>
                <a:gd name="connsiteY10" fmla="*/ 280652 h 991852"/>
                <a:gd name="connsiteX11" fmla="*/ 1524000 w 1854200"/>
                <a:gd name="connsiteY11" fmla="*/ 229852 h 991852"/>
                <a:gd name="connsiteX12" fmla="*/ 1447800 w 1854200"/>
                <a:gd name="connsiteY12" fmla="*/ 204452 h 991852"/>
                <a:gd name="connsiteX13" fmla="*/ 1409700 w 1854200"/>
                <a:gd name="connsiteY13" fmla="*/ 191752 h 991852"/>
                <a:gd name="connsiteX14" fmla="*/ 1295400 w 1854200"/>
                <a:gd name="connsiteY14" fmla="*/ 179052 h 991852"/>
                <a:gd name="connsiteX15" fmla="*/ 1231900 w 1854200"/>
                <a:gd name="connsiteY15" fmla="*/ 166352 h 991852"/>
                <a:gd name="connsiteX16" fmla="*/ 1003300 w 1854200"/>
                <a:gd name="connsiteY16" fmla="*/ 140952 h 991852"/>
                <a:gd name="connsiteX17" fmla="*/ 889000 w 1854200"/>
                <a:gd name="connsiteY17" fmla="*/ 128252 h 991852"/>
                <a:gd name="connsiteX18" fmla="*/ 774700 w 1854200"/>
                <a:gd name="connsiteY18" fmla="*/ 102852 h 991852"/>
                <a:gd name="connsiteX19" fmla="*/ 698500 w 1854200"/>
                <a:gd name="connsiteY19" fmla="*/ 77452 h 991852"/>
                <a:gd name="connsiteX20" fmla="*/ 660400 w 1854200"/>
                <a:gd name="connsiteY20" fmla="*/ 64752 h 991852"/>
                <a:gd name="connsiteX21" fmla="*/ 622300 w 1854200"/>
                <a:gd name="connsiteY21" fmla="*/ 52052 h 991852"/>
                <a:gd name="connsiteX22" fmla="*/ 419100 w 1854200"/>
                <a:gd name="connsiteY22" fmla="*/ 26652 h 991852"/>
                <a:gd name="connsiteX23" fmla="*/ 266700 w 1854200"/>
                <a:gd name="connsiteY23" fmla="*/ 13952 h 991852"/>
                <a:gd name="connsiteX24" fmla="*/ 177800 w 1854200"/>
                <a:gd name="connsiteY24" fmla="*/ 1252 h 991852"/>
                <a:gd name="connsiteX25" fmla="*/ 0 w 1854200"/>
                <a:gd name="connsiteY25" fmla="*/ 1252 h 9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4200" h="991852">
                  <a:moveTo>
                    <a:pt x="1612900" y="991852"/>
                  </a:moveTo>
                  <a:cubicBezTo>
                    <a:pt x="1649323" y="988210"/>
                    <a:pt x="1732231" y="989337"/>
                    <a:pt x="1778000" y="966452"/>
                  </a:cubicBezTo>
                  <a:cubicBezTo>
                    <a:pt x="1791652" y="959626"/>
                    <a:pt x="1803400" y="949519"/>
                    <a:pt x="1816100" y="941052"/>
                  </a:cubicBezTo>
                  <a:cubicBezTo>
                    <a:pt x="1848326" y="844374"/>
                    <a:pt x="1836249" y="891106"/>
                    <a:pt x="1854200" y="801352"/>
                  </a:cubicBezTo>
                  <a:cubicBezTo>
                    <a:pt x="1849967" y="737852"/>
                    <a:pt x="1850500" y="673853"/>
                    <a:pt x="1841500" y="610852"/>
                  </a:cubicBezTo>
                  <a:cubicBezTo>
                    <a:pt x="1837714" y="584347"/>
                    <a:pt x="1824567" y="560052"/>
                    <a:pt x="1816100" y="534652"/>
                  </a:cubicBezTo>
                  <a:lnTo>
                    <a:pt x="1803400" y="496552"/>
                  </a:lnTo>
                  <a:cubicBezTo>
                    <a:pt x="1799167" y="483852"/>
                    <a:pt x="1798126" y="469591"/>
                    <a:pt x="1790700" y="458452"/>
                  </a:cubicBezTo>
                  <a:cubicBezTo>
                    <a:pt x="1755299" y="405350"/>
                    <a:pt x="1746564" y="381456"/>
                    <a:pt x="1701800" y="344152"/>
                  </a:cubicBezTo>
                  <a:cubicBezTo>
                    <a:pt x="1690074" y="334381"/>
                    <a:pt x="1676400" y="327219"/>
                    <a:pt x="1663700" y="318752"/>
                  </a:cubicBezTo>
                  <a:cubicBezTo>
                    <a:pt x="1655233" y="306052"/>
                    <a:pt x="1649093" y="291445"/>
                    <a:pt x="1638300" y="280652"/>
                  </a:cubicBezTo>
                  <a:cubicBezTo>
                    <a:pt x="1608111" y="250463"/>
                    <a:pt x="1561726" y="242427"/>
                    <a:pt x="1524000" y="229852"/>
                  </a:cubicBezTo>
                  <a:lnTo>
                    <a:pt x="1447800" y="204452"/>
                  </a:lnTo>
                  <a:cubicBezTo>
                    <a:pt x="1435100" y="200219"/>
                    <a:pt x="1423005" y="193230"/>
                    <a:pt x="1409700" y="191752"/>
                  </a:cubicBezTo>
                  <a:cubicBezTo>
                    <a:pt x="1371600" y="187519"/>
                    <a:pt x="1333349" y="184473"/>
                    <a:pt x="1295400" y="179052"/>
                  </a:cubicBezTo>
                  <a:cubicBezTo>
                    <a:pt x="1274031" y="175999"/>
                    <a:pt x="1253305" y="169144"/>
                    <a:pt x="1231900" y="166352"/>
                  </a:cubicBezTo>
                  <a:cubicBezTo>
                    <a:pt x="1155875" y="156436"/>
                    <a:pt x="1079500" y="149419"/>
                    <a:pt x="1003300" y="140952"/>
                  </a:cubicBezTo>
                  <a:cubicBezTo>
                    <a:pt x="965200" y="136719"/>
                    <a:pt x="926590" y="135770"/>
                    <a:pt x="889000" y="128252"/>
                  </a:cubicBezTo>
                  <a:cubicBezTo>
                    <a:pt x="852746" y="121001"/>
                    <a:pt x="810571" y="113613"/>
                    <a:pt x="774700" y="102852"/>
                  </a:cubicBezTo>
                  <a:cubicBezTo>
                    <a:pt x="749055" y="95159"/>
                    <a:pt x="723900" y="85919"/>
                    <a:pt x="698500" y="77452"/>
                  </a:cubicBezTo>
                  <a:lnTo>
                    <a:pt x="660400" y="64752"/>
                  </a:lnTo>
                  <a:cubicBezTo>
                    <a:pt x="647700" y="60519"/>
                    <a:pt x="635584" y="53712"/>
                    <a:pt x="622300" y="52052"/>
                  </a:cubicBezTo>
                  <a:cubicBezTo>
                    <a:pt x="554567" y="43585"/>
                    <a:pt x="487125" y="32321"/>
                    <a:pt x="419100" y="26652"/>
                  </a:cubicBezTo>
                  <a:cubicBezTo>
                    <a:pt x="368300" y="22419"/>
                    <a:pt x="317396" y="19288"/>
                    <a:pt x="266700" y="13952"/>
                  </a:cubicBezTo>
                  <a:cubicBezTo>
                    <a:pt x="236930" y="10818"/>
                    <a:pt x="207700" y="2676"/>
                    <a:pt x="177800" y="1252"/>
                  </a:cubicBezTo>
                  <a:cubicBezTo>
                    <a:pt x="118600" y="-1567"/>
                    <a:pt x="59267" y="1252"/>
                    <a:pt x="0" y="1252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438071" y="5156895"/>
              <a:ext cx="1502229" cy="812800"/>
            </a:xfrm>
            <a:custGeom>
              <a:avLst/>
              <a:gdLst>
                <a:gd name="connsiteX0" fmla="*/ 422729 w 1502229"/>
                <a:gd name="connsiteY0" fmla="*/ 812800 h 812800"/>
                <a:gd name="connsiteX1" fmla="*/ 206829 w 1502229"/>
                <a:gd name="connsiteY1" fmla="*/ 800100 h 812800"/>
                <a:gd name="connsiteX2" fmla="*/ 168729 w 1502229"/>
                <a:gd name="connsiteY2" fmla="*/ 787400 h 812800"/>
                <a:gd name="connsiteX3" fmla="*/ 92529 w 1502229"/>
                <a:gd name="connsiteY3" fmla="*/ 736600 h 812800"/>
                <a:gd name="connsiteX4" fmla="*/ 29029 w 1502229"/>
                <a:gd name="connsiteY4" fmla="*/ 609600 h 812800"/>
                <a:gd name="connsiteX5" fmla="*/ 3629 w 1502229"/>
                <a:gd name="connsiteY5" fmla="*/ 533400 h 812800"/>
                <a:gd name="connsiteX6" fmla="*/ 41729 w 1502229"/>
                <a:gd name="connsiteY6" fmla="*/ 292100 h 812800"/>
                <a:gd name="connsiteX7" fmla="*/ 79829 w 1502229"/>
                <a:gd name="connsiteY7" fmla="*/ 279400 h 812800"/>
                <a:gd name="connsiteX8" fmla="*/ 206829 w 1502229"/>
                <a:gd name="connsiteY8" fmla="*/ 241300 h 812800"/>
                <a:gd name="connsiteX9" fmla="*/ 244929 w 1502229"/>
                <a:gd name="connsiteY9" fmla="*/ 228600 h 812800"/>
                <a:gd name="connsiteX10" fmla="*/ 283029 w 1502229"/>
                <a:gd name="connsiteY10" fmla="*/ 215900 h 812800"/>
                <a:gd name="connsiteX11" fmla="*/ 346529 w 1502229"/>
                <a:gd name="connsiteY11" fmla="*/ 203200 h 812800"/>
                <a:gd name="connsiteX12" fmla="*/ 1006929 w 1502229"/>
                <a:gd name="connsiteY12" fmla="*/ 177800 h 812800"/>
                <a:gd name="connsiteX13" fmla="*/ 1159329 w 1502229"/>
                <a:gd name="connsiteY13" fmla="*/ 152400 h 812800"/>
                <a:gd name="connsiteX14" fmla="*/ 1235529 w 1502229"/>
                <a:gd name="connsiteY14" fmla="*/ 127000 h 812800"/>
                <a:gd name="connsiteX15" fmla="*/ 1273629 w 1502229"/>
                <a:gd name="connsiteY15" fmla="*/ 114300 h 812800"/>
                <a:gd name="connsiteX16" fmla="*/ 1311729 w 1502229"/>
                <a:gd name="connsiteY16" fmla="*/ 88900 h 812800"/>
                <a:gd name="connsiteX17" fmla="*/ 1362529 w 1502229"/>
                <a:gd name="connsiteY17" fmla="*/ 76200 h 812800"/>
                <a:gd name="connsiteX18" fmla="*/ 1451429 w 1502229"/>
                <a:gd name="connsiteY18" fmla="*/ 50800 h 812800"/>
                <a:gd name="connsiteX19" fmla="*/ 1502229 w 1502229"/>
                <a:gd name="connsiteY19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02229" h="812800">
                  <a:moveTo>
                    <a:pt x="422729" y="812800"/>
                  </a:moveTo>
                  <a:cubicBezTo>
                    <a:pt x="350762" y="808567"/>
                    <a:pt x="278562" y="807273"/>
                    <a:pt x="206829" y="800100"/>
                  </a:cubicBezTo>
                  <a:cubicBezTo>
                    <a:pt x="193508" y="798768"/>
                    <a:pt x="180431" y="793901"/>
                    <a:pt x="168729" y="787400"/>
                  </a:cubicBezTo>
                  <a:cubicBezTo>
                    <a:pt x="142044" y="772575"/>
                    <a:pt x="92529" y="736600"/>
                    <a:pt x="92529" y="736600"/>
                  </a:cubicBezTo>
                  <a:cubicBezTo>
                    <a:pt x="19261" y="626698"/>
                    <a:pt x="56443" y="700981"/>
                    <a:pt x="29029" y="609600"/>
                  </a:cubicBezTo>
                  <a:cubicBezTo>
                    <a:pt x="21336" y="583955"/>
                    <a:pt x="3629" y="533400"/>
                    <a:pt x="3629" y="533400"/>
                  </a:cubicBezTo>
                  <a:cubicBezTo>
                    <a:pt x="4372" y="521514"/>
                    <a:pt x="-18413" y="340213"/>
                    <a:pt x="41729" y="292100"/>
                  </a:cubicBezTo>
                  <a:cubicBezTo>
                    <a:pt x="52182" y="283737"/>
                    <a:pt x="66957" y="283078"/>
                    <a:pt x="79829" y="279400"/>
                  </a:cubicBezTo>
                  <a:cubicBezTo>
                    <a:pt x="214184" y="241013"/>
                    <a:pt x="25745" y="301661"/>
                    <a:pt x="206829" y="241300"/>
                  </a:cubicBezTo>
                  <a:lnTo>
                    <a:pt x="244929" y="228600"/>
                  </a:lnTo>
                  <a:cubicBezTo>
                    <a:pt x="257629" y="224367"/>
                    <a:pt x="269902" y="218525"/>
                    <a:pt x="283029" y="215900"/>
                  </a:cubicBezTo>
                  <a:cubicBezTo>
                    <a:pt x="304196" y="211667"/>
                    <a:pt x="325194" y="206482"/>
                    <a:pt x="346529" y="203200"/>
                  </a:cubicBezTo>
                  <a:cubicBezTo>
                    <a:pt x="569980" y="168823"/>
                    <a:pt x="758056" y="183456"/>
                    <a:pt x="1006929" y="177800"/>
                  </a:cubicBezTo>
                  <a:cubicBezTo>
                    <a:pt x="1057729" y="169333"/>
                    <a:pt x="1110471" y="168686"/>
                    <a:pt x="1159329" y="152400"/>
                  </a:cubicBezTo>
                  <a:lnTo>
                    <a:pt x="1235529" y="127000"/>
                  </a:lnTo>
                  <a:cubicBezTo>
                    <a:pt x="1248229" y="122767"/>
                    <a:pt x="1262490" y="121726"/>
                    <a:pt x="1273629" y="114300"/>
                  </a:cubicBezTo>
                  <a:cubicBezTo>
                    <a:pt x="1286329" y="105833"/>
                    <a:pt x="1297700" y="94913"/>
                    <a:pt x="1311729" y="88900"/>
                  </a:cubicBezTo>
                  <a:cubicBezTo>
                    <a:pt x="1327772" y="82024"/>
                    <a:pt x="1345746" y="80995"/>
                    <a:pt x="1362529" y="76200"/>
                  </a:cubicBezTo>
                  <a:cubicBezTo>
                    <a:pt x="1490066" y="39761"/>
                    <a:pt x="1292620" y="90502"/>
                    <a:pt x="1451429" y="50800"/>
                  </a:cubicBezTo>
                  <a:cubicBezTo>
                    <a:pt x="1482080" y="4824"/>
                    <a:pt x="1463177" y="19526"/>
                    <a:pt x="1502229" y="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197100" y="5194821"/>
              <a:ext cx="1435100" cy="393874"/>
            </a:xfrm>
            <a:custGeom>
              <a:avLst/>
              <a:gdLst>
                <a:gd name="connsiteX0" fmla="*/ 0 w 1435100"/>
                <a:gd name="connsiteY0" fmla="*/ 393874 h 393874"/>
                <a:gd name="connsiteX1" fmla="*/ 469900 w 1435100"/>
                <a:gd name="connsiteY1" fmla="*/ 381174 h 393874"/>
                <a:gd name="connsiteX2" fmla="*/ 508000 w 1435100"/>
                <a:gd name="connsiteY2" fmla="*/ 368474 h 393874"/>
                <a:gd name="connsiteX3" fmla="*/ 533400 w 1435100"/>
                <a:gd name="connsiteY3" fmla="*/ 330374 h 393874"/>
                <a:gd name="connsiteX4" fmla="*/ 571500 w 1435100"/>
                <a:gd name="connsiteY4" fmla="*/ 317674 h 393874"/>
                <a:gd name="connsiteX5" fmla="*/ 609600 w 1435100"/>
                <a:gd name="connsiteY5" fmla="*/ 292274 h 393874"/>
                <a:gd name="connsiteX6" fmla="*/ 660400 w 1435100"/>
                <a:gd name="connsiteY6" fmla="*/ 216074 h 393874"/>
                <a:gd name="connsiteX7" fmla="*/ 673100 w 1435100"/>
                <a:gd name="connsiteY7" fmla="*/ 139874 h 393874"/>
                <a:gd name="connsiteX8" fmla="*/ 685800 w 1435100"/>
                <a:gd name="connsiteY8" fmla="*/ 101774 h 393874"/>
                <a:gd name="connsiteX9" fmla="*/ 723900 w 1435100"/>
                <a:gd name="connsiteY9" fmla="*/ 89074 h 393874"/>
                <a:gd name="connsiteX10" fmla="*/ 762000 w 1435100"/>
                <a:gd name="connsiteY10" fmla="*/ 63674 h 393874"/>
                <a:gd name="connsiteX11" fmla="*/ 863600 w 1435100"/>
                <a:gd name="connsiteY11" fmla="*/ 38274 h 393874"/>
                <a:gd name="connsiteX12" fmla="*/ 914400 w 1435100"/>
                <a:gd name="connsiteY12" fmla="*/ 25574 h 393874"/>
                <a:gd name="connsiteX13" fmla="*/ 1435100 w 1435100"/>
                <a:gd name="connsiteY13" fmla="*/ 174 h 3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5100" h="393874">
                  <a:moveTo>
                    <a:pt x="0" y="393874"/>
                  </a:moveTo>
                  <a:cubicBezTo>
                    <a:pt x="156633" y="389641"/>
                    <a:pt x="313405" y="388999"/>
                    <a:pt x="469900" y="381174"/>
                  </a:cubicBezTo>
                  <a:cubicBezTo>
                    <a:pt x="483270" y="380505"/>
                    <a:pt x="497547" y="376837"/>
                    <a:pt x="508000" y="368474"/>
                  </a:cubicBezTo>
                  <a:cubicBezTo>
                    <a:pt x="519919" y="358939"/>
                    <a:pt x="521481" y="339909"/>
                    <a:pt x="533400" y="330374"/>
                  </a:cubicBezTo>
                  <a:cubicBezTo>
                    <a:pt x="543853" y="322011"/>
                    <a:pt x="559526" y="323661"/>
                    <a:pt x="571500" y="317674"/>
                  </a:cubicBezTo>
                  <a:cubicBezTo>
                    <a:pt x="585152" y="310848"/>
                    <a:pt x="596900" y="300741"/>
                    <a:pt x="609600" y="292274"/>
                  </a:cubicBezTo>
                  <a:cubicBezTo>
                    <a:pt x="626533" y="266874"/>
                    <a:pt x="655381" y="246186"/>
                    <a:pt x="660400" y="216074"/>
                  </a:cubicBezTo>
                  <a:cubicBezTo>
                    <a:pt x="664633" y="190674"/>
                    <a:pt x="667514" y="165011"/>
                    <a:pt x="673100" y="139874"/>
                  </a:cubicBezTo>
                  <a:cubicBezTo>
                    <a:pt x="676004" y="126806"/>
                    <a:pt x="676334" y="111240"/>
                    <a:pt x="685800" y="101774"/>
                  </a:cubicBezTo>
                  <a:cubicBezTo>
                    <a:pt x="695266" y="92308"/>
                    <a:pt x="711926" y="95061"/>
                    <a:pt x="723900" y="89074"/>
                  </a:cubicBezTo>
                  <a:cubicBezTo>
                    <a:pt x="737552" y="82248"/>
                    <a:pt x="748348" y="70500"/>
                    <a:pt x="762000" y="63674"/>
                  </a:cubicBezTo>
                  <a:cubicBezTo>
                    <a:pt x="789233" y="50057"/>
                    <a:pt x="837515" y="44071"/>
                    <a:pt x="863600" y="38274"/>
                  </a:cubicBezTo>
                  <a:cubicBezTo>
                    <a:pt x="880639" y="34488"/>
                    <a:pt x="897022" y="27203"/>
                    <a:pt x="914400" y="25574"/>
                  </a:cubicBezTo>
                  <a:cubicBezTo>
                    <a:pt x="1227157" y="-3747"/>
                    <a:pt x="1196427" y="174"/>
                    <a:pt x="1435100" y="174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5" name="Picture 13" descr="C:\Users\yuzheng\AppData\Local\Microsoft\Windows\Temporary Internet Files\Content.IE5\EIRRGNVW\MC900156111[1]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360095"/>
              <a:ext cx="543539" cy="334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D:\paper\book\images\tornado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26" y="4870326"/>
              <a:ext cx="669924" cy="669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yuzheng\AppData\Local\Microsoft\Windows\Temporary Internet Files\Content.IE5\7LOL567D\MCj03118980000[1].wmf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404520" y="6468416"/>
              <a:ext cx="912812" cy="428625"/>
            </a:xfrm>
            <a:prstGeom prst="rect">
              <a:avLst/>
            </a:prstGeom>
            <a:noFill/>
          </p:spPr>
        </p:pic>
      </p:grpSp>
      <p:sp>
        <p:nvSpPr>
          <p:cNvPr id="6" name="Rectangle 5"/>
          <p:cNvSpPr/>
          <p:nvPr/>
        </p:nvSpPr>
        <p:spPr>
          <a:xfrm>
            <a:off x="2002705" y="3292713"/>
            <a:ext cx="546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5"/>
              </a:rPr>
              <a:t>http://research.microsoft.com/en-us/people/yuzheng/</a:t>
            </a: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Walk-Based Segmentation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Commonsense knowledge from the real world</a:t>
            </a:r>
          </a:p>
          <a:p>
            <a:pPr lvl="1"/>
            <a:r>
              <a:rPr lang="en-US" sz="1800" dirty="0"/>
              <a:t>Typically, people need to walk before transferring transportation modes</a:t>
            </a:r>
          </a:p>
          <a:p>
            <a:pPr lvl="1"/>
            <a:r>
              <a:rPr lang="en-US" sz="1800" dirty="0"/>
              <a:t>Typically, people need to stop and then go when transferring modes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429000"/>
            <a:ext cx="4934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71600" y="632460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hlinkClick r:id="rId3"/>
              </a:rPr>
              <a:t>Understanding Mobility Based on GPS Data</a:t>
            </a:r>
            <a:r>
              <a:rPr lang="en-US" sz="1400" dirty="0"/>
              <a:t>. </a:t>
            </a:r>
            <a:r>
              <a:rPr lang="en-US" sz="1400" b="1" dirty="0" err="1"/>
              <a:t>UbiComp</a:t>
            </a:r>
            <a:r>
              <a:rPr lang="en-US" sz="1400" b="1" dirty="0"/>
              <a:t> 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044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Walk-Based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828800"/>
          </a:xfrm>
        </p:spPr>
        <p:txBody>
          <a:bodyPr>
            <a:noAutofit/>
          </a:bodyPr>
          <a:lstStyle/>
          <a:p>
            <a:r>
              <a:rPr lang="en-US" sz="2000" dirty="0"/>
              <a:t>Change point-based Segmentation A</a:t>
            </a:r>
            <a:r>
              <a:rPr lang="en-US" altLang="zh-CN" sz="2000" dirty="0"/>
              <a:t>lgorithm</a:t>
            </a:r>
          </a:p>
          <a:p>
            <a:pPr lvl="1"/>
            <a:r>
              <a:rPr lang="en-US" sz="1600" b="1" i="1" dirty="0"/>
              <a:t>Step 1</a:t>
            </a:r>
            <a:r>
              <a:rPr lang="en-US" sz="1600" dirty="0"/>
              <a:t>: distinguish all possible </a:t>
            </a:r>
            <a:r>
              <a:rPr lang="en-US" sz="1600" i="1" dirty="0"/>
              <a:t>Walk Points, non</a:t>
            </a:r>
            <a:r>
              <a:rPr lang="en-US" sz="1600" dirty="0"/>
              <a:t>-</a:t>
            </a:r>
            <a:r>
              <a:rPr lang="en-US" sz="1600" i="1" dirty="0"/>
              <a:t>Walk Points</a:t>
            </a:r>
            <a:r>
              <a:rPr lang="en-US" sz="1600" dirty="0"/>
              <a:t>. </a:t>
            </a:r>
          </a:p>
          <a:p>
            <a:pPr lvl="1"/>
            <a:r>
              <a:rPr lang="en-US" sz="1600" b="1" i="1" dirty="0"/>
              <a:t>Step 2</a:t>
            </a:r>
            <a:r>
              <a:rPr lang="en-US" sz="1600" dirty="0"/>
              <a:t>: merge short segment composed by consecutive </a:t>
            </a:r>
            <a:r>
              <a:rPr lang="en-US" sz="1600" i="1" dirty="0"/>
              <a:t>Walk Points</a:t>
            </a:r>
            <a:r>
              <a:rPr lang="en-US" sz="1600" dirty="0"/>
              <a:t> or </a:t>
            </a:r>
            <a:r>
              <a:rPr lang="en-US" sz="1600" i="1" dirty="0"/>
              <a:t>non</a:t>
            </a:r>
            <a:r>
              <a:rPr lang="en-US" sz="1600" dirty="0"/>
              <a:t>-</a:t>
            </a:r>
            <a:r>
              <a:rPr lang="en-US" sz="1600" i="1" dirty="0"/>
              <a:t>Walk points</a:t>
            </a:r>
            <a:endParaRPr lang="en-US" sz="1600" dirty="0"/>
          </a:p>
          <a:p>
            <a:pPr lvl="1"/>
            <a:r>
              <a:rPr lang="en-US" sz="1600" b="1" i="1" dirty="0"/>
              <a:t>Step 3</a:t>
            </a:r>
            <a:r>
              <a:rPr lang="en-US" sz="1600" b="1" dirty="0"/>
              <a:t>: </a:t>
            </a:r>
            <a:r>
              <a:rPr lang="en-US" sz="1600" dirty="0"/>
              <a:t>merge consecutive </a:t>
            </a:r>
            <a:r>
              <a:rPr lang="en-US" sz="1600" i="1" dirty="0"/>
              <a:t>Uncertain Segment</a:t>
            </a:r>
            <a:r>
              <a:rPr lang="en-US" sz="1600" dirty="0"/>
              <a:t> to </a:t>
            </a:r>
            <a:r>
              <a:rPr lang="en-US" sz="1600" i="1" dirty="0"/>
              <a:t>non</a:t>
            </a:r>
            <a:r>
              <a:rPr lang="en-US" sz="1600" dirty="0"/>
              <a:t>-</a:t>
            </a:r>
            <a:r>
              <a:rPr lang="en-US" sz="1600" i="1" dirty="0"/>
              <a:t>Walk Segment.</a:t>
            </a:r>
            <a:endParaRPr lang="en-US" sz="1600" dirty="0"/>
          </a:p>
          <a:p>
            <a:pPr lvl="1"/>
            <a:r>
              <a:rPr lang="en-US" sz="1600" b="1" i="1" dirty="0"/>
              <a:t>Step 4</a:t>
            </a:r>
            <a:r>
              <a:rPr lang="en-US" sz="1600" b="1" dirty="0"/>
              <a:t>:</a:t>
            </a:r>
            <a:r>
              <a:rPr lang="en-US" sz="1600" dirty="0"/>
              <a:t> end point of each </a:t>
            </a:r>
            <a:r>
              <a:rPr lang="en-US" sz="1600" i="1" dirty="0"/>
              <a:t>Walk Segment</a:t>
            </a:r>
            <a:r>
              <a:rPr lang="en-US" sz="1600" dirty="0"/>
              <a:t> are potential change points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084"/>
              </p:ext>
            </p:extLst>
          </p:nvPr>
        </p:nvGraphicFramePr>
        <p:xfrm>
          <a:off x="2209800" y="3048000"/>
          <a:ext cx="4685414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1950450" imgH="1469524" progId="Visio.Drawing.11">
                  <p:embed/>
                </p:oleObj>
              </mc:Choice>
              <mc:Fallback>
                <p:oleObj name="Visio" r:id="rId4" imgW="1950450" imgH="14695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4685414" cy="3505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75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 (1)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590800"/>
          <a:ext cx="5943599" cy="2943793"/>
        </p:xfrm>
        <a:graphic>
          <a:graphicData uri="http://schemas.openxmlformats.org/drawingml/2006/table">
            <a:tbl>
              <a:tblPr/>
              <a:tblGrid>
                <a:gridCol w="86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"/>
                          <a:ea typeface="宋体"/>
                        </a:rPr>
                        <a:t>Category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"/>
                          <a:ea typeface="宋体"/>
                        </a:rPr>
                        <a:t>Features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"/>
                          <a:ea typeface="宋体"/>
                        </a:rPr>
                        <a:t>Significance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90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Basic Features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Dist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Distance of a segment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MaxV</a:t>
                      </a:r>
                      <a:r>
                        <a:rPr lang="en-US" sz="1400" i="1">
                          <a:latin typeface="Times"/>
                          <a:ea typeface="宋体"/>
                        </a:rPr>
                        <a:t>i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The</a:t>
                      </a:r>
                      <a:r>
                        <a:rPr lang="en-US" sz="1400" i="1">
                          <a:latin typeface="Times"/>
                          <a:ea typeface="宋体"/>
                        </a:rPr>
                        <a:t> i</a:t>
                      </a:r>
                      <a:r>
                        <a:rPr lang="en-US" sz="1400">
                          <a:latin typeface="Times"/>
                          <a:ea typeface="宋体"/>
                        </a:rPr>
                        <a:t>th maximal velocity of a segment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MaxA</a:t>
                      </a:r>
                      <a:r>
                        <a:rPr lang="en-US" sz="1400" i="1">
                          <a:latin typeface="Times"/>
                          <a:ea typeface="宋体"/>
                        </a:rPr>
                        <a:t>i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The </a:t>
                      </a:r>
                      <a:r>
                        <a:rPr lang="en-US" sz="1400" i="1">
                          <a:latin typeface="Times"/>
                          <a:ea typeface="宋体"/>
                        </a:rPr>
                        <a:t>i</a:t>
                      </a:r>
                      <a:r>
                        <a:rPr lang="en-US" sz="1400">
                          <a:latin typeface="Times"/>
                          <a:ea typeface="宋体"/>
                        </a:rPr>
                        <a:t>th maximal acceleration of a segment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AV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Average velocity of a segment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EV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Expectation of velocity of GPS points in a segment 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DV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Variance of velocity of GPS points in a segment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9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Advanced Features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HCR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Heading Change Rate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3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SR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Stop Rate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3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"/>
                          <a:ea typeface="宋体"/>
                        </a:rPr>
                        <a:t>VCR</a:t>
                      </a:r>
                      <a:endParaRPr lang="zh-CN" sz="14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"/>
                          <a:ea typeface="宋体"/>
                        </a:rPr>
                        <a:t>Velocity Change Rate</a:t>
                      </a:r>
                      <a:endParaRPr lang="zh-CN" sz="14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71600" y="632460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hlinkClick r:id="rId2"/>
              </a:rPr>
              <a:t>Understanding Mobility Based on GPS Data</a:t>
            </a:r>
            <a:r>
              <a:rPr lang="en-US" sz="1400" dirty="0"/>
              <a:t>. </a:t>
            </a:r>
            <a:r>
              <a:rPr lang="en-US" sz="1400" b="1" dirty="0" err="1"/>
              <a:t>UbiComp</a:t>
            </a:r>
            <a:r>
              <a:rPr lang="en-US" sz="1400" b="1" dirty="0"/>
              <a:t> 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944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 (2)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Our features are more discriminative than velocity</a:t>
            </a:r>
          </a:p>
          <a:p>
            <a:pPr lvl="1"/>
            <a:r>
              <a:rPr lang="en-US" altLang="zh-CN" sz="1800" dirty="0"/>
              <a:t>Heading Change Rate (HCR)</a:t>
            </a:r>
          </a:p>
          <a:p>
            <a:pPr lvl="1"/>
            <a:r>
              <a:rPr lang="en-US" altLang="zh-CN" sz="1800" dirty="0"/>
              <a:t>Stop Rate (SR)</a:t>
            </a:r>
          </a:p>
          <a:p>
            <a:pPr lvl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Velocity change rate (VCR)</a:t>
            </a:r>
          </a:p>
          <a:p>
            <a:pPr lvl="1"/>
            <a:r>
              <a:rPr lang="en-US" altLang="zh-CN" sz="1600" dirty="0"/>
              <a:t>&gt;65 accuracy </a:t>
            </a:r>
            <a:endParaRPr lang="en-US" altLang="zh-CN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962400"/>
            <a:ext cx="4267200" cy="8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05400"/>
            <a:ext cx="27411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810000"/>
            <a:ext cx="339290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805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Graph-Based Post-Processing (1)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96200" cy="46482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Using location-constraints to improve the inference performance??</a:t>
            </a:r>
          </a:p>
          <a:p>
            <a:endParaRPr lang="en-US" altLang="zh-CN" sz="2000" dirty="0"/>
          </a:p>
        </p:txBody>
      </p:sp>
      <p:grpSp>
        <p:nvGrpSpPr>
          <p:cNvPr id="7" name="Group 39"/>
          <p:cNvGrpSpPr/>
          <p:nvPr/>
        </p:nvGrpSpPr>
        <p:grpSpPr>
          <a:xfrm>
            <a:off x="2209800" y="3886200"/>
            <a:ext cx="1219200" cy="1219200"/>
            <a:chOff x="2133600" y="4267200"/>
            <a:chExt cx="1219200" cy="1219200"/>
          </a:xfrm>
        </p:grpSpPr>
        <p:cxnSp>
          <p:nvCxnSpPr>
            <p:cNvPr id="37" name="Straight Connector 36"/>
            <p:cNvCxnSpPr/>
            <p:nvPr/>
          </p:nvCxnSpPr>
          <p:spPr>
            <a:xfrm rot="16200000" flipH="1">
              <a:off x="2171700" y="4381500"/>
              <a:ext cx="1219200" cy="990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133600" y="4267200"/>
              <a:ext cx="1219200" cy="12192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6096000" y="3886200"/>
            <a:ext cx="1219200" cy="1219200"/>
            <a:chOff x="2133600" y="4267200"/>
            <a:chExt cx="1219200" cy="12192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2171700" y="4381500"/>
              <a:ext cx="1219200" cy="990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133600" y="4267200"/>
              <a:ext cx="1219200" cy="12192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0"/>
            <a:ext cx="701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371600" y="632460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hlinkClick r:id="rId3"/>
              </a:rPr>
              <a:t>Understanding Mobility Based on GPS Data</a:t>
            </a:r>
            <a:r>
              <a:rPr lang="en-US" sz="1400" dirty="0"/>
              <a:t>. </a:t>
            </a:r>
            <a:r>
              <a:rPr lang="en-US" sz="1400" b="1" dirty="0" err="1"/>
              <a:t>UbiComp</a:t>
            </a:r>
            <a:r>
              <a:rPr lang="en-US" sz="1400" b="1" dirty="0"/>
              <a:t> 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09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Graph-Based Post-Processing (2)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Transition probability between different transportation modes</a:t>
            </a:r>
          </a:p>
          <a:p>
            <a:pPr lvl="1"/>
            <a:r>
              <a:rPr lang="en-US" altLang="zh-CN" sz="1600" dirty="0"/>
              <a:t>P(</a:t>
            </a:r>
            <a:r>
              <a:rPr lang="en-US" altLang="zh-CN" sz="1600" dirty="0" err="1"/>
              <a:t>Bike|Walk</a:t>
            </a:r>
            <a:r>
              <a:rPr lang="en-US" altLang="zh-CN" sz="1600" dirty="0"/>
              <a:t>)  and  P(</a:t>
            </a:r>
            <a:r>
              <a:rPr lang="en-US" altLang="zh-CN" sz="1600" dirty="0" err="1"/>
              <a:t>Bike|Driving</a:t>
            </a:r>
            <a:r>
              <a:rPr lang="en-US" altLang="zh-CN" sz="1600" dirty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6019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5181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Segment[</a:t>
            </a:r>
            <a:r>
              <a:rPr lang="en-US" dirty="0" err="1"/>
              <a:t>i</a:t>
            </a:r>
            <a:r>
              <a:rPr lang="en-US" dirty="0"/>
              <a:t>].P(Bike) = Segment[</a:t>
            </a:r>
            <a:r>
              <a:rPr lang="en-US" dirty="0" err="1"/>
              <a:t>i</a:t>
            </a:r>
            <a:r>
              <a:rPr lang="en-US" dirty="0"/>
              <a:t>].P(Bike) * P(</a:t>
            </a:r>
            <a:r>
              <a:rPr lang="en-US" dirty="0" err="1"/>
              <a:t>Bike|Car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5791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Segment[</a:t>
            </a:r>
            <a:r>
              <a:rPr lang="en-US" dirty="0" err="1"/>
              <a:t>i</a:t>
            </a:r>
            <a:r>
              <a:rPr lang="en-US" dirty="0"/>
              <a:t>].P(Walk) = Segment[</a:t>
            </a:r>
            <a:r>
              <a:rPr lang="en-US" dirty="0" err="1"/>
              <a:t>i</a:t>
            </a:r>
            <a:r>
              <a:rPr lang="en-US" dirty="0"/>
              <a:t>].P(Walk) * P(</a:t>
            </a:r>
            <a:r>
              <a:rPr lang="en-US" dirty="0" err="1"/>
              <a:t>Walk|Car</a:t>
            </a:r>
            <a:r>
              <a:rPr lang="en-US" dirty="0"/>
              <a:t>)</a:t>
            </a:r>
          </a:p>
        </p:txBody>
      </p:sp>
      <p:sp>
        <p:nvSpPr>
          <p:cNvPr id="7" name="L-Shape 6"/>
          <p:cNvSpPr/>
          <p:nvPr/>
        </p:nvSpPr>
        <p:spPr>
          <a:xfrm rot="19514367">
            <a:off x="7274791" y="5792705"/>
            <a:ext cx="642078" cy="326523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239000" y="5105400"/>
            <a:ext cx="609600" cy="533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Graph-Based Post-Processing (3)</a:t>
            </a:r>
            <a:endParaRPr lang="zh-CN" altLang="en-US" dirty="0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2093" y="2819400"/>
            <a:ext cx="4759507" cy="325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67000"/>
            <a:ext cx="3886200" cy="35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05800" cy="1524000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Mine a implied road network from users’ GPS logs </a:t>
            </a:r>
          </a:p>
          <a:p>
            <a:pPr lvl="1"/>
            <a:r>
              <a:rPr lang="en-US" altLang="zh-CN" sz="1800" dirty="0"/>
              <a:t>Use the location constraints and typical user behaviors as probabilistic cues</a:t>
            </a:r>
          </a:p>
          <a:p>
            <a:pPr lvl="1"/>
            <a:r>
              <a:rPr lang="en-US" altLang="zh-CN" sz="1800" dirty="0"/>
              <a:t>Being independent of the map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632460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hlinkClick r:id="rId4"/>
              </a:rPr>
              <a:t>Understanding Mobility Based on GPS Data</a:t>
            </a:r>
            <a:r>
              <a:rPr lang="en-US" sz="1400" dirty="0"/>
              <a:t>. </a:t>
            </a:r>
            <a:r>
              <a:rPr lang="en-US" sz="1400" b="1" dirty="0" err="1"/>
              <a:t>UbiComp</a:t>
            </a:r>
            <a:r>
              <a:rPr lang="en-US" sz="1400" b="1" dirty="0"/>
              <a:t> 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705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Graph-Based </a:t>
            </a:r>
            <a:r>
              <a:rPr lang="en-US" altLang="zh-CN"/>
              <a:t>Post-Processing (4)</a:t>
            </a:r>
            <a:endParaRPr lang="zh-CN" alt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8956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71600" y="6093023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hlinkClick r:id="rId4"/>
              </a:rPr>
              <a:t>Understanding Mobility Based on GPS Data</a:t>
            </a:r>
            <a:r>
              <a:rPr lang="en-US" sz="1400" dirty="0"/>
              <a:t>. </a:t>
            </a:r>
            <a:r>
              <a:rPr lang="en-US" sz="1400" b="1" dirty="0" err="1"/>
              <a:t>UbiComp</a:t>
            </a:r>
            <a:r>
              <a:rPr lang="en-US" sz="1400" b="1" dirty="0"/>
              <a:t> 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367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581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Thanks!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Yu Zheng</a:t>
            </a:r>
          </a:p>
          <a:p>
            <a:pPr marL="0" indent="0" algn="ctr">
              <a:buNone/>
            </a:pPr>
            <a:r>
              <a:rPr lang="en-US" altLang="zh-CN" sz="2400" dirty="0">
                <a:hlinkClick r:id="rId3"/>
              </a:rPr>
              <a:t>yuzheng@microsoft.com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835923" y="3790889"/>
            <a:ext cx="13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linkClick r:id="rId4"/>
              </a:rPr>
              <a:t>Homepage</a:t>
            </a:r>
            <a:endParaRPr lang="zh-CN" alt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1"/>
          <a:stretch/>
        </p:blipFill>
        <p:spPr>
          <a:xfrm>
            <a:off x="6810523" y="1981200"/>
            <a:ext cx="1109385" cy="1444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708129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9600" y="5181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Yu Zheng. </a:t>
            </a:r>
            <a:r>
              <a:rPr lang="en-US" dirty="0">
                <a:hlinkClick r:id="rId7"/>
              </a:rPr>
              <a:t>Trajectory Data Mining: An Overview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ACM Transactions on Intelligent Systems and Technology. 2015, vol. 6, issue 3.</a:t>
            </a:r>
          </a:p>
        </p:txBody>
      </p:sp>
    </p:spTree>
    <p:extLst>
      <p:ext uri="{BB962C8B-B14F-4D97-AF65-F5344CB8AC3E}">
        <p14:creationId xmlns:p14="http://schemas.microsoft.com/office/powerpoint/2010/main" val="15453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of Trajectory Data Mining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5033686" cy="411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6096000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Yu Zheng. </a:t>
            </a:r>
            <a:r>
              <a:rPr lang="en-US" sz="1200" dirty="0">
                <a:hlinkClick r:id="rId3"/>
              </a:rPr>
              <a:t>Trajectory Data Mining: An Overview</a:t>
            </a:r>
            <a:r>
              <a:rPr lang="en-US" sz="1200" dirty="0"/>
              <a:t>. ACM Transactions on Intelligent Systems and Technology. 2015, vol. 6, issue 3.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1638299"/>
            <a:ext cx="1219200" cy="5333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Trajectory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Differentiate between trajectories (or its segments) of different status:</a:t>
            </a:r>
          </a:p>
          <a:p>
            <a:pPr lvl="1"/>
            <a:r>
              <a:rPr lang="en-US" sz="1800" dirty="0"/>
              <a:t>motions </a:t>
            </a:r>
          </a:p>
          <a:p>
            <a:pPr lvl="1"/>
            <a:r>
              <a:rPr lang="en-US" sz="1800" dirty="0"/>
              <a:t>transportation modes</a:t>
            </a:r>
          </a:p>
          <a:p>
            <a:pPr lvl="1"/>
            <a:r>
              <a:rPr lang="en-US" sz="1800" dirty="0"/>
              <a:t>human activities</a:t>
            </a:r>
          </a:p>
          <a:p>
            <a:pPr lvl="1"/>
            <a:r>
              <a:rPr lang="en-US" sz="1800" dirty="0"/>
              <a:t>……</a:t>
            </a:r>
          </a:p>
          <a:p>
            <a:r>
              <a:rPr lang="en-US" sz="2000" dirty="0"/>
              <a:t>Applications</a:t>
            </a:r>
          </a:p>
          <a:p>
            <a:pPr lvl="1"/>
            <a:r>
              <a:rPr lang="en-US" sz="1600" dirty="0"/>
              <a:t>trip recommendation</a:t>
            </a:r>
          </a:p>
          <a:p>
            <a:pPr lvl="1"/>
            <a:r>
              <a:rPr lang="en-US" sz="1600" dirty="0"/>
              <a:t>life experiences sharing</a:t>
            </a:r>
          </a:p>
          <a:p>
            <a:pPr lvl="1"/>
            <a:r>
              <a:rPr lang="en-US" sz="1600" dirty="0"/>
              <a:t>context-aware computing</a:t>
            </a:r>
          </a:p>
          <a:p>
            <a:pPr lvl="1"/>
            <a:r>
              <a:rPr lang="en-US" sz="1600" dirty="0"/>
              <a:t>……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09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Steps:</a:t>
            </a:r>
          </a:p>
          <a:p>
            <a:pPr lvl="1"/>
            <a:r>
              <a:rPr lang="en-US" sz="1800" dirty="0"/>
              <a:t>Divide a trajectory into segments using segmentation methods. </a:t>
            </a:r>
          </a:p>
          <a:p>
            <a:pPr marL="457200" lvl="1" indent="0">
              <a:buNone/>
            </a:pPr>
            <a:r>
              <a:rPr lang="en-US" sz="1800" dirty="0"/>
              <a:t>     Sometimes, each single point is regarded as a minimum inference unit</a:t>
            </a:r>
          </a:p>
          <a:p>
            <a:pPr lvl="1"/>
            <a:r>
              <a:rPr lang="en-US" sz="1800" dirty="0"/>
              <a:t>Extract features from each segment (or point)</a:t>
            </a:r>
          </a:p>
          <a:p>
            <a:pPr lvl="1"/>
            <a:r>
              <a:rPr lang="en-US" sz="1800" dirty="0"/>
              <a:t>Build a model to classify each segment (or point)</a:t>
            </a:r>
          </a:p>
          <a:p>
            <a:r>
              <a:rPr lang="en-US" sz="2200" dirty="0"/>
              <a:t>Some models</a:t>
            </a:r>
          </a:p>
          <a:p>
            <a:pPr lvl="1"/>
            <a:r>
              <a:rPr lang="en-US" sz="1800" dirty="0"/>
              <a:t>Dynamic Bayesian Network (DBN) </a:t>
            </a:r>
          </a:p>
          <a:p>
            <a:pPr lvl="1"/>
            <a:r>
              <a:rPr lang="en-US" sz="1800" dirty="0"/>
              <a:t>HMM and Conditional Random Field (CRF)</a:t>
            </a:r>
          </a:p>
        </p:txBody>
      </p:sp>
    </p:spTree>
    <p:extLst>
      <p:ext uri="{BB962C8B-B14F-4D97-AF65-F5344CB8AC3E}">
        <p14:creationId xmlns:p14="http://schemas.microsoft.com/office/powerpoint/2010/main" val="123394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Learning Transportation Modes Based on GPS Trajectories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1830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Goal &amp; Results: Inferring transportation modes from raw GPS data</a:t>
            </a:r>
          </a:p>
          <a:p>
            <a:pPr lvl="1"/>
            <a:r>
              <a:rPr lang="en-US" altLang="zh-CN" sz="1800" dirty="0"/>
              <a:t>Differentiate driving, riding a bike, taking a bus and walking</a:t>
            </a:r>
          </a:p>
          <a:p>
            <a:pPr lvl="1"/>
            <a:r>
              <a:rPr lang="en-US" altLang="zh-CN" sz="1800" dirty="0"/>
              <a:t>Achieve a 0.75 inference accuracy (independent of other sensor data)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2667000"/>
            <a:ext cx="7391400" cy="1580341"/>
            <a:chOff x="685800" y="2667000"/>
            <a:chExt cx="7391400" cy="1580341"/>
          </a:xfrm>
        </p:grpSpPr>
        <p:pic>
          <p:nvPicPr>
            <p:cNvPr id="5" name="Picture 4" descr="transportation mode-0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2667000"/>
              <a:ext cx="3352800" cy="1580341"/>
            </a:xfrm>
            <a:prstGeom prst="rect">
              <a:avLst/>
            </a:prstGeom>
          </p:spPr>
        </p:pic>
        <p:sp>
          <p:nvSpPr>
            <p:cNvPr id="6" name="Folded Corner 5"/>
            <p:cNvSpPr/>
            <p:nvPr/>
          </p:nvSpPr>
          <p:spPr>
            <a:xfrm>
              <a:off x="3429000" y="3048000"/>
              <a:ext cx="533400" cy="60960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GPS log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 descr="GPS device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2971800"/>
              <a:ext cx="1016000" cy="762000"/>
            </a:xfrm>
            <a:prstGeom prst="rect">
              <a:avLst/>
            </a:prstGeom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0" y="3048000"/>
              <a:ext cx="465137" cy="617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ight Arrow 8"/>
            <p:cNvSpPr/>
            <p:nvPr/>
          </p:nvSpPr>
          <p:spPr>
            <a:xfrm>
              <a:off x="1295400" y="3276600"/>
              <a:ext cx="3810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971800" y="3276600"/>
              <a:ext cx="3810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114800" y="3276600"/>
              <a:ext cx="3810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3000" y="4419600"/>
            <a:ext cx="6172200" cy="1766248"/>
            <a:chOff x="914400" y="4419600"/>
            <a:chExt cx="6172200" cy="1766248"/>
          </a:xfrm>
        </p:grpSpPr>
        <p:pic>
          <p:nvPicPr>
            <p:cNvPr id="13" name="Picture 12" descr="transportation mode.bm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00" y="4572000"/>
              <a:ext cx="3352800" cy="161384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638800" y="51816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Infer model</a:t>
              </a:r>
              <a:endParaRPr lang="zh-CN" altLang="en-US" b="1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6248400" y="4419600"/>
              <a:ext cx="2286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4571998" y="5334000"/>
              <a:ext cx="533401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2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Learning Transportation Modes Based on GPS Trajectories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Motivation</a:t>
            </a:r>
          </a:p>
          <a:p>
            <a:pPr lvl="1"/>
            <a:r>
              <a:rPr lang="en-US" altLang="zh-CN" sz="1800" dirty="0"/>
              <a:t>For users: </a:t>
            </a:r>
          </a:p>
          <a:p>
            <a:pPr lvl="2"/>
            <a:r>
              <a:rPr lang="en-US" altLang="zh-CN" sz="1400" dirty="0"/>
              <a:t>Reflect on past events and understand their own life pattern</a:t>
            </a:r>
          </a:p>
          <a:p>
            <a:pPr lvl="2"/>
            <a:r>
              <a:rPr lang="en-US" altLang="zh-CN" sz="1400" dirty="0"/>
              <a:t>Obtain more reference knowledge from others’ experiences</a:t>
            </a:r>
          </a:p>
          <a:p>
            <a:pPr lvl="1"/>
            <a:r>
              <a:rPr lang="en-US" altLang="zh-CN" sz="1800" dirty="0"/>
              <a:t>For service provider:</a:t>
            </a:r>
          </a:p>
          <a:p>
            <a:pPr lvl="2"/>
            <a:r>
              <a:rPr lang="en-US" altLang="zh-CN" sz="1400" dirty="0"/>
              <a:t>Classify trajectories of different transportation modes</a:t>
            </a:r>
          </a:p>
          <a:p>
            <a:pPr lvl="2"/>
            <a:r>
              <a:rPr lang="en-US" altLang="zh-CN" sz="1400" dirty="0"/>
              <a:t>Enable smart-route design and recommendation </a:t>
            </a:r>
          </a:p>
          <a:p>
            <a:r>
              <a:rPr lang="en-US" altLang="zh-CN" sz="2000" dirty="0"/>
              <a:t>Difficulty</a:t>
            </a:r>
          </a:p>
          <a:p>
            <a:pPr lvl="1"/>
            <a:r>
              <a:rPr lang="en-US" altLang="zh-CN" sz="1800" dirty="0"/>
              <a:t>Velocity-based method cannot handle this problem well (&lt;0.5 accuracy)</a:t>
            </a:r>
          </a:p>
          <a:p>
            <a:pPr lvl="1"/>
            <a:r>
              <a:rPr lang="en-US" altLang="zh-CN" sz="1800" dirty="0"/>
              <a:t>People usually transfer their transportation modes in a trip</a:t>
            </a:r>
          </a:p>
          <a:p>
            <a:pPr lvl="1"/>
            <a:r>
              <a:rPr lang="en-US" altLang="zh-CN" sz="1800" dirty="0"/>
              <a:t>The observation of a mode is vulnerable to traffic condition and weather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5788223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hlinkClick r:id="rId2"/>
              </a:rPr>
              <a:t>Understanding Mobility Based on GPS Data</a:t>
            </a:r>
            <a:r>
              <a:rPr lang="en-US" sz="1400" dirty="0"/>
              <a:t>. </a:t>
            </a:r>
            <a:r>
              <a:rPr lang="en-US" sz="1400" b="1" dirty="0" err="1"/>
              <a:t>UbiComp</a:t>
            </a:r>
            <a:r>
              <a:rPr lang="en-US" sz="1400" b="1" dirty="0"/>
              <a:t> 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46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 descr="original route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2590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ar-route.bm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04800"/>
            <a:ext cx="266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alk.bmp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04800"/>
            <a:ext cx="2743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352800"/>
            <a:ext cx="4038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recommendation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352800"/>
            <a:ext cx="411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recommendation-bike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3352800"/>
            <a:ext cx="4038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recommendation-car.jp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0" y="3352800"/>
            <a:ext cx="411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9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Learning Transportation Modes Based on GPS Trajectories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Contributions and insights</a:t>
            </a:r>
          </a:p>
          <a:p>
            <a:pPr lvl="1"/>
            <a:r>
              <a:rPr lang="en-US" altLang="zh-CN" sz="2000" dirty="0"/>
              <a:t>A change point-based segmentation method</a:t>
            </a:r>
          </a:p>
          <a:p>
            <a:pPr lvl="2"/>
            <a:r>
              <a:rPr lang="en-US" altLang="zh-CN" sz="1700" dirty="0"/>
              <a:t>Walk is a transition between different transportation modes</a:t>
            </a:r>
          </a:p>
          <a:p>
            <a:pPr lvl="2"/>
            <a:r>
              <a:rPr lang="en-US" altLang="zh-CN" sz="1700" dirty="0"/>
              <a:t>Handle congestions to some extent </a:t>
            </a:r>
            <a:endParaRPr lang="en-US" altLang="zh-CN" sz="1800" dirty="0"/>
          </a:p>
          <a:p>
            <a:pPr lvl="1"/>
            <a:r>
              <a:rPr lang="en-US" altLang="zh-CN" sz="2000" dirty="0"/>
              <a:t>A set of sophisticated features</a:t>
            </a:r>
          </a:p>
          <a:p>
            <a:pPr lvl="2"/>
            <a:r>
              <a:rPr lang="en-US" altLang="zh-CN" sz="1700" dirty="0"/>
              <a:t>Robust to traffic condition</a:t>
            </a:r>
          </a:p>
          <a:p>
            <a:pPr lvl="2"/>
            <a:r>
              <a:rPr lang="en-US" altLang="zh-CN" sz="1700" dirty="0"/>
              <a:t>Feed into a supervise learning-based inference model</a:t>
            </a:r>
            <a:endParaRPr lang="en-US" altLang="zh-CN" sz="1800" dirty="0"/>
          </a:p>
          <a:p>
            <a:pPr lvl="1"/>
            <a:r>
              <a:rPr lang="en-US" altLang="zh-CN" sz="2000" dirty="0"/>
              <a:t>A graph-based post-processing</a:t>
            </a:r>
          </a:p>
          <a:p>
            <a:pPr lvl="2"/>
            <a:r>
              <a:rPr lang="en-US" altLang="zh-CN" sz="1700" dirty="0"/>
              <a:t>Considering typical user behavior</a:t>
            </a:r>
          </a:p>
          <a:p>
            <a:pPr lvl="2"/>
            <a:r>
              <a:rPr lang="en-US" altLang="zh-CN" sz="1700" dirty="0"/>
              <a:t>Employing location constrains of the real world</a:t>
            </a:r>
            <a:endParaRPr lang="en-US" altLang="zh-CN" sz="1800" dirty="0"/>
          </a:p>
          <a:p>
            <a:r>
              <a:rPr lang="en-US" altLang="zh-CN" sz="2100" dirty="0"/>
              <a:t>WWW 2008 (first version)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5788223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hlinkClick r:id="rId2"/>
              </a:rPr>
              <a:t>Understanding Mobility Based on GPS Data</a:t>
            </a:r>
            <a:r>
              <a:rPr lang="en-US" sz="1400" dirty="0"/>
              <a:t>. </a:t>
            </a:r>
            <a:r>
              <a:rPr lang="en-US" sz="1400" b="1" dirty="0" err="1"/>
              <a:t>UbiComp</a:t>
            </a:r>
            <a:r>
              <a:rPr lang="en-US" sz="1400" b="1" dirty="0"/>
              <a:t> 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812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Architecture </a:t>
            </a:r>
            <a:endParaRPr lang="zh-CN" alt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4572000" cy="398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77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14424</TotalTime>
  <Words>895</Words>
  <Application>Microsoft Office PowerPoint</Application>
  <PresentationFormat>On-screen Show (4:3)</PresentationFormat>
  <Paragraphs>137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Times</vt:lpstr>
      <vt:lpstr>Times New Roman</vt:lpstr>
      <vt:lpstr>Office Theme</vt:lpstr>
      <vt:lpstr>Visio</vt:lpstr>
      <vt:lpstr>Trajectory Data Mining</vt:lpstr>
      <vt:lpstr>Paradigm of Trajectory Data Mining</vt:lpstr>
      <vt:lpstr>Trajectory Classification</vt:lpstr>
      <vt:lpstr>Trajectory Classification</vt:lpstr>
      <vt:lpstr>Learning Transportation Modes Based on GPS Trajectories</vt:lpstr>
      <vt:lpstr>Learning Transportation Modes Based on GPS Trajectories</vt:lpstr>
      <vt:lpstr>PowerPoint Presentation</vt:lpstr>
      <vt:lpstr>Learning Transportation Modes Based on GPS Trajectories</vt:lpstr>
      <vt:lpstr>Architecture </vt:lpstr>
      <vt:lpstr>Walk-Based Segmentation</vt:lpstr>
      <vt:lpstr>Walk-Based Segmentation</vt:lpstr>
      <vt:lpstr>Feature Extraction (1)</vt:lpstr>
      <vt:lpstr>Feature Extraction (2)</vt:lpstr>
      <vt:lpstr>Graph-Based Post-Processing (1)</vt:lpstr>
      <vt:lpstr>Graph-Based Post-Processing (2)</vt:lpstr>
      <vt:lpstr>Graph-Based Post-Processing (3)</vt:lpstr>
      <vt:lpstr>Graph-Based Post-Processing (4)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Driving Direction Based on Taxi Traces</dc:title>
  <dc:creator>yuzheng</dc:creator>
  <cp:lastModifiedBy>Clare Scallon</cp:lastModifiedBy>
  <cp:revision>1585</cp:revision>
  <dcterms:created xsi:type="dcterms:W3CDTF">2010-01-08T05:52:59Z</dcterms:created>
  <dcterms:modified xsi:type="dcterms:W3CDTF">2016-06-09T23:17:57Z</dcterms:modified>
</cp:coreProperties>
</file>