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0" r:id="rId2"/>
    <p:sldId id="391" r:id="rId3"/>
    <p:sldId id="392" r:id="rId4"/>
    <p:sldId id="429" r:id="rId5"/>
    <p:sldId id="393" r:id="rId6"/>
    <p:sldId id="434" r:id="rId7"/>
    <p:sldId id="435" r:id="rId8"/>
    <p:sldId id="436" r:id="rId9"/>
    <p:sldId id="438" r:id="rId10"/>
    <p:sldId id="433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37" r:id="rId19"/>
    <p:sldId id="447" r:id="rId20"/>
    <p:sldId id="448" r:id="rId21"/>
    <p:sldId id="449" r:id="rId22"/>
    <p:sldId id="450" r:id="rId23"/>
    <p:sldId id="394" r:id="rId24"/>
    <p:sldId id="446" r:id="rId25"/>
    <p:sldId id="430" r:id="rId26"/>
    <p:sldId id="432" r:id="rId27"/>
    <p:sldId id="451" r:id="rId28"/>
    <p:sldId id="431" r:id="rId29"/>
    <p:sldId id="425" r:id="rId30"/>
    <p:sldId id="395" r:id="rId31"/>
  </p:sldIdLst>
  <p:sldSz cx="12192000" cy="6858000"/>
  <p:notesSz cx="6807200" cy="9939338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7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6" clrIdx="0"/>
  <p:cmAuthor id="1" name="Win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014924"/>
    <a:srgbClr val="005825"/>
    <a:srgbClr val="EE614F"/>
    <a:srgbClr val="E2614C"/>
    <a:srgbClr val="FEE3B8"/>
    <a:srgbClr val="93CDDD"/>
    <a:srgbClr val="0300F9"/>
    <a:srgbClr val="FFC000"/>
    <a:srgbClr val="D7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37" autoAdjust="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78"/>
        <p:guide pos="375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5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04568025-10E7-4BA3-AF5B-434026DE643C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082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F31686AB-6B4C-4BC7-83AD-3FDED9AFD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8" cy="498694"/>
          </a:xfrm>
          <a:prstGeom prst="rect">
            <a:avLst/>
          </a:prstGeom>
        </p:spPr>
        <p:txBody>
          <a:bodyPr vert="horz" lIns="92219" tIns="46109" rIns="92219" bIns="4610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7" y="0"/>
            <a:ext cx="2949788" cy="498694"/>
          </a:xfrm>
          <a:prstGeom prst="rect">
            <a:avLst/>
          </a:prstGeom>
        </p:spPr>
        <p:txBody>
          <a:bodyPr vert="horz" lIns="92219" tIns="46109" rIns="92219" bIns="46109" rtlCol="0"/>
          <a:lstStyle>
            <a:lvl1pPr algn="r">
              <a:defRPr sz="1200"/>
            </a:lvl1pPr>
          </a:lstStyle>
          <a:p>
            <a:fld id="{B1D1B69D-F757-4D6F-A4EC-BC4FB3F7E886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9" tIns="46109" rIns="92219" bIns="4610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1" y="4783308"/>
            <a:ext cx="5445760" cy="3913615"/>
          </a:xfrm>
          <a:prstGeom prst="rect">
            <a:avLst/>
          </a:prstGeom>
        </p:spPr>
        <p:txBody>
          <a:bodyPr vert="horz" lIns="92219" tIns="46109" rIns="92219" bIns="46109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8" cy="498693"/>
          </a:xfrm>
          <a:prstGeom prst="rect">
            <a:avLst/>
          </a:prstGeom>
        </p:spPr>
        <p:txBody>
          <a:bodyPr vert="horz" lIns="92219" tIns="46109" rIns="92219" bIns="4610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7" y="9440648"/>
            <a:ext cx="2949788" cy="498693"/>
          </a:xfrm>
          <a:prstGeom prst="rect">
            <a:avLst/>
          </a:prstGeom>
        </p:spPr>
        <p:txBody>
          <a:bodyPr vert="horz" lIns="92219" tIns="46109" rIns="92219" bIns="46109" rtlCol="0" anchor="b"/>
          <a:lstStyle>
            <a:lvl1pPr algn="r">
              <a:defRPr sz="1200"/>
            </a:lvl1pPr>
          </a:lstStyle>
          <a:p>
            <a:fld id="{EB36E6D1-C4AB-49CD-8A6B-D1B1B43C1E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6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17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84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1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5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58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959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254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29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67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8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9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AD16-9429-4F6B-9F92-13F3431B02DA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E0E8-2A1B-40DD-831E-9628674F85D7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3001-27E9-4811-9B6F-6D542402453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766-6A86-4E76-8358-66FDD87EC122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2959-7355-4DF2-ABFE-3D97ADD12E3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6C8E-5731-4C5C-A591-A4F40ED1E373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C3F3-7A56-4569-B10F-49A0BCF8BB40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B496-6B6E-4D82-9727-083A3F7360FE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D924-2315-4874-8AD6-0FFEC8B1671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560F-66FE-46BD-B016-66799D8A963A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1E18-1548-4FAE-B68B-9D525302823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A70A-BED1-4A83-9D0F-1E2D1B8F1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62" y="1939650"/>
            <a:ext cx="11760497" cy="3430209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中山大学人工智能学院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年研究生中期考核答辩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ts val="8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论文题目：面向无人驾驶的自适应控制方法关键技术研究 </a:t>
            </a:r>
          </a:p>
        </p:txBody>
      </p:sp>
      <p:pic>
        <p:nvPicPr>
          <p:cNvPr id="6" name="Picture 2" descr="E:\Pictures\学校\gif校徽\校徽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3383" y="-106532"/>
            <a:ext cx="2286016" cy="2131407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03470" y="5694045"/>
            <a:ext cx="2954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答辩人：张俊东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6.15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3"/>
    </mc:Choice>
    <mc:Fallback xmlns="">
      <p:transition spd="slow" advTm="16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B619174-E1AC-4FE6-BCA4-3B555B43EBEB}"/>
              </a:ext>
            </a:extLst>
          </p:cNvPr>
          <p:cNvSpPr txBox="1"/>
          <p:nvPr/>
        </p:nvSpPr>
        <p:spPr>
          <a:xfrm>
            <a:off x="1317523" y="266735"/>
            <a:ext cx="790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3200" dirty="0"/>
              <a:t>Proximal Policy Optimization</a:t>
            </a:r>
            <a:endParaRPr lang="zh-SG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664FA1-69CE-4622-9550-68EDA52FEB15}"/>
              </a:ext>
            </a:extLst>
          </p:cNvPr>
          <p:cNvSpPr txBox="1"/>
          <p:nvPr/>
        </p:nvSpPr>
        <p:spPr>
          <a:xfrm>
            <a:off x="663677" y="1489207"/>
            <a:ext cx="10156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PPO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是一种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基于策略优化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的方法，旨在通过最大化策略的预期累积奖励来改善策略。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PPO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限制更新步长，确保新的策略在每次迭代中不会太远离原始策略。这种限制可以帮助提高算法的稳定性，并避免剧烈的策略变化。价值函数的作用是估计状态的值和动作的值，可以提供关于当前状态或动作的性能评估。</a:t>
            </a:r>
          </a:p>
          <a:p>
            <a:endParaRPr lang="zh-SG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6F288D-6FB1-44F8-A270-5061B664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523" y="3569022"/>
            <a:ext cx="6928792" cy="801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8497E6-5109-4E9E-9EA0-53398463E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2" y="4509300"/>
            <a:ext cx="4345858" cy="777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EF1DBC-EB56-435E-BD4D-4FE72BF8B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67" y="5382209"/>
            <a:ext cx="3018504" cy="11059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202DFF-8F5B-45B4-AD9D-D29812FC3F0C}"/>
                  </a:ext>
                </a:extLst>
              </p:cNvPr>
              <p:cNvSpPr txBox="1"/>
              <p:nvPr/>
            </p:nvSpPr>
            <p:spPr>
              <a:xfrm>
                <a:off x="8382000" y="3429000"/>
                <a:ext cx="2743200" cy="910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SG" altLang="en-US" sz="2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SG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SG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SG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SG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SG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SG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SG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SG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SG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SG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SG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SG" alt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SG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SG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SG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SG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SG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SG" alt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zh-SG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SG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SG" alt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SG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SG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202DFF-8F5B-45B4-AD9D-D29812FC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429000"/>
                <a:ext cx="2743200" cy="9108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659D7A5-C7DD-4B1D-8CD1-1ED0EA73990A}"/>
              </a:ext>
            </a:extLst>
          </p:cNvPr>
          <p:cNvSpPr txBox="1"/>
          <p:nvPr/>
        </p:nvSpPr>
        <p:spPr>
          <a:xfrm>
            <a:off x="452284" y="1477569"/>
            <a:ext cx="110514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Hindsight Experience Replay (HER)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：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HER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是一种用于解决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稀疏奖励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问题的技术，主要用于目标导向的强化学习任务。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HER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通过重新利用经验数据，将无法获得正反馈的经验转化为可用于训练的数据，从而提高智能体的学习效率。具体来说，</a:t>
            </a:r>
            <a:r>
              <a:rPr lang="en-US" altLang="zh-CN" sz="2400" b="1" i="0" dirty="0">
                <a:solidFill>
                  <a:srgbClr val="374151"/>
                </a:solidFill>
                <a:effectLst/>
                <a:latin typeface="Söhne"/>
              </a:rPr>
              <a:t>HER 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通过构造虚拟经验，将原始目标转化为新的目标，并重新标记虚拟经验的奖励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，将其添加到经验回放缓冲区中。这样，智能体可以从未获得正反馈的经验中学习，提高其性能。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SG" sz="2400" dirty="0">
              <a:solidFill>
                <a:srgbClr val="374151"/>
              </a:solidFill>
              <a:latin typeface="Söhne"/>
            </a:endParaRPr>
          </a:p>
          <a:p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Prioritized Replay Buffer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： 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Prioritized Replay Buffer 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是一种经验回放缓冲区，用于存储和采样训练数据。与传统的均匀随机采样不同，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Prioritized Replay Buffer 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采用优先级进行采样，优先选择具有更高优先级（即重要性）的经验。这样可以使得对训练影响较大的经验更频繁地被采样到，提高样本的利用效率。在 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Prioritized Replay Buffer 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中，</a:t>
            </a:r>
            <a:r>
              <a:rPr lang="zh-SG" altLang="en-US" sz="2400" b="1" i="0" dirty="0">
                <a:solidFill>
                  <a:srgbClr val="374151"/>
                </a:solidFill>
                <a:effectLst/>
                <a:latin typeface="Söhne"/>
              </a:rPr>
              <a:t>经验的优先级通常使用经验的 </a:t>
            </a:r>
            <a:r>
              <a:rPr lang="en-US" altLang="zh-SG" sz="2400" b="1" i="0" dirty="0">
                <a:solidFill>
                  <a:srgbClr val="374151"/>
                </a:solidFill>
                <a:effectLst/>
                <a:latin typeface="Söhne"/>
              </a:rPr>
              <a:t>TD 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误差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Temporal Difference Error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）来度量，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TD 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错误较大的经验会被赋予较高的优先级。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72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4F9767-8446-411A-A7B6-2532A9EE2909}"/>
              </a:ext>
            </a:extLst>
          </p:cNvPr>
          <p:cNvSpPr txBox="1"/>
          <p:nvPr/>
        </p:nvSpPr>
        <p:spPr>
          <a:xfrm>
            <a:off x="1179990" y="303248"/>
            <a:ext cx="826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基于强化学习的避障算法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FCBE4E-08DB-4219-B2DC-D19975100591}"/>
              </a:ext>
            </a:extLst>
          </p:cNvPr>
          <p:cNvSpPr txBox="1"/>
          <p:nvPr/>
        </p:nvSpPr>
        <p:spPr>
          <a:xfrm>
            <a:off x="558553" y="1617134"/>
            <a:ext cx="1045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我们把移动机器人的避障问题描述成一个基于上下文（</a:t>
            </a:r>
            <a:r>
              <a:rPr lang="en-US" altLang="zh-CN" sz="2400" dirty="0"/>
              <a:t>Context Based</a:t>
            </a:r>
            <a:r>
              <a:rPr lang="zh-CN" altLang="en-US" sz="2400" dirty="0"/>
              <a:t>）的强化学习问题，设计了对应的奖励函数。</a:t>
            </a:r>
            <a:endParaRPr lang="zh-SG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D9DD65-9660-4E82-9E6D-0CCCA34D44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6" y="2695370"/>
            <a:ext cx="4129637" cy="3429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4F672F-E697-4077-9BA6-0A33DA352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606" y="3038052"/>
            <a:ext cx="8430243" cy="2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178F333-5FC5-42F5-8791-60E848F392CB}"/>
              </a:ext>
            </a:extLst>
          </p:cNvPr>
          <p:cNvSpPr txBox="1"/>
          <p:nvPr/>
        </p:nvSpPr>
        <p:spPr>
          <a:xfrm>
            <a:off x="1357790" y="277848"/>
            <a:ext cx="397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19FA09-8429-46B5-A608-D7B7C9F85057}"/>
              </a:ext>
            </a:extLst>
          </p:cNvPr>
          <p:cNvSpPr txBox="1"/>
          <p:nvPr/>
        </p:nvSpPr>
        <p:spPr>
          <a:xfrm>
            <a:off x="939490" y="2568850"/>
            <a:ext cx="10303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运动模型不清楚或不完全清楚</a:t>
            </a:r>
            <a:endParaRPr lang="en-US" altLang="zh-CN" sz="2800" dirty="0"/>
          </a:p>
          <a:p>
            <a:endParaRPr lang="en-US" altLang="zh-SG" sz="2800" dirty="0"/>
          </a:p>
          <a:p>
            <a:r>
              <a:rPr lang="zh-CN" altLang="en-US" sz="2800" dirty="0"/>
              <a:t>目标和障碍物会组合出各种不一样的情况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稀疏奖励，不同的来源的奖励有不同的数量级和符号，收敛困难</a:t>
            </a:r>
          </a:p>
        </p:txBody>
      </p:sp>
    </p:spTree>
    <p:extLst>
      <p:ext uri="{BB962C8B-B14F-4D97-AF65-F5344CB8AC3E}">
        <p14:creationId xmlns:p14="http://schemas.microsoft.com/office/powerpoint/2010/main" val="23511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873741-F7BE-46D8-A99C-7C37E2FE881B}"/>
              </a:ext>
            </a:extLst>
          </p:cNvPr>
          <p:cNvSpPr txBox="1"/>
          <p:nvPr/>
        </p:nvSpPr>
        <p:spPr>
          <a:xfrm>
            <a:off x="1515533" y="287019"/>
            <a:ext cx="656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TD3 + HER + Q-Clipped</a:t>
            </a:r>
            <a:endParaRPr lang="zh-SG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37EEDA-FE35-4EE9-AAF4-AE6ADD5E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476" y="4495268"/>
            <a:ext cx="6393004" cy="647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B5B4D4-2A83-4BF4-B2D3-8981C5CF3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990" y="5623439"/>
            <a:ext cx="6656899" cy="6469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1AB8C5-FDB6-4D32-8D0B-3F03797E1E12}"/>
              </a:ext>
            </a:extLst>
          </p:cNvPr>
          <p:cNvSpPr txBox="1"/>
          <p:nvPr/>
        </p:nvSpPr>
        <p:spPr>
          <a:xfrm>
            <a:off x="740229" y="1506583"/>
            <a:ext cx="10293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通过对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值进行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剪切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clip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），我们可以限制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DDPG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算法的更新步长，从而避免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网络的剧烈变化，进一步提高了模型的稳定性和收敛性。剪切操作可以确保更新后的目标值与当前的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值之间的差距不会超过一个预先设定的阈值（这里是正负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）。这样做有助于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防止</a:t>
            </a:r>
            <a:r>
              <a:rPr lang="en-US" altLang="zh-CN" sz="2400" b="1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值的剧烈波动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，使训练过程更加平稳可靠。通过限制更新步长，我们可以更好地控制算法的学习速度，从而更有效地训练出性能更好的强化学习模型。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69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FA343A8-CC8A-4F29-AB4A-C6992E767F02}"/>
              </a:ext>
            </a:extLst>
          </p:cNvPr>
          <p:cNvSpPr txBox="1"/>
          <p:nvPr/>
        </p:nvSpPr>
        <p:spPr>
          <a:xfrm>
            <a:off x="1179990" y="247071"/>
            <a:ext cx="759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简化的</a:t>
            </a:r>
            <a:r>
              <a:rPr lang="en-US" altLang="zh-SG" sz="3200" dirty="0"/>
              <a:t>Prioritized</a:t>
            </a:r>
            <a:r>
              <a:rPr lang="en-US" altLang="zh-SG" sz="2800" dirty="0"/>
              <a:t> </a:t>
            </a:r>
            <a:r>
              <a:rPr lang="en-US" altLang="zh-SG" sz="3200" dirty="0"/>
              <a:t>Replay Buffer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2090E6-2E56-4A85-B293-93DF9BC2F0D5}"/>
              </a:ext>
            </a:extLst>
          </p:cNvPr>
          <p:cNvSpPr txBox="1"/>
          <p:nvPr/>
        </p:nvSpPr>
        <p:spPr>
          <a:xfrm>
            <a:off x="711200" y="1524000"/>
            <a:ext cx="1104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我选择了一个简化版的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Prioritized Replay Buffer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，并在设计中做出了一些调整。我在计算优先级（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priority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）时，使用的是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正常的</a:t>
            </a:r>
            <a:r>
              <a:rPr lang="en-US" altLang="zh-CN" sz="2400" b="1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误差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，而不是经过剪切（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clip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）处理后的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误差。在新数据到来时，我选择从缓冲区（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buffer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）中取出一个小批量（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batch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），并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淘汰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其中优先级最低的一项，用新的数据替换它。而在采样时，我使用的是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均匀采样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，而不是重要性采样。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SG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首先，缓冲区的大小通常很大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(1e6)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，通过使用正常的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误差计算优先级，可以更好地反映样本的重要性，确保优先选择对模型训练有更大影响的样本进行学习，提高训练效率。其次，使用均匀采样可以简化实现，并减少了重要性采样带来的计算开销。这在大规模数据集和复杂环境下尤为重要，可以提高训练速度和节省计算资源。</a:t>
            </a:r>
            <a:endParaRPr lang="zh-SG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5F8427B-858F-44C7-9171-FB7849787B94}"/>
                  </a:ext>
                </a:extLst>
              </p:cNvPr>
              <p:cNvSpPr txBox="1"/>
              <p:nvPr/>
            </p:nvSpPr>
            <p:spPr>
              <a:xfrm>
                <a:off x="4130568" y="5847068"/>
                <a:ext cx="39217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SG" altLang="en-US" sz="360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zh-SG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SG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SG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SG" altLang="en-US" sz="3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SG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SG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SG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SG" altLang="en-US" sz="3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SG" alt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zh-SG" altLang="en-US" sz="3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SG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SG" alt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SG" alt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SG" altLang="en-US" sz="3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5F8427B-858F-44C7-9171-FB7849787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68" y="5847068"/>
                <a:ext cx="392177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C05BC42-2076-442D-AE7E-833B60CE3A68}"/>
              </a:ext>
            </a:extLst>
          </p:cNvPr>
          <p:cNvSpPr txBox="1"/>
          <p:nvPr/>
        </p:nvSpPr>
        <p:spPr>
          <a:xfrm>
            <a:off x="1425523" y="334036"/>
            <a:ext cx="706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离轨学习 </a:t>
            </a:r>
            <a:r>
              <a:rPr lang="en-US" altLang="zh-CN" sz="2800" dirty="0"/>
              <a:t>Off-Policy Learning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7C0C0-BCEB-4B90-9833-27D0F4D659D6}"/>
              </a:ext>
            </a:extLst>
          </p:cNvPr>
          <p:cNvSpPr txBox="1"/>
          <p:nvPr/>
        </p:nvSpPr>
        <p:spPr>
          <a:xfrm>
            <a:off x="635000" y="1490133"/>
            <a:ext cx="1076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在我们的方法中，我们使用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累积奖励作为 </a:t>
            </a:r>
            <a:r>
              <a:rPr lang="en-US" altLang="zh-CN" sz="2400" b="1" i="0" dirty="0">
                <a:solidFill>
                  <a:srgbClr val="374151"/>
                </a:solidFill>
                <a:effectLst/>
                <a:latin typeface="Söhne"/>
              </a:rPr>
              <a:t>Q 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值的下界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。这意味着我们将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值的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估计值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与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累积奖励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进行比较，选择较大的那个作为更新目标。这样做的好处是，模型能够更准确地估计长期目标的奖励，在训练过程中更好地处理延迟奖励和长期回报的问题，从而提高模型的性能和收敛性。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同时，我们的方法还保留了原始强化学习的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策略改进功能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。通过使用当前策略根据状态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t+1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生成的动作，而不是之前的动作，来计算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值的更新目标，我们可以确保模型的更新是基于最新的策略。这有助于提高模型的稳定性和收敛性。</a:t>
            </a:r>
          </a:p>
          <a:p>
            <a:pPr algn="l"/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总的来说，我们的方法在强化学习中结合了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监督学习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的思想，通过使用累积奖励作为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Q 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值的下界，实现了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离轨学习和模仿学习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的效果。这样的设计使得模型能够更准确地估计长期目标的奖励，并更稳定地进行训练，从而提高了模型的性能和收敛性。</a:t>
            </a:r>
          </a:p>
        </p:txBody>
      </p:sp>
    </p:spTree>
    <p:extLst>
      <p:ext uri="{BB962C8B-B14F-4D97-AF65-F5344CB8AC3E}">
        <p14:creationId xmlns:p14="http://schemas.microsoft.com/office/powerpoint/2010/main" val="19242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0B7777-AF8C-4523-9793-F038B515D512}"/>
              </a:ext>
            </a:extLst>
          </p:cNvPr>
          <p:cNvSpPr txBox="1"/>
          <p:nvPr/>
        </p:nvSpPr>
        <p:spPr>
          <a:xfrm>
            <a:off x="1425523" y="334036"/>
            <a:ext cx="706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离轨学习 </a:t>
            </a:r>
            <a:r>
              <a:rPr lang="en-US" altLang="zh-CN" sz="2800" dirty="0"/>
              <a:t>Off-Policy Learning</a:t>
            </a:r>
            <a:endParaRPr lang="zh-SG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1AD498-6597-480A-8819-373521E2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90" y="2045398"/>
            <a:ext cx="6567010" cy="7519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83ED13-4EF0-4F6A-94C4-A69DFF5CC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22" y="3182030"/>
            <a:ext cx="7345935" cy="8699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49DFBD-13CD-4AA7-8D0E-FF400B321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0" y="4436628"/>
            <a:ext cx="11868400" cy="9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ABFF1A-C59F-4D04-880C-056789DB513B}"/>
              </a:ext>
            </a:extLst>
          </p:cNvPr>
          <p:cNvSpPr txBox="1"/>
          <p:nvPr/>
        </p:nvSpPr>
        <p:spPr>
          <a:xfrm>
            <a:off x="1498600" y="317797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消融实验 </a:t>
            </a:r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en-US" altLang="zh-SG" sz="2800" b="0" i="0" dirty="0">
                <a:solidFill>
                  <a:srgbClr val="374151"/>
                </a:solidFill>
                <a:effectLst/>
                <a:latin typeface="Söhne"/>
              </a:rPr>
              <a:t>blation Study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8FB5C-ACF0-4577-8B01-34B39D02A6F3}"/>
              </a:ext>
            </a:extLst>
          </p:cNvPr>
          <p:cNvSpPr txBox="1"/>
          <p:nvPr/>
        </p:nvSpPr>
        <p:spPr>
          <a:xfrm>
            <a:off x="736599" y="1992541"/>
            <a:ext cx="10447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综上所述，虽然使用了函数模拟、自举和离轨学习等技巧会带来一定系统性的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发散趋势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，但通过我们所介绍的技巧和方法，我们</a:t>
            </a:r>
            <a:r>
              <a:rPr lang="zh-CN" altLang="en-US" sz="2400" b="1" dirty="0">
                <a:solidFill>
                  <a:srgbClr val="374151"/>
                </a:solidFill>
                <a:effectLst/>
                <a:latin typeface="Söhne"/>
              </a:rPr>
              <a:t>能够克服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这些问题，并确保在特定任务上的收敛性。我们的方法通过有效地结合这些技巧，使模型在训练过程中稳定地收敛到更优的策略，从而提高了强化学习算法的性能和效果。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SG" sz="2400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进行消融实验，我们可以对每个技巧单独进行验证，并比较其对模型收敛性的影响。我们可以分别禁用某个技巧，观察模型在禁用该技巧后的训练表现，从而了解该技巧对模型性能的贡献。这样做有助于我们深入理解每个技巧的作用机制，找出其中对模型收敛最为关键的因素。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D02A5B-C0C8-4A17-8BF4-C9545A6AB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96009"/>
              </p:ext>
            </p:extLst>
          </p:nvPr>
        </p:nvGraphicFramePr>
        <p:xfrm>
          <a:off x="1617132" y="1279418"/>
          <a:ext cx="8348135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97">
                  <a:extLst>
                    <a:ext uri="{9D8B030D-6E8A-4147-A177-3AD203B41FA5}">
                      <a16:colId xmlns:a16="http://schemas.microsoft.com/office/drawing/2014/main" val="2936896092"/>
                    </a:ext>
                  </a:extLst>
                </a:gridCol>
                <a:gridCol w="993997">
                  <a:extLst>
                    <a:ext uri="{9D8B030D-6E8A-4147-A177-3AD203B41FA5}">
                      <a16:colId xmlns:a16="http://schemas.microsoft.com/office/drawing/2014/main" val="165393474"/>
                    </a:ext>
                  </a:extLst>
                </a:gridCol>
                <a:gridCol w="993997">
                  <a:extLst>
                    <a:ext uri="{9D8B030D-6E8A-4147-A177-3AD203B41FA5}">
                      <a16:colId xmlns:a16="http://schemas.microsoft.com/office/drawing/2014/main" val="1290135276"/>
                    </a:ext>
                  </a:extLst>
                </a:gridCol>
                <a:gridCol w="993997">
                  <a:extLst>
                    <a:ext uri="{9D8B030D-6E8A-4147-A177-3AD203B41FA5}">
                      <a16:colId xmlns:a16="http://schemas.microsoft.com/office/drawing/2014/main" val="399585391"/>
                    </a:ext>
                  </a:extLst>
                </a:gridCol>
                <a:gridCol w="1332613">
                  <a:extLst>
                    <a:ext uri="{9D8B030D-6E8A-4147-A177-3AD203B41FA5}">
                      <a16:colId xmlns:a16="http://schemas.microsoft.com/office/drawing/2014/main" val="1042972879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944811142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3794210419"/>
                    </a:ext>
                  </a:extLst>
                </a:gridCol>
                <a:gridCol w="956734">
                  <a:extLst>
                    <a:ext uri="{9D8B030D-6E8A-4147-A177-3AD203B41FA5}">
                      <a16:colId xmlns:a16="http://schemas.microsoft.com/office/drawing/2014/main" val="3298981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障碍物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clip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priority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supervised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探索时固定模型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收敛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0%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99%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2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0%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3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0%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7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4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99%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9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5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0%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2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6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99%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SG" dirty="0"/>
                        <a:t>7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×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99%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2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6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86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8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1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738117" y="4610812"/>
            <a:ext cx="8296275" cy="400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77437" y="1619962"/>
            <a:ext cx="7914563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198726" y="1257300"/>
            <a:ext cx="976380" cy="767990"/>
            <a:chOff x="5389226" y="1257300"/>
            <a:chExt cx="976380" cy="767990"/>
          </a:xfrm>
        </p:grpSpPr>
        <p:sp>
          <p:nvSpPr>
            <p:cNvPr id="11" name="矩形 10"/>
            <p:cNvSpPr/>
            <p:nvPr/>
          </p:nvSpPr>
          <p:spPr>
            <a:xfrm>
              <a:off x="5493421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89226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37372" y="1257300"/>
            <a:ext cx="976380" cy="767990"/>
            <a:chOff x="7767862" y="1257300"/>
            <a:chExt cx="976380" cy="767990"/>
          </a:xfrm>
        </p:grpSpPr>
        <p:sp>
          <p:nvSpPr>
            <p:cNvPr id="12" name="矩形 11"/>
            <p:cNvSpPr/>
            <p:nvPr/>
          </p:nvSpPr>
          <p:spPr>
            <a:xfrm>
              <a:off x="7850724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7862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2847" y="4248150"/>
            <a:ext cx="976380" cy="767990"/>
            <a:chOff x="10178497" y="1257300"/>
            <a:chExt cx="976380" cy="767990"/>
          </a:xfrm>
        </p:grpSpPr>
        <p:sp>
          <p:nvSpPr>
            <p:cNvPr id="13" name="矩形 12"/>
            <p:cNvSpPr/>
            <p:nvPr/>
          </p:nvSpPr>
          <p:spPr>
            <a:xfrm>
              <a:off x="10282692" y="125730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78497" y="1351966"/>
              <a:ext cx="976380" cy="65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634205" y="2249325"/>
            <a:ext cx="4134457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学分完成情况及奖惩情况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6592" y="2249325"/>
            <a:ext cx="4493530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2800" dirty="0" err="1"/>
              <a:t>已完成</a:t>
            </a:r>
            <a:r>
              <a:rPr lang="zh-CN" altLang="en-US" sz="2800" dirty="0"/>
              <a:t>的科研</a:t>
            </a:r>
            <a:r>
              <a:rPr lang="en-US" altLang="zh-CN" sz="2800" dirty="0" err="1"/>
              <a:t>工作</a:t>
            </a:r>
            <a:r>
              <a:rPr lang="zh-CN" altLang="en-US" sz="2800" dirty="0"/>
              <a:t>（重点）</a:t>
            </a:r>
            <a:endParaRPr lang="en-US" altLang="zh-CN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059642" y="5314562"/>
            <a:ext cx="3057239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sz="2800" dirty="0" err="1"/>
              <a:t>未完成</a:t>
            </a:r>
            <a:r>
              <a:rPr lang="zh-CN" altLang="en-US" sz="2800" dirty="0"/>
              <a:t>的科研</a:t>
            </a:r>
            <a:r>
              <a:rPr sz="2800" dirty="0" err="1"/>
              <a:t>工作</a:t>
            </a:r>
            <a:endParaRPr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34871" y="4229735"/>
            <a:ext cx="976380" cy="767990"/>
            <a:chOff x="2811806" y="4248150"/>
            <a:chExt cx="976380" cy="767990"/>
          </a:xfrm>
        </p:grpSpPr>
        <p:sp>
          <p:nvSpPr>
            <p:cNvPr id="31" name="矩形 30"/>
            <p:cNvSpPr/>
            <p:nvPr/>
          </p:nvSpPr>
          <p:spPr>
            <a:xfrm>
              <a:off x="2916001" y="424815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11806" y="4342816"/>
              <a:ext cx="976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5400000">
            <a:off x="-2611658" y="2611657"/>
            <a:ext cx="6858001" cy="1634689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-1663229" y="3390448"/>
            <a:ext cx="6858001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696585" y="5285105"/>
            <a:ext cx="2861945" cy="52070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阶段性研究成果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377" y="247904"/>
            <a:ext cx="1015663" cy="1758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4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9531" y="300480"/>
            <a:ext cx="1876365" cy="5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0031" y="4248150"/>
            <a:ext cx="976380" cy="767990"/>
            <a:chOff x="2811806" y="4248150"/>
            <a:chExt cx="976380" cy="767990"/>
          </a:xfrm>
        </p:grpSpPr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2916001" y="4248150"/>
              <a:ext cx="767990" cy="767990"/>
            </a:xfrm>
            <a:prstGeom prst="rect">
              <a:avLst/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4"/>
              </p:custDataLst>
            </p:nvPr>
          </p:nvSpPr>
          <p:spPr>
            <a:xfrm>
              <a:off x="2811806" y="4342816"/>
              <a:ext cx="9763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9095105" y="5285105"/>
            <a:ext cx="2684145" cy="52070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下一步工作计划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3"/>
    </mc:Choice>
    <mc:Fallback xmlns="">
      <p:transition spd="slow" advTm="2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5" grpId="1" bldLvl="0" animBg="1"/>
      <p:bldP spid="6" grpId="0" bldLvl="0" animBg="1"/>
      <p:bldP spid="43" grpId="0"/>
      <p:bldP spid="7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998AE57-C68E-42D2-984D-9E1A5A24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78" y="579407"/>
            <a:ext cx="9145992" cy="59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A429691-E1AF-4CF6-9B42-BC166E5F0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05" y="376766"/>
            <a:ext cx="8931971" cy="61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EB0EA4-CB53-4BAA-8FB7-E2531C99DDED}"/>
              </a:ext>
            </a:extLst>
          </p:cNvPr>
          <p:cNvSpPr txBox="1"/>
          <p:nvPr/>
        </p:nvSpPr>
        <p:spPr>
          <a:xfrm>
            <a:off x="635000" y="1439333"/>
            <a:ext cx="988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在探索时不固定策略也可能收敛，其主要用到了一个自己写的叫做任务池的组件。由于它的效果不如之前所介绍的方法，所以不做详细的介绍。</a:t>
            </a:r>
            <a:endParaRPr lang="zh-SG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4801A4-CC34-498F-B116-E790D4C2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45" y="2518272"/>
            <a:ext cx="9084975" cy="41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68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5109083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未完成的科研工作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BB03596-0997-4237-929C-C1B46E2A2EDE}"/>
              </a:ext>
            </a:extLst>
          </p:cNvPr>
          <p:cNvSpPr txBox="1"/>
          <p:nvPr/>
        </p:nvSpPr>
        <p:spPr>
          <a:xfrm>
            <a:off x="1179990" y="1891765"/>
            <a:ext cx="952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/>
            <a:r>
              <a:rPr lang="zh-CN" altLang="zh-SG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复杂任务的实验验证：虽然在相对简单的任务上进行了实验，但还需要对算法在更复杂任务上的性能进行验证，以验证其在真实应用中的可行性。</a:t>
            </a:r>
            <a:endParaRPr lang="zh-CN" altLang="zh-SG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304800" algn="just"/>
            <a:r>
              <a:rPr lang="en-US" altLang="zh-SG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zh-SG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304800" algn="just"/>
            <a:r>
              <a:rPr lang="zh-CN" altLang="zh-SG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对比实验扩展：除了对比不同配置的算法，可以考虑与其他先进的强化学习算法进行对比，以评估算法的竞争性能。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/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论文撰写</a:t>
            </a:r>
            <a:endParaRPr lang="zh-CN" altLang="zh-SG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68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4493530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阶段性研究成果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16D7612-88A7-4875-A65E-E2820F1BADD3}"/>
              </a:ext>
            </a:extLst>
          </p:cNvPr>
          <p:cNvSpPr txBox="1"/>
          <p:nvPr/>
        </p:nvSpPr>
        <p:spPr>
          <a:xfrm>
            <a:off x="1323923" y="2951946"/>
            <a:ext cx="9792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效果演示，最好的模型能在该任务上，以</a:t>
            </a:r>
            <a:r>
              <a:rPr lang="en-US" altLang="zh-CN" sz="2800" dirty="0"/>
              <a:t>99.7%</a:t>
            </a:r>
            <a:r>
              <a:rPr lang="zh-CN" altLang="en-US" sz="2800" dirty="0"/>
              <a:t>的成功率限时完成，到达指定位置的同时不与障碍物发生碰撞。</a:t>
            </a:r>
            <a:endParaRPr lang="zh-SG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DCD136E-A2AF-4DFA-82CC-5205AA383222}"/>
              </a:ext>
            </a:extLst>
          </p:cNvPr>
          <p:cNvSpPr txBox="1"/>
          <p:nvPr/>
        </p:nvSpPr>
        <p:spPr>
          <a:xfrm>
            <a:off x="1179990" y="1542601"/>
            <a:ext cx="98320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现阶段我们可以得出以下几个结论</a:t>
            </a:r>
            <a:endParaRPr lang="en-US" altLang="zh-CN" sz="2400" dirty="0"/>
          </a:p>
          <a:p>
            <a:endParaRPr lang="en-US" altLang="zh-SG" sz="2400" dirty="0"/>
          </a:p>
          <a:p>
            <a:r>
              <a:rPr lang="zh-CN" altLang="en-US" sz="2400" dirty="0"/>
              <a:t>强化学习模型的收敛性受任务的难易程度，强化学习算法选取，算法超参数等因素综合影响的</a:t>
            </a:r>
            <a:endParaRPr lang="en-US" altLang="zh-CN" sz="2400" dirty="0"/>
          </a:p>
          <a:p>
            <a:endParaRPr lang="en-US" altLang="zh-SG" sz="2400" dirty="0"/>
          </a:p>
          <a:p>
            <a:r>
              <a:rPr lang="zh-CN" altLang="en-US" sz="2400" dirty="0"/>
              <a:t>我们提到的几个方法都有助于模型的收敛，特别是针对稀疏奖励，奖励方差大的情况</a:t>
            </a:r>
            <a:endParaRPr lang="en-US" altLang="zh-CN" sz="2400" dirty="0"/>
          </a:p>
          <a:p>
            <a:endParaRPr lang="en-US" altLang="zh-SG" sz="2400" dirty="0"/>
          </a:p>
          <a:p>
            <a:r>
              <a:rPr lang="zh-CN" altLang="en-US" sz="2400" dirty="0"/>
              <a:t>使用强化学习算法来控制移动机器人的进行避障是可靠的</a:t>
            </a:r>
            <a:endParaRPr lang="en-US" altLang="zh-CN" sz="2400" dirty="0"/>
          </a:p>
          <a:p>
            <a:endParaRPr lang="en-US" altLang="zh-SG" sz="2400" dirty="0"/>
          </a:p>
          <a:p>
            <a:r>
              <a:rPr lang="zh-CN" altLang="en-US" sz="2400" dirty="0"/>
              <a:t>使用强化学习算法训练出来的智能化模型，相较与传统的避障算法而言，有非常多不一样的特点，它所生成的轨迹往往更能满足移动机器人动力学上的微分约束，而且往往的近似最优的，不需要提前规划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5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68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4493530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306C112-5791-4083-A9B3-EF3554B97526}"/>
              </a:ext>
            </a:extLst>
          </p:cNvPr>
          <p:cNvSpPr txBox="1"/>
          <p:nvPr/>
        </p:nvSpPr>
        <p:spPr>
          <a:xfrm>
            <a:off x="1015999" y="1859339"/>
            <a:ext cx="10075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SG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实验验证：将算法应用于更复杂的任务，包括具有高维状态空间、稀疏奖励。通过在这些任务上进行实验，验证算法的泛化能力和稳定性，并与其他算法进行对比。在真实机器人上部署并测试强化学习模型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，比如实验室所配备的机械臂和机械狗</a:t>
            </a:r>
            <a:r>
              <a:rPr lang="zh-CN" altLang="zh-SG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SG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SG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zh-SG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SG" sz="2400" kern="100" dirty="0">
                <a:effectLst/>
                <a:ea typeface="宋体" panose="02010600030101010101" pitchFamily="2" charset="-122"/>
                <a:cs typeface="Arial" panose="020B0604020202020204" pitchFamily="34" charset="0"/>
              </a:rPr>
              <a:t>论文撰写和发表：完成论文的撰写，包括相关实验的描述、结果分析和讨论。准备将论文提交至相关学术会议或期刊，并寻求发表研究成果的机会。</a:t>
            </a:r>
            <a:endParaRPr lang="zh-SG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6955742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学分完成情况及奖惩情况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7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82775" y="3902075"/>
            <a:ext cx="84264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0F2449-8830-4E84-ACCB-5394C52208D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03470" y="5694045"/>
            <a:ext cx="2954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张俊东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6.15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"/>
    </mc:Choice>
    <mc:Fallback xmlns="">
      <p:transition spd="slow" advTm="22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5B8D59D-DC53-4CB6-A050-68A17EB4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3" y="2182574"/>
            <a:ext cx="14054318" cy="3070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68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7571295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已完成的科研工作（重点）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A607B45-D2E4-4E47-A9D2-609AC0A48994}"/>
              </a:ext>
            </a:extLst>
          </p:cNvPr>
          <p:cNvSpPr txBox="1"/>
          <p:nvPr/>
        </p:nvSpPr>
        <p:spPr>
          <a:xfrm>
            <a:off x="983226" y="2422657"/>
            <a:ext cx="9261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掌握强化学习背景知识和基础算法</a:t>
            </a:r>
            <a:endParaRPr lang="en-US" altLang="zh-CN" sz="3200" dirty="0"/>
          </a:p>
          <a:p>
            <a:endParaRPr lang="en-US" altLang="zh-SG" sz="3200" dirty="0"/>
          </a:p>
          <a:p>
            <a:r>
              <a:rPr lang="zh-CN" altLang="en-US" sz="3200" dirty="0"/>
              <a:t>设计和验证基于强化学习的移动机器人避障算法</a:t>
            </a:r>
            <a:endParaRPr lang="en-US" altLang="zh-CN" sz="3200" dirty="0"/>
          </a:p>
          <a:p>
            <a:endParaRPr lang="en-US" altLang="zh-SG" sz="3200" dirty="0"/>
          </a:p>
          <a:p>
            <a:r>
              <a:rPr lang="zh-CN" altLang="en-US" sz="3200" dirty="0"/>
              <a:t>研究模型的收敛性，完成消融实验</a:t>
            </a:r>
            <a:endParaRPr lang="zh-SG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157B831-8980-4E6A-8217-3DC360254045}"/>
              </a:ext>
            </a:extLst>
          </p:cNvPr>
          <p:cNvSpPr txBox="1"/>
          <p:nvPr/>
        </p:nvSpPr>
        <p:spPr>
          <a:xfrm>
            <a:off x="1415845" y="294969"/>
            <a:ext cx="713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强化学习的收敛性问题</a:t>
            </a:r>
            <a:endParaRPr lang="zh-SG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43AEFB-5EB5-452A-8757-11827E40DB9B}"/>
              </a:ext>
            </a:extLst>
          </p:cNvPr>
          <p:cNvSpPr txBox="1"/>
          <p:nvPr/>
        </p:nvSpPr>
        <p:spPr>
          <a:xfrm>
            <a:off x="717755" y="1897105"/>
            <a:ext cx="1044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强化学习的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收敛性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问题是指在学习过程中，算法能否逐渐收敛到最优策略或值函数，并且保持稳定。收敛性是强化学习算法的重要性质，因为只有在收敛的情况下，我们可以确信算法能够找到最优解或者近似最优解。</a:t>
            </a:r>
            <a:endParaRPr lang="zh-SG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2C0CBB-FECD-4F16-BB58-348EB6530066}"/>
              </a:ext>
            </a:extLst>
          </p:cNvPr>
          <p:cNvSpPr txBox="1"/>
          <p:nvPr/>
        </p:nvSpPr>
        <p:spPr>
          <a:xfrm>
            <a:off x="717755" y="3450601"/>
            <a:ext cx="10441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致命三元组（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Deadly Triad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）是由 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Richard S. Sutton 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在他的书籍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《Reinforcement Learning: An Introduction》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中提出的概念。它是指在</a:t>
            </a:r>
            <a:r>
              <a:rPr lang="zh-SG" altLang="en-US" sz="2400" b="1" i="0" dirty="0">
                <a:solidFill>
                  <a:srgbClr val="374151"/>
                </a:solidFill>
                <a:effectLst/>
                <a:latin typeface="Söhne"/>
              </a:rPr>
              <a:t>函数逼近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Function Approximation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的情况下，同时使用</a:t>
            </a:r>
            <a:r>
              <a:rPr lang="zh-SG" altLang="en-US" sz="2400" b="1" i="0" dirty="0">
                <a:solidFill>
                  <a:srgbClr val="374151"/>
                </a:solidFill>
                <a:effectLst/>
                <a:latin typeface="Söhne"/>
              </a:rPr>
              <a:t>自举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ootstrapping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）、</a:t>
            </a:r>
            <a:r>
              <a:rPr lang="zh-SG" altLang="en-US" sz="2400" b="1" i="0" dirty="0">
                <a:solidFill>
                  <a:srgbClr val="374151"/>
                </a:solidFill>
                <a:effectLst/>
                <a:latin typeface="Söhne"/>
              </a:rPr>
              <a:t>离轨学习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Off-Policy </a:t>
            </a:r>
            <a:r>
              <a:rPr lang="en-US" altLang="zh-SG" sz="2400" dirty="0">
                <a:solidFill>
                  <a:srgbClr val="374151"/>
                </a:solidFill>
                <a:latin typeface="Söhne"/>
              </a:rPr>
              <a:t>L</a:t>
            </a:r>
            <a:r>
              <a:rPr lang="en-US" altLang="zh-SG" sz="2400" b="0" i="0" dirty="0">
                <a:solidFill>
                  <a:srgbClr val="374151"/>
                </a:solidFill>
                <a:effectLst/>
                <a:latin typeface="Söhne"/>
              </a:rPr>
              <a:t>earning</a:t>
            </a:r>
            <a:r>
              <a:rPr lang="zh-SG" altLang="en-US" sz="2400" b="0" i="0" dirty="0">
                <a:solidFill>
                  <a:srgbClr val="374151"/>
                </a:solidFill>
                <a:effectLst/>
                <a:latin typeface="Söhne"/>
              </a:rPr>
              <a:t>）以及使用不同策略进行探索与学习，这三个要素的组合可能导致学习的不稳定性和收敛性问题。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3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D075E1E-D7EC-4133-AD5E-BCB0B3C07486}"/>
              </a:ext>
            </a:extLst>
          </p:cNvPr>
          <p:cNvSpPr txBox="1"/>
          <p:nvPr/>
        </p:nvSpPr>
        <p:spPr>
          <a:xfrm>
            <a:off x="845948" y="1750143"/>
            <a:ext cx="10491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函数逼近（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Function Approximation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）：使用函数逼近方法来估计值函数或策略函数，例如使用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神经网络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。函数逼近引入了估计误差，因为函数逼近往往无法完美地表示真实值函数或策略函数。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自举（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Bootstrapping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）：在强化学习中，自举是指使用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当前估计的值函数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或策略函数来进行更新，而不是依赖于实际的目标值或参考策略。自举可以带来高效的更新，但也会引入偏差，因为更新过程依赖于当前估计的值函数或策略函数。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离轨学习（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Off-Policy Learning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）：离轨学习是指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训练策略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与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生成样本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的策略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不一致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。即学习过程中的动作选择策略与用于生成样本的策略不同。离轨学习使得算法可以从不同的策略中学习，但也增加了样本相关性和更新的不稳定性。</a:t>
            </a:r>
          </a:p>
          <a:p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3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15A70A-BED1-4A83-9D0F-1E2D1B8F1558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2884" y="0"/>
            <a:ext cx="1242874" cy="1158815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106531" y="1078916"/>
            <a:ext cx="11969855" cy="0"/>
          </a:xfrm>
          <a:prstGeom prst="line">
            <a:avLst/>
          </a:prstGeom>
          <a:ln w="38100">
            <a:solidFill>
              <a:srgbClr val="1F4C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00A1F81-FCD2-4F73-8730-5DF434F09296}"/>
              </a:ext>
            </a:extLst>
          </p:cNvPr>
          <p:cNvSpPr txBox="1"/>
          <p:nvPr/>
        </p:nvSpPr>
        <p:spPr>
          <a:xfrm>
            <a:off x="1268735" y="287019"/>
            <a:ext cx="9645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Deep Deterministic Policy Gradient</a:t>
            </a:r>
            <a:endParaRPr lang="zh-SG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04B9-117D-4FAC-9CC7-D44DB0C2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89" y="3701636"/>
            <a:ext cx="7467139" cy="8347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6AD9BC-0DF5-45F9-AE24-1EC9B38E1BB1}"/>
              </a:ext>
            </a:extLst>
          </p:cNvPr>
          <p:cNvSpPr txBox="1"/>
          <p:nvPr/>
        </p:nvSpPr>
        <p:spPr>
          <a:xfrm>
            <a:off x="678426" y="1708476"/>
            <a:ext cx="10048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DDPG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是一种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基于价值优化</a:t>
            </a:r>
            <a:r>
              <a:rPr lang="zh-CN" altLang="en-US" sz="2400" b="1" dirty="0">
                <a:solidFill>
                  <a:srgbClr val="374151"/>
                </a:solidFill>
                <a:latin typeface="Söhne"/>
              </a:rPr>
              <a:t>的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方法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，主要用于解决连续动作空间的问题。它使用了一对神经网络：一个用于估计状态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动作对的值函数（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Critic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），另一个用于生成动作的策略函数（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Actor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）。它的目标是学习一个</a:t>
            </a:r>
            <a:r>
              <a:rPr lang="zh-CN" altLang="en-US" sz="2400" b="1" i="0" dirty="0">
                <a:solidFill>
                  <a:srgbClr val="374151"/>
                </a:solidFill>
                <a:effectLst/>
                <a:latin typeface="Söhne"/>
              </a:rPr>
              <a:t>最优的值函数来指导策略的改进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，从而实现更好的性能。</a:t>
            </a:r>
            <a:endParaRPr lang="zh-SG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42C3BC-C03C-47D2-BD0B-8BAA9D34B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89" y="4959878"/>
            <a:ext cx="4846930" cy="6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1"/>
    </mc:Choice>
    <mc:Fallback xmlns="">
      <p:transition spd="slow" advTm="34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5a0acb-46d7-46b5-bd29-f0f02a81bdae"/>
  <p:tag name="COMMONDATA" val="eyJoZGlkIjoiYzNmNzIxZGIwNjdjNzc4NDhiNDIyNmU5NWVkNWQ4N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2077</Words>
  <Application>Microsoft Office PowerPoint</Application>
  <PresentationFormat>宽屏</PresentationFormat>
  <Paragraphs>204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Söhne</vt:lpstr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张俊东</cp:lastModifiedBy>
  <cp:revision>1953</cp:revision>
  <cp:lastPrinted>2019-07-02T09:00:00Z</cp:lastPrinted>
  <dcterms:created xsi:type="dcterms:W3CDTF">2018-02-11T08:03:00Z</dcterms:created>
  <dcterms:modified xsi:type="dcterms:W3CDTF">2023-06-14T02:37:57Z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RubyTemplateID">
    <vt:lpwstr>2</vt:lpwstr>
  </property>
  <property fmtid="{D5CDD505-2E9C-101B-9397-08002B2CF9AE}" pid="4" name="ICV">
    <vt:lpwstr>6316F1A040E5487E83A81536755EF1C0_13</vt:lpwstr>
  </property>
</Properties>
</file>