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622" r:id="rId2"/>
    <p:sldId id="623" r:id="rId3"/>
    <p:sldId id="624" r:id="rId4"/>
    <p:sldId id="625" r:id="rId5"/>
    <p:sldId id="626" r:id="rId6"/>
    <p:sldId id="627" r:id="rId7"/>
    <p:sldId id="628" r:id="rId8"/>
    <p:sldId id="629" r:id="rId9"/>
    <p:sldId id="581" r:id="rId10"/>
    <p:sldId id="583" r:id="rId11"/>
    <p:sldId id="584" r:id="rId12"/>
    <p:sldId id="590" r:id="rId13"/>
    <p:sldId id="654" r:id="rId14"/>
    <p:sldId id="577" r:id="rId15"/>
    <p:sldId id="597" r:id="rId16"/>
    <p:sldId id="655" r:id="rId17"/>
    <p:sldId id="598" r:id="rId18"/>
    <p:sldId id="451" r:id="rId19"/>
    <p:sldId id="453" r:id="rId20"/>
    <p:sldId id="454" r:id="rId21"/>
    <p:sldId id="630" r:id="rId22"/>
    <p:sldId id="455" r:id="rId23"/>
    <p:sldId id="456" r:id="rId24"/>
    <p:sldId id="632" r:id="rId25"/>
    <p:sldId id="461" r:id="rId26"/>
    <p:sldId id="464" r:id="rId27"/>
    <p:sldId id="609" r:id="rId28"/>
    <p:sldId id="709" r:id="rId29"/>
    <p:sldId id="710" r:id="rId30"/>
    <p:sldId id="712" r:id="rId31"/>
    <p:sldId id="713" r:id="rId32"/>
    <p:sldId id="714" r:id="rId33"/>
    <p:sldId id="715" r:id="rId34"/>
    <p:sldId id="716" r:id="rId35"/>
    <p:sldId id="717" r:id="rId36"/>
    <p:sldId id="718" r:id="rId37"/>
    <p:sldId id="731" r:id="rId38"/>
    <p:sldId id="719" r:id="rId39"/>
    <p:sldId id="732" r:id="rId40"/>
    <p:sldId id="720" r:id="rId41"/>
    <p:sldId id="733" r:id="rId42"/>
    <p:sldId id="721" r:id="rId43"/>
    <p:sldId id="723" r:id="rId44"/>
    <p:sldId id="724" r:id="rId45"/>
    <p:sldId id="725" r:id="rId46"/>
    <p:sldId id="726" r:id="rId47"/>
    <p:sldId id="727" r:id="rId48"/>
    <p:sldId id="734" r:id="rId49"/>
    <p:sldId id="729" r:id="rId50"/>
    <p:sldId id="730" r:id="rId51"/>
    <p:sldId id="466" r:id="rId52"/>
    <p:sldId id="468" r:id="rId53"/>
    <p:sldId id="470" r:id="rId54"/>
    <p:sldId id="471" r:id="rId55"/>
    <p:sldId id="474" r:id="rId56"/>
    <p:sldId id="475" r:id="rId57"/>
    <p:sldId id="476" r:id="rId58"/>
    <p:sldId id="480" r:id="rId59"/>
    <p:sldId id="610" r:id="rId60"/>
    <p:sldId id="633" r:id="rId61"/>
    <p:sldId id="611" r:id="rId62"/>
    <p:sldId id="486" r:id="rId63"/>
    <p:sldId id="686" r:id="rId64"/>
    <p:sldId id="687" r:id="rId65"/>
    <p:sldId id="688" r:id="rId66"/>
    <p:sldId id="691" r:id="rId67"/>
    <p:sldId id="735" r:id="rId68"/>
    <p:sldId id="697" r:id="rId69"/>
    <p:sldId id="700" r:id="rId70"/>
    <p:sldId id="701" r:id="rId71"/>
    <p:sldId id="702" r:id="rId72"/>
    <p:sldId id="704" r:id="rId73"/>
    <p:sldId id="656" r:id="rId74"/>
    <p:sldId id="657" r:id="rId75"/>
    <p:sldId id="658" r:id="rId76"/>
    <p:sldId id="659" r:id="rId77"/>
    <p:sldId id="615" r:id="rId78"/>
    <p:sldId id="631" r:id="rId79"/>
    <p:sldId id="616" r:id="rId80"/>
    <p:sldId id="601" r:id="rId81"/>
    <p:sldId id="600" r:id="rId82"/>
    <p:sldId id="602" r:id="rId83"/>
    <p:sldId id="493" r:id="rId84"/>
    <p:sldId id="494" r:id="rId85"/>
    <p:sldId id="496" r:id="rId86"/>
    <p:sldId id="497" r:id="rId87"/>
    <p:sldId id="498" r:id="rId88"/>
    <p:sldId id="499" r:id="rId89"/>
    <p:sldId id="635" r:id="rId90"/>
    <p:sldId id="636" r:id="rId91"/>
    <p:sldId id="637" r:id="rId92"/>
    <p:sldId id="638" r:id="rId93"/>
    <p:sldId id="639" r:id="rId94"/>
    <p:sldId id="640" r:id="rId95"/>
    <p:sldId id="641" r:id="rId96"/>
    <p:sldId id="642" r:id="rId97"/>
    <p:sldId id="643" r:id="rId98"/>
    <p:sldId id="644" r:id="rId99"/>
    <p:sldId id="652" r:id="rId100"/>
    <p:sldId id="645" r:id="rId101"/>
    <p:sldId id="646" r:id="rId102"/>
    <p:sldId id="647" r:id="rId103"/>
    <p:sldId id="648" r:id="rId104"/>
    <p:sldId id="649" r:id="rId105"/>
    <p:sldId id="650" r:id="rId106"/>
    <p:sldId id="653" r:id="rId107"/>
    <p:sldId id="651" r:id="rId108"/>
    <p:sldId id="502" r:id="rId109"/>
    <p:sldId id="276" r:id="rId11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3EBE0"/>
    <a:srgbClr val="FF0000"/>
    <a:srgbClr val="912F03"/>
    <a:srgbClr val="C0C0C0"/>
    <a:srgbClr val="447EC4"/>
    <a:srgbClr val="2A684C"/>
    <a:srgbClr val="FF9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6" autoAdjust="0"/>
    <p:restoredTop sz="86535" autoAdjust="0"/>
  </p:normalViewPr>
  <p:slideViewPr>
    <p:cSldViewPr>
      <p:cViewPr varScale="1">
        <p:scale>
          <a:sx n="58" d="100"/>
          <a:sy n="58" d="100"/>
        </p:scale>
        <p:origin x="-135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5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zh-CN" altLang="en-US"/>
          </a:p>
        </p:txBody>
      </p:sp>
      <p:sp>
        <p:nvSpPr>
          <p:cNvPr id="1075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ltLang="zh-CN"/>
          </a:p>
        </p:txBody>
      </p:sp>
      <p:sp>
        <p:nvSpPr>
          <p:cNvPr id="11571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ltLang="zh-CN"/>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ED094C24-DF75-49E3-A8E1-DC9EA8D6B2A1}" type="slidenum">
              <a:rPr lang="zh-CN" altLang="en-US"/>
              <a:pPr>
                <a:defRPr/>
              </a:pPr>
              <a:t>‹#›</a:t>
            </a:fld>
            <a:endParaRPr lang="en-US" altLang="zh-CN"/>
          </a:p>
        </p:txBody>
      </p:sp>
    </p:spTree>
    <p:extLst>
      <p:ext uri="{BB962C8B-B14F-4D97-AF65-F5344CB8AC3E}">
        <p14:creationId xmlns:p14="http://schemas.microsoft.com/office/powerpoint/2010/main" val="691669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D094C24-DF75-49E3-A8E1-DC9EA8D6B2A1}" type="slidenum">
              <a:rPr lang="zh-CN" altLang="en-US" smtClean="0"/>
              <a:pPr>
                <a:defRPr/>
              </a:pPr>
              <a:t>1</a:t>
            </a:fld>
            <a:endParaRPr lang="en-US" altLang="zh-CN"/>
          </a:p>
        </p:txBody>
      </p:sp>
    </p:spTree>
    <p:extLst>
      <p:ext uri="{BB962C8B-B14F-4D97-AF65-F5344CB8AC3E}">
        <p14:creationId xmlns:p14="http://schemas.microsoft.com/office/powerpoint/2010/main" val="4110290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257FDAD8-3D50-45DD-BD3F-136AE183783E}" type="slidenum">
              <a:rPr lang="zh-CN" altLang="en-US" smtClean="0"/>
              <a:pPr eaLnBrk="1" hangingPunct="1">
                <a:spcBef>
                  <a:spcPct val="0"/>
                </a:spcBef>
              </a:pPr>
              <a:t>85</a:t>
            </a:fld>
            <a:endParaRPr lang="en-US" altLang="zh-CN" smtClean="0"/>
          </a:p>
        </p:txBody>
      </p:sp>
      <p:sp>
        <p:nvSpPr>
          <p:cNvPr id="124931" name="Rectangle 2"/>
          <p:cNvSpPr>
            <a:spLocks noRo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lnSpc>
                <a:spcPct val="120000"/>
              </a:lnSpc>
              <a:buFont typeface="Wingdings" pitchFamily="2" charset="2"/>
              <a:buNone/>
            </a:pPr>
            <a:r>
              <a:rPr lang="zh-CN" altLang="en-US" b="1" smtClean="0">
                <a:latin typeface="Arial" pitchFamily="34" charset="0"/>
              </a:rPr>
              <a:t>有人也把随机测试称为猴子测试，有这样一种想法：如果让一百万只猴子在一百万个键盘上敲一百万年，他们最终就有可能写出莎士比亚的巨著。</a:t>
            </a:r>
          </a:p>
          <a:p>
            <a:pPr eaLnBrk="1" hangingPunct="1"/>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E39B6AED-EFC8-424D-970D-630190D19EA7}" type="slidenum">
              <a:rPr lang="zh-CN" altLang="en-US" smtClean="0"/>
              <a:pPr eaLnBrk="1" hangingPunct="1">
                <a:spcBef>
                  <a:spcPct val="0"/>
                </a:spcBef>
              </a:pPr>
              <a:t>18</a:t>
            </a:fld>
            <a:endParaRPr lang="en-US" altLang="zh-CN" smtClean="0"/>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lnSpc>
                <a:spcPct val="120000"/>
              </a:lnSpc>
            </a:pPr>
            <a:r>
              <a:rPr lang="zh-CN" altLang="en-US" b="1" smtClean="0">
                <a:latin typeface="Arial" pitchFamily="34" charset="0"/>
              </a:rPr>
              <a:t>，硬件兼容性主要是指软件运行的不同硬件平台的兼容性，如</a:t>
            </a:r>
            <a:r>
              <a:rPr lang="en-US" altLang="zh-CN" b="1" smtClean="0">
                <a:latin typeface="Arial" pitchFamily="34" charset="0"/>
              </a:rPr>
              <a:t>PC</a:t>
            </a:r>
            <a:r>
              <a:rPr lang="zh-CN" altLang="en-US" b="1" smtClean="0">
                <a:latin typeface="Arial" pitchFamily="34" charset="0"/>
              </a:rPr>
              <a:t>机、笔记本、服务器等，不是我们讨论的重点。</a:t>
            </a:r>
          </a:p>
          <a:p>
            <a:pPr eaLnBrk="1" hangingPunct="1">
              <a:lnSpc>
                <a:spcPct val="120000"/>
              </a:lnSpc>
            </a:pPr>
            <a:r>
              <a:rPr lang="zh-CN" altLang="en-US" b="1" smtClean="0">
                <a:latin typeface="Arial" pitchFamily="34" charset="0"/>
              </a:rPr>
              <a:t>         我们知道软件又分为项目软件和产品软件，其中项目软件的软硬件环境相对固定，你只需要在最终用户的使用环境下测试即可，一般不需要考虑兼容性测试。</a:t>
            </a:r>
          </a:p>
          <a:p>
            <a:pPr eaLnBrk="1" hangingPunct="1"/>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18640E8E-E647-47AC-9CAB-8A1D007EFF73}" type="slidenum">
              <a:rPr lang="zh-CN" altLang="en-US" smtClean="0"/>
              <a:pPr eaLnBrk="1" hangingPunct="1">
                <a:spcBef>
                  <a:spcPct val="0"/>
                </a:spcBef>
              </a:pPr>
              <a:t>23</a:t>
            </a:fld>
            <a:endParaRPr lang="en-US" altLang="zh-CN" smtClean="0"/>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lnSpc>
                <a:spcPct val="150000"/>
              </a:lnSpc>
              <a:buFont typeface="Wingdings" pitchFamily="2" charset="2"/>
              <a:buNone/>
            </a:pPr>
            <a:r>
              <a:rPr lang="zh-CN" altLang="en-US" b="1" smtClean="0">
                <a:latin typeface="Arial" pitchFamily="34" charset="0"/>
              </a:rPr>
              <a:t>图的左面有</a:t>
            </a:r>
            <a:r>
              <a:rPr lang="en-US" altLang="zh-CN" b="1" smtClean="0">
                <a:latin typeface="Arial" pitchFamily="34" charset="0"/>
              </a:rPr>
              <a:t>2</a:t>
            </a:r>
            <a:r>
              <a:rPr lang="zh-CN" altLang="en-US" b="1" smtClean="0">
                <a:latin typeface="Arial" pitchFamily="34" charset="0"/>
              </a:rPr>
              <a:t>个客户端，</a:t>
            </a:r>
            <a:r>
              <a:rPr lang="en-US" altLang="zh-CN" b="1" smtClean="0">
                <a:latin typeface="Arial" pitchFamily="34" charset="0"/>
              </a:rPr>
              <a:t>2</a:t>
            </a:r>
            <a:r>
              <a:rPr lang="zh-CN" altLang="en-US" b="1" smtClean="0">
                <a:latin typeface="Arial" pitchFamily="34" charset="0"/>
              </a:rPr>
              <a:t>台服务器，</a:t>
            </a:r>
            <a:r>
              <a:rPr lang="en-US" altLang="zh-CN" b="1" smtClean="0">
                <a:latin typeface="Arial" pitchFamily="34" charset="0"/>
              </a:rPr>
              <a:t>web</a:t>
            </a:r>
            <a:r>
              <a:rPr lang="zh-CN" altLang="en-US" b="1" smtClean="0">
                <a:latin typeface="Arial" pitchFamily="34" charset="0"/>
              </a:rPr>
              <a:t>服务器和数据库服务器，其中，</a:t>
            </a:r>
            <a:r>
              <a:rPr lang="en-US" altLang="zh-CN" b="1" smtClean="0">
                <a:latin typeface="Arial" pitchFamily="34" charset="0"/>
              </a:rPr>
              <a:t>web</a:t>
            </a:r>
            <a:r>
              <a:rPr lang="zh-CN" altLang="en-US" b="1" smtClean="0">
                <a:latin typeface="Arial" pitchFamily="34" charset="0"/>
              </a:rPr>
              <a:t>服务器安装的是</a:t>
            </a:r>
            <a:r>
              <a:rPr lang="en-US" altLang="zh-CN" b="1" smtClean="0">
                <a:latin typeface="Arial" pitchFamily="34" charset="0"/>
              </a:rPr>
              <a:t>web</a:t>
            </a:r>
            <a:r>
              <a:rPr lang="zh-CN" altLang="en-US" b="1" smtClean="0">
                <a:latin typeface="Arial" pitchFamily="34" charset="0"/>
              </a:rPr>
              <a:t>服务，比如</a:t>
            </a:r>
            <a:r>
              <a:rPr lang="en-US" altLang="zh-CN" b="1" smtClean="0">
                <a:latin typeface="Arial" pitchFamily="34" charset="0"/>
              </a:rPr>
              <a:t>IIS</a:t>
            </a:r>
            <a:r>
              <a:rPr lang="zh-CN" altLang="en-US" b="1" smtClean="0">
                <a:latin typeface="Arial" pitchFamily="34" charset="0"/>
              </a:rPr>
              <a:t>、</a:t>
            </a:r>
            <a:r>
              <a:rPr lang="en-US" altLang="zh-CN" b="1" smtClean="0">
                <a:latin typeface="Arial" pitchFamily="34" charset="0"/>
              </a:rPr>
              <a:t>Tomcat</a:t>
            </a:r>
            <a:r>
              <a:rPr lang="zh-CN" altLang="en-US" b="1" smtClean="0">
                <a:latin typeface="Arial" pitchFamily="34" charset="0"/>
              </a:rPr>
              <a:t>、</a:t>
            </a:r>
            <a:r>
              <a:rPr lang="en-US" altLang="zh-CN" b="1" smtClean="0">
                <a:latin typeface="Arial" pitchFamily="34" charset="0"/>
              </a:rPr>
              <a:t>Websphere</a:t>
            </a:r>
            <a:r>
              <a:rPr lang="zh-CN" altLang="en-US" b="1" smtClean="0">
                <a:latin typeface="Arial" pitchFamily="34" charset="0"/>
              </a:rPr>
              <a:t>等，用来解析</a:t>
            </a:r>
            <a:r>
              <a:rPr lang="en-US" altLang="zh-CN" b="1" smtClean="0">
                <a:latin typeface="Arial" pitchFamily="34" charset="0"/>
              </a:rPr>
              <a:t>ASP</a:t>
            </a:r>
            <a:r>
              <a:rPr lang="zh-CN" altLang="en-US" b="1" smtClean="0">
                <a:latin typeface="Arial" pitchFamily="34" charset="0"/>
              </a:rPr>
              <a:t>、</a:t>
            </a:r>
            <a:r>
              <a:rPr lang="en-US" altLang="zh-CN" b="1" smtClean="0">
                <a:latin typeface="Arial" pitchFamily="34" charset="0"/>
              </a:rPr>
              <a:t>JSP</a:t>
            </a:r>
            <a:r>
              <a:rPr lang="zh-CN" altLang="en-US" b="1" smtClean="0">
                <a:latin typeface="Arial" pitchFamily="34" charset="0"/>
              </a:rPr>
              <a:t>等动态页面；</a:t>
            </a:r>
          </a:p>
          <a:p>
            <a:pPr eaLnBrk="1" hangingPunct="1">
              <a:lnSpc>
                <a:spcPct val="150000"/>
              </a:lnSpc>
              <a:buFont typeface="Wingdings" pitchFamily="2" charset="2"/>
              <a:buNone/>
            </a:pPr>
            <a:r>
              <a:rPr lang="zh-CN" altLang="en-US" b="1" smtClean="0">
                <a:latin typeface="Arial" pitchFamily="34" charset="0"/>
              </a:rPr>
              <a:t>         数据库服务器安装的是数据库管理系统，如</a:t>
            </a:r>
            <a:r>
              <a:rPr lang="en-US" altLang="zh-CN" b="1" smtClean="0">
                <a:latin typeface="Arial" pitchFamily="34" charset="0"/>
              </a:rPr>
              <a:t>SQL Server</a:t>
            </a:r>
            <a:r>
              <a:rPr lang="zh-CN" altLang="en-US" b="1" smtClean="0">
                <a:latin typeface="Arial" pitchFamily="34" charset="0"/>
              </a:rPr>
              <a:t>、</a:t>
            </a:r>
            <a:r>
              <a:rPr lang="en-US" altLang="zh-CN" b="1" smtClean="0">
                <a:latin typeface="Arial" pitchFamily="34" charset="0"/>
              </a:rPr>
              <a:t>Oracle</a:t>
            </a:r>
            <a:r>
              <a:rPr lang="zh-CN" altLang="en-US" b="1" smtClean="0">
                <a:latin typeface="Arial" pitchFamily="34" charset="0"/>
              </a:rPr>
              <a:t>、</a:t>
            </a:r>
            <a:r>
              <a:rPr lang="en-US" altLang="zh-CN" b="1" smtClean="0">
                <a:latin typeface="Arial" pitchFamily="34" charset="0"/>
              </a:rPr>
              <a:t>Sysbase</a:t>
            </a:r>
            <a:r>
              <a:rPr lang="zh-CN" altLang="en-US" b="1" smtClean="0">
                <a:latin typeface="Arial" pitchFamily="34" charset="0"/>
              </a:rPr>
              <a:t>，它们的操作系统可能是</a:t>
            </a:r>
            <a:r>
              <a:rPr lang="en-US" altLang="zh-CN" b="1" smtClean="0">
                <a:latin typeface="Arial" pitchFamily="34" charset="0"/>
              </a:rPr>
              <a:t>Linux</a:t>
            </a:r>
            <a:r>
              <a:rPr lang="zh-CN" altLang="en-US" b="1" smtClean="0">
                <a:latin typeface="Arial" pitchFamily="34" charset="0"/>
              </a:rPr>
              <a:t>、</a:t>
            </a:r>
            <a:r>
              <a:rPr lang="en-US" altLang="zh-CN" b="1" smtClean="0">
                <a:latin typeface="Arial" pitchFamily="34" charset="0"/>
              </a:rPr>
              <a:t>UNIX</a:t>
            </a:r>
            <a:r>
              <a:rPr lang="zh-CN" altLang="en-US" b="1" smtClean="0">
                <a:latin typeface="Arial" pitchFamily="34" charset="0"/>
              </a:rPr>
              <a:t>等。</a:t>
            </a:r>
          </a:p>
          <a:p>
            <a:pPr eaLnBrk="1" hangingPunct="1"/>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36168A9C-23A9-4A92-8BEA-872D0B3A5BA8}" type="slidenum">
              <a:rPr lang="zh-CN" altLang="en-US" smtClean="0"/>
              <a:pPr eaLnBrk="1" hangingPunct="1">
                <a:spcBef>
                  <a:spcPct val="0"/>
                </a:spcBef>
              </a:pPr>
              <a:t>24</a:t>
            </a:fld>
            <a:endParaRPr lang="en-US" altLang="zh-CN" smtClean="0"/>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C56E9B97-F03D-4C6A-8200-5574968EE9DB}" type="slidenum">
              <a:rPr lang="zh-CN" altLang="en-US" smtClean="0"/>
              <a:pPr eaLnBrk="1" hangingPunct="1">
                <a:spcBef>
                  <a:spcPct val="0"/>
                </a:spcBef>
              </a:pPr>
              <a:t>25</a:t>
            </a:fld>
            <a:endParaRPr lang="en-US" altLang="zh-CN" smtClean="0"/>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lnSpc>
                <a:spcPct val="120000"/>
              </a:lnSpc>
              <a:buFont typeface="Wingdings" pitchFamily="2" charset="2"/>
              <a:buNone/>
            </a:pPr>
            <a:r>
              <a:rPr lang="zh-CN" altLang="en-US" b="1" smtClean="0">
                <a:latin typeface="Arial" pitchFamily="34" charset="0"/>
              </a:rPr>
              <a:t>如果测试的时候不分重点，工作量是很大的，实际测试的过程中，可以根据软件的流行程度适当取舍，比如</a:t>
            </a:r>
            <a:r>
              <a:rPr lang="en-US" altLang="zh-CN" b="1" smtClean="0">
                <a:latin typeface="Arial" pitchFamily="34" charset="0"/>
              </a:rPr>
              <a:t>3</a:t>
            </a:r>
            <a:r>
              <a:rPr lang="zh-CN" altLang="en-US" b="1" smtClean="0">
                <a:latin typeface="Arial" pitchFamily="34" charset="0"/>
              </a:rPr>
              <a:t>颗星的需要重点测试，</a:t>
            </a:r>
            <a:r>
              <a:rPr lang="en-US" altLang="zh-CN" b="1" smtClean="0">
                <a:latin typeface="Arial" pitchFamily="34" charset="0"/>
              </a:rPr>
              <a:t>2</a:t>
            </a:r>
            <a:r>
              <a:rPr lang="zh-CN" altLang="en-US" b="1" smtClean="0">
                <a:latin typeface="Arial" pitchFamily="34" charset="0"/>
              </a:rPr>
              <a:t>颗星的辅助测试，</a:t>
            </a:r>
            <a:r>
              <a:rPr lang="en-US" altLang="zh-CN" b="1" smtClean="0">
                <a:latin typeface="Arial" pitchFamily="34" charset="0"/>
              </a:rPr>
              <a:t>1</a:t>
            </a:r>
            <a:r>
              <a:rPr lang="zh-CN" altLang="en-US" b="1" smtClean="0">
                <a:latin typeface="Arial" pitchFamily="34" charset="0"/>
              </a:rPr>
              <a:t>颗星的和没标的则可以不测，完全根据项目的实际特点和工期进度来决定。     </a:t>
            </a:r>
          </a:p>
          <a:p>
            <a:pPr eaLnBrk="1" hangingPunct="1"/>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BFB1FF8F-CBB3-46F5-90D7-DF938F980C5C}" type="slidenum">
              <a:rPr lang="zh-CN" altLang="en-US" smtClean="0"/>
              <a:pPr eaLnBrk="1" hangingPunct="1">
                <a:spcBef>
                  <a:spcPct val="0"/>
                </a:spcBef>
              </a:pPr>
              <a:t>27</a:t>
            </a:fld>
            <a:endParaRPr lang="en-US" altLang="zh-CN" smtClean="0"/>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lnSpc>
                <a:spcPct val="150000"/>
              </a:lnSpc>
              <a:buFont typeface="Wingdings" pitchFamily="2" charset="2"/>
              <a:buNone/>
            </a:pPr>
            <a:r>
              <a:rPr lang="zh-CN" altLang="en-US" b="1" smtClean="0">
                <a:latin typeface="Arial" pitchFamily="34" charset="0"/>
              </a:rPr>
              <a:t>性能测试（</a:t>
            </a:r>
            <a:r>
              <a:rPr lang="en-US" altLang="zh-CN" b="1" smtClean="0">
                <a:latin typeface="Arial" pitchFamily="34" charset="0"/>
              </a:rPr>
              <a:t>performance testing</a:t>
            </a:r>
            <a:r>
              <a:rPr lang="zh-CN" altLang="en-US" b="1" smtClean="0">
                <a:latin typeface="Arial" pitchFamily="34" charset="0"/>
              </a:rPr>
              <a:t>）是软件测试的高端领域，性能测试工程师的待遇和白盒测试工程师差不多，是我们通常说的高级测试工程师。性能测试一般都借助自动化的测试工具，我们先看性能测试的原理和用例设计，工具在后面再讲。    </a:t>
            </a:r>
          </a:p>
          <a:p>
            <a:pPr eaLnBrk="1" hangingPunct="1"/>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3C9062A7-2774-4D4C-A6EE-B584F287F0CA}" type="slidenum">
              <a:rPr lang="zh-CN" altLang="en-US" smtClean="0"/>
              <a:pPr eaLnBrk="1" hangingPunct="1">
                <a:spcBef>
                  <a:spcPct val="0"/>
                </a:spcBef>
              </a:pPr>
              <a:t>51</a:t>
            </a:fld>
            <a:endParaRPr lang="en-US" altLang="zh-CN" smtClean="0"/>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lvl="1" eaLnBrk="1" hangingPunct="1">
              <a:lnSpc>
                <a:spcPct val="120000"/>
              </a:lnSpc>
              <a:buFont typeface="Wingdings" pitchFamily="2" charset="2"/>
              <a:buNone/>
            </a:pPr>
            <a:r>
              <a:rPr lang="zh-CN" altLang="en-US" sz="1400" b="1" smtClean="0">
                <a:latin typeface="Arial" pitchFamily="34" charset="0"/>
              </a:rPr>
              <a:t>当然，抛开具体的测试环境，来分析这一次事务的响应时间是没有任何意义的。我们需要搭建一个具体的测试环境。</a:t>
            </a:r>
          </a:p>
          <a:p>
            <a:pPr eaLnBrk="1" hangingPunct="1"/>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30CAB7A4-B7B3-4523-9349-855A0E73A5E6}" type="slidenum">
              <a:rPr lang="zh-CN" altLang="en-US" smtClean="0"/>
              <a:pPr eaLnBrk="1" hangingPunct="1">
                <a:spcBef>
                  <a:spcPct val="0"/>
                </a:spcBef>
              </a:pPr>
              <a:t>52</a:t>
            </a:fld>
            <a:endParaRPr lang="en-US" altLang="zh-CN" smtClean="0"/>
          </a:p>
        </p:txBody>
      </p:sp>
      <p:sp>
        <p:nvSpPr>
          <p:cNvPr id="122883" name="Rectangle 2"/>
          <p:cNvSpPr>
            <a:spLocks noRo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r>
              <a:rPr lang="zh-CN" altLang="en-US" b="1" smtClean="0">
                <a:latin typeface="Arial" pitchFamily="34" charset="0"/>
              </a:rPr>
              <a:t>即在</a:t>
            </a:r>
            <a:r>
              <a:rPr lang="en-US" altLang="zh-CN" b="1" smtClean="0">
                <a:latin typeface="Arial" pitchFamily="34" charset="0"/>
              </a:rPr>
              <a:t>2</a:t>
            </a:r>
            <a:r>
              <a:rPr lang="zh-CN" altLang="en-US" b="1" smtClean="0">
                <a:latin typeface="Arial" pitchFamily="34" charset="0"/>
              </a:rPr>
              <a:t>秒以内给用户以响应是非常有吸引力的，在</a:t>
            </a:r>
            <a:r>
              <a:rPr lang="en-US" altLang="zh-CN" b="1" smtClean="0">
                <a:latin typeface="Arial" pitchFamily="34" charset="0"/>
              </a:rPr>
              <a:t>5</a:t>
            </a:r>
            <a:r>
              <a:rPr lang="zh-CN" altLang="en-US" b="1" smtClean="0">
                <a:latin typeface="Arial" pitchFamily="34" charset="0"/>
              </a:rPr>
              <a:t>秒以内被认为是比较不错的，而</a:t>
            </a:r>
            <a:r>
              <a:rPr lang="en-US" altLang="zh-CN" b="1" smtClean="0">
                <a:latin typeface="Arial" pitchFamily="34" charset="0"/>
              </a:rPr>
              <a:t>10</a:t>
            </a:r>
            <a:r>
              <a:rPr lang="zh-CN" altLang="en-US" b="1" smtClean="0">
                <a:latin typeface="Arial" pitchFamily="34" charset="0"/>
              </a:rPr>
              <a:t>秒是用户忍受的极限</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3EF3D593-4AD0-46B9-B490-BA728F60A991}" type="slidenum">
              <a:rPr lang="zh-CN" altLang="en-US" smtClean="0"/>
              <a:pPr eaLnBrk="1" hangingPunct="1">
                <a:spcBef>
                  <a:spcPct val="0"/>
                </a:spcBef>
              </a:pPr>
              <a:t>81</a:t>
            </a:fld>
            <a:endParaRPr lang="en-US" altLang="zh-CN" smtClean="0"/>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lnSpc>
                <a:spcPct val="120000"/>
              </a:lnSpc>
            </a:pPr>
            <a:r>
              <a:rPr lang="zh-CN" altLang="en-US" b="1" smtClean="0">
                <a:latin typeface="Arial" pitchFamily="34" charset="0"/>
              </a:rPr>
              <a:t>其目的就是交给用户免费试玩，再根据用户反馈去修改软件，这个过程即使有一些错误也能被用户理解和接受。 </a:t>
            </a:r>
          </a:p>
          <a:p>
            <a:pPr eaLnBrk="1" hangingPunct="1"/>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7"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sp>
        <p:nvSpPr>
          <p:cNvPr id="5" name="Rectangle 18"/>
          <p:cNvSpPr>
            <a:spLocks noChangeArrowheads="1"/>
          </p:cNvSpPr>
          <p:nvPr/>
        </p:nvSpPr>
        <p:spPr bwMode="gray">
          <a:xfrm>
            <a:off x="0" y="0"/>
            <a:ext cx="2209800" cy="3124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sp>
        <p:nvSpPr>
          <p:cNvPr id="6" name="Rectangle 19"/>
          <p:cNvSpPr>
            <a:spLocks noChangeArrowheads="1"/>
          </p:cNvSpPr>
          <p:nvPr/>
        </p:nvSpPr>
        <p:spPr bwMode="gray">
          <a:xfrm>
            <a:off x="4648200" y="0"/>
            <a:ext cx="2209800" cy="3124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sp>
        <p:nvSpPr>
          <p:cNvPr id="7" name="Rectangle 20"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sp>
        <p:nvSpPr>
          <p:cNvPr id="8" name="Rectangle 21"/>
          <p:cNvSpPr>
            <a:spLocks noChangeArrowheads="1"/>
          </p:cNvSpPr>
          <p:nvPr/>
        </p:nvSpPr>
        <p:spPr bwMode="gray">
          <a:xfrm>
            <a:off x="2286000" y="3124200"/>
            <a:ext cx="6858000" cy="609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sp>
        <p:nvSpPr>
          <p:cNvPr id="9" name="Rectangle 22"/>
          <p:cNvSpPr>
            <a:spLocks noChangeArrowheads="1"/>
          </p:cNvSpPr>
          <p:nvPr/>
        </p:nvSpPr>
        <p:spPr bwMode="gray">
          <a:xfrm>
            <a:off x="0" y="3124200"/>
            <a:ext cx="91440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grpSp>
        <p:nvGrpSpPr>
          <p:cNvPr id="10" name="Group 23"/>
          <p:cNvGrpSpPr>
            <a:grpSpLocks/>
          </p:cNvGrpSpPr>
          <p:nvPr userDrawn="1"/>
        </p:nvGrpSpPr>
        <p:grpSpPr bwMode="auto">
          <a:xfrm>
            <a:off x="0" y="0"/>
            <a:ext cx="1428750" cy="1095375"/>
            <a:chOff x="4800" y="-18"/>
            <a:chExt cx="900" cy="690"/>
          </a:xfrm>
        </p:grpSpPr>
        <p:pic>
          <p:nvPicPr>
            <p:cNvPr id="11" name="Picture 24" descr="校标"/>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040" y="270"/>
              <a:ext cx="39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5" descr="软件工程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00" y="-18"/>
              <a:ext cx="900"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pPr lvl="0"/>
            <a:r>
              <a:rPr lang="zh-CN" altLang="en-US" noProof="0" smtClean="0"/>
              <a:t>单击此处编辑母版副标题样式</a:t>
            </a:r>
          </a:p>
        </p:txBody>
      </p:sp>
      <p:sp>
        <p:nvSpPr>
          <p:cNvPr id="13" name="Rectangle 4"/>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fld id="{4D091032-9F30-42A2-9FCD-170BE6A903D4}" type="datetime3">
              <a:rPr lang="zh-CN" altLang="en-US"/>
              <a:pPr>
                <a:defRPr/>
              </a:pPr>
              <a:t>2015年3月29日星期日</a:t>
            </a:fld>
            <a:endParaRPr lang="en-US" altLang="zh-CN"/>
          </a:p>
        </p:txBody>
      </p:sp>
      <p:sp>
        <p:nvSpPr>
          <p:cNvPr id="14" name="Rectangle 5"/>
          <p:cNvSpPr>
            <a:spLocks noGrp="1" noChangeArrowheads="1"/>
          </p:cNvSpPr>
          <p:nvPr>
            <p:ph type="ftr" sz="quarter" idx="11"/>
          </p:nvPr>
        </p:nvSpPr>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33769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5A6EFA3-A9D2-4D2A-AC92-9206C6D2FAED}" type="datetime8">
              <a:rPr lang="zh-CN" altLang="en-US"/>
              <a:pPr>
                <a:defRPr/>
              </a:pPr>
              <a:t>2015年3月29日10时47分</a:t>
            </a:fld>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3382B28F-1897-400B-B901-E28694F7886D}" type="slidenum">
              <a:rPr lang="zh-CN" altLang="en-US"/>
              <a:pPr>
                <a:defRPr/>
              </a:pPr>
              <a:t>‹#›</a:t>
            </a:fld>
            <a:endParaRPr lang="en-US" altLang="zh-CN"/>
          </a:p>
        </p:txBody>
      </p:sp>
      <p:sp>
        <p:nvSpPr>
          <p:cNvPr id="6"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318877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C6B52EC-5144-472C-BA57-4AFBB27685AD}" type="datetime8">
              <a:rPr lang="zh-CN" altLang="en-US"/>
              <a:pPr>
                <a:defRPr/>
              </a:pPr>
              <a:t>2015年3月29日10时47分</a:t>
            </a:fld>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E68DD3F5-6FE7-4003-95F5-46B399342FCB}" type="slidenum">
              <a:rPr lang="zh-CN" altLang="en-US"/>
              <a:pPr>
                <a:defRPr/>
              </a:pPr>
              <a:t>‹#›</a:t>
            </a:fld>
            <a:endParaRPr lang="en-US" altLang="zh-CN"/>
          </a:p>
        </p:txBody>
      </p:sp>
      <p:sp>
        <p:nvSpPr>
          <p:cNvPr id="6"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3915753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4E5EBDC-C848-4AEE-B734-7322564AD735}" type="datetime8">
              <a:rPr lang="zh-CN" altLang="en-US"/>
              <a:pPr>
                <a:defRPr/>
              </a:pPr>
              <a:t>2015年3月29日10时47分</a:t>
            </a:fld>
            <a:endParaRPr lang="zh-CN" altLang="zh-CN"/>
          </a:p>
        </p:txBody>
      </p:sp>
      <p:sp>
        <p:nvSpPr>
          <p:cNvPr id="6" name="Rectangle 6"/>
          <p:cNvSpPr>
            <a:spLocks noGrp="1" noChangeArrowheads="1"/>
          </p:cNvSpPr>
          <p:nvPr>
            <p:ph type="sldNum" sz="quarter" idx="11"/>
          </p:nvPr>
        </p:nvSpPr>
        <p:spPr>
          <a:ln/>
        </p:spPr>
        <p:txBody>
          <a:bodyPr/>
          <a:lstStyle>
            <a:lvl1pPr>
              <a:defRPr/>
            </a:lvl1pPr>
          </a:lstStyle>
          <a:p>
            <a:pPr>
              <a:defRPr/>
            </a:pPr>
            <a:fld id="{8FF9E67C-AA01-45A4-8D3B-694F9F0EA7EC}" type="slidenum">
              <a:rPr lang="zh-CN" altLang="en-US"/>
              <a:pPr>
                <a:defRPr/>
              </a:pPr>
              <a:t>‹#›</a:t>
            </a:fld>
            <a:endParaRPr lang="en-US" altLang="zh-CN"/>
          </a:p>
        </p:txBody>
      </p:sp>
      <p:sp>
        <p:nvSpPr>
          <p:cNvPr id="7"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3773239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F72AE284-4996-43B5-9EE1-1451FD7BC506}" type="datetime8">
              <a:rPr lang="zh-CN" altLang="en-US"/>
              <a:pPr>
                <a:defRPr/>
              </a:pPr>
              <a:t>2015年3月29日10时47分</a:t>
            </a:fld>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D5E8FA9E-785A-4977-8305-C70F3C3B2267}" type="slidenum">
              <a:rPr lang="zh-CN" altLang="en-US"/>
              <a:pPr>
                <a:defRPr/>
              </a:pPr>
              <a:t>‹#›</a:t>
            </a:fld>
            <a:endParaRPr lang="en-US" altLang="zh-CN"/>
          </a:p>
        </p:txBody>
      </p:sp>
      <p:sp>
        <p:nvSpPr>
          <p:cNvPr id="6"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279574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801F7F3-08C8-4272-8088-C15D0F29275A}" type="datetime8">
              <a:rPr lang="zh-CN" altLang="en-US"/>
              <a:pPr>
                <a:defRPr/>
              </a:pPr>
              <a:t>2015年3月29日10时47分</a:t>
            </a:fld>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2564ACA9-40C6-44A1-9A53-C4DF84ACBD13}" type="slidenum">
              <a:rPr lang="zh-CN" altLang="en-US"/>
              <a:pPr>
                <a:defRPr/>
              </a:pPr>
              <a:t>‹#›</a:t>
            </a:fld>
            <a:endParaRPr lang="en-US" altLang="zh-CN"/>
          </a:p>
        </p:txBody>
      </p:sp>
      <p:sp>
        <p:nvSpPr>
          <p:cNvPr id="6"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72398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560DA83-B82B-4F2B-A659-1CB38A4ED1F8}" type="datetime8">
              <a:rPr lang="zh-CN" altLang="en-US"/>
              <a:pPr>
                <a:defRPr/>
              </a:pPr>
              <a:t>2015年3月29日10时47分</a:t>
            </a:fld>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C7DE1E9A-7703-4632-A363-C2151D2EFF2B}" type="slidenum">
              <a:rPr lang="zh-CN" altLang="en-US"/>
              <a:pPr>
                <a:defRPr/>
              </a:pPr>
              <a:t>‹#›</a:t>
            </a:fld>
            <a:endParaRPr lang="en-US" altLang="zh-CN"/>
          </a:p>
        </p:txBody>
      </p:sp>
      <p:sp>
        <p:nvSpPr>
          <p:cNvPr id="6"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27717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1DE800A8-A5F5-4051-B1CA-C10AC8137145}" type="datetime8">
              <a:rPr lang="zh-CN" altLang="en-US"/>
              <a:pPr>
                <a:defRPr/>
              </a:pPr>
              <a:t>2015年3月29日10时47分</a:t>
            </a:fld>
            <a:endParaRPr lang="zh-CN" altLang="zh-CN"/>
          </a:p>
        </p:txBody>
      </p:sp>
      <p:sp>
        <p:nvSpPr>
          <p:cNvPr id="6" name="Rectangle 6"/>
          <p:cNvSpPr>
            <a:spLocks noGrp="1" noChangeArrowheads="1"/>
          </p:cNvSpPr>
          <p:nvPr>
            <p:ph type="sldNum" sz="quarter" idx="11"/>
          </p:nvPr>
        </p:nvSpPr>
        <p:spPr>
          <a:ln/>
        </p:spPr>
        <p:txBody>
          <a:bodyPr/>
          <a:lstStyle>
            <a:lvl1pPr>
              <a:defRPr/>
            </a:lvl1pPr>
          </a:lstStyle>
          <a:p>
            <a:pPr>
              <a:defRPr/>
            </a:pPr>
            <a:fld id="{066AB532-6DA6-4E4B-9092-60925E1CD40E}" type="slidenum">
              <a:rPr lang="zh-CN" altLang="en-US"/>
              <a:pPr>
                <a:defRPr/>
              </a:pPr>
              <a:t>‹#›</a:t>
            </a:fld>
            <a:endParaRPr lang="en-US" altLang="zh-CN"/>
          </a:p>
        </p:txBody>
      </p:sp>
      <p:sp>
        <p:nvSpPr>
          <p:cNvPr id="7"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143551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92AA85C8-EF0C-4350-9761-BE553CEC09DD}" type="datetime8">
              <a:rPr lang="zh-CN" altLang="en-US"/>
              <a:pPr>
                <a:defRPr/>
              </a:pPr>
              <a:t>2015年3月29日10时47分</a:t>
            </a:fld>
            <a:endParaRPr lang="zh-CN" altLang="zh-CN"/>
          </a:p>
        </p:txBody>
      </p:sp>
      <p:sp>
        <p:nvSpPr>
          <p:cNvPr id="8" name="Rectangle 6"/>
          <p:cNvSpPr>
            <a:spLocks noGrp="1" noChangeArrowheads="1"/>
          </p:cNvSpPr>
          <p:nvPr>
            <p:ph type="sldNum" sz="quarter" idx="11"/>
          </p:nvPr>
        </p:nvSpPr>
        <p:spPr>
          <a:ln/>
        </p:spPr>
        <p:txBody>
          <a:bodyPr/>
          <a:lstStyle>
            <a:lvl1pPr>
              <a:defRPr/>
            </a:lvl1pPr>
          </a:lstStyle>
          <a:p>
            <a:pPr>
              <a:defRPr/>
            </a:pPr>
            <a:fld id="{F4668D29-23B9-4A85-9445-96C115E0F237}" type="slidenum">
              <a:rPr lang="zh-CN" altLang="en-US"/>
              <a:pPr>
                <a:defRPr/>
              </a:pPr>
              <a:t>‹#›</a:t>
            </a:fld>
            <a:endParaRPr lang="en-US" altLang="zh-CN"/>
          </a:p>
        </p:txBody>
      </p:sp>
      <p:sp>
        <p:nvSpPr>
          <p:cNvPr id="9"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229694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975DD184-4EE0-4E26-9A21-FB6D1E4AD8EA}" type="datetime8">
              <a:rPr lang="zh-CN" altLang="en-US"/>
              <a:pPr>
                <a:defRPr/>
              </a:pPr>
              <a:t>2015年3月29日10时47分</a:t>
            </a:fld>
            <a:endParaRPr lang="zh-CN" altLang="zh-CN"/>
          </a:p>
        </p:txBody>
      </p:sp>
      <p:sp>
        <p:nvSpPr>
          <p:cNvPr id="4" name="Rectangle 6"/>
          <p:cNvSpPr>
            <a:spLocks noGrp="1" noChangeArrowheads="1"/>
          </p:cNvSpPr>
          <p:nvPr>
            <p:ph type="sldNum" sz="quarter" idx="11"/>
          </p:nvPr>
        </p:nvSpPr>
        <p:spPr>
          <a:ln/>
        </p:spPr>
        <p:txBody>
          <a:bodyPr/>
          <a:lstStyle>
            <a:lvl1pPr>
              <a:defRPr/>
            </a:lvl1pPr>
          </a:lstStyle>
          <a:p>
            <a:pPr>
              <a:defRPr/>
            </a:pPr>
            <a:fld id="{E7A3E605-544E-4AA9-BCC6-9F9E03386916}" type="slidenum">
              <a:rPr lang="zh-CN" altLang="en-US"/>
              <a:pPr>
                <a:defRPr/>
              </a:pPr>
              <a:t>‹#›</a:t>
            </a:fld>
            <a:endParaRPr lang="en-US" altLang="zh-CN"/>
          </a:p>
        </p:txBody>
      </p:sp>
      <p:sp>
        <p:nvSpPr>
          <p:cNvPr id="5"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274992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6905806-121E-4CBE-8F0D-908C9EC59CE5}" type="datetime8">
              <a:rPr lang="zh-CN" altLang="en-US"/>
              <a:pPr>
                <a:defRPr/>
              </a:pPr>
              <a:t>2015年3月29日10时47分</a:t>
            </a:fld>
            <a:endParaRPr lang="zh-CN" altLang="zh-CN"/>
          </a:p>
        </p:txBody>
      </p:sp>
      <p:sp>
        <p:nvSpPr>
          <p:cNvPr id="3" name="Rectangle 6"/>
          <p:cNvSpPr>
            <a:spLocks noGrp="1" noChangeArrowheads="1"/>
          </p:cNvSpPr>
          <p:nvPr>
            <p:ph type="sldNum" sz="quarter" idx="11"/>
          </p:nvPr>
        </p:nvSpPr>
        <p:spPr>
          <a:ln/>
        </p:spPr>
        <p:txBody>
          <a:bodyPr/>
          <a:lstStyle>
            <a:lvl1pPr>
              <a:defRPr/>
            </a:lvl1pPr>
          </a:lstStyle>
          <a:p>
            <a:pPr>
              <a:defRPr/>
            </a:pPr>
            <a:fld id="{069C0897-465B-463A-BCA0-89B81F21594A}" type="slidenum">
              <a:rPr lang="zh-CN" altLang="en-US"/>
              <a:pPr>
                <a:defRPr/>
              </a:pPr>
              <a:t>‹#›</a:t>
            </a:fld>
            <a:endParaRPr lang="en-US" altLang="zh-CN"/>
          </a:p>
        </p:txBody>
      </p:sp>
      <p:sp>
        <p:nvSpPr>
          <p:cNvPr id="4"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226737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81C1EA5-D925-40F5-9D9A-57D45C48D63D}" type="datetime8">
              <a:rPr lang="zh-CN" altLang="en-US"/>
              <a:pPr>
                <a:defRPr/>
              </a:pPr>
              <a:t>2015年3月29日10时47分</a:t>
            </a:fld>
            <a:endParaRPr lang="zh-CN" altLang="zh-CN"/>
          </a:p>
        </p:txBody>
      </p:sp>
      <p:sp>
        <p:nvSpPr>
          <p:cNvPr id="6" name="Rectangle 6"/>
          <p:cNvSpPr>
            <a:spLocks noGrp="1" noChangeArrowheads="1"/>
          </p:cNvSpPr>
          <p:nvPr>
            <p:ph type="sldNum" sz="quarter" idx="11"/>
          </p:nvPr>
        </p:nvSpPr>
        <p:spPr>
          <a:ln/>
        </p:spPr>
        <p:txBody>
          <a:bodyPr/>
          <a:lstStyle>
            <a:lvl1pPr>
              <a:defRPr/>
            </a:lvl1pPr>
          </a:lstStyle>
          <a:p>
            <a:pPr>
              <a:defRPr/>
            </a:pPr>
            <a:fld id="{74675EAC-250B-4F13-9C26-21E3E4310A2B}" type="slidenum">
              <a:rPr lang="zh-CN" altLang="en-US"/>
              <a:pPr>
                <a:defRPr/>
              </a:pPr>
              <a:t>‹#›</a:t>
            </a:fld>
            <a:endParaRPr lang="en-US" altLang="zh-CN"/>
          </a:p>
        </p:txBody>
      </p:sp>
      <p:sp>
        <p:nvSpPr>
          <p:cNvPr id="7"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230319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157228E-2A06-4A73-824B-93F6CE447E89}" type="datetime8">
              <a:rPr lang="zh-CN" altLang="en-US"/>
              <a:pPr>
                <a:defRPr/>
              </a:pPr>
              <a:t>2015年3月29日10时47分</a:t>
            </a:fld>
            <a:endParaRPr lang="zh-CN" altLang="zh-CN"/>
          </a:p>
        </p:txBody>
      </p:sp>
      <p:sp>
        <p:nvSpPr>
          <p:cNvPr id="6" name="Rectangle 6"/>
          <p:cNvSpPr>
            <a:spLocks noGrp="1" noChangeArrowheads="1"/>
          </p:cNvSpPr>
          <p:nvPr>
            <p:ph type="sldNum" sz="quarter" idx="11"/>
          </p:nvPr>
        </p:nvSpPr>
        <p:spPr>
          <a:ln/>
        </p:spPr>
        <p:txBody>
          <a:bodyPr/>
          <a:lstStyle>
            <a:lvl1pPr>
              <a:defRPr/>
            </a:lvl1pPr>
          </a:lstStyle>
          <a:p>
            <a:pPr>
              <a:defRPr/>
            </a:pPr>
            <a:fld id="{19BEC1C2-C395-47AE-9B7B-62CFF4601D75}" type="slidenum">
              <a:rPr lang="zh-CN" altLang="en-US"/>
              <a:pPr>
                <a:defRPr/>
              </a:pPr>
              <a:t>‹#›</a:t>
            </a:fld>
            <a:endParaRPr lang="en-US" altLang="zh-CN"/>
          </a:p>
        </p:txBody>
      </p:sp>
      <p:sp>
        <p:nvSpPr>
          <p:cNvPr id="7" name="Rectangle 32"/>
          <p:cNvSpPr>
            <a:spLocks noGrp="1" noChangeArrowheads="1"/>
          </p:cNvSpPr>
          <p:nvPr>
            <p:ph type="ftr" sz="quarter" idx="12"/>
          </p:nvPr>
        </p:nvSpPr>
        <p:spPr>
          <a:ln/>
        </p:spPr>
        <p:txBody>
          <a:bodyPr/>
          <a:lstStyle>
            <a:lvl1pPr>
              <a:defRPr/>
            </a:lvl1pPr>
          </a:lstStyle>
          <a:p>
            <a:pPr>
              <a:defRPr/>
            </a:pPr>
            <a:r>
              <a:rPr lang="zh-CN" altLang="en-US"/>
              <a:t>山东建筑大学计算机科学与技术学院软件工程专业</a:t>
            </a:r>
            <a:endParaRPr lang="en-US" altLang="zh-CN"/>
          </a:p>
        </p:txBody>
      </p:sp>
    </p:spTree>
    <p:extLst>
      <p:ext uri="{BB962C8B-B14F-4D97-AF65-F5344CB8AC3E}">
        <p14:creationId xmlns:p14="http://schemas.microsoft.com/office/powerpoint/2010/main" val="56779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3" descr="a1"/>
          <p:cNvSpPr>
            <a:spLocks noChangeArrowheads="1"/>
          </p:cNvSpPr>
          <p:nvPr/>
        </p:nvSpPr>
        <p:spPr bwMode="gray">
          <a:xfrm>
            <a:off x="592138" y="0"/>
            <a:ext cx="2066925" cy="838200"/>
          </a:xfrm>
          <a:prstGeom prst="rect">
            <a:avLst/>
          </a:pr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sp>
        <p:nvSpPr>
          <p:cNvPr id="1027" name="Rectangle 24"/>
          <p:cNvSpPr>
            <a:spLocks noChangeArrowheads="1"/>
          </p:cNvSpPr>
          <p:nvPr/>
        </p:nvSpPr>
        <p:spPr bwMode="gray">
          <a:xfrm>
            <a:off x="2730500" y="0"/>
            <a:ext cx="2138363" cy="838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sp>
        <p:nvSpPr>
          <p:cNvPr id="1028" name="Rectangle 25" descr="a2"/>
          <p:cNvSpPr>
            <a:spLocks noChangeArrowheads="1"/>
          </p:cNvSpPr>
          <p:nvPr/>
        </p:nvSpPr>
        <p:spPr bwMode="gray">
          <a:xfrm>
            <a:off x="4938713" y="0"/>
            <a:ext cx="2066925" cy="838200"/>
          </a:xfrm>
          <a:prstGeom prst="rect">
            <a:avLst/>
          </a:prstGeom>
          <a:blipFill dpi="0" rotWithShape="1">
            <a:blip r:embed="rId16"/>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sp>
        <p:nvSpPr>
          <p:cNvPr id="1029" name="Rectangle 26"/>
          <p:cNvSpPr>
            <a:spLocks noChangeArrowheads="1"/>
          </p:cNvSpPr>
          <p:nvPr/>
        </p:nvSpPr>
        <p:spPr bwMode="gray">
          <a:xfrm>
            <a:off x="7077075" y="0"/>
            <a:ext cx="2066925" cy="838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sp>
        <p:nvSpPr>
          <p:cNvPr id="1030" name="Rectangle 30"/>
          <p:cNvSpPr>
            <a:spLocks noChangeArrowheads="1"/>
          </p:cNvSpPr>
          <p:nvPr/>
        </p:nvSpPr>
        <p:spPr bwMode="gray">
          <a:xfrm>
            <a:off x="457200" y="6477000"/>
            <a:ext cx="86868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grpSp>
        <p:nvGrpSpPr>
          <p:cNvPr id="1031" name="Group 27"/>
          <p:cNvGrpSpPr>
            <a:grpSpLocks/>
          </p:cNvGrpSpPr>
          <p:nvPr/>
        </p:nvGrpSpPr>
        <p:grpSpPr bwMode="auto">
          <a:xfrm>
            <a:off x="0" y="685800"/>
            <a:ext cx="9144000" cy="609600"/>
            <a:chOff x="0" y="432"/>
            <a:chExt cx="5760" cy="384"/>
          </a:xfrm>
        </p:grpSpPr>
        <p:sp>
          <p:nvSpPr>
            <p:cNvPr id="1038" name="Rectangle 28"/>
            <p:cNvSpPr>
              <a:spLocks noChangeArrowheads="1"/>
            </p:cNvSpPr>
            <p:nvPr userDrawn="1"/>
          </p:nvSpPr>
          <p:spPr bwMode="gray">
            <a:xfrm>
              <a:off x="0" y="432"/>
              <a:ext cx="5760" cy="9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sp>
          <p:nvSpPr>
            <p:cNvPr id="1039" name="Rectangle 29"/>
            <p:cNvSpPr>
              <a:spLocks noChangeArrowheads="1"/>
            </p:cNvSpPr>
            <p:nvPr userDrawn="1"/>
          </p:nvSpPr>
          <p:spPr bwMode="gray">
            <a:xfrm>
              <a:off x="362" y="432"/>
              <a:ext cx="5398" cy="38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endParaRPr lang="zh-CN" altLang="en-US" smtClean="0"/>
            </a:p>
          </p:txBody>
        </p:sp>
      </p:grpSp>
      <p:sp>
        <p:nvSpPr>
          <p:cNvPr id="1032" name="Rectangle 3"/>
          <p:cNvSpPr>
            <a:spLocks noGrp="1" noChangeArrowheads="1"/>
          </p:cNvSpPr>
          <p:nvPr>
            <p:ph type="body" idx="1"/>
          </p:nvPr>
        </p:nvSpPr>
        <p:spPr bwMode="auto">
          <a:xfrm>
            <a:off x="457200" y="1419225"/>
            <a:ext cx="8229600" cy="487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461125"/>
            <a:ext cx="27463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ffectLst>
                  <a:outerShdw blurRad="38100" dist="38100" dir="2700000" algn="tl">
                    <a:srgbClr val="C0C0C0"/>
                  </a:outerShdw>
                </a:effectLst>
                <a:latin typeface="+mj-lt"/>
              </a:defRPr>
            </a:lvl1pPr>
          </a:lstStyle>
          <a:p>
            <a:pPr>
              <a:defRPr/>
            </a:pPr>
            <a:fld id="{6D03450C-1D3A-48FE-944D-EA0204498E4C}" type="datetime8">
              <a:rPr lang="zh-CN" altLang="en-US"/>
              <a:pPr>
                <a:defRPr/>
              </a:pPr>
              <a:t>2015年3月29日10时47分</a:t>
            </a:fld>
            <a:endParaRPr lang="zh-CN" altLang="zh-CN"/>
          </a:p>
        </p:txBody>
      </p:sp>
      <p:sp>
        <p:nvSpPr>
          <p:cNvPr id="3" name="Rectangle 6"/>
          <p:cNvSpPr>
            <a:spLocks noGrp="1" noChangeArrowheads="1"/>
          </p:cNvSpPr>
          <p:nvPr>
            <p:ph type="sldNum" sz="quarter" idx="4"/>
          </p:nvPr>
        </p:nvSpPr>
        <p:spPr bwMode="auto">
          <a:xfrm>
            <a:off x="3124200" y="64770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C0C0C0"/>
                  </a:outerShdw>
                </a:effectLst>
                <a:latin typeface="+mj-lt"/>
              </a:defRPr>
            </a:lvl1pPr>
          </a:lstStyle>
          <a:p>
            <a:pPr>
              <a:defRPr/>
            </a:pPr>
            <a:fld id="{406D15D9-12EB-447B-A2F8-6728ECE231D7}" type="slidenum">
              <a:rPr lang="zh-CN" altLang="en-US"/>
              <a:pPr>
                <a:defRPr/>
              </a:pPr>
              <a:t>‹#›</a:t>
            </a:fld>
            <a:endParaRPr lang="en-US" altLang="zh-CN"/>
          </a:p>
        </p:txBody>
      </p:sp>
      <p:sp>
        <p:nvSpPr>
          <p:cNvPr id="1035" name="Rectangle 2"/>
          <p:cNvSpPr>
            <a:spLocks noGrp="1" noChangeArrowheads="1"/>
          </p:cNvSpPr>
          <p:nvPr>
            <p:ph type="title"/>
          </p:nvPr>
        </p:nvSpPr>
        <p:spPr bwMode="white">
          <a:xfrm>
            <a:off x="733425" y="731838"/>
            <a:ext cx="780097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6" name="Text Box 31"/>
          <p:cNvSpPr txBox="1">
            <a:spLocks noChangeArrowheads="1"/>
          </p:cNvSpPr>
          <p:nvPr/>
        </p:nvSpPr>
        <p:spPr bwMode="auto">
          <a:xfrm>
            <a:off x="7391400" y="76200"/>
            <a:ext cx="1765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2800" smtClean="0">
                <a:solidFill>
                  <a:schemeClr val="bg1"/>
                </a:solidFill>
                <a:latin typeface="Arial Black" pitchFamily="34" charset="0"/>
              </a:rPr>
              <a:t>Testing</a:t>
            </a:r>
            <a:endParaRPr lang="zh-CN" altLang="en-US" sz="2800" smtClean="0">
              <a:solidFill>
                <a:schemeClr val="bg1"/>
              </a:solidFill>
              <a:latin typeface="Arial Black" pitchFamily="34" charset="0"/>
            </a:endParaRPr>
          </a:p>
        </p:txBody>
      </p:sp>
      <p:sp>
        <p:nvSpPr>
          <p:cNvPr id="1056" name="Rectangle 32"/>
          <p:cNvSpPr>
            <a:spLocks noGrp="1" noChangeArrowheads="1"/>
          </p:cNvSpPr>
          <p:nvPr>
            <p:ph type="ftr" sz="quarter" idx="3"/>
          </p:nvPr>
        </p:nvSpPr>
        <p:spPr bwMode="gray">
          <a:xfrm>
            <a:off x="3708400" y="6453188"/>
            <a:ext cx="525621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600" b="0">
                <a:latin typeface="Arial" charset="0"/>
              </a:defRPr>
            </a:lvl1pPr>
          </a:lstStyle>
          <a:p>
            <a:pPr>
              <a:defRPr/>
            </a:pPr>
            <a:r>
              <a:rPr lang="zh-CN" altLang="en-US"/>
              <a:t>山东建筑大学计算机科学与技术学院软件工程专业</a:t>
            </a:r>
            <a:endParaRPr lang="en-US" altLang="zh-CN"/>
          </a:p>
        </p:txBody>
      </p:sp>
    </p:spTree>
  </p:cSld>
  <p:clrMap bg1="lt1" tx1="dk1" bg2="lt2" tx2="dk2" accent1="accent1" accent2="accent2" accent3="accent3" accent4="accent4" accent5="accent5" accent6="accent6" hlink="hlink" folHlink="folHlink"/>
  <p:sldLayoutIdLst>
    <p:sldLayoutId id="2147483703"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sldNum="0" hd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10" Type="http://schemas.openxmlformats.org/officeDocument/2006/relationships/slide" Target="slide9.xml"/><Relationship Id="rId4" Type="http://schemas.openxmlformats.org/officeDocument/2006/relationships/slide" Target="slide3.xml"/><Relationship Id="rId9" Type="http://schemas.openxmlformats.org/officeDocument/2006/relationships/slide" Target="slide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wmf"/></Relationships>
</file>

<file path=ppt/slides/_rels/slide62.xml.rels><?xml version="1.0" encoding="UTF-8" standalone="yes"?>
<Relationships xmlns="http://schemas.openxmlformats.org/package/2006/relationships"><Relationship Id="rId2" Type="http://schemas.openxmlformats.org/officeDocument/2006/relationships/hyperlink" Target="&#24615;&#33021;&#27979;&#35797;/163&#30331;&#24405;&#24615;&#33021;&#27979;&#35797;&#29992;&#20363;.doc"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emf"/><Relationship Id="rId5" Type="http://schemas.openxmlformats.org/officeDocument/2006/relationships/oleObject" Target="../embeddings/oleObject12.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4.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9.png"/><Relationship Id="rId5" Type="http://schemas.openxmlformats.org/officeDocument/2006/relationships/oleObject" Target="../embeddings/oleObject17.bin"/><Relationship Id="rId4" Type="http://schemas.openxmlformats.org/officeDocument/2006/relationships/image" Target="../media/image5.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9.png"/><Relationship Id="rId5" Type="http://schemas.openxmlformats.org/officeDocument/2006/relationships/oleObject" Target="../embeddings/oleObject19.bin"/><Relationship Id="rId4" Type="http://schemas.openxmlformats.org/officeDocument/2006/relationships/image" Target="../media/image5.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slide" Target="slide90.xml"/><Relationship Id="rId1" Type="http://schemas.openxmlformats.org/officeDocument/2006/relationships/slideLayout" Target="../slideLayouts/slideLayout2.xml"/><Relationship Id="rId6" Type="http://schemas.openxmlformats.org/officeDocument/2006/relationships/slide" Target="slide105.xml"/><Relationship Id="rId5" Type="http://schemas.openxmlformats.org/officeDocument/2006/relationships/slide" Target="slide103.xml"/><Relationship Id="rId4" Type="http://schemas.openxmlformats.org/officeDocument/2006/relationships/slide" Target="slide9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 Target="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307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3076" name="Rectangle 2"/>
          <p:cNvSpPr>
            <a:spLocks noGrp="1" noChangeArrowheads="1"/>
          </p:cNvSpPr>
          <p:nvPr>
            <p:ph type="title"/>
          </p:nvPr>
        </p:nvSpPr>
        <p:spPr/>
        <p:txBody>
          <a:bodyPr/>
          <a:lstStyle/>
          <a:p>
            <a:pPr eaLnBrk="1" hangingPunct="1"/>
            <a:r>
              <a:rPr lang="zh-CN" altLang="en-US" smtClean="0">
                <a:ea typeface="宋体" pitchFamily="2" charset="-122"/>
              </a:rPr>
              <a:t>内容回顾</a:t>
            </a:r>
          </a:p>
        </p:txBody>
      </p:sp>
      <p:sp>
        <p:nvSpPr>
          <p:cNvPr id="3077" name="Rectangle 3"/>
          <p:cNvSpPr>
            <a:spLocks noChangeArrowheads="1"/>
          </p:cNvSpPr>
          <p:nvPr/>
        </p:nvSpPr>
        <p:spPr bwMode="auto">
          <a:xfrm>
            <a:off x="1116013" y="1485900"/>
            <a:ext cx="6551612"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lvl="1" eaLnBrk="1" hangingPunct="1">
              <a:lnSpc>
                <a:spcPct val="120000"/>
              </a:lnSpc>
              <a:buFont typeface="Wingdings" pitchFamily="2" charset="2"/>
              <a:buNone/>
            </a:pPr>
            <a:r>
              <a:rPr lang="zh-CN" altLang="en-US" sz="3200">
                <a:solidFill>
                  <a:srgbClr val="FF0000"/>
                </a:solidFill>
              </a:rPr>
              <a:t>上节课的主要内容：</a:t>
            </a:r>
          </a:p>
          <a:p>
            <a:pPr lvl="2" eaLnBrk="1" hangingPunct="1">
              <a:lnSpc>
                <a:spcPct val="165000"/>
              </a:lnSpc>
              <a:buFont typeface="Wingdings" pitchFamily="2" charset="2"/>
              <a:buChar char="Ø"/>
            </a:pPr>
            <a:r>
              <a:rPr lang="zh-CN" altLang="en-US" sz="2800">
                <a:solidFill>
                  <a:srgbClr val="FF0000"/>
                </a:solidFill>
              </a:rPr>
              <a:t>  </a:t>
            </a:r>
            <a:r>
              <a:rPr lang="zh-CN" altLang="en-US">
                <a:hlinkClick r:id="rId3" action="ppaction://hlinksldjump"/>
              </a:rPr>
              <a:t>黑盒测试</a:t>
            </a:r>
            <a:r>
              <a:rPr lang="zh-CN" altLang="en-US"/>
              <a:t>和</a:t>
            </a:r>
            <a:r>
              <a:rPr lang="zh-CN" altLang="en-US">
                <a:hlinkClick r:id="rId4" action="ppaction://hlinksldjump"/>
              </a:rPr>
              <a:t>白盒测试</a:t>
            </a:r>
            <a:r>
              <a:rPr lang="zh-CN" altLang="en-US"/>
              <a:t>的概念</a:t>
            </a:r>
          </a:p>
          <a:p>
            <a:pPr lvl="2" eaLnBrk="1" hangingPunct="1">
              <a:lnSpc>
                <a:spcPct val="165000"/>
              </a:lnSpc>
              <a:buFont typeface="Wingdings" pitchFamily="2" charset="2"/>
              <a:buChar char="Ø"/>
            </a:pPr>
            <a:r>
              <a:rPr lang="zh-CN" altLang="en-US"/>
              <a:t>   </a:t>
            </a:r>
            <a:r>
              <a:rPr lang="zh-CN" altLang="en-US">
                <a:hlinkClick r:id="rId5" action="ppaction://hlinksldjump"/>
              </a:rPr>
              <a:t>静态测试</a:t>
            </a:r>
            <a:r>
              <a:rPr lang="zh-CN" altLang="en-US"/>
              <a:t>和</a:t>
            </a:r>
            <a:r>
              <a:rPr lang="zh-CN" altLang="en-US">
                <a:hlinkClick r:id="rId6" action="ppaction://hlinksldjump"/>
              </a:rPr>
              <a:t>动态测试</a:t>
            </a:r>
            <a:r>
              <a:rPr lang="zh-CN" altLang="en-US"/>
              <a:t>的概念</a:t>
            </a:r>
          </a:p>
          <a:p>
            <a:pPr lvl="2" eaLnBrk="1" hangingPunct="1">
              <a:lnSpc>
                <a:spcPct val="165000"/>
              </a:lnSpc>
              <a:buFont typeface="Wingdings" pitchFamily="2" charset="2"/>
              <a:buChar char="Ø"/>
            </a:pPr>
            <a:r>
              <a:rPr lang="zh-CN" altLang="en-US"/>
              <a:t>   </a:t>
            </a:r>
            <a:r>
              <a:rPr lang="zh-CN" altLang="en-US">
                <a:hlinkClick r:id="rId7" action="ppaction://hlinksldjump"/>
              </a:rPr>
              <a:t>单元测试和集成测试</a:t>
            </a:r>
            <a:r>
              <a:rPr lang="zh-CN" altLang="en-US"/>
              <a:t>的概念</a:t>
            </a:r>
          </a:p>
          <a:p>
            <a:pPr lvl="2" eaLnBrk="1" hangingPunct="1">
              <a:lnSpc>
                <a:spcPct val="165000"/>
              </a:lnSpc>
              <a:buFont typeface="Wingdings" pitchFamily="2" charset="2"/>
              <a:buChar char="Ø"/>
            </a:pPr>
            <a:r>
              <a:rPr lang="zh-CN" altLang="en-US"/>
              <a:t>   </a:t>
            </a:r>
            <a:r>
              <a:rPr lang="zh-CN" altLang="en-US">
                <a:hlinkClick r:id="rId8" action="ppaction://hlinksldjump"/>
              </a:rPr>
              <a:t>系统测试</a:t>
            </a:r>
            <a:r>
              <a:rPr lang="zh-CN" altLang="en-US"/>
              <a:t>的概念</a:t>
            </a:r>
          </a:p>
          <a:p>
            <a:pPr lvl="2" eaLnBrk="1" hangingPunct="1">
              <a:lnSpc>
                <a:spcPct val="165000"/>
              </a:lnSpc>
              <a:buFont typeface="Wingdings" pitchFamily="2" charset="2"/>
              <a:buChar char="Ø"/>
            </a:pPr>
            <a:r>
              <a:rPr lang="zh-CN" altLang="en-US"/>
              <a:t>   </a:t>
            </a:r>
            <a:r>
              <a:rPr lang="zh-CN" altLang="en-US">
                <a:hlinkClick r:id="rId9" action="ppaction://hlinksldjump"/>
              </a:rPr>
              <a:t>易用性测试</a:t>
            </a:r>
            <a:r>
              <a:rPr lang="zh-CN" altLang="en-US"/>
              <a:t>和</a:t>
            </a:r>
            <a:r>
              <a:rPr lang="zh-CN" altLang="en-US">
                <a:hlinkClick r:id="rId10" action="ppaction://hlinksldjump"/>
              </a:rPr>
              <a:t>界面测试</a:t>
            </a:r>
            <a:r>
              <a:rPr lang="zh-CN" altLang="en-US"/>
              <a:t>的概念</a:t>
            </a:r>
          </a:p>
        </p:txBody>
      </p:sp>
      <p:sp>
        <p:nvSpPr>
          <p:cNvPr id="3078" name="AutoShape 6">
            <a:hlinkClick r:id="rId10" action="ppaction://hlinksldjump" highlightClick="1"/>
          </p:cNvPr>
          <p:cNvSpPr>
            <a:spLocks noChangeArrowheads="1"/>
          </p:cNvSpPr>
          <p:nvPr/>
        </p:nvSpPr>
        <p:spPr bwMode="auto">
          <a:xfrm>
            <a:off x="7092950" y="5803900"/>
            <a:ext cx="935038" cy="50482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2291"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2292" name="Rectangle 2"/>
          <p:cNvSpPr>
            <a:spLocks noGrp="1" noChangeArrowheads="1"/>
          </p:cNvSpPr>
          <p:nvPr>
            <p:ph type="title"/>
          </p:nvPr>
        </p:nvSpPr>
        <p:spPr/>
        <p:txBody>
          <a:bodyPr/>
          <a:lstStyle/>
          <a:p>
            <a:pPr eaLnBrk="1" hangingPunct="1"/>
            <a:r>
              <a:rPr lang="zh-CN" altLang="en-US" smtClean="0">
                <a:ea typeface="宋体" pitchFamily="2" charset="-122"/>
              </a:rPr>
              <a:t>界面测试（</a:t>
            </a:r>
            <a:r>
              <a:rPr lang="en-US" altLang="zh-CN" smtClean="0">
                <a:ea typeface="宋体" pitchFamily="2" charset="-122"/>
              </a:rPr>
              <a:t>UI  testing</a:t>
            </a:r>
            <a:r>
              <a:rPr lang="zh-CN" altLang="en-US" smtClean="0">
                <a:ea typeface="宋体" pitchFamily="2" charset="-122"/>
              </a:rPr>
              <a:t>）</a:t>
            </a:r>
            <a:endParaRPr lang="en-US" altLang="zh-CN" smtClean="0">
              <a:ea typeface="宋体" pitchFamily="2" charset="-122"/>
            </a:endParaRPr>
          </a:p>
        </p:txBody>
      </p:sp>
      <p:sp>
        <p:nvSpPr>
          <p:cNvPr id="450563" name="Rectangle 3"/>
          <p:cNvSpPr>
            <a:spLocks noGrp="1" noChangeArrowheads="1"/>
          </p:cNvSpPr>
          <p:nvPr>
            <p:ph type="body" idx="1"/>
          </p:nvPr>
        </p:nvSpPr>
        <p:spPr>
          <a:xfrm>
            <a:off x="611188" y="1412875"/>
            <a:ext cx="8064500" cy="3384550"/>
          </a:xfrm>
          <a:noFill/>
        </p:spPr>
        <p:txBody>
          <a:bodyPr/>
          <a:lstStyle/>
          <a:p>
            <a:pPr eaLnBrk="1" hangingPunct="1">
              <a:lnSpc>
                <a:spcPct val="150000"/>
              </a:lnSpc>
              <a:buFont typeface="Wingdings" pitchFamily="2" charset="2"/>
              <a:buNone/>
            </a:pPr>
            <a:r>
              <a:rPr lang="zh-CN" altLang="en-US" sz="2800" b="1" smtClean="0">
                <a:ea typeface="宋体" pitchFamily="2" charset="-122"/>
              </a:rPr>
              <a:t>  </a:t>
            </a:r>
            <a:r>
              <a:rPr lang="zh-CN" altLang="en-US" sz="2800" b="1" smtClean="0">
                <a:solidFill>
                  <a:srgbClr val="FF0000"/>
                </a:solidFill>
                <a:ea typeface="宋体" pitchFamily="2" charset="-122"/>
              </a:rPr>
              <a:t>窗口</a:t>
            </a:r>
            <a:r>
              <a:rPr lang="zh-CN" altLang="en-US" sz="2800" b="1" smtClean="0">
                <a:ea typeface="宋体" pitchFamily="2" charset="-122"/>
              </a:rPr>
              <a:t>：</a:t>
            </a:r>
          </a:p>
          <a:p>
            <a:pPr lvl="2" eaLnBrk="1" hangingPunct="1">
              <a:lnSpc>
                <a:spcPct val="150000"/>
              </a:lnSpc>
              <a:buFont typeface="Wingdings" pitchFamily="2" charset="2"/>
              <a:buChar char="l"/>
            </a:pPr>
            <a:r>
              <a:rPr lang="zh-CN" altLang="en-US" sz="2000" b="1" smtClean="0">
                <a:ea typeface="宋体" pitchFamily="2" charset="-122"/>
              </a:rPr>
              <a:t>活动窗口是否被适当的加亮？</a:t>
            </a:r>
          </a:p>
          <a:p>
            <a:pPr lvl="2" eaLnBrk="1" hangingPunct="1">
              <a:lnSpc>
                <a:spcPct val="150000"/>
              </a:lnSpc>
              <a:buFont typeface="Wingdings" pitchFamily="2" charset="2"/>
              <a:buChar char="l"/>
            </a:pPr>
            <a:r>
              <a:rPr lang="zh-CN" altLang="en-US" sz="2000" b="1" smtClean="0">
                <a:ea typeface="宋体" pitchFamily="2" charset="-122"/>
              </a:rPr>
              <a:t>多次或不正确按鼠标是否会导致无法预料的副作用？</a:t>
            </a:r>
          </a:p>
          <a:p>
            <a:pPr lvl="2" eaLnBrk="1" hangingPunct="1">
              <a:lnSpc>
                <a:spcPct val="150000"/>
              </a:lnSpc>
              <a:buFont typeface="Wingdings" pitchFamily="2" charset="2"/>
              <a:buChar char="l"/>
            </a:pPr>
            <a:r>
              <a:rPr lang="zh-CN" altLang="en-US" sz="2000" b="1" smtClean="0">
                <a:ea typeface="宋体" pitchFamily="2" charset="-122"/>
              </a:rPr>
              <a:t>窗口的操作顺序是否符合需求？</a:t>
            </a:r>
          </a:p>
          <a:p>
            <a:pPr lvl="2" eaLnBrk="1" hangingPunct="1">
              <a:lnSpc>
                <a:spcPct val="150000"/>
              </a:lnSpc>
              <a:buFont typeface="Wingdings" pitchFamily="2" charset="2"/>
              <a:buChar char="l"/>
            </a:pPr>
            <a:r>
              <a:rPr lang="zh-CN" altLang="en-US" sz="2000" b="1" smtClean="0">
                <a:ea typeface="宋体" pitchFamily="2" charset="-122"/>
              </a:rPr>
              <a:t>窗口是否能正确的关闭？</a:t>
            </a:r>
            <a:endParaRPr lang="en-US" altLang="zh-CN" sz="2000" b="1" smtClean="0">
              <a:ea typeface="宋体" pitchFamily="2" charset="-122"/>
            </a:endParaRPr>
          </a:p>
        </p:txBody>
      </p:sp>
      <p:sp>
        <p:nvSpPr>
          <p:cNvPr id="450564" name="Rectangle 4"/>
          <p:cNvSpPr>
            <a:spLocks noChangeArrowheads="1"/>
          </p:cNvSpPr>
          <p:nvPr/>
        </p:nvSpPr>
        <p:spPr bwMode="auto">
          <a:xfrm>
            <a:off x="684213" y="4221163"/>
            <a:ext cx="784860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20000"/>
              </a:lnSpc>
              <a:buFont typeface="Wingdings" pitchFamily="2" charset="2"/>
              <a:buNone/>
            </a:pPr>
            <a:r>
              <a:rPr lang="zh-CN" altLang="en-US"/>
              <a:t>  </a:t>
            </a:r>
            <a:r>
              <a:rPr lang="zh-CN" altLang="en-US" sz="2800">
                <a:solidFill>
                  <a:srgbClr val="FF0000"/>
                </a:solidFill>
              </a:rPr>
              <a:t>数据项：</a:t>
            </a:r>
          </a:p>
          <a:p>
            <a:pPr lvl="2" eaLnBrk="1" hangingPunct="1">
              <a:lnSpc>
                <a:spcPct val="150000"/>
              </a:lnSpc>
              <a:buFont typeface="Wingdings" pitchFamily="2" charset="2"/>
              <a:buChar char="l"/>
            </a:pPr>
            <a:r>
              <a:rPr lang="zh-CN" altLang="en-US" sz="2000"/>
              <a:t>是否能够识别非法数据？</a:t>
            </a:r>
          </a:p>
          <a:p>
            <a:pPr lvl="2" eaLnBrk="1" hangingPunct="1">
              <a:lnSpc>
                <a:spcPct val="150000"/>
              </a:lnSpc>
              <a:buFont typeface="Wingdings" pitchFamily="2" charset="2"/>
              <a:buChar char="l"/>
            </a:pPr>
            <a:r>
              <a:rPr lang="zh-CN" altLang="en-US" sz="2000"/>
              <a:t>数据显示的消息是否可理解？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50563">
                                            <p:txEl>
                                              <p:pRg st="1" end="1"/>
                                            </p:txEl>
                                          </p:spTgt>
                                        </p:tgtEl>
                                        <p:attrNameLst>
                                          <p:attrName>style.visibility</p:attrName>
                                        </p:attrNameLst>
                                      </p:cBhvr>
                                      <p:to>
                                        <p:strVal val="visible"/>
                                      </p:to>
                                    </p:set>
                                    <p:anim to="" calcmode="lin" valueType="num">
                                      <p:cBhvr>
                                        <p:cTn id="7" dur="1" fill="hold"/>
                                        <p:tgtEl>
                                          <p:spTgt spid="45056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50563">
                                            <p:txEl>
                                              <p:pRg st="2" end="2"/>
                                            </p:txEl>
                                          </p:spTgt>
                                        </p:tgtEl>
                                        <p:attrNameLst>
                                          <p:attrName>style.visibility</p:attrName>
                                        </p:attrNameLst>
                                      </p:cBhvr>
                                      <p:to>
                                        <p:strVal val="visible"/>
                                      </p:to>
                                    </p:set>
                                    <p:anim to="" calcmode="lin" valueType="num">
                                      <p:cBhvr>
                                        <p:cTn id="12" dur="1" fill="hold"/>
                                        <p:tgtEl>
                                          <p:spTgt spid="450563">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450563">
                                            <p:txEl>
                                              <p:pRg st="3" end="3"/>
                                            </p:txEl>
                                          </p:spTgt>
                                        </p:tgtEl>
                                        <p:attrNameLst>
                                          <p:attrName>style.visibility</p:attrName>
                                        </p:attrNameLst>
                                      </p:cBhvr>
                                      <p:to>
                                        <p:strVal val="visible"/>
                                      </p:to>
                                    </p:set>
                                    <p:anim to="" calcmode="lin" valueType="num">
                                      <p:cBhvr>
                                        <p:cTn id="17" dur="1" fill="hold"/>
                                        <p:tgtEl>
                                          <p:spTgt spid="450563">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450563">
                                            <p:txEl>
                                              <p:pRg st="4" end="4"/>
                                            </p:txEl>
                                          </p:spTgt>
                                        </p:tgtEl>
                                        <p:attrNameLst>
                                          <p:attrName>style.visibility</p:attrName>
                                        </p:attrNameLst>
                                      </p:cBhvr>
                                      <p:to>
                                        <p:strVal val="visible"/>
                                      </p:to>
                                    </p:set>
                                    <p:anim to="" calcmode="lin" valueType="num">
                                      <p:cBhvr>
                                        <p:cTn id="22" dur="1" fill="hold"/>
                                        <p:tgtEl>
                                          <p:spTgt spid="450563">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450564">
                                            <p:txEl>
                                              <p:pRg st="1" end="1"/>
                                            </p:txEl>
                                          </p:spTgt>
                                        </p:tgtEl>
                                        <p:attrNameLst>
                                          <p:attrName>style.visibility</p:attrName>
                                        </p:attrNameLst>
                                      </p:cBhvr>
                                      <p:to>
                                        <p:strVal val="visible"/>
                                      </p:to>
                                    </p:set>
                                    <p:anim to="" calcmode="lin" valueType="num">
                                      <p:cBhvr>
                                        <p:cTn id="27" dur="1" fill="hold"/>
                                        <p:tgtEl>
                                          <p:spTgt spid="450564">
                                            <p:txEl>
                                              <p:pRg st="1" end="1"/>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450564">
                                            <p:txEl>
                                              <p:pRg st="2" end="2"/>
                                            </p:txEl>
                                          </p:spTgt>
                                        </p:tgtEl>
                                        <p:attrNameLst>
                                          <p:attrName>style.visibility</p:attrName>
                                        </p:attrNameLst>
                                      </p:cBhvr>
                                      <p:to>
                                        <p:strVal val="visible"/>
                                      </p:to>
                                    </p:set>
                                    <p:anim to="" calcmode="lin" valueType="num">
                                      <p:cBhvr>
                                        <p:cTn id="32" dur="1" fill="hold"/>
                                        <p:tgtEl>
                                          <p:spTgt spid="450564">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547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5476" name="Rectangle 2"/>
          <p:cNvSpPr>
            <a:spLocks noGrp="1" noChangeArrowheads="1"/>
          </p:cNvSpPr>
          <p:nvPr>
            <p:ph type="title"/>
          </p:nvPr>
        </p:nvSpPr>
        <p:spPr/>
        <p:txBody>
          <a:bodyPr/>
          <a:lstStyle/>
          <a:p>
            <a:pPr eaLnBrk="1" hangingPunct="1"/>
            <a:r>
              <a:rPr lang="zh-CN" altLang="en-US" smtClean="0">
                <a:ea typeface="宋体" pitchFamily="2" charset="-122"/>
              </a:rPr>
              <a:t>可用性测试</a:t>
            </a:r>
          </a:p>
        </p:txBody>
      </p:sp>
      <p:sp>
        <p:nvSpPr>
          <p:cNvPr id="543747" name="Rectangle 3"/>
          <p:cNvSpPr>
            <a:spLocks noGrp="1" noChangeArrowheads="1"/>
          </p:cNvSpPr>
          <p:nvPr>
            <p:ph type="body" idx="1"/>
          </p:nvPr>
        </p:nvSpPr>
        <p:spPr>
          <a:xfrm>
            <a:off x="323850" y="1270000"/>
            <a:ext cx="8569325" cy="5327650"/>
          </a:xfrm>
        </p:spPr>
        <p:txBody>
          <a:bodyPr/>
          <a:lstStyle/>
          <a:p>
            <a:pPr eaLnBrk="1" hangingPunct="1">
              <a:lnSpc>
                <a:spcPct val="150000"/>
              </a:lnSpc>
            </a:pPr>
            <a:r>
              <a:rPr lang="zh-CN" altLang="en-US" sz="2400" b="1" smtClean="0">
                <a:solidFill>
                  <a:srgbClr val="FF0000"/>
                </a:solidFill>
                <a:ea typeface="宋体" pitchFamily="2" charset="-122"/>
              </a:rPr>
              <a:t>图形测试 </a:t>
            </a:r>
          </a:p>
          <a:p>
            <a:pPr lvl="1" eaLnBrk="1" hangingPunct="1">
              <a:lnSpc>
                <a:spcPct val="150000"/>
              </a:lnSpc>
            </a:pPr>
            <a:r>
              <a:rPr lang="zh-CN" altLang="en-US" sz="2000" b="1" smtClean="0">
                <a:ea typeface="宋体" pitchFamily="2" charset="-122"/>
              </a:rPr>
              <a:t>在 </a:t>
            </a:r>
            <a:r>
              <a:rPr lang="en-US" altLang="zh-CN" sz="2000" b="1" smtClean="0">
                <a:ea typeface="宋体" pitchFamily="2" charset="-122"/>
              </a:rPr>
              <a:t>Web </a:t>
            </a:r>
            <a:r>
              <a:rPr lang="zh-CN" altLang="en-US" sz="2000" b="1" smtClean="0">
                <a:ea typeface="宋体" pitchFamily="2" charset="-122"/>
              </a:rPr>
              <a:t>应用系统中，适当的图片和动画既能起到广告宣传的作用，又能起到美化页面的功能。一个 </a:t>
            </a:r>
            <a:r>
              <a:rPr lang="en-US" altLang="zh-CN" sz="2000" b="1" smtClean="0">
                <a:ea typeface="宋体" pitchFamily="2" charset="-122"/>
              </a:rPr>
              <a:t>Web </a:t>
            </a:r>
            <a:r>
              <a:rPr lang="zh-CN" altLang="en-US" sz="2000" b="1" smtClean="0">
                <a:ea typeface="宋体" pitchFamily="2" charset="-122"/>
              </a:rPr>
              <a:t>应用系统的图形可以包括图片、动画、边框、颜色、字体、背景、按钮等。图形测试的内容有： </a:t>
            </a:r>
          </a:p>
          <a:p>
            <a:pPr lvl="2" eaLnBrk="1" hangingPunct="1">
              <a:lnSpc>
                <a:spcPct val="150000"/>
              </a:lnSpc>
              <a:buClr>
                <a:schemeClr val="accent1"/>
              </a:buClr>
              <a:buFont typeface="Wingdings" pitchFamily="2" charset="2"/>
              <a:buChar char="§"/>
            </a:pPr>
            <a:r>
              <a:rPr lang="zh-CN" altLang="en-US" sz="1800" b="1" smtClean="0">
                <a:ea typeface="宋体" pitchFamily="2" charset="-122"/>
              </a:rPr>
              <a:t>要确保图形有明确的用途，图片或动画不要胡乱地堆在一起，以免浪费传输时间。 </a:t>
            </a:r>
            <a:r>
              <a:rPr lang="en-US" altLang="zh-CN" sz="1800" b="1" smtClean="0">
                <a:ea typeface="宋体" pitchFamily="2" charset="-122"/>
              </a:rPr>
              <a:t>Web </a:t>
            </a:r>
            <a:r>
              <a:rPr lang="zh-CN" altLang="en-US" sz="1800" b="1" smtClean="0">
                <a:ea typeface="宋体" pitchFamily="2" charset="-122"/>
              </a:rPr>
              <a:t>应用系统的图片尺寸要尽量地小，并且要能清楚地说明某件事情，一般都链接到某个具体的页面。 </a:t>
            </a:r>
          </a:p>
          <a:p>
            <a:pPr lvl="2" eaLnBrk="1" hangingPunct="1">
              <a:lnSpc>
                <a:spcPct val="150000"/>
              </a:lnSpc>
              <a:buClr>
                <a:schemeClr val="accent1"/>
              </a:buClr>
              <a:buFont typeface="Wingdings" pitchFamily="2" charset="2"/>
              <a:buChar char="§"/>
            </a:pPr>
            <a:r>
              <a:rPr lang="zh-CN" altLang="en-US" sz="1800" b="1" smtClean="0">
                <a:ea typeface="宋体" pitchFamily="2" charset="-122"/>
              </a:rPr>
              <a:t>验证所有页面字体的风格是否一致。 </a:t>
            </a:r>
          </a:p>
          <a:p>
            <a:pPr lvl="2" eaLnBrk="1" hangingPunct="1">
              <a:lnSpc>
                <a:spcPct val="150000"/>
              </a:lnSpc>
              <a:buClr>
                <a:schemeClr val="accent1"/>
              </a:buClr>
              <a:buFont typeface="Wingdings" pitchFamily="2" charset="2"/>
              <a:buChar char="§"/>
            </a:pPr>
            <a:r>
              <a:rPr lang="zh-CN" altLang="en-US" sz="1800" b="1" smtClean="0">
                <a:ea typeface="宋体" pitchFamily="2" charset="-122"/>
              </a:rPr>
              <a:t>背景颜色应该与字体颜色和前景颜色相搭配。 </a:t>
            </a:r>
          </a:p>
          <a:p>
            <a:pPr lvl="2" eaLnBrk="1" hangingPunct="1">
              <a:lnSpc>
                <a:spcPct val="150000"/>
              </a:lnSpc>
              <a:buClr>
                <a:schemeClr val="accent1"/>
              </a:buClr>
              <a:buFont typeface="Wingdings" pitchFamily="2" charset="2"/>
              <a:buChar char="§"/>
            </a:pPr>
            <a:r>
              <a:rPr lang="zh-CN" altLang="en-US" sz="1800" b="1" smtClean="0">
                <a:ea typeface="宋体" pitchFamily="2" charset="-122"/>
              </a:rPr>
              <a:t>图片的大小和质量也是一个很重要的因素，一般采用 </a:t>
            </a:r>
            <a:r>
              <a:rPr lang="en-US" altLang="zh-CN" sz="1800" b="1" smtClean="0">
                <a:ea typeface="宋体" pitchFamily="2" charset="-122"/>
              </a:rPr>
              <a:t>JPG </a:t>
            </a:r>
            <a:r>
              <a:rPr lang="zh-CN" altLang="en-US" sz="1800" b="1" smtClean="0">
                <a:ea typeface="宋体" pitchFamily="2" charset="-122"/>
              </a:rPr>
              <a:t>或 </a:t>
            </a:r>
            <a:r>
              <a:rPr lang="en-US" altLang="zh-CN" sz="1800" b="1" smtClean="0">
                <a:ea typeface="宋体" pitchFamily="2" charset="-122"/>
              </a:rPr>
              <a:t>GIF </a:t>
            </a:r>
            <a:r>
              <a:rPr lang="zh-CN" altLang="en-US" sz="1800" b="1" smtClean="0">
                <a:ea typeface="宋体" pitchFamily="2" charset="-122"/>
              </a:rPr>
              <a:t>压缩。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anim to="" calcmode="lin" valueType="num">
                                      <p:cBhvr>
                                        <p:cTn id="7" dur="1" fill="hold"/>
                                        <p:tgtEl>
                                          <p:spTgt spid="543747">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43747">
                                            <p:txEl>
                                              <p:pRg st="3" end="3"/>
                                            </p:txEl>
                                          </p:spTgt>
                                        </p:tgtEl>
                                        <p:attrNameLst>
                                          <p:attrName>style.visibility</p:attrName>
                                        </p:attrNameLst>
                                      </p:cBhvr>
                                      <p:to>
                                        <p:strVal val="visible"/>
                                      </p:to>
                                    </p:set>
                                    <p:anim to="" calcmode="lin" valueType="num">
                                      <p:cBhvr>
                                        <p:cTn id="12" dur="1" fill="hold"/>
                                        <p:tgtEl>
                                          <p:spTgt spid="543747">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43747">
                                            <p:txEl>
                                              <p:pRg st="4" end="4"/>
                                            </p:txEl>
                                          </p:spTgt>
                                        </p:tgtEl>
                                        <p:attrNameLst>
                                          <p:attrName>style.visibility</p:attrName>
                                        </p:attrNameLst>
                                      </p:cBhvr>
                                      <p:to>
                                        <p:strVal val="visible"/>
                                      </p:to>
                                    </p:set>
                                    <p:anim to="" calcmode="lin" valueType="num">
                                      <p:cBhvr>
                                        <p:cTn id="17" dur="1" fill="hold"/>
                                        <p:tgtEl>
                                          <p:spTgt spid="543747">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543747">
                                            <p:txEl>
                                              <p:pRg st="5" end="5"/>
                                            </p:txEl>
                                          </p:spTgt>
                                        </p:tgtEl>
                                        <p:attrNameLst>
                                          <p:attrName>style.visibility</p:attrName>
                                        </p:attrNameLst>
                                      </p:cBhvr>
                                      <p:to>
                                        <p:strVal val="visible"/>
                                      </p:to>
                                    </p:set>
                                    <p:anim to="" calcmode="lin" valueType="num">
                                      <p:cBhvr>
                                        <p:cTn id="22" dur="1" fill="hold"/>
                                        <p:tgtEl>
                                          <p:spTgt spid="54374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649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6500" name="Rectangle 2"/>
          <p:cNvSpPr>
            <a:spLocks noGrp="1" noChangeArrowheads="1"/>
          </p:cNvSpPr>
          <p:nvPr>
            <p:ph type="title"/>
          </p:nvPr>
        </p:nvSpPr>
        <p:spPr/>
        <p:txBody>
          <a:bodyPr/>
          <a:lstStyle/>
          <a:p>
            <a:pPr eaLnBrk="1" hangingPunct="1"/>
            <a:r>
              <a:rPr lang="zh-CN" altLang="en-US" smtClean="0">
                <a:ea typeface="宋体" pitchFamily="2" charset="-122"/>
              </a:rPr>
              <a:t>可用性测试</a:t>
            </a:r>
          </a:p>
        </p:txBody>
      </p:sp>
      <p:sp>
        <p:nvSpPr>
          <p:cNvPr id="544771" name="Rectangle 3"/>
          <p:cNvSpPr>
            <a:spLocks noGrp="1" noChangeArrowheads="1"/>
          </p:cNvSpPr>
          <p:nvPr>
            <p:ph type="body" idx="1"/>
          </p:nvPr>
        </p:nvSpPr>
        <p:spPr/>
        <p:txBody>
          <a:bodyPr/>
          <a:lstStyle/>
          <a:p>
            <a:pPr eaLnBrk="1" hangingPunct="1">
              <a:lnSpc>
                <a:spcPct val="150000"/>
              </a:lnSpc>
            </a:pPr>
            <a:r>
              <a:rPr lang="zh-CN" altLang="en-US" sz="2400" b="1" smtClean="0">
                <a:solidFill>
                  <a:srgbClr val="FF0000"/>
                </a:solidFill>
                <a:ea typeface="宋体" pitchFamily="2" charset="-122"/>
              </a:rPr>
              <a:t>内容测试 </a:t>
            </a:r>
          </a:p>
          <a:p>
            <a:pPr lvl="1" eaLnBrk="1" hangingPunct="1">
              <a:lnSpc>
                <a:spcPct val="150000"/>
              </a:lnSpc>
            </a:pPr>
            <a:r>
              <a:rPr lang="zh-CN" altLang="en-US" sz="2000" b="1" smtClean="0">
                <a:ea typeface="宋体" pitchFamily="2" charset="-122"/>
              </a:rPr>
              <a:t>内容测试用来检验 </a:t>
            </a:r>
            <a:r>
              <a:rPr lang="en-US" altLang="zh-CN" sz="2000" b="1" smtClean="0">
                <a:ea typeface="宋体" pitchFamily="2" charset="-122"/>
              </a:rPr>
              <a:t>Web </a:t>
            </a:r>
            <a:r>
              <a:rPr lang="zh-CN" altLang="en-US" sz="2000" b="1" smtClean="0">
                <a:ea typeface="宋体" pitchFamily="2" charset="-122"/>
              </a:rPr>
              <a:t>应用系统提供信息的正确性、准确性和相关性。 </a:t>
            </a:r>
          </a:p>
          <a:p>
            <a:pPr lvl="1" eaLnBrk="1" hangingPunct="1">
              <a:lnSpc>
                <a:spcPct val="150000"/>
              </a:lnSpc>
            </a:pPr>
            <a:r>
              <a:rPr lang="zh-CN" altLang="en-US" sz="2000" b="1" smtClean="0">
                <a:ea typeface="宋体" pitchFamily="2" charset="-122"/>
              </a:rPr>
              <a:t>信息的正确性是指信息是可靠的还是误传的。例如，在商品价格列表中，错误的价格可能引起财政问题甚至导致法律纠纷；信息的准确性是指是否有语法或拼写错误；信息的相关性是指是否在当前页面可以找到与当前浏览信息相关的信息列表或入口，也就是一般 </a:t>
            </a:r>
            <a:r>
              <a:rPr lang="en-US" altLang="zh-CN" sz="2000" b="1" smtClean="0">
                <a:ea typeface="宋体" pitchFamily="2" charset="-122"/>
              </a:rPr>
              <a:t>Web </a:t>
            </a:r>
            <a:r>
              <a:rPr lang="zh-CN" altLang="en-US" sz="2000" b="1" smtClean="0">
                <a:ea typeface="宋体" pitchFamily="2" charset="-122"/>
              </a:rPr>
              <a:t>站点中的所谓 </a:t>
            </a:r>
            <a:r>
              <a:rPr lang="en-US" altLang="zh-CN" sz="2000" b="1" smtClean="0">
                <a:ea typeface="宋体" pitchFamily="2" charset="-122"/>
              </a:rPr>
              <a:t>" </a:t>
            </a:r>
            <a:r>
              <a:rPr lang="zh-CN" altLang="en-US" sz="2000" b="1" smtClean="0">
                <a:ea typeface="宋体" pitchFamily="2" charset="-122"/>
              </a:rPr>
              <a:t>相关文章列表 </a:t>
            </a:r>
            <a:r>
              <a:rPr lang="en-US" altLang="zh-CN" sz="2000" b="1" smtClean="0">
                <a:ea typeface="宋体" pitchFamily="2" charset="-122"/>
              </a:rPr>
              <a:t>" </a:t>
            </a:r>
            <a:r>
              <a:rPr lang="zh-CN" altLang="en-US" sz="2000" b="1" smtClean="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4771">
                                            <p:txEl>
                                              <p:pRg st="2" end="2"/>
                                            </p:txEl>
                                          </p:spTgt>
                                        </p:tgtEl>
                                        <p:attrNameLst>
                                          <p:attrName>style.visibility</p:attrName>
                                        </p:attrNameLst>
                                      </p:cBhvr>
                                      <p:to>
                                        <p:strVal val="visible"/>
                                      </p:to>
                                    </p:set>
                                    <p:anim to="" calcmode="lin" valueType="num">
                                      <p:cBhvr>
                                        <p:cTn id="7" dur="1" fill="hold"/>
                                        <p:tgtEl>
                                          <p:spTgt spid="544771">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752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7524" name="Rectangle 2"/>
          <p:cNvSpPr>
            <a:spLocks noGrp="1" noChangeArrowheads="1"/>
          </p:cNvSpPr>
          <p:nvPr>
            <p:ph type="title"/>
          </p:nvPr>
        </p:nvSpPr>
        <p:spPr/>
        <p:txBody>
          <a:bodyPr/>
          <a:lstStyle/>
          <a:p>
            <a:pPr eaLnBrk="1" hangingPunct="1"/>
            <a:r>
              <a:rPr lang="zh-CN" altLang="en-US" smtClean="0">
                <a:ea typeface="宋体" pitchFamily="2" charset="-122"/>
                <a:hlinkClick r:id="rId2" action="ppaction://hlinksldjump"/>
              </a:rPr>
              <a:t>可用性测试</a:t>
            </a:r>
            <a:endParaRPr lang="zh-CN" altLang="en-US" smtClean="0">
              <a:ea typeface="宋体" pitchFamily="2" charset="-122"/>
            </a:endParaRPr>
          </a:p>
        </p:txBody>
      </p:sp>
      <p:sp>
        <p:nvSpPr>
          <p:cNvPr id="545795" name="Rectangle 3"/>
          <p:cNvSpPr>
            <a:spLocks noGrp="1" noChangeArrowheads="1"/>
          </p:cNvSpPr>
          <p:nvPr>
            <p:ph type="body" idx="1"/>
          </p:nvPr>
        </p:nvSpPr>
        <p:spPr/>
        <p:txBody>
          <a:bodyPr/>
          <a:lstStyle/>
          <a:p>
            <a:pPr eaLnBrk="1" hangingPunct="1">
              <a:lnSpc>
                <a:spcPct val="150000"/>
              </a:lnSpc>
            </a:pPr>
            <a:r>
              <a:rPr lang="zh-CN" altLang="en-US" sz="2400" b="1" smtClean="0">
                <a:solidFill>
                  <a:srgbClr val="FF0000"/>
                </a:solidFill>
                <a:ea typeface="宋体" pitchFamily="2" charset="-122"/>
              </a:rPr>
              <a:t>整体界面测试 </a:t>
            </a:r>
          </a:p>
          <a:p>
            <a:pPr lvl="1" eaLnBrk="1" hangingPunct="1">
              <a:lnSpc>
                <a:spcPct val="150000"/>
              </a:lnSpc>
            </a:pPr>
            <a:r>
              <a:rPr lang="zh-CN" altLang="en-US" sz="2000" b="1" smtClean="0">
                <a:ea typeface="宋体" pitchFamily="2" charset="-122"/>
              </a:rPr>
              <a:t>整体界面是指整个 </a:t>
            </a:r>
            <a:r>
              <a:rPr lang="en-US" altLang="zh-CN" sz="2000" b="1" smtClean="0">
                <a:ea typeface="宋体" pitchFamily="2" charset="-122"/>
              </a:rPr>
              <a:t>Web </a:t>
            </a:r>
            <a:r>
              <a:rPr lang="zh-CN" altLang="en-US" sz="2000" b="1" smtClean="0">
                <a:ea typeface="宋体" pitchFamily="2" charset="-122"/>
              </a:rPr>
              <a:t>应用系统的页面结构设计，是给用户的一个整体感。例如：当用户浏览 </a:t>
            </a:r>
            <a:r>
              <a:rPr lang="en-US" altLang="zh-CN" sz="2000" b="1" smtClean="0">
                <a:ea typeface="宋体" pitchFamily="2" charset="-122"/>
              </a:rPr>
              <a:t>Web </a:t>
            </a:r>
            <a:r>
              <a:rPr lang="zh-CN" altLang="en-US" sz="2000" b="1" smtClean="0">
                <a:ea typeface="宋体" pitchFamily="2" charset="-122"/>
              </a:rPr>
              <a:t>应用系统时是否感到舒适，是否凭直觉就知道要找的信息在什么地方？整个 </a:t>
            </a:r>
            <a:r>
              <a:rPr lang="en-US" altLang="zh-CN" sz="2000" b="1" smtClean="0">
                <a:ea typeface="宋体" pitchFamily="2" charset="-122"/>
              </a:rPr>
              <a:t>Web </a:t>
            </a:r>
            <a:r>
              <a:rPr lang="zh-CN" altLang="en-US" sz="2000" b="1" smtClean="0">
                <a:ea typeface="宋体" pitchFamily="2" charset="-122"/>
              </a:rPr>
              <a:t>应用系统的设计风格是否一致？ </a:t>
            </a:r>
          </a:p>
          <a:p>
            <a:pPr lvl="1" eaLnBrk="1" hangingPunct="1">
              <a:lnSpc>
                <a:spcPct val="150000"/>
              </a:lnSpc>
            </a:pPr>
            <a:r>
              <a:rPr lang="zh-CN" altLang="en-US" sz="2000" b="1" smtClean="0">
                <a:ea typeface="宋体" pitchFamily="2" charset="-122"/>
              </a:rPr>
              <a:t>对整体界面的测试过程，其实是一个对最终用户进行调查的过程。一般 </a:t>
            </a:r>
            <a:r>
              <a:rPr lang="en-US" altLang="zh-CN" sz="2000" b="1" smtClean="0">
                <a:ea typeface="宋体" pitchFamily="2" charset="-122"/>
              </a:rPr>
              <a:t>Web </a:t>
            </a:r>
            <a:r>
              <a:rPr lang="zh-CN" altLang="en-US" sz="2000" b="1" smtClean="0">
                <a:ea typeface="宋体" pitchFamily="2" charset="-122"/>
              </a:rPr>
              <a:t>应用系统采取在主页上做一个调查问卷的形式，来得到最终用户的反馈信息。 </a:t>
            </a:r>
          </a:p>
          <a:p>
            <a:pPr lvl="1" eaLnBrk="1" hangingPunct="1">
              <a:lnSpc>
                <a:spcPct val="150000"/>
              </a:lnSpc>
            </a:pPr>
            <a:r>
              <a:rPr lang="zh-CN" altLang="en-US" sz="2000" b="1" smtClean="0">
                <a:ea typeface="宋体" pitchFamily="2" charset="-122"/>
              </a:rPr>
              <a:t>对所有的可用性测试来说，都需要有外部人员（与 </a:t>
            </a:r>
            <a:r>
              <a:rPr lang="en-US" altLang="zh-CN" sz="2000" b="1" smtClean="0">
                <a:ea typeface="宋体" pitchFamily="2" charset="-122"/>
              </a:rPr>
              <a:t>Web </a:t>
            </a:r>
            <a:r>
              <a:rPr lang="zh-CN" altLang="en-US" sz="2000" b="1" smtClean="0">
                <a:ea typeface="宋体" pitchFamily="2" charset="-122"/>
              </a:rPr>
              <a:t>应用系统开发没有联系或联系很少的人员）的参与。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anim to="" calcmode="lin" valueType="num">
                                      <p:cBhvr>
                                        <p:cTn id="7" dur="1" fill="hold"/>
                                        <p:tgtEl>
                                          <p:spTgt spid="545795">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45795">
                                            <p:txEl>
                                              <p:pRg st="2" end="2"/>
                                            </p:txEl>
                                          </p:spTgt>
                                        </p:tgtEl>
                                        <p:attrNameLst>
                                          <p:attrName>style.visibility</p:attrName>
                                        </p:attrNameLst>
                                      </p:cBhvr>
                                      <p:to>
                                        <p:strVal val="visible"/>
                                      </p:to>
                                    </p:set>
                                    <p:anim to="" calcmode="lin" valueType="num">
                                      <p:cBhvr>
                                        <p:cTn id="12" dur="1" fill="hold"/>
                                        <p:tgtEl>
                                          <p:spTgt spid="545795">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45795">
                                            <p:txEl>
                                              <p:pRg st="3" end="3"/>
                                            </p:txEl>
                                          </p:spTgt>
                                        </p:tgtEl>
                                        <p:attrNameLst>
                                          <p:attrName>style.visibility</p:attrName>
                                        </p:attrNameLst>
                                      </p:cBhvr>
                                      <p:to>
                                        <p:strVal val="visible"/>
                                      </p:to>
                                    </p:set>
                                    <p:anim to="" calcmode="lin" valueType="num">
                                      <p:cBhvr>
                                        <p:cTn id="17" dur="1" fill="hold"/>
                                        <p:tgtEl>
                                          <p:spTgt spid="545795">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854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8548" name="Rectangle 2"/>
          <p:cNvSpPr>
            <a:spLocks noGrp="1" noChangeArrowheads="1"/>
          </p:cNvSpPr>
          <p:nvPr>
            <p:ph type="title"/>
          </p:nvPr>
        </p:nvSpPr>
        <p:spPr/>
        <p:txBody>
          <a:bodyPr/>
          <a:lstStyle/>
          <a:p>
            <a:pPr eaLnBrk="1" hangingPunct="1"/>
            <a:r>
              <a:rPr lang="zh-CN" altLang="en-US" smtClean="0">
                <a:ea typeface="宋体" pitchFamily="2" charset="-122"/>
              </a:rPr>
              <a:t>客户端兼容性测试 </a:t>
            </a:r>
          </a:p>
        </p:txBody>
      </p:sp>
      <p:sp>
        <p:nvSpPr>
          <p:cNvPr id="108549" name="Rectangle 3"/>
          <p:cNvSpPr>
            <a:spLocks noGrp="1" noChangeArrowheads="1"/>
          </p:cNvSpPr>
          <p:nvPr>
            <p:ph type="body" idx="1"/>
          </p:nvPr>
        </p:nvSpPr>
        <p:spPr/>
        <p:txBody>
          <a:bodyPr/>
          <a:lstStyle/>
          <a:p>
            <a:pPr eaLnBrk="1" hangingPunct="1">
              <a:lnSpc>
                <a:spcPct val="150000"/>
              </a:lnSpc>
            </a:pPr>
            <a:r>
              <a:rPr lang="zh-CN" altLang="en-US" sz="2400" b="1" smtClean="0">
                <a:solidFill>
                  <a:srgbClr val="FF0000"/>
                </a:solidFill>
                <a:ea typeface="宋体" pitchFamily="2" charset="-122"/>
              </a:rPr>
              <a:t>平台测试 </a:t>
            </a:r>
          </a:p>
          <a:p>
            <a:pPr lvl="1" eaLnBrk="1" hangingPunct="1">
              <a:lnSpc>
                <a:spcPct val="150000"/>
              </a:lnSpc>
            </a:pPr>
            <a:r>
              <a:rPr lang="zh-CN" altLang="en-US" sz="2000" b="1" smtClean="0">
                <a:ea typeface="宋体" pitchFamily="2" charset="-122"/>
              </a:rPr>
              <a:t>市场上有很多不同的操作系统类型，最常见的有 </a:t>
            </a:r>
            <a:r>
              <a:rPr lang="en-US" altLang="zh-CN" sz="2000" b="1" smtClean="0">
                <a:ea typeface="宋体" pitchFamily="2" charset="-122"/>
              </a:rPr>
              <a:t>Windows </a:t>
            </a:r>
            <a:r>
              <a:rPr lang="zh-CN" altLang="en-US" sz="2000" b="1" smtClean="0">
                <a:ea typeface="宋体" pitchFamily="2" charset="-122"/>
              </a:rPr>
              <a:t>、 </a:t>
            </a:r>
            <a:r>
              <a:rPr lang="en-US" altLang="zh-CN" sz="2000" b="1" smtClean="0">
                <a:ea typeface="宋体" pitchFamily="2" charset="-122"/>
              </a:rPr>
              <a:t>Unix </a:t>
            </a:r>
            <a:r>
              <a:rPr lang="zh-CN" altLang="en-US" sz="2000" b="1" smtClean="0">
                <a:ea typeface="宋体" pitchFamily="2" charset="-122"/>
              </a:rPr>
              <a:t>、 </a:t>
            </a:r>
            <a:r>
              <a:rPr lang="en-US" altLang="zh-CN" sz="2000" b="1" smtClean="0">
                <a:ea typeface="宋体" pitchFamily="2" charset="-122"/>
              </a:rPr>
              <a:t>Macintosh </a:t>
            </a:r>
            <a:r>
              <a:rPr lang="zh-CN" altLang="en-US" sz="2000" b="1" smtClean="0">
                <a:ea typeface="宋体" pitchFamily="2" charset="-122"/>
              </a:rPr>
              <a:t>、 </a:t>
            </a:r>
            <a:r>
              <a:rPr lang="en-US" altLang="zh-CN" sz="2000" b="1" smtClean="0">
                <a:ea typeface="宋体" pitchFamily="2" charset="-122"/>
              </a:rPr>
              <a:t>Linux </a:t>
            </a:r>
            <a:r>
              <a:rPr lang="zh-CN" altLang="en-US" sz="2000" b="1" smtClean="0">
                <a:ea typeface="宋体" pitchFamily="2" charset="-122"/>
              </a:rPr>
              <a:t>等。 </a:t>
            </a:r>
            <a:r>
              <a:rPr lang="en-US" altLang="zh-CN" sz="2000" b="1" smtClean="0">
                <a:ea typeface="宋体" pitchFamily="2" charset="-122"/>
              </a:rPr>
              <a:t>Web </a:t>
            </a:r>
            <a:r>
              <a:rPr lang="zh-CN" altLang="en-US" sz="2000" b="1" smtClean="0">
                <a:ea typeface="宋体" pitchFamily="2" charset="-122"/>
              </a:rPr>
              <a:t>应用系统的最终用户究竟使用哪一种操作系统，取决于用户系统的配置。这样，就可能会发生兼容性问题，同一个应用可能在某些操作系统下能正常运行，但在另外的操作系统下可能会运行失败。 </a:t>
            </a:r>
          </a:p>
          <a:p>
            <a:pPr lvl="1" eaLnBrk="1" hangingPunct="1">
              <a:lnSpc>
                <a:spcPct val="150000"/>
              </a:lnSpc>
            </a:pPr>
            <a:r>
              <a:rPr lang="zh-CN" altLang="en-US" sz="2000" b="1" smtClean="0">
                <a:ea typeface="宋体" pitchFamily="2" charset="-122"/>
              </a:rPr>
              <a:t>因此，在 </a:t>
            </a:r>
            <a:r>
              <a:rPr lang="en-US" altLang="zh-CN" sz="2000" b="1" smtClean="0">
                <a:ea typeface="宋体" pitchFamily="2" charset="-122"/>
              </a:rPr>
              <a:t>Web </a:t>
            </a:r>
            <a:r>
              <a:rPr lang="zh-CN" altLang="en-US" sz="2000" b="1" smtClean="0">
                <a:ea typeface="宋体" pitchFamily="2" charset="-122"/>
              </a:rPr>
              <a:t>系统发布之前，需要在各种操作系统下对 </a:t>
            </a:r>
            <a:r>
              <a:rPr lang="en-US" altLang="zh-CN" sz="2000" b="1" smtClean="0">
                <a:ea typeface="宋体" pitchFamily="2" charset="-122"/>
              </a:rPr>
              <a:t>Web </a:t>
            </a:r>
            <a:r>
              <a:rPr lang="zh-CN" altLang="en-US" sz="2000" b="1" smtClean="0">
                <a:ea typeface="宋体" pitchFamily="2" charset="-122"/>
              </a:rPr>
              <a:t>系统进行兼容性测试。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9571"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9572" name="Rectangle 2"/>
          <p:cNvSpPr>
            <a:spLocks noGrp="1" noChangeArrowheads="1"/>
          </p:cNvSpPr>
          <p:nvPr>
            <p:ph type="title"/>
          </p:nvPr>
        </p:nvSpPr>
        <p:spPr/>
        <p:txBody>
          <a:bodyPr/>
          <a:lstStyle/>
          <a:p>
            <a:pPr eaLnBrk="1" hangingPunct="1"/>
            <a:r>
              <a:rPr lang="zh-CN" altLang="en-US" smtClean="0">
                <a:ea typeface="宋体" pitchFamily="2" charset="-122"/>
                <a:hlinkClick r:id="rId2" action="ppaction://hlinksldjump"/>
              </a:rPr>
              <a:t>客户端兼容性测试 </a:t>
            </a:r>
            <a:endParaRPr lang="zh-CN" altLang="en-US" smtClean="0">
              <a:ea typeface="宋体" pitchFamily="2" charset="-122"/>
            </a:endParaRPr>
          </a:p>
        </p:txBody>
      </p:sp>
      <p:sp>
        <p:nvSpPr>
          <p:cNvPr id="547843" name="Rectangle 3"/>
          <p:cNvSpPr>
            <a:spLocks noGrp="1" noChangeArrowheads="1"/>
          </p:cNvSpPr>
          <p:nvPr>
            <p:ph type="body" idx="1"/>
          </p:nvPr>
        </p:nvSpPr>
        <p:spPr>
          <a:xfrm>
            <a:off x="457200" y="1341438"/>
            <a:ext cx="8229600" cy="4879975"/>
          </a:xfrm>
        </p:spPr>
        <p:txBody>
          <a:bodyPr/>
          <a:lstStyle/>
          <a:p>
            <a:pPr eaLnBrk="1" hangingPunct="1">
              <a:lnSpc>
                <a:spcPct val="150000"/>
              </a:lnSpc>
            </a:pPr>
            <a:r>
              <a:rPr lang="zh-CN" altLang="en-US" sz="2400" b="1" smtClean="0">
                <a:solidFill>
                  <a:srgbClr val="FF0000"/>
                </a:solidFill>
                <a:ea typeface="宋体" pitchFamily="2" charset="-122"/>
              </a:rPr>
              <a:t>浏览器测试 </a:t>
            </a:r>
          </a:p>
          <a:p>
            <a:pPr lvl="1" eaLnBrk="1" hangingPunct="1">
              <a:lnSpc>
                <a:spcPct val="150000"/>
              </a:lnSpc>
            </a:pPr>
            <a:r>
              <a:rPr lang="zh-CN" altLang="en-US" sz="2000" b="1" smtClean="0">
                <a:ea typeface="宋体" pitchFamily="2" charset="-122"/>
              </a:rPr>
              <a:t>浏览器是 </a:t>
            </a:r>
            <a:r>
              <a:rPr lang="en-US" altLang="zh-CN" sz="2000" b="1" smtClean="0">
                <a:ea typeface="宋体" pitchFamily="2" charset="-122"/>
              </a:rPr>
              <a:t>Web </a:t>
            </a:r>
            <a:r>
              <a:rPr lang="zh-CN" altLang="en-US" sz="2000" b="1" smtClean="0">
                <a:ea typeface="宋体" pitchFamily="2" charset="-122"/>
              </a:rPr>
              <a:t>客户端最核心的构件，来自不同厂商的浏览器对 </a:t>
            </a:r>
            <a:r>
              <a:rPr lang="en-US" altLang="zh-CN" sz="2000" b="1" smtClean="0">
                <a:ea typeface="宋体" pitchFamily="2" charset="-122"/>
              </a:rPr>
              <a:t>Java </a:t>
            </a:r>
            <a:r>
              <a:rPr lang="zh-CN" altLang="en-US" sz="2000" b="1" smtClean="0">
                <a:ea typeface="宋体" pitchFamily="2" charset="-122"/>
              </a:rPr>
              <a:t>、 </a:t>
            </a:r>
            <a:r>
              <a:rPr lang="en-US" altLang="zh-CN" sz="2000" b="1" smtClean="0">
                <a:ea typeface="宋体" pitchFamily="2" charset="-122"/>
              </a:rPr>
              <a:t>JavaScript </a:t>
            </a:r>
            <a:r>
              <a:rPr lang="zh-CN" altLang="en-US" sz="2000" b="1" smtClean="0">
                <a:ea typeface="宋体" pitchFamily="2" charset="-122"/>
              </a:rPr>
              <a:t>、 </a:t>
            </a:r>
            <a:r>
              <a:rPr lang="en-US" altLang="zh-CN" sz="2000" b="1" smtClean="0">
                <a:ea typeface="宋体" pitchFamily="2" charset="-122"/>
              </a:rPr>
              <a:t>ActiveX </a:t>
            </a:r>
            <a:r>
              <a:rPr lang="zh-CN" altLang="en-US" sz="2000" b="1" smtClean="0">
                <a:ea typeface="宋体" pitchFamily="2" charset="-122"/>
              </a:rPr>
              <a:t>、 </a:t>
            </a:r>
            <a:r>
              <a:rPr lang="en-US" altLang="zh-CN" sz="2000" b="1" smtClean="0">
                <a:ea typeface="宋体" pitchFamily="2" charset="-122"/>
              </a:rPr>
              <a:t>plug-ins </a:t>
            </a:r>
            <a:r>
              <a:rPr lang="zh-CN" altLang="en-US" sz="2000" b="1" smtClean="0">
                <a:ea typeface="宋体" pitchFamily="2" charset="-122"/>
              </a:rPr>
              <a:t>或不同的 </a:t>
            </a:r>
            <a:r>
              <a:rPr lang="en-US" altLang="zh-CN" sz="2000" b="1" smtClean="0">
                <a:ea typeface="宋体" pitchFamily="2" charset="-122"/>
              </a:rPr>
              <a:t>HTML </a:t>
            </a:r>
            <a:r>
              <a:rPr lang="zh-CN" altLang="en-US" sz="2000" b="1" smtClean="0">
                <a:ea typeface="宋体" pitchFamily="2" charset="-122"/>
              </a:rPr>
              <a:t>规格有不同的支持。例如， </a:t>
            </a:r>
            <a:r>
              <a:rPr lang="en-US" altLang="zh-CN" sz="2000" b="1" smtClean="0">
                <a:ea typeface="宋体" pitchFamily="2" charset="-122"/>
              </a:rPr>
              <a:t>ActiveX </a:t>
            </a:r>
            <a:r>
              <a:rPr lang="zh-CN" altLang="en-US" sz="2000" b="1" smtClean="0">
                <a:ea typeface="宋体" pitchFamily="2" charset="-122"/>
              </a:rPr>
              <a:t>是 </a:t>
            </a:r>
            <a:r>
              <a:rPr lang="en-US" altLang="zh-CN" sz="2000" b="1" smtClean="0">
                <a:ea typeface="宋体" pitchFamily="2" charset="-122"/>
              </a:rPr>
              <a:t>Microsoft </a:t>
            </a:r>
            <a:r>
              <a:rPr lang="zh-CN" altLang="en-US" sz="2000" b="1" smtClean="0">
                <a:ea typeface="宋体" pitchFamily="2" charset="-122"/>
              </a:rPr>
              <a:t>的产品，是为 </a:t>
            </a:r>
            <a:r>
              <a:rPr lang="en-US" altLang="zh-CN" sz="2000" b="1" smtClean="0">
                <a:ea typeface="宋体" pitchFamily="2" charset="-122"/>
              </a:rPr>
              <a:t>Internet Explorer </a:t>
            </a:r>
            <a:r>
              <a:rPr lang="zh-CN" altLang="en-US" sz="2000" b="1" smtClean="0">
                <a:ea typeface="宋体" pitchFamily="2" charset="-122"/>
              </a:rPr>
              <a:t>而设计的， </a:t>
            </a:r>
            <a:r>
              <a:rPr lang="en-US" altLang="zh-CN" sz="2000" b="1" smtClean="0">
                <a:ea typeface="宋体" pitchFamily="2" charset="-122"/>
              </a:rPr>
              <a:t>JavaScript </a:t>
            </a:r>
            <a:r>
              <a:rPr lang="zh-CN" altLang="en-US" sz="2000" b="1" smtClean="0">
                <a:ea typeface="宋体" pitchFamily="2" charset="-122"/>
              </a:rPr>
              <a:t>是 </a:t>
            </a:r>
            <a:r>
              <a:rPr lang="en-US" altLang="zh-CN" sz="2000" b="1" smtClean="0">
                <a:ea typeface="宋体" pitchFamily="2" charset="-122"/>
              </a:rPr>
              <a:t>Netscape </a:t>
            </a:r>
            <a:r>
              <a:rPr lang="zh-CN" altLang="en-US" sz="2000" b="1" smtClean="0">
                <a:ea typeface="宋体" pitchFamily="2" charset="-122"/>
              </a:rPr>
              <a:t>的产品， </a:t>
            </a:r>
            <a:r>
              <a:rPr lang="en-US" altLang="zh-CN" sz="2000" b="1" smtClean="0">
                <a:ea typeface="宋体" pitchFamily="2" charset="-122"/>
              </a:rPr>
              <a:t>Java </a:t>
            </a:r>
            <a:r>
              <a:rPr lang="zh-CN" altLang="en-US" sz="2000" b="1" smtClean="0">
                <a:ea typeface="宋体" pitchFamily="2" charset="-122"/>
              </a:rPr>
              <a:t>是 </a:t>
            </a:r>
            <a:r>
              <a:rPr lang="en-US" altLang="zh-CN" sz="2000" b="1" smtClean="0">
                <a:ea typeface="宋体" pitchFamily="2" charset="-122"/>
              </a:rPr>
              <a:t>Sun </a:t>
            </a:r>
            <a:r>
              <a:rPr lang="zh-CN" altLang="en-US" sz="2000" b="1" smtClean="0">
                <a:ea typeface="宋体" pitchFamily="2" charset="-122"/>
              </a:rPr>
              <a:t>的产品等等。另外，框架和层次结构风格在不同的浏览器中也有不同的显示，甚至根本不显示。</a:t>
            </a:r>
          </a:p>
          <a:p>
            <a:pPr lvl="1" eaLnBrk="1" hangingPunct="1">
              <a:lnSpc>
                <a:spcPct val="150000"/>
              </a:lnSpc>
            </a:pPr>
            <a:r>
              <a:rPr lang="zh-CN" altLang="en-US" sz="2000" b="1" smtClean="0">
                <a:ea typeface="宋体" pitchFamily="2" charset="-122"/>
              </a:rPr>
              <a:t>测试浏览器兼容性的一个方法是创建一个兼容性矩阵。在这个矩阵中，测试不同厂商、不同版本的浏览器对某些构件和设置的适应性。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7843">
                                            <p:txEl>
                                              <p:pRg st="2" end="2"/>
                                            </p:txEl>
                                          </p:spTgt>
                                        </p:tgtEl>
                                        <p:attrNameLst>
                                          <p:attrName>style.visibility</p:attrName>
                                        </p:attrNameLst>
                                      </p:cBhvr>
                                      <p:to>
                                        <p:strVal val="visible"/>
                                      </p:to>
                                    </p:set>
                                    <p:anim to="" calcmode="lin" valueType="num">
                                      <p:cBhvr>
                                        <p:cTn id="7" dur="1" fill="hold"/>
                                        <p:tgtEl>
                                          <p:spTgt spid="54784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1059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10596" name="Rectangle 2"/>
          <p:cNvSpPr>
            <a:spLocks noGrp="1" noChangeArrowheads="1"/>
          </p:cNvSpPr>
          <p:nvPr>
            <p:ph type="title"/>
          </p:nvPr>
        </p:nvSpPr>
        <p:spPr/>
        <p:txBody>
          <a:bodyPr/>
          <a:lstStyle/>
          <a:p>
            <a:pPr eaLnBrk="1" hangingPunct="1"/>
            <a:r>
              <a:rPr lang="zh-CN" altLang="en-US" smtClean="0">
                <a:ea typeface="宋体" pitchFamily="2" charset="-122"/>
              </a:rPr>
              <a:t>安全性测试 </a:t>
            </a:r>
          </a:p>
        </p:txBody>
      </p:sp>
      <p:sp>
        <p:nvSpPr>
          <p:cNvPr id="548867" name="Rectangle 3"/>
          <p:cNvSpPr>
            <a:spLocks noGrp="1" noChangeArrowheads="1"/>
          </p:cNvSpPr>
          <p:nvPr>
            <p:ph type="body" idx="1"/>
          </p:nvPr>
        </p:nvSpPr>
        <p:spPr/>
        <p:txBody>
          <a:bodyPr/>
          <a:lstStyle/>
          <a:p>
            <a:pPr eaLnBrk="1" hangingPunct="1">
              <a:lnSpc>
                <a:spcPct val="150000"/>
              </a:lnSpc>
            </a:pPr>
            <a:r>
              <a:rPr lang="en-US" altLang="zh-CN" sz="2400" b="1" smtClean="0">
                <a:solidFill>
                  <a:srgbClr val="FF0000"/>
                </a:solidFill>
                <a:ea typeface="宋体" pitchFamily="2" charset="-122"/>
              </a:rPr>
              <a:t>Web </a:t>
            </a:r>
            <a:r>
              <a:rPr lang="zh-CN" altLang="en-US" sz="2400" b="1" smtClean="0">
                <a:solidFill>
                  <a:srgbClr val="FF0000"/>
                </a:solidFill>
                <a:ea typeface="宋体" pitchFamily="2" charset="-122"/>
              </a:rPr>
              <a:t>应用系统的安全性测试区域主要有： </a:t>
            </a:r>
          </a:p>
          <a:p>
            <a:pPr lvl="1" eaLnBrk="1" hangingPunct="1">
              <a:lnSpc>
                <a:spcPct val="150000"/>
              </a:lnSpc>
            </a:pPr>
            <a:r>
              <a:rPr lang="en-US" altLang="zh-CN" sz="2000" b="1" smtClean="0">
                <a:ea typeface="宋体" pitchFamily="2" charset="-122"/>
              </a:rPr>
              <a:t>1 </a:t>
            </a:r>
            <a:r>
              <a:rPr lang="zh-CN" altLang="en-US" sz="2000" b="1" smtClean="0">
                <a:ea typeface="宋体" pitchFamily="2" charset="-122"/>
              </a:rPr>
              <a:t>）现在的 </a:t>
            </a:r>
            <a:r>
              <a:rPr lang="en-US" altLang="zh-CN" sz="2000" b="1" smtClean="0">
                <a:ea typeface="宋体" pitchFamily="2" charset="-122"/>
              </a:rPr>
              <a:t>Web </a:t>
            </a:r>
            <a:r>
              <a:rPr lang="zh-CN" altLang="en-US" sz="2000" b="1" smtClean="0">
                <a:ea typeface="宋体" pitchFamily="2" charset="-122"/>
              </a:rPr>
              <a:t>应用系统基本采用先注册，后登陆的方式。因此，必须测试有效和无效的用户名和密码，要注意到是否大小写敏感，可以试多少次的限制，是否可以不登陆而直接浏览某个页面等。 </a:t>
            </a:r>
          </a:p>
          <a:p>
            <a:pPr lvl="1" eaLnBrk="1" hangingPunct="1">
              <a:lnSpc>
                <a:spcPct val="150000"/>
              </a:lnSpc>
            </a:pPr>
            <a:r>
              <a:rPr lang="en-US" altLang="zh-CN" sz="2000" b="1" smtClean="0">
                <a:ea typeface="宋体" pitchFamily="2" charset="-122"/>
              </a:rPr>
              <a:t>2 </a:t>
            </a:r>
            <a:r>
              <a:rPr lang="zh-CN" altLang="en-US" sz="2000" b="1" smtClean="0">
                <a:ea typeface="宋体" pitchFamily="2" charset="-122"/>
              </a:rPr>
              <a:t>） </a:t>
            </a:r>
            <a:r>
              <a:rPr lang="en-US" altLang="zh-CN" sz="2000" b="1" smtClean="0">
                <a:ea typeface="宋体" pitchFamily="2" charset="-122"/>
              </a:rPr>
              <a:t>Web </a:t>
            </a:r>
            <a:r>
              <a:rPr lang="zh-CN" altLang="en-US" sz="2000" b="1" smtClean="0">
                <a:ea typeface="宋体" pitchFamily="2" charset="-122"/>
              </a:rPr>
              <a:t>应用系统是否有超时的限制，也就是说，用户登陆后在一定时间内（例如 </a:t>
            </a:r>
            <a:r>
              <a:rPr lang="en-US" altLang="zh-CN" sz="2000" b="1" smtClean="0">
                <a:ea typeface="宋体" pitchFamily="2" charset="-122"/>
              </a:rPr>
              <a:t>15 </a:t>
            </a:r>
            <a:r>
              <a:rPr lang="zh-CN" altLang="en-US" sz="2000" b="1" smtClean="0">
                <a:ea typeface="宋体" pitchFamily="2" charset="-122"/>
              </a:rPr>
              <a:t>分钟）没有点击任何页面，是否需要重新登陆才能正常使用。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anim to="" calcmode="lin" valueType="num">
                                      <p:cBhvr>
                                        <p:cTn id="7" dur="1" fill="hold"/>
                                        <p:tgtEl>
                                          <p:spTgt spid="548867">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48867">
                                            <p:txEl>
                                              <p:pRg st="2" end="2"/>
                                            </p:txEl>
                                          </p:spTgt>
                                        </p:tgtEl>
                                        <p:attrNameLst>
                                          <p:attrName>style.visibility</p:attrName>
                                        </p:attrNameLst>
                                      </p:cBhvr>
                                      <p:to>
                                        <p:strVal val="visible"/>
                                      </p:to>
                                    </p:set>
                                    <p:anim to="" calcmode="lin" valueType="num">
                                      <p:cBhvr>
                                        <p:cTn id="12" dur="1" fill="hold"/>
                                        <p:tgtEl>
                                          <p:spTgt spid="548867">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1161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11620" name="Rectangle 2"/>
          <p:cNvSpPr>
            <a:spLocks noGrp="1" noChangeArrowheads="1"/>
          </p:cNvSpPr>
          <p:nvPr>
            <p:ph type="title"/>
          </p:nvPr>
        </p:nvSpPr>
        <p:spPr/>
        <p:txBody>
          <a:bodyPr/>
          <a:lstStyle/>
          <a:p>
            <a:pPr eaLnBrk="1" hangingPunct="1"/>
            <a:r>
              <a:rPr lang="zh-CN" altLang="en-US" smtClean="0">
                <a:ea typeface="宋体" pitchFamily="2" charset="-122"/>
              </a:rPr>
              <a:t>安全性测试 </a:t>
            </a:r>
          </a:p>
        </p:txBody>
      </p:sp>
      <p:sp>
        <p:nvSpPr>
          <p:cNvPr id="551939" name="Rectangle 3"/>
          <p:cNvSpPr>
            <a:spLocks noGrp="1" noChangeArrowheads="1"/>
          </p:cNvSpPr>
          <p:nvPr>
            <p:ph type="body" idx="1"/>
          </p:nvPr>
        </p:nvSpPr>
        <p:spPr/>
        <p:txBody>
          <a:bodyPr/>
          <a:lstStyle/>
          <a:p>
            <a:pPr eaLnBrk="1" hangingPunct="1">
              <a:lnSpc>
                <a:spcPct val="150000"/>
              </a:lnSpc>
            </a:pPr>
            <a:r>
              <a:rPr lang="en-US" altLang="zh-CN" sz="2400" b="1" smtClean="0">
                <a:solidFill>
                  <a:srgbClr val="FF0000"/>
                </a:solidFill>
                <a:ea typeface="宋体" pitchFamily="2" charset="-122"/>
              </a:rPr>
              <a:t>Web </a:t>
            </a:r>
            <a:r>
              <a:rPr lang="zh-CN" altLang="en-US" sz="2400" b="1" smtClean="0">
                <a:solidFill>
                  <a:srgbClr val="FF0000"/>
                </a:solidFill>
                <a:ea typeface="宋体" pitchFamily="2" charset="-122"/>
              </a:rPr>
              <a:t>应用系统的安全性测试区域主要有： </a:t>
            </a:r>
          </a:p>
          <a:p>
            <a:pPr lvl="1" eaLnBrk="1" hangingPunct="1">
              <a:lnSpc>
                <a:spcPct val="150000"/>
              </a:lnSpc>
            </a:pPr>
            <a:r>
              <a:rPr lang="en-US" altLang="zh-CN" sz="2000" b="1" smtClean="0">
                <a:ea typeface="宋体" pitchFamily="2" charset="-122"/>
              </a:rPr>
              <a:t>3 </a:t>
            </a:r>
            <a:r>
              <a:rPr lang="zh-CN" altLang="en-US" sz="2000" b="1" smtClean="0">
                <a:ea typeface="宋体" pitchFamily="2" charset="-122"/>
              </a:rPr>
              <a:t>）为了保证 </a:t>
            </a:r>
            <a:r>
              <a:rPr lang="en-US" altLang="zh-CN" sz="2000" b="1" smtClean="0">
                <a:ea typeface="宋体" pitchFamily="2" charset="-122"/>
              </a:rPr>
              <a:t>Web </a:t>
            </a:r>
            <a:r>
              <a:rPr lang="zh-CN" altLang="en-US" sz="2000" b="1" smtClean="0">
                <a:ea typeface="宋体" pitchFamily="2" charset="-122"/>
              </a:rPr>
              <a:t>应用系统的安全性，日志文件是至关重要的。需要测试相关信息是否写进了日志文件、是否可追踪。 </a:t>
            </a:r>
          </a:p>
          <a:p>
            <a:pPr lvl="1" eaLnBrk="1" hangingPunct="1">
              <a:lnSpc>
                <a:spcPct val="150000"/>
              </a:lnSpc>
            </a:pPr>
            <a:r>
              <a:rPr lang="en-US" altLang="zh-CN" sz="2000" b="1" smtClean="0">
                <a:ea typeface="宋体" pitchFamily="2" charset="-122"/>
              </a:rPr>
              <a:t>4 </a:t>
            </a:r>
            <a:r>
              <a:rPr lang="zh-CN" altLang="en-US" sz="2000" b="1" smtClean="0">
                <a:ea typeface="宋体" pitchFamily="2" charset="-122"/>
              </a:rPr>
              <a:t>）当使用了安全套接字时，还要测试加密是否正确，检查信息的完整性。 </a:t>
            </a:r>
          </a:p>
          <a:p>
            <a:pPr lvl="1" eaLnBrk="1" hangingPunct="1">
              <a:lnSpc>
                <a:spcPct val="150000"/>
              </a:lnSpc>
            </a:pPr>
            <a:r>
              <a:rPr lang="en-US" altLang="zh-CN" sz="2000" b="1" smtClean="0">
                <a:ea typeface="宋体" pitchFamily="2" charset="-122"/>
              </a:rPr>
              <a:t>5 </a:t>
            </a:r>
            <a:r>
              <a:rPr lang="zh-CN" altLang="en-US" sz="2000" b="1" smtClean="0">
                <a:ea typeface="宋体" pitchFamily="2" charset="-122"/>
              </a:rPr>
              <a:t>）服务器端的脚本常常构成安全漏洞，这些漏洞又常常被黑客利用。所以，还要测试没有经过授权，就不能在服务器端放置和编辑脚本的问题。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1939">
                                            <p:txEl>
                                              <p:pRg st="1" end="1"/>
                                            </p:txEl>
                                          </p:spTgt>
                                        </p:tgtEl>
                                        <p:attrNameLst>
                                          <p:attrName>style.visibility</p:attrName>
                                        </p:attrNameLst>
                                      </p:cBhvr>
                                      <p:to>
                                        <p:strVal val="visible"/>
                                      </p:to>
                                    </p:set>
                                    <p:anim to="" calcmode="lin" valueType="num">
                                      <p:cBhvr>
                                        <p:cTn id="7" dur="1" fill="hold"/>
                                        <p:tgtEl>
                                          <p:spTgt spid="551939">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51939">
                                            <p:txEl>
                                              <p:pRg st="2" end="2"/>
                                            </p:txEl>
                                          </p:spTgt>
                                        </p:tgtEl>
                                        <p:attrNameLst>
                                          <p:attrName>style.visibility</p:attrName>
                                        </p:attrNameLst>
                                      </p:cBhvr>
                                      <p:to>
                                        <p:strVal val="visible"/>
                                      </p:to>
                                    </p:set>
                                    <p:anim to="" calcmode="lin" valueType="num">
                                      <p:cBhvr>
                                        <p:cTn id="12" dur="1" fill="hold"/>
                                        <p:tgtEl>
                                          <p:spTgt spid="551939">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51939">
                                            <p:txEl>
                                              <p:pRg st="3" end="3"/>
                                            </p:txEl>
                                          </p:spTgt>
                                        </p:tgtEl>
                                        <p:attrNameLst>
                                          <p:attrName>style.visibility</p:attrName>
                                        </p:attrNameLst>
                                      </p:cBhvr>
                                      <p:to>
                                        <p:strVal val="visible"/>
                                      </p:to>
                                    </p:set>
                                    <p:animEffect transition="in" filter="dissolve">
                                      <p:cBhvr>
                                        <p:cTn id="17" dur="500"/>
                                        <p:tgtEl>
                                          <p:spTgt spid="551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1264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12644" name="Rectangle 2"/>
          <p:cNvSpPr>
            <a:spLocks noGrp="1" noChangeArrowheads="1"/>
          </p:cNvSpPr>
          <p:nvPr>
            <p:ph type="title"/>
          </p:nvPr>
        </p:nvSpPr>
        <p:spPr/>
        <p:txBody>
          <a:bodyPr/>
          <a:lstStyle/>
          <a:p>
            <a:pPr eaLnBrk="1" hangingPunct="1"/>
            <a:r>
              <a:rPr lang="zh-CN" altLang="en-US" smtClean="0">
                <a:ea typeface="宋体" pitchFamily="2" charset="-122"/>
              </a:rPr>
              <a:t>总结</a:t>
            </a:r>
          </a:p>
        </p:txBody>
      </p:sp>
      <p:sp>
        <p:nvSpPr>
          <p:cNvPr id="112645" name="Rectangle 3"/>
          <p:cNvSpPr>
            <a:spLocks noGrp="1" noChangeArrowheads="1"/>
          </p:cNvSpPr>
          <p:nvPr>
            <p:ph type="body" idx="1"/>
          </p:nvPr>
        </p:nvSpPr>
        <p:spPr/>
        <p:txBody>
          <a:bodyPr/>
          <a:lstStyle/>
          <a:p>
            <a:pPr eaLnBrk="1" hangingPunct="1">
              <a:lnSpc>
                <a:spcPct val="150000"/>
              </a:lnSpc>
              <a:buFont typeface="Wingdings" pitchFamily="2" charset="2"/>
              <a:buNone/>
            </a:pPr>
            <a:r>
              <a:rPr lang="zh-CN" altLang="en-US" sz="2800" b="1" smtClean="0">
                <a:ea typeface="宋体" pitchFamily="2" charset="-122"/>
              </a:rPr>
              <a:t>       我们从功能、性能、可用性、客户端兼容性、安全性等方面讨论了基于 </a:t>
            </a:r>
            <a:r>
              <a:rPr lang="en-US" altLang="zh-CN" sz="2800" b="1" smtClean="0">
                <a:ea typeface="宋体" pitchFamily="2" charset="-122"/>
              </a:rPr>
              <a:t>Web </a:t>
            </a:r>
            <a:r>
              <a:rPr lang="zh-CN" altLang="en-US" sz="2800" b="1" smtClean="0">
                <a:ea typeface="宋体" pitchFamily="2" charset="-122"/>
              </a:rPr>
              <a:t>的系统测试方法。 </a:t>
            </a:r>
          </a:p>
          <a:p>
            <a:pPr eaLnBrk="1" hangingPunct="1">
              <a:lnSpc>
                <a:spcPct val="150000"/>
              </a:lnSpc>
              <a:buFont typeface="Wingdings" pitchFamily="2" charset="2"/>
              <a:buNone/>
            </a:pPr>
            <a:r>
              <a:rPr lang="zh-CN" altLang="en-US" sz="2800" b="1" smtClean="0">
                <a:ea typeface="宋体" pitchFamily="2" charset="-122"/>
              </a:rPr>
              <a:t>         基于 </a:t>
            </a:r>
            <a:r>
              <a:rPr lang="en-US" altLang="zh-CN" sz="2800" b="1" smtClean="0">
                <a:ea typeface="宋体" pitchFamily="2" charset="-122"/>
              </a:rPr>
              <a:t>Web </a:t>
            </a:r>
            <a:r>
              <a:rPr lang="zh-CN" altLang="en-US" sz="2800" b="1" smtClean="0">
                <a:ea typeface="宋体" pitchFamily="2" charset="-122"/>
              </a:rPr>
              <a:t>的系统测试不但需要检查和验证是否按照设计的要求运行，而且还要评价系统在不同用户的浏览器端的显示是否合适。重要的是，还要从最终用户的角度进行安全性和可用性测试。</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1366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13668" name="Rectangle 2"/>
          <p:cNvSpPr>
            <a:spLocks noGrp="1" noChangeArrowheads="1"/>
          </p:cNvSpPr>
          <p:nvPr>
            <p:ph type="title"/>
          </p:nvPr>
        </p:nvSpPr>
        <p:spPr/>
        <p:txBody>
          <a:bodyPr/>
          <a:lstStyle/>
          <a:p>
            <a:pPr eaLnBrk="1" hangingPunct="1"/>
            <a:r>
              <a:rPr lang="zh-CN" altLang="en-US" smtClean="0">
                <a:ea typeface="宋体" pitchFamily="2" charset="-122"/>
              </a:rPr>
              <a:t>作业题</a:t>
            </a:r>
          </a:p>
        </p:txBody>
      </p:sp>
      <p:sp>
        <p:nvSpPr>
          <p:cNvPr id="340995" name="Rectangle 3"/>
          <p:cNvSpPr>
            <a:spLocks noGrp="1" noChangeArrowheads="1"/>
          </p:cNvSpPr>
          <p:nvPr>
            <p:ph type="body" idx="1"/>
          </p:nvPr>
        </p:nvSpPr>
        <p:spPr>
          <a:xfrm>
            <a:off x="755650" y="1557338"/>
            <a:ext cx="7920038" cy="4608512"/>
          </a:xfrm>
          <a:noFill/>
        </p:spPr>
        <p:txBody>
          <a:bodyPr/>
          <a:lstStyle/>
          <a:p>
            <a:pPr eaLnBrk="1" hangingPunct="1">
              <a:lnSpc>
                <a:spcPct val="150000"/>
              </a:lnSpc>
              <a:buFont typeface="Wingdings" pitchFamily="2" charset="2"/>
              <a:buNone/>
            </a:pPr>
            <a:r>
              <a:rPr lang="en-US" altLang="zh-CN" sz="2400" b="1" smtClean="0">
                <a:ea typeface="宋体" pitchFamily="2" charset="-122"/>
              </a:rPr>
              <a:t>1.</a:t>
            </a:r>
            <a:r>
              <a:rPr lang="zh-CN" altLang="en-US" sz="2400" b="1" smtClean="0">
                <a:ea typeface="宋体" pitchFamily="2" charset="-122"/>
              </a:rPr>
              <a:t>设计</a:t>
            </a:r>
            <a:r>
              <a:rPr lang="en-US" altLang="zh-CN" sz="2400" b="1" smtClean="0">
                <a:ea typeface="宋体" pitchFamily="2" charset="-122"/>
              </a:rPr>
              <a:t>word 2003</a:t>
            </a:r>
            <a:r>
              <a:rPr lang="zh-CN" altLang="en-US" sz="2400" b="1" smtClean="0">
                <a:ea typeface="宋体" pitchFamily="2" charset="-122"/>
              </a:rPr>
              <a:t>的兼容性测试策略？</a:t>
            </a:r>
          </a:p>
          <a:p>
            <a:pPr eaLnBrk="1" hangingPunct="1">
              <a:lnSpc>
                <a:spcPct val="150000"/>
              </a:lnSpc>
              <a:buFont typeface="Wingdings" pitchFamily="2" charset="2"/>
              <a:buNone/>
            </a:pPr>
            <a:r>
              <a:rPr lang="en-US" altLang="zh-CN" sz="2400" b="1" smtClean="0">
                <a:ea typeface="宋体" pitchFamily="2" charset="-122"/>
              </a:rPr>
              <a:t>2.</a:t>
            </a:r>
            <a:r>
              <a:rPr lang="zh-CN" altLang="en-US" sz="2400" b="1" smtClean="0">
                <a:ea typeface="宋体" pitchFamily="2" charset="-122"/>
              </a:rPr>
              <a:t>设计一个</a:t>
            </a:r>
            <a:r>
              <a:rPr lang="en-US" altLang="zh-CN" sz="2400" b="1" smtClean="0">
                <a:ea typeface="宋体" pitchFamily="2" charset="-122"/>
              </a:rPr>
              <a:t>Power Point</a:t>
            </a:r>
            <a:r>
              <a:rPr lang="zh-CN" altLang="en-US" sz="2400" b="1" smtClean="0">
                <a:ea typeface="宋体" pitchFamily="2" charset="-122"/>
              </a:rPr>
              <a:t>界面测试的检查单？</a:t>
            </a:r>
          </a:p>
          <a:p>
            <a:pPr eaLnBrk="1" hangingPunct="1">
              <a:lnSpc>
                <a:spcPct val="150000"/>
              </a:lnSpc>
              <a:buFont typeface="Wingdings" pitchFamily="2" charset="2"/>
              <a:buNone/>
            </a:pPr>
            <a:r>
              <a:rPr lang="en-US" altLang="zh-CN" sz="2400" b="1" smtClean="0">
                <a:ea typeface="宋体" pitchFamily="2" charset="-122"/>
              </a:rPr>
              <a:t>3.</a:t>
            </a:r>
            <a:r>
              <a:rPr lang="zh-CN" altLang="en-US" sz="2400" b="1" smtClean="0">
                <a:ea typeface="宋体" pitchFamily="2" charset="-122"/>
              </a:rPr>
              <a:t>分别举例讲解什么是一般性能测试、稳定性测试、负载测试、压力测试？</a:t>
            </a:r>
          </a:p>
          <a:p>
            <a:pPr eaLnBrk="1" hangingPunct="1">
              <a:lnSpc>
                <a:spcPct val="150000"/>
              </a:lnSpc>
              <a:buFont typeface="Wingdings" pitchFamily="2" charset="2"/>
              <a:buNone/>
            </a:pPr>
            <a:r>
              <a:rPr lang="en-US" altLang="zh-CN" sz="2400" b="1" smtClean="0">
                <a:ea typeface="宋体" pitchFamily="2" charset="-122"/>
              </a:rPr>
              <a:t>4.</a:t>
            </a:r>
            <a:r>
              <a:rPr lang="zh-CN" altLang="en-US" sz="2400" b="1" smtClean="0">
                <a:ea typeface="宋体" pitchFamily="2" charset="-122"/>
              </a:rPr>
              <a:t> 什么是安全性测试、回归测试和恢复测试？</a:t>
            </a:r>
          </a:p>
          <a:p>
            <a:pPr eaLnBrk="1" hangingPunct="1">
              <a:lnSpc>
                <a:spcPct val="150000"/>
              </a:lnSpc>
              <a:buFont typeface="Wingdings" pitchFamily="2" charset="2"/>
              <a:buNone/>
            </a:pPr>
            <a:r>
              <a:rPr lang="en-US" altLang="zh-CN" sz="2400" b="1" smtClean="0">
                <a:ea typeface="宋体" pitchFamily="2" charset="-122"/>
              </a:rPr>
              <a:t>5 .</a:t>
            </a:r>
            <a:r>
              <a:rPr lang="zh-CN" altLang="en-US" sz="2400" b="1" smtClean="0">
                <a:ea typeface="宋体" pitchFamily="2" charset="-122"/>
              </a:rPr>
              <a:t> 设计淘宝网的性能测试方案？</a:t>
            </a:r>
          </a:p>
          <a:p>
            <a:pPr eaLnBrk="1" hangingPunct="1">
              <a:lnSpc>
                <a:spcPct val="150000"/>
              </a:lnSpc>
              <a:buFont typeface="Wingdings" pitchFamily="2" charset="2"/>
              <a:buNone/>
            </a:pPr>
            <a:r>
              <a:rPr lang="en-US" altLang="zh-CN" sz="2400" b="1" smtClean="0">
                <a:ea typeface="宋体" pitchFamily="2" charset="-122"/>
              </a:rPr>
              <a:t>6 .</a:t>
            </a:r>
            <a:r>
              <a:rPr lang="zh-CN" altLang="en-US" sz="2400" b="1" smtClean="0">
                <a:ea typeface="宋体" pitchFamily="2" charset="-122"/>
              </a:rPr>
              <a:t> 设计一个数据库系统的安装卸载测试方案？</a:t>
            </a:r>
            <a:endParaRPr lang="en-US" altLang="zh-CN" sz="2400" b="1"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anim to="" calcmode="lin" valueType="num">
                                      <p:cBhvr>
                                        <p:cTn id="7" dur="1" fill="hold"/>
                                        <p:tgtEl>
                                          <p:spTgt spid="34099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40995">
                                            <p:txEl>
                                              <p:pRg st="1" end="1"/>
                                            </p:txEl>
                                          </p:spTgt>
                                        </p:tgtEl>
                                        <p:attrNameLst>
                                          <p:attrName>style.visibility</p:attrName>
                                        </p:attrNameLst>
                                      </p:cBhvr>
                                      <p:to>
                                        <p:strVal val="visible"/>
                                      </p:to>
                                    </p:set>
                                    <p:anim to="" calcmode="lin" valueType="num">
                                      <p:cBhvr>
                                        <p:cTn id="12" dur="1" fill="hold"/>
                                        <p:tgtEl>
                                          <p:spTgt spid="340995">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40995">
                                            <p:txEl>
                                              <p:pRg st="2" end="2"/>
                                            </p:txEl>
                                          </p:spTgt>
                                        </p:tgtEl>
                                        <p:attrNameLst>
                                          <p:attrName>style.visibility</p:attrName>
                                        </p:attrNameLst>
                                      </p:cBhvr>
                                      <p:to>
                                        <p:strVal val="visible"/>
                                      </p:to>
                                    </p:set>
                                    <p:anim to="" calcmode="lin" valueType="num">
                                      <p:cBhvr>
                                        <p:cTn id="17" dur="1" fill="hold"/>
                                        <p:tgtEl>
                                          <p:spTgt spid="340995">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40995">
                                            <p:txEl>
                                              <p:pRg st="3" end="3"/>
                                            </p:txEl>
                                          </p:spTgt>
                                        </p:tgtEl>
                                        <p:attrNameLst>
                                          <p:attrName>style.visibility</p:attrName>
                                        </p:attrNameLst>
                                      </p:cBhvr>
                                      <p:to>
                                        <p:strVal val="visible"/>
                                      </p:to>
                                    </p:set>
                                    <p:anim to="" calcmode="lin" valueType="num">
                                      <p:cBhvr>
                                        <p:cTn id="22" dur="1" fill="hold"/>
                                        <p:tgtEl>
                                          <p:spTgt spid="340995">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40995">
                                            <p:txEl>
                                              <p:pRg st="4" end="4"/>
                                            </p:txEl>
                                          </p:spTgt>
                                        </p:tgtEl>
                                        <p:attrNameLst>
                                          <p:attrName>style.visibility</p:attrName>
                                        </p:attrNameLst>
                                      </p:cBhvr>
                                      <p:to>
                                        <p:strVal val="visible"/>
                                      </p:to>
                                    </p:set>
                                    <p:anim to="" calcmode="lin" valueType="num">
                                      <p:cBhvr>
                                        <p:cTn id="27" dur="1" fill="hold"/>
                                        <p:tgtEl>
                                          <p:spTgt spid="340995">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40995">
                                            <p:txEl>
                                              <p:pRg st="5" end="5"/>
                                            </p:txEl>
                                          </p:spTgt>
                                        </p:tgtEl>
                                        <p:attrNameLst>
                                          <p:attrName>style.visibility</p:attrName>
                                        </p:attrNameLst>
                                      </p:cBhvr>
                                      <p:to>
                                        <p:strVal val="visible"/>
                                      </p:to>
                                    </p:set>
                                    <p:anim to="" calcmode="lin" valueType="num">
                                      <p:cBhvr>
                                        <p:cTn id="32" dur="1" fill="hold"/>
                                        <p:tgtEl>
                                          <p:spTgt spid="340995">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dt" sz="quarter" idx="10"/>
          </p:nvPr>
        </p:nvSpPr>
        <p:spPr/>
        <p:txBody>
          <a:bodyPr/>
          <a:lstStyle/>
          <a:p>
            <a:pPr>
              <a:defRPr/>
            </a:pPr>
            <a:fld id="{4D091032-9F30-42A2-9FCD-170BE6A903D4}" type="datetime3">
              <a:rPr lang="zh-CN" altLang="en-US"/>
              <a:pPr>
                <a:defRPr/>
              </a:pPr>
              <a:t>2015年3月29日星期日</a:t>
            </a:fld>
            <a:endParaRPr lang="en-US" altLang="zh-CN"/>
          </a:p>
        </p:txBody>
      </p:sp>
      <p:sp>
        <p:nvSpPr>
          <p:cNvPr id="114691" name="Rectangle 5"/>
          <p:cNvSpPr>
            <a:spLocks noGrp="1" noChangeArrowheads="1"/>
          </p:cNvSpPr>
          <p:nvPr>
            <p:ph type="ftr" sz="quarter" idx="11"/>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14692" name="Rectangle 2"/>
          <p:cNvSpPr>
            <a:spLocks noGrp="1" noChangeArrowheads="1"/>
          </p:cNvSpPr>
          <p:nvPr>
            <p:ph type="subTitle" idx="1"/>
          </p:nvPr>
        </p:nvSpPr>
        <p:spPr bwMode="white">
          <a:xfrm>
            <a:off x="2819400" y="4953000"/>
            <a:ext cx="5167313" cy="414338"/>
          </a:xfrm>
          <a:extLst>
            <a:ext uri="{91240B29-F687-4F45-9708-019B960494DF}">
              <a14:hiddenLine xmlns:a14="http://schemas.microsoft.com/office/drawing/2010/main" w="9525">
                <a:solidFill>
                  <a:schemeClr val="bg1"/>
                </a:solidFill>
                <a:miter lim="800000"/>
                <a:headEnd/>
                <a:tailEnd/>
              </a14:hiddenLine>
            </a:ext>
          </a:extLst>
        </p:spPr>
        <p:txBody>
          <a:bodyPr/>
          <a:lstStyle/>
          <a:p>
            <a:pPr algn="dist" eaLnBrk="1" hangingPunct="1">
              <a:lnSpc>
                <a:spcPct val="80000"/>
              </a:lnSpc>
            </a:pPr>
            <a:r>
              <a:rPr lang="en-US" altLang="zh-CN" sz="1800" b="1" smtClean="0">
                <a:solidFill>
                  <a:schemeClr val="bg1"/>
                </a:solidFill>
                <a:latin typeface="Arial" pitchFamily="34" charset="0"/>
                <a:ea typeface="宋体" pitchFamily="2" charset="-122"/>
              </a:rPr>
              <a:t>Click to edit company slogan .</a:t>
            </a:r>
          </a:p>
        </p:txBody>
      </p:sp>
      <p:sp>
        <p:nvSpPr>
          <p:cNvPr id="114693" name="Text Box 4"/>
          <p:cNvSpPr txBox="1">
            <a:spLocks noChangeArrowheads="1"/>
          </p:cNvSpPr>
          <p:nvPr/>
        </p:nvSpPr>
        <p:spPr bwMode="white">
          <a:xfrm>
            <a:off x="2438400" y="3276600"/>
            <a:ext cx="472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en-US" altLang="zh-CN" sz="1800" b="0">
                <a:solidFill>
                  <a:schemeClr val="bg1"/>
                </a:solidFill>
              </a:rPr>
              <a:t>www.themegallery.com</a:t>
            </a:r>
          </a:p>
        </p:txBody>
      </p:sp>
      <p:sp>
        <p:nvSpPr>
          <p:cNvPr id="87045" name="WordArt 5"/>
          <p:cNvSpPr>
            <a:spLocks noChangeArrowheads="1" noChangeShapeType="1" noTextEdit="1"/>
          </p:cNvSpPr>
          <p:nvPr/>
        </p:nvSpPr>
        <p:spPr bwMode="gray">
          <a:xfrm>
            <a:off x="2286000" y="4191000"/>
            <a:ext cx="5029200" cy="762000"/>
          </a:xfrm>
          <a:prstGeom prst="rect">
            <a:avLst/>
          </a:prstGeom>
        </p:spPr>
        <p:txBody>
          <a:bodyPr wrap="none" fromWordArt="1">
            <a:prstTxWarp prst="textDeflate">
              <a:avLst>
                <a:gd name="adj" fmla="val 0"/>
              </a:avLst>
            </a:prstTxWarp>
          </a:bodyPr>
          <a:lstStyle/>
          <a:p>
            <a:pPr algn="ctr"/>
            <a:r>
              <a:rPr lang="en-US" altLang="zh-CN" sz="3600"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331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3316" name="Rectangle 2"/>
          <p:cNvSpPr>
            <a:spLocks noGrp="1" noChangeArrowheads="1"/>
          </p:cNvSpPr>
          <p:nvPr>
            <p:ph type="title"/>
          </p:nvPr>
        </p:nvSpPr>
        <p:spPr/>
        <p:txBody>
          <a:bodyPr/>
          <a:lstStyle/>
          <a:p>
            <a:pPr eaLnBrk="1" hangingPunct="1"/>
            <a:r>
              <a:rPr lang="zh-CN" altLang="en-US" smtClean="0">
                <a:ea typeface="宋体" pitchFamily="2" charset="-122"/>
              </a:rPr>
              <a:t>界面测试（</a:t>
            </a:r>
            <a:r>
              <a:rPr lang="en-US" altLang="zh-CN" smtClean="0">
                <a:ea typeface="宋体" pitchFamily="2" charset="-122"/>
              </a:rPr>
              <a:t>UI  testing</a:t>
            </a:r>
            <a:r>
              <a:rPr lang="zh-CN" altLang="en-US" smtClean="0">
                <a:ea typeface="宋体" pitchFamily="2" charset="-122"/>
              </a:rPr>
              <a:t>）</a:t>
            </a:r>
            <a:endParaRPr lang="en-US" altLang="zh-CN" smtClean="0">
              <a:ea typeface="宋体" pitchFamily="2" charset="-122"/>
            </a:endParaRPr>
          </a:p>
        </p:txBody>
      </p:sp>
      <p:sp>
        <p:nvSpPr>
          <p:cNvPr id="451587" name="Rectangle 3"/>
          <p:cNvSpPr>
            <a:spLocks noGrp="1" noChangeArrowheads="1"/>
          </p:cNvSpPr>
          <p:nvPr>
            <p:ph type="body" idx="1"/>
          </p:nvPr>
        </p:nvSpPr>
        <p:spPr>
          <a:xfrm>
            <a:off x="647700" y="1412875"/>
            <a:ext cx="7885113" cy="3600450"/>
          </a:xfrm>
          <a:noFill/>
        </p:spPr>
        <p:txBody>
          <a:bodyPr/>
          <a:lstStyle/>
          <a:p>
            <a:pPr eaLnBrk="1" hangingPunct="1">
              <a:lnSpc>
                <a:spcPct val="120000"/>
              </a:lnSpc>
              <a:buFont typeface="Wingdings" pitchFamily="2" charset="2"/>
              <a:buNone/>
            </a:pPr>
            <a:r>
              <a:rPr lang="zh-CN" altLang="en-US" b="1" smtClean="0">
                <a:ea typeface="宋体" pitchFamily="2" charset="-122"/>
              </a:rPr>
              <a:t>  </a:t>
            </a:r>
            <a:r>
              <a:rPr lang="zh-CN" altLang="en-US" sz="2800" b="1" smtClean="0">
                <a:solidFill>
                  <a:srgbClr val="FF0000"/>
                </a:solidFill>
                <a:ea typeface="宋体" pitchFamily="2" charset="-122"/>
              </a:rPr>
              <a:t>菜单：</a:t>
            </a:r>
          </a:p>
          <a:p>
            <a:pPr lvl="2" eaLnBrk="1" hangingPunct="1">
              <a:lnSpc>
                <a:spcPct val="150000"/>
              </a:lnSpc>
              <a:buFont typeface="Wingdings" pitchFamily="2" charset="2"/>
              <a:buChar char="l"/>
            </a:pPr>
            <a:r>
              <a:rPr lang="zh-CN" altLang="en-US" sz="2000" b="1" smtClean="0">
                <a:ea typeface="宋体" pitchFamily="2" charset="-122"/>
              </a:rPr>
              <a:t>是否列出了所有的菜单功能和下拉式子功能？</a:t>
            </a:r>
          </a:p>
          <a:p>
            <a:pPr lvl="2" eaLnBrk="1" hangingPunct="1">
              <a:lnSpc>
                <a:spcPct val="150000"/>
              </a:lnSpc>
              <a:buFont typeface="Wingdings" pitchFamily="2" charset="2"/>
              <a:buChar char="l"/>
            </a:pPr>
            <a:r>
              <a:rPr lang="zh-CN" altLang="en-US" sz="2000" b="1" smtClean="0">
                <a:ea typeface="宋体" pitchFamily="2" charset="-122"/>
              </a:rPr>
              <a:t>下拉式操作能正确工作吗？</a:t>
            </a:r>
          </a:p>
          <a:p>
            <a:pPr lvl="2" eaLnBrk="1" hangingPunct="1">
              <a:lnSpc>
                <a:spcPct val="150000"/>
              </a:lnSpc>
              <a:buFont typeface="Wingdings" pitchFamily="2" charset="2"/>
              <a:buChar char="l"/>
            </a:pPr>
            <a:r>
              <a:rPr lang="zh-CN" altLang="en-US" sz="2000" b="1" smtClean="0">
                <a:ea typeface="宋体" pitchFamily="2" charset="-122"/>
              </a:rPr>
              <a:t>是否可以通过鼠标访问所有的菜单功能？</a:t>
            </a:r>
          </a:p>
          <a:p>
            <a:pPr lvl="2" eaLnBrk="1" hangingPunct="1">
              <a:lnSpc>
                <a:spcPct val="150000"/>
              </a:lnSpc>
              <a:buFont typeface="Wingdings" pitchFamily="2" charset="2"/>
              <a:buChar char="l"/>
            </a:pPr>
            <a:r>
              <a:rPr lang="zh-CN" altLang="en-US" sz="2000" b="1" smtClean="0">
                <a:ea typeface="宋体" pitchFamily="2" charset="-122"/>
              </a:rPr>
              <a:t>是否能够用其他的文本命令激活每个菜单功能？</a:t>
            </a:r>
          </a:p>
          <a:p>
            <a:pPr lvl="2" eaLnBrk="1" hangingPunct="1">
              <a:lnSpc>
                <a:spcPct val="150000"/>
              </a:lnSpc>
              <a:buFont typeface="Wingdings" pitchFamily="2" charset="2"/>
              <a:buChar char="l"/>
            </a:pPr>
            <a:r>
              <a:rPr lang="zh-CN" altLang="en-US" sz="2000" b="1" smtClean="0">
                <a:ea typeface="宋体" pitchFamily="2" charset="-122"/>
              </a:rPr>
              <a:t>菜单功能是否随当前的窗口操作适当的加亮或变灰？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451587">
                                            <p:txEl>
                                              <p:pRg st="1" end="1"/>
                                            </p:txEl>
                                          </p:spTgt>
                                        </p:tgtEl>
                                        <p:attrNameLst>
                                          <p:attrName>style.visibility</p:attrName>
                                        </p:attrNameLst>
                                      </p:cBhvr>
                                      <p:to>
                                        <p:strVal val="visible"/>
                                      </p:to>
                                    </p:set>
                                    <p:anim to="" calcmode="lin" valueType="num">
                                      <p:cBhvr>
                                        <p:cTn id="7" dur="1" fill="hold"/>
                                        <p:tgtEl>
                                          <p:spTgt spid="451587">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451587">
                                            <p:txEl>
                                              <p:pRg st="2" end="2"/>
                                            </p:txEl>
                                          </p:spTgt>
                                        </p:tgtEl>
                                        <p:attrNameLst>
                                          <p:attrName>style.visibility</p:attrName>
                                        </p:attrNameLst>
                                      </p:cBhvr>
                                      <p:to>
                                        <p:strVal val="visible"/>
                                      </p:to>
                                    </p:set>
                                    <p:anim to="" calcmode="lin" valueType="num">
                                      <p:cBhvr>
                                        <p:cTn id="12" dur="1" fill="hold"/>
                                        <p:tgtEl>
                                          <p:spTgt spid="451587">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451587">
                                            <p:txEl>
                                              <p:pRg st="3" end="3"/>
                                            </p:txEl>
                                          </p:spTgt>
                                        </p:tgtEl>
                                        <p:attrNameLst>
                                          <p:attrName>style.visibility</p:attrName>
                                        </p:attrNameLst>
                                      </p:cBhvr>
                                      <p:to>
                                        <p:strVal val="visible"/>
                                      </p:to>
                                    </p:set>
                                    <p:anim to="" calcmode="lin" valueType="num">
                                      <p:cBhvr>
                                        <p:cTn id="17" dur="1" fill="hold"/>
                                        <p:tgtEl>
                                          <p:spTgt spid="451587">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451587">
                                            <p:txEl>
                                              <p:pRg st="4" end="4"/>
                                            </p:txEl>
                                          </p:spTgt>
                                        </p:tgtEl>
                                        <p:attrNameLst>
                                          <p:attrName>style.visibility</p:attrName>
                                        </p:attrNameLst>
                                      </p:cBhvr>
                                      <p:to>
                                        <p:strVal val="visible"/>
                                      </p:to>
                                    </p:set>
                                    <p:anim to="" calcmode="lin" valueType="num">
                                      <p:cBhvr>
                                        <p:cTn id="22" dur="1" fill="hold"/>
                                        <p:tgtEl>
                                          <p:spTgt spid="451587">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451587">
                                            <p:txEl>
                                              <p:pRg st="5" end="5"/>
                                            </p:txEl>
                                          </p:spTgt>
                                        </p:tgtEl>
                                        <p:attrNameLst>
                                          <p:attrName>style.visibility</p:attrName>
                                        </p:attrNameLst>
                                      </p:cBhvr>
                                      <p:to>
                                        <p:strVal val="visible"/>
                                      </p:to>
                                    </p:set>
                                    <p:anim to="" calcmode="lin" valueType="num">
                                      <p:cBhvr>
                                        <p:cTn id="27" dur="1" fill="hold"/>
                                        <p:tgtEl>
                                          <p:spTgt spid="45158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4339"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4340" name="Rectangle 2"/>
          <p:cNvSpPr>
            <a:spLocks noGrp="1" noChangeArrowheads="1"/>
          </p:cNvSpPr>
          <p:nvPr>
            <p:ph type="title"/>
          </p:nvPr>
        </p:nvSpPr>
        <p:spPr/>
        <p:txBody>
          <a:bodyPr/>
          <a:lstStyle/>
          <a:p>
            <a:pPr eaLnBrk="1" hangingPunct="1"/>
            <a:r>
              <a:rPr lang="zh-CN" altLang="en-US" smtClean="0">
                <a:ea typeface="宋体" pitchFamily="2" charset="-122"/>
              </a:rPr>
              <a:t>界面测试（</a:t>
            </a:r>
            <a:r>
              <a:rPr lang="en-US" altLang="zh-CN" smtClean="0">
                <a:ea typeface="宋体" pitchFamily="2" charset="-122"/>
              </a:rPr>
              <a:t>UI  testing</a:t>
            </a:r>
            <a:r>
              <a:rPr lang="zh-CN" altLang="en-US" smtClean="0">
                <a:ea typeface="宋体" pitchFamily="2" charset="-122"/>
              </a:rPr>
              <a:t>）</a:t>
            </a:r>
            <a:endParaRPr lang="en-US" altLang="zh-CN" smtClean="0">
              <a:ea typeface="宋体" pitchFamily="2" charset="-122"/>
            </a:endParaRPr>
          </a:p>
        </p:txBody>
      </p:sp>
      <p:graphicFrame>
        <p:nvGraphicFramePr>
          <p:cNvPr id="457796" name="Group 68"/>
          <p:cNvGraphicFramePr>
            <a:graphicFrameLocks noGrp="1"/>
          </p:cNvGraphicFramePr>
          <p:nvPr>
            <p:ph sz="half" idx="2"/>
          </p:nvPr>
        </p:nvGraphicFramePr>
        <p:xfrm>
          <a:off x="468313" y="2133600"/>
          <a:ext cx="8435975" cy="4159251"/>
        </p:xfrm>
        <a:graphic>
          <a:graphicData uri="http://schemas.openxmlformats.org/drawingml/2006/table">
            <a:tbl>
              <a:tblPr/>
              <a:tblGrid>
                <a:gridCol w="815975"/>
                <a:gridCol w="6048375"/>
                <a:gridCol w="1571625"/>
              </a:tblGrid>
              <a:tr h="64135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编号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测试内容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测试结果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509588">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707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75" name="Rectangle 48"/>
          <p:cNvSpPr>
            <a:spLocks noChangeArrowheads="1"/>
          </p:cNvSpPr>
          <p:nvPr/>
        </p:nvSpPr>
        <p:spPr bwMode="auto">
          <a:xfrm>
            <a:off x="468313" y="1490663"/>
            <a:ext cx="6923087"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80000"/>
              </a:lnSpc>
              <a:buFont typeface="Wingdings" pitchFamily="2" charset="2"/>
              <a:buNone/>
            </a:pPr>
            <a:r>
              <a:rPr lang="zh-CN" altLang="en-US" sz="2800">
                <a:solidFill>
                  <a:srgbClr val="FF0000"/>
                </a:solidFill>
              </a:rPr>
              <a:t>界面测试一般采用检查单方式：</a:t>
            </a:r>
            <a:endParaRPr lang="en-US" altLang="zh-CN" sz="2800">
              <a:solidFill>
                <a:srgbClr val="FF0000"/>
              </a:solidFill>
            </a:endParaRPr>
          </a:p>
        </p:txBody>
      </p:sp>
      <p:sp>
        <p:nvSpPr>
          <p:cNvPr id="457789" name="Rectangle 61"/>
          <p:cNvSpPr>
            <a:spLocks noChangeArrowheads="1"/>
          </p:cNvSpPr>
          <p:nvPr/>
        </p:nvSpPr>
        <p:spPr bwMode="auto">
          <a:xfrm>
            <a:off x="1331913" y="2852738"/>
            <a:ext cx="56896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800"/>
              <a:t>软件窗口的长度和宽度接近黄金比例</a:t>
            </a:r>
          </a:p>
        </p:txBody>
      </p:sp>
      <p:sp>
        <p:nvSpPr>
          <p:cNvPr id="457790" name="Rectangle 62"/>
          <p:cNvSpPr>
            <a:spLocks noChangeArrowheads="1"/>
          </p:cNvSpPr>
          <p:nvPr/>
        </p:nvSpPr>
        <p:spPr bwMode="auto">
          <a:xfrm>
            <a:off x="1331913" y="3355975"/>
            <a:ext cx="56165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1800"/>
              <a:t>窗口上按钮的布局要与界面协调，不要过于密集，</a:t>
            </a:r>
          </a:p>
          <a:p>
            <a:pPr eaLnBrk="1" hangingPunct="1">
              <a:buFont typeface="Wingdings" pitchFamily="2" charset="2"/>
              <a:buNone/>
            </a:pPr>
            <a:r>
              <a:rPr lang="zh-CN" altLang="en-US" sz="1800"/>
              <a:t>也不要过于空旷</a:t>
            </a:r>
          </a:p>
        </p:txBody>
      </p:sp>
      <p:sp>
        <p:nvSpPr>
          <p:cNvPr id="457791" name="Rectangle 63"/>
          <p:cNvSpPr>
            <a:spLocks noChangeArrowheads="1"/>
          </p:cNvSpPr>
          <p:nvPr/>
        </p:nvSpPr>
        <p:spPr bwMode="auto">
          <a:xfrm>
            <a:off x="1331913" y="4076700"/>
            <a:ext cx="5689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1800"/>
              <a:t>界面上的字体一般为宋体，字号一般为</a:t>
            </a:r>
            <a:r>
              <a:rPr lang="en-US" altLang="zh-CN" sz="1800"/>
              <a:t>8~12</a:t>
            </a:r>
            <a:r>
              <a:rPr lang="zh-CN" altLang="en-US" sz="1800"/>
              <a:t>号</a:t>
            </a:r>
          </a:p>
        </p:txBody>
      </p:sp>
      <p:sp>
        <p:nvSpPr>
          <p:cNvPr id="457792" name="Rectangle 64"/>
          <p:cNvSpPr>
            <a:spLocks noChangeArrowheads="1"/>
          </p:cNvSpPr>
          <p:nvPr/>
        </p:nvSpPr>
        <p:spPr bwMode="auto">
          <a:xfrm>
            <a:off x="1331913" y="4581525"/>
            <a:ext cx="5689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800"/>
              <a:t>颜色的搭配要赏心悦目，不要使用大红大绿的颜色</a:t>
            </a:r>
          </a:p>
        </p:txBody>
      </p:sp>
      <p:sp>
        <p:nvSpPr>
          <p:cNvPr id="457793" name="Rectangle 65"/>
          <p:cNvSpPr>
            <a:spLocks noChangeArrowheads="1"/>
          </p:cNvSpPr>
          <p:nvPr/>
        </p:nvSpPr>
        <p:spPr bwMode="auto">
          <a:xfrm>
            <a:off x="1331913" y="5157788"/>
            <a:ext cx="56896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1800"/>
              <a:t>菜单的深度不要超过</a:t>
            </a:r>
            <a:r>
              <a:rPr lang="en-US" altLang="zh-CN" sz="1800"/>
              <a:t>3</a:t>
            </a:r>
            <a:r>
              <a:rPr lang="zh-CN" altLang="en-US" sz="1800"/>
              <a:t>级，快捷键没有重复，</a:t>
            </a:r>
          </a:p>
          <a:p>
            <a:pPr eaLnBrk="1" hangingPunct="1">
              <a:buFont typeface="Wingdings" pitchFamily="2" charset="2"/>
              <a:buNone/>
            </a:pPr>
            <a:r>
              <a:rPr lang="zh-CN" altLang="en-US" sz="1800"/>
              <a:t>应采用“主要</a:t>
            </a:r>
            <a:r>
              <a:rPr lang="en-US" altLang="zh-CN" sz="1800"/>
              <a:t>-</a:t>
            </a:r>
            <a:r>
              <a:rPr lang="zh-CN" altLang="en-US" sz="1800"/>
              <a:t>次要</a:t>
            </a:r>
            <a:r>
              <a:rPr lang="en-US" altLang="zh-CN" sz="1800"/>
              <a:t>-</a:t>
            </a:r>
            <a:r>
              <a:rPr lang="zh-CN" altLang="en-US" sz="1800"/>
              <a:t>帮助”的布局形式</a:t>
            </a:r>
          </a:p>
        </p:txBody>
      </p:sp>
      <p:sp>
        <p:nvSpPr>
          <p:cNvPr id="457797" name="Rectangle 69"/>
          <p:cNvSpPr>
            <a:spLocks noChangeArrowheads="1"/>
          </p:cNvSpPr>
          <p:nvPr/>
        </p:nvSpPr>
        <p:spPr bwMode="auto">
          <a:xfrm>
            <a:off x="1330325" y="5876925"/>
            <a:ext cx="5689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800"/>
              <a:t>无错别字，无中英文混合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57789"/>
                                        </p:tgtEl>
                                        <p:attrNameLst>
                                          <p:attrName>style.visibility</p:attrName>
                                        </p:attrNameLst>
                                      </p:cBhvr>
                                      <p:to>
                                        <p:strVal val="visible"/>
                                      </p:to>
                                    </p:set>
                                    <p:anim to="" calcmode="lin" valueType="num">
                                      <p:cBhvr>
                                        <p:cTn id="7" dur="1" fill="hold"/>
                                        <p:tgtEl>
                                          <p:spTgt spid="45778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57790"/>
                                        </p:tgtEl>
                                        <p:attrNameLst>
                                          <p:attrName>style.visibility</p:attrName>
                                        </p:attrNameLst>
                                      </p:cBhvr>
                                      <p:to>
                                        <p:strVal val="visible"/>
                                      </p:to>
                                    </p:set>
                                    <p:anim to="" calcmode="lin" valueType="num">
                                      <p:cBhvr>
                                        <p:cTn id="12" dur="1" fill="hold"/>
                                        <p:tgtEl>
                                          <p:spTgt spid="45779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57791"/>
                                        </p:tgtEl>
                                        <p:attrNameLst>
                                          <p:attrName>style.visibility</p:attrName>
                                        </p:attrNameLst>
                                      </p:cBhvr>
                                      <p:to>
                                        <p:strVal val="visible"/>
                                      </p:to>
                                    </p:set>
                                    <p:anim to="" calcmode="lin" valueType="num">
                                      <p:cBhvr>
                                        <p:cTn id="17" dur="1" fill="hold"/>
                                        <p:tgtEl>
                                          <p:spTgt spid="457791"/>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57792"/>
                                        </p:tgtEl>
                                        <p:attrNameLst>
                                          <p:attrName>style.visibility</p:attrName>
                                        </p:attrNameLst>
                                      </p:cBhvr>
                                      <p:to>
                                        <p:strVal val="visible"/>
                                      </p:to>
                                    </p:set>
                                    <p:anim to="" calcmode="lin" valueType="num">
                                      <p:cBhvr>
                                        <p:cTn id="22" dur="1" fill="hold"/>
                                        <p:tgtEl>
                                          <p:spTgt spid="457792"/>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57793"/>
                                        </p:tgtEl>
                                        <p:attrNameLst>
                                          <p:attrName>style.visibility</p:attrName>
                                        </p:attrNameLst>
                                      </p:cBhvr>
                                      <p:to>
                                        <p:strVal val="visible"/>
                                      </p:to>
                                    </p:set>
                                    <p:anim to="" calcmode="lin" valueType="num">
                                      <p:cBhvr>
                                        <p:cTn id="27" dur="1" fill="hold"/>
                                        <p:tgtEl>
                                          <p:spTgt spid="457793"/>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457797"/>
                                        </p:tgtEl>
                                        <p:attrNameLst>
                                          <p:attrName>style.visibility</p:attrName>
                                        </p:attrNameLst>
                                      </p:cBhvr>
                                      <p:to>
                                        <p:strVal val="visible"/>
                                      </p:to>
                                    </p:set>
                                    <p:anim to="" calcmode="lin" valueType="num">
                                      <p:cBhvr>
                                        <p:cTn id="32" dur="1" fill="hold"/>
                                        <p:tgtEl>
                                          <p:spTgt spid="45779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89" grpId="0"/>
      <p:bldP spid="457790" grpId="0"/>
      <p:bldP spid="457791" grpId="0"/>
      <p:bldP spid="457792" grpId="0"/>
      <p:bldP spid="457793" grpId="0"/>
      <p:bldP spid="45779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5363"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5364" name="Rectangle 2"/>
          <p:cNvSpPr>
            <a:spLocks noGrp="1" noChangeArrowheads="1"/>
          </p:cNvSpPr>
          <p:nvPr>
            <p:ph type="title"/>
          </p:nvPr>
        </p:nvSpPr>
        <p:spPr/>
        <p:txBody>
          <a:bodyPr/>
          <a:lstStyle/>
          <a:p>
            <a:pPr eaLnBrk="1" hangingPunct="1"/>
            <a:r>
              <a:rPr lang="zh-CN" altLang="en-US" smtClean="0">
                <a:ea typeface="宋体" pitchFamily="2" charset="-122"/>
              </a:rPr>
              <a:t>界面测试（</a:t>
            </a:r>
            <a:r>
              <a:rPr lang="en-US" altLang="zh-CN" smtClean="0">
                <a:ea typeface="宋体" pitchFamily="2" charset="-122"/>
              </a:rPr>
              <a:t>UI  testing</a:t>
            </a:r>
            <a:r>
              <a:rPr lang="zh-CN" altLang="en-US" smtClean="0">
                <a:ea typeface="宋体" pitchFamily="2" charset="-122"/>
              </a:rPr>
              <a:t>）</a:t>
            </a:r>
            <a:endParaRPr lang="en-US" altLang="zh-CN" smtClean="0">
              <a:ea typeface="宋体" pitchFamily="2" charset="-122"/>
            </a:endParaRPr>
          </a:p>
        </p:txBody>
      </p:sp>
      <p:graphicFrame>
        <p:nvGraphicFramePr>
          <p:cNvPr id="553014" name="Group 54"/>
          <p:cNvGraphicFramePr>
            <a:graphicFrameLocks noGrp="1"/>
          </p:cNvGraphicFramePr>
          <p:nvPr>
            <p:ph sz="half" idx="2"/>
          </p:nvPr>
        </p:nvGraphicFramePr>
        <p:xfrm>
          <a:off x="468313" y="2133600"/>
          <a:ext cx="8435975" cy="2879726"/>
        </p:xfrm>
        <a:graphic>
          <a:graphicData uri="http://schemas.openxmlformats.org/drawingml/2006/table">
            <a:tbl>
              <a:tblPr/>
              <a:tblGrid>
                <a:gridCol w="815975"/>
                <a:gridCol w="6048375"/>
                <a:gridCol w="1571625"/>
              </a:tblGrid>
              <a:tr h="64135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编号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测试内容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测试结果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509588">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707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91" name="Rectangle 47"/>
          <p:cNvSpPr>
            <a:spLocks noChangeArrowheads="1"/>
          </p:cNvSpPr>
          <p:nvPr/>
        </p:nvSpPr>
        <p:spPr bwMode="auto">
          <a:xfrm>
            <a:off x="468313" y="1490663"/>
            <a:ext cx="6923087"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80000"/>
              </a:lnSpc>
              <a:buFont typeface="Wingdings" pitchFamily="2" charset="2"/>
              <a:buNone/>
            </a:pPr>
            <a:r>
              <a:rPr lang="zh-CN" altLang="en-US" sz="2800">
                <a:solidFill>
                  <a:srgbClr val="FF0000"/>
                </a:solidFill>
              </a:rPr>
              <a:t>界面测试一般采用检查单方式：</a:t>
            </a:r>
            <a:endParaRPr lang="en-US" altLang="zh-CN" sz="2800">
              <a:solidFill>
                <a:srgbClr val="FF0000"/>
              </a:solidFill>
            </a:endParaRPr>
          </a:p>
        </p:txBody>
      </p:sp>
      <p:sp>
        <p:nvSpPr>
          <p:cNvPr id="553008" name="Rectangle 48"/>
          <p:cNvSpPr>
            <a:spLocks noChangeArrowheads="1"/>
          </p:cNvSpPr>
          <p:nvPr/>
        </p:nvSpPr>
        <p:spPr bwMode="auto">
          <a:xfrm>
            <a:off x="1331913" y="2852738"/>
            <a:ext cx="56896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1800"/>
              <a:t>字体式样统一，无全角半角混用</a:t>
            </a:r>
          </a:p>
        </p:txBody>
      </p:sp>
      <p:sp>
        <p:nvSpPr>
          <p:cNvPr id="553009" name="Rectangle 49"/>
          <p:cNvSpPr>
            <a:spLocks noChangeArrowheads="1"/>
          </p:cNvSpPr>
          <p:nvPr/>
        </p:nvSpPr>
        <p:spPr bwMode="auto">
          <a:xfrm>
            <a:off x="1331913" y="3355975"/>
            <a:ext cx="56165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1800"/>
              <a:t>测试窗体在常用分辨率下的显示情况，包括</a:t>
            </a:r>
            <a:r>
              <a:rPr lang="en-US" altLang="zh-CN" sz="1800"/>
              <a:t>800</a:t>
            </a:r>
            <a:r>
              <a:rPr lang="en-US" altLang="en-US" sz="1800"/>
              <a:t>×</a:t>
            </a:r>
            <a:r>
              <a:rPr lang="en-US" altLang="zh-CN" sz="1800"/>
              <a:t>600</a:t>
            </a:r>
            <a:r>
              <a:rPr lang="zh-CN" altLang="en-US" sz="1800"/>
              <a:t>，</a:t>
            </a:r>
          </a:p>
          <a:p>
            <a:pPr eaLnBrk="1" hangingPunct="1">
              <a:buFont typeface="Wingdings" pitchFamily="2" charset="2"/>
              <a:buNone/>
            </a:pPr>
            <a:r>
              <a:rPr lang="en-US" altLang="zh-CN" sz="1800"/>
              <a:t>1024</a:t>
            </a:r>
            <a:r>
              <a:rPr lang="en-US" altLang="en-US" sz="1800"/>
              <a:t>×</a:t>
            </a:r>
            <a:r>
              <a:rPr lang="en-US" altLang="zh-CN" sz="1800"/>
              <a:t>768</a:t>
            </a:r>
            <a:r>
              <a:rPr lang="zh-CN" altLang="en-US" sz="1800"/>
              <a:t>等</a:t>
            </a:r>
          </a:p>
        </p:txBody>
      </p:sp>
      <p:sp>
        <p:nvSpPr>
          <p:cNvPr id="553010" name="Rectangle 50"/>
          <p:cNvSpPr>
            <a:spLocks noChangeArrowheads="1"/>
          </p:cNvSpPr>
          <p:nvPr/>
        </p:nvSpPr>
        <p:spPr bwMode="auto">
          <a:xfrm>
            <a:off x="1331913" y="4076700"/>
            <a:ext cx="5689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1800"/>
              <a:t>工具栏上的图标简洁美观，尽量符合其真实含义</a:t>
            </a:r>
          </a:p>
        </p:txBody>
      </p:sp>
      <p:sp>
        <p:nvSpPr>
          <p:cNvPr id="553011" name="Rectangle 51"/>
          <p:cNvSpPr>
            <a:spLocks noChangeArrowheads="1"/>
          </p:cNvSpPr>
          <p:nvPr/>
        </p:nvSpPr>
        <p:spPr bwMode="auto">
          <a:xfrm>
            <a:off x="1331913" y="4581525"/>
            <a:ext cx="5689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1800"/>
              <a:t>状态栏上要实时显示操作后窗体发生的变化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53008"/>
                                        </p:tgtEl>
                                        <p:attrNameLst>
                                          <p:attrName>style.visibility</p:attrName>
                                        </p:attrNameLst>
                                      </p:cBhvr>
                                      <p:to>
                                        <p:strVal val="visible"/>
                                      </p:to>
                                    </p:set>
                                    <p:anim to="" calcmode="lin" valueType="num">
                                      <p:cBhvr>
                                        <p:cTn id="7" dur="1" fill="hold"/>
                                        <p:tgtEl>
                                          <p:spTgt spid="55300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53009"/>
                                        </p:tgtEl>
                                        <p:attrNameLst>
                                          <p:attrName>style.visibility</p:attrName>
                                        </p:attrNameLst>
                                      </p:cBhvr>
                                      <p:to>
                                        <p:strVal val="visible"/>
                                      </p:to>
                                    </p:set>
                                    <p:anim to="" calcmode="lin" valueType="num">
                                      <p:cBhvr>
                                        <p:cTn id="12" dur="1" fill="hold"/>
                                        <p:tgtEl>
                                          <p:spTgt spid="55300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53010"/>
                                        </p:tgtEl>
                                        <p:attrNameLst>
                                          <p:attrName>style.visibility</p:attrName>
                                        </p:attrNameLst>
                                      </p:cBhvr>
                                      <p:to>
                                        <p:strVal val="visible"/>
                                      </p:to>
                                    </p:set>
                                    <p:anim to="" calcmode="lin" valueType="num">
                                      <p:cBhvr>
                                        <p:cTn id="17" dur="1" fill="hold"/>
                                        <p:tgtEl>
                                          <p:spTgt spid="553010"/>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53011"/>
                                        </p:tgtEl>
                                        <p:attrNameLst>
                                          <p:attrName>style.visibility</p:attrName>
                                        </p:attrNameLst>
                                      </p:cBhvr>
                                      <p:to>
                                        <p:strVal val="visible"/>
                                      </p:to>
                                    </p:set>
                                    <p:anim to="" calcmode="lin" valueType="num">
                                      <p:cBhvr>
                                        <p:cTn id="22" dur="1" fill="hold"/>
                                        <p:tgtEl>
                                          <p:spTgt spid="5530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8" grpId="0"/>
      <p:bldP spid="553009" grpId="0"/>
      <p:bldP spid="553010" grpId="0"/>
      <p:bldP spid="5530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638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6388" name="Rectangle 2"/>
          <p:cNvSpPr>
            <a:spLocks noGrp="1" noChangeArrowheads="1"/>
          </p:cNvSpPr>
          <p:nvPr>
            <p:ph type="title"/>
          </p:nvPr>
        </p:nvSpPr>
        <p:spPr bwMode="auto">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ea typeface="宋体" pitchFamily="2" charset="-122"/>
              </a:rPr>
              <a:t>安装测试 </a:t>
            </a:r>
          </a:p>
        </p:txBody>
      </p:sp>
      <p:sp>
        <p:nvSpPr>
          <p:cNvPr id="444419" name="Rectangle 3"/>
          <p:cNvSpPr>
            <a:spLocks noChangeArrowheads="1"/>
          </p:cNvSpPr>
          <p:nvPr/>
        </p:nvSpPr>
        <p:spPr bwMode="auto">
          <a:xfrm>
            <a:off x="684213" y="1316038"/>
            <a:ext cx="3382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Clr>
                <a:srgbClr val="6600CC"/>
              </a:buClr>
              <a:buFont typeface="Wingdings" pitchFamily="2" charset="2"/>
              <a:buChar char="q"/>
            </a:pPr>
            <a:r>
              <a:rPr lang="zh-CN" altLang="en-GB" sz="2400" b="0">
                <a:ea typeface="黑体" pitchFamily="49" charset="-122"/>
              </a:rPr>
              <a:t>配置和安装测试</a:t>
            </a:r>
            <a:endParaRPr lang="zh-CN" altLang="en-US" sz="2400" b="0">
              <a:ea typeface="黑体" pitchFamily="49" charset="-122"/>
            </a:endParaRPr>
          </a:p>
        </p:txBody>
      </p:sp>
      <p:graphicFrame>
        <p:nvGraphicFramePr>
          <p:cNvPr id="444420" name="Object 4"/>
          <p:cNvGraphicFramePr>
            <a:graphicFrameLocks noChangeAspect="1"/>
          </p:cNvGraphicFramePr>
          <p:nvPr>
            <p:ph idx="1"/>
          </p:nvPr>
        </p:nvGraphicFramePr>
        <p:xfrm>
          <a:off x="1033463" y="1774825"/>
          <a:ext cx="2016125" cy="2051050"/>
        </p:xfrm>
        <a:graphic>
          <a:graphicData uri="http://schemas.openxmlformats.org/presentationml/2006/ole">
            <mc:AlternateContent xmlns:mc="http://schemas.openxmlformats.org/markup-compatibility/2006">
              <mc:Choice xmlns:v="urn:schemas-microsoft-com:vml" Requires="v">
                <p:oleObj spid="_x0000_s16400" name="Visio" r:id="rId3" imgW="954657" imgH="954657" progId="Visio.Drawing.6">
                  <p:embed/>
                </p:oleObj>
              </mc:Choice>
              <mc:Fallback>
                <p:oleObj name="Visio" r:id="rId3" imgW="954657" imgH="954657"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1774825"/>
                        <a:ext cx="2016125" cy="205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4421" name="Group 5"/>
          <p:cNvGrpSpPr>
            <a:grpSpLocks/>
          </p:cNvGrpSpPr>
          <p:nvPr/>
        </p:nvGrpSpPr>
        <p:grpSpPr bwMode="auto">
          <a:xfrm>
            <a:off x="1187450" y="3500438"/>
            <a:ext cx="1582738" cy="1152525"/>
            <a:chOff x="576" y="1968"/>
            <a:chExt cx="432" cy="348"/>
          </a:xfrm>
        </p:grpSpPr>
        <p:sp>
          <p:nvSpPr>
            <p:cNvPr id="16397" name="Oval 6"/>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16398" name="Freeform 7"/>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4424" name="Group 8"/>
          <p:cNvGrpSpPr>
            <a:grpSpLocks/>
          </p:cNvGrpSpPr>
          <p:nvPr/>
        </p:nvGrpSpPr>
        <p:grpSpPr bwMode="auto">
          <a:xfrm>
            <a:off x="5435600" y="3429000"/>
            <a:ext cx="1582738" cy="1152525"/>
            <a:chOff x="576" y="1968"/>
            <a:chExt cx="432" cy="348"/>
          </a:xfrm>
        </p:grpSpPr>
        <p:sp>
          <p:nvSpPr>
            <p:cNvPr id="16395" name="Oval 9"/>
            <p:cNvSpPr>
              <a:spLocks noChangeArrowheads="1"/>
            </p:cNvSpPr>
            <p:nvPr/>
          </p:nvSpPr>
          <p:spPr bwMode="auto">
            <a:xfrm>
              <a:off x="672" y="1968"/>
              <a:ext cx="240" cy="240"/>
            </a:xfrm>
            <a:prstGeom prst="ellipse">
              <a:avLst/>
            </a:prstGeom>
            <a:solidFill>
              <a:srgbClr val="FF99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16396" name="Freeform 10"/>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CC66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4427" name="Rectangle 11"/>
          <p:cNvSpPr>
            <a:spLocks noChangeArrowheads="1"/>
          </p:cNvSpPr>
          <p:nvPr/>
        </p:nvSpPr>
        <p:spPr bwMode="auto">
          <a:xfrm>
            <a:off x="5940425" y="1916113"/>
            <a:ext cx="936625" cy="647700"/>
          </a:xfrm>
          <a:prstGeom prst="rect">
            <a:avLst/>
          </a:prstGeom>
          <a:solidFill>
            <a:srgbClr val="0066FF"/>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444428" name="Text Box 12"/>
          <p:cNvSpPr txBox="1">
            <a:spLocks noChangeArrowheads="1"/>
          </p:cNvSpPr>
          <p:nvPr/>
        </p:nvSpPr>
        <p:spPr bwMode="auto">
          <a:xfrm>
            <a:off x="827088" y="4375150"/>
            <a:ext cx="7488237" cy="1933575"/>
          </a:xfrm>
          <a:prstGeom prst="rect">
            <a:avLst/>
          </a:prstGeom>
          <a:gradFill rotWithShape="1">
            <a:gsLst>
              <a:gs pos="0">
                <a:srgbClr val="FFCC00"/>
              </a:gs>
              <a:gs pos="100000">
                <a:srgbClr val="FFFFFF"/>
              </a:gs>
            </a:gsLst>
            <a:lin ang="5400000" scaled="1"/>
          </a:gradFill>
          <a:ln w="12700" algn="ctr">
            <a:solidFill>
              <a:schemeClr val="bg2"/>
            </a:solidFill>
            <a:miter lim="800000"/>
            <a:headEnd/>
            <a:tailEnd/>
          </a:ln>
          <a:effectLst>
            <a:outerShdw dist="53882" dir="2700000"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buFont typeface="Wingdings" pitchFamily="2" charset="2"/>
              <a:buNone/>
            </a:pPr>
            <a:r>
              <a:rPr lang="zh-CN" altLang="en-US" sz="2000"/>
              <a:t>安装测试包括安装和卸载。安装是用户使用软件的第一步，也是用户对软件的第一印象。如果一个软件安装的过程中漏洞百出的话，会是什么后果。所以，我们要把软件的安装测试作为一个独立的任务去完成，编写软件的安装，卸载测试用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44419"/>
                                        </p:tgtEl>
                                        <p:attrNameLst>
                                          <p:attrName>style.visibility</p:attrName>
                                        </p:attrNameLst>
                                      </p:cBhvr>
                                      <p:to>
                                        <p:strVal val="visible"/>
                                      </p:to>
                                    </p:set>
                                    <p:anim calcmode="lin" valueType="num">
                                      <p:cBhvr additive="base">
                                        <p:cTn id="7" dur="500" fill="hold"/>
                                        <p:tgtEl>
                                          <p:spTgt spid="444419"/>
                                        </p:tgtEl>
                                        <p:attrNameLst>
                                          <p:attrName>ppt_x</p:attrName>
                                        </p:attrNameLst>
                                      </p:cBhvr>
                                      <p:tavLst>
                                        <p:tav tm="0">
                                          <p:val>
                                            <p:strVal val="1+#ppt_w/2"/>
                                          </p:val>
                                        </p:tav>
                                        <p:tav tm="100000">
                                          <p:val>
                                            <p:strVal val="#ppt_x"/>
                                          </p:val>
                                        </p:tav>
                                      </p:tavLst>
                                    </p:anim>
                                    <p:anim calcmode="lin" valueType="num">
                                      <p:cBhvr additive="base">
                                        <p:cTn id="8" dur="500" fill="hold"/>
                                        <p:tgtEl>
                                          <p:spTgt spid="44441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444420"/>
                                        </p:tgtEl>
                                        <p:attrNameLst>
                                          <p:attrName>style.visibility</p:attrName>
                                        </p:attrNameLst>
                                      </p:cBhvr>
                                      <p:to>
                                        <p:strVal val="visible"/>
                                      </p:to>
                                    </p:set>
                                    <p:animEffect transition="in" filter="blinds(horizontal)">
                                      <p:cBhvr>
                                        <p:cTn id="12" dur="500"/>
                                        <p:tgtEl>
                                          <p:spTgt spid="444420"/>
                                        </p:tgtEl>
                                      </p:cBhvr>
                                    </p:animEffect>
                                  </p:childTnLst>
                                </p:cTn>
                              </p:par>
                              <p:par>
                                <p:cTn id="13" presetID="3" presetClass="entr" presetSubtype="10" fill="hold" nodeType="withEffect">
                                  <p:stCondLst>
                                    <p:cond delay="0"/>
                                  </p:stCondLst>
                                  <p:childTnLst>
                                    <p:set>
                                      <p:cBhvr>
                                        <p:cTn id="14" dur="1" fill="hold">
                                          <p:stCondLst>
                                            <p:cond delay="0"/>
                                          </p:stCondLst>
                                        </p:cTn>
                                        <p:tgtEl>
                                          <p:spTgt spid="444421"/>
                                        </p:tgtEl>
                                        <p:attrNameLst>
                                          <p:attrName>style.visibility</p:attrName>
                                        </p:attrNameLst>
                                      </p:cBhvr>
                                      <p:to>
                                        <p:strVal val="visible"/>
                                      </p:to>
                                    </p:set>
                                    <p:animEffect transition="in" filter="blinds(horizontal)">
                                      <p:cBhvr>
                                        <p:cTn id="15" dur="500"/>
                                        <p:tgtEl>
                                          <p:spTgt spid="444421"/>
                                        </p:tgtEl>
                                      </p:cBhvr>
                                    </p:animEffect>
                                  </p:childTnLst>
                                </p:cTn>
                              </p:par>
                              <p:par>
                                <p:cTn id="16" presetID="3" presetClass="entr" presetSubtype="10" fill="hold" nodeType="withEffect">
                                  <p:stCondLst>
                                    <p:cond delay="0"/>
                                  </p:stCondLst>
                                  <p:childTnLst>
                                    <p:set>
                                      <p:cBhvr>
                                        <p:cTn id="17" dur="1" fill="hold">
                                          <p:stCondLst>
                                            <p:cond delay="0"/>
                                          </p:stCondLst>
                                        </p:cTn>
                                        <p:tgtEl>
                                          <p:spTgt spid="444424"/>
                                        </p:tgtEl>
                                        <p:attrNameLst>
                                          <p:attrName>style.visibility</p:attrName>
                                        </p:attrNameLst>
                                      </p:cBhvr>
                                      <p:to>
                                        <p:strVal val="visible"/>
                                      </p:to>
                                    </p:set>
                                    <p:animEffect transition="in" filter="blinds(horizontal)">
                                      <p:cBhvr>
                                        <p:cTn id="18" dur="500"/>
                                        <p:tgtEl>
                                          <p:spTgt spid="444424"/>
                                        </p:tgtEl>
                                      </p:cBhvr>
                                    </p:animEffect>
                                  </p:childTnLst>
                                </p:cTn>
                              </p:par>
                            </p:childTnLst>
                          </p:cTn>
                        </p:par>
                        <p:par>
                          <p:cTn id="19" fill="hold" nodeType="afterGroup">
                            <p:stCondLst>
                              <p:cond delay="1000"/>
                            </p:stCondLst>
                            <p:childTnLst>
                              <p:par>
                                <p:cTn id="20" presetID="0" presetClass="path" presetSubtype="0" accel="50000" decel="50000" fill="hold" nodeType="afterEffect">
                                  <p:stCondLst>
                                    <p:cond delay="0"/>
                                  </p:stCondLst>
                                  <p:childTnLst>
                                    <p:animMotion origin="layout" path="M -2.77778E-7 -0.04189 L 0.46458 -0.02314 " pathEditMode="relative" rAng="0" ptsTypes="AA">
                                      <p:cBhvr>
                                        <p:cTn id="21" dur="2000" fill="hold"/>
                                        <p:tgtEl>
                                          <p:spTgt spid="444420"/>
                                        </p:tgtEl>
                                        <p:attrNameLst>
                                          <p:attrName>ppt_x</p:attrName>
                                          <p:attrName>ppt_y</p:attrName>
                                        </p:attrNameLst>
                                      </p:cBhvr>
                                      <p:rCtr x="23229" y="926"/>
                                    </p:animMotion>
                                  </p:childTnLst>
                                </p:cTn>
                              </p:par>
                            </p:childTnLst>
                          </p:cTn>
                        </p:par>
                        <p:par>
                          <p:cTn id="22" fill="hold" nodeType="afterGroup">
                            <p:stCondLst>
                              <p:cond delay="3000"/>
                            </p:stCondLst>
                            <p:childTnLst>
                              <p:par>
                                <p:cTn id="23" presetID="22" presetClass="entr" presetSubtype="1" repeatCount="indefinite" fill="hold" grpId="0" nodeType="afterEffect">
                                  <p:stCondLst>
                                    <p:cond delay="0"/>
                                  </p:stCondLst>
                                  <p:childTnLst>
                                    <p:set>
                                      <p:cBhvr>
                                        <p:cTn id="24" dur="1" fill="hold">
                                          <p:stCondLst>
                                            <p:cond delay="0"/>
                                          </p:stCondLst>
                                        </p:cTn>
                                        <p:tgtEl>
                                          <p:spTgt spid="444427"/>
                                        </p:tgtEl>
                                        <p:attrNameLst>
                                          <p:attrName>style.visibility</p:attrName>
                                        </p:attrNameLst>
                                      </p:cBhvr>
                                      <p:to>
                                        <p:strVal val="visible"/>
                                      </p:to>
                                    </p:set>
                                    <p:animEffect transition="in" filter="wipe(up)">
                                      <p:cBhvr>
                                        <p:cTn id="25" dur="2000"/>
                                        <p:tgtEl>
                                          <p:spTgt spid="444427"/>
                                        </p:tgtEl>
                                      </p:cBhvr>
                                    </p:animEffect>
                                  </p:childTnLst>
                                </p:cTn>
                              </p:par>
                            </p:childTnLst>
                          </p:cTn>
                        </p:par>
                        <p:par>
                          <p:cTn id="26" fill="hold" nodeType="afterGroup">
                            <p:stCondLst>
                              <p:cond delay="5000"/>
                            </p:stCondLst>
                            <p:childTnLst>
                              <p:par>
                                <p:cTn id="27" presetID="3" presetClass="entr" presetSubtype="10" fill="hold" grpId="0" nodeType="afterEffect">
                                  <p:stCondLst>
                                    <p:cond delay="0"/>
                                  </p:stCondLst>
                                  <p:childTnLst>
                                    <p:set>
                                      <p:cBhvr>
                                        <p:cTn id="28" dur="1" fill="hold">
                                          <p:stCondLst>
                                            <p:cond delay="0"/>
                                          </p:stCondLst>
                                        </p:cTn>
                                        <p:tgtEl>
                                          <p:spTgt spid="444428"/>
                                        </p:tgtEl>
                                        <p:attrNameLst>
                                          <p:attrName>style.visibility</p:attrName>
                                        </p:attrNameLst>
                                      </p:cBhvr>
                                      <p:to>
                                        <p:strVal val="visible"/>
                                      </p:to>
                                    </p:set>
                                    <p:animEffect transition="in" filter="blinds(horizontal)">
                                      <p:cBhvr>
                                        <p:cTn id="29" dur="500"/>
                                        <p:tgtEl>
                                          <p:spTgt spid="444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p:bldP spid="444427" grpId="0" animBg="1"/>
      <p:bldP spid="4444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7411"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7412" name="Rectangle 2"/>
          <p:cNvSpPr>
            <a:spLocks noGrp="1" noChangeArrowheads="1"/>
          </p:cNvSpPr>
          <p:nvPr>
            <p:ph type="title"/>
          </p:nvPr>
        </p:nvSpPr>
        <p:spPr/>
        <p:txBody>
          <a:bodyPr/>
          <a:lstStyle/>
          <a:p>
            <a:pPr eaLnBrk="1" hangingPunct="1"/>
            <a:r>
              <a:rPr lang="zh-CN" altLang="en-US" smtClean="0">
                <a:ea typeface="宋体" pitchFamily="2" charset="-122"/>
              </a:rPr>
              <a:t>安装测试（</a:t>
            </a:r>
            <a:r>
              <a:rPr lang="en-US" altLang="zh-CN" smtClean="0">
                <a:ea typeface="宋体" pitchFamily="2" charset="-122"/>
              </a:rPr>
              <a:t>installation  testing</a:t>
            </a:r>
            <a:r>
              <a:rPr lang="zh-CN" altLang="en-US" smtClean="0">
                <a:ea typeface="宋体" pitchFamily="2" charset="-122"/>
              </a:rPr>
              <a:t>）</a:t>
            </a:r>
            <a:endParaRPr lang="en-US" altLang="zh-CN" smtClean="0">
              <a:ea typeface="宋体" pitchFamily="2" charset="-122"/>
            </a:endParaRPr>
          </a:p>
        </p:txBody>
      </p:sp>
      <p:sp>
        <p:nvSpPr>
          <p:cNvPr id="17413" name="Rectangle 3"/>
          <p:cNvSpPr>
            <a:spLocks noGrp="1" noChangeArrowheads="1"/>
          </p:cNvSpPr>
          <p:nvPr>
            <p:ph type="body" sz="half" idx="1"/>
          </p:nvPr>
        </p:nvSpPr>
        <p:spPr>
          <a:xfrm>
            <a:off x="457200" y="1419225"/>
            <a:ext cx="3754438" cy="569913"/>
          </a:xfrm>
          <a:noFill/>
        </p:spPr>
        <p:txBody>
          <a:bodyPr/>
          <a:lstStyle/>
          <a:p>
            <a:pPr eaLnBrk="1" hangingPunct="1">
              <a:lnSpc>
                <a:spcPct val="120000"/>
              </a:lnSpc>
              <a:buFont typeface="Wingdings" pitchFamily="2" charset="2"/>
              <a:buNone/>
            </a:pPr>
            <a:r>
              <a:rPr lang="zh-CN" altLang="en-US" sz="2400" b="1" smtClean="0">
                <a:ea typeface="宋体" pitchFamily="2" charset="-122"/>
              </a:rPr>
              <a:t>安装测试检查单</a:t>
            </a:r>
            <a:endParaRPr lang="en-US" altLang="zh-CN" sz="2400" b="1" smtClean="0">
              <a:ea typeface="宋体" pitchFamily="2" charset="-122"/>
            </a:endParaRPr>
          </a:p>
        </p:txBody>
      </p:sp>
      <p:graphicFrame>
        <p:nvGraphicFramePr>
          <p:cNvPr id="464974" name="Group 78"/>
          <p:cNvGraphicFramePr>
            <a:graphicFrameLocks noGrp="1"/>
          </p:cNvGraphicFramePr>
          <p:nvPr>
            <p:ph sz="half" idx="2"/>
          </p:nvPr>
        </p:nvGraphicFramePr>
        <p:xfrm>
          <a:off x="468313" y="2117725"/>
          <a:ext cx="8435975" cy="3903663"/>
        </p:xfrm>
        <a:graphic>
          <a:graphicData uri="http://schemas.openxmlformats.org/drawingml/2006/table">
            <a:tbl>
              <a:tblPr/>
              <a:tblGrid>
                <a:gridCol w="815975"/>
                <a:gridCol w="6672262"/>
                <a:gridCol w="947738"/>
              </a:tblGrid>
              <a:tr h="64135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bg1"/>
                          </a:solidFill>
                          <a:effectLst/>
                          <a:latin typeface="Arial" charset="0"/>
                          <a:ea typeface="宋体" pitchFamily="2" charset="-122"/>
                        </a:rPr>
                        <a:t>编号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bg1"/>
                          </a:solidFill>
                          <a:effectLst/>
                          <a:latin typeface="Arial" charset="0"/>
                          <a:ea typeface="宋体" pitchFamily="2" charset="-122"/>
                        </a:rPr>
                        <a:t>测试内容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结果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318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4959" name="Rectangle 63"/>
          <p:cNvSpPr>
            <a:spLocks noChangeArrowheads="1"/>
          </p:cNvSpPr>
          <p:nvPr/>
        </p:nvSpPr>
        <p:spPr bwMode="auto">
          <a:xfrm>
            <a:off x="1403350" y="2782888"/>
            <a:ext cx="56896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000"/>
              <a:t>典型安装，检查安装步骤，安装过程中的各个界面</a:t>
            </a:r>
          </a:p>
        </p:txBody>
      </p:sp>
      <p:sp>
        <p:nvSpPr>
          <p:cNvPr id="464960" name="Rectangle 64"/>
          <p:cNvSpPr>
            <a:spLocks noChangeArrowheads="1"/>
          </p:cNvSpPr>
          <p:nvPr/>
        </p:nvSpPr>
        <p:spPr bwMode="auto">
          <a:xfrm>
            <a:off x="1331913" y="3214688"/>
            <a:ext cx="57610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000"/>
              <a:t>完全安装，检查安装步骤，安装过程中的各个界面</a:t>
            </a:r>
          </a:p>
        </p:txBody>
      </p:sp>
      <p:sp>
        <p:nvSpPr>
          <p:cNvPr id="464961" name="Rectangle 65"/>
          <p:cNvSpPr>
            <a:spLocks noChangeArrowheads="1"/>
          </p:cNvSpPr>
          <p:nvPr/>
        </p:nvSpPr>
        <p:spPr bwMode="auto">
          <a:xfrm>
            <a:off x="1331913" y="3790950"/>
            <a:ext cx="61928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2000"/>
              <a:t>自定义安装，检查安装步骤，安装过程中的各个界面，</a:t>
            </a:r>
          </a:p>
          <a:p>
            <a:pPr eaLnBrk="1" hangingPunct="1">
              <a:spcBef>
                <a:spcPct val="0"/>
              </a:spcBef>
              <a:buClrTx/>
              <a:buFontTx/>
              <a:buNone/>
            </a:pPr>
            <a:r>
              <a:rPr lang="zh-CN" altLang="en-US" sz="2000"/>
              <a:t>测试安装到不同的路径，安装不同的组件</a:t>
            </a:r>
          </a:p>
        </p:txBody>
      </p:sp>
      <p:sp>
        <p:nvSpPr>
          <p:cNvPr id="464968" name="Rectangle 72"/>
          <p:cNvSpPr>
            <a:spLocks noChangeArrowheads="1"/>
          </p:cNvSpPr>
          <p:nvPr/>
        </p:nvSpPr>
        <p:spPr bwMode="auto">
          <a:xfrm>
            <a:off x="1331913" y="4511675"/>
            <a:ext cx="61928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2000"/>
              <a:t>突然中断安装过程（关闭程序、关机、断网等），</a:t>
            </a:r>
          </a:p>
          <a:p>
            <a:pPr eaLnBrk="1" hangingPunct="1">
              <a:spcBef>
                <a:spcPct val="0"/>
              </a:spcBef>
              <a:buClrTx/>
              <a:buFontTx/>
              <a:buNone/>
            </a:pPr>
            <a:r>
              <a:rPr lang="zh-CN" altLang="en-US" sz="2000"/>
              <a:t>下次安装时能够继续上次的安装</a:t>
            </a:r>
          </a:p>
        </p:txBody>
      </p:sp>
      <p:sp>
        <p:nvSpPr>
          <p:cNvPr id="464970" name="Rectangle 74"/>
          <p:cNvSpPr>
            <a:spLocks noChangeArrowheads="1"/>
          </p:cNvSpPr>
          <p:nvPr/>
        </p:nvSpPr>
        <p:spPr bwMode="auto">
          <a:xfrm>
            <a:off x="1331913" y="5086350"/>
            <a:ext cx="57610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2000"/>
              <a:t>安装的时候磁盘空间不足</a:t>
            </a:r>
          </a:p>
        </p:txBody>
      </p:sp>
      <p:sp>
        <p:nvSpPr>
          <p:cNvPr id="464973" name="Rectangle 77"/>
          <p:cNvSpPr>
            <a:spLocks noChangeArrowheads="1"/>
          </p:cNvSpPr>
          <p:nvPr/>
        </p:nvSpPr>
        <p:spPr bwMode="auto">
          <a:xfrm>
            <a:off x="1331913" y="5518150"/>
            <a:ext cx="57610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2000"/>
              <a:t>检查在不同的操作系统上安装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64959"/>
                                        </p:tgtEl>
                                        <p:attrNameLst>
                                          <p:attrName>style.visibility</p:attrName>
                                        </p:attrNameLst>
                                      </p:cBhvr>
                                      <p:to>
                                        <p:strVal val="visible"/>
                                      </p:to>
                                    </p:set>
                                    <p:anim to="" calcmode="lin" valueType="num">
                                      <p:cBhvr>
                                        <p:cTn id="7" dur="1" fill="hold"/>
                                        <p:tgtEl>
                                          <p:spTgt spid="46495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64960"/>
                                        </p:tgtEl>
                                        <p:attrNameLst>
                                          <p:attrName>style.visibility</p:attrName>
                                        </p:attrNameLst>
                                      </p:cBhvr>
                                      <p:to>
                                        <p:strVal val="visible"/>
                                      </p:to>
                                    </p:set>
                                    <p:anim to="" calcmode="lin" valueType="num">
                                      <p:cBhvr>
                                        <p:cTn id="12" dur="1" fill="hold"/>
                                        <p:tgtEl>
                                          <p:spTgt spid="46496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64961"/>
                                        </p:tgtEl>
                                        <p:attrNameLst>
                                          <p:attrName>style.visibility</p:attrName>
                                        </p:attrNameLst>
                                      </p:cBhvr>
                                      <p:to>
                                        <p:strVal val="visible"/>
                                      </p:to>
                                    </p:set>
                                    <p:anim to="" calcmode="lin" valueType="num">
                                      <p:cBhvr>
                                        <p:cTn id="17" dur="1" fill="hold"/>
                                        <p:tgtEl>
                                          <p:spTgt spid="464961"/>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64968"/>
                                        </p:tgtEl>
                                        <p:attrNameLst>
                                          <p:attrName>style.visibility</p:attrName>
                                        </p:attrNameLst>
                                      </p:cBhvr>
                                      <p:to>
                                        <p:strVal val="visible"/>
                                      </p:to>
                                    </p:set>
                                    <p:anim to="" calcmode="lin" valueType="num">
                                      <p:cBhvr>
                                        <p:cTn id="22" dur="1" fill="hold"/>
                                        <p:tgtEl>
                                          <p:spTgt spid="464968"/>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64970"/>
                                        </p:tgtEl>
                                        <p:attrNameLst>
                                          <p:attrName>style.visibility</p:attrName>
                                        </p:attrNameLst>
                                      </p:cBhvr>
                                      <p:to>
                                        <p:strVal val="visible"/>
                                      </p:to>
                                    </p:set>
                                    <p:anim to="" calcmode="lin" valueType="num">
                                      <p:cBhvr>
                                        <p:cTn id="27" dur="1" fill="hold"/>
                                        <p:tgtEl>
                                          <p:spTgt spid="464970"/>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464973"/>
                                        </p:tgtEl>
                                        <p:attrNameLst>
                                          <p:attrName>style.visibility</p:attrName>
                                        </p:attrNameLst>
                                      </p:cBhvr>
                                      <p:to>
                                        <p:strVal val="visible"/>
                                      </p:to>
                                    </p:set>
                                    <p:anim to="" calcmode="lin" valueType="num">
                                      <p:cBhvr>
                                        <p:cTn id="32" dur="1" fill="hold"/>
                                        <p:tgtEl>
                                          <p:spTgt spid="46497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59" grpId="0"/>
      <p:bldP spid="464960" grpId="0"/>
      <p:bldP spid="464961" grpId="0"/>
      <p:bldP spid="464968" grpId="0"/>
      <p:bldP spid="464970" grpId="0"/>
      <p:bldP spid="4649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8435"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8436" name="Rectangle 2"/>
          <p:cNvSpPr>
            <a:spLocks noGrp="1" noChangeArrowheads="1"/>
          </p:cNvSpPr>
          <p:nvPr>
            <p:ph type="title"/>
          </p:nvPr>
        </p:nvSpPr>
        <p:spPr/>
        <p:txBody>
          <a:bodyPr/>
          <a:lstStyle/>
          <a:p>
            <a:pPr eaLnBrk="1" hangingPunct="1"/>
            <a:r>
              <a:rPr lang="zh-CN" altLang="en-US" smtClean="0">
                <a:ea typeface="宋体" pitchFamily="2" charset="-122"/>
              </a:rPr>
              <a:t>安装测试（</a:t>
            </a:r>
            <a:r>
              <a:rPr lang="en-US" altLang="zh-CN" smtClean="0">
                <a:ea typeface="宋体" pitchFamily="2" charset="-122"/>
              </a:rPr>
              <a:t>installation  testing</a:t>
            </a:r>
            <a:r>
              <a:rPr lang="zh-CN" altLang="en-US" smtClean="0">
                <a:ea typeface="宋体" pitchFamily="2" charset="-122"/>
              </a:rPr>
              <a:t>）</a:t>
            </a:r>
            <a:endParaRPr lang="en-US" altLang="zh-CN" smtClean="0">
              <a:ea typeface="宋体" pitchFamily="2" charset="-122"/>
            </a:endParaRPr>
          </a:p>
        </p:txBody>
      </p:sp>
      <p:sp>
        <p:nvSpPr>
          <p:cNvPr id="18437" name="Rectangle 3"/>
          <p:cNvSpPr>
            <a:spLocks noGrp="1" noChangeArrowheads="1"/>
          </p:cNvSpPr>
          <p:nvPr>
            <p:ph type="body" sz="half" idx="1"/>
          </p:nvPr>
        </p:nvSpPr>
        <p:spPr>
          <a:xfrm>
            <a:off x="457200" y="1490663"/>
            <a:ext cx="8291513" cy="569912"/>
          </a:xfrm>
          <a:noFill/>
        </p:spPr>
        <p:txBody>
          <a:bodyPr/>
          <a:lstStyle/>
          <a:p>
            <a:pPr eaLnBrk="1" hangingPunct="1">
              <a:lnSpc>
                <a:spcPct val="120000"/>
              </a:lnSpc>
              <a:buFont typeface="Wingdings" pitchFamily="2" charset="2"/>
              <a:buNone/>
            </a:pPr>
            <a:r>
              <a:rPr lang="zh-CN" altLang="en-US" sz="2400" b="1" smtClean="0">
                <a:ea typeface="宋体" pitchFamily="2" charset="-122"/>
              </a:rPr>
              <a:t>安装测试检查单</a:t>
            </a:r>
          </a:p>
        </p:txBody>
      </p:sp>
      <p:graphicFrame>
        <p:nvGraphicFramePr>
          <p:cNvPr id="464974" name="Group 78"/>
          <p:cNvGraphicFramePr>
            <a:graphicFrameLocks noGrp="1"/>
          </p:cNvGraphicFramePr>
          <p:nvPr>
            <p:ph sz="half" idx="2"/>
          </p:nvPr>
        </p:nvGraphicFramePr>
        <p:xfrm>
          <a:off x="468313" y="2274888"/>
          <a:ext cx="8435975" cy="3386138"/>
        </p:xfrm>
        <a:graphic>
          <a:graphicData uri="http://schemas.openxmlformats.org/drawingml/2006/table">
            <a:tbl>
              <a:tblPr/>
              <a:tblGrid>
                <a:gridCol w="815975"/>
                <a:gridCol w="6672262"/>
                <a:gridCol w="947738"/>
              </a:tblGrid>
              <a:tr h="64135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bg1"/>
                          </a:solidFill>
                          <a:effectLst/>
                          <a:latin typeface="Arial" charset="0"/>
                          <a:ea typeface="宋体" pitchFamily="2" charset="-122"/>
                        </a:rPr>
                        <a:t>编号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测试内容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结果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318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4959" name="Rectangle 63"/>
          <p:cNvSpPr>
            <a:spLocks noChangeArrowheads="1"/>
          </p:cNvSpPr>
          <p:nvPr/>
        </p:nvSpPr>
        <p:spPr bwMode="auto">
          <a:xfrm>
            <a:off x="1403350" y="2924175"/>
            <a:ext cx="5689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000"/>
              <a:t>检查安装过程有没有相应的提示，提示是否准确</a:t>
            </a:r>
          </a:p>
        </p:txBody>
      </p:sp>
      <p:sp>
        <p:nvSpPr>
          <p:cNvPr id="464960" name="Rectangle 64"/>
          <p:cNvSpPr>
            <a:spLocks noChangeArrowheads="1"/>
          </p:cNvSpPr>
          <p:nvPr/>
        </p:nvSpPr>
        <p:spPr bwMode="auto">
          <a:xfrm>
            <a:off x="1331913" y="3355975"/>
            <a:ext cx="33115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000"/>
              <a:t>检查是不是有安装进度条</a:t>
            </a:r>
          </a:p>
        </p:txBody>
      </p:sp>
      <p:sp>
        <p:nvSpPr>
          <p:cNvPr id="464961" name="Rectangle 65"/>
          <p:cNvSpPr>
            <a:spLocks noChangeArrowheads="1"/>
          </p:cNvSpPr>
          <p:nvPr/>
        </p:nvSpPr>
        <p:spPr bwMode="auto">
          <a:xfrm>
            <a:off x="1331913" y="3932238"/>
            <a:ext cx="619283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2000"/>
              <a:t>  检查在极端情况下安装，极端的</a:t>
            </a:r>
            <a:r>
              <a:rPr lang="en-US" altLang="zh-CN" sz="2000"/>
              <a:t>cpu</a:t>
            </a:r>
            <a:r>
              <a:rPr lang="zh-CN" altLang="en-US" sz="2000"/>
              <a:t>资源和内存容量</a:t>
            </a:r>
          </a:p>
        </p:txBody>
      </p:sp>
      <p:sp>
        <p:nvSpPr>
          <p:cNvPr id="15" name="Rectangle 80"/>
          <p:cNvSpPr>
            <a:spLocks noChangeArrowheads="1"/>
          </p:cNvSpPr>
          <p:nvPr/>
        </p:nvSpPr>
        <p:spPr bwMode="auto">
          <a:xfrm>
            <a:off x="1474788" y="4651375"/>
            <a:ext cx="57610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2000"/>
              <a:t>检查在不同的机器上安装</a:t>
            </a:r>
          </a:p>
        </p:txBody>
      </p:sp>
      <p:sp>
        <p:nvSpPr>
          <p:cNvPr id="16" name="Rectangle 81"/>
          <p:cNvSpPr>
            <a:spLocks noChangeArrowheads="1"/>
          </p:cNvSpPr>
          <p:nvPr/>
        </p:nvSpPr>
        <p:spPr bwMode="auto">
          <a:xfrm>
            <a:off x="1474788" y="5156200"/>
            <a:ext cx="57610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2000"/>
              <a:t>检查能否同时安装一个软件的多个版本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64959"/>
                                        </p:tgtEl>
                                        <p:attrNameLst>
                                          <p:attrName>style.visibility</p:attrName>
                                        </p:attrNameLst>
                                      </p:cBhvr>
                                      <p:to>
                                        <p:strVal val="visible"/>
                                      </p:to>
                                    </p:set>
                                    <p:anim to="" calcmode="lin" valueType="num">
                                      <p:cBhvr>
                                        <p:cTn id="7" dur="1" fill="hold"/>
                                        <p:tgtEl>
                                          <p:spTgt spid="46495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64960"/>
                                        </p:tgtEl>
                                        <p:attrNameLst>
                                          <p:attrName>style.visibility</p:attrName>
                                        </p:attrNameLst>
                                      </p:cBhvr>
                                      <p:to>
                                        <p:strVal val="visible"/>
                                      </p:to>
                                    </p:set>
                                    <p:anim to="" calcmode="lin" valueType="num">
                                      <p:cBhvr>
                                        <p:cTn id="12" dur="1" fill="hold"/>
                                        <p:tgtEl>
                                          <p:spTgt spid="46496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64961"/>
                                        </p:tgtEl>
                                        <p:attrNameLst>
                                          <p:attrName>style.visibility</p:attrName>
                                        </p:attrNameLst>
                                      </p:cBhvr>
                                      <p:to>
                                        <p:strVal val="visible"/>
                                      </p:to>
                                    </p:set>
                                    <p:anim to="" calcmode="lin" valueType="num">
                                      <p:cBhvr>
                                        <p:cTn id="17" dur="1" fill="hold"/>
                                        <p:tgtEl>
                                          <p:spTgt spid="464961"/>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to="" calcmode="lin" valueType="num">
                                      <p:cBhvr>
                                        <p:cTn id="22" dur="1" fill="hold"/>
                                        <p:tgtEl>
                                          <p:spTgt spid="15"/>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to="" calcmode="lin" valueType="num">
                                      <p:cBhvr>
                                        <p:cTn id="27" dur="1" fill="hold"/>
                                        <p:tgtEl>
                                          <p:spTgt spid="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59" grpId="0"/>
      <p:bldP spid="464960" grpId="0"/>
      <p:bldP spid="464961"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9459"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9460" name="Rectangle 2"/>
          <p:cNvSpPr>
            <a:spLocks noGrp="1" noChangeArrowheads="1"/>
          </p:cNvSpPr>
          <p:nvPr>
            <p:ph type="title"/>
          </p:nvPr>
        </p:nvSpPr>
        <p:spPr/>
        <p:txBody>
          <a:bodyPr/>
          <a:lstStyle/>
          <a:p>
            <a:pPr eaLnBrk="1" hangingPunct="1"/>
            <a:r>
              <a:rPr lang="zh-CN" altLang="en-US" smtClean="0">
                <a:ea typeface="宋体" pitchFamily="2" charset="-122"/>
              </a:rPr>
              <a:t>安装测试（</a:t>
            </a:r>
            <a:r>
              <a:rPr lang="en-US" altLang="zh-CN" smtClean="0">
                <a:ea typeface="宋体" pitchFamily="2" charset="-122"/>
              </a:rPr>
              <a:t>installation  testing</a:t>
            </a:r>
            <a:r>
              <a:rPr lang="zh-CN" altLang="en-US" smtClean="0">
                <a:ea typeface="宋体" pitchFamily="2" charset="-122"/>
              </a:rPr>
              <a:t>）</a:t>
            </a:r>
            <a:endParaRPr lang="en-US" altLang="zh-CN" smtClean="0">
              <a:ea typeface="宋体" pitchFamily="2" charset="-122"/>
            </a:endParaRPr>
          </a:p>
        </p:txBody>
      </p:sp>
      <p:sp>
        <p:nvSpPr>
          <p:cNvPr id="19461" name="Rectangle 3"/>
          <p:cNvSpPr>
            <a:spLocks noGrp="1" noChangeArrowheads="1"/>
          </p:cNvSpPr>
          <p:nvPr>
            <p:ph type="body" sz="half" idx="1"/>
          </p:nvPr>
        </p:nvSpPr>
        <p:spPr>
          <a:xfrm>
            <a:off x="457200" y="1419225"/>
            <a:ext cx="8291513" cy="569913"/>
          </a:xfrm>
          <a:noFill/>
        </p:spPr>
        <p:txBody>
          <a:bodyPr/>
          <a:lstStyle/>
          <a:p>
            <a:pPr eaLnBrk="1" hangingPunct="1">
              <a:lnSpc>
                <a:spcPct val="120000"/>
              </a:lnSpc>
              <a:buFont typeface="Wingdings" pitchFamily="2" charset="2"/>
              <a:buNone/>
            </a:pPr>
            <a:r>
              <a:rPr lang="zh-CN" altLang="en-US" sz="2400" b="1" smtClean="0">
                <a:ea typeface="宋体" pitchFamily="2" charset="-122"/>
              </a:rPr>
              <a:t>卸载测试用例</a:t>
            </a:r>
          </a:p>
        </p:txBody>
      </p:sp>
      <p:graphicFrame>
        <p:nvGraphicFramePr>
          <p:cNvPr id="466001" name="Group 81"/>
          <p:cNvGraphicFramePr>
            <a:graphicFrameLocks noGrp="1"/>
          </p:cNvGraphicFramePr>
          <p:nvPr>
            <p:ph sz="half" idx="2"/>
          </p:nvPr>
        </p:nvGraphicFramePr>
        <p:xfrm>
          <a:off x="468313" y="2060575"/>
          <a:ext cx="8435975" cy="3895726"/>
        </p:xfrm>
        <a:graphic>
          <a:graphicData uri="http://schemas.openxmlformats.org/drawingml/2006/table">
            <a:tbl>
              <a:tblPr/>
              <a:tblGrid>
                <a:gridCol w="815975"/>
                <a:gridCol w="6048375"/>
                <a:gridCol w="1571625"/>
              </a:tblGrid>
              <a:tr h="64135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编号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测试内容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测试结果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798513">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5992" name="Rectangle 72"/>
          <p:cNvSpPr>
            <a:spLocks noChangeArrowheads="1"/>
          </p:cNvSpPr>
          <p:nvPr/>
        </p:nvSpPr>
        <p:spPr bwMode="auto">
          <a:xfrm>
            <a:off x="1404938" y="2781300"/>
            <a:ext cx="56880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2000"/>
              <a:t>从程序组里面卸载，检查桌面，程序组，</a:t>
            </a:r>
          </a:p>
          <a:p>
            <a:pPr eaLnBrk="1" hangingPunct="1">
              <a:buFont typeface="Wingdings" pitchFamily="2" charset="2"/>
              <a:buNone/>
            </a:pPr>
            <a:r>
              <a:rPr lang="zh-CN" altLang="en-US" sz="2000"/>
              <a:t>安装目录，注册表中的信息是否被删除</a:t>
            </a:r>
          </a:p>
        </p:txBody>
      </p:sp>
      <p:sp>
        <p:nvSpPr>
          <p:cNvPr id="465995" name="Rectangle 75"/>
          <p:cNvSpPr>
            <a:spLocks noChangeArrowheads="1"/>
          </p:cNvSpPr>
          <p:nvPr/>
        </p:nvSpPr>
        <p:spPr bwMode="auto">
          <a:xfrm>
            <a:off x="1404938" y="3573463"/>
            <a:ext cx="56880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2000"/>
              <a:t>从控制面板里面卸载，检查桌面，程序组，</a:t>
            </a:r>
          </a:p>
          <a:p>
            <a:pPr eaLnBrk="1" hangingPunct="1">
              <a:buFont typeface="Wingdings" pitchFamily="2" charset="2"/>
              <a:buNone/>
            </a:pPr>
            <a:r>
              <a:rPr lang="zh-CN" altLang="en-US" sz="2000"/>
              <a:t>安装目录，注册表中的信息是否被删除</a:t>
            </a:r>
          </a:p>
        </p:txBody>
      </p:sp>
      <p:sp>
        <p:nvSpPr>
          <p:cNvPr id="465999" name="Rectangle 79"/>
          <p:cNvSpPr>
            <a:spLocks noChangeArrowheads="1"/>
          </p:cNvSpPr>
          <p:nvPr/>
        </p:nvSpPr>
        <p:spPr bwMode="auto">
          <a:xfrm>
            <a:off x="1404938" y="4292600"/>
            <a:ext cx="56880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2000"/>
              <a:t>突然中断卸载过程（关闭程序、关机、断网等），</a:t>
            </a:r>
          </a:p>
          <a:p>
            <a:pPr eaLnBrk="1" hangingPunct="1">
              <a:buFont typeface="Wingdings" pitchFamily="2" charset="2"/>
              <a:buNone/>
            </a:pPr>
            <a:r>
              <a:rPr lang="zh-CN" altLang="en-US" sz="2000"/>
              <a:t>下次安装时能够继续上次的安装</a:t>
            </a:r>
          </a:p>
        </p:txBody>
      </p:sp>
      <p:sp>
        <p:nvSpPr>
          <p:cNvPr id="466002" name="Rectangle 82"/>
          <p:cNvSpPr>
            <a:spLocks noChangeArrowheads="1"/>
          </p:cNvSpPr>
          <p:nvPr/>
        </p:nvSpPr>
        <p:spPr bwMode="auto">
          <a:xfrm>
            <a:off x="1474788" y="4868863"/>
            <a:ext cx="39608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2000"/>
              <a:t>卸载正在使用的程序</a:t>
            </a:r>
          </a:p>
        </p:txBody>
      </p:sp>
      <p:sp>
        <p:nvSpPr>
          <p:cNvPr id="466003" name="Rectangle 83"/>
          <p:cNvSpPr>
            <a:spLocks noChangeArrowheads="1"/>
          </p:cNvSpPr>
          <p:nvPr/>
        </p:nvSpPr>
        <p:spPr bwMode="auto">
          <a:xfrm>
            <a:off x="1476375" y="5516563"/>
            <a:ext cx="39592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Font typeface="Wingdings" pitchFamily="2" charset="2"/>
              <a:buNone/>
            </a:pPr>
            <a:r>
              <a:rPr lang="zh-CN" altLang="en-US" sz="2000"/>
              <a:t>卸载完后再次安装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65992"/>
                                        </p:tgtEl>
                                        <p:attrNameLst>
                                          <p:attrName>style.visibility</p:attrName>
                                        </p:attrNameLst>
                                      </p:cBhvr>
                                      <p:to>
                                        <p:strVal val="visible"/>
                                      </p:to>
                                    </p:set>
                                    <p:anim to="" calcmode="lin" valueType="num">
                                      <p:cBhvr>
                                        <p:cTn id="7" dur="1" fill="hold"/>
                                        <p:tgtEl>
                                          <p:spTgt spid="46599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65995"/>
                                        </p:tgtEl>
                                        <p:attrNameLst>
                                          <p:attrName>style.visibility</p:attrName>
                                        </p:attrNameLst>
                                      </p:cBhvr>
                                      <p:to>
                                        <p:strVal val="visible"/>
                                      </p:to>
                                    </p:set>
                                    <p:anim to="" calcmode="lin" valueType="num">
                                      <p:cBhvr>
                                        <p:cTn id="12" dur="1" fill="hold"/>
                                        <p:tgtEl>
                                          <p:spTgt spid="46599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65999"/>
                                        </p:tgtEl>
                                        <p:attrNameLst>
                                          <p:attrName>style.visibility</p:attrName>
                                        </p:attrNameLst>
                                      </p:cBhvr>
                                      <p:to>
                                        <p:strVal val="visible"/>
                                      </p:to>
                                    </p:set>
                                    <p:anim to="" calcmode="lin" valueType="num">
                                      <p:cBhvr>
                                        <p:cTn id="17" dur="1" fill="hold"/>
                                        <p:tgtEl>
                                          <p:spTgt spid="465999"/>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66002"/>
                                        </p:tgtEl>
                                        <p:attrNameLst>
                                          <p:attrName>style.visibility</p:attrName>
                                        </p:attrNameLst>
                                      </p:cBhvr>
                                      <p:to>
                                        <p:strVal val="visible"/>
                                      </p:to>
                                    </p:set>
                                    <p:anim to="" calcmode="lin" valueType="num">
                                      <p:cBhvr>
                                        <p:cTn id="22" dur="1" fill="hold"/>
                                        <p:tgtEl>
                                          <p:spTgt spid="466002"/>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66003"/>
                                        </p:tgtEl>
                                        <p:attrNameLst>
                                          <p:attrName>style.visibility</p:attrName>
                                        </p:attrNameLst>
                                      </p:cBhvr>
                                      <p:to>
                                        <p:strVal val="visible"/>
                                      </p:to>
                                    </p:set>
                                    <p:anim to="" calcmode="lin" valueType="num">
                                      <p:cBhvr>
                                        <p:cTn id="27" dur="1" fill="hold"/>
                                        <p:tgtEl>
                                          <p:spTgt spid="4660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92" grpId="0"/>
      <p:bldP spid="465995" grpId="0"/>
      <p:bldP spid="465999" grpId="0"/>
      <p:bldP spid="466002" grpId="0"/>
      <p:bldP spid="4660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2048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20484"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兼容性测试（</a:t>
            </a:r>
            <a:r>
              <a:rPr lang="en-US" altLang="zh-CN" smtClean="0">
                <a:ea typeface="宋体" pitchFamily="2" charset="-122"/>
              </a:rPr>
              <a:t>compatibility  testing</a:t>
            </a:r>
            <a:r>
              <a:rPr lang="zh-CN" altLang="en-US" smtClean="0">
                <a:ea typeface="宋体" pitchFamily="2" charset="-122"/>
              </a:rPr>
              <a:t>）</a:t>
            </a:r>
            <a:endParaRPr lang="en-US" altLang="zh-CN" smtClean="0">
              <a:ea typeface="宋体" pitchFamily="2" charset="-122"/>
            </a:endParaRPr>
          </a:p>
        </p:txBody>
      </p:sp>
      <p:sp>
        <p:nvSpPr>
          <p:cNvPr id="284675" name="Rectangle 3"/>
          <p:cNvSpPr>
            <a:spLocks noGrp="1" noChangeArrowheads="1"/>
          </p:cNvSpPr>
          <p:nvPr>
            <p:ph type="body" idx="1"/>
          </p:nvPr>
        </p:nvSpPr>
        <p:spPr>
          <a:xfrm>
            <a:off x="647700" y="1412875"/>
            <a:ext cx="8027988" cy="4392613"/>
          </a:xfrm>
          <a:noFill/>
        </p:spPr>
        <p:txBody>
          <a:bodyPr/>
          <a:lstStyle/>
          <a:p>
            <a:pPr eaLnBrk="1" hangingPunct="1">
              <a:lnSpc>
                <a:spcPct val="150000"/>
              </a:lnSpc>
              <a:buFont typeface="Wingdings" pitchFamily="2" charset="2"/>
              <a:buNone/>
            </a:pPr>
            <a:r>
              <a:rPr lang="zh-CN" altLang="en-US" b="1" smtClean="0">
                <a:ea typeface="宋体" pitchFamily="2" charset="-122"/>
              </a:rPr>
              <a:t>         兼容性测试包括硬件兼容性和软件兼容性两方面。</a:t>
            </a:r>
          </a:p>
          <a:p>
            <a:pPr eaLnBrk="1" hangingPunct="1">
              <a:lnSpc>
                <a:spcPct val="150000"/>
              </a:lnSpc>
              <a:buFont typeface="Wingdings" pitchFamily="2" charset="2"/>
              <a:buNone/>
            </a:pPr>
            <a:r>
              <a:rPr lang="zh-CN" altLang="en-US" b="1" smtClean="0">
                <a:ea typeface="宋体" pitchFamily="2" charset="-122"/>
              </a:rPr>
              <a:t>          下面，我们分别讨论</a:t>
            </a:r>
            <a:r>
              <a:rPr lang="zh-CN" altLang="en-US" b="1" smtClean="0">
                <a:solidFill>
                  <a:srgbClr val="FF0000"/>
                </a:solidFill>
                <a:ea typeface="宋体" pitchFamily="2" charset="-122"/>
              </a:rPr>
              <a:t>单机版</a:t>
            </a:r>
            <a:r>
              <a:rPr lang="zh-CN" altLang="en-US" b="1" smtClean="0">
                <a:ea typeface="宋体" pitchFamily="2" charset="-122"/>
              </a:rPr>
              <a:t>、</a:t>
            </a:r>
            <a:r>
              <a:rPr lang="en-US" altLang="zh-CN" b="1" smtClean="0">
                <a:solidFill>
                  <a:srgbClr val="FF0000"/>
                </a:solidFill>
                <a:ea typeface="宋体" pitchFamily="2" charset="-122"/>
              </a:rPr>
              <a:t>C/S</a:t>
            </a:r>
            <a:r>
              <a:rPr lang="zh-CN" altLang="en-US" b="1" smtClean="0">
                <a:solidFill>
                  <a:srgbClr val="FF0000"/>
                </a:solidFill>
                <a:ea typeface="宋体" pitchFamily="2" charset="-122"/>
              </a:rPr>
              <a:t>结构</a:t>
            </a:r>
            <a:r>
              <a:rPr lang="zh-CN" altLang="en-US" b="1" smtClean="0">
                <a:ea typeface="宋体" pitchFamily="2" charset="-122"/>
              </a:rPr>
              <a:t>、</a:t>
            </a:r>
            <a:r>
              <a:rPr lang="en-US" altLang="zh-CN" b="1" smtClean="0">
                <a:solidFill>
                  <a:srgbClr val="FF0000"/>
                </a:solidFill>
                <a:ea typeface="宋体" pitchFamily="2" charset="-122"/>
              </a:rPr>
              <a:t>B/S</a:t>
            </a:r>
            <a:r>
              <a:rPr lang="zh-CN" altLang="en-US" b="1" smtClean="0">
                <a:solidFill>
                  <a:srgbClr val="FF0000"/>
                </a:solidFill>
                <a:ea typeface="宋体" pitchFamily="2" charset="-122"/>
              </a:rPr>
              <a:t>结构</a:t>
            </a:r>
            <a:r>
              <a:rPr lang="zh-CN" altLang="en-US" b="1" smtClean="0">
                <a:ea typeface="宋体" pitchFamily="2" charset="-122"/>
              </a:rPr>
              <a:t>这三种结构软件的兼容性测试要点。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blinds(horizontal)">
                                      <p:cBhvr>
                                        <p:cTn id="7" dur="500"/>
                                        <p:tgtEl>
                                          <p:spTgt spid="284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4675">
                                            <p:txEl>
                                              <p:pRg st="1" end="1"/>
                                            </p:txEl>
                                          </p:spTgt>
                                        </p:tgtEl>
                                        <p:attrNameLst>
                                          <p:attrName>style.visibility</p:attrName>
                                        </p:attrNameLst>
                                      </p:cBhvr>
                                      <p:to>
                                        <p:strVal val="visible"/>
                                      </p:to>
                                    </p:set>
                                    <p:animEffect transition="in" filter="blinds(horizontal)">
                                      <p:cBhvr>
                                        <p:cTn id="12" dur="500"/>
                                        <p:tgtEl>
                                          <p:spTgt spid="2846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2150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21508"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兼容性测试（</a:t>
            </a:r>
            <a:r>
              <a:rPr lang="en-US" altLang="zh-CN" smtClean="0">
                <a:ea typeface="宋体" pitchFamily="2" charset="-122"/>
              </a:rPr>
              <a:t>compatibility  testing</a:t>
            </a:r>
            <a:r>
              <a:rPr lang="zh-CN" altLang="en-US" smtClean="0">
                <a:ea typeface="宋体" pitchFamily="2" charset="-122"/>
              </a:rPr>
              <a:t>）</a:t>
            </a:r>
            <a:endParaRPr lang="en-US" altLang="zh-CN" smtClean="0">
              <a:ea typeface="宋体" pitchFamily="2" charset="-122"/>
            </a:endParaRPr>
          </a:p>
        </p:txBody>
      </p:sp>
      <p:sp>
        <p:nvSpPr>
          <p:cNvPr id="286723" name="Rectangle 3"/>
          <p:cNvSpPr>
            <a:spLocks noGrp="1" noChangeArrowheads="1"/>
          </p:cNvSpPr>
          <p:nvPr>
            <p:ph type="body" idx="1"/>
          </p:nvPr>
        </p:nvSpPr>
        <p:spPr>
          <a:xfrm>
            <a:off x="250825" y="1412875"/>
            <a:ext cx="8569325" cy="4752975"/>
          </a:xfrm>
          <a:noFill/>
        </p:spPr>
        <p:txBody>
          <a:bodyPr/>
          <a:lstStyle/>
          <a:p>
            <a:pPr eaLnBrk="1" hangingPunct="1">
              <a:lnSpc>
                <a:spcPct val="150000"/>
              </a:lnSpc>
              <a:buFont typeface="Wingdings" pitchFamily="2" charset="2"/>
              <a:buChar char="l"/>
            </a:pPr>
            <a:r>
              <a:rPr lang="zh-CN" altLang="en-US" sz="2400" b="1" smtClean="0">
                <a:ea typeface="宋体" pitchFamily="2" charset="-122"/>
              </a:rPr>
              <a:t>单机版的软件兼容：</a:t>
            </a:r>
          </a:p>
          <a:p>
            <a:pPr eaLnBrk="1" hangingPunct="1">
              <a:lnSpc>
                <a:spcPct val="150000"/>
              </a:lnSpc>
              <a:buFont typeface="Wingdings" pitchFamily="2" charset="2"/>
              <a:buNone/>
            </a:pPr>
            <a:r>
              <a:rPr lang="zh-CN" altLang="en-US" sz="1800" b="1" smtClean="0">
                <a:ea typeface="宋体" pitchFamily="2" charset="-122"/>
              </a:rPr>
              <a:t>         </a:t>
            </a:r>
            <a:r>
              <a:rPr lang="zh-CN" altLang="en-US" sz="2000" b="1" smtClean="0">
                <a:ea typeface="宋体" pitchFamily="2" charset="-122"/>
              </a:rPr>
              <a:t>单机版软件的兼容性问题一般考虑三个方面，一是</a:t>
            </a:r>
            <a:r>
              <a:rPr lang="zh-CN" altLang="en-US" sz="2000" b="1" smtClean="0">
                <a:solidFill>
                  <a:srgbClr val="FF0000"/>
                </a:solidFill>
                <a:ea typeface="宋体" pitchFamily="2" charset="-122"/>
              </a:rPr>
              <a:t>和操作系统的兼容性</a:t>
            </a:r>
            <a:r>
              <a:rPr lang="zh-CN" altLang="en-US" sz="2000" b="1" smtClean="0">
                <a:ea typeface="宋体" pitchFamily="2" charset="-122"/>
              </a:rPr>
              <a:t>；二是相同软件</a:t>
            </a:r>
            <a:r>
              <a:rPr lang="zh-CN" altLang="en-US" sz="2000" b="1" smtClean="0">
                <a:solidFill>
                  <a:srgbClr val="FF0000"/>
                </a:solidFill>
                <a:ea typeface="宋体" pitchFamily="2" charset="-122"/>
              </a:rPr>
              <a:t>不同版本之间的兼容性</a:t>
            </a:r>
            <a:r>
              <a:rPr lang="zh-CN" altLang="en-US" sz="2000" b="1" smtClean="0">
                <a:ea typeface="宋体" pitchFamily="2" charset="-122"/>
              </a:rPr>
              <a:t>；三是和</a:t>
            </a:r>
            <a:r>
              <a:rPr lang="zh-CN" altLang="en-US" sz="2000" b="1" smtClean="0">
                <a:solidFill>
                  <a:srgbClr val="FF0000"/>
                </a:solidFill>
                <a:ea typeface="宋体" pitchFamily="2" charset="-122"/>
              </a:rPr>
              <a:t>硬件环境的兼容性</a:t>
            </a:r>
            <a:r>
              <a:rPr lang="zh-CN" altLang="en-US" sz="2000" b="1" smtClean="0">
                <a:ea typeface="宋体" pitchFamily="2" charset="-122"/>
              </a:rPr>
              <a:t>。</a:t>
            </a:r>
          </a:p>
          <a:p>
            <a:pPr eaLnBrk="1" hangingPunct="1">
              <a:lnSpc>
                <a:spcPct val="150000"/>
              </a:lnSpc>
              <a:buFont typeface="Wingdings" pitchFamily="2" charset="2"/>
              <a:buNone/>
            </a:pPr>
            <a:r>
              <a:rPr lang="zh-CN" altLang="en-US" sz="2000" b="1" smtClean="0">
                <a:ea typeface="宋体" pitchFamily="2" charset="-122"/>
              </a:rPr>
              <a:t>          比如我们现在要测试</a:t>
            </a:r>
            <a:r>
              <a:rPr lang="en-US" altLang="zh-CN" sz="2000" b="1" smtClean="0">
                <a:ea typeface="宋体" pitchFamily="2" charset="-122"/>
              </a:rPr>
              <a:t>word2003</a:t>
            </a:r>
            <a:r>
              <a:rPr lang="zh-CN" altLang="en-US" sz="2000" b="1" smtClean="0">
                <a:ea typeface="宋体" pitchFamily="2" charset="-122"/>
              </a:rPr>
              <a:t>单机版的兼容性，怎么测试呢？</a:t>
            </a:r>
          </a:p>
          <a:p>
            <a:pPr eaLnBrk="1" hangingPunct="1">
              <a:lnSpc>
                <a:spcPct val="150000"/>
              </a:lnSpc>
              <a:buFont typeface="Wingdings" pitchFamily="2" charset="2"/>
              <a:buNone/>
            </a:pPr>
            <a:r>
              <a:rPr lang="zh-CN" altLang="en-US" sz="2000" b="1" smtClean="0">
                <a:ea typeface="宋体" pitchFamily="2" charset="-122"/>
              </a:rPr>
              <a:t>          一般情况下，我们需要制作一个表格，列出需要测试的各操作系统，需要测试的各不同版本，需要测试的各种硬件环境。</a:t>
            </a:r>
          </a:p>
          <a:p>
            <a:pPr eaLnBrk="1" hangingPunct="1">
              <a:lnSpc>
                <a:spcPct val="150000"/>
              </a:lnSpc>
              <a:buFont typeface="Wingdings" pitchFamily="2" charset="2"/>
              <a:buNone/>
            </a:pPr>
            <a:r>
              <a:rPr lang="zh-CN" altLang="en-US" sz="2000" b="1" smtClean="0">
                <a:ea typeface="宋体" pitchFamily="2" charset="-122"/>
              </a:rPr>
              <a:t>          可想而知，这种测试的工作量是很大的，理论上有多少系统，你的测试用例就要重复执行多少遍。但在实际的测试中，你需要根据系统分析师、系统架构师等相关人员的建议加以取舍，测试重点系统的重点模块。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blinds(horizontal)">
                                      <p:cBhvr>
                                        <p:cTn id="7" dur="500"/>
                                        <p:tgtEl>
                                          <p:spTgt spid="286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23">
                                            <p:txEl>
                                              <p:pRg st="1" end="1"/>
                                            </p:txEl>
                                          </p:spTgt>
                                        </p:tgtEl>
                                        <p:attrNameLst>
                                          <p:attrName>style.visibility</p:attrName>
                                        </p:attrNameLst>
                                      </p:cBhvr>
                                      <p:to>
                                        <p:strVal val="visible"/>
                                      </p:to>
                                    </p:set>
                                    <p:animEffect transition="in" filter="blinds(horizontal)">
                                      <p:cBhvr>
                                        <p:cTn id="12" dur="500"/>
                                        <p:tgtEl>
                                          <p:spTgt spid="286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23">
                                            <p:txEl>
                                              <p:pRg st="2" end="2"/>
                                            </p:txEl>
                                          </p:spTgt>
                                        </p:tgtEl>
                                        <p:attrNameLst>
                                          <p:attrName>style.visibility</p:attrName>
                                        </p:attrNameLst>
                                      </p:cBhvr>
                                      <p:to>
                                        <p:strVal val="visible"/>
                                      </p:to>
                                    </p:set>
                                    <p:animEffect transition="in" filter="blinds(horizontal)">
                                      <p:cBhvr>
                                        <p:cTn id="17" dur="500"/>
                                        <p:tgtEl>
                                          <p:spTgt spid="286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23">
                                            <p:txEl>
                                              <p:pRg st="3" end="3"/>
                                            </p:txEl>
                                          </p:spTgt>
                                        </p:tgtEl>
                                        <p:attrNameLst>
                                          <p:attrName>style.visibility</p:attrName>
                                        </p:attrNameLst>
                                      </p:cBhvr>
                                      <p:to>
                                        <p:strVal val="visible"/>
                                      </p:to>
                                    </p:set>
                                    <p:animEffect transition="in" filter="blinds(horizontal)">
                                      <p:cBhvr>
                                        <p:cTn id="22" dur="500"/>
                                        <p:tgtEl>
                                          <p:spTgt spid="286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6723">
                                            <p:txEl>
                                              <p:pRg st="4" end="4"/>
                                            </p:txEl>
                                          </p:spTgt>
                                        </p:tgtEl>
                                        <p:attrNameLst>
                                          <p:attrName>style.visibility</p:attrName>
                                        </p:attrNameLst>
                                      </p:cBhvr>
                                      <p:to>
                                        <p:strVal val="visible"/>
                                      </p:to>
                                    </p:set>
                                    <p:animEffect transition="in" filter="blinds(horizontal)">
                                      <p:cBhvr>
                                        <p:cTn id="27" dur="500"/>
                                        <p:tgtEl>
                                          <p:spTgt spid="286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409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4100" name="Rectangle 2"/>
          <p:cNvSpPr>
            <a:spLocks noGrp="1" noChangeArrowheads="1"/>
          </p:cNvSpPr>
          <p:nvPr>
            <p:ph type="title"/>
          </p:nvPr>
        </p:nvSpPr>
        <p:spPr/>
        <p:txBody>
          <a:bodyPr/>
          <a:lstStyle/>
          <a:p>
            <a:pPr eaLnBrk="1" hangingPunct="1"/>
            <a:r>
              <a:rPr lang="en-US" altLang="zh-CN" smtClean="0">
                <a:ea typeface="宋体" pitchFamily="2" charset="-122"/>
              </a:rPr>
              <a:t> </a:t>
            </a:r>
            <a:r>
              <a:rPr lang="zh-CN" altLang="en-US" smtClean="0">
                <a:ea typeface="宋体" pitchFamily="2" charset="-122"/>
                <a:hlinkClick r:id="rId2" action="ppaction://hlinksldjump"/>
              </a:rPr>
              <a:t>黑盒测试</a:t>
            </a:r>
            <a:endParaRPr lang="en-US" altLang="zh-CN" smtClean="0">
              <a:ea typeface="宋体" pitchFamily="2" charset="-122"/>
            </a:endParaRPr>
          </a:p>
        </p:txBody>
      </p:sp>
      <p:sp>
        <p:nvSpPr>
          <p:cNvPr id="4101" name="Rectangle 3"/>
          <p:cNvSpPr>
            <a:spLocks noGrp="1" noChangeArrowheads="1"/>
          </p:cNvSpPr>
          <p:nvPr>
            <p:ph type="body" idx="1"/>
          </p:nvPr>
        </p:nvSpPr>
        <p:spPr>
          <a:xfrm>
            <a:off x="827088" y="1700213"/>
            <a:ext cx="7345362" cy="3529012"/>
          </a:xfrm>
        </p:spPr>
        <p:txBody>
          <a:bodyPr/>
          <a:lstStyle/>
          <a:p>
            <a:pPr eaLnBrk="1" hangingPunct="1">
              <a:lnSpc>
                <a:spcPct val="150000"/>
              </a:lnSpc>
              <a:buFont typeface="Wingdings" pitchFamily="2" charset="2"/>
              <a:buNone/>
            </a:pPr>
            <a:r>
              <a:rPr lang="zh-CN" altLang="en-US" sz="2800" b="1" smtClean="0">
                <a:ea typeface="宋体" pitchFamily="2" charset="-122"/>
              </a:rPr>
              <a:t>         黑盒测试（</a:t>
            </a:r>
            <a:r>
              <a:rPr lang="en-US" altLang="zh-CN" sz="2800" b="1" smtClean="0">
                <a:ea typeface="宋体" pitchFamily="2" charset="-122"/>
              </a:rPr>
              <a:t>black-box testing </a:t>
            </a:r>
            <a:r>
              <a:rPr lang="zh-CN" altLang="en-US" sz="2800" b="1" smtClean="0">
                <a:ea typeface="宋体" pitchFamily="2" charset="-122"/>
              </a:rPr>
              <a:t>），是指不基于内部设计和代码的任何知识，只是基于</a:t>
            </a:r>
            <a:r>
              <a:rPr lang="zh-CN" altLang="en-US" sz="2800" b="1" smtClean="0">
                <a:solidFill>
                  <a:srgbClr val="FF0000"/>
                </a:solidFill>
                <a:ea typeface="宋体" pitchFamily="2" charset="-122"/>
              </a:rPr>
              <a:t>用户需求</a:t>
            </a:r>
            <a:r>
              <a:rPr lang="zh-CN" altLang="en-US" sz="2800" b="1" smtClean="0">
                <a:ea typeface="宋体" pitchFamily="2" charset="-122"/>
              </a:rPr>
              <a:t>和</a:t>
            </a:r>
            <a:r>
              <a:rPr lang="zh-CN" altLang="en-US" sz="2800" b="1" smtClean="0">
                <a:solidFill>
                  <a:srgbClr val="FF0000"/>
                </a:solidFill>
                <a:ea typeface="宋体" pitchFamily="2" charset="-122"/>
              </a:rPr>
              <a:t>系统功能</a:t>
            </a:r>
            <a:r>
              <a:rPr lang="zh-CN" altLang="en-US" sz="2800" b="1" smtClean="0">
                <a:ea typeface="宋体" pitchFamily="2" charset="-122"/>
              </a:rPr>
              <a:t>的测试，检查</a:t>
            </a:r>
            <a:r>
              <a:rPr lang="zh-CN" altLang="en-US" sz="2800" b="1" smtClean="0">
                <a:solidFill>
                  <a:srgbClr val="FF0000"/>
                </a:solidFill>
                <a:ea typeface="宋体" pitchFamily="2" charset="-122"/>
              </a:rPr>
              <a:t>软件功能和性能</a:t>
            </a:r>
            <a:r>
              <a:rPr lang="zh-CN" altLang="en-US" sz="2800" b="1" smtClean="0">
                <a:ea typeface="宋体" pitchFamily="2" charset="-122"/>
              </a:rPr>
              <a:t>是否</a:t>
            </a:r>
            <a:r>
              <a:rPr lang="zh-CN" altLang="en-US" sz="2800" b="1" smtClean="0">
                <a:solidFill>
                  <a:srgbClr val="FF0000"/>
                </a:solidFill>
                <a:ea typeface="宋体" pitchFamily="2" charset="-122"/>
              </a:rPr>
              <a:t>按照需求规格说明书</a:t>
            </a:r>
            <a:r>
              <a:rPr lang="zh-CN" altLang="en-US" sz="2800" b="1" smtClean="0">
                <a:ea typeface="宋体" pitchFamily="2" charset="-122"/>
              </a:rPr>
              <a:t>的规定能正确实现。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22531"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22532" name="Rectangle 2"/>
          <p:cNvSpPr>
            <a:spLocks noGrp="1" noChangeArrowheads="1"/>
          </p:cNvSpPr>
          <p:nvPr>
            <p:ph type="title"/>
          </p:nvPr>
        </p:nvSpPr>
        <p:spPr>
          <a:xfrm>
            <a:off x="733425" y="731838"/>
            <a:ext cx="8015288" cy="563562"/>
          </a:xfrm>
        </p:spPr>
        <p:txBody>
          <a:bodyPr/>
          <a:lstStyle/>
          <a:p>
            <a:pPr eaLnBrk="1" hangingPunct="1"/>
            <a:r>
              <a:rPr lang="zh-CN" altLang="en-US" smtClean="0">
                <a:ea typeface="宋体" pitchFamily="2" charset="-122"/>
              </a:rPr>
              <a:t>兼容性测试（</a:t>
            </a:r>
            <a:r>
              <a:rPr lang="en-US" altLang="zh-CN" smtClean="0">
                <a:ea typeface="宋体" pitchFamily="2" charset="-122"/>
              </a:rPr>
              <a:t>compatibility  testing</a:t>
            </a:r>
            <a:r>
              <a:rPr lang="zh-CN" altLang="en-US" smtClean="0">
                <a:ea typeface="宋体" pitchFamily="2" charset="-122"/>
              </a:rPr>
              <a:t>）</a:t>
            </a:r>
            <a:endParaRPr lang="en-US" altLang="zh-CN" smtClean="0">
              <a:ea typeface="宋体" pitchFamily="2" charset="-122"/>
            </a:endParaRPr>
          </a:p>
        </p:txBody>
      </p:sp>
      <p:graphicFrame>
        <p:nvGraphicFramePr>
          <p:cNvPr id="287820" name="Group 76"/>
          <p:cNvGraphicFramePr>
            <a:graphicFrameLocks noGrp="1"/>
          </p:cNvGraphicFramePr>
          <p:nvPr>
            <p:ph sz="half" idx="2"/>
          </p:nvPr>
        </p:nvGraphicFramePr>
        <p:xfrm>
          <a:off x="5076825" y="1628775"/>
          <a:ext cx="3805238" cy="3476625"/>
        </p:xfrm>
        <a:graphic>
          <a:graphicData uri="http://schemas.openxmlformats.org/drawingml/2006/table">
            <a:tbl>
              <a:tblPr/>
              <a:tblGrid>
                <a:gridCol w="2089150"/>
                <a:gridCol w="1716088"/>
              </a:tblGrid>
              <a:tr h="64135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操作系统</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测试优先级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r>
              <a:tr h="43815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Windows xp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Windows 2003s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Windows Vista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Windows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Windows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Android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815" name="Rectangle 71"/>
          <p:cNvSpPr>
            <a:spLocks noGrp="1" noChangeArrowheads="1"/>
          </p:cNvSpPr>
          <p:nvPr>
            <p:ph type="body" idx="1"/>
          </p:nvPr>
        </p:nvSpPr>
        <p:spPr>
          <a:xfrm>
            <a:off x="250825" y="1268413"/>
            <a:ext cx="4752975" cy="4968875"/>
          </a:xfrm>
          <a:noFill/>
        </p:spPr>
        <p:txBody>
          <a:bodyPr/>
          <a:lstStyle/>
          <a:p>
            <a:pPr eaLnBrk="1" hangingPunct="1">
              <a:lnSpc>
                <a:spcPct val="150000"/>
              </a:lnSpc>
              <a:buFont typeface="Wingdings" pitchFamily="2" charset="2"/>
              <a:buNone/>
            </a:pPr>
            <a:r>
              <a:rPr lang="zh-CN" altLang="en-US" sz="2400" b="1" smtClean="0">
                <a:ea typeface="宋体" pitchFamily="2" charset="-122"/>
              </a:rPr>
              <a:t>    </a:t>
            </a:r>
            <a:r>
              <a:rPr lang="zh-CN" altLang="en-US" sz="2400" b="1" smtClean="0">
                <a:solidFill>
                  <a:srgbClr val="FF0000"/>
                </a:solidFill>
                <a:ea typeface="宋体" pitchFamily="2" charset="-122"/>
              </a:rPr>
              <a:t>如何测试</a:t>
            </a:r>
            <a:r>
              <a:rPr lang="en-US" altLang="zh-CN" sz="2400" b="1" smtClean="0">
                <a:solidFill>
                  <a:srgbClr val="FF0000"/>
                </a:solidFill>
                <a:ea typeface="宋体" pitchFamily="2" charset="-122"/>
              </a:rPr>
              <a:t>word2003</a:t>
            </a:r>
            <a:r>
              <a:rPr lang="zh-CN" altLang="en-US" sz="2400" b="1" smtClean="0">
                <a:solidFill>
                  <a:srgbClr val="FF0000"/>
                </a:solidFill>
                <a:ea typeface="宋体" pitchFamily="2" charset="-122"/>
              </a:rPr>
              <a:t>单机版的兼容性？</a:t>
            </a:r>
          </a:p>
          <a:p>
            <a:pPr eaLnBrk="1" hangingPunct="1">
              <a:lnSpc>
                <a:spcPct val="150000"/>
              </a:lnSpc>
              <a:buFont typeface="Wingdings" pitchFamily="2" charset="2"/>
              <a:buNone/>
            </a:pPr>
            <a:r>
              <a:rPr lang="zh-CN" altLang="en-US" sz="2000" b="1" smtClean="0">
                <a:ea typeface="宋体" pitchFamily="2" charset="-122"/>
              </a:rPr>
              <a:t>         一：考虑和操作系统的兼容性</a:t>
            </a:r>
          </a:p>
          <a:p>
            <a:pPr eaLnBrk="1" hangingPunct="1">
              <a:lnSpc>
                <a:spcPct val="150000"/>
              </a:lnSpc>
              <a:buFont typeface="Wingdings" pitchFamily="2" charset="2"/>
              <a:buNone/>
            </a:pPr>
            <a:r>
              <a:rPr lang="zh-CN" altLang="en-US" sz="2000" b="1" smtClean="0">
                <a:ea typeface="宋体" pitchFamily="2" charset="-122"/>
              </a:rPr>
              <a:t>       根据目前各种操作系统的普及情况来划分优先级，假设在</a:t>
            </a:r>
            <a:r>
              <a:rPr lang="en-US" altLang="zh-CN" sz="2000" b="1" smtClean="0">
                <a:ea typeface="宋体" pitchFamily="2" charset="-122"/>
              </a:rPr>
              <a:t>Windows XP</a:t>
            </a:r>
            <a:r>
              <a:rPr lang="zh-CN" altLang="en-US" sz="2000" b="1" smtClean="0">
                <a:ea typeface="宋体" pitchFamily="2" charset="-122"/>
              </a:rPr>
              <a:t>和</a:t>
            </a:r>
            <a:r>
              <a:rPr lang="en-US" altLang="zh-CN" sz="2000" b="1" smtClean="0">
                <a:ea typeface="宋体" pitchFamily="2" charset="-122"/>
              </a:rPr>
              <a:t>Windows 7</a:t>
            </a:r>
            <a:r>
              <a:rPr lang="zh-CN" altLang="en-US" sz="2000" b="1" smtClean="0">
                <a:ea typeface="宋体" pitchFamily="2" charset="-122"/>
              </a:rPr>
              <a:t>下使用</a:t>
            </a:r>
            <a:r>
              <a:rPr lang="en-US" altLang="zh-CN" sz="2000" b="1" smtClean="0">
                <a:ea typeface="宋体" pitchFamily="2" charset="-122"/>
              </a:rPr>
              <a:t>word2003</a:t>
            </a:r>
            <a:r>
              <a:rPr lang="zh-CN" altLang="en-US" sz="2000" b="1" smtClean="0">
                <a:ea typeface="宋体" pitchFamily="2" charset="-122"/>
              </a:rPr>
              <a:t>的人数最多，那么着就需要我们重点测试这两个操作系统。其他的根据重要性分别列出等级。然后根据测试的时间安排按照优先级进行测试。</a:t>
            </a:r>
            <a:r>
              <a:rPr lang="zh-CN" altLang="en-US" sz="2000" smtClean="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815">
                                            <p:txEl>
                                              <p:pRg st="0" end="0"/>
                                            </p:txEl>
                                          </p:spTgt>
                                        </p:tgtEl>
                                        <p:attrNameLst>
                                          <p:attrName>style.visibility</p:attrName>
                                        </p:attrNameLst>
                                      </p:cBhvr>
                                      <p:to>
                                        <p:strVal val="visible"/>
                                      </p:to>
                                    </p:set>
                                    <p:animEffect transition="in" filter="blinds(horizontal)">
                                      <p:cBhvr>
                                        <p:cTn id="7" dur="500"/>
                                        <p:tgtEl>
                                          <p:spTgt spid="2878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815">
                                            <p:txEl>
                                              <p:pRg st="1" end="1"/>
                                            </p:txEl>
                                          </p:spTgt>
                                        </p:tgtEl>
                                        <p:attrNameLst>
                                          <p:attrName>style.visibility</p:attrName>
                                        </p:attrNameLst>
                                      </p:cBhvr>
                                      <p:to>
                                        <p:strVal val="visible"/>
                                      </p:to>
                                    </p:set>
                                    <p:animEffect transition="in" filter="blinds(horizontal)">
                                      <p:cBhvr>
                                        <p:cTn id="12" dur="500"/>
                                        <p:tgtEl>
                                          <p:spTgt spid="2878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7815">
                                            <p:txEl>
                                              <p:pRg st="2" end="2"/>
                                            </p:txEl>
                                          </p:spTgt>
                                        </p:tgtEl>
                                        <p:attrNameLst>
                                          <p:attrName>style.visibility</p:attrName>
                                        </p:attrNameLst>
                                      </p:cBhvr>
                                      <p:to>
                                        <p:strVal val="visible"/>
                                      </p:to>
                                    </p:set>
                                    <p:animEffect transition="in" filter="blinds(horizontal)">
                                      <p:cBhvr>
                                        <p:cTn id="17" dur="500"/>
                                        <p:tgtEl>
                                          <p:spTgt spid="2878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87820"/>
                                        </p:tgtEl>
                                        <p:attrNameLst>
                                          <p:attrName>style.visibility</p:attrName>
                                        </p:attrNameLst>
                                      </p:cBhvr>
                                      <p:to>
                                        <p:strVal val="visible"/>
                                      </p:to>
                                    </p:set>
                                    <p:anim calcmode="lin" valueType="num">
                                      <p:cBhvr additive="base">
                                        <p:cTn id="22" dur="500" fill="hold"/>
                                        <p:tgtEl>
                                          <p:spTgt spid="287820"/>
                                        </p:tgtEl>
                                        <p:attrNameLst>
                                          <p:attrName>ppt_x</p:attrName>
                                        </p:attrNameLst>
                                      </p:cBhvr>
                                      <p:tavLst>
                                        <p:tav tm="0">
                                          <p:val>
                                            <p:strVal val="#ppt_x"/>
                                          </p:val>
                                        </p:tav>
                                        <p:tav tm="100000">
                                          <p:val>
                                            <p:strVal val="#ppt_x"/>
                                          </p:val>
                                        </p:tav>
                                      </p:tavLst>
                                    </p:anim>
                                    <p:anim calcmode="lin" valueType="num">
                                      <p:cBhvr additive="base">
                                        <p:cTn id="23" dur="500" fill="hold"/>
                                        <p:tgtEl>
                                          <p:spTgt spid="287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23555"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23556" name="Rectangle 2"/>
          <p:cNvSpPr>
            <a:spLocks noGrp="1" noChangeArrowheads="1"/>
          </p:cNvSpPr>
          <p:nvPr>
            <p:ph type="title"/>
          </p:nvPr>
        </p:nvSpPr>
        <p:spPr>
          <a:xfrm>
            <a:off x="733425" y="731838"/>
            <a:ext cx="8015288" cy="563562"/>
          </a:xfrm>
        </p:spPr>
        <p:txBody>
          <a:bodyPr/>
          <a:lstStyle/>
          <a:p>
            <a:pPr eaLnBrk="1" hangingPunct="1"/>
            <a:r>
              <a:rPr lang="zh-CN" altLang="en-US" smtClean="0">
                <a:ea typeface="宋体" pitchFamily="2" charset="-122"/>
              </a:rPr>
              <a:t>兼容性测试（</a:t>
            </a:r>
            <a:r>
              <a:rPr lang="en-US" altLang="zh-CN" smtClean="0">
                <a:ea typeface="宋体" pitchFamily="2" charset="-122"/>
              </a:rPr>
              <a:t>compatibility  testing</a:t>
            </a:r>
            <a:r>
              <a:rPr lang="zh-CN" altLang="en-US" smtClean="0">
                <a:ea typeface="宋体" pitchFamily="2" charset="-122"/>
              </a:rPr>
              <a:t>）</a:t>
            </a:r>
            <a:endParaRPr lang="en-US" altLang="zh-CN" smtClean="0">
              <a:ea typeface="宋体" pitchFamily="2" charset="-122"/>
            </a:endParaRPr>
          </a:p>
        </p:txBody>
      </p:sp>
      <p:sp>
        <p:nvSpPr>
          <p:cNvPr id="522273" name="Rectangle 33"/>
          <p:cNvSpPr>
            <a:spLocks noGrp="1" noChangeArrowheads="1"/>
          </p:cNvSpPr>
          <p:nvPr>
            <p:ph type="body" idx="1"/>
          </p:nvPr>
        </p:nvSpPr>
        <p:spPr>
          <a:xfrm>
            <a:off x="971550" y="1557338"/>
            <a:ext cx="7416800" cy="4681537"/>
          </a:xfrm>
          <a:noFill/>
        </p:spPr>
        <p:txBody>
          <a:bodyPr/>
          <a:lstStyle/>
          <a:p>
            <a:pPr eaLnBrk="1" hangingPunct="1">
              <a:lnSpc>
                <a:spcPct val="150000"/>
              </a:lnSpc>
              <a:buFont typeface="Wingdings" pitchFamily="2" charset="2"/>
              <a:buNone/>
            </a:pPr>
            <a:r>
              <a:rPr lang="zh-CN" altLang="en-US" sz="2400" b="1" smtClean="0">
                <a:ea typeface="宋体" pitchFamily="2" charset="-122"/>
              </a:rPr>
              <a:t>       除了和操作系统的兼容性外，单机版软件还存在一个不同版本的兼容性问题。比如：</a:t>
            </a:r>
            <a:r>
              <a:rPr lang="en-US" altLang="zh-CN" sz="2400" b="1" smtClean="0">
                <a:ea typeface="宋体" pitchFamily="2" charset="-122"/>
              </a:rPr>
              <a:t>word 2003</a:t>
            </a:r>
            <a:r>
              <a:rPr lang="zh-CN" altLang="en-US" sz="2400" b="1" smtClean="0">
                <a:ea typeface="宋体" pitchFamily="2" charset="-122"/>
              </a:rPr>
              <a:t>软件的测试我们还要考虑它和其他版本比如</a:t>
            </a:r>
            <a:r>
              <a:rPr lang="en-US" altLang="zh-CN" sz="2400" b="1" smtClean="0">
                <a:solidFill>
                  <a:srgbClr val="FF0000"/>
                </a:solidFill>
                <a:ea typeface="宋体" pitchFamily="2" charset="-122"/>
              </a:rPr>
              <a:t>word 2007</a:t>
            </a:r>
            <a:r>
              <a:rPr lang="zh-CN" altLang="en-US" sz="2400" b="1" smtClean="0">
                <a:solidFill>
                  <a:srgbClr val="FF0000"/>
                </a:solidFill>
                <a:ea typeface="宋体" pitchFamily="2" charset="-122"/>
              </a:rPr>
              <a:t>和</a:t>
            </a:r>
            <a:r>
              <a:rPr lang="en-US" altLang="zh-CN" sz="2400" b="1" smtClean="0">
                <a:solidFill>
                  <a:srgbClr val="FF0000"/>
                </a:solidFill>
                <a:ea typeface="宋体" pitchFamily="2" charset="-122"/>
              </a:rPr>
              <a:t>word2010</a:t>
            </a:r>
            <a:r>
              <a:rPr lang="zh-CN" altLang="en-US" sz="2400" b="1" smtClean="0">
                <a:solidFill>
                  <a:srgbClr val="FF0000"/>
                </a:solidFill>
                <a:ea typeface="宋体" pitchFamily="2" charset="-122"/>
              </a:rPr>
              <a:t>的兼容性</a:t>
            </a:r>
            <a:r>
              <a:rPr lang="zh-CN" altLang="en-US" sz="2400" b="1" smtClean="0">
                <a:ea typeface="宋体" pitchFamily="2" charset="-122"/>
              </a:rPr>
              <a:t>问题。</a:t>
            </a:r>
          </a:p>
          <a:p>
            <a:pPr eaLnBrk="1" hangingPunct="1">
              <a:lnSpc>
                <a:spcPct val="150000"/>
              </a:lnSpc>
              <a:buFont typeface="Wingdings" pitchFamily="2" charset="2"/>
              <a:buNone/>
            </a:pPr>
            <a:r>
              <a:rPr lang="zh-CN" altLang="en-US" sz="2400" b="1" smtClean="0">
                <a:ea typeface="宋体" pitchFamily="2" charset="-122"/>
              </a:rPr>
              <a:t>       除此之外，还有和硬件的兼容性问题，还要考虑在笔记本、台式机、手机等不同配置的机器上软件的反应等。</a:t>
            </a:r>
          </a:p>
          <a:p>
            <a:pPr eaLnBrk="1" hangingPunct="1">
              <a:lnSpc>
                <a:spcPct val="150000"/>
              </a:lnSpc>
              <a:buFont typeface="Wingdings" pitchFamily="2" charset="2"/>
              <a:buNone/>
            </a:pPr>
            <a:r>
              <a:rPr lang="zh-CN" altLang="en-US" sz="2400" b="1" smtClean="0">
                <a:ea typeface="宋体" pitchFamily="2" charset="-122"/>
              </a:rPr>
              <a:t>        当然，单机版软件的测试</a:t>
            </a:r>
            <a:r>
              <a:rPr lang="zh-CN" altLang="en-US" sz="2400" b="1" smtClean="0">
                <a:solidFill>
                  <a:srgbClr val="FF0000"/>
                </a:solidFill>
                <a:ea typeface="宋体" pitchFamily="2" charset="-122"/>
              </a:rPr>
              <a:t>不用考虑网络问题</a:t>
            </a:r>
            <a:r>
              <a:rPr lang="zh-CN" altLang="en-US" sz="2400" b="1" smtClean="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22273">
                                            <p:txEl>
                                              <p:pRg st="0" end="0"/>
                                            </p:txEl>
                                          </p:spTgt>
                                        </p:tgtEl>
                                        <p:attrNameLst>
                                          <p:attrName>style.visibility</p:attrName>
                                        </p:attrNameLst>
                                      </p:cBhvr>
                                      <p:to>
                                        <p:strVal val="visible"/>
                                      </p:to>
                                    </p:set>
                                    <p:anim to="" calcmode="lin" valueType="num">
                                      <p:cBhvr>
                                        <p:cTn id="7" dur="1" fill="hold"/>
                                        <p:tgtEl>
                                          <p:spTgt spid="522273">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22273">
                                            <p:txEl>
                                              <p:pRg st="1" end="1"/>
                                            </p:txEl>
                                          </p:spTgt>
                                        </p:tgtEl>
                                        <p:attrNameLst>
                                          <p:attrName>style.visibility</p:attrName>
                                        </p:attrNameLst>
                                      </p:cBhvr>
                                      <p:to>
                                        <p:strVal val="visible"/>
                                      </p:to>
                                    </p:set>
                                    <p:anim to="" calcmode="lin" valueType="num">
                                      <p:cBhvr>
                                        <p:cTn id="12" dur="1" fill="hold"/>
                                        <p:tgtEl>
                                          <p:spTgt spid="522273">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22273">
                                            <p:txEl>
                                              <p:pRg st="2" end="2"/>
                                            </p:txEl>
                                          </p:spTgt>
                                        </p:tgtEl>
                                        <p:attrNameLst>
                                          <p:attrName>style.visibility</p:attrName>
                                        </p:attrNameLst>
                                      </p:cBhvr>
                                      <p:to>
                                        <p:strVal val="visible"/>
                                      </p:to>
                                    </p:set>
                                    <p:anim to="" calcmode="lin" valueType="num">
                                      <p:cBhvr>
                                        <p:cTn id="17" dur="1" fill="hold"/>
                                        <p:tgtEl>
                                          <p:spTgt spid="52227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2457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24580"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兼容性测试（</a:t>
            </a:r>
            <a:r>
              <a:rPr lang="en-US" altLang="zh-CN" smtClean="0">
                <a:ea typeface="宋体" pitchFamily="2" charset="-122"/>
              </a:rPr>
              <a:t>compatibility  testing</a:t>
            </a:r>
            <a:r>
              <a:rPr lang="zh-CN" altLang="en-US" smtClean="0">
                <a:ea typeface="宋体" pitchFamily="2" charset="-122"/>
              </a:rPr>
              <a:t>）</a:t>
            </a:r>
            <a:endParaRPr lang="en-US" altLang="zh-CN" smtClean="0">
              <a:ea typeface="宋体" pitchFamily="2" charset="-122"/>
            </a:endParaRPr>
          </a:p>
        </p:txBody>
      </p:sp>
      <p:sp>
        <p:nvSpPr>
          <p:cNvPr id="288771" name="Rectangle 3"/>
          <p:cNvSpPr>
            <a:spLocks noGrp="1" noChangeArrowheads="1"/>
          </p:cNvSpPr>
          <p:nvPr>
            <p:ph type="body" idx="1"/>
          </p:nvPr>
        </p:nvSpPr>
        <p:spPr>
          <a:xfrm>
            <a:off x="755650" y="1268413"/>
            <a:ext cx="7632700" cy="4608512"/>
          </a:xfrm>
          <a:noFill/>
        </p:spPr>
        <p:txBody>
          <a:bodyPr/>
          <a:lstStyle/>
          <a:p>
            <a:pPr eaLnBrk="1" hangingPunct="1">
              <a:lnSpc>
                <a:spcPct val="150000"/>
              </a:lnSpc>
              <a:buFont typeface="Wingdings" pitchFamily="2" charset="2"/>
              <a:buChar char="l"/>
            </a:pPr>
            <a:r>
              <a:rPr lang="en-US" altLang="zh-CN" sz="2800" b="1" smtClean="0">
                <a:ea typeface="宋体" pitchFamily="2" charset="-122"/>
              </a:rPr>
              <a:t>C/S</a:t>
            </a:r>
            <a:r>
              <a:rPr lang="zh-CN" altLang="en-US" sz="2800" b="1" smtClean="0">
                <a:ea typeface="宋体" pitchFamily="2" charset="-122"/>
              </a:rPr>
              <a:t>结构和</a:t>
            </a:r>
            <a:r>
              <a:rPr lang="en-US" altLang="zh-CN" sz="2800" b="1" smtClean="0">
                <a:ea typeface="宋体" pitchFamily="2" charset="-122"/>
              </a:rPr>
              <a:t>B/S</a:t>
            </a:r>
            <a:r>
              <a:rPr lang="zh-CN" altLang="en-US" sz="2800" b="1" smtClean="0">
                <a:ea typeface="宋体" pitchFamily="2" charset="-122"/>
              </a:rPr>
              <a:t>结构的软件兼容：</a:t>
            </a:r>
          </a:p>
          <a:p>
            <a:pPr eaLnBrk="1" hangingPunct="1">
              <a:lnSpc>
                <a:spcPct val="150000"/>
              </a:lnSpc>
              <a:buFont typeface="Wingdings" pitchFamily="2" charset="2"/>
              <a:buNone/>
            </a:pPr>
            <a:r>
              <a:rPr lang="zh-CN" altLang="en-US" sz="2800" b="1" smtClean="0">
                <a:ea typeface="宋体" pitchFamily="2" charset="-122"/>
              </a:rPr>
              <a:t>         先来讨论</a:t>
            </a:r>
            <a:r>
              <a:rPr lang="en-US" altLang="zh-CN" sz="2800" b="1" smtClean="0">
                <a:ea typeface="宋体" pitchFamily="2" charset="-122"/>
              </a:rPr>
              <a:t>B/S</a:t>
            </a:r>
            <a:r>
              <a:rPr lang="zh-CN" altLang="en-US" sz="2800" b="1" smtClean="0">
                <a:ea typeface="宋体" pitchFamily="2" charset="-122"/>
              </a:rPr>
              <a:t>结构软件的兼容性测试。</a:t>
            </a:r>
          </a:p>
          <a:p>
            <a:pPr eaLnBrk="1" hangingPunct="1">
              <a:lnSpc>
                <a:spcPct val="150000"/>
              </a:lnSpc>
              <a:buFont typeface="Wingdings" pitchFamily="2" charset="2"/>
              <a:buNone/>
            </a:pPr>
            <a:r>
              <a:rPr lang="zh-CN" altLang="en-US" sz="2800" b="1" smtClean="0">
                <a:ea typeface="宋体" pitchFamily="2" charset="-122"/>
              </a:rPr>
              <a:t>         比如：我们现在要测试淘宝网的系统兼容性，怎么测？</a:t>
            </a:r>
          </a:p>
          <a:p>
            <a:pPr eaLnBrk="1" hangingPunct="1">
              <a:lnSpc>
                <a:spcPct val="150000"/>
              </a:lnSpc>
              <a:buFont typeface="Wingdings" pitchFamily="2" charset="2"/>
              <a:buNone/>
            </a:pPr>
            <a:r>
              <a:rPr lang="zh-CN" altLang="en-US" sz="2800" b="1" smtClean="0">
                <a:ea typeface="宋体" pitchFamily="2" charset="-122"/>
              </a:rPr>
              <a:t>         先来看一下</a:t>
            </a:r>
            <a:r>
              <a:rPr lang="en-US" altLang="zh-CN" sz="2800" b="1" smtClean="0">
                <a:ea typeface="宋体" pitchFamily="2" charset="-122"/>
              </a:rPr>
              <a:t>B/S</a:t>
            </a:r>
            <a:r>
              <a:rPr lang="zh-CN" altLang="en-US" sz="2800" b="1" smtClean="0">
                <a:ea typeface="宋体" pitchFamily="2" charset="-122"/>
              </a:rPr>
              <a:t>结构软件的通用架构示意图。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88771">
                                            <p:txEl>
                                              <p:pRg st="1" end="1"/>
                                            </p:txEl>
                                          </p:spTgt>
                                        </p:tgtEl>
                                        <p:attrNameLst>
                                          <p:attrName>style.visibility</p:attrName>
                                        </p:attrNameLst>
                                      </p:cBhvr>
                                      <p:to>
                                        <p:strVal val="visible"/>
                                      </p:to>
                                    </p:set>
                                    <p:anim to="" calcmode="lin" valueType="num">
                                      <p:cBhvr>
                                        <p:cTn id="7" dur="1" fill="hold"/>
                                        <p:tgtEl>
                                          <p:spTgt spid="288771">
                                            <p:txEl>
                                              <p:pRg st="1" end="1"/>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88771">
                                            <p:txEl>
                                              <p:pRg st="2" end="2"/>
                                            </p:txEl>
                                          </p:spTgt>
                                        </p:tgtEl>
                                        <p:attrNameLst>
                                          <p:attrName>style.visibility</p:attrName>
                                        </p:attrNameLst>
                                      </p:cBhvr>
                                      <p:to>
                                        <p:strVal val="visible"/>
                                      </p:to>
                                    </p:set>
                                    <p:anim to="" calcmode="lin" valueType="num">
                                      <p:cBhvr>
                                        <p:cTn id="10" dur="1" fill="hold"/>
                                        <p:tgtEl>
                                          <p:spTgt spid="288771">
                                            <p:txEl>
                                              <p:pRg st="2" end="2"/>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88771">
                                            <p:txEl>
                                              <p:pRg st="3" end="3"/>
                                            </p:txEl>
                                          </p:spTgt>
                                        </p:tgtEl>
                                        <p:attrNameLst>
                                          <p:attrName>style.visibility</p:attrName>
                                        </p:attrNameLst>
                                      </p:cBhvr>
                                      <p:to>
                                        <p:strVal val="visible"/>
                                      </p:to>
                                    </p:set>
                                    <p:anim to="" calcmode="lin" valueType="num">
                                      <p:cBhvr>
                                        <p:cTn id="13" dur="1" fill="hold"/>
                                        <p:tgtEl>
                                          <p:spTgt spid="288771">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2560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25604"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兼容性测试（</a:t>
            </a:r>
            <a:r>
              <a:rPr lang="en-US" altLang="zh-CN" smtClean="0">
                <a:ea typeface="宋体" pitchFamily="2" charset="-122"/>
              </a:rPr>
              <a:t>compatibility  testing</a:t>
            </a:r>
            <a:r>
              <a:rPr lang="zh-CN" altLang="en-US" smtClean="0">
                <a:ea typeface="宋体" pitchFamily="2" charset="-122"/>
              </a:rPr>
              <a:t>）</a:t>
            </a:r>
            <a:endParaRPr lang="en-US" altLang="zh-CN" smtClean="0">
              <a:ea typeface="宋体" pitchFamily="2" charset="-122"/>
            </a:endParaRPr>
          </a:p>
        </p:txBody>
      </p:sp>
      <p:pic>
        <p:nvPicPr>
          <p:cNvPr id="25605" name="Picture 4" descr="bs结构系统架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557338"/>
            <a:ext cx="7848600"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799" name="AutoShape 7"/>
          <p:cNvSpPr>
            <a:spLocks noChangeArrowheads="1"/>
          </p:cNvSpPr>
          <p:nvPr/>
        </p:nvSpPr>
        <p:spPr bwMode="auto">
          <a:xfrm>
            <a:off x="3635375" y="5202238"/>
            <a:ext cx="4897438" cy="1250950"/>
          </a:xfrm>
          <a:prstGeom prst="wedgeRoundRectCallout">
            <a:avLst>
              <a:gd name="adj1" fmla="val 33273"/>
              <a:gd name="adj2" fmla="val -116750"/>
              <a:gd name="adj3" fmla="val 16667"/>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20000"/>
              </a:lnSpc>
              <a:buFont typeface="Wingdings" pitchFamily="2" charset="2"/>
              <a:buNone/>
            </a:pPr>
            <a:r>
              <a:rPr lang="zh-CN" altLang="en-US" sz="1800"/>
              <a:t>数据库服务器安装的是数据库管理系统，如</a:t>
            </a:r>
            <a:r>
              <a:rPr lang="en-US" altLang="zh-CN" sz="1800"/>
              <a:t>SQL Server</a:t>
            </a:r>
            <a:r>
              <a:rPr lang="zh-CN" altLang="en-US" sz="1800"/>
              <a:t>、</a:t>
            </a:r>
            <a:r>
              <a:rPr lang="en-US" altLang="zh-CN" sz="1800"/>
              <a:t>Oracle</a:t>
            </a:r>
            <a:r>
              <a:rPr lang="zh-CN" altLang="en-US" sz="1800"/>
              <a:t>、</a:t>
            </a:r>
            <a:r>
              <a:rPr lang="en-US" altLang="zh-CN" sz="1800"/>
              <a:t>Sysbase</a:t>
            </a:r>
            <a:r>
              <a:rPr lang="zh-CN" altLang="en-US" sz="1800"/>
              <a:t>，它们的操作系统可能是</a:t>
            </a:r>
            <a:r>
              <a:rPr lang="en-US" altLang="zh-CN" sz="1800"/>
              <a:t>Linux</a:t>
            </a:r>
            <a:r>
              <a:rPr lang="zh-CN" altLang="en-US" sz="1800"/>
              <a:t>、</a:t>
            </a:r>
            <a:r>
              <a:rPr lang="en-US" altLang="zh-CN" sz="1800"/>
              <a:t>UNIX</a:t>
            </a:r>
            <a:r>
              <a:rPr lang="zh-CN" altLang="en-US" sz="1800"/>
              <a:t>等。</a:t>
            </a:r>
          </a:p>
        </p:txBody>
      </p:sp>
      <p:sp>
        <p:nvSpPr>
          <p:cNvPr id="289800" name="AutoShape 8"/>
          <p:cNvSpPr>
            <a:spLocks noChangeArrowheads="1"/>
          </p:cNvSpPr>
          <p:nvPr/>
        </p:nvSpPr>
        <p:spPr bwMode="auto">
          <a:xfrm>
            <a:off x="4859338" y="1341438"/>
            <a:ext cx="4105275" cy="1800225"/>
          </a:xfrm>
          <a:prstGeom prst="wedgeRoundRectCallout">
            <a:avLst>
              <a:gd name="adj1" fmla="val -7810"/>
              <a:gd name="adj2" fmla="val 73458"/>
              <a:gd name="adj3" fmla="val 16667"/>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20000"/>
              </a:lnSpc>
              <a:spcBef>
                <a:spcPct val="0"/>
              </a:spcBef>
              <a:buClrTx/>
              <a:buFontTx/>
              <a:buNone/>
            </a:pPr>
            <a:r>
              <a:rPr lang="en-US" altLang="zh-CN" sz="2000"/>
              <a:t>web</a:t>
            </a:r>
            <a:r>
              <a:rPr lang="zh-CN" altLang="en-US" sz="2000"/>
              <a:t>服务器安装的是</a:t>
            </a:r>
            <a:r>
              <a:rPr lang="en-US" altLang="zh-CN" sz="2000"/>
              <a:t>web</a:t>
            </a:r>
            <a:r>
              <a:rPr lang="zh-CN" altLang="en-US" sz="2000"/>
              <a:t>服务，</a:t>
            </a:r>
          </a:p>
          <a:p>
            <a:pPr eaLnBrk="1" hangingPunct="1">
              <a:lnSpc>
                <a:spcPct val="120000"/>
              </a:lnSpc>
              <a:spcBef>
                <a:spcPct val="0"/>
              </a:spcBef>
              <a:buClrTx/>
              <a:buFontTx/>
              <a:buNone/>
            </a:pPr>
            <a:r>
              <a:rPr lang="zh-CN" altLang="en-US" sz="2000"/>
              <a:t>比如</a:t>
            </a:r>
            <a:r>
              <a:rPr lang="en-US" altLang="zh-CN" sz="2000"/>
              <a:t>IIS</a:t>
            </a:r>
            <a:r>
              <a:rPr lang="zh-CN" altLang="en-US" sz="2000"/>
              <a:t>、</a:t>
            </a:r>
            <a:r>
              <a:rPr lang="en-US" altLang="zh-CN" sz="2000"/>
              <a:t>Tomcat</a:t>
            </a:r>
            <a:r>
              <a:rPr lang="zh-CN" altLang="en-US" sz="2000"/>
              <a:t>、</a:t>
            </a:r>
            <a:r>
              <a:rPr lang="en-US" altLang="zh-CN" sz="2000"/>
              <a:t>Websphere</a:t>
            </a:r>
          </a:p>
          <a:p>
            <a:pPr eaLnBrk="1" hangingPunct="1">
              <a:lnSpc>
                <a:spcPct val="120000"/>
              </a:lnSpc>
              <a:spcBef>
                <a:spcPct val="0"/>
              </a:spcBef>
              <a:buClrTx/>
              <a:buFontTx/>
              <a:buNone/>
            </a:pPr>
            <a:r>
              <a:rPr lang="zh-CN" altLang="en-US" sz="2000"/>
              <a:t>等，用来解析</a:t>
            </a:r>
            <a:r>
              <a:rPr lang="en-US" altLang="zh-CN" sz="2000"/>
              <a:t>ASP</a:t>
            </a:r>
            <a:r>
              <a:rPr lang="zh-CN" altLang="en-US" sz="2000"/>
              <a:t>、</a:t>
            </a:r>
            <a:r>
              <a:rPr lang="en-US" altLang="zh-CN" sz="2000"/>
              <a:t>JSP</a:t>
            </a:r>
            <a:r>
              <a:rPr lang="zh-CN" altLang="en-US" sz="2000"/>
              <a:t>等动态</a:t>
            </a:r>
          </a:p>
          <a:p>
            <a:pPr eaLnBrk="1" hangingPunct="1">
              <a:lnSpc>
                <a:spcPct val="120000"/>
              </a:lnSpc>
              <a:spcBef>
                <a:spcPct val="0"/>
              </a:spcBef>
              <a:buClrTx/>
              <a:buFontTx/>
              <a:buNone/>
            </a:pPr>
            <a:r>
              <a:rPr lang="zh-CN" altLang="en-US" sz="2000"/>
              <a:t>页面。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89800"/>
                                        </p:tgtEl>
                                        <p:attrNameLst>
                                          <p:attrName>style.visibility</p:attrName>
                                        </p:attrNameLst>
                                      </p:cBhvr>
                                      <p:to>
                                        <p:strVal val="visible"/>
                                      </p:to>
                                    </p:set>
                                    <p:anim to="" calcmode="lin" valueType="num">
                                      <p:cBhvr>
                                        <p:cTn id="7" dur="1" fill="hold"/>
                                        <p:tgtEl>
                                          <p:spTgt spid="28980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89799"/>
                                        </p:tgtEl>
                                        <p:attrNameLst>
                                          <p:attrName>style.visibility</p:attrName>
                                        </p:attrNameLst>
                                      </p:cBhvr>
                                      <p:to>
                                        <p:strVal val="visible"/>
                                      </p:to>
                                    </p:set>
                                    <p:anim to="" calcmode="lin" valueType="num">
                                      <p:cBhvr>
                                        <p:cTn id="12" dur="1" fill="hold"/>
                                        <p:tgtEl>
                                          <p:spTgt spid="28979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nimBg="1"/>
      <p:bldP spid="28980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2662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26628" name="Rectangle 2"/>
          <p:cNvSpPr>
            <a:spLocks noGrp="1" noChangeArrowheads="1"/>
          </p:cNvSpPr>
          <p:nvPr>
            <p:ph type="title"/>
          </p:nvPr>
        </p:nvSpPr>
        <p:spPr/>
        <p:txBody>
          <a:bodyPr/>
          <a:lstStyle/>
          <a:p>
            <a:pPr eaLnBrk="1" hangingPunct="1"/>
            <a:r>
              <a:rPr lang="zh-CN" altLang="en-US" smtClean="0">
                <a:ea typeface="宋体" pitchFamily="2" charset="-122"/>
              </a:rPr>
              <a:t>兼容性测试（</a:t>
            </a:r>
            <a:r>
              <a:rPr lang="en-US" altLang="zh-CN" smtClean="0">
                <a:ea typeface="宋体" pitchFamily="2" charset="-122"/>
              </a:rPr>
              <a:t>compatibility  testing</a:t>
            </a:r>
            <a:r>
              <a:rPr lang="zh-CN" altLang="en-US" smtClean="0">
                <a:ea typeface="宋体" pitchFamily="2" charset="-122"/>
              </a:rPr>
              <a:t>）</a:t>
            </a:r>
            <a:endParaRPr lang="en-US" altLang="zh-CN" smtClean="0">
              <a:ea typeface="宋体" pitchFamily="2" charset="-122"/>
            </a:endParaRPr>
          </a:p>
        </p:txBody>
      </p:sp>
      <p:pic>
        <p:nvPicPr>
          <p:cNvPr id="26629" name="Picture 3" descr="bs结构系统架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557338"/>
            <a:ext cx="7848600"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8389" name="AutoShape 5"/>
          <p:cNvSpPr>
            <a:spLocks noChangeArrowheads="1"/>
          </p:cNvSpPr>
          <p:nvPr/>
        </p:nvSpPr>
        <p:spPr bwMode="auto">
          <a:xfrm>
            <a:off x="4859338" y="1341438"/>
            <a:ext cx="4105275" cy="1800225"/>
          </a:xfrm>
          <a:prstGeom prst="wedgeRoundRectCallout">
            <a:avLst>
              <a:gd name="adj1" fmla="val 10481"/>
              <a:gd name="adj2" fmla="val 72662"/>
              <a:gd name="adj3" fmla="val 16667"/>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20000"/>
              </a:lnSpc>
              <a:spcBef>
                <a:spcPct val="0"/>
              </a:spcBef>
              <a:buClrTx/>
              <a:buFontTx/>
              <a:buNone/>
            </a:pPr>
            <a:r>
              <a:rPr lang="zh-CN" altLang="en-US" sz="2000"/>
              <a:t>服务器端不需要考虑兼容性的问题，我们只要在测试时按照淘宝公司总部服务器的配置要求来配置测试环境就可以了。</a:t>
            </a:r>
          </a:p>
        </p:txBody>
      </p:sp>
      <p:graphicFrame>
        <p:nvGraphicFramePr>
          <p:cNvPr id="528418" name="Group 34"/>
          <p:cNvGraphicFramePr>
            <a:graphicFrameLocks noGrp="1"/>
          </p:cNvGraphicFramePr>
          <p:nvPr>
            <p:ph idx="1"/>
          </p:nvPr>
        </p:nvGraphicFramePr>
        <p:xfrm>
          <a:off x="4067175" y="4437063"/>
          <a:ext cx="4464050" cy="2041820"/>
        </p:xfrm>
        <a:graphic>
          <a:graphicData uri="http://schemas.openxmlformats.org/drawingml/2006/table">
            <a:tbl>
              <a:tblPr/>
              <a:tblGrid>
                <a:gridCol w="2303463"/>
                <a:gridCol w="2160587"/>
              </a:tblGrid>
              <a:tr h="457064">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配置项</a:t>
                      </a:r>
                    </a:p>
                  </a:txBody>
                  <a:tcPr marT="45686" marB="4568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内容</a:t>
                      </a:r>
                    </a:p>
                  </a:txBody>
                  <a:tcPr marT="45686" marB="4568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r>
              <a:tr h="39611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服务器硬件</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IBM</a:t>
                      </a:r>
                      <a:r>
                        <a:rPr kumimoji="0" lang="zh-CN" altLang="en-US" sz="2000" b="1" i="0" u="none" strike="noStrike" cap="none" normalizeH="0" baseline="0" smtClean="0">
                          <a:ln>
                            <a:noFill/>
                          </a:ln>
                          <a:solidFill>
                            <a:schemeClr val="tx1"/>
                          </a:solidFill>
                          <a:effectLst/>
                          <a:latin typeface="Arial" charset="0"/>
                          <a:ea typeface="宋体" pitchFamily="2" charset="-122"/>
                        </a:rPr>
                        <a:t>小型机</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1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服务器操作系统</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Linux 8.0</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1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Web</a:t>
                      </a:r>
                      <a:r>
                        <a:rPr kumimoji="0" lang="zh-CN" altLang="en-US" sz="2000" b="1" i="0" u="none" strike="noStrike" cap="none" normalizeH="0" baseline="0" smtClean="0">
                          <a:ln>
                            <a:noFill/>
                          </a:ln>
                          <a:solidFill>
                            <a:schemeClr val="tx1"/>
                          </a:solidFill>
                          <a:effectLst/>
                          <a:latin typeface="Arial" charset="0"/>
                          <a:ea typeface="宋体" pitchFamily="2" charset="-122"/>
                        </a:rPr>
                        <a:t>服务器</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Websphere 4.0</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1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数据库服务器</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Oracle 9i</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8419" name="Oval 35"/>
          <p:cNvSpPr>
            <a:spLocks noChangeArrowheads="1"/>
          </p:cNvSpPr>
          <p:nvPr/>
        </p:nvSpPr>
        <p:spPr bwMode="auto">
          <a:xfrm>
            <a:off x="250825" y="1700213"/>
            <a:ext cx="2233613" cy="467995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28389"/>
                                        </p:tgtEl>
                                        <p:attrNameLst>
                                          <p:attrName>style.visibility</p:attrName>
                                        </p:attrNameLst>
                                      </p:cBhvr>
                                      <p:to>
                                        <p:strVal val="visible"/>
                                      </p:to>
                                    </p:set>
                                    <p:anim to="" calcmode="lin" valueType="num">
                                      <p:cBhvr>
                                        <p:cTn id="7" dur="1" fill="hold"/>
                                        <p:tgtEl>
                                          <p:spTgt spid="52838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28418"/>
                                        </p:tgtEl>
                                        <p:attrNameLst>
                                          <p:attrName>style.visibility</p:attrName>
                                        </p:attrNameLst>
                                      </p:cBhvr>
                                      <p:to>
                                        <p:strVal val="visible"/>
                                      </p:to>
                                    </p:set>
                                    <p:anim calcmode="lin" valueType="num">
                                      <p:cBhvr additive="base">
                                        <p:cTn id="12" dur="500" fill="hold"/>
                                        <p:tgtEl>
                                          <p:spTgt spid="528418"/>
                                        </p:tgtEl>
                                        <p:attrNameLst>
                                          <p:attrName>ppt_x</p:attrName>
                                        </p:attrNameLst>
                                      </p:cBhvr>
                                      <p:tavLst>
                                        <p:tav tm="0">
                                          <p:val>
                                            <p:strVal val="#ppt_x"/>
                                          </p:val>
                                        </p:tav>
                                        <p:tav tm="100000">
                                          <p:val>
                                            <p:strVal val="#ppt_x"/>
                                          </p:val>
                                        </p:tav>
                                      </p:tavLst>
                                    </p:anim>
                                    <p:anim calcmode="lin" valueType="num">
                                      <p:cBhvr additive="base">
                                        <p:cTn id="13" dur="500" fill="hold"/>
                                        <p:tgtEl>
                                          <p:spTgt spid="52841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528419"/>
                                        </p:tgtEl>
                                        <p:attrNameLst>
                                          <p:attrName>style.visibility</p:attrName>
                                        </p:attrNameLst>
                                      </p:cBhvr>
                                      <p:to>
                                        <p:strVal val="visible"/>
                                      </p:to>
                                    </p:set>
                                    <p:anim to="" calcmode="lin" valueType="num">
                                      <p:cBhvr>
                                        <p:cTn id="18" dur="1" fill="hold"/>
                                        <p:tgtEl>
                                          <p:spTgt spid="52841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9" grpId="0" animBg="1"/>
      <p:bldP spid="5284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27651"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27652" name="Rectangle 2"/>
          <p:cNvSpPr>
            <a:spLocks noGrp="1" noChangeArrowheads="1"/>
          </p:cNvSpPr>
          <p:nvPr>
            <p:ph type="title"/>
          </p:nvPr>
        </p:nvSpPr>
        <p:spPr>
          <a:xfrm>
            <a:off x="733425" y="731838"/>
            <a:ext cx="8086725" cy="563562"/>
          </a:xfrm>
        </p:spPr>
        <p:txBody>
          <a:bodyPr/>
          <a:lstStyle/>
          <a:p>
            <a:pPr eaLnBrk="1" hangingPunct="1"/>
            <a:r>
              <a:rPr lang="zh-CN" altLang="en-US" smtClean="0">
                <a:ea typeface="宋体" pitchFamily="2" charset="-122"/>
              </a:rPr>
              <a:t>兼容性测试（</a:t>
            </a:r>
            <a:r>
              <a:rPr lang="en-US" altLang="zh-CN" smtClean="0">
                <a:ea typeface="宋体" pitchFamily="2" charset="-122"/>
              </a:rPr>
              <a:t>compatibility  testing</a:t>
            </a:r>
            <a:r>
              <a:rPr lang="zh-CN" altLang="en-US" smtClean="0">
                <a:ea typeface="宋体" pitchFamily="2" charset="-122"/>
              </a:rPr>
              <a:t>）</a:t>
            </a:r>
            <a:endParaRPr lang="en-US" altLang="zh-CN" smtClean="0">
              <a:ea typeface="宋体" pitchFamily="2" charset="-122"/>
            </a:endParaRPr>
          </a:p>
        </p:txBody>
      </p:sp>
      <p:sp>
        <p:nvSpPr>
          <p:cNvPr id="295939" name="Rectangle 3"/>
          <p:cNvSpPr>
            <a:spLocks noGrp="1" noChangeArrowheads="1"/>
          </p:cNvSpPr>
          <p:nvPr>
            <p:ph type="body" sz="half" idx="1"/>
          </p:nvPr>
        </p:nvSpPr>
        <p:spPr>
          <a:xfrm>
            <a:off x="457200" y="1341438"/>
            <a:ext cx="8362950" cy="1577975"/>
          </a:xfrm>
          <a:noFill/>
        </p:spPr>
        <p:txBody>
          <a:bodyPr/>
          <a:lstStyle/>
          <a:p>
            <a:pPr eaLnBrk="1" hangingPunct="1">
              <a:lnSpc>
                <a:spcPct val="150000"/>
              </a:lnSpc>
              <a:buFont typeface="Wingdings" pitchFamily="2" charset="2"/>
              <a:buNone/>
            </a:pPr>
            <a:r>
              <a:rPr lang="zh-CN" altLang="en-US" sz="2000" b="1" smtClean="0">
                <a:ea typeface="宋体" pitchFamily="2" charset="-122"/>
              </a:rPr>
              <a:t>          客户端是我们测试的重点，我们要考虑最终用户使用的操作系统和浏览器。按照他们的普及程度列出一个表格，按照优先级的大小有重点的测试。                           </a:t>
            </a:r>
          </a:p>
        </p:txBody>
      </p:sp>
      <p:graphicFrame>
        <p:nvGraphicFramePr>
          <p:cNvPr id="296271" name="Group 335"/>
          <p:cNvGraphicFramePr>
            <a:graphicFrameLocks noGrp="1"/>
          </p:cNvGraphicFramePr>
          <p:nvPr>
            <p:ph sz="half" idx="2"/>
          </p:nvPr>
        </p:nvGraphicFramePr>
        <p:xfrm>
          <a:off x="828675" y="2870200"/>
          <a:ext cx="7920038" cy="3086100"/>
        </p:xfrm>
        <a:graphic>
          <a:graphicData uri="http://schemas.openxmlformats.org/drawingml/2006/table">
            <a:tbl>
              <a:tblPr/>
              <a:tblGrid>
                <a:gridCol w="2016125"/>
                <a:gridCol w="863600"/>
                <a:gridCol w="1152525"/>
                <a:gridCol w="1441450"/>
                <a:gridCol w="1079500"/>
                <a:gridCol w="1366838"/>
              </a:tblGrid>
              <a:tr h="72072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dirty="0" smtClean="0">
                        <a:ln>
                          <a:noFill/>
                        </a:ln>
                        <a:solidFill>
                          <a:schemeClr val="bg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bg1"/>
                          </a:solidFill>
                          <a:effectLst/>
                          <a:latin typeface="Arial" charset="0"/>
                          <a:ea typeface="宋体" pitchFamily="2" charset="-122"/>
                        </a:rPr>
                        <a:t>IE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bg1"/>
                          </a:solidFill>
                          <a:effectLst/>
                          <a:latin typeface="Arial" charset="0"/>
                          <a:ea typeface="宋体" pitchFamily="2" charset="-122"/>
                        </a:rPr>
                        <a:t>Google</a:t>
                      </a:r>
                      <a:endParaRPr kumimoji="0" lang="zh-CN" altLang="en-US" sz="2000" b="1" i="0" u="none" strike="noStrike" cap="none" normalizeH="0" baseline="0" smtClean="0">
                        <a:ln>
                          <a:noFill/>
                        </a:ln>
                        <a:solidFill>
                          <a:schemeClr val="bg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bg1"/>
                          </a:solidFill>
                          <a:effectLst/>
                          <a:latin typeface="Arial" charset="0"/>
                          <a:ea typeface="宋体" pitchFamily="2" charset="-122"/>
                        </a:rPr>
                        <a:t>Windows </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bg1"/>
                          </a:solidFill>
                          <a:effectLst/>
                          <a:latin typeface="Arial" charset="0"/>
                          <a:ea typeface="宋体" pitchFamily="2" charset="-122"/>
                        </a:rPr>
                        <a:t>mobile</a:t>
                      </a:r>
                      <a:endParaRPr kumimoji="0" lang="zh-CN" altLang="en-US" sz="2000" b="1" i="0" u="none" strike="noStrike" cap="none" normalizeH="0" baseline="0" smtClean="0">
                        <a:ln>
                          <a:noFill/>
                        </a:ln>
                        <a:solidFill>
                          <a:schemeClr val="bg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bg1"/>
                          </a:solidFill>
                          <a:effectLst/>
                          <a:latin typeface="Arial" charset="0"/>
                          <a:ea typeface="宋体" pitchFamily="2" charset="-122"/>
                        </a:rPr>
                        <a:t>Safari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bg1"/>
                          </a:solidFill>
                          <a:effectLst/>
                          <a:latin typeface="Arial" charset="0"/>
                          <a:ea typeface="宋体" pitchFamily="2" charset="-122"/>
                        </a:rPr>
                        <a:t>Uc Symbian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solidFill>
                  </a:tcPr>
                </a:tc>
              </a:tr>
              <a:tr h="48577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Android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alpha val="50000"/>
                      </a:srgb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IOS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alpha val="50000"/>
                      </a:srgb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Windows xp</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alpha val="50000"/>
                      </a:srgb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Windows 7</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alpha val="50000"/>
                      </a:srgb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Windows 8</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47EC4">
                        <a:alpha val="50000"/>
                      </a:srgb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6272" name="Rectangle 336"/>
          <p:cNvSpPr>
            <a:spLocks noChangeArrowheads="1"/>
          </p:cNvSpPr>
          <p:nvPr/>
        </p:nvSpPr>
        <p:spPr bwMode="auto">
          <a:xfrm>
            <a:off x="5003800" y="3716338"/>
            <a:ext cx="9350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400"/>
              <a:t>* * *</a:t>
            </a:r>
            <a:r>
              <a:rPr lang="en-US" altLang="zh-CN" sz="1800" b="0"/>
              <a:t> </a:t>
            </a:r>
          </a:p>
        </p:txBody>
      </p:sp>
      <p:sp>
        <p:nvSpPr>
          <p:cNvPr id="296273" name="Rectangle 337"/>
          <p:cNvSpPr>
            <a:spLocks noChangeArrowheads="1"/>
          </p:cNvSpPr>
          <p:nvPr/>
        </p:nvSpPr>
        <p:spPr bwMode="auto">
          <a:xfrm>
            <a:off x="7524750" y="3716338"/>
            <a:ext cx="9350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400"/>
              <a:t>* *</a:t>
            </a:r>
            <a:r>
              <a:rPr lang="en-US" altLang="zh-CN" sz="1800" b="0"/>
              <a:t> </a:t>
            </a:r>
          </a:p>
        </p:txBody>
      </p:sp>
      <p:sp>
        <p:nvSpPr>
          <p:cNvPr id="296274" name="Rectangle 338"/>
          <p:cNvSpPr>
            <a:spLocks noChangeArrowheads="1"/>
          </p:cNvSpPr>
          <p:nvPr/>
        </p:nvSpPr>
        <p:spPr bwMode="auto">
          <a:xfrm>
            <a:off x="6372225" y="4149725"/>
            <a:ext cx="9350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400"/>
              <a:t>* * *</a:t>
            </a:r>
            <a:r>
              <a:rPr lang="en-US" altLang="zh-CN" sz="1800" b="0"/>
              <a:t> </a:t>
            </a:r>
          </a:p>
        </p:txBody>
      </p:sp>
      <p:sp>
        <p:nvSpPr>
          <p:cNvPr id="296275" name="Rectangle 339"/>
          <p:cNvSpPr>
            <a:spLocks noChangeArrowheads="1"/>
          </p:cNvSpPr>
          <p:nvPr/>
        </p:nvSpPr>
        <p:spPr bwMode="auto">
          <a:xfrm>
            <a:off x="2771775" y="4654550"/>
            <a:ext cx="9350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400"/>
              <a:t>* </a:t>
            </a:r>
            <a:r>
              <a:rPr lang="en-US" altLang="zh-CN" sz="1800" b="0"/>
              <a:t> </a:t>
            </a:r>
          </a:p>
        </p:txBody>
      </p:sp>
      <p:sp>
        <p:nvSpPr>
          <p:cNvPr id="296276" name="Rectangle 340"/>
          <p:cNvSpPr>
            <a:spLocks noChangeArrowheads="1"/>
          </p:cNvSpPr>
          <p:nvPr/>
        </p:nvSpPr>
        <p:spPr bwMode="auto">
          <a:xfrm>
            <a:off x="2771775" y="5086350"/>
            <a:ext cx="9350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400"/>
              <a:t>* * *</a:t>
            </a:r>
            <a:r>
              <a:rPr lang="en-US" altLang="zh-CN" sz="1800" b="0"/>
              <a:t> </a:t>
            </a:r>
          </a:p>
        </p:txBody>
      </p:sp>
      <p:sp>
        <p:nvSpPr>
          <p:cNvPr id="296277" name="Rectangle 341"/>
          <p:cNvSpPr>
            <a:spLocks noChangeArrowheads="1"/>
          </p:cNvSpPr>
          <p:nvPr/>
        </p:nvSpPr>
        <p:spPr bwMode="auto">
          <a:xfrm>
            <a:off x="2771775" y="5591175"/>
            <a:ext cx="9350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400"/>
              <a:t>*  *</a:t>
            </a:r>
            <a:r>
              <a:rPr lang="en-US" altLang="zh-CN" sz="1800" b="0"/>
              <a:t> </a:t>
            </a:r>
          </a:p>
        </p:txBody>
      </p:sp>
      <p:sp>
        <p:nvSpPr>
          <p:cNvPr id="296278" name="Rectangle 342"/>
          <p:cNvSpPr>
            <a:spLocks noChangeArrowheads="1"/>
          </p:cNvSpPr>
          <p:nvPr/>
        </p:nvSpPr>
        <p:spPr bwMode="auto">
          <a:xfrm>
            <a:off x="3779838" y="4652963"/>
            <a:ext cx="9350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400"/>
              <a:t> * </a:t>
            </a:r>
            <a:endParaRPr lang="en-US" altLang="zh-CN" sz="1800" b="0"/>
          </a:p>
        </p:txBody>
      </p:sp>
      <p:sp>
        <p:nvSpPr>
          <p:cNvPr id="296279" name="Rectangle 343"/>
          <p:cNvSpPr>
            <a:spLocks noChangeArrowheads="1"/>
          </p:cNvSpPr>
          <p:nvPr/>
        </p:nvSpPr>
        <p:spPr bwMode="auto">
          <a:xfrm>
            <a:off x="3851275" y="5157788"/>
            <a:ext cx="8651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400"/>
              <a:t>*  </a:t>
            </a:r>
            <a:endParaRPr lang="en-US" altLang="zh-CN" sz="1800" b="0"/>
          </a:p>
        </p:txBody>
      </p:sp>
      <p:sp>
        <p:nvSpPr>
          <p:cNvPr id="296280" name="Rectangle 344"/>
          <p:cNvSpPr>
            <a:spLocks noChangeArrowheads="1"/>
          </p:cNvSpPr>
          <p:nvPr/>
        </p:nvSpPr>
        <p:spPr bwMode="auto">
          <a:xfrm>
            <a:off x="3779838" y="5516563"/>
            <a:ext cx="9350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zh-CN" altLang="en-US" sz="2400"/>
              <a:t>*  </a:t>
            </a:r>
            <a:endParaRPr lang="en-US" altLang="zh-CN"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blinds(horizontal)">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96271"/>
                                        </p:tgtEl>
                                        <p:attrNameLst>
                                          <p:attrName>style.visibility</p:attrName>
                                        </p:attrNameLst>
                                      </p:cBhvr>
                                      <p:to>
                                        <p:strVal val="visible"/>
                                      </p:to>
                                    </p:set>
                                    <p:anim calcmode="lin" valueType="num">
                                      <p:cBhvr additive="base">
                                        <p:cTn id="12" dur="500" fill="hold"/>
                                        <p:tgtEl>
                                          <p:spTgt spid="296271"/>
                                        </p:tgtEl>
                                        <p:attrNameLst>
                                          <p:attrName>ppt_x</p:attrName>
                                        </p:attrNameLst>
                                      </p:cBhvr>
                                      <p:tavLst>
                                        <p:tav tm="0">
                                          <p:val>
                                            <p:strVal val="#ppt_x"/>
                                          </p:val>
                                        </p:tav>
                                        <p:tav tm="100000">
                                          <p:val>
                                            <p:strVal val="#ppt_x"/>
                                          </p:val>
                                        </p:tav>
                                      </p:tavLst>
                                    </p:anim>
                                    <p:anim calcmode="lin" valueType="num">
                                      <p:cBhvr additive="base">
                                        <p:cTn id="13" dur="500" fill="hold"/>
                                        <p:tgtEl>
                                          <p:spTgt spid="29627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6273"/>
                                        </p:tgtEl>
                                        <p:attrNameLst>
                                          <p:attrName>style.visibility</p:attrName>
                                        </p:attrNameLst>
                                      </p:cBhvr>
                                      <p:to>
                                        <p:strVal val="visible"/>
                                      </p:to>
                                    </p:set>
                                    <p:animEffect transition="in" filter="dissolve">
                                      <p:cBhvr>
                                        <p:cTn id="18" dur="500"/>
                                        <p:tgtEl>
                                          <p:spTgt spid="29627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96272"/>
                                        </p:tgtEl>
                                        <p:attrNameLst>
                                          <p:attrName>style.visibility</p:attrName>
                                        </p:attrNameLst>
                                      </p:cBhvr>
                                      <p:to>
                                        <p:strVal val="visible"/>
                                      </p:to>
                                    </p:set>
                                    <p:animEffect transition="in" filter="dissolve">
                                      <p:cBhvr>
                                        <p:cTn id="21" dur="500"/>
                                        <p:tgtEl>
                                          <p:spTgt spid="2962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96274"/>
                                        </p:tgtEl>
                                        <p:attrNameLst>
                                          <p:attrName>style.visibility</p:attrName>
                                        </p:attrNameLst>
                                      </p:cBhvr>
                                      <p:to>
                                        <p:strVal val="visible"/>
                                      </p:to>
                                    </p:set>
                                    <p:animEffect transition="in" filter="dissolve">
                                      <p:cBhvr>
                                        <p:cTn id="26" dur="500"/>
                                        <p:tgtEl>
                                          <p:spTgt spid="2962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96275"/>
                                        </p:tgtEl>
                                        <p:attrNameLst>
                                          <p:attrName>style.visibility</p:attrName>
                                        </p:attrNameLst>
                                      </p:cBhvr>
                                      <p:to>
                                        <p:strVal val="visible"/>
                                      </p:to>
                                    </p:set>
                                    <p:animEffect transition="in" filter="dissolve">
                                      <p:cBhvr>
                                        <p:cTn id="31" dur="500"/>
                                        <p:tgtEl>
                                          <p:spTgt spid="29627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96278"/>
                                        </p:tgtEl>
                                        <p:attrNameLst>
                                          <p:attrName>style.visibility</p:attrName>
                                        </p:attrNameLst>
                                      </p:cBhvr>
                                      <p:to>
                                        <p:strVal val="visible"/>
                                      </p:to>
                                    </p:set>
                                    <p:animEffect transition="in" filter="dissolve">
                                      <p:cBhvr>
                                        <p:cTn id="34" dur="500"/>
                                        <p:tgtEl>
                                          <p:spTgt spid="29627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96276"/>
                                        </p:tgtEl>
                                        <p:attrNameLst>
                                          <p:attrName>style.visibility</p:attrName>
                                        </p:attrNameLst>
                                      </p:cBhvr>
                                      <p:to>
                                        <p:strVal val="visible"/>
                                      </p:to>
                                    </p:set>
                                    <p:animEffect transition="in" filter="dissolve">
                                      <p:cBhvr>
                                        <p:cTn id="37" dur="500"/>
                                        <p:tgtEl>
                                          <p:spTgt spid="29627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6279"/>
                                        </p:tgtEl>
                                        <p:attrNameLst>
                                          <p:attrName>style.visibility</p:attrName>
                                        </p:attrNameLst>
                                      </p:cBhvr>
                                      <p:to>
                                        <p:strVal val="visible"/>
                                      </p:to>
                                    </p:set>
                                    <p:animEffect transition="in" filter="dissolve">
                                      <p:cBhvr>
                                        <p:cTn id="40" dur="500"/>
                                        <p:tgtEl>
                                          <p:spTgt spid="29627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6277"/>
                                        </p:tgtEl>
                                        <p:attrNameLst>
                                          <p:attrName>style.visibility</p:attrName>
                                        </p:attrNameLst>
                                      </p:cBhvr>
                                      <p:to>
                                        <p:strVal val="visible"/>
                                      </p:to>
                                    </p:set>
                                    <p:animEffect transition="in" filter="dissolve">
                                      <p:cBhvr>
                                        <p:cTn id="43" dur="500"/>
                                        <p:tgtEl>
                                          <p:spTgt spid="29627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96280"/>
                                        </p:tgtEl>
                                        <p:attrNameLst>
                                          <p:attrName>style.visibility</p:attrName>
                                        </p:attrNameLst>
                                      </p:cBhvr>
                                      <p:to>
                                        <p:strVal val="visible"/>
                                      </p:to>
                                    </p:set>
                                    <p:animEffect transition="in" filter="dissolve">
                                      <p:cBhvr>
                                        <p:cTn id="46" dur="500"/>
                                        <p:tgtEl>
                                          <p:spTgt spid="296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6272" grpId="0"/>
      <p:bldP spid="296273" grpId="0"/>
      <p:bldP spid="296274" grpId="0"/>
      <p:bldP spid="296275" grpId="0"/>
      <p:bldP spid="296276" grpId="0"/>
      <p:bldP spid="296277" grpId="0"/>
      <p:bldP spid="296278" grpId="0"/>
      <p:bldP spid="296279" grpId="0"/>
      <p:bldP spid="29628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2867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28676"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兼容性测试（</a:t>
            </a:r>
            <a:r>
              <a:rPr lang="en-US" altLang="zh-CN" smtClean="0">
                <a:ea typeface="宋体" pitchFamily="2" charset="-122"/>
              </a:rPr>
              <a:t>compatibility  testing</a:t>
            </a:r>
            <a:r>
              <a:rPr lang="zh-CN" altLang="en-US" smtClean="0">
                <a:ea typeface="宋体" pitchFamily="2" charset="-122"/>
              </a:rPr>
              <a:t>）</a:t>
            </a:r>
            <a:endParaRPr lang="en-US" altLang="zh-CN" smtClean="0">
              <a:ea typeface="宋体" pitchFamily="2" charset="-122"/>
            </a:endParaRPr>
          </a:p>
        </p:txBody>
      </p:sp>
      <p:sp>
        <p:nvSpPr>
          <p:cNvPr id="299011" name="Rectangle 3"/>
          <p:cNvSpPr>
            <a:spLocks noGrp="1" noChangeArrowheads="1"/>
          </p:cNvSpPr>
          <p:nvPr>
            <p:ph type="body" idx="1"/>
          </p:nvPr>
        </p:nvSpPr>
        <p:spPr>
          <a:xfrm>
            <a:off x="684213" y="1916113"/>
            <a:ext cx="7488237" cy="3744912"/>
          </a:xfrm>
          <a:noFill/>
        </p:spPr>
        <p:txBody>
          <a:bodyPr/>
          <a:lstStyle/>
          <a:p>
            <a:pPr eaLnBrk="1" hangingPunct="1">
              <a:lnSpc>
                <a:spcPct val="150000"/>
              </a:lnSpc>
              <a:buFont typeface="Wingdings" pitchFamily="2" charset="2"/>
              <a:buNone/>
            </a:pPr>
            <a:r>
              <a:rPr lang="zh-CN" altLang="en-US" sz="2800" b="1" smtClean="0">
                <a:ea typeface="宋体" pitchFamily="2" charset="-122"/>
              </a:rPr>
              <a:t>         下面，我们再看</a:t>
            </a:r>
            <a:r>
              <a:rPr lang="en-US" altLang="zh-CN" sz="2800" b="1" smtClean="0">
                <a:ea typeface="宋体" pitchFamily="2" charset="-122"/>
              </a:rPr>
              <a:t>C/S</a:t>
            </a:r>
            <a:r>
              <a:rPr lang="zh-CN" altLang="en-US" sz="2800" b="1" smtClean="0">
                <a:ea typeface="宋体" pitchFamily="2" charset="-122"/>
              </a:rPr>
              <a:t>结构的软件的兼容性测试问题？</a:t>
            </a:r>
          </a:p>
          <a:p>
            <a:pPr eaLnBrk="1" hangingPunct="1">
              <a:lnSpc>
                <a:spcPct val="150000"/>
              </a:lnSpc>
              <a:buFont typeface="Wingdings" pitchFamily="2" charset="2"/>
              <a:buNone/>
            </a:pPr>
            <a:r>
              <a:rPr lang="zh-CN" altLang="en-US" sz="2800" b="1" smtClean="0">
                <a:ea typeface="宋体" pitchFamily="2" charset="-122"/>
              </a:rPr>
              <a:t>         对于</a:t>
            </a:r>
            <a:r>
              <a:rPr lang="en-US" altLang="zh-CN" sz="2800" b="1" smtClean="0">
                <a:ea typeface="宋体" pitchFamily="2" charset="-122"/>
              </a:rPr>
              <a:t>C/S</a:t>
            </a:r>
            <a:r>
              <a:rPr lang="zh-CN" altLang="en-US" sz="2800" b="1" smtClean="0">
                <a:ea typeface="宋体" pitchFamily="2" charset="-122"/>
              </a:rPr>
              <a:t>的软件，服务器端和</a:t>
            </a:r>
            <a:r>
              <a:rPr lang="en-US" altLang="zh-CN" sz="2800" b="1" smtClean="0">
                <a:ea typeface="宋体" pitchFamily="2" charset="-122"/>
              </a:rPr>
              <a:t>B/S</a:t>
            </a:r>
            <a:r>
              <a:rPr lang="zh-CN" altLang="en-US" sz="2800" b="1" smtClean="0">
                <a:ea typeface="宋体" pitchFamily="2" charset="-122"/>
              </a:rPr>
              <a:t>结构的测试一样，客户端主要参考单机版的测试。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blinds(horizontal)">
                                      <p:cBhvr>
                                        <p:cTn id="7" dur="500"/>
                                        <p:tgtEl>
                                          <p:spTgt spid="299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9011">
                                            <p:txEl>
                                              <p:pRg st="1" end="1"/>
                                            </p:txEl>
                                          </p:spTgt>
                                        </p:tgtEl>
                                        <p:attrNameLst>
                                          <p:attrName>style.visibility</p:attrName>
                                        </p:attrNameLst>
                                      </p:cBhvr>
                                      <p:to>
                                        <p:strVal val="visible"/>
                                      </p:to>
                                    </p:set>
                                    <p:animEffect transition="in" filter="blinds(horizontal)">
                                      <p:cBhvr>
                                        <p:cTn id="12" dur="500"/>
                                        <p:tgtEl>
                                          <p:spTgt spid="299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2969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482306" name="Rectangle 2"/>
          <p:cNvSpPr>
            <a:spLocks noChangeArrowheads="1"/>
          </p:cNvSpPr>
          <p:nvPr/>
        </p:nvSpPr>
        <p:spPr bwMode="auto">
          <a:xfrm>
            <a:off x="684213" y="1268413"/>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Clr>
                <a:srgbClr val="6600CC"/>
              </a:buClr>
              <a:buFont typeface="Wingdings" pitchFamily="2" charset="2"/>
              <a:buChar char="q"/>
            </a:pPr>
            <a:r>
              <a:rPr lang="zh-CN" altLang="en-GB" sz="2400" b="0">
                <a:ea typeface="黑体" pitchFamily="49" charset="-122"/>
              </a:rPr>
              <a:t>性能测试</a:t>
            </a:r>
            <a:endParaRPr lang="zh-CN" altLang="en-US" sz="2400" b="0">
              <a:ea typeface="黑体" pitchFamily="49" charset="-122"/>
            </a:endParaRPr>
          </a:p>
        </p:txBody>
      </p:sp>
      <p:graphicFrame>
        <p:nvGraphicFramePr>
          <p:cNvPr id="482307" name="Object 3"/>
          <p:cNvGraphicFramePr>
            <a:graphicFrameLocks noChangeAspect="1"/>
          </p:cNvGraphicFramePr>
          <p:nvPr>
            <p:ph idx="1"/>
          </p:nvPr>
        </p:nvGraphicFramePr>
        <p:xfrm>
          <a:off x="1249363" y="1730375"/>
          <a:ext cx="2232025" cy="2328863"/>
        </p:xfrm>
        <a:graphic>
          <a:graphicData uri="http://schemas.openxmlformats.org/presentationml/2006/ole">
            <mc:AlternateContent xmlns:mc="http://schemas.openxmlformats.org/markup-compatibility/2006">
              <mc:Choice xmlns:v="urn:schemas-microsoft-com:vml" Requires="v">
                <p:oleObj spid="_x0000_s29715" name="Visio" r:id="rId4" imgW="954657" imgH="954657" progId="Visio.Drawing.6">
                  <p:embed/>
                </p:oleObj>
              </mc:Choice>
              <mc:Fallback>
                <p:oleObj name="Visio" r:id="rId4" imgW="954657" imgH="954657"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363" y="1730375"/>
                        <a:ext cx="2232025" cy="23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2308" name="Group 4"/>
          <p:cNvGrpSpPr>
            <a:grpSpLocks/>
          </p:cNvGrpSpPr>
          <p:nvPr/>
        </p:nvGrpSpPr>
        <p:grpSpPr bwMode="auto">
          <a:xfrm>
            <a:off x="539750" y="4221163"/>
            <a:ext cx="1582738" cy="1152525"/>
            <a:chOff x="576" y="1968"/>
            <a:chExt cx="432" cy="348"/>
          </a:xfrm>
        </p:grpSpPr>
        <p:sp>
          <p:nvSpPr>
            <p:cNvPr id="29712" name="Oval 5"/>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29713" name="Freeform 6"/>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2311" name="Rectangle 7"/>
          <p:cNvSpPr>
            <a:spLocks noChangeArrowheads="1"/>
          </p:cNvSpPr>
          <p:nvPr/>
        </p:nvSpPr>
        <p:spPr bwMode="auto">
          <a:xfrm>
            <a:off x="1979613" y="2133600"/>
            <a:ext cx="1008062" cy="719138"/>
          </a:xfrm>
          <a:prstGeom prst="rect">
            <a:avLst/>
          </a:prstGeom>
          <a:solidFill>
            <a:srgbClr val="0066FF"/>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482312" name="Text Box 8"/>
          <p:cNvSpPr txBox="1">
            <a:spLocks noChangeArrowheads="1"/>
          </p:cNvSpPr>
          <p:nvPr/>
        </p:nvSpPr>
        <p:spPr bwMode="auto">
          <a:xfrm>
            <a:off x="1692275" y="3141663"/>
            <a:ext cx="1079500" cy="303212"/>
          </a:xfrm>
          <a:prstGeom prst="rect">
            <a:avLst/>
          </a:prstGeom>
          <a:gradFill rotWithShape="1">
            <a:gsLst>
              <a:gs pos="0">
                <a:srgbClr val="FF9900"/>
              </a:gs>
              <a:gs pos="100000">
                <a:srgbClr val="FFFFFF"/>
              </a:gs>
            </a:gsLst>
            <a:path path="rect">
              <a:fillToRect r="100000" b="100000"/>
            </a:path>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ClrTx/>
              <a:buFontTx/>
              <a:buNone/>
            </a:pPr>
            <a:r>
              <a:rPr lang="zh-CN" altLang="en-US" sz="1400" b="0">
                <a:ea typeface="黑体" pitchFamily="49" charset="-122"/>
              </a:rPr>
              <a:t>瓶颈</a:t>
            </a:r>
          </a:p>
        </p:txBody>
      </p:sp>
      <p:sp>
        <p:nvSpPr>
          <p:cNvPr id="482313" name="AutoShape 9"/>
          <p:cNvSpPr>
            <a:spLocks noChangeArrowheads="1"/>
          </p:cNvSpPr>
          <p:nvPr/>
        </p:nvSpPr>
        <p:spPr bwMode="auto">
          <a:xfrm>
            <a:off x="4716463" y="2636838"/>
            <a:ext cx="1223962" cy="1223962"/>
          </a:xfrm>
          <a:prstGeom prst="can">
            <a:avLst>
              <a:gd name="adj" fmla="val 25000"/>
            </a:avLst>
          </a:prstGeom>
          <a:gradFill rotWithShape="1">
            <a:gsLst>
              <a:gs pos="0">
                <a:schemeClr val="accent2"/>
              </a:gs>
              <a:gs pos="50000">
                <a:srgbClr val="66CCFF"/>
              </a:gs>
              <a:gs pos="100000">
                <a:schemeClr val="accent2"/>
              </a:gs>
            </a:gsLst>
            <a:lin ang="0" scaled="1"/>
          </a:gradFill>
          <a:ln w="31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482314" name="Oval 10"/>
          <p:cNvSpPr>
            <a:spLocks noChangeArrowheads="1"/>
          </p:cNvSpPr>
          <p:nvPr/>
        </p:nvSpPr>
        <p:spPr bwMode="auto">
          <a:xfrm>
            <a:off x="4716463" y="2636838"/>
            <a:ext cx="1223962" cy="306387"/>
          </a:xfrm>
          <a:prstGeom prst="ellipse">
            <a:avLst/>
          </a:prstGeom>
          <a:gradFill rotWithShape="1">
            <a:gsLst>
              <a:gs pos="0">
                <a:srgbClr val="FFFFFF"/>
              </a:gs>
              <a:gs pos="100000">
                <a:schemeClr val="accent1"/>
              </a:gs>
            </a:gsLst>
            <a:lin ang="2700000" scaled="1"/>
          </a:gradFill>
          <a:ln w="317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482315" name="Oval 11"/>
          <p:cNvSpPr>
            <a:spLocks noChangeArrowheads="1"/>
          </p:cNvSpPr>
          <p:nvPr/>
        </p:nvSpPr>
        <p:spPr bwMode="auto">
          <a:xfrm>
            <a:off x="4792663" y="2679700"/>
            <a:ext cx="1084262" cy="192088"/>
          </a:xfrm>
          <a:prstGeom prst="ellipse">
            <a:avLst/>
          </a:prstGeom>
          <a:gradFill rotWithShape="1">
            <a:gsLst>
              <a:gs pos="0">
                <a:srgbClr val="000066"/>
              </a:gs>
              <a:gs pos="100000">
                <a:srgbClr val="0000B6"/>
              </a:gs>
            </a:gsLst>
            <a:lin ang="5400000" scaled="1"/>
          </a:gradFill>
          <a:ln w="12700"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482316" name="Text Box 12"/>
          <p:cNvSpPr txBox="1">
            <a:spLocks noChangeArrowheads="1"/>
          </p:cNvSpPr>
          <p:nvPr/>
        </p:nvSpPr>
        <p:spPr bwMode="auto">
          <a:xfrm>
            <a:off x="1620838" y="3141663"/>
            <a:ext cx="1079500" cy="304800"/>
          </a:xfrm>
          <a:prstGeom prst="rect">
            <a:avLst/>
          </a:prstGeom>
          <a:gradFill rotWithShape="1">
            <a:gsLst>
              <a:gs pos="0">
                <a:srgbClr val="FF9900"/>
              </a:gs>
              <a:gs pos="100000">
                <a:srgbClr val="FFFFFF"/>
              </a:gs>
            </a:gsLst>
            <a:path path="rect">
              <a:fillToRect r="100000" b="100000"/>
            </a:path>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ClrTx/>
              <a:buFontTx/>
              <a:buNone/>
            </a:pPr>
            <a:r>
              <a:rPr lang="zh-CN" altLang="en-US" sz="1400" b="0">
                <a:ea typeface="黑体" pitchFamily="49" charset="-122"/>
              </a:rPr>
              <a:t>瓶颈</a:t>
            </a:r>
          </a:p>
        </p:txBody>
      </p:sp>
      <p:sp>
        <p:nvSpPr>
          <p:cNvPr id="482317" name="Text Box 13"/>
          <p:cNvSpPr txBox="1">
            <a:spLocks noChangeArrowheads="1"/>
          </p:cNvSpPr>
          <p:nvPr/>
        </p:nvSpPr>
        <p:spPr bwMode="auto">
          <a:xfrm>
            <a:off x="1620838" y="3124200"/>
            <a:ext cx="1079500" cy="304800"/>
          </a:xfrm>
          <a:prstGeom prst="rect">
            <a:avLst/>
          </a:prstGeom>
          <a:gradFill rotWithShape="1">
            <a:gsLst>
              <a:gs pos="0">
                <a:srgbClr val="FF9900"/>
              </a:gs>
              <a:gs pos="100000">
                <a:srgbClr val="FFFFFF"/>
              </a:gs>
            </a:gsLst>
            <a:path path="rect">
              <a:fillToRect r="100000" b="100000"/>
            </a:path>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ClrTx/>
              <a:buFontTx/>
              <a:buNone/>
            </a:pPr>
            <a:r>
              <a:rPr lang="zh-CN" altLang="en-US" sz="1400" b="0">
                <a:ea typeface="黑体" pitchFamily="49" charset="-122"/>
              </a:rPr>
              <a:t>瓶颈</a:t>
            </a:r>
          </a:p>
        </p:txBody>
      </p:sp>
      <p:sp>
        <p:nvSpPr>
          <p:cNvPr id="29710" name="Text Box 14"/>
          <p:cNvSpPr txBox="1">
            <a:spLocks noChangeArrowheads="1"/>
          </p:cNvSpPr>
          <p:nvPr/>
        </p:nvSpPr>
        <p:spPr bwMode="auto">
          <a:xfrm>
            <a:off x="3419475" y="4005263"/>
            <a:ext cx="5327650" cy="2295525"/>
          </a:xfrm>
          <a:prstGeom prst="rect">
            <a:avLst/>
          </a:prstGeom>
          <a:gradFill rotWithShape="1">
            <a:gsLst>
              <a:gs pos="0">
                <a:srgbClr val="FFCC00"/>
              </a:gs>
              <a:gs pos="100000">
                <a:srgbClr val="FFFFFF"/>
              </a:gs>
            </a:gsLst>
            <a:lin ang="5400000" scaled="1"/>
          </a:gradFill>
          <a:ln w="12700" algn="ctr">
            <a:solidFill>
              <a:schemeClr val="bg2"/>
            </a:solidFill>
            <a:miter lim="800000"/>
            <a:headEnd/>
            <a:tailEnd/>
          </a:ln>
          <a:effectLst>
            <a:outerShdw dist="53882" dir="2700000"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spcBef>
                <a:spcPct val="0"/>
              </a:spcBef>
              <a:buClrTx/>
              <a:buFontTx/>
              <a:buNone/>
            </a:pPr>
            <a:r>
              <a:rPr lang="zh-CN" altLang="en-US" sz="2400" b="0">
                <a:ea typeface="黑体" pitchFamily="49" charset="-122"/>
              </a:rPr>
              <a:t>性能测试是对软件运行的性能指标进行测试，全面的分析系统性能，预测系统的瓶颈，并判断系统集成之后在实际使用环境下能否稳定可靠的运行。</a:t>
            </a:r>
          </a:p>
        </p:txBody>
      </p:sp>
      <p:sp>
        <p:nvSpPr>
          <p:cNvPr id="29711" name="Rectangle 15"/>
          <p:cNvSpPr>
            <a:spLocks noGrp="1" noChangeArrowheads="1"/>
          </p:cNvSpPr>
          <p:nvPr>
            <p:ph type="title"/>
          </p:nvPr>
        </p:nvSpPr>
        <p:spPr bwMode="auto">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ea typeface="宋体" pitchFamily="2" charset="-122"/>
              </a:rPr>
              <a:t>系统测试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82306"/>
                                        </p:tgtEl>
                                        <p:attrNameLst>
                                          <p:attrName>style.visibility</p:attrName>
                                        </p:attrNameLst>
                                      </p:cBhvr>
                                      <p:to>
                                        <p:strVal val="visible"/>
                                      </p:to>
                                    </p:set>
                                    <p:anim calcmode="lin" valueType="num">
                                      <p:cBhvr additive="base">
                                        <p:cTn id="7" dur="500" fill="hold"/>
                                        <p:tgtEl>
                                          <p:spTgt spid="482306"/>
                                        </p:tgtEl>
                                        <p:attrNameLst>
                                          <p:attrName>ppt_x</p:attrName>
                                        </p:attrNameLst>
                                      </p:cBhvr>
                                      <p:tavLst>
                                        <p:tav tm="0">
                                          <p:val>
                                            <p:strVal val="1+#ppt_w/2"/>
                                          </p:val>
                                        </p:tav>
                                        <p:tav tm="100000">
                                          <p:val>
                                            <p:strVal val="#ppt_x"/>
                                          </p:val>
                                        </p:tav>
                                      </p:tavLst>
                                    </p:anim>
                                    <p:anim calcmode="lin" valueType="num">
                                      <p:cBhvr additive="base">
                                        <p:cTn id="8" dur="500" fill="hold"/>
                                        <p:tgtEl>
                                          <p:spTgt spid="4823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482307"/>
                                        </p:tgtEl>
                                        <p:attrNameLst>
                                          <p:attrName>style.visibility</p:attrName>
                                        </p:attrNameLst>
                                      </p:cBhvr>
                                      <p:to>
                                        <p:strVal val="visible"/>
                                      </p:to>
                                    </p:set>
                                    <p:animEffect transition="in" filter="blinds(horizontal)">
                                      <p:cBhvr>
                                        <p:cTn id="12" dur="500"/>
                                        <p:tgtEl>
                                          <p:spTgt spid="482307"/>
                                        </p:tgtEl>
                                      </p:cBhvr>
                                    </p:animEffect>
                                  </p:childTnLst>
                                </p:cTn>
                              </p:par>
                              <p:par>
                                <p:cTn id="13" presetID="3" presetClass="entr" presetSubtype="10" fill="hold" nodeType="withEffect">
                                  <p:stCondLst>
                                    <p:cond delay="0"/>
                                  </p:stCondLst>
                                  <p:childTnLst>
                                    <p:set>
                                      <p:cBhvr>
                                        <p:cTn id="14" dur="1" fill="hold">
                                          <p:stCondLst>
                                            <p:cond delay="0"/>
                                          </p:stCondLst>
                                        </p:cTn>
                                        <p:tgtEl>
                                          <p:spTgt spid="482308"/>
                                        </p:tgtEl>
                                        <p:attrNameLst>
                                          <p:attrName>style.visibility</p:attrName>
                                        </p:attrNameLst>
                                      </p:cBhvr>
                                      <p:to>
                                        <p:strVal val="visible"/>
                                      </p:to>
                                    </p:set>
                                    <p:animEffect transition="in" filter="blinds(horizontal)">
                                      <p:cBhvr>
                                        <p:cTn id="15" dur="500"/>
                                        <p:tgtEl>
                                          <p:spTgt spid="482308"/>
                                        </p:tgtEl>
                                      </p:cBhvr>
                                    </p:animEffect>
                                  </p:childTnLst>
                                </p:cTn>
                              </p:par>
                            </p:childTnLst>
                          </p:cTn>
                        </p:par>
                        <p:par>
                          <p:cTn id="16" fill="hold" nodeType="afterGroup">
                            <p:stCondLst>
                              <p:cond delay="1000"/>
                            </p:stCondLst>
                            <p:childTnLst>
                              <p:par>
                                <p:cTn id="17" presetID="0" presetClass="path" presetSubtype="0" accel="50000" decel="50000" fill="hold" nodeType="afterEffect">
                                  <p:stCondLst>
                                    <p:cond delay="0"/>
                                  </p:stCondLst>
                                  <p:childTnLst>
                                    <p:animMotion origin="layout" path="M -0.03906 -0.03149 L 0.0868 -0.18889 " pathEditMode="relative" rAng="0" ptsTypes="AA">
                                      <p:cBhvr>
                                        <p:cTn id="18" dur="2000" fill="hold"/>
                                        <p:tgtEl>
                                          <p:spTgt spid="482308"/>
                                        </p:tgtEl>
                                        <p:attrNameLst>
                                          <p:attrName>ppt_x</p:attrName>
                                          <p:attrName>ppt_y</p:attrName>
                                        </p:attrNameLst>
                                      </p:cBhvr>
                                      <p:rCtr x="6285" y="-7870"/>
                                    </p:animMotion>
                                  </p:childTnLst>
                                </p:cTn>
                              </p:par>
                            </p:childTnLst>
                          </p:cTn>
                        </p:par>
                        <p:par>
                          <p:cTn id="19" fill="hold" nodeType="afterGroup">
                            <p:stCondLst>
                              <p:cond delay="3000"/>
                            </p:stCondLst>
                            <p:childTnLst>
                              <p:par>
                                <p:cTn id="20" presetID="22" presetClass="entr" presetSubtype="1" repeatCount="indefinite" fill="hold" grpId="0" nodeType="afterEffect">
                                  <p:stCondLst>
                                    <p:cond delay="0"/>
                                  </p:stCondLst>
                                  <p:childTnLst>
                                    <p:set>
                                      <p:cBhvr>
                                        <p:cTn id="21" dur="1" fill="hold">
                                          <p:stCondLst>
                                            <p:cond delay="0"/>
                                          </p:stCondLst>
                                        </p:cTn>
                                        <p:tgtEl>
                                          <p:spTgt spid="482311"/>
                                        </p:tgtEl>
                                        <p:attrNameLst>
                                          <p:attrName>style.visibility</p:attrName>
                                        </p:attrNameLst>
                                      </p:cBhvr>
                                      <p:to>
                                        <p:strVal val="visible"/>
                                      </p:to>
                                    </p:set>
                                    <p:animEffect transition="in" filter="wipe(up)">
                                      <p:cBhvr>
                                        <p:cTn id="22" dur="2000"/>
                                        <p:tgtEl>
                                          <p:spTgt spid="482311"/>
                                        </p:tgtEl>
                                      </p:cBhvr>
                                    </p:animEffect>
                                  </p:childTnLst>
                                </p:cTn>
                              </p:par>
                            </p:childTnLst>
                          </p:cTn>
                        </p:par>
                        <p:par>
                          <p:cTn id="23" fill="hold" nodeType="afterGroup">
                            <p:stCondLst>
                              <p:cond delay="5000"/>
                            </p:stCondLst>
                            <p:childTnLst>
                              <p:par>
                                <p:cTn id="24" presetID="3" presetClass="entr" presetSubtype="10" fill="hold" grpId="0" nodeType="afterEffect">
                                  <p:stCondLst>
                                    <p:cond delay="0"/>
                                  </p:stCondLst>
                                  <p:childTnLst>
                                    <p:set>
                                      <p:cBhvr>
                                        <p:cTn id="25" dur="1" fill="hold">
                                          <p:stCondLst>
                                            <p:cond delay="0"/>
                                          </p:stCondLst>
                                        </p:cTn>
                                        <p:tgtEl>
                                          <p:spTgt spid="482313"/>
                                        </p:tgtEl>
                                        <p:attrNameLst>
                                          <p:attrName>style.visibility</p:attrName>
                                        </p:attrNameLst>
                                      </p:cBhvr>
                                      <p:to>
                                        <p:strVal val="visible"/>
                                      </p:to>
                                    </p:set>
                                    <p:animEffect transition="in" filter="blinds(horizontal)">
                                      <p:cBhvr>
                                        <p:cTn id="26" dur="500"/>
                                        <p:tgtEl>
                                          <p:spTgt spid="4823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82315"/>
                                        </p:tgtEl>
                                        <p:attrNameLst>
                                          <p:attrName>style.visibility</p:attrName>
                                        </p:attrNameLst>
                                      </p:cBhvr>
                                      <p:to>
                                        <p:strVal val="visible"/>
                                      </p:to>
                                    </p:set>
                                    <p:animEffect transition="in" filter="blinds(horizontal)">
                                      <p:cBhvr>
                                        <p:cTn id="29" dur="500"/>
                                        <p:tgtEl>
                                          <p:spTgt spid="48231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82314"/>
                                        </p:tgtEl>
                                        <p:attrNameLst>
                                          <p:attrName>style.visibility</p:attrName>
                                        </p:attrNameLst>
                                      </p:cBhvr>
                                      <p:to>
                                        <p:strVal val="visible"/>
                                      </p:to>
                                    </p:set>
                                    <p:animEffect transition="in" filter="blinds(horizontal)">
                                      <p:cBhvr>
                                        <p:cTn id="32" dur="500"/>
                                        <p:tgtEl>
                                          <p:spTgt spid="482314"/>
                                        </p:tgtEl>
                                      </p:cBhvr>
                                    </p:animEffect>
                                  </p:childTnLst>
                                </p:cTn>
                              </p:par>
                            </p:childTnLst>
                          </p:cTn>
                        </p:par>
                        <p:par>
                          <p:cTn id="33" fill="hold" nodeType="afterGroup">
                            <p:stCondLst>
                              <p:cond delay="5500"/>
                            </p:stCondLst>
                            <p:childTnLst>
                              <p:par>
                                <p:cTn id="34" presetID="3" presetClass="entr" presetSubtype="10" fill="hold" grpId="1" nodeType="afterEffect">
                                  <p:stCondLst>
                                    <p:cond delay="0"/>
                                  </p:stCondLst>
                                  <p:childTnLst>
                                    <p:set>
                                      <p:cBhvr>
                                        <p:cTn id="35" dur="1" fill="hold">
                                          <p:stCondLst>
                                            <p:cond delay="0"/>
                                          </p:stCondLst>
                                        </p:cTn>
                                        <p:tgtEl>
                                          <p:spTgt spid="482312"/>
                                        </p:tgtEl>
                                        <p:attrNameLst>
                                          <p:attrName>style.visibility</p:attrName>
                                        </p:attrNameLst>
                                      </p:cBhvr>
                                      <p:to>
                                        <p:strVal val="visible"/>
                                      </p:to>
                                    </p:set>
                                    <p:animEffect transition="in" filter="blinds(horizontal)">
                                      <p:cBhvr>
                                        <p:cTn id="36" dur="500"/>
                                        <p:tgtEl>
                                          <p:spTgt spid="482312"/>
                                        </p:tgtEl>
                                      </p:cBhvr>
                                    </p:animEffect>
                                  </p:childTnLst>
                                </p:cTn>
                              </p:par>
                              <p:par>
                                <p:cTn id="37" presetID="0" presetClass="path" presetSubtype="0" accel="50000" decel="50000" fill="hold" grpId="0" nodeType="withEffect">
                                  <p:stCondLst>
                                    <p:cond delay="0"/>
                                  </p:stCondLst>
                                  <p:childTnLst>
                                    <p:animMotion origin="layout" path="M 0.05903 -0.01528 C 0.16944 -0.11389 0.28003 -0.21227 0.32725 -0.21737 C 0.37448 -0.22246 0.3401 -0.07292 0.34236 -0.0463 " pathEditMode="relative" rAng="0" ptsTypes="aaA">
                                      <p:cBhvr>
                                        <p:cTn id="38" dur="2000" fill="hold"/>
                                        <p:tgtEl>
                                          <p:spTgt spid="482312"/>
                                        </p:tgtEl>
                                        <p:attrNameLst>
                                          <p:attrName>ppt_x</p:attrName>
                                          <p:attrName>ppt_y</p:attrName>
                                        </p:attrNameLst>
                                      </p:cBhvr>
                                      <p:rCtr x="15764" y="-10370"/>
                                    </p:animMotion>
                                  </p:childTnLst>
                                </p:cTn>
                              </p:par>
                            </p:childTnLst>
                          </p:cTn>
                        </p:par>
                        <p:par>
                          <p:cTn id="39" fill="hold" nodeType="afterGroup">
                            <p:stCondLst>
                              <p:cond delay="7500"/>
                            </p:stCondLst>
                            <p:childTnLst>
                              <p:par>
                                <p:cTn id="40" presetID="3" presetClass="entr" presetSubtype="10" fill="hold" grpId="1" nodeType="afterEffect">
                                  <p:stCondLst>
                                    <p:cond delay="0"/>
                                  </p:stCondLst>
                                  <p:childTnLst>
                                    <p:set>
                                      <p:cBhvr>
                                        <p:cTn id="41" dur="1" fill="hold">
                                          <p:stCondLst>
                                            <p:cond delay="0"/>
                                          </p:stCondLst>
                                        </p:cTn>
                                        <p:tgtEl>
                                          <p:spTgt spid="482316"/>
                                        </p:tgtEl>
                                        <p:attrNameLst>
                                          <p:attrName>style.visibility</p:attrName>
                                        </p:attrNameLst>
                                      </p:cBhvr>
                                      <p:to>
                                        <p:strVal val="visible"/>
                                      </p:to>
                                    </p:set>
                                    <p:animEffect transition="in" filter="blinds(horizontal)">
                                      <p:cBhvr>
                                        <p:cTn id="42" dur="500"/>
                                        <p:tgtEl>
                                          <p:spTgt spid="482316"/>
                                        </p:tgtEl>
                                      </p:cBhvr>
                                    </p:animEffect>
                                  </p:childTnLst>
                                </p:cTn>
                              </p:par>
                              <p:par>
                                <p:cTn id="43" presetID="0" presetClass="path" presetSubtype="0" accel="50000" decel="50000" fill="hold" grpId="0" nodeType="withEffect">
                                  <p:stCondLst>
                                    <p:cond delay="0"/>
                                  </p:stCondLst>
                                  <p:childTnLst>
                                    <p:animMotion origin="layout" path="M 0.05903 -0.01528 C 0.16944 -0.11389 0.28003 -0.21227 0.32725 -0.21737 C 0.37448 -0.22246 0.3401 -0.07292 0.34236 -0.0463 " pathEditMode="relative" rAng="0" ptsTypes="aaA">
                                      <p:cBhvr>
                                        <p:cTn id="44" dur="2000" fill="hold"/>
                                        <p:tgtEl>
                                          <p:spTgt spid="482316"/>
                                        </p:tgtEl>
                                        <p:attrNameLst>
                                          <p:attrName>ppt_x</p:attrName>
                                          <p:attrName>ppt_y</p:attrName>
                                        </p:attrNameLst>
                                      </p:cBhvr>
                                      <p:rCtr x="15764" y="-10370"/>
                                    </p:animMotion>
                                  </p:childTnLst>
                                </p:cTn>
                              </p:par>
                            </p:childTnLst>
                          </p:cTn>
                        </p:par>
                        <p:par>
                          <p:cTn id="45" fill="hold" nodeType="afterGroup">
                            <p:stCondLst>
                              <p:cond delay="9500"/>
                            </p:stCondLst>
                            <p:childTnLst>
                              <p:par>
                                <p:cTn id="46" presetID="3" presetClass="exit" presetSubtype="10" fill="hold" grpId="2" nodeType="afterEffect">
                                  <p:stCondLst>
                                    <p:cond delay="0"/>
                                  </p:stCondLst>
                                  <p:childTnLst>
                                    <p:animEffect transition="out" filter="blinds(horizontal)">
                                      <p:cBhvr>
                                        <p:cTn id="47" dur="500"/>
                                        <p:tgtEl>
                                          <p:spTgt spid="482316"/>
                                        </p:tgtEl>
                                      </p:cBhvr>
                                    </p:animEffect>
                                    <p:set>
                                      <p:cBhvr>
                                        <p:cTn id="48" dur="1" fill="hold">
                                          <p:stCondLst>
                                            <p:cond delay="499"/>
                                          </p:stCondLst>
                                        </p:cTn>
                                        <p:tgtEl>
                                          <p:spTgt spid="482316"/>
                                        </p:tgtEl>
                                        <p:attrNameLst>
                                          <p:attrName>style.visibility</p:attrName>
                                        </p:attrNameLst>
                                      </p:cBhvr>
                                      <p:to>
                                        <p:strVal val="hidden"/>
                                      </p:to>
                                    </p:set>
                                  </p:childTnLst>
                                </p:cTn>
                              </p:par>
                            </p:childTnLst>
                          </p:cTn>
                        </p:par>
                        <p:par>
                          <p:cTn id="49" fill="hold" nodeType="afterGroup">
                            <p:stCondLst>
                              <p:cond delay="10000"/>
                            </p:stCondLst>
                            <p:childTnLst>
                              <p:par>
                                <p:cTn id="50" presetID="3" presetClass="entr" presetSubtype="10" fill="hold" grpId="1" nodeType="afterEffect">
                                  <p:stCondLst>
                                    <p:cond delay="0"/>
                                  </p:stCondLst>
                                  <p:childTnLst>
                                    <p:set>
                                      <p:cBhvr>
                                        <p:cTn id="51" dur="1" fill="hold">
                                          <p:stCondLst>
                                            <p:cond delay="0"/>
                                          </p:stCondLst>
                                        </p:cTn>
                                        <p:tgtEl>
                                          <p:spTgt spid="482317"/>
                                        </p:tgtEl>
                                        <p:attrNameLst>
                                          <p:attrName>style.visibility</p:attrName>
                                        </p:attrNameLst>
                                      </p:cBhvr>
                                      <p:to>
                                        <p:strVal val="visible"/>
                                      </p:to>
                                    </p:set>
                                    <p:animEffect transition="in" filter="blinds(horizontal)">
                                      <p:cBhvr>
                                        <p:cTn id="52" dur="500"/>
                                        <p:tgtEl>
                                          <p:spTgt spid="482317"/>
                                        </p:tgtEl>
                                      </p:cBhvr>
                                    </p:animEffect>
                                  </p:childTnLst>
                                </p:cTn>
                              </p:par>
                              <p:par>
                                <p:cTn id="53" presetID="0" presetClass="path" presetSubtype="0" accel="50000" decel="50000" fill="hold" grpId="0" nodeType="withEffect">
                                  <p:stCondLst>
                                    <p:cond delay="0"/>
                                  </p:stCondLst>
                                  <p:childTnLst>
                                    <p:animMotion origin="layout" path="M 0.05903 -0.01528 C 0.16944 -0.11389 0.28003 -0.21227 0.32725 -0.21737 C 0.37448 -0.22246 0.3401 -0.07292 0.34236 -0.0463 " pathEditMode="relative" rAng="0" ptsTypes="aaA">
                                      <p:cBhvr>
                                        <p:cTn id="54" dur="2000" fill="hold"/>
                                        <p:tgtEl>
                                          <p:spTgt spid="482317"/>
                                        </p:tgtEl>
                                        <p:attrNameLst>
                                          <p:attrName>ppt_x</p:attrName>
                                          <p:attrName>ppt_y</p:attrName>
                                        </p:attrNameLst>
                                      </p:cBhvr>
                                      <p:rCtr x="15764" y="-10370"/>
                                    </p:animMotion>
                                  </p:childTnLst>
                                </p:cTn>
                              </p:par>
                            </p:childTnLst>
                          </p:cTn>
                        </p:par>
                        <p:par>
                          <p:cTn id="55" fill="hold" nodeType="afterGroup">
                            <p:stCondLst>
                              <p:cond delay="12000"/>
                            </p:stCondLst>
                            <p:childTnLst>
                              <p:par>
                                <p:cTn id="56" presetID="3" presetClass="exit" presetSubtype="10" fill="hold" grpId="2" nodeType="afterEffect">
                                  <p:stCondLst>
                                    <p:cond delay="0"/>
                                  </p:stCondLst>
                                  <p:childTnLst>
                                    <p:animEffect transition="out" filter="blinds(horizontal)">
                                      <p:cBhvr>
                                        <p:cTn id="57" dur="500"/>
                                        <p:tgtEl>
                                          <p:spTgt spid="482317"/>
                                        </p:tgtEl>
                                      </p:cBhvr>
                                    </p:animEffect>
                                    <p:set>
                                      <p:cBhvr>
                                        <p:cTn id="58" dur="1" fill="hold">
                                          <p:stCondLst>
                                            <p:cond delay="499"/>
                                          </p:stCondLst>
                                        </p:cTn>
                                        <p:tgtEl>
                                          <p:spTgt spid="4823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p:bldP spid="482311" grpId="0" animBg="1"/>
      <p:bldP spid="482312" grpId="0" animBg="1"/>
      <p:bldP spid="482312" grpId="1" animBg="1"/>
      <p:bldP spid="482313" grpId="0" animBg="1"/>
      <p:bldP spid="482314" grpId="0" animBg="1"/>
      <p:bldP spid="482315" grpId="0" animBg="1"/>
      <p:bldP spid="482316" grpId="0" animBg="1"/>
      <p:bldP spid="482316" grpId="1" animBg="1"/>
      <p:bldP spid="482316" grpId="2" animBg="1"/>
      <p:bldP spid="482317" grpId="0" animBg="1"/>
      <p:bldP spid="482317" grpId="1" animBg="1"/>
      <p:bldP spid="482317" grpId="2"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ea typeface="宋体" pitchFamily="2" charset="-122"/>
              </a:rPr>
              <a:t>软件性能概念</a:t>
            </a:r>
          </a:p>
        </p:txBody>
      </p:sp>
      <p:sp>
        <p:nvSpPr>
          <p:cNvPr id="30723" name="Rectangle 3"/>
          <p:cNvSpPr>
            <a:spLocks noGrp="1" noChangeArrowheads="1"/>
          </p:cNvSpPr>
          <p:nvPr>
            <p:ph type="body" idx="1"/>
          </p:nvPr>
        </p:nvSpPr>
        <p:spPr>
          <a:xfrm>
            <a:off x="601663" y="1341438"/>
            <a:ext cx="8074025" cy="4965700"/>
          </a:xfrm>
        </p:spPr>
        <p:txBody>
          <a:bodyPr/>
          <a:lstStyle/>
          <a:p>
            <a:pPr>
              <a:lnSpc>
                <a:spcPct val="150000"/>
              </a:lnSpc>
            </a:pPr>
            <a:r>
              <a:rPr lang="zh-CN" altLang="en-US" sz="2400" smtClean="0">
                <a:ea typeface="宋体" pitchFamily="2" charset="-122"/>
              </a:rPr>
              <a:t>软件性能包括两方面：</a:t>
            </a:r>
          </a:p>
          <a:p>
            <a:pPr lvl="1">
              <a:lnSpc>
                <a:spcPct val="150000"/>
              </a:lnSpc>
            </a:pPr>
            <a:r>
              <a:rPr lang="zh-CN" altLang="en-US" sz="2400" smtClean="0">
                <a:ea typeface="宋体" pitchFamily="2" charset="-122"/>
              </a:rPr>
              <a:t>时间特性：运行越快，性能越好</a:t>
            </a:r>
          </a:p>
          <a:p>
            <a:pPr lvl="1">
              <a:lnSpc>
                <a:spcPct val="150000"/>
              </a:lnSpc>
            </a:pPr>
            <a:r>
              <a:rPr lang="zh-CN" altLang="en-US" sz="2400" smtClean="0">
                <a:ea typeface="宋体" pitchFamily="2" charset="-122"/>
              </a:rPr>
              <a:t>空间特性（资源利用性）：需要资源越少，性能越好</a:t>
            </a:r>
          </a:p>
          <a:p>
            <a:pPr>
              <a:lnSpc>
                <a:spcPct val="150000"/>
              </a:lnSpc>
            </a:pPr>
            <a:r>
              <a:rPr lang="zh-CN" altLang="en-US" sz="2400" smtClean="0">
                <a:ea typeface="宋体" pitchFamily="2" charset="-122"/>
              </a:rPr>
              <a:t>一般意义下对性能的理解：</a:t>
            </a:r>
          </a:p>
          <a:p>
            <a:pPr lvl="1">
              <a:lnSpc>
                <a:spcPct val="150000"/>
              </a:lnSpc>
            </a:pPr>
            <a:r>
              <a:rPr lang="zh-CN" altLang="en-US" sz="2400" smtClean="0">
                <a:ea typeface="宋体" pitchFamily="2" charset="-122"/>
              </a:rPr>
              <a:t>张三用吸尘器，花1小时把房间打扫干净；</a:t>
            </a:r>
          </a:p>
          <a:p>
            <a:pPr lvl="1">
              <a:lnSpc>
                <a:spcPct val="150000"/>
              </a:lnSpc>
            </a:pPr>
            <a:r>
              <a:rPr lang="zh-CN" altLang="en-US" sz="2400" smtClean="0">
                <a:ea typeface="宋体" pitchFamily="2" charset="-122"/>
              </a:rPr>
              <a:t>李四用笤帚，花20分钟把房间打扫干净；</a:t>
            </a:r>
          </a:p>
          <a:p>
            <a:pPr lvl="1">
              <a:lnSpc>
                <a:spcPct val="150000"/>
              </a:lnSpc>
            </a:pPr>
            <a:r>
              <a:rPr lang="zh-CN" altLang="en-US" sz="2400" smtClean="0">
                <a:ea typeface="宋体" pitchFamily="2" charset="-122"/>
              </a:rPr>
              <a:t>功能：把房间打扫干净</a:t>
            </a:r>
          </a:p>
          <a:p>
            <a:pPr lvl="1">
              <a:lnSpc>
                <a:spcPct val="150000"/>
              </a:lnSpc>
            </a:pPr>
            <a:r>
              <a:rPr lang="zh-CN" altLang="en-US" sz="2400" smtClean="0">
                <a:ea typeface="宋体" pitchFamily="2" charset="-122"/>
              </a:rPr>
              <a:t>性能：工具+时间</a:t>
            </a:r>
            <a:endParaRPr lang="zh-CN" altLang="en-US" smtClean="0">
              <a:ea typeface="宋体" pitchFamily="2" charset="-122"/>
            </a:endParaRPr>
          </a:p>
          <a:p>
            <a:pPr lvl="1"/>
            <a:endParaRPr lang="zh-CN"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ea typeface="宋体" pitchFamily="2" charset="-122"/>
              </a:rPr>
              <a:t>软件性能概念</a:t>
            </a:r>
          </a:p>
        </p:txBody>
      </p:sp>
      <p:sp>
        <p:nvSpPr>
          <p:cNvPr id="9219" name="Rectangle 3"/>
          <p:cNvSpPr>
            <a:spLocks noGrp="1" noChangeArrowheads="1"/>
          </p:cNvSpPr>
          <p:nvPr>
            <p:ph type="body" idx="1"/>
          </p:nvPr>
        </p:nvSpPr>
        <p:spPr>
          <a:xfrm>
            <a:off x="457200" y="1198563"/>
            <a:ext cx="8229600" cy="5183187"/>
          </a:xfrm>
        </p:spPr>
        <p:txBody>
          <a:bodyPr/>
          <a:lstStyle/>
          <a:p>
            <a:pPr>
              <a:lnSpc>
                <a:spcPct val="150000"/>
              </a:lnSpc>
            </a:pPr>
            <a:r>
              <a:rPr lang="zh-CN" altLang="en-US" sz="2400" smtClean="0">
                <a:ea typeface="宋体" pitchFamily="2" charset="-122"/>
              </a:rPr>
              <a:t>对软件性能的理解：</a:t>
            </a:r>
          </a:p>
          <a:p>
            <a:pPr lvl="1">
              <a:lnSpc>
                <a:spcPct val="150000"/>
              </a:lnSpc>
            </a:pPr>
            <a:r>
              <a:rPr lang="zh-CN" altLang="en-US" sz="2400" smtClean="0">
                <a:ea typeface="宋体" pitchFamily="2" charset="-122"/>
              </a:rPr>
              <a:t>功能相同的情况下，占用内存越小性能越好</a:t>
            </a:r>
          </a:p>
          <a:p>
            <a:pPr lvl="1">
              <a:lnSpc>
                <a:spcPct val="150000"/>
              </a:lnSpc>
            </a:pPr>
            <a:r>
              <a:rPr lang="zh-CN" altLang="en-US" sz="2400" smtClean="0">
                <a:ea typeface="宋体" pitchFamily="2" charset="-122"/>
              </a:rPr>
              <a:t>执行时间越短性能越好</a:t>
            </a:r>
          </a:p>
          <a:p>
            <a:pPr>
              <a:lnSpc>
                <a:spcPct val="150000"/>
              </a:lnSpc>
            </a:pPr>
            <a:r>
              <a:rPr lang="zh-CN" altLang="en-US" sz="2400" smtClean="0">
                <a:ea typeface="宋体" pitchFamily="2" charset="-122"/>
              </a:rPr>
              <a:t>举例：</a:t>
            </a:r>
          </a:p>
          <a:p>
            <a:pPr lvl="1">
              <a:lnSpc>
                <a:spcPct val="150000"/>
              </a:lnSpc>
            </a:pPr>
            <a:r>
              <a:rPr lang="zh-CN" altLang="en-US" sz="2400" smtClean="0">
                <a:ea typeface="宋体" pitchFamily="2" charset="-122"/>
              </a:rPr>
              <a:t>某两种图像处理软件A、B均能够对图像进行格式转换。软件A完成某原始大小10MB的bmp图像转存jpg图像操作时，占用内存16MB，执行时间为5S。软件B完成同样图像转存时，占用内存13MB，执行时间为3S。则可以说软件B的性能优于软件Ａ。</a:t>
            </a:r>
            <a:endParaRPr lang="zh-CN"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512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5124" name="Rectangle 2"/>
          <p:cNvSpPr>
            <a:spLocks noGrp="1" noChangeArrowheads="1"/>
          </p:cNvSpPr>
          <p:nvPr>
            <p:ph type="title"/>
          </p:nvPr>
        </p:nvSpPr>
        <p:spPr/>
        <p:txBody>
          <a:bodyPr/>
          <a:lstStyle/>
          <a:p>
            <a:pPr eaLnBrk="1" hangingPunct="1"/>
            <a:r>
              <a:rPr lang="zh-CN" altLang="en-US" smtClean="0">
                <a:ea typeface="宋体" pitchFamily="2" charset="-122"/>
                <a:hlinkClick r:id="rId2" action="ppaction://hlinksldjump"/>
              </a:rPr>
              <a:t>白盒测试</a:t>
            </a:r>
            <a:endParaRPr lang="en-US" altLang="zh-CN" smtClean="0">
              <a:ea typeface="宋体" pitchFamily="2" charset="-122"/>
            </a:endParaRPr>
          </a:p>
        </p:txBody>
      </p:sp>
      <p:sp>
        <p:nvSpPr>
          <p:cNvPr id="5125" name="Rectangle 3"/>
          <p:cNvSpPr>
            <a:spLocks noGrp="1" noChangeArrowheads="1"/>
          </p:cNvSpPr>
          <p:nvPr>
            <p:ph type="body" idx="1"/>
          </p:nvPr>
        </p:nvSpPr>
        <p:spPr>
          <a:xfrm>
            <a:off x="684213" y="1630363"/>
            <a:ext cx="7775575" cy="4391025"/>
          </a:xfrm>
        </p:spPr>
        <p:txBody>
          <a:bodyPr/>
          <a:lstStyle/>
          <a:p>
            <a:pPr eaLnBrk="1" hangingPunct="1">
              <a:lnSpc>
                <a:spcPct val="150000"/>
              </a:lnSpc>
              <a:buFont typeface="Wingdings" pitchFamily="2" charset="2"/>
              <a:buNone/>
            </a:pPr>
            <a:r>
              <a:rPr lang="zh-CN" altLang="en-US" sz="2800" b="1" smtClean="0">
                <a:ea typeface="宋体" pitchFamily="2" charset="-122"/>
              </a:rPr>
              <a:t>          白盒测试，是指基于代码的内部逻辑知识，即</a:t>
            </a:r>
            <a:r>
              <a:rPr lang="zh-CN" altLang="en-US" sz="2800" b="1" smtClean="0">
                <a:solidFill>
                  <a:srgbClr val="FF0000"/>
                </a:solidFill>
                <a:ea typeface="宋体" pitchFamily="2" charset="-122"/>
              </a:rPr>
              <a:t>基于覆盖全部代码、分支、路径、条件的测试</a:t>
            </a:r>
            <a:r>
              <a:rPr lang="zh-CN" altLang="en-US" sz="2800" b="1" smtClean="0">
                <a:ea typeface="宋体" pitchFamily="2" charset="-122"/>
              </a:rPr>
              <a:t>，检测软件内部动作是否按照系统需求规格说明书的规定正确实现，检验软件中的所有结构及路径是否都能按预定要求正确工作。</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ea typeface="宋体" pitchFamily="2" charset="-122"/>
              </a:rPr>
              <a:t>不同角色对软件性能的理解</a:t>
            </a:r>
          </a:p>
        </p:txBody>
      </p:sp>
      <p:sp>
        <p:nvSpPr>
          <p:cNvPr id="11267" name="AutoShape 3"/>
          <p:cNvSpPr>
            <a:spLocks noChangeArrowheads="1"/>
          </p:cNvSpPr>
          <p:nvPr/>
        </p:nvSpPr>
        <p:spPr bwMode="auto">
          <a:xfrm>
            <a:off x="2987675" y="2925763"/>
            <a:ext cx="2736850" cy="1223962"/>
          </a:xfrm>
          <a:prstGeom prst="cube">
            <a:avLst>
              <a:gd name="adj" fmla="val 25000"/>
            </a:avLst>
          </a:prstGeom>
          <a:solidFill>
            <a:schemeClr val="accent1"/>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软件系统</a:t>
            </a:r>
          </a:p>
        </p:txBody>
      </p:sp>
      <p:sp>
        <p:nvSpPr>
          <p:cNvPr id="32772" name="AutoShape 4"/>
          <p:cNvSpPr>
            <a:spLocks noChangeArrowheads="1"/>
          </p:cNvSpPr>
          <p:nvPr/>
        </p:nvSpPr>
        <p:spPr bwMode="auto">
          <a:xfrm>
            <a:off x="1044575" y="1773238"/>
            <a:ext cx="647700" cy="647700"/>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32773" name="AutoShape 5"/>
          <p:cNvSpPr>
            <a:spLocks noChangeArrowheads="1"/>
          </p:cNvSpPr>
          <p:nvPr/>
        </p:nvSpPr>
        <p:spPr bwMode="auto">
          <a:xfrm>
            <a:off x="7454900" y="1693863"/>
            <a:ext cx="647700" cy="647700"/>
          </a:xfrm>
          <a:prstGeom prst="smileyFace">
            <a:avLst>
              <a:gd name="adj" fmla="val 4653"/>
            </a:avLst>
          </a:prstGeom>
          <a:solidFill>
            <a:schemeClr val="accent1"/>
          </a:solidFill>
          <a:ln w="9525">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32774" name="AutoShape 6"/>
          <p:cNvSpPr>
            <a:spLocks noChangeArrowheads="1"/>
          </p:cNvSpPr>
          <p:nvPr/>
        </p:nvSpPr>
        <p:spPr bwMode="auto">
          <a:xfrm>
            <a:off x="4429125" y="4797425"/>
            <a:ext cx="647700" cy="647700"/>
          </a:xfrm>
          <a:prstGeom prst="smileyFace">
            <a:avLst>
              <a:gd name="adj" fmla="val 4653"/>
            </a:avLst>
          </a:prstGeom>
          <a:solidFill>
            <a:schemeClr val="accent1"/>
          </a:solidFill>
          <a:ln w="9525">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32775" name="Text Box 7"/>
          <p:cNvSpPr txBox="1">
            <a:spLocks noChangeArrowheads="1"/>
          </p:cNvSpPr>
          <p:nvPr/>
        </p:nvSpPr>
        <p:spPr bwMode="auto">
          <a:xfrm>
            <a:off x="828675" y="2565400"/>
            <a:ext cx="1152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t>系统用户</a:t>
            </a:r>
          </a:p>
        </p:txBody>
      </p:sp>
      <p:sp>
        <p:nvSpPr>
          <p:cNvPr id="32776" name="Text Box 8"/>
          <p:cNvSpPr txBox="1">
            <a:spLocks noChangeArrowheads="1"/>
          </p:cNvSpPr>
          <p:nvPr/>
        </p:nvSpPr>
        <p:spPr bwMode="auto">
          <a:xfrm>
            <a:off x="7216775" y="2463800"/>
            <a:ext cx="11525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t>运维人员</a:t>
            </a:r>
          </a:p>
        </p:txBody>
      </p:sp>
      <p:sp>
        <p:nvSpPr>
          <p:cNvPr id="32777" name="Text Box 9"/>
          <p:cNvSpPr txBox="1">
            <a:spLocks noChangeArrowheads="1"/>
          </p:cNvSpPr>
          <p:nvPr/>
        </p:nvSpPr>
        <p:spPr bwMode="auto">
          <a:xfrm>
            <a:off x="4284663" y="5518150"/>
            <a:ext cx="11525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t>开发人员</a:t>
            </a:r>
          </a:p>
        </p:txBody>
      </p:sp>
      <p:sp>
        <p:nvSpPr>
          <p:cNvPr id="32778" name="Text Box 10"/>
          <p:cNvSpPr txBox="1">
            <a:spLocks noChangeArrowheads="1"/>
          </p:cNvSpPr>
          <p:nvPr/>
        </p:nvSpPr>
        <p:spPr bwMode="auto">
          <a:xfrm>
            <a:off x="395288" y="2997200"/>
            <a:ext cx="196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sz="2000"/>
              <a:t>性能＝响应时间</a:t>
            </a:r>
          </a:p>
        </p:txBody>
      </p:sp>
      <p:sp>
        <p:nvSpPr>
          <p:cNvPr id="32779" name="Text Box 11"/>
          <p:cNvSpPr txBox="1">
            <a:spLocks noChangeArrowheads="1"/>
          </p:cNvSpPr>
          <p:nvPr/>
        </p:nvSpPr>
        <p:spPr bwMode="auto">
          <a:xfrm>
            <a:off x="6372225" y="2997200"/>
            <a:ext cx="2722563"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sz="2000"/>
              <a:t>系统速度令人满意吗？</a:t>
            </a:r>
          </a:p>
          <a:p>
            <a:pPr eaLnBrk="1" hangingPunct="1"/>
            <a:r>
              <a:rPr lang="zh-CN" altLang="en-US" sz="2000"/>
              <a:t>系统稳定吗？</a:t>
            </a:r>
          </a:p>
          <a:p>
            <a:pPr eaLnBrk="1" hangingPunct="1"/>
            <a:r>
              <a:rPr lang="zh-CN" altLang="en-US" sz="2000"/>
              <a:t>系统能长时间运行吗？</a:t>
            </a:r>
          </a:p>
          <a:p>
            <a:pPr eaLnBrk="1" hangingPunct="1"/>
            <a:r>
              <a:rPr lang="zh-CN" altLang="en-US" sz="2000"/>
              <a:t>系统资源利用率？</a:t>
            </a:r>
          </a:p>
          <a:p>
            <a:pPr eaLnBrk="1" hangingPunct="1"/>
            <a:r>
              <a:rPr lang="zh-CN" altLang="en-US" sz="2000"/>
              <a:t>系统需要扩容吗？</a:t>
            </a:r>
          </a:p>
        </p:txBody>
      </p:sp>
      <p:sp>
        <p:nvSpPr>
          <p:cNvPr id="32780" name="箭头 389"/>
          <p:cNvSpPr>
            <a:spLocks noChangeShapeType="1"/>
          </p:cNvSpPr>
          <p:nvPr/>
        </p:nvSpPr>
        <p:spPr bwMode="auto">
          <a:xfrm>
            <a:off x="1763713" y="2133600"/>
            <a:ext cx="1871662" cy="935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1" name="箭头 390"/>
          <p:cNvSpPr>
            <a:spLocks noChangeShapeType="1"/>
          </p:cNvSpPr>
          <p:nvPr/>
        </p:nvSpPr>
        <p:spPr bwMode="auto">
          <a:xfrm flipH="1">
            <a:off x="5292725" y="1989138"/>
            <a:ext cx="2159000" cy="1008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2" name="箭头 391"/>
          <p:cNvSpPr>
            <a:spLocks noChangeShapeType="1"/>
          </p:cNvSpPr>
          <p:nvPr/>
        </p:nvSpPr>
        <p:spPr bwMode="auto">
          <a:xfrm flipH="1" flipV="1">
            <a:off x="4286250" y="4003675"/>
            <a:ext cx="430213" cy="793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3" name="Text Box 15"/>
          <p:cNvSpPr txBox="1">
            <a:spLocks noChangeArrowheads="1"/>
          </p:cNvSpPr>
          <p:nvPr/>
        </p:nvSpPr>
        <p:spPr bwMode="auto">
          <a:xfrm>
            <a:off x="1331913" y="4581525"/>
            <a:ext cx="25082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t>架构设计合理吗？</a:t>
            </a:r>
          </a:p>
          <a:p>
            <a:pPr eaLnBrk="1" hangingPunct="1"/>
            <a:r>
              <a:rPr lang="zh-CN" altLang="en-US"/>
              <a:t>数据库设计合理吗？</a:t>
            </a:r>
          </a:p>
          <a:p>
            <a:pPr eaLnBrk="1" hangingPunct="1"/>
            <a:r>
              <a:rPr lang="zh-CN" altLang="en-US"/>
              <a:t>内存使用方式合理吗？</a:t>
            </a:r>
          </a:p>
          <a:p>
            <a:pPr eaLnBrk="1" hangingPunct="1"/>
            <a:r>
              <a:rPr lang="zh-CN" altLang="en-US"/>
              <a:t>线程同步方式合理吗？</a:t>
            </a:r>
          </a:p>
          <a:p>
            <a:pPr eaLnBrk="1" hangingPunct="1"/>
            <a:r>
              <a:rPr lang="zh-CN" altLang="en-US"/>
              <a:t>存在资源竞争吗？</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ea typeface="宋体" pitchFamily="2" charset="-122"/>
              </a:rPr>
              <a:t>软件性能重要性</a:t>
            </a:r>
          </a:p>
        </p:txBody>
      </p:sp>
      <p:sp>
        <p:nvSpPr>
          <p:cNvPr id="12291" name="Rectangle 3"/>
          <p:cNvSpPr>
            <a:spLocks noGrp="1" noChangeArrowheads="1"/>
          </p:cNvSpPr>
          <p:nvPr>
            <p:ph type="body" idx="1"/>
          </p:nvPr>
        </p:nvSpPr>
        <p:spPr/>
        <p:txBody>
          <a:bodyPr/>
          <a:lstStyle/>
          <a:p>
            <a:pPr>
              <a:lnSpc>
                <a:spcPct val="150000"/>
              </a:lnSpc>
            </a:pPr>
            <a:r>
              <a:rPr lang="zh-CN" altLang="en-US" sz="2400" smtClean="0">
                <a:ea typeface="宋体" pitchFamily="2" charset="-122"/>
              </a:rPr>
              <a:t>性能问题经典案例：</a:t>
            </a:r>
          </a:p>
          <a:p>
            <a:pPr lvl="1">
              <a:lnSpc>
                <a:spcPct val="150000"/>
              </a:lnSpc>
            </a:pPr>
            <a:r>
              <a:rPr lang="zh-CN" altLang="en-US" sz="2400" smtClean="0">
                <a:ea typeface="宋体" pitchFamily="2" charset="-122"/>
              </a:rPr>
              <a:t>奥运会售票系统</a:t>
            </a:r>
          </a:p>
          <a:p>
            <a:pPr lvl="1">
              <a:lnSpc>
                <a:spcPct val="150000"/>
              </a:lnSpc>
            </a:pPr>
            <a:r>
              <a:rPr lang="zh-CN" altLang="en-US" sz="2400" smtClean="0">
                <a:ea typeface="宋体" pitchFamily="2" charset="-122"/>
              </a:rPr>
              <a:t>12306火车票购票系统</a:t>
            </a:r>
          </a:p>
          <a:p>
            <a:pPr lvl="1">
              <a:lnSpc>
                <a:spcPct val="150000"/>
              </a:lnSpc>
            </a:pPr>
            <a:r>
              <a:rPr lang="zh-CN" altLang="en-US" sz="2400" smtClean="0">
                <a:ea typeface="宋体" pitchFamily="2" charset="-122"/>
              </a:rPr>
              <a:t>淘宝双11抢购</a:t>
            </a:r>
            <a:endParaRPr lang="zh-CN" altLang="en-US" sz="2400" smtClean="0">
              <a:ea typeface="宋体" pitchFamily="2" charset="-122"/>
              <a:sym typeface="Arial" pitchFamily="34" charset="0"/>
            </a:endParaRPr>
          </a:p>
          <a:p>
            <a:pPr>
              <a:lnSpc>
                <a:spcPct val="150000"/>
              </a:lnSpc>
            </a:pPr>
            <a:r>
              <a:rPr lang="zh-CN" altLang="en-US" sz="2400" smtClean="0">
                <a:ea typeface="宋体" pitchFamily="2" charset="-122"/>
                <a:sym typeface="Arial" pitchFamily="34" charset="0"/>
              </a:rPr>
              <a:t>性能影响：</a:t>
            </a:r>
          </a:p>
          <a:p>
            <a:pPr lvl="1">
              <a:lnSpc>
                <a:spcPct val="150000"/>
              </a:lnSpc>
            </a:pPr>
            <a:r>
              <a:rPr lang="zh-CN" altLang="en-US" sz="2400" smtClean="0">
                <a:ea typeface="宋体" pitchFamily="2" charset="-122"/>
                <a:sym typeface="Arial" pitchFamily="34" charset="0"/>
              </a:rPr>
              <a:t>1秒的页面加载延迟会导致11%的PV(Page View)流失，16%的顾客满意度降低。当页面响应时间从2秒增长到10秒，会导致38%的页面浏览放弃率。</a:t>
            </a:r>
            <a:endParaRPr lang="zh-CN" altLang="en-US" sz="2400" smtClean="0">
              <a:ea typeface="宋体" pitchFamily="2"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ea typeface="宋体" pitchFamily="2" charset="-122"/>
              </a:rPr>
              <a:t>软件性能重要性</a:t>
            </a:r>
          </a:p>
        </p:txBody>
      </p:sp>
      <p:sp>
        <p:nvSpPr>
          <p:cNvPr id="13315" name="Rectangle 3"/>
          <p:cNvSpPr>
            <a:spLocks noGrp="1" noChangeArrowheads="1"/>
          </p:cNvSpPr>
          <p:nvPr>
            <p:ph type="body" idx="1"/>
          </p:nvPr>
        </p:nvSpPr>
        <p:spPr/>
        <p:txBody>
          <a:bodyPr/>
          <a:lstStyle/>
          <a:p>
            <a:pPr>
              <a:lnSpc>
                <a:spcPct val="150000"/>
              </a:lnSpc>
            </a:pPr>
            <a:r>
              <a:rPr lang="zh-CN" altLang="en-US" sz="2400" smtClean="0">
                <a:ea typeface="宋体" pitchFamily="2" charset="-122"/>
              </a:rPr>
              <a:t>系统性能越好，就可以带来：</a:t>
            </a:r>
          </a:p>
          <a:p>
            <a:pPr lvl="1">
              <a:lnSpc>
                <a:spcPct val="150000"/>
              </a:lnSpc>
            </a:pPr>
            <a:r>
              <a:rPr lang="zh-CN" altLang="en-US" sz="2400" smtClean="0">
                <a:ea typeface="宋体" pitchFamily="2" charset="-122"/>
                <a:sym typeface="Arial" pitchFamily="34" charset="0"/>
              </a:rPr>
              <a:t>（1）执行速度越快，用户使用系统的体验就越好。</a:t>
            </a:r>
          </a:p>
          <a:p>
            <a:pPr lvl="1">
              <a:lnSpc>
                <a:spcPct val="150000"/>
              </a:lnSpc>
            </a:pPr>
            <a:r>
              <a:rPr lang="zh-CN" altLang="en-US" sz="2400" smtClean="0">
                <a:ea typeface="宋体" pitchFamily="2" charset="-122"/>
                <a:sym typeface="Arial" pitchFamily="34" charset="0"/>
              </a:rPr>
              <a:t>（2）用户的等待时间越少，有利于提高工作效率。</a:t>
            </a:r>
          </a:p>
          <a:p>
            <a:pPr lvl="1">
              <a:lnSpc>
                <a:spcPct val="150000"/>
              </a:lnSpc>
            </a:pPr>
            <a:r>
              <a:rPr lang="zh-CN" altLang="en-US" sz="2400" smtClean="0">
                <a:ea typeface="宋体" pitchFamily="2" charset="-122"/>
                <a:sym typeface="Arial" pitchFamily="34" charset="0"/>
              </a:rPr>
              <a:t>（3）处理能力越大，单位时间处理业务量越大。</a:t>
            </a:r>
          </a:p>
          <a:p>
            <a:pPr lvl="1">
              <a:lnSpc>
                <a:spcPct val="150000"/>
              </a:lnSpc>
            </a:pPr>
            <a:r>
              <a:rPr lang="zh-CN" altLang="en-US" sz="2400" smtClean="0">
                <a:ea typeface="宋体" pitchFamily="2" charset="-122"/>
                <a:sym typeface="Arial" pitchFamily="34" charset="0"/>
              </a:rPr>
              <a:t>（4）在大量用户访问时系统稳定性越好，能够提供持续服务的能力。</a:t>
            </a:r>
          </a:p>
          <a:p>
            <a:pPr lvl="1">
              <a:lnSpc>
                <a:spcPct val="150000"/>
              </a:lnSpc>
            </a:pPr>
            <a:r>
              <a:rPr lang="zh-CN" altLang="en-US" sz="2400" smtClean="0">
                <a:ea typeface="宋体" pitchFamily="2" charset="-122"/>
                <a:sym typeface="Arial" pitchFamily="34" charset="0"/>
              </a:rPr>
              <a:t>（5）系统性能扩展性越好，越容易提升系统的处理能力，以适应更多的访问请求。</a:t>
            </a:r>
          </a:p>
          <a:p>
            <a:pPr lvl="1"/>
            <a:endParaRPr lang="zh-CN" altLang="en-US" smtClean="0">
              <a:ea typeface="宋体"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ea typeface="宋体" pitchFamily="2" charset="-122"/>
              </a:rPr>
              <a:t>常用性能指标</a:t>
            </a:r>
          </a:p>
        </p:txBody>
      </p:sp>
      <p:sp>
        <p:nvSpPr>
          <p:cNvPr id="35843" name="Rectangle 3"/>
          <p:cNvSpPr>
            <a:spLocks noGrp="1" noChangeArrowheads="1"/>
          </p:cNvSpPr>
          <p:nvPr>
            <p:ph type="body" idx="1"/>
          </p:nvPr>
        </p:nvSpPr>
        <p:spPr>
          <a:xfrm>
            <a:off x="457200" y="1419225"/>
            <a:ext cx="7427913" cy="3594100"/>
          </a:xfrm>
        </p:spPr>
        <p:txBody>
          <a:bodyPr/>
          <a:lstStyle/>
          <a:p>
            <a:pPr>
              <a:lnSpc>
                <a:spcPct val="150000"/>
              </a:lnSpc>
            </a:pPr>
            <a:r>
              <a:rPr lang="zh-CN" altLang="en-US" smtClean="0">
                <a:ea typeface="宋体" pitchFamily="2" charset="-122"/>
              </a:rPr>
              <a:t>1</a:t>
            </a:r>
            <a:r>
              <a:rPr lang="en-US" altLang="zh-CN" smtClean="0">
                <a:ea typeface="宋体" pitchFamily="2" charset="-122"/>
              </a:rPr>
              <a:t>.</a:t>
            </a:r>
            <a:r>
              <a:rPr lang="zh-CN" altLang="en-US" smtClean="0">
                <a:ea typeface="宋体" pitchFamily="2" charset="-122"/>
              </a:rPr>
              <a:t>响应时间</a:t>
            </a:r>
          </a:p>
          <a:p>
            <a:pPr>
              <a:lnSpc>
                <a:spcPct val="150000"/>
              </a:lnSpc>
            </a:pPr>
            <a:r>
              <a:rPr lang="zh-CN" altLang="en-US" smtClean="0">
                <a:ea typeface="宋体" pitchFamily="2" charset="-122"/>
              </a:rPr>
              <a:t>2</a:t>
            </a:r>
            <a:r>
              <a:rPr lang="en-US" altLang="zh-CN" smtClean="0">
                <a:ea typeface="宋体" pitchFamily="2" charset="-122"/>
              </a:rPr>
              <a:t>.</a:t>
            </a:r>
            <a:r>
              <a:rPr lang="zh-CN" altLang="en-US" smtClean="0">
                <a:ea typeface="宋体" pitchFamily="2" charset="-122"/>
              </a:rPr>
              <a:t>并发用户数</a:t>
            </a:r>
          </a:p>
          <a:p>
            <a:pPr>
              <a:lnSpc>
                <a:spcPct val="150000"/>
              </a:lnSpc>
            </a:pPr>
            <a:r>
              <a:rPr lang="zh-CN" altLang="en-US" smtClean="0">
                <a:ea typeface="宋体" pitchFamily="2" charset="-122"/>
              </a:rPr>
              <a:t>3</a:t>
            </a:r>
            <a:r>
              <a:rPr lang="en-US" altLang="zh-CN" smtClean="0">
                <a:ea typeface="宋体" pitchFamily="2" charset="-122"/>
              </a:rPr>
              <a:t>.</a:t>
            </a:r>
            <a:r>
              <a:rPr lang="zh-CN" altLang="en-US" smtClean="0">
                <a:ea typeface="宋体" pitchFamily="2" charset="-122"/>
              </a:rPr>
              <a:t>吞吐量</a:t>
            </a:r>
          </a:p>
          <a:p>
            <a:pPr>
              <a:lnSpc>
                <a:spcPct val="150000"/>
              </a:lnSpc>
            </a:pPr>
            <a:r>
              <a:rPr lang="zh-CN" altLang="en-US" smtClean="0">
                <a:ea typeface="宋体" pitchFamily="2" charset="-122"/>
              </a:rPr>
              <a:t>4</a:t>
            </a:r>
            <a:r>
              <a:rPr lang="en-US" altLang="zh-CN" smtClean="0">
                <a:ea typeface="宋体" pitchFamily="2" charset="-122"/>
              </a:rPr>
              <a:t>.</a:t>
            </a:r>
            <a:r>
              <a:rPr lang="zh-CN" altLang="en-US" smtClean="0">
                <a:ea typeface="宋体" pitchFamily="2" charset="-122"/>
              </a:rPr>
              <a:t>服务器性能计数器</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ea typeface="宋体" pitchFamily="2" charset="-122"/>
              </a:rPr>
              <a:t>1</a:t>
            </a:r>
            <a:r>
              <a:rPr lang="en-US" altLang="zh-CN" smtClean="0">
                <a:ea typeface="宋体" pitchFamily="2" charset="-122"/>
              </a:rPr>
              <a:t>.</a:t>
            </a:r>
            <a:r>
              <a:rPr lang="zh-CN" altLang="en-US" smtClean="0">
                <a:ea typeface="宋体" pitchFamily="2" charset="-122"/>
              </a:rPr>
              <a:t>响应时间</a:t>
            </a:r>
          </a:p>
        </p:txBody>
      </p:sp>
      <p:sp>
        <p:nvSpPr>
          <p:cNvPr id="15363" name="Rectangle 3"/>
          <p:cNvSpPr>
            <a:spLocks noGrp="1" noChangeArrowheads="1"/>
          </p:cNvSpPr>
          <p:nvPr>
            <p:ph type="body" idx="1"/>
          </p:nvPr>
        </p:nvSpPr>
        <p:spPr>
          <a:xfrm>
            <a:off x="457200" y="1419225"/>
            <a:ext cx="7210425" cy="4879975"/>
          </a:xfrm>
        </p:spPr>
        <p:txBody>
          <a:bodyPr/>
          <a:lstStyle/>
          <a:p>
            <a:pPr>
              <a:lnSpc>
                <a:spcPct val="150000"/>
              </a:lnSpc>
            </a:pPr>
            <a:r>
              <a:rPr lang="zh-CN" altLang="en-US" sz="2400" smtClean="0">
                <a:ea typeface="宋体" pitchFamily="2" charset="-122"/>
              </a:rPr>
              <a:t>响应时间指用户感受到的软件系统为其服务所耗费的时间。</a:t>
            </a:r>
          </a:p>
          <a:p>
            <a:pPr>
              <a:lnSpc>
                <a:spcPct val="150000"/>
              </a:lnSpc>
            </a:pPr>
            <a:r>
              <a:rPr lang="zh-CN" altLang="en-US" sz="2400" smtClean="0">
                <a:ea typeface="宋体" pitchFamily="2" charset="-122"/>
              </a:rPr>
              <a:t>不同类型系统的响应时间</a:t>
            </a:r>
          </a:p>
          <a:p>
            <a:pPr lvl="1">
              <a:lnSpc>
                <a:spcPct val="150000"/>
              </a:lnSpc>
            </a:pPr>
            <a:r>
              <a:rPr lang="zh-CN" altLang="en-US" sz="2400" smtClean="0">
                <a:ea typeface="宋体" pitchFamily="2" charset="-122"/>
              </a:rPr>
              <a:t>单机系统响应时间</a:t>
            </a:r>
          </a:p>
          <a:p>
            <a:pPr lvl="1">
              <a:lnSpc>
                <a:spcPct val="150000"/>
              </a:lnSpc>
            </a:pPr>
            <a:r>
              <a:rPr lang="zh-CN" altLang="en-US" sz="2400" smtClean="0">
                <a:ea typeface="宋体" pitchFamily="2" charset="-122"/>
              </a:rPr>
              <a:t>C/S架构系统响应时间</a:t>
            </a:r>
          </a:p>
          <a:p>
            <a:pPr lvl="1">
              <a:lnSpc>
                <a:spcPct val="150000"/>
              </a:lnSpc>
            </a:pPr>
            <a:r>
              <a:rPr lang="zh-CN" altLang="en-US" sz="2400" smtClean="0">
                <a:ea typeface="宋体" pitchFamily="2" charset="-122"/>
              </a:rPr>
              <a:t>B/S架构系统响应时间</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ea typeface="宋体" pitchFamily="2" charset="-122"/>
              </a:rPr>
              <a:t>1</a:t>
            </a:r>
            <a:r>
              <a:rPr lang="en-US" altLang="zh-CN" smtClean="0">
                <a:ea typeface="宋体" pitchFamily="2" charset="-122"/>
              </a:rPr>
              <a:t>.</a:t>
            </a:r>
            <a:r>
              <a:rPr lang="zh-CN" altLang="en-US" smtClean="0">
                <a:ea typeface="宋体" pitchFamily="2" charset="-122"/>
              </a:rPr>
              <a:t>响应时间</a:t>
            </a:r>
          </a:p>
        </p:txBody>
      </p:sp>
      <p:sp>
        <p:nvSpPr>
          <p:cNvPr id="16387" name="Rectangle 3"/>
          <p:cNvSpPr>
            <a:spLocks noGrp="1" noChangeArrowheads="1"/>
          </p:cNvSpPr>
          <p:nvPr>
            <p:ph type="body" idx="1"/>
          </p:nvPr>
        </p:nvSpPr>
        <p:spPr/>
        <p:txBody>
          <a:bodyPr/>
          <a:lstStyle/>
          <a:p>
            <a:pPr>
              <a:lnSpc>
                <a:spcPct val="150000"/>
              </a:lnSpc>
            </a:pPr>
            <a:r>
              <a:rPr lang="zh-CN" altLang="en-US" sz="2400" smtClean="0">
                <a:ea typeface="宋体" pitchFamily="2" charset="-122"/>
              </a:rPr>
              <a:t>单机系统响应时间</a:t>
            </a:r>
          </a:p>
          <a:p>
            <a:pPr lvl="1">
              <a:lnSpc>
                <a:spcPct val="150000"/>
              </a:lnSpc>
            </a:pPr>
            <a:r>
              <a:rPr lang="zh-CN" altLang="en-US" sz="2400" smtClean="0">
                <a:ea typeface="宋体" pitchFamily="2" charset="-122"/>
              </a:rPr>
              <a:t>单机系统指运行在单独计算机或移动终端上的软件系统，例如Photoshop，office等。</a:t>
            </a:r>
          </a:p>
          <a:p>
            <a:pPr lvl="1">
              <a:lnSpc>
                <a:spcPct val="150000"/>
              </a:lnSpc>
            </a:pPr>
            <a:r>
              <a:rPr lang="zh-CN" altLang="en-US" sz="2400" smtClean="0">
                <a:ea typeface="宋体" pitchFamily="2" charset="-122"/>
              </a:rPr>
              <a:t>此类软件的响应时间主要取决于运行软件的计算机当前的资源占用情况，在资源比较空闲的情况下，就是计算机运行该软件程序需要的处理时间</a:t>
            </a:r>
            <a:r>
              <a:rPr lang="zh-CN" altLang="en-US" smtClean="0">
                <a:ea typeface="宋体" pitchFamily="2" charset="-122"/>
              </a:rPr>
              <a: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ea typeface="宋体" pitchFamily="2" charset="-122"/>
              </a:rPr>
              <a:t>1</a:t>
            </a:r>
            <a:r>
              <a:rPr lang="en-US" altLang="zh-CN" smtClean="0">
                <a:ea typeface="宋体" pitchFamily="2" charset="-122"/>
              </a:rPr>
              <a:t>.</a:t>
            </a:r>
            <a:r>
              <a:rPr lang="zh-CN" altLang="en-US" smtClean="0">
                <a:ea typeface="宋体" pitchFamily="2" charset="-122"/>
              </a:rPr>
              <a:t>响应时间</a:t>
            </a:r>
          </a:p>
        </p:txBody>
      </p:sp>
      <p:sp>
        <p:nvSpPr>
          <p:cNvPr id="38915" name="Rectangle 3"/>
          <p:cNvSpPr>
            <a:spLocks noGrp="1" noChangeArrowheads="1"/>
          </p:cNvSpPr>
          <p:nvPr>
            <p:ph type="body" idx="1"/>
          </p:nvPr>
        </p:nvSpPr>
        <p:spPr>
          <a:xfrm>
            <a:off x="457200" y="1419225"/>
            <a:ext cx="7786688" cy="4170363"/>
          </a:xfrm>
        </p:spPr>
        <p:txBody>
          <a:bodyPr/>
          <a:lstStyle/>
          <a:p>
            <a:pPr>
              <a:lnSpc>
                <a:spcPct val="150000"/>
              </a:lnSpc>
            </a:pPr>
            <a:r>
              <a:rPr lang="zh-CN" altLang="en-US" sz="2400" smtClean="0">
                <a:ea typeface="宋体" pitchFamily="2" charset="-122"/>
              </a:rPr>
              <a:t>C/S架构系统响应时间</a:t>
            </a:r>
          </a:p>
          <a:p>
            <a:pPr lvl="1">
              <a:lnSpc>
                <a:spcPct val="150000"/>
              </a:lnSpc>
            </a:pPr>
            <a:r>
              <a:rPr lang="zh-CN" altLang="en-US" sz="2400" smtClean="0">
                <a:ea typeface="宋体" pitchFamily="2" charset="-122"/>
              </a:rPr>
              <a:t>C/S架构客户端程序运行在用户的计算机或移动终端上，客户端程序通过访问服务器获取相应功能结果，例如QQ、微信等。</a:t>
            </a:r>
          </a:p>
          <a:p>
            <a:pPr lvl="1">
              <a:lnSpc>
                <a:spcPct val="150000"/>
              </a:lnSpc>
            </a:pPr>
            <a:r>
              <a:rPr lang="zh-CN" altLang="en-US" sz="2400" smtClean="0">
                <a:ea typeface="宋体" pitchFamily="2" charset="-122"/>
              </a:rPr>
              <a:t>此类软件的响应时间主要包含客户端执行时间、网络通信时间和服务器端的响应时间。</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ea typeface="宋体" pitchFamily="2" charset="-122"/>
              </a:rPr>
              <a:t>1</a:t>
            </a:r>
            <a:r>
              <a:rPr lang="en-US" altLang="zh-CN" smtClean="0">
                <a:ea typeface="宋体" pitchFamily="2" charset="-122"/>
              </a:rPr>
              <a:t>.</a:t>
            </a:r>
            <a:r>
              <a:rPr lang="zh-CN" altLang="en-US" smtClean="0">
                <a:ea typeface="宋体" pitchFamily="2" charset="-122"/>
              </a:rPr>
              <a:t>响应时间</a:t>
            </a:r>
          </a:p>
        </p:txBody>
      </p:sp>
      <p:sp>
        <p:nvSpPr>
          <p:cNvPr id="39939" name="Rectangle 3"/>
          <p:cNvSpPr>
            <a:spLocks noGrp="1" noChangeArrowheads="1"/>
          </p:cNvSpPr>
          <p:nvPr>
            <p:ph type="body" idx="1"/>
          </p:nvPr>
        </p:nvSpPr>
        <p:spPr>
          <a:xfrm>
            <a:off x="457200" y="1419225"/>
            <a:ext cx="8002588" cy="4386263"/>
          </a:xfrm>
        </p:spPr>
        <p:txBody>
          <a:bodyPr/>
          <a:lstStyle/>
          <a:p>
            <a:pPr>
              <a:lnSpc>
                <a:spcPct val="150000"/>
              </a:lnSpc>
            </a:pPr>
            <a:r>
              <a:rPr lang="zh-CN" altLang="en-US" sz="2400" smtClean="0">
                <a:ea typeface="宋体" pitchFamily="2" charset="-122"/>
              </a:rPr>
              <a:t>C/S架构系统响应时间</a:t>
            </a:r>
          </a:p>
          <a:p>
            <a:pPr lvl="1">
              <a:lnSpc>
                <a:spcPct val="150000"/>
              </a:lnSpc>
            </a:pPr>
            <a:r>
              <a:rPr lang="zh-CN" altLang="en-US" sz="2400" smtClean="0">
                <a:ea typeface="宋体" pitchFamily="2" charset="-122"/>
              </a:rPr>
              <a:t>以QQ登录为例，用户执行QQ后，输入用户名和密码，单击</a:t>
            </a:r>
            <a:r>
              <a:rPr lang="zh-CN" altLang="en-US" sz="2400" smtClean="0">
                <a:latin typeface="微软雅黑" pitchFamily="34" charset="-122"/>
                <a:ea typeface="微软雅黑" pitchFamily="34" charset="-122"/>
              </a:rPr>
              <a:t>“</a:t>
            </a:r>
            <a:r>
              <a:rPr lang="zh-CN" altLang="en-US" sz="2400" smtClean="0">
                <a:ea typeface="宋体" pitchFamily="2" charset="-122"/>
              </a:rPr>
              <a:t>登录</a:t>
            </a:r>
            <a:r>
              <a:rPr lang="zh-CN" altLang="en-US" sz="2400" smtClean="0">
                <a:latin typeface="微软雅黑" pitchFamily="34" charset="-122"/>
                <a:ea typeface="微软雅黑" pitchFamily="34" charset="-122"/>
              </a:rPr>
              <a:t>”</a:t>
            </a:r>
            <a:r>
              <a:rPr lang="zh-CN" altLang="en-US" sz="2400" smtClean="0">
                <a:ea typeface="宋体" pitchFamily="2" charset="-122"/>
              </a:rPr>
              <a:t>按钮，到登录成功显示好友列表窗口为止的时间就是软件的登录响应时间，该时间可以分解为计算机执行QQ客户端程序时间+登录信息网络传输时间+服务器端处理登录请求时间+好友列表返回时网络传输时间等部分。</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ea typeface="宋体" pitchFamily="2" charset="-122"/>
              </a:rPr>
              <a:t>1</a:t>
            </a:r>
            <a:r>
              <a:rPr lang="en-US" altLang="zh-CN" smtClean="0">
                <a:ea typeface="宋体" pitchFamily="2" charset="-122"/>
              </a:rPr>
              <a:t>.</a:t>
            </a:r>
            <a:r>
              <a:rPr lang="zh-CN" altLang="en-US" smtClean="0">
                <a:ea typeface="宋体" pitchFamily="2" charset="-122"/>
              </a:rPr>
              <a:t>响应时间</a:t>
            </a:r>
          </a:p>
        </p:txBody>
      </p:sp>
      <p:sp>
        <p:nvSpPr>
          <p:cNvPr id="40963" name="Rectangle 3"/>
          <p:cNvSpPr>
            <a:spLocks noGrp="1" noChangeArrowheads="1"/>
          </p:cNvSpPr>
          <p:nvPr>
            <p:ph type="body" idx="1"/>
          </p:nvPr>
        </p:nvSpPr>
        <p:spPr>
          <a:xfrm>
            <a:off x="457200" y="1412875"/>
            <a:ext cx="8002588" cy="4608513"/>
          </a:xfrm>
        </p:spPr>
        <p:txBody>
          <a:bodyPr/>
          <a:lstStyle/>
          <a:p>
            <a:pPr>
              <a:lnSpc>
                <a:spcPct val="150000"/>
              </a:lnSpc>
            </a:pPr>
            <a:r>
              <a:rPr lang="zh-CN" altLang="en-US" sz="2400" smtClean="0">
                <a:ea typeface="宋体" pitchFamily="2" charset="-122"/>
              </a:rPr>
              <a:t>B/S架构系统响应时间</a:t>
            </a:r>
          </a:p>
          <a:p>
            <a:pPr lvl="1">
              <a:lnSpc>
                <a:spcPct val="150000"/>
              </a:lnSpc>
            </a:pPr>
            <a:r>
              <a:rPr lang="zh-CN" altLang="en-US" sz="2400" smtClean="0">
                <a:ea typeface="宋体" pitchFamily="2" charset="-122"/>
              </a:rPr>
              <a:t>B/S架构指浏览器/服务器系统</a:t>
            </a:r>
          </a:p>
          <a:p>
            <a:pPr lvl="1">
              <a:lnSpc>
                <a:spcPct val="150000"/>
              </a:lnSpc>
            </a:pPr>
            <a:r>
              <a:rPr lang="zh-CN" altLang="en-US" sz="2400" smtClean="0">
                <a:ea typeface="宋体" pitchFamily="2" charset="-122"/>
              </a:rPr>
              <a:t>此类系统将核心功能集中到服务器端，客户端以浏览器作为统一系统入口，以网页的方式访问系统功能，如淘宝、京东等。</a:t>
            </a:r>
          </a:p>
          <a:p>
            <a:pPr lvl="1">
              <a:lnSpc>
                <a:spcPct val="150000"/>
              </a:lnSpc>
            </a:pPr>
            <a:r>
              <a:rPr lang="zh-CN" altLang="en-US" sz="2400" smtClean="0">
                <a:ea typeface="宋体" pitchFamily="2" charset="-122"/>
              </a:rPr>
              <a:t>此类软件的响应时间就是从网页上点击某个网页链接，到页面完全在浏览器里展现出来的时间。</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smtClean="0">
                <a:ea typeface="宋体" pitchFamily="2" charset="-122"/>
              </a:rPr>
              <a:t>1</a:t>
            </a:r>
            <a:r>
              <a:rPr lang="en-US" altLang="zh-CN" smtClean="0">
                <a:ea typeface="宋体" pitchFamily="2" charset="-122"/>
              </a:rPr>
              <a:t>.</a:t>
            </a:r>
            <a:r>
              <a:rPr lang="zh-CN" altLang="en-US" smtClean="0">
                <a:ea typeface="宋体" pitchFamily="2" charset="-122"/>
              </a:rPr>
              <a:t>响应时间</a:t>
            </a:r>
          </a:p>
        </p:txBody>
      </p:sp>
      <p:sp>
        <p:nvSpPr>
          <p:cNvPr id="41987" name="Rectangle 3"/>
          <p:cNvSpPr>
            <a:spLocks noGrp="1" noChangeArrowheads="1"/>
          </p:cNvSpPr>
          <p:nvPr>
            <p:ph type="body" idx="1"/>
          </p:nvPr>
        </p:nvSpPr>
        <p:spPr>
          <a:xfrm>
            <a:off x="457200" y="1341438"/>
            <a:ext cx="8075613" cy="4679950"/>
          </a:xfrm>
        </p:spPr>
        <p:txBody>
          <a:bodyPr/>
          <a:lstStyle/>
          <a:p>
            <a:pPr>
              <a:lnSpc>
                <a:spcPct val="150000"/>
              </a:lnSpc>
            </a:pPr>
            <a:r>
              <a:rPr lang="zh-CN" altLang="en-US" sz="2400" smtClean="0">
                <a:ea typeface="宋体" pitchFamily="2" charset="-122"/>
              </a:rPr>
              <a:t>B/S架构系统响应时间</a:t>
            </a:r>
          </a:p>
          <a:p>
            <a:pPr lvl="1">
              <a:lnSpc>
                <a:spcPct val="150000"/>
              </a:lnSpc>
            </a:pPr>
            <a:r>
              <a:rPr lang="zh-CN" altLang="en-US" sz="2400" smtClean="0">
                <a:ea typeface="宋体" pitchFamily="2" charset="-122"/>
              </a:rPr>
              <a:t>以在淘宝上查询</a:t>
            </a:r>
            <a:r>
              <a:rPr lang="zh-CN" altLang="en-US" sz="2400" smtClean="0">
                <a:latin typeface="微软雅黑" pitchFamily="34" charset="-122"/>
                <a:ea typeface="微软雅黑" pitchFamily="34" charset="-122"/>
              </a:rPr>
              <a:t>“</a:t>
            </a:r>
            <a:r>
              <a:rPr lang="zh-CN" altLang="en-US" sz="2400" smtClean="0">
                <a:ea typeface="宋体" pitchFamily="2" charset="-122"/>
              </a:rPr>
              <a:t>手机</a:t>
            </a:r>
            <a:r>
              <a:rPr lang="zh-CN" altLang="en-US" sz="2400" smtClean="0">
                <a:latin typeface="微软雅黑" pitchFamily="34" charset="-122"/>
                <a:ea typeface="微软雅黑" pitchFamily="34" charset="-122"/>
              </a:rPr>
              <a:t>”</a:t>
            </a:r>
            <a:r>
              <a:rPr lang="zh-CN" altLang="en-US" sz="2400" smtClean="0">
                <a:ea typeface="宋体" pitchFamily="2" charset="-122"/>
              </a:rPr>
              <a:t>商品为例，当用户在淘宝网站首页的搜索栏中输入了</a:t>
            </a:r>
            <a:r>
              <a:rPr lang="zh-CN" altLang="en-US" sz="2400" smtClean="0">
                <a:latin typeface="微软雅黑" pitchFamily="34" charset="-122"/>
                <a:ea typeface="微软雅黑" pitchFamily="34" charset="-122"/>
              </a:rPr>
              <a:t>“</a:t>
            </a:r>
            <a:r>
              <a:rPr lang="zh-CN" altLang="en-US" sz="2400" smtClean="0">
                <a:ea typeface="宋体" pitchFamily="2" charset="-122"/>
              </a:rPr>
              <a:t>手机</a:t>
            </a:r>
            <a:r>
              <a:rPr lang="zh-CN" altLang="en-US" sz="2400" smtClean="0">
                <a:latin typeface="微软雅黑" pitchFamily="34" charset="-122"/>
                <a:ea typeface="微软雅黑" pitchFamily="34" charset="-122"/>
              </a:rPr>
              <a:t>”</a:t>
            </a:r>
            <a:r>
              <a:rPr lang="zh-CN" altLang="en-US" sz="2400" smtClean="0">
                <a:ea typeface="宋体" pitchFamily="2" charset="-122"/>
              </a:rPr>
              <a:t>后，单击</a:t>
            </a:r>
            <a:r>
              <a:rPr lang="zh-CN" altLang="en-US" sz="2400" smtClean="0">
                <a:latin typeface="微软雅黑" pitchFamily="34" charset="-122"/>
                <a:ea typeface="微软雅黑" pitchFamily="34" charset="-122"/>
              </a:rPr>
              <a:t>“</a:t>
            </a:r>
            <a:r>
              <a:rPr lang="zh-CN" altLang="en-US" sz="2400" smtClean="0">
                <a:ea typeface="宋体" pitchFamily="2" charset="-122"/>
              </a:rPr>
              <a:t>查询</a:t>
            </a:r>
            <a:r>
              <a:rPr lang="zh-CN" altLang="en-US" sz="2400" smtClean="0">
                <a:latin typeface="微软雅黑" pitchFamily="34" charset="-122"/>
                <a:ea typeface="微软雅黑" pitchFamily="34" charset="-122"/>
              </a:rPr>
              <a:t>”</a:t>
            </a:r>
            <a:r>
              <a:rPr lang="zh-CN" altLang="en-US" sz="2400" smtClean="0">
                <a:ea typeface="宋体" pitchFamily="2" charset="-122"/>
              </a:rPr>
              <a:t>按钮，到查出来的手机结果显示在浏览器页面中为止的时间就是软件的查询响应时间，该时间可以分解为查询请求网络传输时间+服务器端处理查询请求时间+查询结果返回网络传输时间+查询结果在浏览器中打开时间。</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614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6148" name="Rectangle 2"/>
          <p:cNvSpPr>
            <a:spLocks noGrp="1" noChangeArrowheads="1"/>
          </p:cNvSpPr>
          <p:nvPr>
            <p:ph type="title"/>
          </p:nvPr>
        </p:nvSpPr>
        <p:spPr/>
        <p:txBody>
          <a:bodyPr/>
          <a:lstStyle/>
          <a:p>
            <a:pPr eaLnBrk="1" hangingPunct="1"/>
            <a:r>
              <a:rPr lang="zh-CN" altLang="en-US" smtClean="0">
                <a:ea typeface="宋体" pitchFamily="2" charset="-122"/>
                <a:hlinkClick r:id="rId2" action="ppaction://hlinksldjump"/>
              </a:rPr>
              <a:t>静态测试</a:t>
            </a:r>
            <a:endParaRPr lang="en-US" altLang="zh-CN" smtClean="0">
              <a:ea typeface="宋体" pitchFamily="2" charset="-122"/>
            </a:endParaRPr>
          </a:p>
        </p:txBody>
      </p:sp>
      <p:sp>
        <p:nvSpPr>
          <p:cNvPr id="6149" name="Rectangle 3"/>
          <p:cNvSpPr>
            <a:spLocks noGrp="1" noChangeArrowheads="1"/>
          </p:cNvSpPr>
          <p:nvPr>
            <p:ph type="body" idx="1"/>
          </p:nvPr>
        </p:nvSpPr>
        <p:spPr>
          <a:xfrm>
            <a:off x="684213" y="1630363"/>
            <a:ext cx="7848600" cy="3814762"/>
          </a:xfrm>
        </p:spPr>
        <p:txBody>
          <a:bodyPr/>
          <a:lstStyle/>
          <a:p>
            <a:pPr eaLnBrk="1" hangingPunct="1">
              <a:lnSpc>
                <a:spcPct val="150000"/>
              </a:lnSpc>
              <a:buFont typeface="Wingdings" pitchFamily="2" charset="2"/>
              <a:buNone/>
            </a:pPr>
            <a:r>
              <a:rPr lang="zh-CN" altLang="en-US" sz="2800" b="1" smtClean="0">
                <a:ea typeface="宋体" pitchFamily="2" charset="-122"/>
              </a:rPr>
              <a:t>            所谓的静态测试（</a:t>
            </a:r>
            <a:r>
              <a:rPr lang="en-US" altLang="zh-CN" sz="2800" b="1" smtClean="0">
                <a:ea typeface="宋体" pitchFamily="2" charset="-122"/>
              </a:rPr>
              <a:t>Static Testig</a:t>
            </a:r>
            <a:r>
              <a:rPr lang="zh-CN" altLang="en-US" sz="2800" b="1" smtClean="0">
                <a:ea typeface="宋体" pitchFamily="2" charset="-122"/>
              </a:rPr>
              <a:t>），是指不运行被测软件本身，仅通过人工分析或检查软件的需求说明书、设计说明书等</a:t>
            </a:r>
            <a:r>
              <a:rPr lang="zh-CN" altLang="en-US" sz="2800" b="1" smtClean="0">
                <a:solidFill>
                  <a:srgbClr val="FF0000"/>
                </a:solidFill>
                <a:ea typeface="宋体" pitchFamily="2" charset="-122"/>
              </a:rPr>
              <a:t>文档</a:t>
            </a:r>
            <a:r>
              <a:rPr lang="zh-CN" altLang="en-US" sz="2800" b="1" smtClean="0">
                <a:ea typeface="宋体" pitchFamily="2" charset="-122"/>
              </a:rPr>
              <a:t>，</a:t>
            </a:r>
            <a:r>
              <a:rPr lang="zh-CN" altLang="en-US" sz="2800" b="1" smtClean="0">
                <a:solidFill>
                  <a:srgbClr val="FF0000"/>
                </a:solidFill>
                <a:ea typeface="宋体" pitchFamily="2" charset="-122"/>
              </a:rPr>
              <a:t>源程序</a:t>
            </a:r>
            <a:r>
              <a:rPr lang="zh-CN" altLang="en-US" sz="2800" b="1" smtClean="0">
                <a:ea typeface="宋体" pitchFamily="2" charset="-122"/>
              </a:rPr>
              <a:t>的文法、结构、过程和接口，以及</a:t>
            </a:r>
            <a:r>
              <a:rPr lang="zh-CN" altLang="en-US" sz="2800" b="1" smtClean="0">
                <a:solidFill>
                  <a:srgbClr val="FF0000"/>
                </a:solidFill>
                <a:ea typeface="宋体" pitchFamily="2" charset="-122"/>
              </a:rPr>
              <a:t>软件界面</a:t>
            </a:r>
            <a:r>
              <a:rPr lang="zh-CN" altLang="en-US" sz="2800" b="1" smtClean="0">
                <a:ea typeface="宋体" pitchFamily="2" charset="-122"/>
              </a:rPr>
              <a:t>等来验证软件正确性的测试过程。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ea typeface="宋体" pitchFamily="2" charset="-122"/>
              </a:rPr>
              <a:t>1</a:t>
            </a:r>
            <a:r>
              <a:rPr lang="en-US" altLang="zh-CN" smtClean="0">
                <a:ea typeface="宋体" pitchFamily="2" charset="-122"/>
              </a:rPr>
              <a:t>.</a:t>
            </a:r>
            <a:r>
              <a:rPr lang="zh-CN" altLang="en-US" smtClean="0">
                <a:ea typeface="宋体" pitchFamily="2" charset="-122"/>
              </a:rPr>
              <a:t>响应时间</a:t>
            </a:r>
          </a:p>
        </p:txBody>
      </p:sp>
      <p:sp>
        <p:nvSpPr>
          <p:cNvPr id="43011" name="Rectangle 3"/>
          <p:cNvSpPr>
            <a:spLocks noGrp="1" noChangeArrowheads="1"/>
          </p:cNvSpPr>
          <p:nvPr>
            <p:ph type="body" idx="1"/>
          </p:nvPr>
        </p:nvSpPr>
        <p:spPr>
          <a:xfrm>
            <a:off x="457200" y="1198563"/>
            <a:ext cx="8229600" cy="5038725"/>
          </a:xfrm>
        </p:spPr>
        <p:txBody>
          <a:bodyPr/>
          <a:lstStyle/>
          <a:p>
            <a:pPr>
              <a:lnSpc>
                <a:spcPct val="150000"/>
              </a:lnSpc>
            </a:pPr>
            <a:r>
              <a:rPr lang="zh-CN" altLang="en-US" sz="2400" smtClean="0">
                <a:ea typeface="宋体" pitchFamily="2" charset="-122"/>
              </a:rPr>
              <a:t>系统响应时间定义方法</a:t>
            </a:r>
          </a:p>
          <a:p>
            <a:pPr lvl="1">
              <a:lnSpc>
                <a:spcPct val="150000"/>
              </a:lnSpc>
            </a:pPr>
            <a:r>
              <a:rPr lang="zh-CN" altLang="en-US" sz="2400" smtClean="0">
                <a:ea typeface="宋体" pitchFamily="2" charset="-122"/>
              </a:rPr>
              <a:t>不同类型功能的响应时间</a:t>
            </a:r>
          </a:p>
          <a:p>
            <a:pPr lvl="2">
              <a:lnSpc>
                <a:spcPct val="150000"/>
              </a:lnSpc>
            </a:pPr>
            <a:r>
              <a:rPr lang="zh-CN" altLang="en-US" smtClean="0">
                <a:ea typeface="宋体" pitchFamily="2" charset="-122"/>
              </a:rPr>
              <a:t>登录、增加、删除、修改、统计、查询、图形显示、交易等。</a:t>
            </a:r>
          </a:p>
          <a:p>
            <a:pPr lvl="2">
              <a:lnSpc>
                <a:spcPct val="150000"/>
              </a:lnSpc>
            </a:pPr>
            <a:r>
              <a:rPr lang="zh-CN" altLang="en-US" smtClean="0">
                <a:ea typeface="宋体" pitchFamily="2" charset="-122"/>
              </a:rPr>
              <a:t>定义响应时间考虑两方面因素：</a:t>
            </a:r>
          </a:p>
          <a:p>
            <a:pPr lvl="3">
              <a:lnSpc>
                <a:spcPct val="150000"/>
              </a:lnSpc>
            </a:pPr>
            <a:r>
              <a:rPr lang="zh-CN" altLang="en-US" sz="2400" smtClean="0">
                <a:ea typeface="宋体" pitchFamily="2" charset="-122"/>
              </a:rPr>
              <a:t>功能类型</a:t>
            </a:r>
          </a:p>
          <a:p>
            <a:pPr lvl="3">
              <a:lnSpc>
                <a:spcPct val="150000"/>
              </a:lnSpc>
            </a:pPr>
            <a:r>
              <a:rPr lang="zh-CN" altLang="en-US" sz="2400" smtClean="0">
                <a:ea typeface="宋体" pitchFamily="2" charset="-122"/>
              </a:rPr>
              <a:t>用户需求</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ea typeface="宋体" pitchFamily="2" charset="-122"/>
              </a:rPr>
              <a:t>1</a:t>
            </a:r>
            <a:r>
              <a:rPr lang="en-US" altLang="zh-CN" smtClean="0">
                <a:ea typeface="宋体" pitchFamily="2" charset="-122"/>
              </a:rPr>
              <a:t>.</a:t>
            </a:r>
            <a:r>
              <a:rPr lang="zh-CN" altLang="en-US" smtClean="0">
                <a:ea typeface="宋体" pitchFamily="2" charset="-122"/>
              </a:rPr>
              <a:t>响应时间</a:t>
            </a:r>
          </a:p>
        </p:txBody>
      </p:sp>
      <p:sp>
        <p:nvSpPr>
          <p:cNvPr id="44035" name="Rectangle 3"/>
          <p:cNvSpPr>
            <a:spLocks noGrp="1" noChangeArrowheads="1"/>
          </p:cNvSpPr>
          <p:nvPr>
            <p:ph type="body" idx="1"/>
          </p:nvPr>
        </p:nvSpPr>
        <p:spPr>
          <a:xfrm>
            <a:off x="457200" y="1198563"/>
            <a:ext cx="8229600" cy="5038725"/>
          </a:xfrm>
        </p:spPr>
        <p:txBody>
          <a:bodyPr/>
          <a:lstStyle/>
          <a:p>
            <a:pPr>
              <a:lnSpc>
                <a:spcPct val="150000"/>
              </a:lnSpc>
            </a:pPr>
            <a:r>
              <a:rPr lang="zh-CN" altLang="en-US" sz="2400" smtClean="0">
                <a:ea typeface="宋体" pitchFamily="2" charset="-122"/>
              </a:rPr>
              <a:t>系统响应时间定义方法</a:t>
            </a:r>
          </a:p>
          <a:p>
            <a:pPr lvl="1">
              <a:lnSpc>
                <a:spcPct val="150000"/>
              </a:lnSpc>
            </a:pPr>
            <a:r>
              <a:rPr lang="zh-CN" altLang="en-US" sz="2400" smtClean="0">
                <a:ea typeface="宋体" pitchFamily="2" charset="-122"/>
              </a:rPr>
              <a:t>不同忙闲情况下的响应时间</a:t>
            </a:r>
          </a:p>
          <a:p>
            <a:pPr lvl="2">
              <a:lnSpc>
                <a:spcPct val="150000"/>
              </a:lnSpc>
            </a:pPr>
            <a:r>
              <a:rPr lang="zh-CN" altLang="en-US" smtClean="0">
                <a:ea typeface="宋体" pitchFamily="2" charset="-122"/>
              </a:rPr>
              <a:t>闲时响应时间：较少用户访问情况下，体现系统最快响应时间要求</a:t>
            </a:r>
          </a:p>
          <a:p>
            <a:pPr lvl="2">
              <a:lnSpc>
                <a:spcPct val="150000"/>
              </a:lnSpc>
            </a:pPr>
            <a:r>
              <a:rPr lang="zh-CN" altLang="en-US" smtClean="0">
                <a:ea typeface="宋体" pitchFamily="2" charset="-122"/>
              </a:rPr>
              <a:t>忙时响应时间：正常访问情况下，体现系统平均响应时间要求</a:t>
            </a:r>
          </a:p>
          <a:p>
            <a:pPr lvl="2">
              <a:lnSpc>
                <a:spcPct val="150000"/>
              </a:lnSpc>
            </a:pPr>
            <a:r>
              <a:rPr lang="zh-CN" altLang="en-US" smtClean="0">
                <a:ea typeface="宋体" pitchFamily="2" charset="-122"/>
              </a:rPr>
              <a:t>峰时响应时间：最大访问量情况下，体现系统最差响应时间要求</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ea typeface="宋体" pitchFamily="2" charset="-122"/>
              </a:rPr>
              <a:t>1</a:t>
            </a:r>
            <a:r>
              <a:rPr lang="en-US" altLang="zh-CN" smtClean="0">
                <a:ea typeface="宋体" pitchFamily="2" charset="-122"/>
              </a:rPr>
              <a:t>.</a:t>
            </a:r>
            <a:r>
              <a:rPr lang="zh-CN" altLang="en-US" smtClean="0">
                <a:ea typeface="宋体" pitchFamily="2" charset="-122"/>
              </a:rPr>
              <a:t>响应时间</a:t>
            </a:r>
          </a:p>
        </p:txBody>
      </p:sp>
      <p:sp>
        <p:nvSpPr>
          <p:cNvPr id="45059" name="Rectangle 3"/>
          <p:cNvSpPr>
            <a:spLocks noGrp="1" noChangeArrowheads="1"/>
          </p:cNvSpPr>
          <p:nvPr>
            <p:ph type="body" idx="1"/>
          </p:nvPr>
        </p:nvSpPr>
        <p:spPr/>
        <p:txBody>
          <a:bodyPr/>
          <a:lstStyle/>
          <a:p>
            <a:endParaRPr lang="zh-CN" altLang="zh-CN" smtClean="0">
              <a:ea typeface="宋体" pitchFamily="2" charset="-122"/>
            </a:endParaRPr>
          </a:p>
        </p:txBody>
      </p:sp>
      <p:pic>
        <p:nvPicPr>
          <p:cNvPr id="45060" name="图片 52" descr="0904140937329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68413"/>
            <a:ext cx="8569325" cy="522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5"/>
          <p:cNvSpPr txBox="1">
            <a:spLocks noChangeArrowheads="1"/>
          </p:cNvSpPr>
          <p:nvPr/>
        </p:nvSpPr>
        <p:spPr bwMode="auto">
          <a:xfrm>
            <a:off x="1144588" y="3751263"/>
            <a:ext cx="6397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t>闲时</a:t>
            </a:r>
          </a:p>
        </p:txBody>
      </p:sp>
      <p:sp>
        <p:nvSpPr>
          <p:cNvPr id="45062" name="Text Box 6"/>
          <p:cNvSpPr txBox="1">
            <a:spLocks noChangeArrowheads="1"/>
          </p:cNvSpPr>
          <p:nvPr/>
        </p:nvSpPr>
        <p:spPr bwMode="auto">
          <a:xfrm>
            <a:off x="2214563" y="2967038"/>
            <a:ext cx="63976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t>忙时</a:t>
            </a:r>
          </a:p>
        </p:txBody>
      </p:sp>
      <p:sp>
        <p:nvSpPr>
          <p:cNvPr id="45063" name="Text Box 7"/>
          <p:cNvSpPr txBox="1">
            <a:spLocks noChangeArrowheads="1"/>
          </p:cNvSpPr>
          <p:nvPr/>
        </p:nvSpPr>
        <p:spPr bwMode="auto">
          <a:xfrm>
            <a:off x="4205288" y="1647825"/>
            <a:ext cx="6397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t>峰时</a:t>
            </a:r>
          </a:p>
        </p:txBody>
      </p:sp>
      <p:sp>
        <p:nvSpPr>
          <p:cNvPr id="45064" name="Text Box 8"/>
          <p:cNvSpPr txBox="1">
            <a:spLocks noChangeArrowheads="1"/>
          </p:cNvSpPr>
          <p:nvPr/>
        </p:nvSpPr>
        <p:spPr bwMode="auto">
          <a:xfrm>
            <a:off x="6618288" y="2706688"/>
            <a:ext cx="6397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t>忙时</a:t>
            </a:r>
          </a:p>
        </p:txBody>
      </p:sp>
      <p:sp>
        <p:nvSpPr>
          <p:cNvPr id="45065" name="Text Box 9"/>
          <p:cNvSpPr txBox="1">
            <a:spLocks noChangeArrowheads="1"/>
          </p:cNvSpPr>
          <p:nvPr/>
        </p:nvSpPr>
        <p:spPr bwMode="auto">
          <a:xfrm>
            <a:off x="5921375" y="1809750"/>
            <a:ext cx="6413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t>峰时</a:t>
            </a:r>
          </a:p>
        </p:txBody>
      </p:sp>
      <p:sp>
        <p:nvSpPr>
          <p:cNvPr id="10" name="Rectangle 3"/>
          <p:cNvSpPr txBox="1">
            <a:spLocks noChangeArrowheads="1"/>
          </p:cNvSpPr>
          <p:nvPr/>
        </p:nvSpPr>
        <p:spPr bwMode="auto">
          <a:xfrm>
            <a:off x="1118787" y="4562747"/>
            <a:ext cx="5051028" cy="2034605"/>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lnSpc>
                <a:spcPct val="150000"/>
              </a:lnSpc>
            </a:pPr>
            <a:r>
              <a:rPr lang="zh-CN" altLang="en-US" sz="2400" b="0" kern="0" dirty="0" smtClean="0">
                <a:ea typeface="宋体" pitchFamily="2" charset="-122"/>
              </a:rPr>
              <a:t>登录闲时响应时间小于3S；</a:t>
            </a:r>
          </a:p>
          <a:p>
            <a:pPr lvl="1">
              <a:lnSpc>
                <a:spcPct val="150000"/>
              </a:lnSpc>
            </a:pPr>
            <a:r>
              <a:rPr lang="zh-CN" altLang="en-US" sz="2400" b="0" kern="0" dirty="0" smtClean="0">
                <a:ea typeface="宋体" pitchFamily="2" charset="-122"/>
              </a:rPr>
              <a:t>登录忙时响应时间小于5S；</a:t>
            </a:r>
          </a:p>
          <a:p>
            <a:pPr lvl="1">
              <a:lnSpc>
                <a:spcPct val="150000"/>
              </a:lnSpc>
            </a:pPr>
            <a:r>
              <a:rPr lang="zh-CN" altLang="en-US" sz="2400" b="0" kern="0" dirty="0" smtClean="0">
                <a:ea typeface="宋体" pitchFamily="2" charset="-122"/>
              </a:rPr>
              <a:t>登录峰时响应时间小于8S；</a:t>
            </a:r>
            <a:endParaRPr lang="zh-CN" altLang="en-US" sz="2400" b="0" kern="0" dirty="0"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ea typeface="宋体" pitchFamily="2" charset="-122"/>
              </a:rPr>
              <a:t>2</a:t>
            </a:r>
            <a:r>
              <a:rPr lang="en-US" altLang="zh-CN" smtClean="0">
                <a:ea typeface="宋体" pitchFamily="2" charset="-122"/>
              </a:rPr>
              <a:t>.</a:t>
            </a:r>
            <a:r>
              <a:rPr lang="zh-CN" altLang="en-US" smtClean="0">
                <a:ea typeface="宋体" pitchFamily="2" charset="-122"/>
              </a:rPr>
              <a:t>并发用户数</a:t>
            </a:r>
          </a:p>
        </p:txBody>
      </p:sp>
      <p:sp>
        <p:nvSpPr>
          <p:cNvPr id="47107" name="Rectangle 3"/>
          <p:cNvSpPr>
            <a:spLocks noGrp="1" noChangeArrowheads="1"/>
          </p:cNvSpPr>
          <p:nvPr>
            <p:ph type="body" idx="1"/>
          </p:nvPr>
        </p:nvSpPr>
        <p:spPr>
          <a:xfrm>
            <a:off x="457200" y="1628775"/>
            <a:ext cx="8002588" cy="3960813"/>
          </a:xfrm>
        </p:spPr>
        <p:txBody>
          <a:bodyPr/>
          <a:lstStyle/>
          <a:p>
            <a:pPr>
              <a:lnSpc>
                <a:spcPct val="150000"/>
              </a:lnSpc>
            </a:pPr>
            <a:r>
              <a:rPr lang="zh-CN" altLang="en-US" sz="2400" smtClean="0">
                <a:solidFill>
                  <a:srgbClr val="FF0000"/>
                </a:solidFill>
                <a:ea typeface="宋体" pitchFamily="2" charset="-122"/>
              </a:rPr>
              <a:t>并发用户数</a:t>
            </a:r>
            <a:r>
              <a:rPr lang="zh-CN" altLang="en-US" sz="2400" smtClean="0">
                <a:ea typeface="宋体" pitchFamily="2" charset="-122"/>
              </a:rPr>
              <a:t>：指系统能够同时处理的用户请求的数目，也可以理解为同时向系统提交请求的用户数目。</a:t>
            </a:r>
          </a:p>
          <a:p>
            <a:pPr>
              <a:lnSpc>
                <a:spcPct val="150000"/>
              </a:lnSpc>
            </a:pPr>
            <a:r>
              <a:rPr lang="zh-CN" altLang="en-US" sz="2400" smtClean="0">
                <a:solidFill>
                  <a:srgbClr val="FF0000"/>
                </a:solidFill>
                <a:ea typeface="宋体" pitchFamily="2" charset="-122"/>
              </a:rPr>
              <a:t>注册用户数</a:t>
            </a:r>
            <a:r>
              <a:rPr lang="zh-CN" altLang="en-US" sz="2400" smtClean="0">
                <a:ea typeface="宋体" pitchFamily="2" charset="-122"/>
              </a:rPr>
              <a:t>：指系统中全部注册用户的数量。</a:t>
            </a:r>
          </a:p>
          <a:p>
            <a:pPr>
              <a:lnSpc>
                <a:spcPct val="150000"/>
              </a:lnSpc>
            </a:pPr>
            <a:r>
              <a:rPr lang="zh-CN" altLang="en-US" sz="2400" smtClean="0">
                <a:solidFill>
                  <a:srgbClr val="FF0000"/>
                </a:solidFill>
                <a:ea typeface="宋体" pitchFamily="2" charset="-122"/>
              </a:rPr>
              <a:t>在线用户数</a:t>
            </a:r>
            <a:r>
              <a:rPr lang="zh-CN" altLang="en-US" sz="2400" smtClean="0">
                <a:ea typeface="宋体" pitchFamily="2" charset="-122"/>
              </a:rPr>
              <a:t>：指在相同时间段内都登录了系统，并在系统中进行操作的用户数量。</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ea typeface="宋体" pitchFamily="2" charset="-122"/>
              </a:rPr>
              <a:t>2</a:t>
            </a:r>
            <a:r>
              <a:rPr lang="en-US" altLang="zh-CN" smtClean="0">
                <a:ea typeface="宋体" pitchFamily="2" charset="-122"/>
              </a:rPr>
              <a:t>.</a:t>
            </a:r>
            <a:r>
              <a:rPr lang="zh-CN" altLang="en-US" smtClean="0">
                <a:ea typeface="宋体" pitchFamily="2" charset="-122"/>
              </a:rPr>
              <a:t>并发用户数</a:t>
            </a:r>
          </a:p>
        </p:txBody>
      </p:sp>
      <p:sp>
        <p:nvSpPr>
          <p:cNvPr id="48131" name="Rectangle 3"/>
          <p:cNvSpPr>
            <a:spLocks noGrp="1" noChangeArrowheads="1"/>
          </p:cNvSpPr>
          <p:nvPr>
            <p:ph type="body" idx="1"/>
          </p:nvPr>
        </p:nvSpPr>
        <p:spPr>
          <a:xfrm>
            <a:off x="457200" y="1268413"/>
            <a:ext cx="8229600" cy="2232025"/>
          </a:xfrm>
        </p:spPr>
        <p:txBody>
          <a:bodyPr/>
          <a:lstStyle/>
          <a:p>
            <a:r>
              <a:rPr lang="zh-CN" altLang="en-US" sz="2400" smtClean="0">
                <a:ea typeface="宋体" pitchFamily="2" charset="-122"/>
              </a:rPr>
              <a:t>举例：很多网球运动员在一面墙壁上练习打球</a:t>
            </a:r>
          </a:p>
          <a:p>
            <a:r>
              <a:rPr lang="zh-CN" altLang="en-US" sz="2400" smtClean="0">
                <a:ea typeface="宋体" pitchFamily="2" charset="-122"/>
              </a:rPr>
              <a:t>总的网球运动员</a:t>
            </a:r>
            <a:r>
              <a:rPr lang="zh-CN" altLang="en-US" sz="2400" smtClean="0">
                <a:latin typeface="微软雅黑" pitchFamily="34" charset="-122"/>
                <a:ea typeface="微软雅黑" pitchFamily="34" charset="-122"/>
              </a:rPr>
              <a:t>——</a:t>
            </a:r>
            <a:r>
              <a:rPr lang="zh-CN" altLang="en-US" sz="2400" smtClean="0">
                <a:ea typeface="宋体" pitchFamily="2" charset="-122"/>
              </a:rPr>
              <a:t>注册用户</a:t>
            </a:r>
          </a:p>
          <a:p>
            <a:r>
              <a:rPr lang="zh-CN" altLang="en-US" sz="2400" smtClean="0">
                <a:ea typeface="宋体" pitchFamily="2" charset="-122"/>
              </a:rPr>
              <a:t>正在练习的网球运动员</a:t>
            </a:r>
            <a:r>
              <a:rPr lang="zh-CN" altLang="en-US" sz="2400" smtClean="0">
                <a:latin typeface="微软雅黑" pitchFamily="34" charset="-122"/>
                <a:ea typeface="微软雅黑" pitchFamily="34" charset="-122"/>
              </a:rPr>
              <a:t>——</a:t>
            </a:r>
            <a:r>
              <a:rPr lang="zh-CN" altLang="en-US" sz="2400" smtClean="0">
                <a:ea typeface="宋体" pitchFamily="2" charset="-122"/>
              </a:rPr>
              <a:t>在线用户</a:t>
            </a:r>
          </a:p>
          <a:p>
            <a:r>
              <a:rPr lang="zh-CN" altLang="en-US" sz="2400" smtClean="0">
                <a:ea typeface="宋体" pitchFamily="2" charset="-122"/>
              </a:rPr>
              <a:t>多个几乎同时击中墙壁的球</a:t>
            </a:r>
            <a:r>
              <a:rPr lang="zh-CN" altLang="en-US" sz="2400" smtClean="0">
                <a:latin typeface="微软雅黑" pitchFamily="34" charset="-122"/>
                <a:ea typeface="微软雅黑" pitchFamily="34" charset="-122"/>
              </a:rPr>
              <a:t>——</a:t>
            </a:r>
            <a:r>
              <a:rPr lang="zh-CN" altLang="en-US" sz="2400" smtClean="0">
                <a:ea typeface="宋体" pitchFamily="2" charset="-122"/>
              </a:rPr>
              <a:t>并发访问</a:t>
            </a:r>
          </a:p>
          <a:p>
            <a:r>
              <a:rPr lang="zh-CN" altLang="en-US" sz="2400" smtClean="0">
                <a:ea typeface="宋体" pitchFamily="2" charset="-122"/>
              </a:rPr>
              <a:t>发出并发访问的用户</a:t>
            </a:r>
            <a:r>
              <a:rPr lang="zh-CN" altLang="en-US" sz="2400" smtClean="0">
                <a:latin typeface="微软雅黑" pitchFamily="34" charset="-122"/>
                <a:ea typeface="微软雅黑" pitchFamily="34" charset="-122"/>
              </a:rPr>
              <a:t>——</a:t>
            </a:r>
            <a:r>
              <a:rPr lang="zh-CN" altLang="en-US" sz="2400" smtClean="0">
                <a:ea typeface="宋体" pitchFamily="2" charset="-122"/>
              </a:rPr>
              <a:t>并发用户</a:t>
            </a:r>
          </a:p>
        </p:txBody>
      </p:sp>
      <p:graphicFrame>
        <p:nvGraphicFramePr>
          <p:cNvPr id="48132" name="Object 4"/>
          <p:cNvGraphicFramePr>
            <a:graphicFrameLocks/>
          </p:cNvGraphicFramePr>
          <p:nvPr/>
        </p:nvGraphicFramePr>
        <p:xfrm>
          <a:off x="2628900" y="3502025"/>
          <a:ext cx="3743325" cy="2447925"/>
        </p:xfrm>
        <a:graphic>
          <a:graphicData uri="http://schemas.openxmlformats.org/presentationml/2006/ole">
            <mc:AlternateContent xmlns:mc="http://schemas.openxmlformats.org/markup-compatibility/2006">
              <mc:Choice xmlns:v="urn:schemas-microsoft-com:vml" Requires="v">
                <p:oleObj spid="_x0000_s48171" r:id="rId3" imgW="3448531" imgH="2172003" progId="Paint.Picture">
                  <p:embed/>
                </p:oleObj>
              </mc:Choice>
              <mc:Fallback>
                <p:oleObj r:id="rId3" imgW="3448531" imgH="2172003" progId="Paint.Picture">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3502025"/>
                        <a:ext cx="3743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3" name="AutoShape 5"/>
          <p:cNvGraphicFramePr>
            <a:graphicFrameLocks/>
          </p:cNvGraphicFramePr>
          <p:nvPr/>
        </p:nvGraphicFramePr>
        <p:xfrm>
          <a:off x="4284663" y="3429000"/>
          <a:ext cx="288925" cy="215900"/>
        </p:xfrm>
        <a:graphic>
          <a:graphicData uri="http://schemas.openxmlformats.org/presentationml/2006/ole">
            <mc:AlternateContent xmlns:mc="http://schemas.openxmlformats.org/markup-compatibility/2006">
              <mc:Choice xmlns:v="urn:schemas-microsoft-com:vml" Requires="v">
                <p:oleObj spid="_x0000_s48172" r:id="rId5" imgW="0" imgH="0" progId="">
                  <p:embed/>
                </p:oleObj>
              </mc:Choice>
              <mc:Fallback>
                <p:oleObj r:id="rId5" imgW="0" imgH="0" progId="">
                  <p:embed/>
                  <p:pic>
                    <p:nvPicPr>
                      <p:cNvPr id="0" name="AutoShape 5"/>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284663" y="3429000"/>
                        <a:ext cx="288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4" name="AutoShape 6"/>
          <p:cNvGraphicFramePr>
            <a:graphicFrameLocks/>
          </p:cNvGraphicFramePr>
          <p:nvPr/>
        </p:nvGraphicFramePr>
        <p:xfrm>
          <a:off x="1260475" y="4941888"/>
          <a:ext cx="358775" cy="287337"/>
        </p:xfrm>
        <a:graphic>
          <a:graphicData uri="http://schemas.openxmlformats.org/presentationml/2006/ole">
            <mc:AlternateContent xmlns:mc="http://schemas.openxmlformats.org/markup-compatibility/2006">
              <mc:Choice xmlns:v="urn:schemas-microsoft-com:vml" Requires="v">
                <p:oleObj spid="_x0000_s48173" r:id="rId6" imgW="0" imgH="0" progId="">
                  <p:embed/>
                </p:oleObj>
              </mc:Choice>
              <mc:Fallback>
                <p:oleObj r:id="rId6" imgW="0" imgH="0" progId="">
                  <p:embed/>
                  <p:pic>
                    <p:nvPicPr>
                      <p:cNvPr id="0" name="AutoShap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60475" y="4941888"/>
                        <a:ext cx="3587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5" name="Oval 7"/>
          <p:cNvSpPr>
            <a:spLocks noChangeArrowheads="1"/>
          </p:cNvSpPr>
          <p:nvPr/>
        </p:nvSpPr>
        <p:spPr bwMode="auto">
          <a:xfrm>
            <a:off x="1309688" y="3446463"/>
            <a:ext cx="576262" cy="576262"/>
          </a:xfrm>
          <a:prstGeom prst="ellipse">
            <a:avLst/>
          </a:prstGeom>
          <a:blipFill dpi="0" rotWithShape="0">
            <a:blip r:embed="rId7"/>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36" name="Oval 8"/>
          <p:cNvSpPr>
            <a:spLocks noChangeArrowheads="1"/>
          </p:cNvSpPr>
          <p:nvPr/>
        </p:nvSpPr>
        <p:spPr bwMode="auto">
          <a:xfrm>
            <a:off x="1271588" y="4205288"/>
            <a:ext cx="576262" cy="576262"/>
          </a:xfrm>
          <a:prstGeom prst="ellipse">
            <a:avLst/>
          </a:prstGeom>
          <a:blipFill dpi="0" rotWithShape="0">
            <a:blip r:embed="rId7"/>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37" name="Oval 9"/>
          <p:cNvSpPr>
            <a:spLocks noChangeArrowheads="1"/>
          </p:cNvSpPr>
          <p:nvPr/>
        </p:nvSpPr>
        <p:spPr bwMode="auto">
          <a:xfrm>
            <a:off x="1260475" y="5013325"/>
            <a:ext cx="574675" cy="576263"/>
          </a:xfrm>
          <a:prstGeom prst="ellipse">
            <a:avLst/>
          </a:prstGeom>
          <a:blipFill dpi="0" rotWithShape="0">
            <a:blip r:embed="rId7"/>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38" name="Oval 10"/>
          <p:cNvSpPr>
            <a:spLocks noChangeArrowheads="1"/>
          </p:cNvSpPr>
          <p:nvPr/>
        </p:nvSpPr>
        <p:spPr bwMode="auto">
          <a:xfrm>
            <a:off x="1608138" y="5834063"/>
            <a:ext cx="576262" cy="576262"/>
          </a:xfrm>
          <a:prstGeom prst="ellipse">
            <a:avLst/>
          </a:prstGeom>
          <a:blipFill dpi="0" rotWithShape="0">
            <a:blip r:embed="rId7"/>
            <a:srcRect/>
            <a:tile tx="0" ty="0" sx="100000" sy="100000" flip="none" algn="tl"/>
          </a:blipFill>
          <a:ln w="9525">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39" name="Oval 11"/>
          <p:cNvSpPr>
            <a:spLocks noChangeArrowheads="1"/>
          </p:cNvSpPr>
          <p:nvPr/>
        </p:nvSpPr>
        <p:spPr bwMode="auto">
          <a:xfrm>
            <a:off x="2478088" y="6083300"/>
            <a:ext cx="576262" cy="576263"/>
          </a:xfrm>
          <a:prstGeom prst="ellipse">
            <a:avLst/>
          </a:prstGeom>
          <a:blipFill dpi="0" rotWithShape="0">
            <a:blip r:embed="rId7"/>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40" name="Oval 12"/>
          <p:cNvSpPr>
            <a:spLocks noChangeArrowheads="1"/>
          </p:cNvSpPr>
          <p:nvPr/>
        </p:nvSpPr>
        <p:spPr bwMode="auto">
          <a:xfrm>
            <a:off x="3287713" y="6070600"/>
            <a:ext cx="576262" cy="576263"/>
          </a:xfrm>
          <a:prstGeom prst="ellipse">
            <a:avLst/>
          </a:prstGeom>
          <a:blipFill dpi="0" rotWithShape="0">
            <a:blip r:embed="rId7"/>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41" name="Oval 13"/>
          <p:cNvSpPr>
            <a:spLocks noChangeArrowheads="1"/>
          </p:cNvSpPr>
          <p:nvPr/>
        </p:nvSpPr>
        <p:spPr bwMode="auto">
          <a:xfrm>
            <a:off x="4057650" y="6083300"/>
            <a:ext cx="576263" cy="576263"/>
          </a:xfrm>
          <a:prstGeom prst="ellipse">
            <a:avLst/>
          </a:prstGeom>
          <a:blipFill dpi="0" rotWithShape="0">
            <a:blip r:embed="rId7"/>
            <a:srcRect/>
            <a:tile tx="0" ty="0" sx="100000" sy="100000" flip="none" algn="tl"/>
          </a:blipFill>
          <a:ln w="9525">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42" name="Oval 14"/>
          <p:cNvSpPr>
            <a:spLocks noChangeArrowheads="1"/>
          </p:cNvSpPr>
          <p:nvPr/>
        </p:nvSpPr>
        <p:spPr bwMode="auto">
          <a:xfrm>
            <a:off x="4891088" y="6108700"/>
            <a:ext cx="576262" cy="574675"/>
          </a:xfrm>
          <a:prstGeom prst="ellipse">
            <a:avLst/>
          </a:prstGeom>
          <a:blipFill dpi="0" rotWithShape="0">
            <a:blip r:embed="rId7"/>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43" name="Oval 15"/>
          <p:cNvSpPr>
            <a:spLocks noChangeArrowheads="1"/>
          </p:cNvSpPr>
          <p:nvPr/>
        </p:nvSpPr>
        <p:spPr bwMode="auto">
          <a:xfrm>
            <a:off x="5662613" y="6057900"/>
            <a:ext cx="576262" cy="576263"/>
          </a:xfrm>
          <a:prstGeom prst="ellipse">
            <a:avLst/>
          </a:prstGeom>
          <a:blipFill dpi="0" rotWithShape="0">
            <a:blip r:embed="rId7"/>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44" name="Oval 16"/>
          <p:cNvSpPr>
            <a:spLocks noChangeArrowheads="1"/>
          </p:cNvSpPr>
          <p:nvPr/>
        </p:nvSpPr>
        <p:spPr bwMode="auto">
          <a:xfrm>
            <a:off x="6521450" y="5959475"/>
            <a:ext cx="576263" cy="574675"/>
          </a:xfrm>
          <a:prstGeom prst="ellipse">
            <a:avLst/>
          </a:prstGeom>
          <a:blipFill dpi="0" rotWithShape="0">
            <a:blip r:embed="rId7"/>
            <a:srcRect/>
            <a:tile tx="0" ty="0" sx="100000" sy="100000" flip="none" algn="tl"/>
          </a:blipFill>
          <a:ln w="9525">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45" name="Oval 17"/>
          <p:cNvSpPr>
            <a:spLocks noChangeArrowheads="1"/>
          </p:cNvSpPr>
          <p:nvPr/>
        </p:nvSpPr>
        <p:spPr bwMode="auto">
          <a:xfrm>
            <a:off x="6858000" y="5349875"/>
            <a:ext cx="574675" cy="574675"/>
          </a:xfrm>
          <a:prstGeom prst="ellipse">
            <a:avLst/>
          </a:prstGeom>
          <a:blipFill dpi="0" rotWithShape="0">
            <a:blip r:embed="rId7"/>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46" name="Oval 18"/>
          <p:cNvSpPr>
            <a:spLocks noChangeArrowheads="1"/>
          </p:cNvSpPr>
          <p:nvPr/>
        </p:nvSpPr>
        <p:spPr bwMode="auto">
          <a:xfrm>
            <a:off x="6956425" y="4640263"/>
            <a:ext cx="576263" cy="576262"/>
          </a:xfrm>
          <a:prstGeom prst="ellipse">
            <a:avLst/>
          </a:prstGeom>
          <a:blipFill dpi="0" rotWithShape="0">
            <a:blip r:embed="rId7"/>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47" name="Oval 19"/>
          <p:cNvSpPr>
            <a:spLocks noChangeArrowheads="1"/>
          </p:cNvSpPr>
          <p:nvPr/>
        </p:nvSpPr>
        <p:spPr bwMode="auto">
          <a:xfrm>
            <a:off x="6969125" y="3843338"/>
            <a:ext cx="576263" cy="576262"/>
          </a:xfrm>
          <a:prstGeom prst="ellipse">
            <a:avLst/>
          </a:prstGeom>
          <a:blipFill dpi="0" rotWithShape="0">
            <a:blip r:embed="rId7"/>
            <a:srcRect/>
            <a:tile tx="0" ty="0" sx="100000" sy="100000" flip="none" algn="tl"/>
          </a:blipFill>
          <a:ln w="9525">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48" name="Oval 20"/>
          <p:cNvSpPr>
            <a:spLocks noChangeArrowheads="1"/>
          </p:cNvSpPr>
          <p:nvPr/>
        </p:nvSpPr>
        <p:spPr bwMode="auto">
          <a:xfrm>
            <a:off x="6956425" y="3222625"/>
            <a:ext cx="576263" cy="574675"/>
          </a:xfrm>
          <a:prstGeom prst="ellipse">
            <a:avLst/>
          </a:prstGeom>
          <a:blipFill dpi="0" rotWithShape="0">
            <a:blip r:embed="rId7"/>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49" name="Oval 21"/>
          <p:cNvSpPr>
            <a:spLocks noChangeArrowheads="1"/>
          </p:cNvSpPr>
          <p:nvPr/>
        </p:nvSpPr>
        <p:spPr bwMode="auto">
          <a:xfrm>
            <a:off x="2254250" y="4130675"/>
            <a:ext cx="576263" cy="574675"/>
          </a:xfrm>
          <a:prstGeom prst="ellipse">
            <a:avLst/>
          </a:prstGeom>
          <a:blipFill dpi="0" rotWithShape="0">
            <a:blip r:embed="rId7"/>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50" name="Oval 22"/>
          <p:cNvSpPr>
            <a:spLocks noChangeArrowheads="1"/>
          </p:cNvSpPr>
          <p:nvPr/>
        </p:nvSpPr>
        <p:spPr bwMode="auto">
          <a:xfrm>
            <a:off x="2663825" y="4776788"/>
            <a:ext cx="576263" cy="576262"/>
          </a:xfrm>
          <a:prstGeom prst="ellipse">
            <a:avLst/>
          </a:prstGeom>
          <a:blipFill dpi="0" rotWithShape="0">
            <a:blip r:embed="rId7"/>
            <a:srcRect/>
            <a:tile tx="0" ty="0" sx="100000" sy="100000" flip="none" algn="tl"/>
          </a:blipFill>
          <a:ln w="9525">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51" name="Oval 23"/>
          <p:cNvSpPr>
            <a:spLocks noChangeArrowheads="1"/>
          </p:cNvSpPr>
          <p:nvPr/>
        </p:nvSpPr>
        <p:spPr bwMode="auto">
          <a:xfrm>
            <a:off x="4618038" y="4502150"/>
            <a:ext cx="576262" cy="576263"/>
          </a:xfrm>
          <a:prstGeom prst="ellipse">
            <a:avLst/>
          </a:prstGeom>
          <a:blipFill dpi="0" rotWithShape="0">
            <a:blip r:embed="rId7"/>
            <a:srcRect/>
            <a:tile tx="0" ty="0" sx="100000" sy="100000" flip="none" algn="tl"/>
          </a:blipFill>
          <a:ln w="9525">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52" name="Oval 24"/>
          <p:cNvSpPr>
            <a:spLocks noChangeArrowheads="1"/>
          </p:cNvSpPr>
          <p:nvPr/>
        </p:nvSpPr>
        <p:spPr bwMode="auto">
          <a:xfrm>
            <a:off x="5435600" y="3789363"/>
            <a:ext cx="576263" cy="576262"/>
          </a:xfrm>
          <a:prstGeom prst="ellipse">
            <a:avLst/>
          </a:prstGeom>
          <a:blipFill dpi="0" rotWithShape="0">
            <a:blip r:embed="rId7"/>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sp>
        <p:nvSpPr>
          <p:cNvPr id="48153" name="箭头 554"/>
          <p:cNvSpPr>
            <a:spLocks noChangeShapeType="1"/>
          </p:cNvSpPr>
          <p:nvPr/>
        </p:nvSpPr>
        <p:spPr bwMode="auto">
          <a:xfrm>
            <a:off x="1908175" y="3717925"/>
            <a:ext cx="647700"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4" name="箭头 555"/>
          <p:cNvSpPr>
            <a:spLocks noChangeShapeType="1"/>
          </p:cNvSpPr>
          <p:nvPr/>
        </p:nvSpPr>
        <p:spPr bwMode="auto">
          <a:xfrm>
            <a:off x="1835150" y="4437063"/>
            <a:ext cx="720725"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5" name="箭头 556"/>
          <p:cNvSpPr>
            <a:spLocks noChangeShapeType="1"/>
          </p:cNvSpPr>
          <p:nvPr/>
        </p:nvSpPr>
        <p:spPr bwMode="auto">
          <a:xfrm>
            <a:off x="1835150" y="5302250"/>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6" name="箭头 557"/>
          <p:cNvSpPr>
            <a:spLocks noChangeShapeType="1"/>
          </p:cNvSpPr>
          <p:nvPr/>
        </p:nvSpPr>
        <p:spPr bwMode="auto">
          <a:xfrm flipV="1">
            <a:off x="2124075" y="5734050"/>
            <a:ext cx="431800"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7" name="箭头 558"/>
          <p:cNvSpPr>
            <a:spLocks noChangeShapeType="1"/>
          </p:cNvSpPr>
          <p:nvPr/>
        </p:nvSpPr>
        <p:spPr bwMode="auto">
          <a:xfrm flipV="1">
            <a:off x="2771775" y="5661025"/>
            <a:ext cx="144463"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8" name="箭头 559"/>
          <p:cNvSpPr>
            <a:spLocks noChangeShapeType="1"/>
          </p:cNvSpPr>
          <p:nvPr/>
        </p:nvSpPr>
        <p:spPr bwMode="auto">
          <a:xfrm flipV="1">
            <a:off x="3563938" y="5734050"/>
            <a:ext cx="71437"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9" name="箭头 560"/>
          <p:cNvSpPr>
            <a:spLocks noChangeShapeType="1"/>
          </p:cNvSpPr>
          <p:nvPr/>
        </p:nvSpPr>
        <p:spPr bwMode="auto">
          <a:xfrm flipV="1">
            <a:off x="4284663" y="5805488"/>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0" name="箭头 561"/>
          <p:cNvSpPr>
            <a:spLocks noChangeShapeType="1"/>
          </p:cNvSpPr>
          <p:nvPr/>
        </p:nvSpPr>
        <p:spPr bwMode="auto">
          <a:xfrm flipH="1" flipV="1">
            <a:off x="5003800" y="5734050"/>
            <a:ext cx="144463"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1" name="箭头 562"/>
          <p:cNvSpPr>
            <a:spLocks noChangeShapeType="1"/>
          </p:cNvSpPr>
          <p:nvPr/>
        </p:nvSpPr>
        <p:spPr bwMode="auto">
          <a:xfrm flipH="1" flipV="1">
            <a:off x="5724525" y="5589588"/>
            <a:ext cx="2159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2" name="箭头 563"/>
          <p:cNvSpPr>
            <a:spLocks noChangeShapeType="1"/>
          </p:cNvSpPr>
          <p:nvPr/>
        </p:nvSpPr>
        <p:spPr bwMode="auto">
          <a:xfrm flipH="1" flipV="1">
            <a:off x="6011863" y="5518150"/>
            <a:ext cx="649287"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3" name="箭头 564"/>
          <p:cNvSpPr>
            <a:spLocks noChangeShapeType="1"/>
          </p:cNvSpPr>
          <p:nvPr/>
        </p:nvSpPr>
        <p:spPr bwMode="auto">
          <a:xfrm flipH="1" flipV="1">
            <a:off x="6229350" y="5302250"/>
            <a:ext cx="647700"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4" name="箭头 564"/>
          <p:cNvSpPr>
            <a:spLocks noChangeShapeType="1"/>
          </p:cNvSpPr>
          <p:nvPr/>
        </p:nvSpPr>
        <p:spPr bwMode="auto">
          <a:xfrm flipH="1" flipV="1">
            <a:off x="6302375" y="4816475"/>
            <a:ext cx="647700" cy="14287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5" name="箭头 564"/>
          <p:cNvSpPr>
            <a:spLocks noChangeShapeType="1"/>
          </p:cNvSpPr>
          <p:nvPr/>
        </p:nvSpPr>
        <p:spPr bwMode="auto">
          <a:xfrm flipH="1">
            <a:off x="6229350" y="4113213"/>
            <a:ext cx="733425" cy="250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6" name="箭头 564"/>
          <p:cNvSpPr>
            <a:spLocks noChangeShapeType="1"/>
          </p:cNvSpPr>
          <p:nvPr/>
        </p:nvSpPr>
        <p:spPr bwMode="auto">
          <a:xfrm flipH="1">
            <a:off x="6240463" y="3640138"/>
            <a:ext cx="735012" cy="250825"/>
          </a:xfrm>
          <a:prstGeom prst="line">
            <a:avLst/>
          </a:prstGeom>
          <a:noFill/>
          <a:ln w="9525">
            <a:solidFill>
              <a:schemeClr val="tx1"/>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7" name="箭头 555"/>
          <p:cNvSpPr>
            <a:spLocks noChangeShapeType="1"/>
          </p:cNvSpPr>
          <p:nvPr/>
        </p:nvSpPr>
        <p:spPr bwMode="auto">
          <a:xfrm flipV="1">
            <a:off x="2868613" y="4294188"/>
            <a:ext cx="552450" cy="1317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ea typeface="宋体" pitchFamily="2" charset="-122"/>
              </a:rPr>
              <a:t>2</a:t>
            </a:r>
            <a:r>
              <a:rPr lang="en-US" altLang="zh-CN" smtClean="0">
                <a:ea typeface="宋体" pitchFamily="2" charset="-122"/>
              </a:rPr>
              <a:t>.</a:t>
            </a:r>
            <a:r>
              <a:rPr lang="zh-CN" altLang="en-US" smtClean="0">
                <a:ea typeface="宋体" pitchFamily="2" charset="-122"/>
              </a:rPr>
              <a:t>并发用户数</a:t>
            </a:r>
          </a:p>
        </p:txBody>
      </p:sp>
      <p:sp>
        <p:nvSpPr>
          <p:cNvPr id="49155" name="Rectangle 3"/>
          <p:cNvSpPr>
            <a:spLocks noGrp="1" noChangeArrowheads="1"/>
          </p:cNvSpPr>
          <p:nvPr>
            <p:ph type="body" idx="1"/>
          </p:nvPr>
        </p:nvSpPr>
        <p:spPr>
          <a:xfrm>
            <a:off x="744538" y="1412875"/>
            <a:ext cx="7212012" cy="4392613"/>
          </a:xfrm>
        </p:spPr>
        <p:txBody>
          <a:bodyPr/>
          <a:lstStyle/>
          <a:p>
            <a:pPr>
              <a:lnSpc>
                <a:spcPct val="150000"/>
              </a:lnSpc>
            </a:pPr>
            <a:r>
              <a:rPr lang="zh-CN" altLang="zh-CN" sz="2400" smtClean="0">
                <a:ea typeface="宋体" pitchFamily="2" charset="-122"/>
              </a:rPr>
              <a:t>假设有一个电子商务网站，注册用户为200000人，在某个时刻，登录用户10000人，这些用户有的在浏览商品信息，有的在提交订单，有的在进行支付，其中有100个用户在相同时刻向服务器提交了不同的请求。</a:t>
            </a:r>
          </a:p>
          <a:p>
            <a:pPr>
              <a:lnSpc>
                <a:spcPct val="150000"/>
              </a:lnSpc>
            </a:pPr>
            <a:r>
              <a:rPr lang="zh-CN" altLang="zh-CN" sz="2400" smtClean="0">
                <a:ea typeface="宋体" pitchFamily="2" charset="-122"/>
              </a:rPr>
              <a:t>在这个业务场景下，</a:t>
            </a:r>
            <a:r>
              <a:rPr lang="zh-CN" altLang="zh-CN" sz="2400" smtClean="0">
                <a:solidFill>
                  <a:srgbClr val="FF0000"/>
                </a:solidFill>
                <a:ea typeface="宋体" pitchFamily="2" charset="-122"/>
              </a:rPr>
              <a:t>注册用户数</a:t>
            </a:r>
            <a:r>
              <a:rPr lang="zh-CN" altLang="zh-CN" sz="2400" smtClean="0">
                <a:ea typeface="宋体" pitchFamily="2" charset="-122"/>
              </a:rPr>
              <a:t>为200000，</a:t>
            </a:r>
            <a:r>
              <a:rPr lang="zh-CN" altLang="zh-CN" sz="2400" smtClean="0">
                <a:solidFill>
                  <a:srgbClr val="FF0000"/>
                </a:solidFill>
                <a:ea typeface="宋体" pitchFamily="2" charset="-122"/>
              </a:rPr>
              <a:t>在线用户数</a:t>
            </a:r>
            <a:r>
              <a:rPr lang="zh-CN" altLang="zh-CN" sz="2400" smtClean="0">
                <a:ea typeface="宋体" pitchFamily="2" charset="-122"/>
              </a:rPr>
              <a:t>为10000，而</a:t>
            </a:r>
            <a:r>
              <a:rPr lang="zh-CN" altLang="zh-CN" sz="2400" smtClean="0">
                <a:solidFill>
                  <a:srgbClr val="FF0000"/>
                </a:solidFill>
                <a:ea typeface="宋体" pitchFamily="2" charset="-122"/>
              </a:rPr>
              <a:t>并发用户数</a:t>
            </a:r>
            <a:r>
              <a:rPr lang="zh-CN" altLang="zh-CN" sz="2400" smtClean="0">
                <a:ea typeface="宋体" pitchFamily="2" charset="-122"/>
              </a:rPr>
              <a:t>为100。</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ea typeface="宋体" pitchFamily="2" charset="-122"/>
              </a:rPr>
              <a:t>2.并发用户数</a:t>
            </a:r>
          </a:p>
        </p:txBody>
      </p:sp>
      <p:sp>
        <p:nvSpPr>
          <p:cNvPr id="50179" name="Rectangle 3"/>
          <p:cNvSpPr>
            <a:spLocks noGrp="1" noChangeArrowheads="1"/>
          </p:cNvSpPr>
          <p:nvPr>
            <p:ph type="body" idx="1"/>
          </p:nvPr>
        </p:nvSpPr>
        <p:spPr>
          <a:xfrm>
            <a:off x="457200" y="1196975"/>
            <a:ext cx="8229600" cy="5400675"/>
          </a:xfrm>
        </p:spPr>
        <p:txBody>
          <a:bodyPr/>
          <a:lstStyle/>
          <a:p>
            <a:pPr>
              <a:lnSpc>
                <a:spcPct val="150000"/>
              </a:lnSpc>
            </a:pPr>
            <a:r>
              <a:rPr lang="zh-CN" altLang="zh-CN" sz="2400" smtClean="0">
                <a:ea typeface="宋体" pitchFamily="2" charset="-122"/>
              </a:rPr>
              <a:t>并发用户数是某一时刻向系统同时提交请求的用户数量，只是系统某个瞬时状态的描述，不能完全体现系统性能。</a:t>
            </a:r>
          </a:p>
          <a:p>
            <a:pPr>
              <a:lnSpc>
                <a:spcPct val="150000"/>
              </a:lnSpc>
            </a:pPr>
            <a:r>
              <a:rPr lang="zh-CN" altLang="zh-CN" sz="2400" smtClean="0">
                <a:ea typeface="宋体" pitchFamily="2" charset="-122"/>
              </a:rPr>
              <a:t>为了更加精确的描述系统性能指标，一般可以使用平均并发用户数和最大并发用户数来刻画系统性能。</a:t>
            </a:r>
          </a:p>
          <a:p>
            <a:pPr lvl="1">
              <a:lnSpc>
                <a:spcPct val="150000"/>
              </a:lnSpc>
            </a:pPr>
            <a:r>
              <a:rPr lang="zh-CN" altLang="zh-CN" sz="2400" smtClean="0">
                <a:solidFill>
                  <a:srgbClr val="FF0000"/>
                </a:solidFill>
                <a:ea typeface="宋体" pitchFamily="2" charset="-122"/>
              </a:rPr>
              <a:t>平均并发用户数</a:t>
            </a:r>
            <a:r>
              <a:rPr lang="zh-CN" altLang="zh-CN" sz="2400" smtClean="0">
                <a:ea typeface="宋体" pitchFamily="2" charset="-122"/>
              </a:rPr>
              <a:t>：指在系统</a:t>
            </a:r>
            <a:r>
              <a:rPr lang="zh-CN" altLang="zh-CN" sz="2400" smtClean="0">
                <a:solidFill>
                  <a:srgbClr val="FF0000"/>
                </a:solidFill>
                <a:ea typeface="宋体" pitchFamily="2" charset="-122"/>
              </a:rPr>
              <a:t>正常访问量</a:t>
            </a:r>
            <a:r>
              <a:rPr lang="zh-CN" altLang="zh-CN" sz="2400" smtClean="0">
                <a:ea typeface="宋体" pitchFamily="2" charset="-122"/>
              </a:rPr>
              <a:t>情况下的并发用户数。</a:t>
            </a:r>
            <a:endParaRPr lang="en-US" altLang="zh-CN" sz="2400" smtClean="0">
              <a:ea typeface="宋体" pitchFamily="2" charset="-122"/>
            </a:endParaRPr>
          </a:p>
          <a:p>
            <a:pPr lvl="1">
              <a:lnSpc>
                <a:spcPct val="150000"/>
              </a:lnSpc>
            </a:pPr>
            <a:r>
              <a:rPr lang="zh-CN" altLang="zh-CN" sz="2400" smtClean="0">
                <a:solidFill>
                  <a:srgbClr val="FF0000"/>
                </a:solidFill>
                <a:ea typeface="宋体" pitchFamily="2" charset="-122"/>
              </a:rPr>
              <a:t>最大并发用户数</a:t>
            </a:r>
            <a:r>
              <a:rPr lang="zh-CN" altLang="zh-CN" sz="2400" smtClean="0">
                <a:ea typeface="宋体" pitchFamily="2" charset="-122"/>
              </a:rPr>
              <a:t>：指在</a:t>
            </a:r>
            <a:r>
              <a:rPr lang="zh-CN" altLang="zh-CN" sz="2400" smtClean="0">
                <a:solidFill>
                  <a:srgbClr val="FF0000"/>
                </a:solidFill>
                <a:ea typeface="宋体" pitchFamily="2" charset="-122"/>
              </a:rPr>
              <a:t>峰值访问</a:t>
            </a:r>
            <a:r>
              <a:rPr lang="zh-CN" altLang="zh-CN" sz="2400" smtClean="0">
                <a:ea typeface="宋体" pitchFamily="2" charset="-122"/>
              </a:rPr>
              <a:t>情况下的并发用户数。反映了系统的处理能力，往往作为一项重要的性能指标在需求分析时进行定义。</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ea typeface="宋体" pitchFamily="2" charset="-122"/>
              </a:rPr>
              <a:t>2.并发用户数</a:t>
            </a:r>
          </a:p>
        </p:txBody>
      </p:sp>
      <p:sp>
        <p:nvSpPr>
          <p:cNvPr id="51203" name="Rectangle 3"/>
          <p:cNvSpPr>
            <a:spLocks noGrp="1" noChangeArrowheads="1"/>
          </p:cNvSpPr>
          <p:nvPr>
            <p:ph type="body" idx="1"/>
          </p:nvPr>
        </p:nvSpPr>
        <p:spPr>
          <a:xfrm>
            <a:off x="673100" y="1484313"/>
            <a:ext cx="7643813" cy="4465637"/>
          </a:xfrm>
        </p:spPr>
        <p:txBody>
          <a:bodyPr/>
          <a:lstStyle/>
          <a:p>
            <a:pPr>
              <a:lnSpc>
                <a:spcPct val="150000"/>
              </a:lnSpc>
            </a:pPr>
            <a:r>
              <a:rPr lang="zh-CN" altLang="en-US" sz="2400" smtClean="0">
                <a:ea typeface="宋体" pitchFamily="2" charset="-122"/>
              </a:rPr>
              <a:t>峰时的判断：</a:t>
            </a:r>
          </a:p>
          <a:p>
            <a:pPr lvl="1">
              <a:lnSpc>
                <a:spcPct val="150000"/>
              </a:lnSpc>
            </a:pPr>
            <a:r>
              <a:rPr lang="zh-CN" altLang="en-US" sz="2400" smtClean="0">
                <a:ea typeface="宋体" pitchFamily="2" charset="-122"/>
              </a:rPr>
              <a:t>（1）系统响应时间达到了峰值响应时间，即系统的响应时间已经达到了用户能够接受的上限。</a:t>
            </a:r>
          </a:p>
          <a:p>
            <a:pPr lvl="1">
              <a:lnSpc>
                <a:spcPct val="150000"/>
              </a:lnSpc>
            </a:pPr>
            <a:r>
              <a:rPr lang="zh-CN" altLang="en-US" sz="2400" smtClean="0">
                <a:ea typeface="宋体" pitchFamily="2" charset="-122"/>
              </a:rPr>
              <a:t>（2）系统服务器资源利用率已经达到了上限，即服务器的CPU利用率、内存利用率等指标已经达到了需求规定的上限。</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ea typeface="宋体" pitchFamily="2" charset="-122"/>
              </a:rPr>
              <a:t>2.并发用户数</a:t>
            </a:r>
          </a:p>
        </p:txBody>
      </p:sp>
      <p:sp>
        <p:nvSpPr>
          <p:cNvPr id="52227" name="Rectangle 3"/>
          <p:cNvSpPr>
            <a:spLocks noGrp="1" noChangeArrowheads="1"/>
          </p:cNvSpPr>
          <p:nvPr>
            <p:ph type="body" idx="1"/>
          </p:nvPr>
        </p:nvSpPr>
        <p:spPr>
          <a:xfrm>
            <a:off x="601663" y="1557338"/>
            <a:ext cx="7786687" cy="4392612"/>
          </a:xfrm>
        </p:spPr>
        <p:txBody>
          <a:bodyPr/>
          <a:lstStyle/>
          <a:p>
            <a:pPr>
              <a:lnSpc>
                <a:spcPct val="150000"/>
              </a:lnSpc>
            </a:pPr>
            <a:r>
              <a:rPr lang="zh-CN" altLang="en-US" sz="2400" smtClean="0">
                <a:ea typeface="宋体" pitchFamily="2" charset="-122"/>
              </a:rPr>
              <a:t>峰时的判断：</a:t>
            </a:r>
          </a:p>
          <a:p>
            <a:pPr lvl="1">
              <a:lnSpc>
                <a:spcPct val="150000"/>
              </a:lnSpc>
            </a:pPr>
            <a:r>
              <a:rPr lang="zh-CN" altLang="en-US" sz="2400" smtClean="0">
                <a:ea typeface="宋体" pitchFamily="2" charset="-122"/>
              </a:rPr>
              <a:t>（3）系统请求成功率，即成功请求数/总请求数。当系统压力过大时，某些用户请求就会执行失败，如果失败率过高就说明系统已经达到了处理能力的上限，所以可以根据成功率来判断是否已经达到了最大并发用户数。</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ea typeface="宋体" pitchFamily="2" charset="-122"/>
              </a:rPr>
              <a:t>3</a:t>
            </a:r>
            <a:r>
              <a:rPr lang="en-US" altLang="zh-CN" smtClean="0">
                <a:ea typeface="宋体" pitchFamily="2" charset="-122"/>
              </a:rPr>
              <a:t>.</a:t>
            </a:r>
            <a:r>
              <a:rPr lang="zh-CN" altLang="en-US" smtClean="0">
                <a:ea typeface="宋体" pitchFamily="2" charset="-122"/>
              </a:rPr>
              <a:t>吞吐量</a:t>
            </a:r>
          </a:p>
        </p:txBody>
      </p:sp>
      <p:sp>
        <p:nvSpPr>
          <p:cNvPr id="53251" name="Rectangle 3"/>
          <p:cNvSpPr>
            <a:spLocks noGrp="1" noChangeArrowheads="1"/>
          </p:cNvSpPr>
          <p:nvPr>
            <p:ph type="body" idx="1"/>
          </p:nvPr>
        </p:nvSpPr>
        <p:spPr/>
        <p:txBody>
          <a:bodyPr/>
          <a:lstStyle/>
          <a:p>
            <a:pPr>
              <a:lnSpc>
                <a:spcPct val="150000"/>
              </a:lnSpc>
            </a:pPr>
            <a:r>
              <a:rPr lang="zh-CN" altLang="zh-CN" sz="2400" smtClean="0">
                <a:ea typeface="宋体" pitchFamily="2" charset="-122"/>
              </a:rPr>
              <a:t>吞吐量指单位时间内系统处理的客户端请求数量，体现系统的整体处理能力。</a:t>
            </a:r>
          </a:p>
          <a:p>
            <a:pPr lvl="1">
              <a:lnSpc>
                <a:spcPct val="150000"/>
              </a:lnSpc>
            </a:pPr>
            <a:r>
              <a:rPr lang="zh-CN" altLang="zh-CN" sz="2400" smtClean="0">
                <a:ea typeface="宋体" pitchFamily="2" charset="-122"/>
              </a:rPr>
              <a:t>RPS：请求数/秒，系统每秒能处理的最大请求数量。</a:t>
            </a:r>
          </a:p>
          <a:p>
            <a:pPr lvl="1">
              <a:lnSpc>
                <a:spcPct val="150000"/>
              </a:lnSpc>
            </a:pPr>
            <a:r>
              <a:rPr lang="zh-CN" altLang="zh-CN" sz="2400" smtClean="0">
                <a:ea typeface="宋体" pitchFamily="2" charset="-122"/>
              </a:rPr>
              <a:t>PPS：页面数/秒，系统每秒能够显示的页面数量。</a:t>
            </a:r>
          </a:p>
          <a:p>
            <a:pPr lvl="1">
              <a:lnSpc>
                <a:spcPct val="150000"/>
              </a:lnSpc>
            </a:pPr>
            <a:r>
              <a:rPr lang="zh-CN" altLang="zh-CN" sz="2400" smtClean="0">
                <a:ea typeface="宋体" pitchFamily="2" charset="-122"/>
              </a:rPr>
              <a:t>PV：页面数/天，系统每天总的Page View数量。</a:t>
            </a:r>
          </a:p>
          <a:p>
            <a:pPr lvl="1">
              <a:lnSpc>
                <a:spcPct val="150000"/>
              </a:lnSpc>
            </a:pPr>
            <a:r>
              <a:rPr lang="zh-CN" altLang="zh-CN" sz="2400" smtClean="0">
                <a:ea typeface="宋体" pitchFamily="2" charset="-122"/>
              </a:rPr>
              <a:t>TPS：事务/秒，系统每秒能够处理的事务数量。</a:t>
            </a:r>
          </a:p>
          <a:p>
            <a:pPr lvl="1">
              <a:lnSpc>
                <a:spcPct val="150000"/>
              </a:lnSpc>
            </a:pPr>
            <a:r>
              <a:rPr lang="zh-CN" altLang="zh-CN" sz="2400" smtClean="0">
                <a:ea typeface="宋体" pitchFamily="2" charset="-122"/>
              </a:rPr>
              <a:t>QPS：查询/秒，系统每秒能够处理的查询请求数量。</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7171"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7172" name="Rectangle 2"/>
          <p:cNvSpPr>
            <a:spLocks noGrp="1" noChangeArrowheads="1"/>
          </p:cNvSpPr>
          <p:nvPr>
            <p:ph type="title"/>
          </p:nvPr>
        </p:nvSpPr>
        <p:spPr/>
        <p:txBody>
          <a:bodyPr/>
          <a:lstStyle/>
          <a:p>
            <a:pPr eaLnBrk="1" hangingPunct="1"/>
            <a:r>
              <a:rPr lang="zh-CN" altLang="en-US" smtClean="0">
                <a:ea typeface="宋体" pitchFamily="2" charset="-122"/>
                <a:hlinkClick r:id="rId2" action="ppaction://hlinksldjump"/>
              </a:rPr>
              <a:t>动态测试</a:t>
            </a:r>
            <a:endParaRPr lang="en-US" altLang="zh-CN" smtClean="0">
              <a:ea typeface="宋体" pitchFamily="2" charset="-122"/>
            </a:endParaRPr>
          </a:p>
        </p:txBody>
      </p:sp>
      <p:sp>
        <p:nvSpPr>
          <p:cNvPr id="7173" name="Rectangle 3"/>
          <p:cNvSpPr>
            <a:spLocks noGrp="1" noChangeArrowheads="1"/>
          </p:cNvSpPr>
          <p:nvPr>
            <p:ph type="body" idx="1"/>
          </p:nvPr>
        </p:nvSpPr>
        <p:spPr>
          <a:xfrm>
            <a:off x="755650" y="1773238"/>
            <a:ext cx="7848600" cy="3816350"/>
          </a:xfrm>
          <a:noFill/>
        </p:spPr>
        <p:txBody>
          <a:bodyPr/>
          <a:lstStyle/>
          <a:p>
            <a:pPr eaLnBrk="1" hangingPunct="1">
              <a:lnSpc>
                <a:spcPct val="150000"/>
              </a:lnSpc>
              <a:buFont typeface="Wingdings" pitchFamily="2" charset="2"/>
              <a:buNone/>
            </a:pPr>
            <a:r>
              <a:rPr lang="zh-CN" altLang="en-US" sz="2800" b="1" smtClean="0">
                <a:ea typeface="宋体" pitchFamily="2" charset="-122"/>
              </a:rPr>
              <a:t>          动态测试（</a:t>
            </a:r>
            <a:r>
              <a:rPr lang="en-US" altLang="zh-CN" sz="2800" b="1" smtClean="0">
                <a:ea typeface="宋体" pitchFamily="2" charset="-122"/>
              </a:rPr>
              <a:t>dynamic testing</a:t>
            </a:r>
            <a:r>
              <a:rPr lang="zh-CN" altLang="en-US" sz="2800" b="1" smtClean="0">
                <a:ea typeface="宋体" pitchFamily="2" charset="-122"/>
              </a:rPr>
              <a:t>），顾名思义，是指需要运行被测软件，通过人工或工具运行软件，比较软件运行的外部表现与预期结果的差异，来验证软件的正确性，并分析软件运行效率和健壮性等性能。</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ea typeface="宋体" pitchFamily="2" charset="-122"/>
              </a:rPr>
              <a:t>4</a:t>
            </a:r>
            <a:r>
              <a:rPr lang="en-US" altLang="zh-CN" smtClean="0">
                <a:ea typeface="宋体" pitchFamily="2" charset="-122"/>
              </a:rPr>
              <a:t>.</a:t>
            </a:r>
            <a:r>
              <a:rPr lang="zh-CN" altLang="en-US" smtClean="0">
                <a:ea typeface="宋体" pitchFamily="2" charset="-122"/>
              </a:rPr>
              <a:t>服务器性能计数器</a:t>
            </a:r>
          </a:p>
        </p:txBody>
      </p:sp>
      <p:sp>
        <p:nvSpPr>
          <p:cNvPr id="54275" name="Rectangle 3"/>
          <p:cNvSpPr>
            <a:spLocks noGrp="1" noChangeArrowheads="1"/>
          </p:cNvSpPr>
          <p:nvPr>
            <p:ph type="body" idx="1"/>
          </p:nvPr>
        </p:nvSpPr>
        <p:spPr/>
        <p:txBody>
          <a:bodyPr/>
          <a:lstStyle/>
          <a:p>
            <a:pPr>
              <a:lnSpc>
                <a:spcPct val="150000"/>
              </a:lnSpc>
            </a:pPr>
            <a:r>
              <a:rPr lang="zh-CN" altLang="zh-CN" sz="2000" smtClean="0">
                <a:ea typeface="宋体" pitchFamily="2" charset="-122"/>
              </a:rPr>
              <a:t>服务器性能计数器指服务器或操作系统性能的一些数据指标，在性能测试中发挥着监控和分析的关键作用。常用的操作系统性能计数器包括使用内存数、CPU使用率、磁盘I/O、网络I/O等。</a:t>
            </a:r>
          </a:p>
          <a:p>
            <a:pPr>
              <a:lnSpc>
                <a:spcPct val="150000"/>
              </a:lnSpc>
            </a:pPr>
            <a:r>
              <a:rPr lang="zh-CN" altLang="zh-CN" sz="2000" smtClean="0">
                <a:ea typeface="宋体" pitchFamily="2" charset="-122"/>
              </a:rPr>
              <a:t>与性能计数器相关的另一个概念是</a:t>
            </a:r>
            <a:r>
              <a:rPr lang="zh-CN" altLang="zh-CN" sz="2000" smtClean="0">
                <a:latin typeface="微软雅黑" pitchFamily="34" charset="-122"/>
                <a:ea typeface="微软雅黑" pitchFamily="34" charset="-122"/>
              </a:rPr>
              <a:t>“</a:t>
            </a:r>
            <a:r>
              <a:rPr lang="zh-CN" altLang="zh-CN" sz="2000" smtClean="0">
                <a:ea typeface="宋体" pitchFamily="2" charset="-122"/>
              </a:rPr>
              <a:t>资源利用率</a:t>
            </a:r>
            <a:r>
              <a:rPr lang="zh-CN" altLang="zh-CN" sz="2000" smtClean="0">
                <a:latin typeface="微软雅黑" pitchFamily="34" charset="-122"/>
                <a:ea typeface="微软雅黑" pitchFamily="34" charset="-122"/>
              </a:rPr>
              <a:t>”</a:t>
            </a:r>
            <a:r>
              <a:rPr lang="zh-CN" altLang="zh-CN" sz="2000" smtClean="0">
                <a:ea typeface="宋体" pitchFamily="2" charset="-122"/>
              </a:rPr>
              <a:t>。资源利用率反映的是在一段时间内服务器资源平均被占用的情况，能够更加直观的反映系统当前的运行状况，例如CPU利用率如果达到80%，说明当前CPU已经基本耗尽，系统处于满载状态。所以在进行性能需求分析时，往往通过资源利用率指标来定义服务器性能要求。</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55299"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55300" name="Rectangle 2"/>
          <p:cNvSpPr>
            <a:spLocks noGrp="1" noChangeArrowheads="1"/>
          </p:cNvSpPr>
          <p:nvPr>
            <p:ph type="title"/>
          </p:nvPr>
        </p:nvSpPr>
        <p:spPr/>
        <p:txBody>
          <a:bodyPr/>
          <a:lstStyle/>
          <a:p>
            <a:pPr eaLnBrk="1" hangingPunct="1"/>
            <a:r>
              <a:rPr lang="zh-CN" altLang="en-US" smtClean="0">
                <a:ea typeface="宋体" pitchFamily="2" charset="-122"/>
              </a:rPr>
              <a:t>性能测试</a:t>
            </a:r>
            <a:endParaRPr lang="en-US" altLang="zh-CN" smtClean="0">
              <a:ea typeface="宋体" pitchFamily="2" charset="-122"/>
            </a:endParaRPr>
          </a:p>
        </p:txBody>
      </p:sp>
      <p:sp>
        <p:nvSpPr>
          <p:cNvPr id="301059" name="Rectangle 3"/>
          <p:cNvSpPr>
            <a:spLocks noGrp="1" noChangeArrowheads="1"/>
          </p:cNvSpPr>
          <p:nvPr>
            <p:ph type="body" sz="half" idx="1"/>
          </p:nvPr>
        </p:nvSpPr>
        <p:spPr>
          <a:xfrm>
            <a:off x="539750" y="1557338"/>
            <a:ext cx="8353425" cy="3743325"/>
          </a:xfrm>
          <a:noFill/>
        </p:spPr>
        <p:txBody>
          <a:bodyPr/>
          <a:lstStyle/>
          <a:p>
            <a:pPr eaLnBrk="1" hangingPunct="1">
              <a:lnSpc>
                <a:spcPct val="120000"/>
              </a:lnSpc>
              <a:buFont typeface="Wingdings" pitchFamily="2" charset="2"/>
              <a:buNone/>
            </a:pPr>
            <a:r>
              <a:rPr lang="zh-CN" altLang="en-US" sz="2400" b="1" smtClean="0">
                <a:ea typeface="宋体" pitchFamily="2" charset="-122"/>
              </a:rPr>
              <a:t>      软件的性能包括很多方面，主要</a:t>
            </a:r>
            <a:r>
              <a:rPr lang="zh-CN" altLang="en-US" sz="2400" b="1" smtClean="0">
                <a:solidFill>
                  <a:srgbClr val="FF0000"/>
                </a:solidFill>
                <a:ea typeface="宋体" pitchFamily="2" charset="-122"/>
              </a:rPr>
              <a:t>有时间性能和空间性能</a:t>
            </a:r>
            <a:r>
              <a:rPr lang="zh-CN" altLang="en-US" sz="2400" b="1" smtClean="0">
                <a:ea typeface="宋体" pitchFamily="2" charset="-122"/>
              </a:rPr>
              <a:t>两种。    </a:t>
            </a:r>
          </a:p>
          <a:p>
            <a:pPr lvl="1" eaLnBrk="1" hangingPunct="1">
              <a:lnSpc>
                <a:spcPct val="120000"/>
              </a:lnSpc>
              <a:buFont typeface="Wingdings" pitchFamily="2" charset="2"/>
              <a:buChar char="l"/>
            </a:pPr>
            <a:r>
              <a:rPr lang="zh-CN" altLang="en-US" sz="2000" b="1" smtClean="0">
                <a:ea typeface="宋体" pitchFamily="2" charset="-122"/>
              </a:rPr>
              <a:t>时间性能：主要指软件中一个具体</a:t>
            </a:r>
            <a:r>
              <a:rPr lang="zh-CN" altLang="en-US" sz="2000" b="1" smtClean="0">
                <a:solidFill>
                  <a:srgbClr val="FF0000"/>
                </a:solidFill>
                <a:ea typeface="宋体" pitchFamily="2" charset="-122"/>
              </a:rPr>
              <a:t>事务的响应时间</a:t>
            </a:r>
            <a:r>
              <a:rPr lang="zh-CN" altLang="en-US" sz="2000" b="1" smtClean="0">
                <a:ea typeface="宋体" pitchFamily="2" charset="-122"/>
              </a:rPr>
              <a:t>（</a:t>
            </a:r>
            <a:r>
              <a:rPr lang="en-US" altLang="zh-CN" sz="2000" b="1" smtClean="0">
                <a:ea typeface="宋体" pitchFamily="2" charset="-122"/>
              </a:rPr>
              <a:t>respond time</a:t>
            </a:r>
            <a:r>
              <a:rPr lang="zh-CN" altLang="en-US" sz="2000" b="1" smtClean="0">
                <a:ea typeface="宋体" pitchFamily="2" charset="-122"/>
              </a:rPr>
              <a:t>）。</a:t>
            </a:r>
          </a:p>
          <a:p>
            <a:pPr lvl="1" eaLnBrk="1" hangingPunct="1">
              <a:lnSpc>
                <a:spcPct val="120000"/>
              </a:lnSpc>
              <a:buFont typeface="Wingdings" pitchFamily="2" charset="2"/>
              <a:buNone/>
            </a:pPr>
            <a:r>
              <a:rPr lang="zh-CN" altLang="en-US" sz="2000" b="1" smtClean="0">
                <a:ea typeface="宋体" pitchFamily="2" charset="-122"/>
              </a:rPr>
              <a:t>       比如：我们登录</a:t>
            </a:r>
            <a:r>
              <a:rPr lang="en-US" altLang="zh-CN" sz="2000" b="1" smtClean="0">
                <a:ea typeface="宋体" pitchFamily="2" charset="-122"/>
              </a:rPr>
              <a:t>163</a:t>
            </a:r>
            <a:r>
              <a:rPr lang="zh-CN" altLang="en-US" sz="2000" b="1" smtClean="0">
                <a:ea typeface="宋体" pitchFamily="2" charset="-122"/>
              </a:rPr>
              <a:t>邮箱，输入用户名和密码，点击“登录”按钮，从你点击按钮的那一刻起，到最终登录后的页面反馈给你，这一时间间隔为</a:t>
            </a:r>
            <a:r>
              <a:rPr lang="en-US" altLang="zh-CN" sz="2000" b="1" smtClean="0">
                <a:ea typeface="宋体" pitchFamily="2" charset="-122"/>
              </a:rPr>
              <a:t>3</a:t>
            </a:r>
            <a:r>
              <a:rPr lang="zh-CN" altLang="en-US" sz="2000" b="1" smtClean="0">
                <a:ea typeface="宋体" pitchFamily="2" charset="-122"/>
              </a:rPr>
              <a:t>秒，我们称</a:t>
            </a:r>
            <a:r>
              <a:rPr lang="en-US" altLang="zh-CN" sz="2000" b="1" smtClean="0">
                <a:ea typeface="宋体" pitchFamily="2" charset="-122"/>
              </a:rPr>
              <a:t>163</a:t>
            </a:r>
            <a:r>
              <a:rPr lang="zh-CN" altLang="en-US" sz="2000" b="1" smtClean="0">
                <a:ea typeface="宋体" pitchFamily="2" charset="-122"/>
              </a:rPr>
              <a:t>邮箱在这一次登录事务中的响应时间为</a:t>
            </a:r>
            <a:r>
              <a:rPr lang="en-US" altLang="zh-CN" sz="2000" b="1" smtClean="0">
                <a:ea typeface="宋体" pitchFamily="2" charset="-122"/>
              </a:rPr>
              <a:t>3</a:t>
            </a:r>
            <a:r>
              <a:rPr lang="zh-CN" altLang="en-US" sz="2000" b="1" smtClean="0">
                <a:ea typeface="宋体" pitchFamily="2" charset="-122"/>
              </a:rPr>
              <a:t>秒。当然，抛开具体的测试环境，来分析这一次事务的响应时间是没有任何意义的。我们需要搭建一个具体的测试环境。</a:t>
            </a:r>
          </a:p>
        </p:txBody>
      </p:sp>
      <p:graphicFrame>
        <p:nvGraphicFramePr>
          <p:cNvPr id="301080" name="Group 24"/>
          <p:cNvGraphicFramePr>
            <a:graphicFrameLocks noGrp="1"/>
          </p:cNvGraphicFramePr>
          <p:nvPr>
            <p:ph sz="half" idx="2"/>
          </p:nvPr>
        </p:nvGraphicFramePr>
        <p:xfrm>
          <a:off x="1042988" y="5300663"/>
          <a:ext cx="7777162" cy="1097100"/>
        </p:xfrm>
        <a:graphic>
          <a:graphicData uri="http://schemas.openxmlformats.org/drawingml/2006/table">
            <a:tbl>
              <a:tblPr/>
              <a:tblGrid>
                <a:gridCol w="2468562"/>
                <a:gridCol w="5308600"/>
              </a:tblGrid>
              <a:tr h="365654">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Arial" charset="0"/>
                          <a:ea typeface="宋体" pitchFamily="2" charset="-122"/>
                        </a:rPr>
                        <a:t>硬件</a:t>
                      </a:r>
                    </a:p>
                  </a:txBody>
                  <a:tcPr marT="45690" marB="456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smtClean="0">
                          <a:ln>
                            <a:noFill/>
                          </a:ln>
                          <a:solidFill>
                            <a:srgbClr val="000000"/>
                          </a:solidFill>
                          <a:effectLst/>
                          <a:latin typeface="Arial" charset="0"/>
                          <a:ea typeface="宋体" pitchFamily="2" charset="-122"/>
                        </a:rPr>
                        <a:t>联想</a:t>
                      </a:r>
                      <a:r>
                        <a:rPr kumimoji="0" lang="en-US" altLang="zh-CN" sz="1800" b="1" i="0" u="none" strike="noStrike" cap="none" normalizeH="0" baseline="0" dirty="0" err="1" smtClean="0">
                          <a:ln>
                            <a:noFill/>
                          </a:ln>
                          <a:solidFill>
                            <a:srgbClr val="000000"/>
                          </a:solidFill>
                          <a:effectLst/>
                          <a:latin typeface="Arial" charset="0"/>
                          <a:ea typeface="宋体" pitchFamily="2" charset="-122"/>
                        </a:rPr>
                        <a:t>thinkpad</a:t>
                      </a:r>
                      <a:r>
                        <a:rPr kumimoji="0" lang="zh-CN" altLang="en-US" sz="1800" b="1" i="0" u="none" strike="noStrike" cap="none" normalizeH="0" baseline="0" dirty="0" smtClean="0">
                          <a:ln>
                            <a:noFill/>
                          </a:ln>
                          <a:solidFill>
                            <a:srgbClr val="000000"/>
                          </a:solidFill>
                          <a:effectLst/>
                          <a:latin typeface="Arial" charset="0"/>
                          <a:ea typeface="宋体" pitchFamily="2" charset="-122"/>
                        </a:rPr>
                        <a:t>（</a:t>
                      </a:r>
                      <a:r>
                        <a:rPr kumimoji="0" lang="en-US" altLang="zh-CN" sz="1800" b="1" i="0" u="none" strike="noStrike" cap="none" normalizeH="0" baseline="0" dirty="0" smtClean="0">
                          <a:ln>
                            <a:noFill/>
                          </a:ln>
                          <a:solidFill>
                            <a:srgbClr val="000000"/>
                          </a:solidFill>
                          <a:effectLst/>
                          <a:latin typeface="Arial" charset="0"/>
                          <a:ea typeface="宋体" pitchFamily="2" charset="-122"/>
                        </a:rPr>
                        <a:t>core i5 </a:t>
                      </a:r>
                      <a:r>
                        <a:rPr kumimoji="0" lang="zh-CN" altLang="en-US" sz="1800" b="1" i="0" u="none" strike="noStrike" cap="none" normalizeH="0" baseline="0" dirty="0" smtClean="0">
                          <a:ln>
                            <a:noFill/>
                          </a:ln>
                          <a:solidFill>
                            <a:srgbClr val="000000"/>
                          </a:solidFill>
                          <a:effectLst/>
                          <a:latin typeface="Arial" charset="0"/>
                          <a:ea typeface="宋体" pitchFamily="2" charset="-122"/>
                        </a:rPr>
                        <a:t>，</a:t>
                      </a:r>
                      <a:r>
                        <a:rPr kumimoji="0" lang="en-US" altLang="zh-CN" sz="1800" b="1" i="0" u="none" strike="noStrike" cap="none" normalizeH="0" baseline="0" dirty="0" smtClean="0">
                          <a:ln>
                            <a:noFill/>
                          </a:ln>
                          <a:solidFill>
                            <a:srgbClr val="000000"/>
                          </a:solidFill>
                          <a:effectLst/>
                          <a:latin typeface="Arial" charset="0"/>
                          <a:ea typeface="宋体" pitchFamily="2" charset="-122"/>
                        </a:rPr>
                        <a:t>RAM 4G</a:t>
                      </a:r>
                      <a:r>
                        <a:rPr kumimoji="0" lang="zh-CN" altLang="en-US" sz="1800" b="1" i="0" u="none" strike="noStrike" cap="none" normalizeH="0" baseline="0" dirty="0" smtClean="0">
                          <a:ln>
                            <a:noFill/>
                          </a:ln>
                          <a:solidFill>
                            <a:srgbClr val="000000"/>
                          </a:solidFill>
                          <a:effectLst/>
                          <a:latin typeface="Arial" charset="0"/>
                          <a:ea typeface="宋体" pitchFamily="2" charset="-122"/>
                        </a:rPr>
                        <a:t>）</a:t>
                      </a:r>
                    </a:p>
                  </a:txBody>
                  <a:tcPr marT="45690" marB="456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80000"/>
                      </a:schemeClr>
                    </a:solidFill>
                  </a:tcPr>
                </a:tc>
              </a:tr>
              <a:tr h="365654">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软件</a:t>
                      </a:r>
                    </a:p>
                  </a:txBody>
                  <a:tcPr marT="45690" marB="456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000"/>
                      </a:srgb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rgbClr val="000000"/>
                          </a:solidFill>
                          <a:effectLst/>
                          <a:latin typeface="Arial" charset="0"/>
                          <a:ea typeface="宋体" pitchFamily="2" charset="-122"/>
                        </a:rPr>
                        <a:t>Windows 7 IE9.0</a:t>
                      </a:r>
                      <a:endParaRPr kumimoji="0" lang="zh-CN" altLang="en-US" sz="1800" b="1" i="0" u="none" strike="noStrike" cap="none" normalizeH="0" baseline="0" dirty="0" smtClean="0">
                        <a:ln>
                          <a:noFill/>
                        </a:ln>
                        <a:solidFill>
                          <a:srgbClr val="000000"/>
                        </a:solidFill>
                        <a:effectLst/>
                        <a:latin typeface="Arial" charset="0"/>
                        <a:ea typeface="宋体" pitchFamily="2" charset="-122"/>
                      </a:endParaRPr>
                    </a:p>
                  </a:txBody>
                  <a:tcPr marT="45690" marB="456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48000"/>
                      </a:schemeClr>
                    </a:solidFill>
                  </a:tcPr>
                </a:tc>
              </a:tr>
              <a:tr h="365654">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smtClean="0">
                          <a:ln>
                            <a:noFill/>
                          </a:ln>
                          <a:solidFill>
                            <a:schemeClr val="bg1"/>
                          </a:solidFill>
                          <a:effectLst/>
                          <a:latin typeface="Arial" charset="0"/>
                          <a:ea typeface="宋体" pitchFamily="2" charset="-122"/>
                        </a:rPr>
                        <a:t>网络（接入网）</a:t>
                      </a:r>
                    </a:p>
                  </a:txBody>
                  <a:tcPr marT="45690" marB="456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rgbClr val="000000"/>
                          </a:solidFill>
                          <a:effectLst/>
                          <a:latin typeface="Arial" charset="0"/>
                          <a:ea typeface="宋体" pitchFamily="2" charset="-122"/>
                        </a:rPr>
                        <a:t>ADSL 1Mb/s</a:t>
                      </a:r>
                      <a:endParaRPr kumimoji="0" lang="en-US" altLang="zh-CN" sz="1800" b="1" i="0" u="none" strike="noStrike" cap="none" normalizeH="0" baseline="0" dirty="0" smtClean="0">
                        <a:ln>
                          <a:noFill/>
                        </a:ln>
                        <a:solidFill>
                          <a:srgbClr val="000000"/>
                        </a:solidFill>
                        <a:effectLst/>
                        <a:latin typeface="Arial" charset="0"/>
                        <a:ea typeface="宋体" pitchFamily="2" charset="-122"/>
                      </a:endParaRPr>
                    </a:p>
                  </a:txBody>
                  <a:tcPr marT="45690" marB="456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80000"/>
                      </a:schemeClr>
                    </a:solid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01059">
                                            <p:txEl>
                                              <p:pRg st="1" end="1"/>
                                            </p:txEl>
                                          </p:spTgt>
                                        </p:tgtEl>
                                        <p:attrNameLst>
                                          <p:attrName>style.visibility</p:attrName>
                                        </p:attrNameLst>
                                      </p:cBhvr>
                                      <p:to>
                                        <p:strVal val="visible"/>
                                      </p:to>
                                    </p:set>
                                    <p:anim to="" calcmode="lin" valueType="num">
                                      <p:cBhvr>
                                        <p:cTn id="7" dur="1" fill="hold"/>
                                        <p:tgtEl>
                                          <p:spTgt spid="301059">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1059">
                                            <p:txEl>
                                              <p:pRg st="2" end="2"/>
                                            </p:txEl>
                                          </p:spTgt>
                                        </p:tgtEl>
                                        <p:attrNameLst>
                                          <p:attrName>style.visibility</p:attrName>
                                        </p:attrNameLst>
                                      </p:cBhvr>
                                      <p:to>
                                        <p:strVal val="visible"/>
                                      </p:to>
                                    </p:set>
                                    <p:animEffect transition="in" filter="dissolve">
                                      <p:cBhvr>
                                        <p:cTn id="12" dur="500"/>
                                        <p:tgtEl>
                                          <p:spTgt spid="3010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301080"/>
                                        </p:tgtEl>
                                        <p:attrNameLst>
                                          <p:attrName>style.visibility</p:attrName>
                                        </p:attrNameLst>
                                      </p:cBhvr>
                                      <p:to>
                                        <p:strVal val="visible"/>
                                      </p:to>
                                    </p:set>
                                    <p:anim to="" calcmode="lin" valueType="num">
                                      <p:cBhvr>
                                        <p:cTn id="17" dur="1" fill="hold"/>
                                        <p:tgtEl>
                                          <p:spTgt spid="3010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5632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56324"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性能测试</a:t>
            </a:r>
            <a:endParaRPr lang="en-US" altLang="zh-CN" smtClean="0">
              <a:ea typeface="宋体" pitchFamily="2" charset="-122"/>
            </a:endParaRPr>
          </a:p>
        </p:txBody>
      </p:sp>
      <p:sp>
        <p:nvSpPr>
          <p:cNvPr id="304131" name="Rectangle 3"/>
          <p:cNvSpPr>
            <a:spLocks noGrp="1" noChangeArrowheads="1"/>
          </p:cNvSpPr>
          <p:nvPr>
            <p:ph type="body" idx="1"/>
          </p:nvPr>
        </p:nvSpPr>
        <p:spPr>
          <a:xfrm>
            <a:off x="684213" y="1844675"/>
            <a:ext cx="7885112" cy="3960813"/>
          </a:xfrm>
          <a:noFill/>
        </p:spPr>
        <p:txBody>
          <a:bodyPr/>
          <a:lstStyle/>
          <a:p>
            <a:pPr eaLnBrk="1" hangingPunct="1">
              <a:lnSpc>
                <a:spcPct val="150000"/>
              </a:lnSpc>
              <a:buFont typeface="Wingdings" pitchFamily="2" charset="2"/>
              <a:buNone/>
            </a:pPr>
            <a:r>
              <a:rPr lang="zh-CN" altLang="en-US" sz="2400" b="1" smtClean="0">
                <a:ea typeface="宋体" pitchFamily="2" charset="-122"/>
              </a:rPr>
              <a:t>         在这个环境下，我们多次登录，来记录不同的响应时间，最后取平均值，这样的数据才有参考价值。</a:t>
            </a:r>
          </a:p>
          <a:p>
            <a:pPr eaLnBrk="1" hangingPunct="1">
              <a:lnSpc>
                <a:spcPct val="150000"/>
              </a:lnSpc>
              <a:buFont typeface="Wingdings" pitchFamily="2" charset="2"/>
              <a:buNone/>
            </a:pPr>
            <a:r>
              <a:rPr lang="zh-CN" altLang="en-US" sz="2400" b="1" smtClean="0">
                <a:ea typeface="宋体" pitchFamily="2" charset="-122"/>
              </a:rPr>
              <a:t>         响应时间是长还是短没有绝对统一的标准，而且跟用户的主观感受有关系，对于一个电子商务的网站来说，一个普遍接受的响应时间标准为</a:t>
            </a:r>
            <a:r>
              <a:rPr lang="en-US" altLang="zh-CN" sz="2400" b="1" smtClean="0">
                <a:ea typeface="宋体" pitchFamily="2" charset="-122"/>
              </a:rPr>
              <a:t>2/5/10</a:t>
            </a:r>
            <a:r>
              <a:rPr lang="zh-CN" altLang="en-US" sz="2400" b="1" smtClean="0">
                <a:ea typeface="宋体" pitchFamily="2"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blinds(horizontal)">
                                      <p:cBhvr>
                                        <p:cTn id="7" dur="500"/>
                                        <p:tgtEl>
                                          <p:spTgt spid="30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31">
                                            <p:txEl>
                                              <p:pRg st="1" end="1"/>
                                            </p:txEl>
                                          </p:spTgt>
                                        </p:tgtEl>
                                        <p:attrNameLst>
                                          <p:attrName>style.visibility</p:attrName>
                                        </p:attrNameLst>
                                      </p:cBhvr>
                                      <p:to>
                                        <p:strVal val="visible"/>
                                      </p:to>
                                    </p:set>
                                    <p:animEffect transition="in" filter="blinds(horizontal)">
                                      <p:cBhvr>
                                        <p:cTn id="12" dur="500"/>
                                        <p:tgtEl>
                                          <p:spTgt spid="304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57347"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57348" name="Rectangle 2"/>
          <p:cNvSpPr>
            <a:spLocks noGrp="1" noChangeArrowheads="1"/>
          </p:cNvSpPr>
          <p:nvPr>
            <p:ph type="title"/>
          </p:nvPr>
        </p:nvSpPr>
        <p:spPr/>
        <p:txBody>
          <a:bodyPr/>
          <a:lstStyle/>
          <a:p>
            <a:pPr eaLnBrk="1" hangingPunct="1"/>
            <a:r>
              <a:rPr lang="zh-CN" altLang="en-US" smtClean="0">
                <a:ea typeface="宋体" pitchFamily="2" charset="-122"/>
              </a:rPr>
              <a:t>性能测试</a:t>
            </a:r>
            <a:endParaRPr lang="en-US" altLang="zh-CN" smtClean="0">
              <a:ea typeface="宋体" pitchFamily="2" charset="-122"/>
            </a:endParaRPr>
          </a:p>
        </p:txBody>
      </p:sp>
      <p:sp>
        <p:nvSpPr>
          <p:cNvPr id="306179" name="Rectangle 3"/>
          <p:cNvSpPr>
            <a:spLocks noGrp="1" noChangeArrowheads="1"/>
          </p:cNvSpPr>
          <p:nvPr>
            <p:ph type="body" sz="half" idx="1"/>
          </p:nvPr>
        </p:nvSpPr>
        <p:spPr>
          <a:xfrm>
            <a:off x="457200" y="1419225"/>
            <a:ext cx="8435975" cy="2009775"/>
          </a:xfrm>
          <a:noFill/>
        </p:spPr>
        <p:txBody>
          <a:bodyPr/>
          <a:lstStyle/>
          <a:p>
            <a:pPr lvl="1" eaLnBrk="1" hangingPunct="1">
              <a:lnSpc>
                <a:spcPct val="150000"/>
              </a:lnSpc>
              <a:buFont typeface="Wingdings" pitchFamily="2" charset="2"/>
              <a:buChar char="l"/>
            </a:pPr>
            <a:r>
              <a:rPr lang="zh-CN" altLang="en-US" sz="2400" b="1" smtClean="0">
                <a:ea typeface="宋体" pitchFamily="2" charset="-122"/>
              </a:rPr>
              <a:t>空间性能：主要指软件运行时所消耗的系统资源，比如安装软件之前，我们经常看到下表所示的某软件安装要求。</a:t>
            </a:r>
          </a:p>
        </p:txBody>
      </p:sp>
      <p:graphicFrame>
        <p:nvGraphicFramePr>
          <p:cNvPr id="306291" name="Group 115"/>
          <p:cNvGraphicFramePr>
            <a:graphicFrameLocks noGrp="1"/>
          </p:cNvGraphicFramePr>
          <p:nvPr>
            <p:ph sz="half" idx="2"/>
          </p:nvPr>
        </p:nvGraphicFramePr>
        <p:xfrm>
          <a:off x="4859338" y="3573463"/>
          <a:ext cx="3744912" cy="2017711"/>
        </p:xfrm>
        <a:graphic>
          <a:graphicData uri="http://schemas.openxmlformats.org/drawingml/2006/table">
            <a:tbl>
              <a:tblPr/>
              <a:tblGrid>
                <a:gridCol w="792162"/>
                <a:gridCol w="1368425"/>
                <a:gridCol w="1584325"/>
              </a:tblGrid>
              <a:tr h="579211">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3200" b="1" i="0" u="none" strike="noStrike" cap="none" normalizeH="0" baseline="0" smtClean="0">
                        <a:ln>
                          <a:noFill/>
                        </a:ln>
                        <a:solidFill>
                          <a:schemeClr val="bg1"/>
                        </a:solidFill>
                        <a:effectLst/>
                        <a:latin typeface="Arial" charset="0"/>
                        <a:ea typeface="宋体" pitchFamily="2" charset="-122"/>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宋体" pitchFamily="2" charset="-122"/>
                        </a:rPr>
                        <a:t>最低配置</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bg1"/>
                          </a:solidFill>
                          <a:effectLst/>
                          <a:latin typeface="Arial" charset="0"/>
                          <a:ea typeface="宋体" pitchFamily="2" charset="-122"/>
                        </a:rPr>
                        <a:t>推荐配置</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solidFill>
                  </a:tcPr>
                </a:tc>
              </a:tr>
              <a:tr h="485851">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CPU</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alpha val="50000"/>
                      </a:srgb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400M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1.2G</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98">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内存</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47EC4">
                        <a:alpha val="50000"/>
                      </a:srgb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128M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512M</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851">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硬盘 </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447EC4">
                        <a:alpha val="50000"/>
                      </a:srgb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200M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800M</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6292" name="Rectangle 116"/>
          <p:cNvSpPr>
            <a:spLocks noChangeArrowheads="1"/>
          </p:cNvSpPr>
          <p:nvPr/>
        </p:nvSpPr>
        <p:spPr bwMode="auto">
          <a:xfrm>
            <a:off x="250825" y="2924175"/>
            <a:ext cx="4392613"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lvl="1" eaLnBrk="1" hangingPunct="1">
              <a:lnSpc>
                <a:spcPct val="150000"/>
              </a:lnSpc>
              <a:buFont typeface="Wingdings" pitchFamily="2" charset="2"/>
              <a:buNone/>
            </a:pPr>
            <a:r>
              <a:rPr lang="zh-CN" altLang="en-US"/>
              <a:t>      </a:t>
            </a:r>
            <a:r>
              <a:rPr lang="zh-CN" altLang="en-US" sz="2000"/>
              <a:t>其中，最低配置指的是如果低于这个配置，软件就无法正常运行；推荐配置指的是如果大于这个标准，软件会运行的更好。软件的最低配置和推荐配置越小，证明软件运行时所消耗的系统资源越少。</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blinds(horizontal)">
                                      <p:cBhvr>
                                        <p:cTn id="7" dur="500"/>
                                        <p:tgtEl>
                                          <p:spTgt spid="306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06291"/>
                                        </p:tgtEl>
                                        <p:attrNameLst>
                                          <p:attrName>style.visibility</p:attrName>
                                        </p:attrNameLst>
                                      </p:cBhvr>
                                      <p:to>
                                        <p:strVal val="visible"/>
                                      </p:to>
                                    </p:set>
                                    <p:anim calcmode="lin" valueType="num">
                                      <p:cBhvr additive="base">
                                        <p:cTn id="12" dur="500" fill="hold"/>
                                        <p:tgtEl>
                                          <p:spTgt spid="306291"/>
                                        </p:tgtEl>
                                        <p:attrNameLst>
                                          <p:attrName>ppt_x</p:attrName>
                                        </p:attrNameLst>
                                      </p:cBhvr>
                                      <p:tavLst>
                                        <p:tav tm="0">
                                          <p:val>
                                            <p:strVal val="#ppt_x"/>
                                          </p:val>
                                        </p:tav>
                                        <p:tav tm="100000">
                                          <p:val>
                                            <p:strVal val="#ppt_x"/>
                                          </p:val>
                                        </p:tav>
                                      </p:tavLst>
                                    </p:anim>
                                    <p:anim calcmode="lin" valueType="num">
                                      <p:cBhvr additive="base">
                                        <p:cTn id="13" dur="500" fill="hold"/>
                                        <p:tgtEl>
                                          <p:spTgt spid="30629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06292">
                                            <p:txEl>
                                              <p:pRg st="0" end="0"/>
                                            </p:txEl>
                                          </p:spTgt>
                                        </p:tgtEl>
                                        <p:attrNameLst>
                                          <p:attrName>style.visibility</p:attrName>
                                        </p:attrNameLst>
                                      </p:cBhvr>
                                      <p:to>
                                        <p:strVal val="visible"/>
                                      </p:to>
                                    </p:set>
                                    <p:animEffect transition="in" filter="blinds(horizontal)">
                                      <p:cBhvr>
                                        <p:cTn id="18" dur="500"/>
                                        <p:tgtEl>
                                          <p:spTgt spid="3062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58371"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58372"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性能测试</a:t>
            </a:r>
            <a:endParaRPr lang="en-US" altLang="zh-CN" smtClean="0">
              <a:ea typeface="宋体" pitchFamily="2" charset="-122"/>
            </a:endParaRPr>
          </a:p>
        </p:txBody>
      </p:sp>
      <p:sp>
        <p:nvSpPr>
          <p:cNvPr id="308227" name="Rectangle 3"/>
          <p:cNvSpPr>
            <a:spLocks noGrp="1" noChangeArrowheads="1"/>
          </p:cNvSpPr>
          <p:nvPr>
            <p:ph type="body" idx="1"/>
          </p:nvPr>
        </p:nvSpPr>
        <p:spPr>
          <a:xfrm>
            <a:off x="215900" y="1484313"/>
            <a:ext cx="8604250" cy="4824412"/>
          </a:xfrm>
          <a:noFill/>
        </p:spPr>
        <p:txBody>
          <a:bodyPr/>
          <a:lstStyle/>
          <a:p>
            <a:pPr eaLnBrk="1" hangingPunct="1">
              <a:lnSpc>
                <a:spcPct val="150000"/>
              </a:lnSpc>
              <a:buFont typeface="Wingdings" pitchFamily="2" charset="2"/>
              <a:buNone/>
            </a:pPr>
            <a:r>
              <a:rPr lang="zh-CN" altLang="en-US" sz="2400" b="1" smtClean="0">
                <a:ea typeface="宋体" pitchFamily="2" charset="-122"/>
              </a:rPr>
              <a:t>         空间性能指标在测试时一般是给出</a:t>
            </a:r>
            <a:r>
              <a:rPr lang="en-US" altLang="zh-CN" sz="2400" b="1" smtClean="0">
                <a:solidFill>
                  <a:srgbClr val="FF0000"/>
                </a:solidFill>
                <a:ea typeface="宋体" pitchFamily="2" charset="-122"/>
              </a:rPr>
              <a:t>CPU</a:t>
            </a:r>
            <a:r>
              <a:rPr lang="zh-CN" altLang="en-US" sz="2400" b="1" smtClean="0">
                <a:solidFill>
                  <a:srgbClr val="FF0000"/>
                </a:solidFill>
                <a:ea typeface="宋体" pitchFamily="2" charset="-122"/>
              </a:rPr>
              <a:t>的利用率</a:t>
            </a:r>
            <a:r>
              <a:rPr lang="zh-CN" altLang="en-US" sz="2400" b="1" smtClean="0">
                <a:ea typeface="宋体" pitchFamily="2" charset="-122"/>
              </a:rPr>
              <a:t>和</a:t>
            </a:r>
            <a:r>
              <a:rPr lang="zh-CN" altLang="en-US" sz="2400" b="1" smtClean="0">
                <a:solidFill>
                  <a:srgbClr val="FF0000"/>
                </a:solidFill>
                <a:ea typeface="宋体" pitchFamily="2" charset="-122"/>
              </a:rPr>
              <a:t>内存的占有率</a:t>
            </a:r>
            <a:r>
              <a:rPr lang="zh-CN" altLang="en-US" sz="2400" b="1" smtClean="0">
                <a:ea typeface="宋体" pitchFamily="2" charset="-122"/>
              </a:rPr>
              <a:t>。比如</a:t>
            </a:r>
            <a:r>
              <a:rPr lang="en-US" altLang="zh-CN" sz="2400" b="1" smtClean="0">
                <a:ea typeface="宋体" pitchFamily="2" charset="-122"/>
              </a:rPr>
              <a:t>CPU</a:t>
            </a:r>
            <a:r>
              <a:rPr lang="zh-CN" altLang="en-US" sz="2400" b="1" smtClean="0">
                <a:ea typeface="宋体" pitchFamily="2" charset="-122"/>
              </a:rPr>
              <a:t>的利用率为</a:t>
            </a:r>
            <a:r>
              <a:rPr lang="en-US" altLang="zh-CN" sz="2400" b="1" smtClean="0">
                <a:ea typeface="宋体" pitchFamily="2" charset="-122"/>
              </a:rPr>
              <a:t>10%</a:t>
            </a:r>
            <a:r>
              <a:rPr lang="zh-CN" altLang="en-US" sz="2400" b="1" smtClean="0">
                <a:ea typeface="宋体" pitchFamily="2" charset="-122"/>
              </a:rPr>
              <a:t>，内存占有率为</a:t>
            </a:r>
            <a:r>
              <a:rPr lang="en-US" altLang="zh-CN" sz="2400" b="1" smtClean="0">
                <a:ea typeface="宋体" pitchFamily="2" charset="-122"/>
              </a:rPr>
              <a:t>20%</a:t>
            </a:r>
            <a:r>
              <a:rPr lang="zh-CN" altLang="en-US" sz="2400" b="1" smtClean="0">
                <a:ea typeface="宋体" pitchFamily="2" charset="-122"/>
              </a:rPr>
              <a:t>。</a:t>
            </a:r>
          </a:p>
          <a:p>
            <a:pPr eaLnBrk="1" hangingPunct="1">
              <a:lnSpc>
                <a:spcPct val="150000"/>
              </a:lnSpc>
              <a:buFont typeface="Wingdings" pitchFamily="2" charset="2"/>
              <a:buNone/>
            </a:pPr>
            <a:r>
              <a:rPr lang="zh-CN" altLang="en-US" sz="2400" b="1" smtClean="0">
                <a:ea typeface="宋体" pitchFamily="2" charset="-122"/>
              </a:rPr>
              <a:t>          通过以上的分析，我们了解到软件的性能分为时间性能和空间性能两种，下面我们来看一下软件性能测试的分类。 </a:t>
            </a:r>
          </a:p>
          <a:p>
            <a:pPr eaLnBrk="1" hangingPunct="1">
              <a:lnSpc>
                <a:spcPct val="150000"/>
              </a:lnSpc>
              <a:buFont typeface="Wingdings" pitchFamily="2" charset="2"/>
              <a:buNone/>
            </a:pPr>
            <a:r>
              <a:rPr lang="zh-CN" altLang="en-US" sz="2400" b="1" smtClean="0">
                <a:ea typeface="宋体" pitchFamily="2" charset="-122"/>
              </a:rPr>
              <a:t>         软件性能测试分为</a:t>
            </a:r>
            <a:r>
              <a:rPr lang="zh-CN" altLang="en-US" sz="2400" b="1" smtClean="0">
                <a:solidFill>
                  <a:srgbClr val="FF0000"/>
                </a:solidFill>
                <a:ea typeface="宋体" pitchFamily="2" charset="-122"/>
              </a:rPr>
              <a:t>一般性能测试、稳定性测试、负载测试和压力测试</a:t>
            </a:r>
            <a:r>
              <a:rPr lang="zh-CN" altLang="en-US" sz="2400" b="1" smtClean="0">
                <a:ea typeface="宋体" pitchFamily="2" charset="-122"/>
              </a:rPr>
              <a:t>。</a:t>
            </a:r>
            <a:r>
              <a:rPr lang="en-US" altLang="zh-CN" sz="2400" b="1" smtClean="0">
                <a:ea typeface="宋体" pitchFamily="2" charset="-122"/>
              </a:rPr>
              <a:t>   </a:t>
            </a:r>
            <a:endParaRPr lang="zh-CN" altLang="en-US" sz="2400" b="1" smtClean="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7" dur="500"/>
                                        <p:tgtEl>
                                          <p:spTgt spid="308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8227">
                                            <p:txEl>
                                              <p:pRg st="1" end="1"/>
                                            </p:txEl>
                                          </p:spTgt>
                                        </p:tgtEl>
                                        <p:attrNameLst>
                                          <p:attrName>style.visibility</p:attrName>
                                        </p:attrNameLst>
                                      </p:cBhvr>
                                      <p:to>
                                        <p:strVal val="visible"/>
                                      </p:to>
                                    </p:set>
                                    <p:animEffect transition="in" filter="blinds(horizontal)">
                                      <p:cBhvr>
                                        <p:cTn id="12" dur="500"/>
                                        <p:tgtEl>
                                          <p:spTgt spid="308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8227">
                                            <p:txEl>
                                              <p:pRg st="2" end="2"/>
                                            </p:txEl>
                                          </p:spTgt>
                                        </p:tgtEl>
                                        <p:attrNameLst>
                                          <p:attrName>style.visibility</p:attrName>
                                        </p:attrNameLst>
                                      </p:cBhvr>
                                      <p:to>
                                        <p:strVal val="visible"/>
                                      </p:to>
                                    </p:set>
                                    <p:animEffect transition="in" filter="blinds(horizontal)">
                                      <p:cBhvr>
                                        <p:cTn id="17" dur="500"/>
                                        <p:tgtEl>
                                          <p:spTgt spid="308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5939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59396" name="Rectangle 2"/>
          <p:cNvSpPr>
            <a:spLocks noGrp="1" noChangeArrowheads="1"/>
          </p:cNvSpPr>
          <p:nvPr>
            <p:ph type="title"/>
          </p:nvPr>
        </p:nvSpPr>
        <p:spPr>
          <a:xfrm>
            <a:off x="733425" y="731838"/>
            <a:ext cx="8159750" cy="563562"/>
          </a:xfrm>
        </p:spPr>
        <p:txBody>
          <a:bodyPr/>
          <a:lstStyle/>
          <a:p>
            <a:pPr eaLnBrk="1" hangingPunct="1"/>
            <a:r>
              <a:rPr lang="en-US" altLang="zh-CN" smtClean="0">
                <a:ea typeface="宋体" pitchFamily="2" charset="-122"/>
              </a:rPr>
              <a:t>1. </a:t>
            </a:r>
            <a:r>
              <a:rPr lang="zh-CN" altLang="en-US" smtClean="0">
                <a:ea typeface="宋体" pitchFamily="2" charset="-122"/>
              </a:rPr>
              <a:t>一般性能测试</a:t>
            </a:r>
            <a:endParaRPr lang="en-US" altLang="zh-CN" smtClean="0">
              <a:ea typeface="宋体" pitchFamily="2" charset="-122"/>
            </a:endParaRPr>
          </a:p>
        </p:txBody>
      </p:sp>
      <p:sp>
        <p:nvSpPr>
          <p:cNvPr id="311299" name="Rectangle 3"/>
          <p:cNvSpPr>
            <a:spLocks noGrp="1" noChangeArrowheads="1"/>
          </p:cNvSpPr>
          <p:nvPr>
            <p:ph type="body" idx="1"/>
          </p:nvPr>
        </p:nvSpPr>
        <p:spPr>
          <a:xfrm>
            <a:off x="288925" y="1628775"/>
            <a:ext cx="8243888" cy="4608513"/>
          </a:xfrm>
          <a:noFill/>
        </p:spPr>
        <p:txBody>
          <a:bodyPr/>
          <a:lstStyle/>
          <a:p>
            <a:pPr eaLnBrk="1" hangingPunct="1">
              <a:lnSpc>
                <a:spcPct val="150000"/>
              </a:lnSpc>
              <a:buFont typeface="Wingdings" pitchFamily="2" charset="2"/>
              <a:buNone/>
            </a:pPr>
            <a:r>
              <a:rPr lang="zh-CN" altLang="en-US" sz="2800" b="1" smtClean="0">
                <a:ea typeface="宋体" pitchFamily="2" charset="-122"/>
              </a:rPr>
              <a:t>         一般性能测试指的是让被测系统在正常的软硬件环境下运行，不向其施加任何压力的性能测试。 </a:t>
            </a:r>
          </a:p>
          <a:p>
            <a:pPr eaLnBrk="1" hangingPunct="1">
              <a:lnSpc>
                <a:spcPct val="150000"/>
              </a:lnSpc>
              <a:buFont typeface="Wingdings" pitchFamily="2" charset="2"/>
              <a:buNone/>
            </a:pPr>
            <a:r>
              <a:rPr lang="zh-CN" altLang="en-US" sz="2800" b="1" smtClean="0">
                <a:ea typeface="宋体" pitchFamily="2" charset="-122"/>
              </a:rPr>
              <a:t>         对于单机版软件，我们在其推荐配置下运行软件，检查</a:t>
            </a:r>
            <a:r>
              <a:rPr lang="en-US" altLang="zh-CN" sz="2800" b="1" smtClean="0">
                <a:ea typeface="宋体" pitchFamily="2" charset="-122"/>
              </a:rPr>
              <a:t>CPU</a:t>
            </a:r>
            <a:r>
              <a:rPr lang="zh-CN" altLang="en-US" sz="2800" b="1" smtClean="0">
                <a:ea typeface="宋体" pitchFamily="2" charset="-122"/>
              </a:rPr>
              <a:t>的利用率、内存的占有率等空间性能指标以及软件中主要事务的平均响应时间等时间性能指标。</a:t>
            </a:r>
            <a:r>
              <a:rPr lang="en-US" altLang="zh-CN" sz="2800" b="1" smtClean="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blinds(horizontal)">
                                      <p:cBhvr>
                                        <p:cTn id="7" dur="500"/>
                                        <p:tgtEl>
                                          <p:spTgt spid="311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1299">
                                            <p:txEl>
                                              <p:pRg st="1" end="1"/>
                                            </p:txEl>
                                          </p:spTgt>
                                        </p:tgtEl>
                                        <p:attrNameLst>
                                          <p:attrName>style.visibility</p:attrName>
                                        </p:attrNameLst>
                                      </p:cBhvr>
                                      <p:to>
                                        <p:strVal val="visible"/>
                                      </p:to>
                                    </p:set>
                                    <p:animEffect transition="in" filter="blinds(horizontal)">
                                      <p:cBhvr>
                                        <p:cTn id="12" dur="500"/>
                                        <p:tgtEl>
                                          <p:spTgt spid="311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6041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60420" name="Rectangle 2"/>
          <p:cNvSpPr>
            <a:spLocks noGrp="1" noChangeArrowheads="1"/>
          </p:cNvSpPr>
          <p:nvPr>
            <p:ph type="title"/>
          </p:nvPr>
        </p:nvSpPr>
        <p:spPr>
          <a:xfrm>
            <a:off x="733425" y="731838"/>
            <a:ext cx="8159750" cy="563562"/>
          </a:xfrm>
        </p:spPr>
        <p:txBody>
          <a:bodyPr/>
          <a:lstStyle/>
          <a:p>
            <a:pPr eaLnBrk="1" hangingPunct="1"/>
            <a:r>
              <a:rPr lang="en-US" altLang="zh-CN" smtClean="0">
                <a:ea typeface="宋体" pitchFamily="2" charset="-122"/>
              </a:rPr>
              <a:t>1. </a:t>
            </a:r>
            <a:r>
              <a:rPr lang="zh-CN" altLang="en-US" smtClean="0">
                <a:ea typeface="宋体" pitchFamily="2" charset="-122"/>
              </a:rPr>
              <a:t>一般性能测试</a:t>
            </a:r>
            <a:endParaRPr lang="en-US" altLang="zh-CN" smtClean="0">
              <a:ea typeface="宋体" pitchFamily="2" charset="-122"/>
            </a:endParaRPr>
          </a:p>
        </p:txBody>
      </p:sp>
      <p:sp>
        <p:nvSpPr>
          <p:cNvPr id="312323" name="Rectangle 3"/>
          <p:cNvSpPr>
            <a:spLocks noGrp="1" noChangeArrowheads="1"/>
          </p:cNvSpPr>
          <p:nvPr>
            <p:ph type="body" idx="1"/>
          </p:nvPr>
        </p:nvSpPr>
        <p:spPr>
          <a:xfrm>
            <a:off x="395288" y="1628775"/>
            <a:ext cx="8137525" cy="4968875"/>
          </a:xfrm>
          <a:noFill/>
        </p:spPr>
        <p:txBody>
          <a:bodyPr/>
          <a:lstStyle/>
          <a:p>
            <a:pPr eaLnBrk="1" hangingPunct="1">
              <a:lnSpc>
                <a:spcPct val="150000"/>
              </a:lnSpc>
              <a:buFont typeface="Wingdings" pitchFamily="2" charset="2"/>
              <a:buNone/>
            </a:pPr>
            <a:r>
              <a:rPr lang="zh-CN" altLang="en-US" sz="2800" b="1" smtClean="0">
                <a:ea typeface="宋体" pitchFamily="2" charset="-122"/>
              </a:rPr>
              <a:t>         对于</a:t>
            </a:r>
            <a:r>
              <a:rPr lang="en-US" altLang="zh-CN" sz="2800" b="1" smtClean="0">
                <a:ea typeface="宋体" pitchFamily="2" charset="-122"/>
              </a:rPr>
              <a:t>C/S</a:t>
            </a:r>
            <a:r>
              <a:rPr lang="zh-CN" altLang="en-US" sz="2800" b="1" smtClean="0">
                <a:ea typeface="宋体" pitchFamily="2" charset="-122"/>
              </a:rPr>
              <a:t>和</a:t>
            </a:r>
            <a:r>
              <a:rPr lang="en-US" altLang="zh-CN" sz="2800" b="1" smtClean="0">
                <a:ea typeface="宋体" pitchFamily="2" charset="-122"/>
              </a:rPr>
              <a:t>B/S</a:t>
            </a:r>
            <a:r>
              <a:rPr lang="zh-CN" altLang="en-US" sz="2800" b="1" smtClean="0">
                <a:ea typeface="宋体" pitchFamily="2" charset="-122"/>
              </a:rPr>
              <a:t>结构的软件，则测试单个用户登录后，系统主要事务的平均响应时间和服务器的资源消耗情况。 </a:t>
            </a:r>
          </a:p>
          <a:p>
            <a:pPr eaLnBrk="1" hangingPunct="1">
              <a:lnSpc>
                <a:spcPct val="150000"/>
              </a:lnSpc>
              <a:buFont typeface="Wingdings" pitchFamily="2" charset="2"/>
              <a:buNone/>
            </a:pPr>
            <a:r>
              <a:rPr lang="zh-CN" altLang="en-US" sz="2800" b="1" smtClean="0">
                <a:ea typeface="宋体" pitchFamily="2" charset="-122"/>
              </a:rPr>
              <a:t>         比如，测试</a:t>
            </a:r>
            <a:r>
              <a:rPr lang="en-US" altLang="zh-CN" sz="2800" b="1" smtClean="0">
                <a:ea typeface="宋体" pitchFamily="2" charset="-122"/>
              </a:rPr>
              <a:t>163</a:t>
            </a:r>
            <a:r>
              <a:rPr lang="zh-CN" altLang="en-US" sz="2800" b="1" smtClean="0">
                <a:ea typeface="宋体" pitchFamily="2" charset="-122"/>
              </a:rPr>
              <a:t>邮箱登录模块，我们让</a:t>
            </a:r>
            <a:r>
              <a:rPr lang="en-US" altLang="zh-CN" sz="2800" b="1" smtClean="0">
                <a:ea typeface="宋体" pitchFamily="2" charset="-122"/>
              </a:rPr>
              <a:t>1</a:t>
            </a:r>
            <a:r>
              <a:rPr lang="zh-CN" altLang="en-US" sz="2800" b="1" smtClean="0">
                <a:ea typeface="宋体" pitchFamily="2" charset="-122"/>
              </a:rPr>
              <a:t>个用户多次登录，记录服务器端系统资源的消耗情况（</a:t>
            </a:r>
            <a:r>
              <a:rPr lang="en-US" altLang="zh-CN" sz="2800" b="1" smtClean="0">
                <a:ea typeface="宋体" pitchFamily="2" charset="-122"/>
              </a:rPr>
              <a:t>CPU</a:t>
            </a:r>
            <a:r>
              <a:rPr lang="zh-CN" altLang="en-US" sz="2800" b="1" smtClean="0">
                <a:ea typeface="宋体" pitchFamily="2" charset="-122"/>
              </a:rPr>
              <a:t>、内存），并记录单个用户的平均登录时间。</a:t>
            </a:r>
            <a:r>
              <a:rPr lang="en-US" altLang="zh-CN" sz="2800" b="1" smtClean="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7" dur="500"/>
                                        <p:tgtEl>
                                          <p:spTgt spid="31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2" dur="500"/>
                                        <p:tgtEl>
                                          <p:spTgt spid="312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6144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61444" name="Rectangle 2"/>
          <p:cNvSpPr>
            <a:spLocks noGrp="1" noChangeArrowheads="1"/>
          </p:cNvSpPr>
          <p:nvPr>
            <p:ph type="title"/>
          </p:nvPr>
        </p:nvSpPr>
        <p:spPr>
          <a:xfrm>
            <a:off x="733425" y="731838"/>
            <a:ext cx="8159750" cy="563562"/>
          </a:xfrm>
        </p:spPr>
        <p:txBody>
          <a:bodyPr/>
          <a:lstStyle/>
          <a:p>
            <a:pPr eaLnBrk="1" hangingPunct="1"/>
            <a:r>
              <a:rPr lang="en-US" altLang="zh-CN" smtClean="0">
                <a:ea typeface="宋体" pitchFamily="2" charset="-122"/>
              </a:rPr>
              <a:t>2. </a:t>
            </a:r>
            <a:r>
              <a:rPr lang="zh-CN" altLang="en-US" smtClean="0">
                <a:ea typeface="宋体" pitchFamily="2" charset="-122"/>
              </a:rPr>
              <a:t>稳定性测试</a:t>
            </a:r>
            <a:endParaRPr lang="en-US" altLang="zh-CN" smtClean="0">
              <a:ea typeface="宋体" pitchFamily="2" charset="-122"/>
            </a:endParaRPr>
          </a:p>
        </p:txBody>
      </p:sp>
      <p:sp>
        <p:nvSpPr>
          <p:cNvPr id="313347" name="Rectangle 3"/>
          <p:cNvSpPr>
            <a:spLocks noGrp="1" noChangeArrowheads="1"/>
          </p:cNvSpPr>
          <p:nvPr>
            <p:ph type="body" idx="1"/>
          </p:nvPr>
        </p:nvSpPr>
        <p:spPr>
          <a:xfrm>
            <a:off x="430213" y="1484313"/>
            <a:ext cx="8318500" cy="4897437"/>
          </a:xfrm>
          <a:noFill/>
        </p:spPr>
        <p:txBody>
          <a:bodyPr/>
          <a:lstStyle/>
          <a:p>
            <a:pPr eaLnBrk="1" hangingPunct="1">
              <a:lnSpc>
                <a:spcPct val="150000"/>
              </a:lnSpc>
              <a:buFont typeface="Wingdings" pitchFamily="2" charset="2"/>
              <a:buNone/>
            </a:pPr>
            <a:r>
              <a:rPr lang="zh-CN" altLang="en-US" sz="2000" b="1" smtClean="0">
                <a:ea typeface="宋体" pitchFamily="2" charset="-122"/>
              </a:rPr>
              <a:t>         稳定性测试，也叫可靠性测试（</a:t>
            </a:r>
            <a:r>
              <a:rPr lang="en-US" altLang="zh-CN" sz="2000" b="1" smtClean="0">
                <a:ea typeface="宋体" pitchFamily="2" charset="-122"/>
              </a:rPr>
              <a:t>reliability testing</a:t>
            </a:r>
            <a:r>
              <a:rPr lang="zh-CN" altLang="en-US" sz="2000" b="1" smtClean="0">
                <a:ea typeface="宋体" pitchFamily="2" charset="-122"/>
              </a:rPr>
              <a:t>）</a:t>
            </a:r>
            <a:r>
              <a:rPr lang="en-US" altLang="zh-CN" sz="2000" b="1" smtClean="0">
                <a:ea typeface="宋体" pitchFamily="2" charset="-122"/>
              </a:rPr>
              <a:t>,</a:t>
            </a:r>
            <a:r>
              <a:rPr lang="zh-CN" altLang="en-US" sz="2000" b="1" smtClean="0">
                <a:ea typeface="宋体" pitchFamily="2" charset="-122"/>
              </a:rPr>
              <a:t>是指在规定环境，规定时间内，一个系统或其功能无故障运行的可能性。</a:t>
            </a:r>
          </a:p>
          <a:p>
            <a:pPr eaLnBrk="1" hangingPunct="1">
              <a:lnSpc>
                <a:spcPct val="150000"/>
              </a:lnSpc>
              <a:buFont typeface="Wingdings" pitchFamily="2" charset="2"/>
              <a:buNone/>
            </a:pPr>
            <a:r>
              <a:rPr lang="zh-CN" altLang="en-US" sz="2000" b="1" smtClean="0">
                <a:ea typeface="宋体" pitchFamily="2" charset="-122"/>
              </a:rPr>
              <a:t>软件可靠性指标：</a:t>
            </a:r>
          </a:p>
          <a:p>
            <a:pPr eaLnBrk="1" hangingPunct="1">
              <a:lnSpc>
                <a:spcPct val="150000"/>
              </a:lnSpc>
              <a:buFont typeface="Wingdings" pitchFamily="2" charset="2"/>
              <a:buNone/>
            </a:pPr>
            <a:r>
              <a:rPr lang="en-US" altLang="zh-CN" sz="2000" b="1" smtClean="0">
                <a:ea typeface="宋体" pitchFamily="2" charset="-122"/>
              </a:rPr>
              <a:t>1. MTBF</a:t>
            </a:r>
            <a:r>
              <a:rPr lang="zh-CN" altLang="en-US" sz="2000" b="1" smtClean="0">
                <a:ea typeface="宋体" pitchFamily="2" charset="-122"/>
              </a:rPr>
              <a:t>（ </a:t>
            </a:r>
            <a:r>
              <a:rPr lang="en-US" altLang="zh-CN" sz="2000" b="1" smtClean="0">
                <a:ea typeface="宋体" pitchFamily="2" charset="-122"/>
              </a:rPr>
              <a:t>Mean Time Between Failure</a:t>
            </a:r>
            <a:r>
              <a:rPr lang="zh-CN" altLang="en-US" sz="2000" b="1" smtClean="0">
                <a:ea typeface="宋体" pitchFamily="2" charset="-122"/>
              </a:rPr>
              <a:t> ）</a:t>
            </a:r>
          </a:p>
          <a:p>
            <a:pPr eaLnBrk="1" hangingPunct="1">
              <a:lnSpc>
                <a:spcPct val="150000"/>
              </a:lnSpc>
              <a:buFont typeface="Wingdings" pitchFamily="2" charset="2"/>
              <a:buNone/>
            </a:pPr>
            <a:r>
              <a:rPr lang="zh-CN" altLang="en-US" sz="2000" b="1" smtClean="0">
                <a:ea typeface="宋体" pitchFamily="2" charset="-122"/>
              </a:rPr>
              <a:t>     定义：是指两次相邻失效时间间隔的平均值。</a:t>
            </a:r>
          </a:p>
          <a:p>
            <a:pPr eaLnBrk="1" hangingPunct="1">
              <a:lnSpc>
                <a:spcPct val="150000"/>
              </a:lnSpc>
              <a:buFont typeface="Wingdings" pitchFamily="2" charset="2"/>
              <a:buNone/>
            </a:pPr>
            <a:r>
              <a:rPr lang="en-US" altLang="zh-CN" sz="2000" b="1" smtClean="0">
                <a:ea typeface="宋体" pitchFamily="2" charset="-122"/>
              </a:rPr>
              <a:t>2. MTTR</a:t>
            </a:r>
            <a:r>
              <a:rPr lang="zh-CN" altLang="en-US" sz="2000" b="1" smtClean="0">
                <a:ea typeface="宋体" pitchFamily="2" charset="-122"/>
              </a:rPr>
              <a:t>（ </a:t>
            </a:r>
            <a:r>
              <a:rPr lang="en-US" altLang="zh-CN" sz="2000" b="1" smtClean="0">
                <a:ea typeface="宋体" pitchFamily="2" charset="-122"/>
              </a:rPr>
              <a:t>Mean Time To Repair</a:t>
            </a:r>
            <a:r>
              <a:rPr lang="zh-CN" altLang="en-US" sz="2000" b="1" smtClean="0">
                <a:ea typeface="宋体" pitchFamily="2" charset="-122"/>
              </a:rPr>
              <a:t>）</a:t>
            </a:r>
          </a:p>
          <a:p>
            <a:pPr eaLnBrk="1" hangingPunct="1">
              <a:lnSpc>
                <a:spcPct val="150000"/>
              </a:lnSpc>
              <a:buFont typeface="Wingdings" pitchFamily="2" charset="2"/>
              <a:buNone/>
            </a:pPr>
            <a:r>
              <a:rPr lang="zh-CN" altLang="en-US" sz="2000" b="1" smtClean="0">
                <a:ea typeface="宋体" pitchFamily="2" charset="-122"/>
              </a:rPr>
              <a:t>     定义：也叫平均修复时间，是从一次故障产生到故障恢复的间隔的平均值。 </a:t>
            </a:r>
          </a:p>
          <a:p>
            <a:pPr eaLnBrk="1" hangingPunct="1">
              <a:lnSpc>
                <a:spcPct val="150000"/>
              </a:lnSpc>
              <a:buFont typeface="Wingdings" pitchFamily="2" charset="2"/>
              <a:buNone/>
            </a:pPr>
            <a:r>
              <a:rPr lang="zh-CN" altLang="en-US" sz="2000" b="1" smtClean="0">
                <a:ea typeface="宋体" pitchFamily="2" charset="-122"/>
              </a:rPr>
              <a:t>下面我们通过一个简单的例子来看一下具体的计算方法。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blinds(horizontal)">
                                      <p:cBhvr>
                                        <p:cTn id="7" dur="500"/>
                                        <p:tgtEl>
                                          <p:spTgt spid="313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3347">
                                            <p:txEl>
                                              <p:pRg st="1" end="1"/>
                                            </p:txEl>
                                          </p:spTgt>
                                        </p:tgtEl>
                                        <p:attrNameLst>
                                          <p:attrName>style.visibility</p:attrName>
                                        </p:attrNameLst>
                                      </p:cBhvr>
                                      <p:to>
                                        <p:strVal val="visible"/>
                                      </p:to>
                                    </p:set>
                                    <p:animEffect transition="in" filter="blinds(horizontal)">
                                      <p:cBhvr>
                                        <p:cTn id="12" dur="500"/>
                                        <p:tgtEl>
                                          <p:spTgt spid="313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3347">
                                            <p:txEl>
                                              <p:pRg st="2" end="2"/>
                                            </p:txEl>
                                          </p:spTgt>
                                        </p:tgtEl>
                                        <p:attrNameLst>
                                          <p:attrName>style.visibility</p:attrName>
                                        </p:attrNameLst>
                                      </p:cBhvr>
                                      <p:to>
                                        <p:strVal val="visible"/>
                                      </p:to>
                                    </p:set>
                                    <p:animEffect transition="in" filter="blinds(horizontal)">
                                      <p:cBhvr>
                                        <p:cTn id="17" dur="500"/>
                                        <p:tgtEl>
                                          <p:spTgt spid="313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3347">
                                            <p:txEl>
                                              <p:pRg st="3" end="3"/>
                                            </p:txEl>
                                          </p:spTgt>
                                        </p:tgtEl>
                                        <p:attrNameLst>
                                          <p:attrName>style.visibility</p:attrName>
                                        </p:attrNameLst>
                                      </p:cBhvr>
                                      <p:to>
                                        <p:strVal val="visible"/>
                                      </p:to>
                                    </p:set>
                                    <p:animEffect transition="in" filter="blinds(horizontal)">
                                      <p:cBhvr>
                                        <p:cTn id="22" dur="500"/>
                                        <p:tgtEl>
                                          <p:spTgt spid="313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3347">
                                            <p:txEl>
                                              <p:pRg st="4" end="4"/>
                                            </p:txEl>
                                          </p:spTgt>
                                        </p:tgtEl>
                                        <p:attrNameLst>
                                          <p:attrName>style.visibility</p:attrName>
                                        </p:attrNameLst>
                                      </p:cBhvr>
                                      <p:to>
                                        <p:strVal val="visible"/>
                                      </p:to>
                                    </p:set>
                                    <p:animEffect transition="in" filter="blinds(horizontal)">
                                      <p:cBhvr>
                                        <p:cTn id="27" dur="500"/>
                                        <p:tgtEl>
                                          <p:spTgt spid="3133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3347">
                                            <p:txEl>
                                              <p:pRg st="5" end="5"/>
                                            </p:txEl>
                                          </p:spTgt>
                                        </p:tgtEl>
                                        <p:attrNameLst>
                                          <p:attrName>style.visibility</p:attrName>
                                        </p:attrNameLst>
                                      </p:cBhvr>
                                      <p:to>
                                        <p:strVal val="visible"/>
                                      </p:to>
                                    </p:set>
                                    <p:animEffect transition="in" filter="blinds(horizontal)">
                                      <p:cBhvr>
                                        <p:cTn id="32" dur="500"/>
                                        <p:tgtEl>
                                          <p:spTgt spid="3133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3347">
                                            <p:txEl>
                                              <p:pRg st="6" end="6"/>
                                            </p:txEl>
                                          </p:spTgt>
                                        </p:tgtEl>
                                        <p:attrNameLst>
                                          <p:attrName>style.visibility</p:attrName>
                                        </p:attrNameLst>
                                      </p:cBhvr>
                                      <p:to>
                                        <p:strVal val="visible"/>
                                      </p:to>
                                    </p:set>
                                    <p:animEffect transition="in" filter="blinds(horizontal)">
                                      <p:cBhvr>
                                        <p:cTn id="37" dur="500"/>
                                        <p:tgtEl>
                                          <p:spTgt spid="313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6246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62468" name="Rectangle 2"/>
          <p:cNvSpPr>
            <a:spLocks noGrp="1" noChangeArrowheads="1"/>
          </p:cNvSpPr>
          <p:nvPr>
            <p:ph type="title"/>
          </p:nvPr>
        </p:nvSpPr>
        <p:spPr>
          <a:xfrm>
            <a:off x="733425" y="731838"/>
            <a:ext cx="8159750" cy="563562"/>
          </a:xfrm>
        </p:spPr>
        <p:txBody>
          <a:bodyPr/>
          <a:lstStyle/>
          <a:p>
            <a:pPr eaLnBrk="1" hangingPunct="1"/>
            <a:r>
              <a:rPr lang="en-US" altLang="zh-CN" smtClean="0">
                <a:ea typeface="宋体" pitchFamily="2" charset="-122"/>
              </a:rPr>
              <a:t>2. </a:t>
            </a:r>
            <a:r>
              <a:rPr lang="zh-CN" altLang="en-US" smtClean="0">
                <a:ea typeface="宋体" pitchFamily="2" charset="-122"/>
              </a:rPr>
              <a:t>稳定性测试</a:t>
            </a:r>
            <a:endParaRPr lang="en-US" altLang="zh-CN" smtClean="0">
              <a:ea typeface="宋体" pitchFamily="2" charset="-122"/>
            </a:endParaRPr>
          </a:p>
        </p:txBody>
      </p:sp>
      <p:sp>
        <p:nvSpPr>
          <p:cNvPr id="318467" name="Rectangle 3"/>
          <p:cNvSpPr>
            <a:spLocks noGrp="1" noChangeArrowheads="1"/>
          </p:cNvSpPr>
          <p:nvPr>
            <p:ph type="body" idx="1"/>
          </p:nvPr>
        </p:nvSpPr>
        <p:spPr>
          <a:xfrm>
            <a:off x="755650" y="2708275"/>
            <a:ext cx="7848600" cy="3600450"/>
          </a:xfrm>
          <a:noFill/>
        </p:spPr>
        <p:txBody>
          <a:bodyPr/>
          <a:lstStyle/>
          <a:p>
            <a:pPr marL="457200" indent="-457200" eaLnBrk="1" hangingPunct="1">
              <a:lnSpc>
                <a:spcPct val="150000"/>
              </a:lnSpc>
              <a:buFont typeface="Wingdings" pitchFamily="2" charset="2"/>
              <a:buNone/>
            </a:pPr>
            <a:r>
              <a:rPr lang="zh-CN" altLang="en-US" sz="2000" b="1" smtClean="0">
                <a:ea typeface="宋体" pitchFamily="2" charset="-122"/>
              </a:rPr>
              <a:t>产品的总运行时间</a:t>
            </a:r>
            <a:r>
              <a:rPr lang="en-US" altLang="zh-CN" sz="2000" b="1" smtClean="0">
                <a:ea typeface="宋体" pitchFamily="2" charset="-122"/>
              </a:rPr>
              <a:t>=15+6+20+30+40+55+20=186</a:t>
            </a:r>
            <a:r>
              <a:rPr lang="zh-CN" altLang="en-US" sz="2000" b="1" smtClean="0">
                <a:ea typeface="宋体" pitchFamily="2" charset="-122"/>
              </a:rPr>
              <a:t>天      </a:t>
            </a:r>
            <a:r>
              <a:rPr lang="en-US" altLang="zh-CN" sz="2000" b="1" smtClean="0">
                <a:ea typeface="宋体" pitchFamily="2" charset="-122"/>
              </a:rPr>
              <a:t>=4464</a:t>
            </a:r>
            <a:r>
              <a:rPr lang="zh-CN" altLang="en-US" sz="2000" b="1" smtClean="0">
                <a:ea typeface="宋体" pitchFamily="2" charset="-122"/>
              </a:rPr>
              <a:t>小时           </a:t>
            </a:r>
          </a:p>
          <a:p>
            <a:pPr marL="457200" indent="-457200" eaLnBrk="1" hangingPunct="1">
              <a:lnSpc>
                <a:spcPct val="150000"/>
              </a:lnSpc>
              <a:buFont typeface="Wingdings" pitchFamily="2" charset="2"/>
              <a:buNone/>
            </a:pPr>
            <a:r>
              <a:rPr lang="zh-CN" altLang="en-US" sz="2000" b="1" smtClean="0">
                <a:ea typeface="宋体" pitchFamily="2" charset="-122"/>
                <a:cs typeface="Arial" pitchFamily="34" charset="0"/>
              </a:rPr>
              <a:t>产品发生故障的次数</a:t>
            </a:r>
            <a:r>
              <a:rPr lang="en-US" altLang="zh-CN" sz="2000" b="1" smtClean="0">
                <a:ea typeface="宋体" pitchFamily="2" charset="-122"/>
                <a:cs typeface="Arial" pitchFamily="34" charset="0"/>
              </a:rPr>
              <a:t>=6</a:t>
            </a:r>
            <a:r>
              <a:rPr lang="zh-CN" altLang="en-US" sz="2000" b="1" smtClean="0">
                <a:ea typeface="宋体" pitchFamily="2" charset="-122"/>
                <a:cs typeface="Arial" pitchFamily="34" charset="0"/>
              </a:rPr>
              <a:t>次</a:t>
            </a:r>
          </a:p>
          <a:p>
            <a:pPr marL="457200" indent="-457200" eaLnBrk="1" hangingPunct="1">
              <a:lnSpc>
                <a:spcPct val="150000"/>
              </a:lnSpc>
              <a:buFont typeface="Wingdings" pitchFamily="2" charset="2"/>
              <a:buNone/>
            </a:pPr>
            <a:r>
              <a:rPr lang="zh-CN" altLang="en-US" sz="2000" b="1" smtClean="0">
                <a:ea typeface="宋体" pitchFamily="2" charset="-122"/>
              </a:rPr>
              <a:t>总的故障恢复时间</a:t>
            </a:r>
            <a:r>
              <a:rPr lang="en-US" altLang="zh-CN" sz="2000" b="1" smtClean="0">
                <a:ea typeface="宋体" pitchFamily="2" charset="-122"/>
              </a:rPr>
              <a:t>=2+3+2.5+2.5+2.5+2.5=15</a:t>
            </a:r>
            <a:r>
              <a:rPr lang="zh-CN" altLang="en-US" sz="2000" b="1" smtClean="0">
                <a:ea typeface="宋体" pitchFamily="2" charset="-122"/>
              </a:rPr>
              <a:t>小时</a:t>
            </a:r>
          </a:p>
          <a:p>
            <a:pPr marL="457200" indent="-457200" eaLnBrk="1" hangingPunct="1">
              <a:lnSpc>
                <a:spcPct val="150000"/>
              </a:lnSpc>
              <a:buFont typeface="Wingdings" pitchFamily="2" charset="2"/>
              <a:buNone/>
            </a:pPr>
            <a:r>
              <a:rPr lang="en-US" altLang="zh-CN" sz="2000" b="1" smtClean="0">
                <a:ea typeface="宋体" pitchFamily="2" charset="-122"/>
              </a:rPr>
              <a:t>MTBF=</a:t>
            </a:r>
            <a:r>
              <a:rPr lang="zh-CN" altLang="en-US" sz="2000" b="1" smtClean="0">
                <a:ea typeface="宋体" pitchFamily="2" charset="-122"/>
              </a:rPr>
              <a:t>产品总运行时间</a:t>
            </a:r>
            <a:r>
              <a:rPr lang="en-US" altLang="zh-CN" sz="2000" b="1" smtClean="0">
                <a:ea typeface="宋体" pitchFamily="2" charset="-122"/>
              </a:rPr>
              <a:t>/</a:t>
            </a:r>
            <a:r>
              <a:rPr lang="zh-CN" altLang="en-US" sz="2000" b="1" smtClean="0">
                <a:ea typeface="宋体" pitchFamily="2" charset="-122"/>
              </a:rPr>
              <a:t>总故障次数</a:t>
            </a:r>
          </a:p>
          <a:p>
            <a:pPr marL="457200" indent="-457200" eaLnBrk="1" hangingPunct="1">
              <a:lnSpc>
                <a:spcPct val="150000"/>
              </a:lnSpc>
              <a:buFont typeface="Wingdings" pitchFamily="2" charset="2"/>
              <a:buNone/>
            </a:pPr>
            <a:r>
              <a:rPr lang="en-US" altLang="zh-CN" sz="2000" b="1" smtClean="0">
                <a:ea typeface="宋体" pitchFamily="2" charset="-122"/>
              </a:rPr>
              <a:t>          =4464/6=744</a:t>
            </a:r>
            <a:r>
              <a:rPr lang="zh-CN" altLang="en-US" sz="2000" b="1" smtClean="0">
                <a:ea typeface="宋体" pitchFamily="2" charset="-122"/>
              </a:rPr>
              <a:t>小时</a:t>
            </a:r>
          </a:p>
          <a:p>
            <a:pPr marL="457200" indent="-457200" eaLnBrk="1" hangingPunct="1">
              <a:lnSpc>
                <a:spcPct val="150000"/>
              </a:lnSpc>
              <a:buFont typeface="Wingdings" pitchFamily="2" charset="2"/>
              <a:buNone/>
            </a:pPr>
            <a:r>
              <a:rPr lang="en-US" altLang="zh-CN" sz="2000" b="1" smtClean="0">
                <a:ea typeface="宋体" pitchFamily="2" charset="-122"/>
              </a:rPr>
              <a:t>MTTR=</a:t>
            </a:r>
            <a:r>
              <a:rPr lang="zh-CN" altLang="en-US" sz="2000" b="1" smtClean="0">
                <a:ea typeface="宋体" pitchFamily="2" charset="-122"/>
              </a:rPr>
              <a:t>产品故障时间</a:t>
            </a:r>
            <a:r>
              <a:rPr lang="en-US" altLang="zh-CN" sz="2000" b="1" smtClean="0">
                <a:ea typeface="宋体" pitchFamily="2" charset="-122"/>
              </a:rPr>
              <a:t>/</a:t>
            </a:r>
            <a:r>
              <a:rPr lang="zh-CN" altLang="en-US" sz="2000" b="1" smtClean="0">
                <a:ea typeface="宋体" pitchFamily="2" charset="-122"/>
              </a:rPr>
              <a:t>总故障次数</a:t>
            </a:r>
            <a:r>
              <a:rPr lang="en-US" altLang="zh-CN" sz="2000" b="1" smtClean="0">
                <a:ea typeface="宋体" pitchFamily="2" charset="-122"/>
              </a:rPr>
              <a:t>=15/6=2.5</a:t>
            </a:r>
            <a:r>
              <a:rPr lang="zh-CN" altLang="en-US" sz="2000" b="1" smtClean="0">
                <a:ea typeface="宋体" pitchFamily="2" charset="-122"/>
              </a:rPr>
              <a:t>小时           </a:t>
            </a:r>
          </a:p>
          <a:p>
            <a:pPr marL="457200" indent="-457200" eaLnBrk="1" hangingPunct="1">
              <a:lnSpc>
                <a:spcPct val="150000"/>
              </a:lnSpc>
              <a:buFont typeface="Wingdings" pitchFamily="2" charset="2"/>
              <a:buNone/>
            </a:pPr>
            <a:r>
              <a:rPr lang="zh-CN" altLang="en-US" sz="2000" b="1" smtClean="0">
                <a:ea typeface="宋体" pitchFamily="2" charset="-122"/>
              </a:rPr>
              <a:t>产品的可用度</a:t>
            </a:r>
            <a:r>
              <a:rPr lang="en-US" altLang="zh-CN" sz="2000" b="1" smtClean="0">
                <a:ea typeface="宋体" pitchFamily="2" charset="-122"/>
              </a:rPr>
              <a:t>= MTBF /(MTBF+ MTTR)=99.6651%</a:t>
            </a:r>
            <a:endParaRPr lang="zh-CN" altLang="en-US" sz="2000" b="1" smtClean="0">
              <a:ea typeface="宋体" pitchFamily="2" charset="-122"/>
            </a:endParaRPr>
          </a:p>
        </p:txBody>
      </p:sp>
      <p:grpSp>
        <p:nvGrpSpPr>
          <p:cNvPr id="62470" name="Group 4"/>
          <p:cNvGrpSpPr>
            <a:grpSpLocks/>
          </p:cNvGrpSpPr>
          <p:nvPr/>
        </p:nvGrpSpPr>
        <p:grpSpPr bwMode="auto">
          <a:xfrm>
            <a:off x="1258888" y="1268413"/>
            <a:ext cx="6337300" cy="1081087"/>
            <a:chOff x="703" y="3067"/>
            <a:chExt cx="4082" cy="953"/>
          </a:xfrm>
        </p:grpSpPr>
        <p:sp>
          <p:nvSpPr>
            <p:cNvPr id="62472" name="Rectangle 5"/>
            <p:cNvSpPr>
              <a:spLocks noChangeArrowheads="1"/>
            </p:cNvSpPr>
            <p:nvPr/>
          </p:nvSpPr>
          <p:spPr bwMode="auto">
            <a:xfrm>
              <a:off x="748" y="3339"/>
              <a:ext cx="317" cy="4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73" name="Rectangle 6"/>
            <p:cNvSpPr>
              <a:spLocks noChangeArrowheads="1"/>
            </p:cNvSpPr>
            <p:nvPr/>
          </p:nvSpPr>
          <p:spPr bwMode="auto">
            <a:xfrm>
              <a:off x="1156" y="3339"/>
              <a:ext cx="181" cy="4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74" name="Rectangle 7"/>
            <p:cNvSpPr>
              <a:spLocks noChangeArrowheads="1"/>
            </p:cNvSpPr>
            <p:nvPr/>
          </p:nvSpPr>
          <p:spPr bwMode="auto">
            <a:xfrm>
              <a:off x="1518" y="3339"/>
              <a:ext cx="409" cy="4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75" name="Rectangle 8"/>
            <p:cNvSpPr>
              <a:spLocks noChangeArrowheads="1"/>
            </p:cNvSpPr>
            <p:nvPr/>
          </p:nvSpPr>
          <p:spPr bwMode="auto">
            <a:xfrm>
              <a:off x="2063" y="3339"/>
              <a:ext cx="499" cy="4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76" name="Rectangle 9"/>
            <p:cNvSpPr>
              <a:spLocks noChangeArrowheads="1"/>
            </p:cNvSpPr>
            <p:nvPr/>
          </p:nvSpPr>
          <p:spPr bwMode="auto">
            <a:xfrm>
              <a:off x="2698" y="3339"/>
              <a:ext cx="590" cy="4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77" name="Rectangle 10"/>
            <p:cNvSpPr>
              <a:spLocks noChangeArrowheads="1"/>
            </p:cNvSpPr>
            <p:nvPr/>
          </p:nvSpPr>
          <p:spPr bwMode="auto">
            <a:xfrm>
              <a:off x="3424" y="3339"/>
              <a:ext cx="862" cy="4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78" name="Rectangle 11"/>
            <p:cNvSpPr>
              <a:spLocks noChangeArrowheads="1"/>
            </p:cNvSpPr>
            <p:nvPr/>
          </p:nvSpPr>
          <p:spPr bwMode="auto">
            <a:xfrm>
              <a:off x="4422" y="3339"/>
              <a:ext cx="363" cy="40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79" name="Rectangle 12"/>
            <p:cNvSpPr>
              <a:spLocks noChangeArrowheads="1"/>
            </p:cNvSpPr>
            <p:nvPr/>
          </p:nvSpPr>
          <p:spPr bwMode="auto">
            <a:xfrm>
              <a:off x="1066" y="3339"/>
              <a:ext cx="90" cy="409"/>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80" name="Rectangle 13"/>
            <p:cNvSpPr>
              <a:spLocks noChangeArrowheads="1"/>
            </p:cNvSpPr>
            <p:nvPr/>
          </p:nvSpPr>
          <p:spPr bwMode="auto">
            <a:xfrm>
              <a:off x="1338" y="3339"/>
              <a:ext cx="181" cy="409"/>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81" name="Rectangle 14"/>
            <p:cNvSpPr>
              <a:spLocks noChangeArrowheads="1"/>
            </p:cNvSpPr>
            <p:nvPr/>
          </p:nvSpPr>
          <p:spPr bwMode="auto">
            <a:xfrm>
              <a:off x="1928" y="3339"/>
              <a:ext cx="136" cy="409"/>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82" name="Rectangle 15"/>
            <p:cNvSpPr>
              <a:spLocks noChangeArrowheads="1"/>
            </p:cNvSpPr>
            <p:nvPr/>
          </p:nvSpPr>
          <p:spPr bwMode="auto">
            <a:xfrm>
              <a:off x="2563" y="3339"/>
              <a:ext cx="136" cy="409"/>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83" name="Rectangle 16"/>
            <p:cNvSpPr>
              <a:spLocks noChangeArrowheads="1"/>
            </p:cNvSpPr>
            <p:nvPr/>
          </p:nvSpPr>
          <p:spPr bwMode="auto">
            <a:xfrm>
              <a:off x="3288" y="3339"/>
              <a:ext cx="136" cy="409"/>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84" name="Rectangle 17"/>
            <p:cNvSpPr>
              <a:spLocks noChangeArrowheads="1"/>
            </p:cNvSpPr>
            <p:nvPr/>
          </p:nvSpPr>
          <p:spPr bwMode="auto">
            <a:xfrm>
              <a:off x="4286" y="3339"/>
              <a:ext cx="136" cy="409"/>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2485" name="Rectangle 18"/>
            <p:cNvSpPr>
              <a:spLocks noChangeArrowheads="1"/>
            </p:cNvSpPr>
            <p:nvPr/>
          </p:nvSpPr>
          <p:spPr bwMode="auto">
            <a:xfrm>
              <a:off x="703" y="3793"/>
              <a:ext cx="22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15</a:t>
              </a:r>
              <a:r>
                <a:rPr lang="zh-CN" altLang="en-US" sz="1600">
                  <a:solidFill>
                    <a:srgbClr val="000000"/>
                  </a:solidFill>
                </a:rPr>
                <a:t>天</a:t>
              </a:r>
            </a:p>
          </p:txBody>
        </p:sp>
        <p:sp>
          <p:nvSpPr>
            <p:cNvPr id="62486" name="Rectangle 19"/>
            <p:cNvSpPr>
              <a:spLocks noChangeArrowheads="1"/>
            </p:cNvSpPr>
            <p:nvPr/>
          </p:nvSpPr>
          <p:spPr bwMode="auto">
            <a:xfrm>
              <a:off x="1156" y="3794"/>
              <a:ext cx="22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6</a:t>
              </a:r>
              <a:r>
                <a:rPr lang="zh-CN" altLang="en-US" sz="1600">
                  <a:solidFill>
                    <a:srgbClr val="000000"/>
                  </a:solidFill>
                </a:rPr>
                <a:t>天</a:t>
              </a:r>
            </a:p>
          </p:txBody>
        </p:sp>
        <p:sp>
          <p:nvSpPr>
            <p:cNvPr id="62487" name="Rectangle 20"/>
            <p:cNvSpPr>
              <a:spLocks noChangeArrowheads="1"/>
            </p:cNvSpPr>
            <p:nvPr/>
          </p:nvSpPr>
          <p:spPr bwMode="auto">
            <a:xfrm>
              <a:off x="1610" y="3793"/>
              <a:ext cx="22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20</a:t>
              </a:r>
              <a:r>
                <a:rPr lang="zh-CN" altLang="en-US" sz="1600">
                  <a:solidFill>
                    <a:srgbClr val="000000"/>
                  </a:solidFill>
                </a:rPr>
                <a:t>天</a:t>
              </a:r>
            </a:p>
          </p:txBody>
        </p:sp>
        <p:sp>
          <p:nvSpPr>
            <p:cNvPr id="62488" name="Rectangle 21"/>
            <p:cNvSpPr>
              <a:spLocks noChangeArrowheads="1"/>
            </p:cNvSpPr>
            <p:nvPr/>
          </p:nvSpPr>
          <p:spPr bwMode="auto">
            <a:xfrm>
              <a:off x="2199" y="3794"/>
              <a:ext cx="22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30</a:t>
              </a:r>
              <a:r>
                <a:rPr lang="zh-CN" altLang="en-US" sz="1600">
                  <a:solidFill>
                    <a:srgbClr val="000000"/>
                  </a:solidFill>
                </a:rPr>
                <a:t>天</a:t>
              </a:r>
            </a:p>
          </p:txBody>
        </p:sp>
        <p:sp>
          <p:nvSpPr>
            <p:cNvPr id="62489" name="Rectangle 22"/>
            <p:cNvSpPr>
              <a:spLocks noChangeArrowheads="1"/>
            </p:cNvSpPr>
            <p:nvPr/>
          </p:nvSpPr>
          <p:spPr bwMode="auto">
            <a:xfrm>
              <a:off x="2880" y="3793"/>
              <a:ext cx="22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40</a:t>
              </a:r>
              <a:r>
                <a:rPr lang="zh-CN" altLang="en-US" sz="1600">
                  <a:solidFill>
                    <a:srgbClr val="000000"/>
                  </a:solidFill>
                </a:rPr>
                <a:t>天</a:t>
              </a:r>
            </a:p>
          </p:txBody>
        </p:sp>
        <p:sp>
          <p:nvSpPr>
            <p:cNvPr id="62490" name="Rectangle 23"/>
            <p:cNvSpPr>
              <a:spLocks noChangeArrowheads="1"/>
            </p:cNvSpPr>
            <p:nvPr/>
          </p:nvSpPr>
          <p:spPr bwMode="auto">
            <a:xfrm>
              <a:off x="3742" y="3793"/>
              <a:ext cx="22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55</a:t>
              </a:r>
              <a:r>
                <a:rPr lang="zh-CN" altLang="en-US" sz="1600">
                  <a:solidFill>
                    <a:srgbClr val="000000"/>
                  </a:solidFill>
                </a:rPr>
                <a:t>天</a:t>
              </a:r>
            </a:p>
          </p:txBody>
        </p:sp>
        <p:sp>
          <p:nvSpPr>
            <p:cNvPr id="62491" name="Rectangle 24"/>
            <p:cNvSpPr>
              <a:spLocks noChangeArrowheads="1"/>
            </p:cNvSpPr>
            <p:nvPr/>
          </p:nvSpPr>
          <p:spPr bwMode="auto">
            <a:xfrm>
              <a:off x="4513" y="3794"/>
              <a:ext cx="22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20</a:t>
              </a:r>
              <a:r>
                <a:rPr lang="zh-CN" altLang="en-US" sz="1600">
                  <a:solidFill>
                    <a:srgbClr val="000000"/>
                  </a:solidFill>
                </a:rPr>
                <a:t>天</a:t>
              </a:r>
            </a:p>
          </p:txBody>
        </p:sp>
        <p:sp>
          <p:nvSpPr>
            <p:cNvPr id="62492" name="Rectangle 25"/>
            <p:cNvSpPr>
              <a:spLocks noChangeArrowheads="1"/>
            </p:cNvSpPr>
            <p:nvPr/>
          </p:nvSpPr>
          <p:spPr bwMode="auto">
            <a:xfrm>
              <a:off x="975" y="3067"/>
              <a:ext cx="22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2</a:t>
              </a:r>
              <a:r>
                <a:rPr lang="zh-CN" altLang="en-US" sz="1600">
                  <a:solidFill>
                    <a:srgbClr val="000000"/>
                  </a:solidFill>
                </a:rPr>
                <a:t>小时</a:t>
              </a:r>
            </a:p>
          </p:txBody>
        </p:sp>
        <p:sp>
          <p:nvSpPr>
            <p:cNvPr id="62493" name="Rectangle 26"/>
            <p:cNvSpPr>
              <a:spLocks noChangeArrowheads="1"/>
            </p:cNvSpPr>
            <p:nvPr/>
          </p:nvSpPr>
          <p:spPr bwMode="auto">
            <a:xfrm>
              <a:off x="1383" y="3067"/>
              <a:ext cx="22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3</a:t>
              </a:r>
              <a:r>
                <a:rPr lang="zh-CN" altLang="en-US" sz="1600">
                  <a:solidFill>
                    <a:srgbClr val="000000"/>
                  </a:solidFill>
                </a:rPr>
                <a:t>小时</a:t>
              </a:r>
            </a:p>
          </p:txBody>
        </p:sp>
        <p:sp>
          <p:nvSpPr>
            <p:cNvPr id="62494" name="Rectangle 27"/>
            <p:cNvSpPr>
              <a:spLocks noChangeArrowheads="1"/>
            </p:cNvSpPr>
            <p:nvPr/>
          </p:nvSpPr>
          <p:spPr bwMode="auto">
            <a:xfrm>
              <a:off x="1882" y="3067"/>
              <a:ext cx="36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2.5</a:t>
              </a:r>
              <a:r>
                <a:rPr lang="zh-CN" altLang="en-US" sz="1600">
                  <a:solidFill>
                    <a:srgbClr val="000000"/>
                  </a:solidFill>
                </a:rPr>
                <a:t>小时</a:t>
              </a:r>
            </a:p>
          </p:txBody>
        </p:sp>
        <p:sp>
          <p:nvSpPr>
            <p:cNvPr id="62495" name="Rectangle 28"/>
            <p:cNvSpPr>
              <a:spLocks noChangeArrowheads="1"/>
            </p:cNvSpPr>
            <p:nvPr/>
          </p:nvSpPr>
          <p:spPr bwMode="auto">
            <a:xfrm>
              <a:off x="2517" y="3067"/>
              <a:ext cx="36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2.5</a:t>
              </a:r>
              <a:r>
                <a:rPr lang="zh-CN" altLang="en-US" sz="1600">
                  <a:solidFill>
                    <a:srgbClr val="000000"/>
                  </a:solidFill>
                </a:rPr>
                <a:t>小时</a:t>
              </a:r>
            </a:p>
          </p:txBody>
        </p:sp>
        <p:sp>
          <p:nvSpPr>
            <p:cNvPr id="62496" name="Rectangle 29"/>
            <p:cNvSpPr>
              <a:spLocks noChangeArrowheads="1"/>
            </p:cNvSpPr>
            <p:nvPr/>
          </p:nvSpPr>
          <p:spPr bwMode="auto">
            <a:xfrm>
              <a:off x="3152" y="3067"/>
              <a:ext cx="36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2.5</a:t>
              </a:r>
              <a:r>
                <a:rPr lang="zh-CN" altLang="en-US" sz="1600">
                  <a:solidFill>
                    <a:srgbClr val="000000"/>
                  </a:solidFill>
                </a:rPr>
                <a:t>小时</a:t>
              </a:r>
            </a:p>
          </p:txBody>
        </p:sp>
        <p:sp>
          <p:nvSpPr>
            <p:cNvPr id="62497" name="Rectangle 30"/>
            <p:cNvSpPr>
              <a:spLocks noChangeArrowheads="1"/>
            </p:cNvSpPr>
            <p:nvPr/>
          </p:nvSpPr>
          <p:spPr bwMode="auto">
            <a:xfrm>
              <a:off x="4195" y="3067"/>
              <a:ext cx="36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600">
                  <a:solidFill>
                    <a:srgbClr val="000000"/>
                  </a:solidFill>
                </a:rPr>
                <a:t>2.5</a:t>
              </a:r>
              <a:r>
                <a:rPr lang="zh-CN" altLang="en-US" sz="1600">
                  <a:solidFill>
                    <a:srgbClr val="000000"/>
                  </a:solidFill>
                </a:rPr>
                <a:t>小时</a:t>
              </a:r>
            </a:p>
          </p:txBody>
        </p:sp>
      </p:grpSp>
      <p:sp>
        <p:nvSpPr>
          <p:cNvPr id="62471" name="Rectangle 32"/>
          <p:cNvSpPr>
            <a:spLocks noChangeArrowheads="1"/>
          </p:cNvSpPr>
          <p:nvPr/>
        </p:nvSpPr>
        <p:spPr bwMode="auto">
          <a:xfrm>
            <a:off x="3348038" y="2349500"/>
            <a:ext cx="21256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838200" indent="-38100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257300" indent="-342900" eaLnBrk="0" hangingPunct="0">
              <a:spcBef>
                <a:spcPct val="20000"/>
              </a:spcBef>
              <a:buClr>
                <a:schemeClr val="tx1"/>
              </a:buClr>
              <a:buChar char="•"/>
              <a:defRPr sz="2400">
                <a:solidFill>
                  <a:schemeClr val="tx1"/>
                </a:solidFill>
                <a:latin typeface="Arial" pitchFamily="34" charset="0"/>
              </a:defRPr>
            </a:lvl3pPr>
            <a:lvl4pPr marL="1676400" indent="-304800" eaLnBrk="0" hangingPunct="0">
              <a:spcBef>
                <a:spcPct val="20000"/>
              </a:spcBef>
              <a:buChar char="–"/>
              <a:defRPr sz="2000">
                <a:solidFill>
                  <a:schemeClr val="tx1"/>
                </a:solidFill>
                <a:latin typeface="Arial" pitchFamily="34" charset="0"/>
              </a:defRPr>
            </a:lvl4pPr>
            <a:lvl5pPr marL="2133600" indent="-304800" eaLnBrk="0" hangingPunct="0">
              <a:spcBef>
                <a:spcPct val="20000"/>
              </a:spcBef>
              <a:buChar char="»"/>
              <a:defRPr sz="2000">
                <a:solidFill>
                  <a:schemeClr val="tx1"/>
                </a:solidFill>
                <a:latin typeface="Arial" pitchFamily="34" charset="0"/>
              </a:defRPr>
            </a:lvl5pPr>
            <a:lvl6pPr marL="2590800" indent="-304800" eaLnBrk="0" fontAlgn="base" hangingPunct="0">
              <a:spcBef>
                <a:spcPct val="20000"/>
              </a:spcBef>
              <a:spcAft>
                <a:spcPct val="0"/>
              </a:spcAft>
              <a:buChar char="»"/>
              <a:defRPr sz="2000">
                <a:solidFill>
                  <a:schemeClr val="tx1"/>
                </a:solidFill>
                <a:latin typeface="Arial" pitchFamily="34" charset="0"/>
              </a:defRPr>
            </a:lvl6pPr>
            <a:lvl7pPr marL="3048000" indent="-304800" eaLnBrk="0" fontAlgn="base" hangingPunct="0">
              <a:spcBef>
                <a:spcPct val="20000"/>
              </a:spcBef>
              <a:spcAft>
                <a:spcPct val="0"/>
              </a:spcAft>
              <a:buChar char="»"/>
              <a:defRPr sz="2000">
                <a:solidFill>
                  <a:schemeClr val="tx1"/>
                </a:solidFill>
                <a:latin typeface="Arial" pitchFamily="34" charset="0"/>
              </a:defRPr>
            </a:lvl7pPr>
            <a:lvl8pPr marL="3505200" indent="-304800" eaLnBrk="0" fontAlgn="base" hangingPunct="0">
              <a:spcBef>
                <a:spcPct val="20000"/>
              </a:spcBef>
              <a:spcAft>
                <a:spcPct val="0"/>
              </a:spcAft>
              <a:buChar char="»"/>
              <a:defRPr sz="2000">
                <a:solidFill>
                  <a:schemeClr val="tx1"/>
                </a:solidFill>
                <a:latin typeface="Arial" pitchFamily="34" charset="0"/>
              </a:defRPr>
            </a:lvl8pPr>
            <a:lvl9pPr marL="3962400" indent="-3048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20000"/>
              </a:lnSpc>
              <a:buFont typeface="Wingdings" pitchFamily="2" charset="2"/>
              <a:buNone/>
            </a:pPr>
            <a:r>
              <a:rPr lang="zh-CN" altLang="en-US" sz="2000">
                <a:solidFill>
                  <a:srgbClr val="000000"/>
                </a:solidFill>
              </a:rPr>
              <a:t>可靠性计算例子</a:t>
            </a:r>
            <a:endParaRPr lang="zh-CN" altLang="en-US" sz="2000">
              <a:solidFill>
                <a:srgbClr val="000000"/>
              </a:solidFill>
              <a:cs typeface="Arial" pitchFamily="34" charset="0"/>
            </a:endParaRPr>
          </a:p>
          <a:p>
            <a:pPr eaLnBrk="1" hangingPunct="1">
              <a:lnSpc>
                <a:spcPct val="120000"/>
              </a:lnSpc>
              <a:buFont typeface="Wingdings" pitchFamily="2" charset="2"/>
              <a:buNone/>
            </a:pPr>
            <a:endParaRPr lang="zh-CN" alt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blinds(horizontal)">
                                      <p:cBhvr>
                                        <p:cTn id="7" dur="500"/>
                                        <p:tgtEl>
                                          <p:spTgt spid="31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12" dur="500"/>
                                        <p:tgtEl>
                                          <p:spTgt spid="318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7" dur="500"/>
                                        <p:tgtEl>
                                          <p:spTgt spid="318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22" dur="500"/>
                                        <p:tgtEl>
                                          <p:spTgt spid="318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7" dur="500"/>
                                        <p:tgtEl>
                                          <p:spTgt spid="3184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32" dur="500"/>
                                        <p:tgtEl>
                                          <p:spTgt spid="3184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8467">
                                            <p:txEl>
                                              <p:pRg st="6" end="6"/>
                                            </p:txEl>
                                          </p:spTgt>
                                        </p:tgtEl>
                                        <p:attrNameLst>
                                          <p:attrName>style.visibility</p:attrName>
                                        </p:attrNameLst>
                                      </p:cBhvr>
                                      <p:to>
                                        <p:strVal val="visible"/>
                                      </p:to>
                                    </p:set>
                                    <p:animEffect transition="in" filter="blinds(horizontal)">
                                      <p:cBhvr>
                                        <p:cTn id="37" dur="500"/>
                                        <p:tgtEl>
                                          <p:spTgt spid="318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63491"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63492" name="Rectangle 2"/>
          <p:cNvSpPr>
            <a:spLocks noGrp="1" noChangeArrowheads="1"/>
          </p:cNvSpPr>
          <p:nvPr>
            <p:ph type="title"/>
          </p:nvPr>
        </p:nvSpPr>
        <p:spPr/>
        <p:txBody>
          <a:bodyPr/>
          <a:lstStyle/>
          <a:p>
            <a:pPr eaLnBrk="1" hangingPunct="1"/>
            <a:r>
              <a:rPr lang="en-US" altLang="zh-CN" smtClean="0">
                <a:ea typeface="宋体" pitchFamily="2" charset="-122"/>
              </a:rPr>
              <a:t>3. </a:t>
            </a:r>
            <a:r>
              <a:rPr lang="zh-CN" altLang="en-US" smtClean="0">
                <a:ea typeface="宋体" pitchFamily="2" charset="-122"/>
              </a:rPr>
              <a:t>负载测试</a:t>
            </a:r>
          </a:p>
        </p:txBody>
      </p:sp>
      <p:graphicFrame>
        <p:nvGraphicFramePr>
          <p:cNvPr id="485379" name="Object 3"/>
          <p:cNvGraphicFramePr>
            <a:graphicFrameLocks noChangeAspect="1"/>
          </p:cNvGraphicFramePr>
          <p:nvPr>
            <p:ph sz="half" idx="1"/>
          </p:nvPr>
        </p:nvGraphicFramePr>
        <p:xfrm>
          <a:off x="744538" y="1730375"/>
          <a:ext cx="2201862" cy="2251075"/>
        </p:xfrm>
        <a:graphic>
          <a:graphicData uri="http://schemas.openxmlformats.org/presentationml/2006/ole">
            <mc:AlternateContent xmlns:mc="http://schemas.openxmlformats.org/markup-compatibility/2006">
              <mc:Choice xmlns:v="urn:schemas-microsoft-com:vml" Requires="v">
                <p:oleObj spid="_x0000_s63501" name="Visio" r:id="rId3" imgW="954657" imgH="954657" progId="Visio.Drawing.6">
                  <p:embed/>
                </p:oleObj>
              </mc:Choice>
              <mc:Fallback>
                <p:oleObj name="Visio" r:id="rId3" imgW="954657" imgH="954657"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38" y="1730375"/>
                        <a:ext cx="2201862"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5380" name="Group 4"/>
          <p:cNvGrpSpPr>
            <a:grpSpLocks/>
          </p:cNvGrpSpPr>
          <p:nvPr/>
        </p:nvGrpSpPr>
        <p:grpSpPr bwMode="auto">
          <a:xfrm>
            <a:off x="0" y="4652963"/>
            <a:ext cx="1582738" cy="1152525"/>
            <a:chOff x="576" y="1968"/>
            <a:chExt cx="432" cy="348"/>
          </a:xfrm>
        </p:grpSpPr>
        <p:sp>
          <p:nvSpPr>
            <p:cNvPr id="63498" name="Oval 5"/>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3499" name="Freeform 6"/>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5384" name="Text Box 8"/>
          <p:cNvSpPr txBox="1">
            <a:spLocks noChangeArrowheads="1"/>
          </p:cNvSpPr>
          <p:nvPr/>
        </p:nvSpPr>
        <p:spPr bwMode="auto">
          <a:xfrm>
            <a:off x="3276600" y="4581525"/>
            <a:ext cx="5545138" cy="1476375"/>
          </a:xfrm>
          <a:prstGeom prst="rect">
            <a:avLst/>
          </a:prstGeom>
          <a:gradFill rotWithShape="1">
            <a:gsLst>
              <a:gs pos="0">
                <a:srgbClr val="FFCC00"/>
              </a:gs>
              <a:gs pos="100000">
                <a:srgbClr val="FFFFFF"/>
              </a:gs>
            </a:gsLst>
            <a:lin ang="5400000" scaled="1"/>
          </a:gradFill>
          <a:ln w="12700" algn="ctr">
            <a:solidFill>
              <a:schemeClr val="bg2"/>
            </a:solidFill>
            <a:miter lim="800000"/>
            <a:headEnd/>
            <a:tailEnd/>
          </a:ln>
          <a:effectLst>
            <a:outerShdw dist="45791" dir="2021404"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buFont typeface="Wingdings" pitchFamily="2" charset="2"/>
              <a:buNone/>
            </a:pPr>
            <a:r>
              <a:rPr lang="zh-CN" altLang="en-US" sz="2000"/>
              <a:t>负载测试和稳定性测试比较相似，都是让系统连续运行，区别就在于负载测试需要给系统施加刚好能承受的压力。</a:t>
            </a:r>
          </a:p>
        </p:txBody>
      </p:sp>
      <p:sp>
        <p:nvSpPr>
          <p:cNvPr id="485385" name="Rectangle 9"/>
          <p:cNvSpPr>
            <a:spLocks noChangeArrowheads="1"/>
          </p:cNvSpPr>
          <p:nvPr/>
        </p:nvSpPr>
        <p:spPr bwMode="auto">
          <a:xfrm>
            <a:off x="1403350" y="2133600"/>
            <a:ext cx="1081088" cy="719138"/>
          </a:xfrm>
          <a:prstGeom prst="rect">
            <a:avLst/>
          </a:prstGeom>
          <a:solidFill>
            <a:srgbClr val="0066FF"/>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485387" name="Text Box 11"/>
          <p:cNvSpPr txBox="1">
            <a:spLocks noChangeArrowheads="1"/>
          </p:cNvSpPr>
          <p:nvPr/>
        </p:nvSpPr>
        <p:spPr bwMode="auto">
          <a:xfrm>
            <a:off x="3276600" y="1773238"/>
            <a:ext cx="5472113" cy="2390775"/>
          </a:xfrm>
          <a:prstGeom prst="rect">
            <a:avLst/>
          </a:prstGeom>
          <a:gradFill rotWithShape="1">
            <a:gsLst>
              <a:gs pos="0">
                <a:srgbClr val="FFCC00"/>
              </a:gs>
              <a:gs pos="100000">
                <a:srgbClr val="FFFFFF"/>
              </a:gs>
            </a:gsLst>
            <a:lin ang="5400000" scaled="1"/>
          </a:gradFill>
          <a:ln w="12700" algn="ctr">
            <a:solidFill>
              <a:schemeClr val="bg2"/>
            </a:solidFill>
            <a:miter lim="800000"/>
            <a:headEnd/>
            <a:tailEnd/>
          </a:ln>
          <a:effectLst>
            <a:outerShdw dist="45791" dir="2021404"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buFont typeface="Wingdings" pitchFamily="2" charset="2"/>
              <a:buNone/>
            </a:pPr>
            <a:r>
              <a:rPr lang="zh-CN" altLang="en-US" sz="2000"/>
              <a:t>负载测试（</a:t>
            </a:r>
            <a:r>
              <a:rPr lang="en-US" altLang="zh-CN" sz="2000"/>
              <a:t>load testing</a:t>
            </a:r>
            <a:r>
              <a:rPr lang="zh-CN" altLang="en-US" sz="2000"/>
              <a:t>）是性能测试的一种，侧重于验证和评估在满足性能指标的情况下，</a:t>
            </a:r>
            <a:r>
              <a:rPr lang="zh-CN" altLang="en-US" sz="2000">
                <a:solidFill>
                  <a:srgbClr val="FF0000"/>
                </a:solidFill>
              </a:rPr>
              <a:t>系统所能承受的最大负载量</a:t>
            </a:r>
            <a:r>
              <a:rPr lang="zh-CN" altLang="en-US" sz="2000"/>
              <a:t>。即让系统在其能忍受的压力的极限范围内连续运行，来测试系统的稳定性。</a:t>
            </a:r>
            <a:r>
              <a:rPr lang="zh-CN" altLang="en-US" sz="2000" b="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85379"/>
                                        </p:tgtEl>
                                        <p:attrNameLst>
                                          <p:attrName>style.visibility</p:attrName>
                                        </p:attrNameLst>
                                      </p:cBhvr>
                                      <p:to>
                                        <p:strVal val="visible"/>
                                      </p:to>
                                    </p:set>
                                    <p:animEffect transition="in" filter="blinds(horizontal)">
                                      <p:cBhvr>
                                        <p:cTn id="7" dur="500"/>
                                        <p:tgtEl>
                                          <p:spTgt spid="485379"/>
                                        </p:tgtEl>
                                      </p:cBhvr>
                                    </p:animEffect>
                                  </p:childTnLst>
                                </p:cTn>
                              </p:par>
                              <p:par>
                                <p:cTn id="8" presetID="3" presetClass="entr" presetSubtype="10" fill="hold" nodeType="withEffect">
                                  <p:stCondLst>
                                    <p:cond delay="0"/>
                                  </p:stCondLst>
                                  <p:childTnLst>
                                    <p:set>
                                      <p:cBhvr>
                                        <p:cTn id="9" dur="1" fill="hold">
                                          <p:stCondLst>
                                            <p:cond delay="0"/>
                                          </p:stCondLst>
                                        </p:cTn>
                                        <p:tgtEl>
                                          <p:spTgt spid="485380"/>
                                        </p:tgtEl>
                                        <p:attrNameLst>
                                          <p:attrName>style.visibility</p:attrName>
                                        </p:attrNameLst>
                                      </p:cBhvr>
                                      <p:to>
                                        <p:strVal val="visible"/>
                                      </p:to>
                                    </p:set>
                                    <p:animEffect transition="in" filter="blinds(horizontal)">
                                      <p:cBhvr>
                                        <p:cTn id="10" dur="500"/>
                                        <p:tgtEl>
                                          <p:spTgt spid="485380"/>
                                        </p:tgtEl>
                                      </p:cBhvr>
                                    </p:animEffect>
                                  </p:childTnLst>
                                </p:cTn>
                              </p:par>
                            </p:childTnLst>
                          </p:cTn>
                        </p:par>
                        <p:par>
                          <p:cTn id="11" fill="hold" nodeType="afterGroup">
                            <p:stCondLst>
                              <p:cond delay="500"/>
                            </p:stCondLst>
                            <p:childTnLst>
                              <p:par>
                                <p:cTn id="12" presetID="0" presetClass="path" presetSubtype="0" accel="50000" decel="50000" fill="hold" nodeType="afterEffect">
                                  <p:stCondLst>
                                    <p:cond delay="0"/>
                                  </p:stCondLst>
                                  <p:childTnLst>
                                    <p:animMotion origin="layout" path="M -0.03906 -0.03149 L 0.0868 -0.18889 " pathEditMode="relative" rAng="0" ptsTypes="AA">
                                      <p:cBhvr>
                                        <p:cTn id="13" dur="2000" fill="hold"/>
                                        <p:tgtEl>
                                          <p:spTgt spid="485380"/>
                                        </p:tgtEl>
                                        <p:attrNameLst>
                                          <p:attrName>ppt_x</p:attrName>
                                          <p:attrName>ppt_y</p:attrName>
                                        </p:attrNameLst>
                                      </p:cBhvr>
                                      <p:rCtr x="6285" y="-7870"/>
                                    </p:animMotion>
                                  </p:childTnLst>
                                </p:cTn>
                              </p:par>
                            </p:childTnLst>
                          </p:cTn>
                        </p:par>
                        <p:par>
                          <p:cTn id="14" fill="hold" nodeType="afterGroup">
                            <p:stCondLst>
                              <p:cond delay="2500"/>
                            </p:stCondLst>
                            <p:childTnLst>
                              <p:par>
                                <p:cTn id="15" presetID="22" presetClass="entr" presetSubtype="4" fill="hold" grpId="0" nodeType="afterEffect">
                                  <p:stCondLst>
                                    <p:cond delay="0"/>
                                  </p:stCondLst>
                                  <p:childTnLst>
                                    <p:set>
                                      <p:cBhvr>
                                        <p:cTn id="16" dur="1" fill="hold">
                                          <p:stCondLst>
                                            <p:cond delay="0"/>
                                          </p:stCondLst>
                                        </p:cTn>
                                        <p:tgtEl>
                                          <p:spTgt spid="485385"/>
                                        </p:tgtEl>
                                        <p:attrNameLst>
                                          <p:attrName>style.visibility</p:attrName>
                                        </p:attrNameLst>
                                      </p:cBhvr>
                                      <p:to>
                                        <p:strVal val="visible"/>
                                      </p:to>
                                    </p:set>
                                    <p:animEffect transition="in" filter="wipe(down)">
                                      <p:cBhvr>
                                        <p:cTn id="17" dur="500"/>
                                        <p:tgtEl>
                                          <p:spTgt spid="485385"/>
                                        </p:tgtEl>
                                      </p:cBhvr>
                                    </p:animEffect>
                                  </p:childTnLst>
                                </p:cTn>
                              </p:par>
                              <p:par>
                                <p:cTn id="18" presetID="32" presetClass="emph" presetSubtype="0" repeatCount="indefinite" fill="hold" nodeType="withEffect">
                                  <p:stCondLst>
                                    <p:cond delay="0"/>
                                  </p:stCondLst>
                                  <p:childTnLst>
                                    <p:animClr clrSpc="rgb" dir="cw">
                                      <p:cBhvr override="childStyle">
                                        <p:cTn id="19" dur="100" fill="hold"/>
                                        <p:tgtEl>
                                          <p:spTgt spid="485379"/>
                                        </p:tgtEl>
                                        <p:attrNameLst>
                                          <p:attrName>style.color</p:attrName>
                                        </p:attrNameLst>
                                      </p:cBhvr>
                                      <p:to>
                                        <a:schemeClr val="bg1"/>
                                      </p:to>
                                    </p:animClr>
                                    <p:animClr clrSpc="rgb" dir="cw">
                                      <p:cBhvr>
                                        <p:cTn id="20" dur="100" fill="hold"/>
                                        <p:tgtEl>
                                          <p:spTgt spid="485379"/>
                                        </p:tgtEl>
                                        <p:attrNameLst>
                                          <p:attrName>fillcolor</p:attrName>
                                        </p:attrNameLst>
                                      </p:cBhvr>
                                      <p:to>
                                        <a:schemeClr val="bg1"/>
                                      </p:to>
                                    </p:animClr>
                                    <p:set>
                                      <p:cBhvr>
                                        <p:cTn id="21" dur="100" fill="hold"/>
                                        <p:tgtEl>
                                          <p:spTgt spid="485379"/>
                                        </p:tgtEl>
                                        <p:attrNameLst>
                                          <p:attrName>fill.type</p:attrName>
                                        </p:attrNameLst>
                                      </p:cBhvr>
                                      <p:to>
                                        <p:strVal val="solid"/>
                                      </p:to>
                                    </p:set>
                                    <p:set>
                                      <p:cBhvr>
                                        <p:cTn id="22" dur="100" fill="hold"/>
                                        <p:tgtEl>
                                          <p:spTgt spid="485379"/>
                                        </p:tgtEl>
                                        <p:attrNameLst>
                                          <p:attrName>fill.on</p:attrName>
                                        </p:attrNameLst>
                                      </p:cBhvr>
                                      <p:to>
                                        <p:strVal val="true"/>
                                      </p:to>
                                    </p:set>
                                    <p:animRot by="120000">
                                      <p:cBhvr>
                                        <p:cTn id="23" dur="100" fill="hold">
                                          <p:stCondLst>
                                            <p:cond delay="0"/>
                                          </p:stCondLst>
                                        </p:cTn>
                                        <p:tgtEl>
                                          <p:spTgt spid="485379"/>
                                        </p:tgtEl>
                                        <p:attrNameLst>
                                          <p:attrName>r</p:attrName>
                                        </p:attrNameLst>
                                      </p:cBhvr>
                                    </p:animRot>
                                    <p:animRot by="-240000">
                                      <p:cBhvr>
                                        <p:cTn id="24" dur="200" fill="hold">
                                          <p:stCondLst>
                                            <p:cond delay="200"/>
                                          </p:stCondLst>
                                        </p:cTn>
                                        <p:tgtEl>
                                          <p:spTgt spid="485379"/>
                                        </p:tgtEl>
                                        <p:attrNameLst>
                                          <p:attrName>r</p:attrName>
                                        </p:attrNameLst>
                                      </p:cBhvr>
                                    </p:animRot>
                                    <p:animRot by="240000">
                                      <p:cBhvr>
                                        <p:cTn id="25" dur="200" fill="hold">
                                          <p:stCondLst>
                                            <p:cond delay="400"/>
                                          </p:stCondLst>
                                        </p:cTn>
                                        <p:tgtEl>
                                          <p:spTgt spid="485379"/>
                                        </p:tgtEl>
                                        <p:attrNameLst>
                                          <p:attrName>r</p:attrName>
                                        </p:attrNameLst>
                                      </p:cBhvr>
                                    </p:animRot>
                                    <p:animRot by="-240000">
                                      <p:cBhvr>
                                        <p:cTn id="26" dur="200" fill="hold">
                                          <p:stCondLst>
                                            <p:cond delay="600"/>
                                          </p:stCondLst>
                                        </p:cTn>
                                        <p:tgtEl>
                                          <p:spTgt spid="485379"/>
                                        </p:tgtEl>
                                        <p:attrNameLst>
                                          <p:attrName>r</p:attrName>
                                        </p:attrNameLst>
                                      </p:cBhvr>
                                    </p:animRot>
                                    <p:animRot by="120000">
                                      <p:cBhvr>
                                        <p:cTn id="27" dur="200" fill="hold">
                                          <p:stCondLst>
                                            <p:cond delay="800"/>
                                          </p:stCondLst>
                                        </p:cTn>
                                        <p:tgtEl>
                                          <p:spTgt spid="485379"/>
                                        </p:tgtEl>
                                        <p:attrNameLst>
                                          <p:attrName>r</p:attrName>
                                        </p:attrNameLst>
                                      </p:cBhvr>
                                    </p:animRot>
                                  </p:childTnLst>
                                </p:cTn>
                              </p:par>
                              <p:par>
                                <p:cTn id="28" presetID="27" presetClass="emph" presetSubtype="0" repeatCount="indefinite" fill="hold" grpId="1" nodeType="withEffect">
                                  <p:stCondLst>
                                    <p:cond delay="0"/>
                                  </p:stCondLst>
                                  <p:endCondLst>
                                    <p:cond evt="onNext" delay="0">
                                      <p:tgtEl>
                                        <p:sldTgt/>
                                      </p:tgtEl>
                                    </p:cond>
                                  </p:endCondLst>
                                  <p:childTnLst>
                                    <p:animClr clrSpc="rgb" dir="cw">
                                      <p:cBhvr override="childStyle">
                                        <p:cTn id="29" dur="250" autoRev="1" fill="hold"/>
                                        <p:tgtEl>
                                          <p:spTgt spid="485385"/>
                                        </p:tgtEl>
                                        <p:attrNameLst>
                                          <p:attrName>style.color</p:attrName>
                                        </p:attrNameLst>
                                      </p:cBhvr>
                                      <p:to>
                                        <a:srgbClr val="FF0000"/>
                                      </p:to>
                                    </p:animClr>
                                    <p:animClr clrSpc="rgb" dir="cw">
                                      <p:cBhvr>
                                        <p:cTn id="30" dur="250" autoRev="1" fill="hold"/>
                                        <p:tgtEl>
                                          <p:spTgt spid="485385"/>
                                        </p:tgtEl>
                                        <p:attrNameLst>
                                          <p:attrName>fillcolor</p:attrName>
                                        </p:attrNameLst>
                                      </p:cBhvr>
                                      <p:to>
                                        <a:srgbClr val="FF0000"/>
                                      </p:to>
                                    </p:animClr>
                                    <p:set>
                                      <p:cBhvr>
                                        <p:cTn id="31" dur="250" autoRev="1" fill="hold"/>
                                        <p:tgtEl>
                                          <p:spTgt spid="485385"/>
                                        </p:tgtEl>
                                        <p:attrNameLst>
                                          <p:attrName>fill.type</p:attrName>
                                        </p:attrNameLst>
                                      </p:cBhvr>
                                      <p:to>
                                        <p:strVal val="solid"/>
                                      </p:to>
                                    </p:set>
                                    <p:set>
                                      <p:cBhvr>
                                        <p:cTn id="32" dur="250" autoRev="1" fill="hold"/>
                                        <p:tgtEl>
                                          <p:spTgt spid="485385"/>
                                        </p:tgtEl>
                                        <p:attrNameLst>
                                          <p:attrName>fill.on</p:attrName>
                                        </p:attrNameLst>
                                      </p:cBhvr>
                                      <p:to>
                                        <p:strVal val="true"/>
                                      </p:to>
                                    </p:set>
                                  </p:childTnLst>
                                </p:cTn>
                              </p:par>
                            </p:childTnLst>
                          </p:cTn>
                        </p:par>
                        <p:par>
                          <p:cTn id="33" fill="hold" nodeType="afterGroup">
                            <p:stCondLst>
                              <p:cond delay="3500"/>
                            </p:stCondLst>
                            <p:childTnLst>
                              <p:par>
                                <p:cTn id="34" presetID="3" presetClass="entr" presetSubtype="10" fill="hold" grpId="0" nodeType="afterEffect">
                                  <p:stCondLst>
                                    <p:cond delay="0"/>
                                  </p:stCondLst>
                                  <p:childTnLst>
                                    <p:set>
                                      <p:cBhvr>
                                        <p:cTn id="35" dur="1" fill="hold">
                                          <p:stCondLst>
                                            <p:cond delay="0"/>
                                          </p:stCondLst>
                                        </p:cTn>
                                        <p:tgtEl>
                                          <p:spTgt spid="485387"/>
                                        </p:tgtEl>
                                        <p:attrNameLst>
                                          <p:attrName>style.visibility</p:attrName>
                                        </p:attrNameLst>
                                      </p:cBhvr>
                                      <p:to>
                                        <p:strVal val="visible"/>
                                      </p:to>
                                    </p:set>
                                    <p:animEffect transition="in" filter="blinds(horizontal)">
                                      <p:cBhvr>
                                        <p:cTn id="36" dur="500"/>
                                        <p:tgtEl>
                                          <p:spTgt spid="48538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4" presetClass="entr" presetSubtype="0" fill="hold" grpId="0" nodeType="clickEffect">
                                  <p:stCondLst>
                                    <p:cond delay="0"/>
                                  </p:stCondLst>
                                  <p:childTnLst>
                                    <p:set>
                                      <p:cBhvr>
                                        <p:cTn id="40" dur="1" fill="hold">
                                          <p:stCondLst>
                                            <p:cond delay="0"/>
                                          </p:stCondLst>
                                        </p:cTn>
                                        <p:tgtEl>
                                          <p:spTgt spid="485384"/>
                                        </p:tgtEl>
                                        <p:attrNameLst>
                                          <p:attrName>style.visibility</p:attrName>
                                        </p:attrNameLst>
                                      </p:cBhvr>
                                      <p:to>
                                        <p:strVal val="visible"/>
                                      </p:to>
                                    </p:set>
                                    <p:anim to="" calcmode="lin" valueType="num">
                                      <p:cBhvr>
                                        <p:cTn id="41" dur="1" fill="hold"/>
                                        <p:tgtEl>
                                          <p:spTgt spid="48538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4" grpId="0" animBg="1"/>
      <p:bldP spid="485385" grpId="0" animBg="1"/>
      <p:bldP spid="485385" grpId="1" animBg="1"/>
      <p:bldP spid="4853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819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8196" name="Rectangle 2"/>
          <p:cNvSpPr>
            <a:spLocks noGrp="1" noChangeArrowheads="1"/>
          </p:cNvSpPr>
          <p:nvPr>
            <p:ph type="title"/>
          </p:nvPr>
        </p:nvSpPr>
        <p:spPr/>
        <p:txBody>
          <a:bodyPr/>
          <a:lstStyle/>
          <a:p>
            <a:pPr eaLnBrk="1" hangingPunct="1"/>
            <a:r>
              <a:rPr lang="zh-CN" altLang="en-US" smtClean="0">
                <a:ea typeface="宋体" pitchFamily="2" charset="-122"/>
                <a:hlinkClick r:id="rId2" action="ppaction://hlinksldjump"/>
              </a:rPr>
              <a:t>单元测试和集成测试</a:t>
            </a:r>
            <a:endParaRPr lang="en-US" altLang="zh-CN" smtClean="0">
              <a:ea typeface="宋体" pitchFamily="2" charset="-122"/>
            </a:endParaRPr>
          </a:p>
        </p:txBody>
      </p:sp>
      <p:sp>
        <p:nvSpPr>
          <p:cNvPr id="8197" name="Rectangle 3"/>
          <p:cNvSpPr>
            <a:spLocks noGrp="1" noChangeArrowheads="1"/>
          </p:cNvSpPr>
          <p:nvPr>
            <p:ph type="body" idx="1"/>
          </p:nvPr>
        </p:nvSpPr>
        <p:spPr>
          <a:xfrm>
            <a:off x="971550" y="1412875"/>
            <a:ext cx="7345363" cy="4824413"/>
          </a:xfrm>
          <a:noFill/>
        </p:spPr>
        <p:txBody>
          <a:bodyPr/>
          <a:lstStyle/>
          <a:p>
            <a:pPr eaLnBrk="1" hangingPunct="1">
              <a:lnSpc>
                <a:spcPct val="150000"/>
              </a:lnSpc>
              <a:buFont typeface="Wingdings" pitchFamily="2" charset="2"/>
              <a:buNone/>
            </a:pPr>
            <a:r>
              <a:rPr lang="zh-CN" altLang="en-US" sz="2800" b="1" smtClean="0">
                <a:ea typeface="宋体" pitchFamily="2" charset="-122"/>
              </a:rPr>
              <a:t>          </a:t>
            </a:r>
            <a:r>
              <a:rPr lang="zh-CN" altLang="en-US" sz="2800" b="1" smtClean="0">
                <a:solidFill>
                  <a:srgbClr val="FF0000"/>
                </a:solidFill>
                <a:ea typeface="宋体" pitchFamily="2" charset="-122"/>
              </a:rPr>
              <a:t>单元测试</a:t>
            </a:r>
            <a:r>
              <a:rPr lang="zh-CN" altLang="en-US" sz="2800" b="1" smtClean="0">
                <a:ea typeface="宋体" pitchFamily="2" charset="-122"/>
              </a:rPr>
              <a:t>（</a:t>
            </a:r>
            <a:r>
              <a:rPr lang="en-US" altLang="zh-CN" sz="2800" b="1" smtClean="0">
                <a:ea typeface="宋体" pitchFamily="2" charset="-122"/>
              </a:rPr>
              <a:t>unit testing</a:t>
            </a:r>
            <a:r>
              <a:rPr lang="zh-CN" altLang="en-US" sz="2800" b="1" smtClean="0">
                <a:ea typeface="宋体" pitchFamily="2" charset="-122"/>
              </a:rPr>
              <a:t>），是指对软件中的最小可测试单元用白盒测试方法进行检查和验证。</a:t>
            </a:r>
          </a:p>
          <a:p>
            <a:pPr eaLnBrk="1" hangingPunct="1">
              <a:lnSpc>
                <a:spcPct val="150000"/>
              </a:lnSpc>
              <a:buFont typeface="Wingdings" pitchFamily="2" charset="2"/>
              <a:buNone/>
            </a:pPr>
            <a:r>
              <a:rPr lang="zh-CN" altLang="en-US" sz="2800" b="1" smtClean="0">
                <a:ea typeface="宋体" pitchFamily="2" charset="-122"/>
              </a:rPr>
              <a:t>           </a:t>
            </a:r>
            <a:r>
              <a:rPr lang="zh-CN" altLang="en-US" sz="2800" b="1" smtClean="0">
                <a:solidFill>
                  <a:srgbClr val="FF0000"/>
                </a:solidFill>
                <a:ea typeface="宋体" pitchFamily="2" charset="-122"/>
              </a:rPr>
              <a:t>集成测试</a:t>
            </a:r>
            <a:r>
              <a:rPr lang="zh-CN" altLang="en-US" sz="2800" b="1" smtClean="0">
                <a:ea typeface="宋体" pitchFamily="2" charset="-122"/>
              </a:rPr>
              <a:t>（</a:t>
            </a:r>
            <a:r>
              <a:rPr lang="en-US" altLang="zh-CN" sz="2800" b="1" smtClean="0">
                <a:ea typeface="宋体" pitchFamily="2" charset="-122"/>
              </a:rPr>
              <a:t>integration testing</a:t>
            </a:r>
            <a:r>
              <a:rPr lang="zh-CN" altLang="en-US" sz="2800" b="1" smtClean="0">
                <a:ea typeface="宋体" pitchFamily="2" charset="-122"/>
              </a:rPr>
              <a:t>），是单元测试的下一个阶段，是指将通过测试的单元模块组装成系统或子系统，再进行测试，重点测试不同模块的接口部分。</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64515"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64516" name="Rectangle 2"/>
          <p:cNvSpPr>
            <a:spLocks noGrp="1" noChangeArrowheads="1"/>
          </p:cNvSpPr>
          <p:nvPr>
            <p:ph type="title"/>
          </p:nvPr>
        </p:nvSpPr>
        <p:spPr/>
        <p:txBody>
          <a:bodyPr/>
          <a:lstStyle/>
          <a:p>
            <a:pPr eaLnBrk="1" hangingPunct="1"/>
            <a:r>
              <a:rPr lang="en-US" altLang="zh-CN" smtClean="0">
                <a:ea typeface="宋体" pitchFamily="2" charset="-122"/>
              </a:rPr>
              <a:t>3. </a:t>
            </a:r>
            <a:r>
              <a:rPr lang="zh-CN" altLang="en-US" smtClean="0">
                <a:ea typeface="宋体" pitchFamily="2" charset="-122"/>
              </a:rPr>
              <a:t>负载测试</a:t>
            </a:r>
          </a:p>
        </p:txBody>
      </p:sp>
      <p:sp>
        <p:nvSpPr>
          <p:cNvPr id="531466" name="Text Box 10"/>
          <p:cNvSpPr txBox="1">
            <a:spLocks noChangeArrowheads="1"/>
          </p:cNvSpPr>
          <p:nvPr/>
        </p:nvSpPr>
        <p:spPr bwMode="auto">
          <a:xfrm>
            <a:off x="3276600" y="1341438"/>
            <a:ext cx="5472113" cy="1343025"/>
          </a:xfrm>
          <a:prstGeom prst="rect">
            <a:avLst/>
          </a:prstGeom>
          <a:gradFill rotWithShape="1">
            <a:gsLst>
              <a:gs pos="0">
                <a:srgbClr val="FFCC00"/>
              </a:gs>
              <a:gs pos="100000">
                <a:srgbClr val="FFFFFF"/>
              </a:gs>
            </a:gsLst>
            <a:lin ang="5400000" scaled="1"/>
          </a:gradFill>
          <a:ln w="12700" algn="ctr">
            <a:solidFill>
              <a:schemeClr val="bg2"/>
            </a:solidFill>
            <a:miter lim="800000"/>
            <a:headEnd/>
            <a:tailEnd/>
          </a:ln>
          <a:effectLst>
            <a:outerShdw dist="45791" dir="2021404"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buFont typeface="Wingdings" pitchFamily="2" charset="2"/>
              <a:buNone/>
            </a:pPr>
            <a:r>
              <a:rPr lang="zh-CN" altLang="en-US" sz="1800"/>
              <a:t>      负载测试需要先找到系统的瓶颈，然后给系统一个可以接受的极限，在这个极限压力下我们再测试系统的性能。</a:t>
            </a:r>
          </a:p>
        </p:txBody>
      </p:sp>
      <p:graphicFrame>
        <p:nvGraphicFramePr>
          <p:cNvPr id="531468" name="Object 12"/>
          <p:cNvGraphicFramePr>
            <a:graphicFrameLocks noChangeAspect="1"/>
          </p:cNvGraphicFramePr>
          <p:nvPr>
            <p:ph sz="half" idx="1"/>
          </p:nvPr>
        </p:nvGraphicFramePr>
        <p:xfrm>
          <a:off x="755650" y="1628775"/>
          <a:ext cx="2201863" cy="2251075"/>
        </p:xfrm>
        <a:graphic>
          <a:graphicData uri="http://schemas.openxmlformats.org/presentationml/2006/ole">
            <mc:AlternateContent xmlns:mc="http://schemas.openxmlformats.org/markup-compatibility/2006">
              <mc:Choice xmlns:v="urn:schemas-microsoft-com:vml" Requires="v">
                <p:oleObj spid="_x0000_s64526" name="Visio" r:id="rId3" imgW="954657" imgH="954657" progId="Visio.Drawing.6">
                  <p:embed/>
                </p:oleObj>
              </mc:Choice>
              <mc:Fallback>
                <p:oleObj name="Visio" r:id="rId3" imgW="954657" imgH="954657" progId="Visio.Drawing.6">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2201863"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4519" name="Group 13"/>
          <p:cNvGrpSpPr>
            <a:grpSpLocks/>
          </p:cNvGrpSpPr>
          <p:nvPr/>
        </p:nvGrpSpPr>
        <p:grpSpPr bwMode="auto">
          <a:xfrm>
            <a:off x="250825" y="3068638"/>
            <a:ext cx="1582738" cy="1152525"/>
            <a:chOff x="576" y="1968"/>
            <a:chExt cx="432" cy="348"/>
          </a:xfrm>
        </p:grpSpPr>
        <p:sp>
          <p:nvSpPr>
            <p:cNvPr id="64523" name="Oval 14"/>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4524" name="Freeform 15"/>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1472" name="Rectangle 16"/>
          <p:cNvSpPr>
            <a:spLocks noChangeArrowheads="1"/>
          </p:cNvSpPr>
          <p:nvPr/>
        </p:nvSpPr>
        <p:spPr bwMode="auto">
          <a:xfrm>
            <a:off x="1403350" y="2133600"/>
            <a:ext cx="1081088" cy="719138"/>
          </a:xfrm>
          <a:prstGeom prst="rect">
            <a:avLst/>
          </a:prstGeom>
          <a:solidFill>
            <a:srgbClr val="0066FF"/>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531473" name="Text Box 17"/>
          <p:cNvSpPr txBox="1">
            <a:spLocks noChangeArrowheads="1"/>
          </p:cNvSpPr>
          <p:nvPr/>
        </p:nvSpPr>
        <p:spPr bwMode="auto">
          <a:xfrm>
            <a:off x="3348038" y="2901950"/>
            <a:ext cx="5472112" cy="3406775"/>
          </a:xfrm>
          <a:prstGeom prst="rect">
            <a:avLst/>
          </a:prstGeom>
          <a:gradFill rotWithShape="1">
            <a:gsLst>
              <a:gs pos="0">
                <a:srgbClr val="FFCC00"/>
              </a:gs>
              <a:gs pos="100000">
                <a:srgbClr val="FFFFFF"/>
              </a:gs>
            </a:gsLst>
            <a:lin ang="5400000" scaled="1"/>
          </a:gradFill>
          <a:ln w="12700" algn="ctr">
            <a:solidFill>
              <a:schemeClr val="bg2"/>
            </a:solidFill>
            <a:miter lim="800000"/>
            <a:headEnd/>
            <a:tailEnd/>
          </a:ln>
          <a:effectLst>
            <a:outerShdw dist="45791" dir="2021404"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buFont typeface="Wingdings" pitchFamily="2" charset="2"/>
              <a:buNone/>
            </a:pPr>
            <a:r>
              <a:rPr lang="zh-CN" altLang="en-US" sz="1800"/>
              <a:t>     比如我们还是测试</a:t>
            </a:r>
            <a:r>
              <a:rPr lang="en-US" altLang="zh-CN" sz="1800"/>
              <a:t>163</a:t>
            </a:r>
            <a:r>
              <a:rPr lang="zh-CN" altLang="en-US" sz="1800"/>
              <a:t>邮箱的登录模块，我们先用</a:t>
            </a:r>
            <a:r>
              <a:rPr lang="en-US" altLang="zh-CN" sz="1800"/>
              <a:t>1</a:t>
            </a:r>
            <a:r>
              <a:rPr lang="zh-CN" altLang="en-US" sz="1800"/>
              <a:t>个用户登录，再用</a:t>
            </a:r>
            <a:r>
              <a:rPr lang="en-US" altLang="zh-CN" sz="1800"/>
              <a:t>2</a:t>
            </a:r>
            <a:r>
              <a:rPr lang="zh-CN" altLang="en-US" sz="1800"/>
              <a:t>个用户并发登录，再用</a:t>
            </a:r>
            <a:r>
              <a:rPr lang="en-US" altLang="zh-CN" sz="1800"/>
              <a:t>5</a:t>
            </a:r>
            <a:r>
              <a:rPr lang="zh-CN" altLang="en-US" sz="1800"/>
              <a:t>个，</a:t>
            </a:r>
            <a:r>
              <a:rPr lang="en-US" altLang="zh-CN" sz="1800"/>
              <a:t>10</a:t>
            </a:r>
            <a:r>
              <a:rPr lang="zh-CN" altLang="en-US" sz="1800"/>
              <a:t>个</a:t>
            </a:r>
            <a:r>
              <a:rPr lang="en-US" altLang="zh-CN" sz="1800"/>
              <a:t>… … </a:t>
            </a:r>
            <a:r>
              <a:rPr lang="zh-CN" altLang="en-US" sz="1800"/>
              <a:t>  在这个过程中，我们每次都需要观察并记录服务器资源的消耗情况。当发现服务器的资源消耗快要达到临界值时（比如：</a:t>
            </a:r>
            <a:r>
              <a:rPr lang="en-US" altLang="zh-CN" sz="1800"/>
              <a:t>CPU</a:t>
            </a:r>
            <a:r>
              <a:rPr lang="zh-CN" altLang="en-US" sz="1800"/>
              <a:t>的利用率</a:t>
            </a:r>
            <a:r>
              <a:rPr lang="en-US" altLang="zh-CN" sz="1800"/>
              <a:t>90%</a:t>
            </a:r>
            <a:r>
              <a:rPr lang="zh-CN" altLang="en-US" sz="1800"/>
              <a:t>以上，内存的占有率</a:t>
            </a:r>
            <a:r>
              <a:rPr lang="en-US" altLang="zh-CN" sz="1800"/>
              <a:t>80%</a:t>
            </a:r>
            <a:r>
              <a:rPr lang="zh-CN" altLang="en-US" sz="1800"/>
              <a:t>以上），停止增加用户，假如现在的并发用户数为</a:t>
            </a:r>
            <a:r>
              <a:rPr lang="en-US" altLang="zh-CN" sz="1800"/>
              <a:t>20</a:t>
            </a:r>
            <a:r>
              <a:rPr lang="zh-CN" altLang="en-US" sz="1800"/>
              <a:t>，我们就用这</a:t>
            </a:r>
            <a:r>
              <a:rPr lang="en-US" altLang="zh-CN" sz="1800"/>
              <a:t>20</a:t>
            </a:r>
            <a:r>
              <a:rPr lang="zh-CN" altLang="en-US" sz="1800"/>
              <a:t>个用户同时多次重复登录，直到系统出现故障为止。</a:t>
            </a:r>
          </a:p>
        </p:txBody>
      </p:sp>
      <p:sp>
        <p:nvSpPr>
          <p:cNvPr id="531465" name="Text Box 9"/>
          <p:cNvSpPr txBox="1">
            <a:spLocks noChangeArrowheads="1"/>
          </p:cNvSpPr>
          <p:nvPr/>
        </p:nvSpPr>
        <p:spPr bwMode="auto">
          <a:xfrm>
            <a:off x="468313" y="3716338"/>
            <a:ext cx="2590800" cy="2581275"/>
          </a:xfrm>
          <a:prstGeom prst="rect">
            <a:avLst/>
          </a:prstGeom>
          <a:gradFill rotWithShape="1">
            <a:gsLst>
              <a:gs pos="0">
                <a:srgbClr val="FFCC00"/>
              </a:gs>
              <a:gs pos="100000">
                <a:srgbClr val="FFFFFF"/>
              </a:gs>
            </a:gsLst>
            <a:lin ang="5400000" scaled="1"/>
          </a:gradFill>
          <a:ln w="12700" algn="ctr">
            <a:solidFill>
              <a:schemeClr val="bg2"/>
            </a:solidFill>
            <a:miter lim="800000"/>
            <a:headEnd/>
            <a:tailEnd/>
          </a:ln>
          <a:effectLst>
            <a:outerShdw dist="45791" dir="2021404"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buFont typeface="Wingdings" pitchFamily="2" charset="2"/>
              <a:buNone/>
            </a:pPr>
            <a:r>
              <a:rPr lang="zh-CN" altLang="en-US" sz="1800"/>
              <a:t>负载测试为我们测试系统在临界状态下运行是否稳定提供了方法。可以帮助我们发现内存管理、内存泄漏和缓冲器溢出之类的错误或缺陷。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31466"/>
                                        </p:tgtEl>
                                        <p:attrNameLst>
                                          <p:attrName>style.visibility</p:attrName>
                                        </p:attrNameLst>
                                      </p:cBhvr>
                                      <p:to>
                                        <p:strVal val="visible"/>
                                      </p:to>
                                    </p:set>
                                    <p:animEffect transition="in" filter="blinds(horizontal)">
                                      <p:cBhvr>
                                        <p:cTn id="7" dur="500"/>
                                        <p:tgtEl>
                                          <p:spTgt spid="53146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31468"/>
                                        </p:tgtEl>
                                        <p:attrNameLst>
                                          <p:attrName>style.visibility</p:attrName>
                                        </p:attrNameLst>
                                      </p:cBhvr>
                                      <p:to>
                                        <p:strVal val="visible"/>
                                      </p:to>
                                    </p:set>
                                    <p:animEffect transition="in" filter="blinds(horizontal)">
                                      <p:cBhvr>
                                        <p:cTn id="11" dur="500"/>
                                        <p:tgtEl>
                                          <p:spTgt spid="531468"/>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31472"/>
                                        </p:tgtEl>
                                        <p:attrNameLst>
                                          <p:attrName>style.visibility</p:attrName>
                                        </p:attrNameLst>
                                      </p:cBhvr>
                                      <p:to>
                                        <p:strVal val="visible"/>
                                      </p:to>
                                    </p:set>
                                    <p:animEffect transition="in" filter="wipe(down)">
                                      <p:cBhvr>
                                        <p:cTn id="15" dur="500"/>
                                        <p:tgtEl>
                                          <p:spTgt spid="531472"/>
                                        </p:tgtEl>
                                      </p:cBhvr>
                                    </p:animEffect>
                                  </p:childTnLst>
                                </p:cTn>
                              </p:par>
                              <p:par>
                                <p:cTn id="16" presetID="32" presetClass="emph" presetSubtype="0" repeatCount="indefinite" fill="hold" nodeType="withEffect">
                                  <p:stCondLst>
                                    <p:cond delay="0"/>
                                  </p:stCondLst>
                                  <p:childTnLst>
                                    <p:animClr clrSpc="rgb" dir="cw">
                                      <p:cBhvr override="childStyle">
                                        <p:cTn id="17" dur="100" fill="hold"/>
                                        <p:tgtEl>
                                          <p:spTgt spid="531468"/>
                                        </p:tgtEl>
                                        <p:attrNameLst>
                                          <p:attrName>style.color</p:attrName>
                                        </p:attrNameLst>
                                      </p:cBhvr>
                                      <p:to>
                                        <a:schemeClr val="bg1"/>
                                      </p:to>
                                    </p:animClr>
                                    <p:animClr clrSpc="rgb" dir="cw">
                                      <p:cBhvr>
                                        <p:cTn id="18" dur="100" fill="hold"/>
                                        <p:tgtEl>
                                          <p:spTgt spid="531468"/>
                                        </p:tgtEl>
                                        <p:attrNameLst>
                                          <p:attrName>fillcolor</p:attrName>
                                        </p:attrNameLst>
                                      </p:cBhvr>
                                      <p:to>
                                        <a:schemeClr val="bg1"/>
                                      </p:to>
                                    </p:animClr>
                                    <p:set>
                                      <p:cBhvr>
                                        <p:cTn id="19" dur="100" fill="hold"/>
                                        <p:tgtEl>
                                          <p:spTgt spid="531468"/>
                                        </p:tgtEl>
                                        <p:attrNameLst>
                                          <p:attrName>fill.type</p:attrName>
                                        </p:attrNameLst>
                                      </p:cBhvr>
                                      <p:to>
                                        <p:strVal val="solid"/>
                                      </p:to>
                                    </p:set>
                                    <p:set>
                                      <p:cBhvr>
                                        <p:cTn id="20" dur="100" fill="hold"/>
                                        <p:tgtEl>
                                          <p:spTgt spid="531468"/>
                                        </p:tgtEl>
                                        <p:attrNameLst>
                                          <p:attrName>fill.on</p:attrName>
                                        </p:attrNameLst>
                                      </p:cBhvr>
                                      <p:to>
                                        <p:strVal val="true"/>
                                      </p:to>
                                    </p:set>
                                    <p:animRot by="120000">
                                      <p:cBhvr>
                                        <p:cTn id="21" dur="100" fill="hold">
                                          <p:stCondLst>
                                            <p:cond delay="0"/>
                                          </p:stCondLst>
                                        </p:cTn>
                                        <p:tgtEl>
                                          <p:spTgt spid="531468"/>
                                        </p:tgtEl>
                                        <p:attrNameLst>
                                          <p:attrName>r</p:attrName>
                                        </p:attrNameLst>
                                      </p:cBhvr>
                                    </p:animRot>
                                    <p:animRot by="-240000">
                                      <p:cBhvr>
                                        <p:cTn id="22" dur="200" fill="hold">
                                          <p:stCondLst>
                                            <p:cond delay="200"/>
                                          </p:stCondLst>
                                        </p:cTn>
                                        <p:tgtEl>
                                          <p:spTgt spid="531468"/>
                                        </p:tgtEl>
                                        <p:attrNameLst>
                                          <p:attrName>r</p:attrName>
                                        </p:attrNameLst>
                                      </p:cBhvr>
                                    </p:animRot>
                                    <p:animRot by="240000">
                                      <p:cBhvr>
                                        <p:cTn id="23" dur="200" fill="hold">
                                          <p:stCondLst>
                                            <p:cond delay="400"/>
                                          </p:stCondLst>
                                        </p:cTn>
                                        <p:tgtEl>
                                          <p:spTgt spid="531468"/>
                                        </p:tgtEl>
                                        <p:attrNameLst>
                                          <p:attrName>r</p:attrName>
                                        </p:attrNameLst>
                                      </p:cBhvr>
                                    </p:animRot>
                                    <p:animRot by="-240000">
                                      <p:cBhvr>
                                        <p:cTn id="24" dur="200" fill="hold">
                                          <p:stCondLst>
                                            <p:cond delay="600"/>
                                          </p:stCondLst>
                                        </p:cTn>
                                        <p:tgtEl>
                                          <p:spTgt spid="531468"/>
                                        </p:tgtEl>
                                        <p:attrNameLst>
                                          <p:attrName>r</p:attrName>
                                        </p:attrNameLst>
                                      </p:cBhvr>
                                    </p:animRot>
                                    <p:animRot by="120000">
                                      <p:cBhvr>
                                        <p:cTn id="25" dur="200" fill="hold">
                                          <p:stCondLst>
                                            <p:cond delay="800"/>
                                          </p:stCondLst>
                                        </p:cTn>
                                        <p:tgtEl>
                                          <p:spTgt spid="531468"/>
                                        </p:tgtEl>
                                        <p:attrNameLst>
                                          <p:attrName>r</p:attrName>
                                        </p:attrNameLst>
                                      </p:cBhvr>
                                    </p:animRot>
                                  </p:childTnLst>
                                </p:cTn>
                              </p:par>
                              <p:par>
                                <p:cTn id="26" presetID="27" presetClass="emph" presetSubtype="0" repeatCount="indefinite" fill="hold" grpId="1" nodeType="withEffect">
                                  <p:stCondLst>
                                    <p:cond delay="0"/>
                                  </p:stCondLst>
                                  <p:endCondLst>
                                    <p:cond evt="onNext" delay="0">
                                      <p:tgtEl>
                                        <p:sldTgt/>
                                      </p:tgtEl>
                                    </p:cond>
                                  </p:endCondLst>
                                  <p:childTnLst>
                                    <p:animClr clrSpc="rgb" dir="cw">
                                      <p:cBhvr override="childStyle">
                                        <p:cTn id="27" dur="250" autoRev="1" fill="hold"/>
                                        <p:tgtEl>
                                          <p:spTgt spid="531472"/>
                                        </p:tgtEl>
                                        <p:attrNameLst>
                                          <p:attrName>style.color</p:attrName>
                                        </p:attrNameLst>
                                      </p:cBhvr>
                                      <p:to>
                                        <a:srgbClr val="FF0000"/>
                                      </p:to>
                                    </p:animClr>
                                    <p:animClr clrSpc="rgb" dir="cw">
                                      <p:cBhvr>
                                        <p:cTn id="28" dur="250" autoRev="1" fill="hold"/>
                                        <p:tgtEl>
                                          <p:spTgt spid="531472"/>
                                        </p:tgtEl>
                                        <p:attrNameLst>
                                          <p:attrName>fillcolor</p:attrName>
                                        </p:attrNameLst>
                                      </p:cBhvr>
                                      <p:to>
                                        <a:srgbClr val="FF0000"/>
                                      </p:to>
                                    </p:animClr>
                                    <p:set>
                                      <p:cBhvr>
                                        <p:cTn id="29" dur="250" autoRev="1" fill="hold"/>
                                        <p:tgtEl>
                                          <p:spTgt spid="531472"/>
                                        </p:tgtEl>
                                        <p:attrNameLst>
                                          <p:attrName>fill.type</p:attrName>
                                        </p:attrNameLst>
                                      </p:cBhvr>
                                      <p:to>
                                        <p:strVal val="solid"/>
                                      </p:to>
                                    </p:set>
                                    <p:set>
                                      <p:cBhvr>
                                        <p:cTn id="30" dur="250" autoRev="1" fill="hold"/>
                                        <p:tgtEl>
                                          <p:spTgt spid="531472"/>
                                        </p:tgtEl>
                                        <p:attrNameLst>
                                          <p:attrName>fill.on</p:attrName>
                                        </p:attrNameLst>
                                      </p:cBhvr>
                                      <p:to>
                                        <p:strVal val="tru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grpId="0" nodeType="clickEffect">
                                  <p:stCondLst>
                                    <p:cond delay="0"/>
                                  </p:stCondLst>
                                  <p:childTnLst>
                                    <p:set>
                                      <p:cBhvr>
                                        <p:cTn id="34" dur="1" fill="hold">
                                          <p:stCondLst>
                                            <p:cond delay="0"/>
                                          </p:stCondLst>
                                        </p:cTn>
                                        <p:tgtEl>
                                          <p:spTgt spid="531473"/>
                                        </p:tgtEl>
                                        <p:attrNameLst>
                                          <p:attrName>style.visibility</p:attrName>
                                        </p:attrNameLst>
                                      </p:cBhvr>
                                      <p:to>
                                        <p:strVal val="visible"/>
                                      </p:to>
                                    </p:set>
                                    <p:anim to="" calcmode="lin" valueType="num">
                                      <p:cBhvr>
                                        <p:cTn id="35" dur="1" fill="hold"/>
                                        <p:tgtEl>
                                          <p:spTgt spid="531473"/>
                                        </p:tgtEl>
                                        <p:attrNameLst>
                                          <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531465"/>
                                        </p:tgtEl>
                                        <p:attrNameLst>
                                          <p:attrName>style.visibility</p:attrName>
                                        </p:attrNameLst>
                                      </p:cBhvr>
                                      <p:to>
                                        <p:strVal val="visible"/>
                                      </p:to>
                                    </p:set>
                                    <p:anim to="" calcmode="lin" valueType="num">
                                      <p:cBhvr>
                                        <p:cTn id="40" dur="1" fill="hold"/>
                                        <p:tgtEl>
                                          <p:spTgt spid="53146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6" grpId="0" animBg="1"/>
      <p:bldP spid="531472" grpId="0" animBg="1"/>
      <p:bldP spid="531472" grpId="1" animBg="1"/>
      <p:bldP spid="531473" grpId="0" animBg="1"/>
      <p:bldP spid="53146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6553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graphicFrame>
        <p:nvGraphicFramePr>
          <p:cNvPr id="487426" name="Object 2"/>
          <p:cNvGraphicFramePr>
            <a:graphicFrameLocks noChangeAspect="1"/>
          </p:cNvGraphicFramePr>
          <p:nvPr>
            <p:ph idx="1"/>
          </p:nvPr>
        </p:nvGraphicFramePr>
        <p:xfrm>
          <a:off x="1608138" y="1652588"/>
          <a:ext cx="2232025" cy="2163762"/>
        </p:xfrm>
        <a:graphic>
          <a:graphicData uri="http://schemas.openxmlformats.org/presentationml/2006/ole">
            <mc:AlternateContent xmlns:mc="http://schemas.openxmlformats.org/markup-compatibility/2006">
              <mc:Choice xmlns:v="urn:schemas-microsoft-com:vml" Requires="v">
                <p:oleObj spid="_x0000_s65554" name="Visio" r:id="rId3" imgW="954657" imgH="954657" progId="Visio.Drawing.6">
                  <p:embed/>
                </p:oleObj>
              </mc:Choice>
              <mc:Fallback>
                <p:oleObj name="Visio" r:id="rId3" imgW="954657" imgH="954657"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8138" y="1652588"/>
                        <a:ext cx="2232025" cy="216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1" name="Text Box 3"/>
          <p:cNvSpPr txBox="1">
            <a:spLocks noChangeArrowheads="1"/>
          </p:cNvSpPr>
          <p:nvPr/>
        </p:nvSpPr>
        <p:spPr bwMode="auto">
          <a:xfrm>
            <a:off x="4859338" y="1628775"/>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ClrTx/>
              <a:buFontTx/>
              <a:buNone/>
            </a:pPr>
            <a:endParaRPr lang="zh-CN" altLang="en-US" sz="1800" b="0"/>
          </a:p>
        </p:txBody>
      </p:sp>
      <p:sp>
        <p:nvSpPr>
          <p:cNvPr id="487428" name="Text Box 4"/>
          <p:cNvSpPr txBox="1">
            <a:spLocks noChangeArrowheads="1"/>
          </p:cNvSpPr>
          <p:nvPr/>
        </p:nvSpPr>
        <p:spPr bwMode="auto">
          <a:xfrm>
            <a:off x="4859338" y="1773238"/>
            <a:ext cx="1295400" cy="20272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p:txBody>
      </p:sp>
      <p:sp>
        <p:nvSpPr>
          <p:cNvPr id="487429" name="Text Box 5"/>
          <p:cNvSpPr txBox="1">
            <a:spLocks noChangeArrowheads="1"/>
          </p:cNvSpPr>
          <p:nvPr/>
        </p:nvSpPr>
        <p:spPr bwMode="auto">
          <a:xfrm>
            <a:off x="5076825" y="1989138"/>
            <a:ext cx="1295400" cy="20272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p:txBody>
      </p:sp>
      <p:sp>
        <p:nvSpPr>
          <p:cNvPr id="487430" name="Text Box 6"/>
          <p:cNvSpPr txBox="1">
            <a:spLocks noChangeArrowheads="1"/>
          </p:cNvSpPr>
          <p:nvPr/>
        </p:nvSpPr>
        <p:spPr bwMode="auto">
          <a:xfrm>
            <a:off x="5219700" y="2133600"/>
            <a:ext cx="1295400" cy="202723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a:p>
            <a:pPr eaLnBrk="1" hangingPunct="1">
              <a:spcBef>
                <a:spcPct val="50000"/>
              </a:spcBef>
              <a:buClrTx/>
              <a:buFontTx/>
              <a:buNone/>
            </a:pPr>
            <a:r>
              <a:rPr lang="en-US" altLang="zh-CN" sz="1800" b="0">
                <a:solidFill>
                  <a:schemeClr val="bg1"/>
                </a:solidFill>
              </a:rPr>
              <a:t>---</a:t>
            </a:r>
          </a:p>
        </p:txBody>
      </p:sp>
      <p:grpSp>
        <p:nvGrpSpPr>
          <p:cNvPr id="487431" name="Group 7"/>
          <p:cNvGrpSpPr>
            <a:grpSpLocks/>
          </p:cNvGrpSpPr>
          <p:nvPr/>
        </p:nvGrpSpPr>
        <p:grpSpPr bwMode="auto">
          <a:xfrm>
            <a:off x="827088" y="4221163"/>
            <a:ext cx="1582737" cy="1152525"/>
            <a:chOff x="576" y="1968"/>
            <a:chExt cx="432" cy="348"/>
          </a:xfrm>
        </p:grpSpPr>
        <p:sp>
          <p:nvSpPr>
            <p:cNvPr id="65551" name="Oval 8"/>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65552" name="Freeform 9"/>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7434" name="Text Box 10"/>
          <p:cNvSpPr txBox="1">
            <a:spLocks noChangeArrowheads="1"/>
          </p:cNvSpPr>
          <p:nvPr/>
        </p:nvSpPr>
        <p:spPr bwMode="auto">
          <a:xfrm>
            <a:off x="4787900" y="1323975"/>
            <a:ext cx="1223963" cy="376238"/>
          </a:xfrm>
          <a:prstGeom prst="rect">
            <a:avLst/>
          </a:prstGeom>
          <a:gradFill rotWithShape="1">
            <a:gsLst>
              <a:gs pos="0">
                <a:srgbClr val="D6ECEE"/>
              </a:gs>
              <a:gs pos="100000">
                <a:srgbClr val="FFFFFF"/>
              </a:gs>
            </a:gsLst>
            <a:lin ang="54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ClrTx/>
              <a:buFontTx/>
              <a:buNone/>
            </a:pPr>
            <a:r>
              <a:rPr lang="zh-CN" altLang="en-US" sz="1800" b="0">
                <a:ea typeface="黑体" pitchFamily="49" charset="-122"/>
              </a:rPr>
              <a:t>内存</a:t>
            </a:r>
          </a:p>
        </p:txBody>
      </p:sp>
      <p:sp>
        <p:nvSpPr>
          <p:cNvPr id="487435" name="Rectangle 11"/>
          <p:cNvSpPr>
            <a:spLocks noChangeArrowheads="1"/>
          </p:cNvSpPr>
          <p:nvPr/>
        </p:nvSpPr>
        <p:spPr bwMode="auto">
          <a:xfrm>
            <a:off x="2339975" y="1989138"/>
            <a:ext cx="1008063" cy="720725"/>
          </a:xfrm>
          <a:prstGeom prst="rect">
            <a:avLst/>
          </a:prstGeom>
          <a:solidFill>
            <a:srgbClr val="F7F9C9"/>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487436" name="Text Box 12"/>
          <p:cNvSpPr txBox="1">
            <a:spLocks noChangeArrowheads="1"/>
          </p:cNvSpPr>
          <p:nvPr/>
        </p:nvSpPr>
        <p:spPr bwMode="auto">
          <a:xfrm>
            <a:off x="3419475" y="2525713"/>
            <a:ext cx="5400675" cy="2847975"/>
          </a:xfrm>
          <a:prstGeom prst="rect">
            <a:avLst/>
          </a:prstGeom>
          <a:gradFill rotWithShape="1">
            <a:gsLst>
              <a:gs pos="0">
                <a:srgbClr val="FFCC00"/>
              </a:gs>
              <a:gs pos="100000">
                <a:srgbClr val="FFFFFF"/>
              </a:gs>
            </a:gsLst>
            <a:lin ang="5400000" scaled="1"/>
          </a:gradFill>
          <a:ln w="12700" algn="ctr">
            <a:solidFill>
              <a:schemeClr val="bg2"/>
            </a:solidFill>
            <a:miter lim="800000"/>
            <a:headEnd/>
            <a:tailEnd/>
          </a:ln>
          <a:effectLst>
            <a:outerShdw dist="53882" dir="2700000"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spcBef>
                <a:spcPct val="0"/>
              </a:spcBef>
              <a:buClrTx/>
              <a:buFontTx/>
              <a:buNone/>
            </a:pPr>
            <a:r>
              <a:rPr lang="zh-CN" altLang="en-US" sz="2000"/>
              <a:t>压力测试（</a:t>
            </a:r>
            <a:r>
              <a:rPr lang="en-US" altLang="zh-CN" sz="2000"/>
              <a:t>stress testing</a:t>
            </a:r>
            <a:r>
              <a:rPr lang="zh-CN" altLang="en-US" sz="2000"/>
              <a:t>），侧重于通过确定一个系统的瓶颈或者不能接收的性能点，来获得系统能提供的最大的服务级别。</a:t>
            </a:r>
          </a:p>
          <a:p>
            <a:pPr eaLnBrk="1" hangingPunct="1">
              <a:lnSpc>
                <a:spcPct val="150000"/>
              </a:lnSpc>
              <a:spcBef>
                <a:spcPct val="0"/>
              </a:spcBef>
              <a:buClrTx/>
              <a:buFontTx/>
              <a:buNone/>
            </a:pPr>
            <a:r>
              <a:rPr lang="zh-CN" altLang="en-US" sz="2000"/>
              <a:t>        简单说，是指持续不断地给系统增加压力，直到系统被压垮为止，用来测试系统所能承受的最大压力。</a:t>
            </a:r>
            <a:endParaRPr lang="en-US" altLang="zh-CN" sz="2000"/>
          </a:p>
        </p:txBody>
      </p:sp>
      <p:sp>
        <p:nvSpPr>
          <p:cNvPr id="65549" name="Rectangle 14"/>
          <p:cNvSpPr>
            <a:spLocks noGrp="1" noChangeArrowheads="1"/>
          </p:cNvSpPr>
          <p:nvPr>
            <p:ph type="title"/>
          </p:nvPr>
        </p:nvSpPr>
        <p:spPr bwMode="auto">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mtClean="0">
                <a:ea typeface="宋体" pitchFamily="2" charset="-122"/>
              </a:rPr>
              <a:t>4. </a:t>
            </a:r>
            <a:r>
              <a:rPr lang="zh-CN" altLang="en-US" smtClean="0">
                <a:ea typeface="宋体" pitchFamily="2" charset="-122"/>
              </a:rPr>
              <a:t>压力测试</a:t>
            </a:r>
            <a:endParaRPr lang="en-US" altLang="zh-CN" smtClean="0">
              <a:ea typeface="宋体" pitchFamily="2" charset="-122"/>
            </a:endParaRPr>
          </a:p>
        </p:txBody>
      </p:sp>
      <p:sp>
        <p:nvSpPr>
          <p:cNvPr id="487439" name="Text Box 15"/>
          <p:cNvSpPr txBox="1">
            <a:spLocks noChangeArrowheads="1"/>
          </p:cNvSpPr>
          <p:nvPr/>
        </p:nvSpPr>
        <p:spPr bwMode="auto">
          <a:xfrm>
            <a:off x="468313" y="2492375"/>
            <a:ext cx="2735262" cy="3762375"/>
          </a:xfrm>
          <a:prstGeom prst="rect">
            <a:avLst/>
          </a:prstGeom>
          <a:gradFill rotWithShape="1">
            <a:gsLst>
              <a:gs pos="0">
                <a:srgbClr val="FFCC00"/>
              </a:gs>
              <a:gs pos="100000">
                <a:srgbClr val="FFFFFF"/>
              </a:gs>
            </a:gsLst>
            <a:lin ang="5400000" scaled="1"/>
          </a:gradFill>
          <a:ln w="12700" algn="ctr">
            <a:solidFill>
              <a:schemeClr val="bg2"/>
            </a:solidFill>
            <a:miter lim="800000"/>
            <a:headEnd/>
            <a:tailEnd/>
          </a:ln>
          <a:effectLst>
            <a:outerShdw dist="53882" dir="2700000"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buFont typeface="Wingdings" pitchFamily="2" charset="2"/>
              <a:buNone/>
            </a:pPr>
            <a:r>
              <a:rPr lang="zh-CN" altLang="en-US" sz="2000"/>
              <a:t>比如，我们不断增加并发登录的用户数，</a:t>
            </a:r>
            <a:r>
              <a:rPr lang="en-US" altLang="zh-CN" sz="2000"/>
              <a:t>20</a:t>
            </a:r>
            <a:r>
              <a:rPr lang="zh-CN" altLang="en-US" sz="2000"/>
              <a:t>、</a:t>
            </a:r>
            <a:r>
              <a:rPr lang="en-US" altLang="zh-CN" sz="2000"/>
              <a:t>30…</a:t>
            </a:r>
            <a:r>
              <a:rPr lang="zh-CN" altLang="en-US" sz="2000"/>
              <a:t>，当增加到</a:t>
            </a:r>
            <a:r>
              <a:rPr lang="en-US" altLang="zh-CN" sz="2000"/>
              <a:t>70</a:t>
            </a:r>
            <a:r>
              <a:rPr lang="zh-CN" altLang="en-US" sz="2000"/>
              <a:t>个用户并发登录时，系统崩溃了，我们就可以知道</a:t>
            </a:r>
            <a:r>
              <a:rPr lang="en-US" altLang="zh-CN" sz="2000"/>
              <a:t>163</a:t>
            </a:r>
            <a:r>
              <a:rPr lang="zh-CN" altLang="en-US" sz="2000"/>
              <a:t>邮箱所能承载的最大登录并发数为</a:t>
            </a:r>
            <a:r>
              <a:rPr lang="en-US" altLang="zh-CN" sz="2000"/>
              <a:t>70</a:t>
            </a:r>
            <a:r>
              <a:rPr lang="zh-CN" altLang="en-US" sz="2000"/>
              <a:t>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87426"/>
                                        </p:tgtEl>
                                        <p:attrNameLst>
                                          <p:attrName>style.visibility</p:attrName>
                                        </p:attrNameLst>
                                      </p:cBhvr>
                                      <p:to>
                                        <p:strVal val="visible"/>
                                      </p:to>
                                    </p:set>
                                    <p:animEffect transition="in" filter="blinds(horizontal)">
                                      <p:cBhvr>
                                        <p:cTn id="7" dur="500"/>
                                        <p:tgtEl>
                                          <p:spTgt spid="48742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87431"/>
                                        </p:tgtEl>
                                        <p:attrNameLst>
                                          <p:attrName>style.visibility</p:attrName>
                                        </p:attrNameLst>
                                      </p:cBhvr>
                                      <p:to>
                                        <p:strVal val="visible"/>
                                      </p:to>
                                    </p:set>
                                    <p:animEffect transition="in" filter="blinds(horizontal)">
                                      <p:cBhvr>
                                        <p:cTn id="11" dur="500"/>
                                        <p:tgtEl>
                                          <p:spTgt spid="487431"/>
                                        </p:tgtEl>
                                      </p:cBhvr>
                                    </p:animEffect>
                                  </p:childTnLst>
                                </p:cTn>
                              </p:par>
                            </p:childTnLst>
                          </p:cTn>
                        </p:par>
                        <p:par>
                          <p:cTn id="12" fill="hold" nodeType="afterGroup">
                            <p:stCondLst>
                              <p:cond delay="1000"/>
                            </p:stCondLst>
                            <p:childTnLst>
                              <p:par>
                                <p:cTn id="13" presetID="0" presetClass="path" presetSubtype="0" accel="50000" decel="50000" fill="hold" nodeType="afterEffect">
                                  <p:stCondLst>
                                    <p:cond delay="0"/>
                                  </p:stCondLst>
                                  <p:childTnLst>
                                    <p:animMotion origin="layout" path="M 2.77778E-7 2.96296E-6 L 0.14983 -0.12593 " pathEditMode="relative" rAng="0" ptsTypes="AA">
                                      <p:cBhvr>
                                        <p:cTn id="14" dur="2000" fill="hold"/>
                                        <p:tgtEl>
                                          <p:spTgt spid="487431"/>
                                        </p:tgtEl>
                                        <p:attrNameLst>
                                          <p:attrName>ppt_x</p:attrName>
                                          <p:attrName>ppt_y</p:attrName>
                                        </p:attrNameLst>
                                      </p:cBhvr>
                                      <p:rCtr x="7483" y="-6296"/>
                                    </p:animMotion>
                                  </p:childTnLst>
                                </p:cTn>
                              </p:par>
                            </p:childTnLst>
                          </p:cTn>
                        </p:par>
                        <p:par>
                          <p:cTn id="15" fill="hold" nodeType="afterGroup">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487435"/>
                                        </p:tgtEl>
                                        <p:attrNameLst>
                                          <p:attrName>style.visibility</p:attrName>
                                        </p:attrNameLst>
                                      </p:cBhvr>
                                      <p:to>
                                        <p:strVal val="visible"/>
                                      </p:to>
                                    </p:set>
                                    <p:animEffect transition="in" filter="wipe(up)">
                                      <p:cBhvr>
                                        <p:cTn id="18" dur="500"/>
                                        <p:tgtEl>
                                          <p:spTgt spid="48743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87434"/>
                                        </p:tgtEl>
                                        <p:attrNameLst>
                                          <p:attrName>style.visibility</p:attrName>
                                        </p:attrNameLst>
                                      </p:cBhvr>
                                      <p:to>
                                        <p:strVal val="visible"/>
                                      </p:to>
                                    </p:set>
                                    <p:animEffect transition="in" filter="blinds(horizontal)">
                                      <p:cBhvr>
                                        <p:cTn id="23" dur="500"/>
                                        <p:tgtEl>
                                          <p:spTgt spid="487434"/>
                                        </p:tgtEl>
                                      </p:cBhvr>
                                    </p:animEffect>
                                  </p:childTnLst>
                                </p:cTn>
                              </p:par>
                            </p:childTnLst>
                          </p:cTn>
                        </p:par>
                        <p:par>
                          <p:cTn id="24" fill="hold" nodeType="afterGroup">
                            <p:stCondLst>
                              <p:cond delay="500"/>
                            </p:stCondLst>
                            <p:childTnLst>
                              <p:par>
                                <p:cTn id="25" presetID="3" presetClass="entr" presetSubtype="10" fill="hold" grpId="1" nodeType="afterEffect">
                                  <p:stCondLst>
                                    <p:cond delay="0"/>
                                  </p:stCondLst>
                                  <p:childTnLst>
                                    <p:set>
                                      <p:cBhvr>
                                        <p:cTn id="26" dur="1" fill="hold">
                                          <p:stCondLst>
                                            <p:cond delay="0"/>
                                          </p:stCondLst>
                                        </p:cTn>
                                        <p:tgtEl>
                                          <p:spTgt spid="487428"/>
                                        </p:tgtEl>
                                        <p:attrNameLst>
                                          <p:attrName>style.visibility</p:attrName>
                                        </p:attrNameLst>
                                      </p:cBhvr>
                                      <p:to>
                                        <p:strVal val="visible"/>
                                      </p:to>
                                    </p:set>
                                    <p:animEffect transition="in" filter="blinds(horizontal)">
                                      <p:cBhvr>
                                        <p:cTn id="27" dur="500"/>
                                        <p:tgtEl>
                                          <p:spTgt spid="487428"/>
                                        </p:tgtEl>
                                      </p:cBhvr>
                                    </p:animEffect>
                                  </p:childTnLst>
                                </p:cTn>
                              </p:par>
                              <p:par>
                                <p:cTn id="28" presetID="0" presetClass="path" presetSubtype="0" accel="50000" decel="50000" fill="hold" grpId="0" nodeType="withEffect">
                                  <p:stCondLst>
                                    <p:cond delay="0"/>
                                  </p:stCondLst>
                                  <p:childTnLst>
                                    <p:animMotion origin="layout" path="M -0.18889 0.07269 L -0.04705 -0.00069 " pathEditMode="relative" rAng="0" ptsTypes="AA">
                                      <p:cBhvr>
                                        <p:cTn id="29" dur="2000" fill="hold"/>
                                        <p:tgtEl>
                                          <p:spTgt spid="487428"/>
                                        </p:tgtEl>
                                        <p:attrNameLst>
                                          <p:attrName>ppt_x</p:attrName>
                                          <p:attrName>ppt_y</p:attrName>
                                        </p:attrNameLst>
                                      </p:cBhvr>
                                      <p:rCtr x="7083" y="-3681"/>
                                    </p:animMotion>
                                  </p:childTnLst>
                                </p:cTn>
                              </p:par>
                            </p:childTnLst>
                          </p:cTn>
                        </p:par>
                        <p:par>
                          <p:cTn id="30" fill="hold" nodeType="afterGroup">
                            <p:stCondLst>
                              <p:cond delay="2500"/>
                            </p:stCondLst>
                            <p:childTnLst>
                              <p:par>
                                <p:cTn id="31" presetID="3" presetClass="entr" presetSubtype="10" fill="hold" grpId="1" nodeType="afterEffect">
                                  <p:stCondLst>
                                    <p:cond delay="0"/>
                                  </p:stCondLst>
                                  <p:childTnLst>
                                    <p:set>
                                      <p:cBhvr>
                                        <p:cTn id="32" dur="1" fill="hold">
                                          <p:stCondLst>
                                            <p:cond delay="0"/>
                                          </p:stCondLst>
                                        </p:cTn>
                                        <p:tgtEl>
                                          <p:spTgt spid="487429"/>
                                        </p:tgtEl>
                                        <p:attrNameLst>
                                          <p:attrName>style.visibility</p:attrName>
                                        </p:attrNameLst>
                                      </p:cBhvr>
                                      <p:to>
                                        <p:strVal val="visible"/>
                                      </p:to>
                                    </p:set>
                                    <p:animEffect transition="in" filter="blinds(horizontal)">
                                      <p:cBhvr>
                                        <p:cTn id="33" dur="500"/>
                                        <p:tgtEl>
                                          <p:spTgt spid="487429"/>
                                        </p:tgtEl>
                                      </p:cBhvr>
                                    </p:animEffect>
                                  </p:childTnLst>
                                </p:cTn>
                              </p:par>
                              <p:par>
                                <p:cTn id="34" presetID="0" presetClass="path" presetSubtype="0" accel="50000" decel="50000" fill="hold" grpId="0" nodeType="withEffect">
                                  <p:stCondLst>
                                    <p:cond delay="0"/>
                                  </p:stCondLst>
                                  <p:childTnLst>
                                    <p:animMotion origin="layout" path="M -0.18906 0.02107 L -0.0316 -0.00069 " pathEditMode="relative" rAng="0" ptsTypes="AA">
                                      <p:cBhvr>
                                        <p:cTn id="35" dur="2000" fill="hold"/>
                                        <p:tgtEl>
                                          <p:spTgt spid="487429"/>
                                        </p:tgtEl>
                                        <p:attrNameLst>
                                          <p:attrName>ppt_x</p:attrName>
                                          <p:attrName>ppt_y</p:attrName>
                                        </p:attrNameLst>
                                      </p:cBhvr>
                                      <p:rCtr x="7865" y="-1088"/>
                                    </p:animMotion>
                                  </p:childTnLst>
                                </p:cTn>
                              </p:par>
                            </p:childTnLst>
                          </p:cTn>
                        </p:par>
                        <p:par>
                          <p:cTn id="36" fill="hold" nodeType="afterGroup">
                            <p:stCondLst>
                              <p:cond delay="4500"/>
                            </p:stCondLst>
                            <p:childTnLst>
                              <p:par>
                                <p:cTn id="37" presetID="3" presetClass="entr" presetSubtype="10" fill="hold" grpId="1" nodeType="afterEffect">
                                  <p:stCondLst>
                                    <p:cond delay="0"/>
                                  </p:stCondLst>
                                  <p:childTnLst>
                                    <p:set>
                                      <p:cBhvr>
                                        <p:cTn id="38" dur="1" fill="hold">
                                          <p:stCondLst>
                                            <p:cond delay="0"/>
                                          </p:stCondLst>
                                        </p:cTn>
                                        <p:tgtEl>
                                          <p:spTgt spid="487430"/>
                                        </p:tgtEl>
                                        <p:attrNameLst>
                                          <p:attrName>style.visibility</p:attrName>
                                        </p:attrNameLst>
                                      </p:cBhvr>
                                      <p:to>
                                        <p:strVal val="visible"/>
                                      </p:to>
                                    </p:set>
                                    <p:animEffect transition="in" filter="blinds(horizontal)">
                                      <p:cBhvr>
                                        <p:cTn id="39" dur="500"/>
                                        <p:tgtEl>
                                          <p:spTgt spid="487430"/>
                                        </p:tgtEl>
                                      </p:cBhvr>
                                    </p:animEffect>
                                  </p:childTnLst>
                                </p:cTn>
                              </p:par>
                              <p:par>
                                <p:cTn id="40" presetID="0" presetClass="path" presetSubtype="0" accel="50000" decel="50000" fill="hold" grpId="0" nodeType="withEffect">
                                  <p:stCondLst>
                                    <p:cond delay="0"/>
                                  </p:stCondLst>
                                  <p:childTnLst>
                                    <p:animMotion origin="layout" path="M -0.23611 0.03078 L -0.07066 -0.02176 " pathEditMode="relative" rAng="0" ptsTypes="AA">
                                      <p:cBhvr>
                                        <p:cTn id="41" dur="2000" fill="hold"/>
                                        <p:tgtEl>
                                          <p:spTgt spid="487430"/>
                                        </p:tgtEl>
                                        <p:attrNameLst>
                                          <p:attrName>ppt_x</p:attrName>
                                          <p:attrName>ppt_y</p:attrName>
                                        </p:attrNameLst>
                                      </p:cBhvr>
                                      <p:rCtr x="8264" y="-2639"/>
                                    </p:animMotion>
                                  </p:childTnLst>
                                </p:cTn>
                              </p:par>
                            </p:childTnLst>
                          </p:cTn>
                        </p:par>
                        <p:par>
                          <p:cTn id="42" fill="hold" nodeType="afterGroup">
                            <p:stCondLst>
                              <p:cond delay="6500"/>
                            </p:stCondLst>
                            <p:childTnLst>
                              <p:par>
                                <p:cTn id="43" presetID="3" presetClass="entr" presetSubtype="10" fill="hold" grpId="0" nodeType="afterEffect">
                                  <p:stCondLst>
                                    <p:cond delay="0"/>
                                  </p:stCondLst>
                                  <p:childTnLst>
                                    <p:set>
                                      <p:cBhvr>
                                        <p:cTn id="44" dur="1" fill="hold">
                                          <p:stCondLst>
                                            <p:cond delay="0"/>
                                          </p:stCondLst>
                                        </p:cTn>
                                        <p:tgtEl>
                                          <p:spTgt spid="487436"/>
                                        </p:tgtEl>
                                        <p:attrNameLst>
                                          <p:attrName>style.visibility</p:attrName>
                                        </p:attrNameLst>
                                      </p:cBhvr>
                                      <p:to>
                                        <p:strVal val="visible"/>
                                      </p:to>
                                    </p:set>
                                    <p:animEffect transition="in" filter="blinds(horizontal)">
                                      <p:cBhvr>
                                        <p:cTn id="45" dur="500"/>
                                        <p:tgtEl>
                                          <p:spTgt spid="4874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4" presetClass="entr" presetSubtype="0" fill="hold" grpId="0" nodeType="clickEffect">
                                  <p:stCondLst>
                                    <p:cond delay="0"/>
                                  </p:stCondLst>
                                  <p:childTnLst>
                                    <p:set>
                                      <p:cBhvr>
                                        <p:cTn id="49" dur="1" fill="hold">
                                          <p:stCondLst>
                                            <p:cond delay="0"/>
                                          </p:stCondLst>
                                        </p:cTn>
                                        <p:tgtEl>
                                          <p:spTgt spid="487439"/>
                                        </p:tgtEl>
                                        <p:attrNameLst>
                                          <p:attrName>style.visibility</p:attrName>
                                        </p:attrNameLst>
                                      </p:cBhvr>
                                      <p:to>
                                        <p:strVal val="visible"/>
                                      </p:to>
                                    </p:set>
                                    <p:anim to="" calcmode="lin" valueType="num">
                                      <p:cBhvr>
                                        <p:cTn id="50" dur="1" fill="hold"/>
                                        <p:tgtEl>
                                          <p:spTgt spid="48743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8" grpId="0" animBg="1"/>
      <p:bldP spid="487428" grpId="1" animBg="1"/>
      <p:bldP spid="487429" grpId="0" animBg="1"/>
      <p:bldP spid="487429" grpId="1" animBg="1"/>
      <p:bldP spid="487430" grpId="0" animBg="1"/>
      <p:bldP spid="487430" grpId="1" animBg="1"/>
      <p:bldP spid="487434" grpId="0" animBg="1"/>
      <p:bldP spid="487435" grpId="0" animBg="1"/>
      <p:bldP spid="487436" grpId="0" animBg="1"/>
      <p:bldP spid="48743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6656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66564"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性能测试实例</a:t>
            </a:r>
            <a:endParaRPr lang="en-US" altLang="zh-CN" smtClean="0">
              <a:ea typeface="宋体" pitchFamily="2" charset="-122"/>
            </a:endParaRPr>
          </a:p>
        </p:txBody>
      </p:sp>
      <p:sp>
        <p:nvSpPr>
          <p:cNvPr id="324611" name="Rectangle 3"/>
          <p:cNvSpPr>
            <a:spLocks noGrp="1" noChangeArrowheads="1"/>
          </p:cNvSpPr>
          <p:nvPr>
            <p:ph type="body" idx="1"/>
          </p:nvPr>
        </p:nvSpPr>
        <p:spPr>
          <a:xfrm>
            <a:off x="574675" y="1341438"/>
            <a:ext cx="7885113" cy="3240087"/>
          </a:xfrm>
          <a:noFill/>
        </p:spPr>
        <p:txBody>
          <a:bodyPr/>
          <a:lstStyle/>
          <a:p>
            <a:pPr eaLnBrk="1" hangingPunct="1">
              <a:lnSpc>
                <a:spcPct val="150000"/>
              </a:lnSpc>
              <a:buFont typeface="Wingdings" pitchFamily="2" charset="2"/>
              <a:buNone/>
            </a:pPr>
            <a:r>
              <a:rPr lang="zh-CN" altLang="en-US" b="1" smtClean="0">
                <a:ea typeface="宋体" pitchFamily="2" charset="-122"/>
              </a:rPr>
              <a:t>           我们把上面的思路整理一下，编写一个</a:t>
            </a:r>
            <a:r>
              <a:rPr lang="en-US" altLang="zh-CN" b="1" smtClean="0">
                <a:ea typeface="宋体" pitchFamily="2" charset="-122"/>
              </a:rPr>
              <a:t>163</a:t>
            </a:r>
            <a:r>
              <a:rPr lang="zh-CN" altLang="en-US" b="1" smtClean="0">
                <a:ea typeface="宋体" pitchFamily="2" charset="-122"/>
              </a:rPr>
              <a:t>登录模块的性能测试用例（假设</a:t>
            </a:r>
            <a:r>
              <a:rPr lang="en-US" altLang="zh-CN" b="1" smtClean="0">
                <a:ea typeface="宋体" pitchFamily="2" charset="-122"/>
              </a:rPr>
              <a:t>163</a:t>
            </a:r>
            <a:r>
              <a:rPr lang="zh-CN" altLang="en-US" b="1" smtClean="0">
                <a:ea typeface="宋体" pitchFamily="2" charset="-122"/>
              </a:rPr>
              <a:t>邮箱要求的登录时间最多不超过</a:t>
            </a:r>
            <a:r>
              <a:rPr lang="en-US" altLang="zh-CN" b="1" smtClean="0">
                <a:ea typeface="宋体" pitchFamily="2" charset="-122"/>
              </a:rPr>
              <a:t>10</a:t>
            </a:r>
            <a:r>
              <a:rPr lang="zh-CN" altLang="en-US" b="1" smtClean="0">
                <a:ea typeface="宋体" pitchFamily="2" charset="-122"/>
              </a:rPr>
              <a:t>秒，测试环境略）。 </a:t>
            </a:r>
            <a:endParaRPr lang="en-US" altLang="zh-CN" b="1" smtClean="0">
              <a:ea typeface="宋体" pitchFamily="2" charset="-122"/>
            </a:endParaRPr>
          </a:p>
        </p:txBody>
      </p:sp>
      <p:sp>
        <p:nvSpPr>
          <p:cNvPr id="324612" name="AutoShape 4">
            <a:hlinkClick r:id="rId2" action="ppaction://hlinkfile"/>
          </p:cNvPr>
          <p:cNvSpPr>
            <a:spLocks noChangeArrowheads="1"/>
          </p:cNvSpPr>
          <p:nvPr/>
        </p:nvSpPr>
        <p:spPr bwMode="auto">
          <a:xfrm>
            <a:off x="2339975" y="4724400"/>
            <a:ext cx="4032250" cy="792163"/>
          </a:xfrm>
          <a:prstGeom prst="roundRect">
            <a:avLst>
              <a:gd name="adj" fmla="val 16667"/>
            </a:avLst>
          </a:prstGeom>
          <a:gradFill rotWithShape="1">
            <a:gsLst>
              <a:gs pos="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dirty="0">
                <a:solidFill>
                  <a:schemeClr val="bg1"/>
                </a:solidFill>
                <a:latin typeface="Arial" charset="0"/>
              </a:rPr>
              <a:t>163</a:t>
            </a:r>
            <a:r>
              <a:rPr lang="zh-CN" altLang="en-US" sz="2400" dirty="0">
                <a:solidFill>
                  <a:schemeClr val="bg1"/>
                </a:solidFill>
                <a:latin typeface="Arial" charset="0"/>
              </a:rPr>
              <a:t>登录性能测试用例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blinds(horizontal)">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4612"/>
                                        </p:tgtEl>
                                        <p:attrNameLst>
                                          <p:attrName>style.visibility</p:attrName>
                                        </p:attrNameLst>
                                      </p:cBhvr>
                                      <p:to>
                                        <p:strVal val="visible"/>
                                      </p:to>
                                    </p:set>
                                    <p:animEffect transition="in" filter="blinds(horizontal)">
                                      <p:cBhvr>
                                        <p:cTn id="12" dur="500"/>
                                        <p:tgtEl>
                                          <p:spTgt spid="324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P spid="324612"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mtClean="0">
                <a:ea typeface="宋体" pitchFamily="2" charset="-122"/>
              </a:rPr>
              <a:t>软件性能影响因素</a:t>
            </a:r>
          </a:p>
        </p:txBody>
      </p:sp>
      <p:sp>
        <p:nvSpPr>
          <p:cNvPr id="67587" name="Rectangle 3"/>
          <p:cNvSpPr>
            <a:spLocks noGrp="1" noChangeArrowheads="1"/>
          </p:cNvSpPr>
          <p:nvPr>
            <p:ph type="body" idx="1"/>
          </p:nvPr>
        </p:nvSpPr>
        <p:spPr>
          <a:xfrm>
            <a:off x="457200" y="1419225"/>
            <a:ext cx="8507413" cy="4879975"/>
          </a:xfrm>
        </p:spPr>
        <p:txBody>
          <a:bodyPr/>
          <a:lstStyle/>
          <a:p>
            <a:pPr>
              <a:lnSpc>
                <a:spcPct val="150000"/>
              </a:lnSpc>
            </a:pPr>
            <a:r>
              <a:rPr lang="zh-CN" altLang="en-US" sz="2400" smtClean="0">
                <a:ea typeface="宋体" pitchFamily="2" charset="-122"/>
              </a:rPr>
              <a:t>一个软件系统的性能表现受到很多因素是影响，主要包括：</a:t>
            </a:r>
          </a:p>
          <a:p>
            <a:pPr lvl="1">
              <a:lnSpc>
                <a:spcPct val="150000"/>
              </a:lnSpc>
            </a:pPr>
            <a:r>
              <a:rPr lang="zh-CN" altLang="en-US" sz="2000" smtClean="0">
                <a:ea typeface="宋体" pitchFamily="2" charset="-122"/>
              </a:rPr>
              <a:t>硬件设施（部署结构、机器配置）</a:t>
            </a:r>
          </a:p>
          <a:p>
            <a:pPr lvl="1">
              <a:lnSpc>
                <a:spcPct val="150000"/>
              </a:lnSpc>
            </a:pPr>
            <a:r>
              <a:rPr lang="zh-CN" altLang="en-US" sz="2000" smtClean="0">
                <a:ea typeface="宋体" pitchFamily="2" charset="-122"/>
              </a:rPr>
              <a:t>网络环境（客户端带宽、服务器端带宽）</a:t>
            </a:r>
          </a:p>
          <a:p>
            <a:pPr lvl="1">
              <a:lnSpc>
                <a:spcPct val="150000"/>
              </a:lnSpc>
            </a:pPr>
            <a:r>
              <a:rPr lang="zh-CN" altLang="en-US" sz="2000" smtClean="0">
                <a:ea typeface="宋体" pitchFamily="2" charset="-122"/>
              </a:rPr>
              <a:t>操作系统（类型、版本、参数配置）</a:t>
            </a:r>
          </a:p>
          <a:p>
            <a:pPr lvl="1">
              <a:lnSpc>
                <a:spcPct val="150000"/>
              </a:lnSpc>
            </a:pPr>
            <a:r>
              <a:rPr lang="zh-CN" altLang="en-US" sz="2000" smtClean="0">
                <a:ea typeface="宋体" pitchFamily="2" charset="-122"/>
              </a:rPr>
              <a:t>中间件（类型、版本、参数配置）</a:t>
            </a:r>
          </a:p>
          <a:p>
            <a:pPr lvl="1">
              <a:lnSpc>
                <a:spcPct val="150000"/>
              </a:lnSpc>
            </a:pPr>
            <a:r>
              <a:rPr lang="zh-CN" altLang="en-US" sz="2000" smtClean="0">
                <a:ea typeface="宋体" pitchFamily="2" charset="-122"/>
              </a:rPr>
              <a:t>应用程序（性能）</a:t>
            </a:r>
          </a:p>
          <a:p>
            <a:pPr lvl="1">
              <a:lnSpc>
                <a:spcPct val="150000"/>
              </a:lnSpc>
            </a:pPr>
            <a:r>
              <a:rPr lang="zh-CN" altLang="en-US" sz="2000" smtClean="0">
                <a:ea typeface="宋体" pitchFamily="2" charset="-122"/>
              </a:rPr>
              <a:t>并发用户数（系统当前访问状态）</a:t>
            </a:r>
          </a:p>
          <a:p>
            <a:pPr lvl="1">
              <a:lnSpc>
                <a:spcPct val="150000"/>
              </a:lnSpc>
            </a:pPr>
            <a:r>
              <a:rPr lang="zh-CN" altLang="en-US" sz="2000" smtClean="0">
                <a:ea typeface="宋体" pitchFamily="2" charset="-122"/>
              </a:rPr>
              <a:t>系统数据量（系统数据量大小）</a:t>
            </a:r>
          </a:p>
          <a:p>
            <a:pPr>
              <a:lnSpc>
                <a:spcPct val="150000"/>
              </a:lnSpc>
            </a:pPr>
            <a:r>
              <a:rPr lang="zh-CN" altLang="en-US" sz="2400" smtClean="0">
                <a:ea typeface="宋体" pitchFamily="2" charset="-122"/>
              </a:rPr>
              <a:t>系统中哪一个环节出现了瓶颈，都会严重影响系统的性能。</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mtClean="0">
                <a:ea typeface="宋体" pitchFamily="2" charset="-122"/>
              </a:rPr>
              <a:t>软件性能影响因素</a:t>
            </a:r>
          </a:p>
        </p:txBody>
      </p:sp>
      <p:sp>
        <p:nvSpPr>
          <p:cNvPr id="68611" name="Rectangle 3"/>
          <p:cNvSpPr>
            <a:spLocks noGrp="1" noChangeArrowheads="1"/>
          </p:cNvSpPr>
          <p:nvPr>
            <p:ph type="body" idx="1"/>
          </p:nvPr>
        </p:nvSpPr>
        <p:spPr>
          <a:xfrm>
            <a:off x="457200" y="4149725"/>
            <a:ext cx="8229600" cy="2376488"/>
          </a:xfrm>
        </p:spPr>
        <p:txBody>
          <a:bodyPr/>
          <a:lstStyle/>
          <a:p>
            <a:r>
              <a:rPr lang="zh-CN" altLang="en-US" sz="2400" smtClean="0">
                <a:ea typeface="宋体" pitchFamily="2" charset="-122"/>
              </a:rPr>
              <a:t>上图为某Web信息系统的部署结构：</a:t>
            </a:r>
          </a:p>
          <a:p>
            <a:pPr lvl="1"/>
            <a:r>
              <a:rPr lang="zh-CN" altLang="en-US" sz="2000" smtClean="0">
                <a:ea typeface="宋体" pitchFamily="2" charset="-122"/>
              </a:rPr>
              <a:t>Web服务器（1台）：Web Server服务器程序及页面应用程序</a:t>
            </a:r>
          </a:p>
          <a:p>
            <a:pPr lvl="1"/>
            <a:r>
              <a:rPr lang="zh-CN" altLang="en-US" sz="2000" smtClean="0">
                <a:ea typeface="宋体" pitchFamily="2" charset="-122"/>
              </a:rPr>
              <a:t>应用服务器（一组4台）：tomcat应用服务器中间件及系统后台处理逻辑程序</a:t>
            </a:r>
          </a:p>
          <a:p>
            <a:pPr lvl="1"/>
            <a:r>
              <a:rPr lang="zh-CN" altLang="en-US" sz="2000" smtClean="0">
                <a:ea typeface="宋体" pitchFamily="2" charset="-122"/>
              </a:rPr>
              <a:t>数据库服务器（1台）：数据库服务器中部署Mysql数据库系统存储系统数据。</a:t>
            </a:r>
          </a:p>
        </p:txBody>
      </p:sp>
      <p:graphicFrame>
        <p:nvGraphicFramePr>
          <p:cNvPr id="68612" name="图片 5"/>
          <p:cNvGraphicFramePr>
            <a:graphicFrameLocks/>
          </p:cNvGraphicFramePr>
          <p:nvPr/>
        </p:nvGraphicFramePr>
        <p:xfrm>
          <a:off x="468313" y="1341438"/>
          <a:ext cx="8497887" cy="2808287"/>
        </p:xfrm>
        <a:graphic>
          <a:graphicData uri="http://schemas.openxmlformats.org/presentationml/2006/ole">
            <mc:AlternateContent xmlns:mc="http://schemas.openxmlformats.org/markup-compatibility/2006">
              <mc:Choice xmlns:v="urn:schemas-microsoft-com:vml" Requires="v">
                <p:oleObj spid="_x0000_s68614" r:id="rId3" imgW="9383760" imgH="2799000" progId="Visio.Drawing.11">
                  <p:embed/>
                </p:oleObj>
              </mc:Choice>
              <mc:Fallback>
                <p:oleObj r:id="rId3" imgW="9383760" imgH="2799000" progId="Visio.Drawing.11">
                  <p:embed/>
                  <p:pic>
                    <p:nvPicPr>
                      <p:cNvPr id="0" name="图片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341438"/>
                        <a:ext cx="8497887"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631825"/>
            <a:ext cx="8228013" cy="781050"/>
          </a:xfrm>
        </p:spPr>
        <p:txBody>
          <a:bodyPr/>
          <a:lstStyle/>
          <a:p>
            <a:r>
              <a:rPr lang="zh-CN" altLang="en-US" smtClean="0">
                <a:ea typeface="宋体" pitchFamily="2" charset="-122"/>
              </a:rPr>
              <a:t>软件性能影响因素</a:t>
            </a:r>
          </a:p>
        </p:txBody>
      </p:sp>
      <p:sp>
        <p:nvSpPr>
          <p:cNvPr id="69635" name="Rectangle 3"/>
          <p:cNvSpPr>
            <a:spLocks noGrp="1" noChangeArrowheads="1"/>
          </p:cNvSpPr>
          <p:nvPr>
            <p:ph type="body" idx="1"/>
          </p:nvPr>
        </p:nvSpPr>
        <p:spPr>
          <a:xfrm>
            <a:off x="460375" y="3724275"/>
            <a:ext cx="2024063" cy="2803525"/>
          </a:xfrm>
        </p:spPr>
        <p:txBody>
          <a:bodyPr/>
          <a:lstStyle/>
          <a:p>
            <a:r>
              <a:rPr lang="zh-CN" altLang="en-US" sz="1800" smtClean="0">
                <a:ea typeface="宋体" pitchFamily="2" charset="-122"/>
              </a:rPr>
              <a:t>客户端计算机硬件配置；</a:t>
            </a:r>
          </a:p>
          <a:p>
            <a:r>
              <a:rPr lang="zh-CN" altLang="en-US" sz="1800" smtClean="0">
                <a:ea typeface="宋体" pitchFamily="2" charset="-122"/>
              </a:rPr>
              <a:t>客户端并发执行程序情况；</a:t>
            </a:r>
          </a:p>
          <a:p>
            <a:r>
              <a:rPr lang="zh-CN" altLang="en-US" sz="1800" smtClean="0">
                <a:ea typeface="宋体" pitchFamily="2" charset="-122"/>
              </a:rPr>
              <a:t>浏览器软件性能；</a:t>
            </a:r>
          </a:p>
          <a:p>
            <a:r>
              <a:rPr lang="zh-CN" altLang="en-US" sz="1800" smtClean="0">
                <a:ea typeface="宋体" pitchFamily="2" charset="-122"/>
              </a:rPr>
              <a:t>客户端网络带宽；</a:t>
            </a:r>
          </a:p>
        </p:txBody>
      </p:sp>
      <p:graphicFrame>
        <p:nvGraphicFramePr>
          <p:cNvPr id="69636" name="图片 5"/>
          <p:cNvGraphicFramePr>
            <a:graphicFrameLocks/>
          </p:cNvGraphicFramePr>
          <p:nvPr/>
        </p:nvGraphicFramePr>
        <p:xfrm>
          <a:off x="468313" y="911225"/>
          <a:ext cx="8494712" cy="2806700"/>
        </p:xfrm>
        <a:graphic>
          <a:graphicData uri="http://schemas.openxmlformats.org/presentationml/2006/ole">
            <mc:AlternateContent xmlns:mc="http://schemas.openxmlformats.org/markup-compatibility/2006">
              <mc:Choice xmlns:v="urn:schemas-microsoft-com:vml" Requires="v">
                <p:oleObj spid="_x0000_s69641" r:id="rId3" imgW="9383760" imgH="2799000" progId="Visio.Drawing.11">
                  <p:embed/>
                </p:oleObj>
              </mc:Choice>
              <mc:Fallback>
                <p:oleObj r:id="rId3" imgW="9383760" imgH="2799000" progId="Visio.Drawing.11">
                  <p:embed/>
                  <p:pic>
                    <p:nvPicPr>
                      <p:cNvPr id="0" name="图片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11225"/>
                        <a:ext cx="8494712"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7" name="Rectangle 5"/>
          <p:cNvSpPr>
            <a:spLocks noGrp="1" noChangeArrowheads="1"/>
          </p:cNvSpPr>
          <p:nvPr/>
        </p:nvSpPr>
        <p:spPr bwMode="auto">
          <a:xfrm>
            <a:off x="2628900" y="3719513"/>
            <a:ext cx="2016125"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ClrTx/>
              <a:buFontTx/>
              <a:buChar char="•"/>
            </a:pPr>
            <a:r>
              <a:rPr lang="zh-CN" altLang="en-US" sz="1800">
                <a:ea typeface="微软雅黑" pitchFamily="34" charset="-122"/>
              </a:rPr>
              <a:t>服务器端硬件配置；</a:t>
            </a:r>
          </a:p>
          <a:p>
            <a:pPr eaLnBrk="1" hangingPunct="1">
              <a:buClrTx/>
              <a:buFontTx/>
              <a:buChar char="•"/>
            </a:pPr>
            <a:r>
              <a:rPr lang="zh-CN" altLang="en-US" sz="1800">
                <a:ea typeface="微软雅黑" pitchFamily="34" charset="-122"/>
              </a:rPr>
              <a:t>Web服务器软件性能；</a:t>
            </a:r>
          </a:p>
          <a:p>
            <a:pPr eaLnBrk="1" hangingPunct="1">
              <a:buClrTx/>
              <a:buFontTx/>
              <a:buChar char="•"/>
            </a:pPr>
            <a:r>
              <a:rPr lang="zh-CN" altLang="en-US" sz="1800">
                <a:ea typeface="微软雅黑" pitchFamily="34" charset="-122"/>
              </a:rPr>
              <a:t>系统缓存机制；</a:t>
            </a:r>
          </a:p>
          <a:p>
            <a:pPr eaLnBrk="1" hangingPunct="1">
              <a:buClrTx/>
              <a:buFontTx/>
              <a:buChar char="•"/>
            </a:pPr>
            <a:r>
              <a:rPr lang="zh-CN" altLang="en-US" sz="1800">
                <a:ea typeface="微软雅黑" pitchFamily="34" charset="-122"/>
              </a:rPr>
              <a:t>服务器端网络带宽；</a:t>
            </a:r>
          </a:p>
          <a:p>
            <a:pPr eaLnBrk="1" hangingPunct="1">
              <a:buClrTx/>
              <a:buFontTx/>
              <a:buChar char="•"/>
            </a:pPr>
            <a:r>
              <a:rPr lang="zh-CN" altLang="en-US" sz="1800">
                <a:ea typeface="微软雅黑" pitchFamily="34" charset="-122"/>
              </a:rPr>
              <a:t>当前系统的并发用户数</a:t>
            </a:r>
          </a:p>
          <a:p>
            <a:pPr eaLnBrk="1" hangingPunct="1">
              <a:buClrTx/>
              <a:buFontTx/>
              <a:buChar char="•"/>
            </a:pPr>
            <a:endParaRPr lang="zh-CN" altLang="en-US" sz="1800">
              <a:ea typeface="微软雅黑" pitchFamily="34" charset="-122"/>
            </a:endParaRPr>
          </a:p>
        </p:txBody>
      </p:sp>
      <p:sp>
        <p:nvSpPr>
          <p:cNvPr id="69638" name="Rectangle 6"/>
          <p:cNvSpPr>
            <a:spLocks noGrp="1" noChangeArrowheads="1"/>
          </p:cNvSpPr>
          <p:nvPr/>
        </p:nvSpPr>
        <p:spPr bwMode="auto">
          <a:xfrm>
            <a:off x="4613275" y="3706813"/>
            <a:ext cx="1944688"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ClrTx/>
              <a:buFontTx/>
              <a:buChar char="•"/>
            </a:pPr>
            <a:r>
              <a:rPr lang="zh-CN" altLang="en-US" sz="1800">
                <a:ea typeface="微软雅黑" pitchFamily="34" charset="-122"/>
              </a:rPr>
              <a:t>服务器端硬件配置；</a:t>
            </a:r>
          </a:p>
          <a:p>
            <a:pPr eaLnBrk="1" hangingPunct="1">
              <a:buClrTx/>
              <a:buFontTx/>
              <a:buChar char="•"/>
            </a:pPr>
            <a:r>
              <a:rPr lang="zh-CN" altLang="en-US" sz="1800">
                <a:ea typeface="微软雅黑" pitchFamily="34" charset="-122"/>
              </a:rPr>
              <a:t>应用服务器软件性能；</a:t>
            </a:r>
          </a:p>
          <a:p>
            <a:pPr eaLnBrk="1" hangingPunct="1">
              <a:buClrTx/>
              <a:buFontTx/>
              <a:buChar char="•"/>
            </a:pPr>
            <a:r>
              <a:rPr lang="zh-CN" altLang="en-US" sz="1800">
                <a:ea typeface="微软雅黑" pitchFamily="34" charset="-122"/>
              </a:rPr>
              <a:t>应用软件性能；</a:t>
            </a:r>
          </a:p>
          <a:p>
            <a:pPr eaLnBrk="1" hangingPunct="1">
              <a:buClrTx/>
              <a:buFontTx/>
              <a:buChar char="•"/>
            </a:pPr>
            <a:r>
              <a:rPr lang="zh-CN" altLang="en-US" sz="1800">
                <a:ea typeface="微软雅黑" pitchFamily="34" charset="-122"/>
              </a:rPr>
              <a:t>当前系统的并发用户数</a:t>
            </a:r>
          </a:p>
        </p:txBody>
      </p:sp>
      <p:sp>
        <p:nvSpPr>
          <p:cNvPr id="69639" name="Rectangle 7"/>
          <p:cNvSpPr>
            <a:spLocks noGrp="1" noChangeArrowheads="1"/>
          </p:cNvSpPr>
          <p:nvPr/>
        </p:nvSpPr>
        <p:spPr bwMode="auto">
          <a:xfrm>
            <a:off x="6516688" y="3673475"/>
            <a:ext cx="2592387"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ClrTx/>
              <a:buFontTx/>
              <a:buChar char="•"/>
            </a:pPr>
            <a:r>
              <a:rPr lang="zh-CN" altLang="en-US" sz="1800">
                <a:ea typeface="微软雅黑" pitchFamily="34" charset="-122"/>
              </a:rPr>
              <a:t>服务器端硬件配置；</a:t>
            </a:r>
          </a:p>
          <a:p>
            <a:pPr eaLnBrk="1" hangingPunct="1">
              <a:buClrTx/>
              <a:buFontTx/>
              <a:buChar char="•"/>
            </a:pPr>
            <a:r>
              <a:rPr lang="zh-CN" altLang="en-US" sz="1800">
                <a:ea typeface="微软雅黑" pitchFamily="34" charset="-122"/>
              </a:rPr>
              <a:t>数据库服务器软件性能；</a:t>
            </a:r>
          </a:p>
          <a:p>
            <a:pPr eaLnBrk="1" hangingPunct="1">
              <a:buClrTx/>
              <a:buFontTx/>
              <a:buChar char="•"/>
            </a:pPr>
            <a:r>
              <a:rPr lang="zh-CN" altLang="en-US" sz="1800">
                <a:ea typeface="微软雅黑" pitchFamily="34" charset="-122"/>
              </a:rPr>
              <a:t>数据库设计方案的合理性；</a:t>
            </a:r>
          </a:p>
          <a:p>
            <a:pPr eaLnBrk="1" hangingPunct="1">
              <a:buClrTx/>
              <a:buFontTx/>
              <a:buChar char="•"/>
            </a:pPr>
            <a:r>
              <a:rPr lang="zh-CN" altLang="en-US" sz="1800">
                <a:ea typeface="微软雅黑" pitchFamily="34" charset="-122"/>
              </a:rPr>
              <a:t>数据库访问语句的性能；</a:t>
            </a:r>
          </a:p>
          <a:p>
            <a:pPr eaLnBrk="1" hangingPunct="1">
              <a:buClrTx/>
              <a:buFontTx/>
              <a:buChar char="•"/>
            </a:pPr>
            <a:r>
              <a:rPr lang="zh-CN" altLang="en-US" sz="1800">
                <a:ea typeface="微软雅黑" pitchFamily="34" charset="-122"/>
              </a:rPr>
              <a:t>数据量的大小；</a:t>
            </a:r>
          </a:p>
          <a:p>
            <a:pPr eaLnBrk="1" hangingPunct="1">
              <a:buClrTx/>
              <a:buFontTx/>
              <a:buChar char="•"/>
            </a:pPr>
            <a:r>
              <a:rPr lang="zh-CN" altLang="en-US" sz="1800">
                <a:ea typeface="微软雅黑" pitchFamily="34" charset="-122"/>
              </a:rPr>
              <a:t>当前系统的并发用户数</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mtClean="0">
                <a:ea typeface="宋体" pitchFamily="2" charset="-122"/>
              </a:rPr>
              <a:t>性能需求分析</a:t>
            </a:r>
          </a:p>
        </p:txBody>
      </p:sp>
      <p:sp>
        <p:nvSpPr>
          <p:cNvPr id="70659" name="Rectangle 3"/>
          <p:cNvSpPr>
            <a:spLocks noGrp="1" noChangeArrowheads="1"/>
          </p:cNvSpPr>
          <p:nvPr>
            <p:ph type="body" idx="1"/>
          </p:nvPr>
        </p:nvSpPr>
        <p:spPr>
          <a:xfrm>
            <a:off x="457200" y="1196975"/>
            <a:ext cx="8229600" cy="5256213"/>
          </a:xfrm>
        </p:spPr>
        <p:txBody>
          <a:bodyPr/>
          <a:lstStyle/>
          <a:p>
            <a:pPr>
              <a:lnSpc>
                <a:spcPct val="150000"/>
              </a:lnSpc>
            </a:pPr>
            <a:r>
              <a:rPr lang="zh-CN" altLang="en-US" sz="2400" smtClean="0">
                <a:ea typeface="宋体" pitchFamily="2" charset="-122"/>
              </a:rPr>
              <a:t>《软件需求规格说明书》是进行系统测试的依据，其中既需要对系统的功能性需求进行明确的描述，也需要对非功能性需求进行清晰的定义。</a:t>
            </a:r>
          </a:p>
          <a:p>
            <a:pPr>
              <a:lnSpc>
                <a:spcPct val="150000"/>
              </a:lnSpc>
            </a:pPr>
            <a:r>
              <a:rPr lang="zh-CN" altLang="en-US" sz="2400" smtClean="0">
                <a:ea typeface="宋体" pitchFamily="2" charset="-122"/>
              </a:rPr>
              <a:t>系统性能是软件系统非常重要的非功能性指标，在进行系统需求分析时，需要对系统的性能要求进行认真的分析，对系统中各种性能指标给出明确的要求。</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mtClean="0">
                <a:ea typeface="宋体" pitchFamily="2" charset="-122"/>
              </a:rPr>
              <a:t>性能需求分析</a:t>
            </a:r>
          </a:p>
        </p:txBody>
      </p:sp>
      <p:sp>
        <p:nvSpPr>
          <p:cNvPr id="71683" name="Rectangle 3"/>
          <p:cNvSpPr>
            <a:spLocks noGrp="1" noChangeArrowheads="1"/>
          </p:cNvSpPr>
          <p:nvPr>
            <p:ph type="body" idx="1"/>
          </p:nvPr>
        </p:nvSpPr>
        <p:spPr>
          <a:xfrm>
            <a:off x="528638" y="1341438"/>
            <a:ext cx="8220075" cy="4824412"/>
          </a:xfrm>
        </p:spPr>
        <p:txBody>
          <a:bodyPr/>
          <a:lstStyle/>
          <a:p>
            <a:pPr>
              <a:lnSpc>
                <a:spcPct val="150000"/>
              </a:lnSpc>
            </a:pPr>
            <a:r>
              <a:rPr lang="zh-CN" altLang="en-US" sz="2400" dirty="0" smtClean="0">
                <a:ea typeface="宋体" pitchFamily="2" charset="-122"/>
              </a:rPr>
              <a:t>典型性能指标描述：</a:t>
            </a:r>
          </a:p>
          <a:p>
            <a:pPr lvl="1">
              <a:lnSpc>
                <a:spcPct val="150000"/>
              </a:lnSpc>
            </a:pPr>
            <a:r>
              <a:rPr lang="zh-CN" altLang="en-US" sz="2000" dirty="0" smtClean="0">
                <a:ea typeface="宋体" pitchFamily="2" charset="-122"/>
              </a:rPr>
              <a:t>1</a:t>
            </a:r>
            <a:r>
              <a:rPr lang="en-US" altLang="zh-CN" sz="2000" dirty="0" smtClean="0">
                <a:ea typeface="宋体" pitchFamily="2" charset="-122"/>
              </a:rPr>
              <a:t>.</a:t>
            </a:r>
            <a:r>
              <a:rPr lang="zh-CN" altLang="en-US" sz="2000" dirty="0" smtClean="0">
                <a:ea typeface="宋体" pitchFamily="2" charset="-122"/>
              </a:rPr>
              <a:t>系统首页打开响应时间5S以下，系统登录响应时间 </a:t>
            </a:r>
            <a:r>
              <a:rPr lang="zh-CN" altLang="en-US" sz="2000" dirty="0" smtClean="0">
                <a:ea typeface="宋体" pitchFamily="2" charset="-122"/>
              </a:rPr>
              <a:t>1</a:t>
            </a:r>
            <a:r>
              <a:rPr lang="en-US" altLang="zh-CN" sz="2000" dirty="0" smtClean="0">
                <a:ea typeface="宋体" pitchFamily="2" charset="-122"/>
              </a:rPr>
              <a:t>0</a:t>
            </a:r>
            <a:r>
              <a:rPr lang="zh-CN" altLang="en-US" sz="2000" dirty="0" smtClean="0">
                <a:ea typeface="宋体" pitchFamily="2" charset="-122"/>
              </a:rPr>
              <a:t>S</a:t>
            </a:r>
            <a:r>
              <a:rPr lang="zh-CN" altLang="en-US" sz="2000" dirty="0" smtClean="0">
                <a:ea typeface="宋体" pitchFamily="2" charset="-122"/>
              </a:rPr>
              <a:t>以下。</a:t>
            </a:r>
          </a:p>
          <a:p>
            <a:pPr lvl="1">
              <a:lnSpc>
                <a:spcPct val="150000"/>
              </a:lnSpc>
            </a:pPr>
            <a:r>
              <a:rPr lang="zh-CN" altLang="en-US" sz="2000" dirty="0" smtClean="0">
                <a:ea typeface="宋体" pitchFamily="2" charset="-122"/>
              </a:rPr>
              <a:t>2</a:t>
            </a:r>
            <a:r>
              <a:rPr lang="en-US" altLang="zh-CN" sz="2000" dirty="0" smtClean="0">
                <a:ea typeface="宋体" pitchFamily="2" charset="-122"/>
              </a:rPr>
              <a:t>.</a:t>
            </a:r>
            <a:r>
              <a:rPr lang="zh-CN" altLang="en-US" sz="2000" dirty="0" smtClean="0">
                <a:ea typeface="宋体" pitchFamily="2" charset="-122"/>
              </a:rPr>
              <a:t>邮件服务器支持50万个在线用户，支持最大并发用户1万个。</a:t>
            </a:r>
          </a:p>
          <a:p>
            <a:pPr lvl="1">
              <a:lnSpc>
                <a:spcPct val="150000"/>
              </a:lnSpc>
            </a:pPr>
            <a:r>
              <a:rPr lang="zh-CN" altLang="en-US" sz="2000" dirty="0" smtClean="0">
                <a:ea typeface="宋体" pitchFamily="2" charset="-122"/>
              </a:rPr>
              <a:t>3</a:t>
            </a:r>
            <a:r>
              <a:rPr lang="en-US" altLang="zh-CN" sz="2000" dirty="0" smtClean="0">
                <a:ea typeface="宋体" pitchFamily="2" charset="-122"/>
              </a:rPr>
              <a:t>.</a:t>
            </a:r>
            <a:r>
              <a:rPr lang="zh-CN" altLang="en-US" sz="2000" dirty="0" smtClean="0">
                <a:ea typeface="宋体" pitchFamily="2" charset="-122"/>
              </a:rPr>
              <a:t>计费系统每秒处理计费话单80个。</a:t>
            </a:r>
          </a:p>
          <a:p>
            <a:pPr lvl="1">
              <a:lnSpc>
                <a:spcPct val="150000"/>
              </a:lnSpc>
            </a:pPr>
            <a:r>
              <a:rPr lang="zh-CN" altLang="en-US" sz="2000" dirty="0" smtClean="0">
                <a:ea typeface="宋体" pitchFamily="2" charset="-122"/>
              </a:rPr>
              <a:t>4</a:t>
            </a:r>
            <a:r>
              <a:rPr lang="en-US" altLang="zh-CN" sz="2000" dirty="0" smtClean="0">
                <a:ea typeface="宋体" pitchFamily="2" charset="-122"/>
              </a:rPr>
              <a:t>.</a:t>
            </a:r>
            <a:r>
              <a:rPr lang="zh-CN" altLang="en-US" sz="2000" dirty="0" smtClean="0">
                <a:ea typeface="宋体" pitchFamily="2" charset="-122"/>
              </a:rPr>
              <a:t>系统能在峰值情况下稳定的运行12小时。</a:t>
            </a:r>
          </a:p>
          <a:p>
            <a:pPr lvl="1">
              <a:lnSpc>
                <a:spcPct val="150000"/>
              </a:lnSpc>
            </a:pPr>
            <a:r>
              <a:rPr lang="zh-CN" altLang="en-US" sz="2000" dirty="0" smtClean="0">
                <a:ea typeface="宋体" pitchFamily="2" charset="-122"/>
              </a:rPr>
              <a:t>5</a:t>
            </a:r>
            <a:r>
              <a:rPr lang="en-US" altLang="zh-CN" sz="2000" dirty="0" smtClean="0">
                <a:ea typeface="宋体" pitchFamily="2" charset="-122"/>
              </a:rPr>
              <a:t>.</a:t>
            </a:r>
            <a:r>
              <a:rPr lang="zh-CN" altLang="en-US" sz="2000" dirty="0" smtClean="0">
                <a:ea typeface="宋体" pitchFamily="2" charset="-122"/>
              </a:rPr>
              <a:t>系统正常使用情况下，服务器CPU利用率在30%以下，内存利用率在20%以下。</a:t>
            </a:r>
          </a:p>
          <a:p>
            <a:pPr lvl="1">
              <a:lnSpc>
                <a:spcPct val="150000"/>
              </a:lnSpc>
            </a:pPr>
            <a:r>
              <a:rPr lang="zh-CN" altLang="en-US" sz="2000" dirty="0" smtClean="0">
                <a:ea typeface="宋体" pitchFamily="2" charset="-122"/>
              </a:rPr>
              <a:t>6</a:t>
            </a:r>
            <a:r>
              <a:rPr lang="en-US" altLang="zh-CN" sz="2000" dirty="0" smtClean="0">
                <a:ea typeface="宋体" pitchFamily="2" charset="-122"/>
              </a:rPr>
              <a:t>.</a:t>
            </a:r>
            <a:r>
              <a:rPr lang="zh-CN" altLang="en-US" sz="2000" dirty="0" smtClean="0">
                <a:ea typeface="宋体" pitchFamily="2" charset="-122"/>
              </a:rPr>
              <a:t>系统峰值情况下，系统CPU利用率在75%以下，内存利用率在80%以下。</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ea typeface="宋体" pitchFamily="2" charset="-122"/>
              </a:rPr>
              <a:t>针对性能要求的系统设计</a:t>
            </a:r>
          </a:p>
        </p:txBody>
      </p:sp>
      <p:sp>
        <p:nvSpPr>
          <p:cNvPr id="72707" name="Rectangle 3"/>
          <p:cNvSpPr>
            <a:spLocks noGrp="1" noChangeArrowheads="1"/>
          </p:cNvSpPr>
          <p:nvPr>
            <p:ph type="body" idx="1"/>
          </p:nvPr>
        </p:nvSpPr>
        <p:spPr>
          <a:xfrm>
            <a:off x="601663" y="1635125"/>
            <a:ext cx="7858125" cy="4673600"/>
          </a:xfrm>
        </p:spPr>
        <p:txBody>
          <a:bodyPr/>
          <a:lstStyle/>
          <a:p>
            <a:pPr>
              <a:lnSpc>
                <a:spcPct val="150000"/>
              </a:lnSpc>
            </a:pPr>
            <a:r>
              <a:rPr lang="zh-CN" altLang="zh-CN" sz="2400" smtClean="0">
                <a:ea typeface="宋体" pitchFamily="2" charset="-122"/>
              </a:rPr>
              <a:t>在进行系统设计时，决定采用何种设计方案往往不取决于系统的功能性需求，而是取决于系统的非功能性需求</a:t>
            </a:r>
          </a:p>
          <a:p>
            <a:pPr>
              <a:lnSpc>
                <a:spcPct val="150000"/>
              </a:lnSpc>
            </a:pPr>
            <a:r>
              <a:rPr lang="zh-CN" altLang="zh-CN" sz="2400" smtClean="0">
                <a:ea typeface="宋体" pitchFamily="2" charset="-122"/>
              </a:rPr>
              <a:t>性能需求恰恰是影响系统设计方案的一个重要因素。</a:t>
            </a:r>
          </a:p>
          <a:p>
            <a:pPr>
              <a:lnSpc>
                <a:spcPct val="150000"/>
              </a:lnSpc>
            </a:pPr>
            <a:r>
              <a:rPr lang="zh-CN" altLang="zh-CN" sz="2400" smtClean="0">
                <a:ea typeface="宋体" pitchFamily="2" charset="-122"/>
              </a:rPr>
              <a:t>设计方案对系统性能的保障作用是非常重要的，很多系统投入使用后性能很差，主要就是没有采用合理的设计方案导致的。</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ea typeface="宋体" pitchFamily="2" charset="-122"/>
              </a:rPr>
              <a:t>针对性能要求的系统设计</a:t>
            </a:r>
          </a:p>
        </p:txBody>
      </p:sp>
      <p:sp>
        <p:nvSpPr>
          <p:cNvPr id="73731" name="Rectangle 3"/>
          <p:cNvSpPr>
            <a:spLocks noGrp="1" noChangeArrowheads="1"/>
          </p:cNvSpPr>
          <p:nvPr>
            <p:ph type="body" idx="1"/>
          </p:nvPr>
        </p:nvSpPr>
        <p:spPr/>
        <p:txBody>
          <a:bodyPr/>
          <a:lstStyle/>
          <a:p>
            <a:pPr>
              <a:lnSpc>
                <a:spcPct val="150000"/>
              </a:lnSpc>
            </a:pPr>
            <a:r>
              <a:rPr lang="zh-CN" altLang="en-US" sz="2400" smtClean="0">
                <a:ea typeface="宋体" pitchFamily="2" charset="-122"/>
              </a:rPr>
              <a:t>不同的软件架构对软件性能会产生一定的影响，例如：</a:t>
            </a:r>
          </a:p>
          <a:p>
            <a:pPr lvl="1">
              <a:lnSpc>
                <a:spcPct val="150000"/>
              </a:lnSpc>
            </a:pPr>
            <a:r>
              <a:rPr lang="zh-CN" altLang="en-US" sz="2000" smtClean="0">
                <a:ea typeface="宋体" pitchFamily="2" charset="-122"/>
              </a:rPr>
              <a:t>B/S架构将全部代码都放在服务器端，提高了系统的扩展性和维护性，但是系统访问性能就会受到一定制约；</a:t>
            </a:r>
          </a:p>
          <a:p>
            <a:pPr lvl="1">
              <a:lnSpc>
                <a:spcPct val="150000"/>
              </a:lnSpc>
            </a:pPr>
            <a:r>
              <a:rPr lang="zh-CN" altLang="en-US" sz="2000" smtClean="0">
                <a:ea typeface="宋体" pitchFamily="2" charset="-122"/>
              </a:rPr>
              <a:t>分层结构适合复杂逻辑处理，但是每层需要进行相应的封装和解析，也会在一定程度上降低系统的性能；</a:t>
            </a:r>
          </a:p>
          <a:p>
            <a:pPr lvl="1">
              <a:lnSpc>
                <a:spcPct val="150000"/>
              </a:lnSpc>
            </a:pPr>
            <a:r>
              <a:rPr lang="zh-CN" altLang="en-US" sz="2000" smtClean="0">
                <a:ea typeface="宋体" pitchFamily="2" charset="-122"/>
              </a:rPr>
              <a:t>在进行数据库访问时，采用持久化中间件能够提高系统的移植性和可维护性，但是会降低系统访问数据库的性能。</a:t>
            </a:r>
          </a:p>
          <a:p>
            <a:pPr>
              <a:lnSpc>
                <a:spcPct val="150000"/>
              </a:lnSpc>
            </a:pPr>
            <a:r>
              <a:rPr lang="zh-CN" altLang="en-US" sz="2400" smtClean="0">
                <a:ea typeface="宋体" pitchFamily="2" charset="-122"/>
              </a:rPr>
              <a:t>所以在进行系统软件架构设计时，需要综合需求中提出的各种要求，选择最佳的设计方案。</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21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220" name="Rectangle 2"/>
          <p:cNvSpPr>
            <a:spLocks noGrp="1" noChangeArrowheads="1"/>
          </p:cNvSpPr>
          <p:nvPr>
            <p:ph type="title"/>
          </p:nvPr>
        </p:nvSpPr>
        <p:spPr/>
        <p:txBody>
          <a:bodyPr/>
          <a:lstStyle/>
          <a:p>
            <a:pPr eaLnBrk="1" hangingPunct="1"/>
            <a:r>
              <a:rPr lang="zh-CN" altLang="en-US" smtClean="0">
                <a:ea typeface="宋体" pitchFamily="2" charset="-122"/>
                <a:hlinkClick r:id="rId2" action="ppaction://hlinksldjump"/>
              </a:rPr>
              <a:t>系统测试</a:t>
            </a:r>
            <a:endParaRPr lang="en-US" altLang="zh-CN" smtClean="0">
              <a:ea typeface="宋体" pitchFamily="2" charset="-122"/>
            </a:endParaRPr>
          </a:p>
        </p:txBody>
      </p:sp>
      <p:sp>
        <p:nvSpPr>
          <p:cNvPr id="9221" name="Rectangle 3"/>
          <p:cNvSpPr>
            <a:spLocks noGrp="1" noChangeArrowheads="1"/>
          </p:cNvSpPr>
          <p:nvPr>
            <p:ph type="body" idx="1"/>
          </p:nvPr>
        </p:nvSpPr>
        <p:spPr>
          <a:xfrm>
            <a:off x="612775" y="1557338"/>
            <a:ext cx="7991475" cy="4464050"/>
          </a:xfrm>
          <a:noFill/>
        </p:spPr>
        <p:txBody>
          <a:bodyPr/>
          <a:lstStyle/>
          <a:p>
            <a:pPr eaLnBrk="1" hangingPunct="1">
              <a:lnSpc>
                <a:spcPct val="150000"/>
              </a:lnSpc>
              <a:buFont typeface="Wingdings" pitchFamily="2" charset="2"/>
              <a:buNone/>
            </a:pPr>
            <a:r>
              <a:rPr lang="zh-CN" altLang="en-US" sz="2800" b="1" smtClean="0">
                <a:ea typeface="宋体" pitchFamily="2" charset="-122"/>
              </a:rPr>
              <a:t>         集成测试之后，就是系统测试。</a:t>
            </a:r>
          </a:p>
          <a:p>
            <a:pPr eaLnBrk="1" hangingPunct="1">
              <a:lnSpc>
                <a:spcPct val="150000"/>
              </a:lnSpc>
              <a:buFont typeface="Wingdings" pitchFamily="2" charset="2"/>
              <a:buNone/>
            </a:pPr>
            <a:r>
              <a:rPr lang="zh-CN" altLang="en-US" sz="2800" b="1" smtClean="0">
                <a:ea typeface="宋体" pitchFamily="2" charset="-122"/>
              </a:rPr>
              <a:t>         </a:t>
            </a:r>
            <a:r>
              <a:rPr lang="zh-CN" altLang="en-US" sz="2800" b="1" smtClean="0">
                <a:solidFill>
                  <a:srgbClr val="FF0000"/>
                </a:solidFill>
                <a:ea typeface="宋体" pitchFamily="2" charset="-122"/>
              </a:rPr>
              <a:t>系统测试</a:t>
            </a:r>
            <a:r>
              <a:rPr lang="zh-CN" altLang="en-US" sz="2800" b="1" smtClean="0">
                <a:ea typeface="宋体" pitchFamily="2" charset="-122"/>
              </a:rPr>
              <a:t>（</a:t>
            </a:r>
            <a:r>
              <a:rPr lang="en-US" altLang="zh-CN" sz="2800" b="1" smtClean="0">
                <a:ea typeface="宋体" pitchFamily="2" charset="-122"/>
              </a:rPr>
              <a:t>system testing</a:t>
            </a:r>
            <a:r>
              <a:rPr lang="zh-CN" altLang="en-US" sz="2800" b="1" smtClean="0">
                <a:ea typeface="宋体" pitchFamily="2" charset="-122"/>
              </a:rPr>
              <a:t>），指的是将整个软件系统看做一个整体针对</a:t>
            </a:r>
            <a:r>
              <a:rPr lang="zh-CN" altLang="en-US" sz="2800" b="1" smtClean="0">
                <a:solidFill>
                  <a:srgbClr val="FF0000"/>
                </a:solidFill>
                <a:ea typeface="宋体" pitchFamily="2" charset="-122"/>
              </a:rPr>
              <a:t>功能和性能</a:t>
            </a:r>
            <a:r>
              <a:rPr lang="zh-CN" altLang="en-US" sz="2800" b="1" smtClean="0">
                <a:ea typeface="宋体" pitchFamily="2" charset="-122"/>
              </a:rPr>
              <a:t>两方面，在真实或模拟的运行环境下进行的一系列测试，还包括将软件与计算机硬件、外设、网络等其他元素结合在一起进行的测试。</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ea typeface="宋体" pitchFamily="2" charset="-122"/>
              </a:rPr>
              <a:t>针对性能要求的系统设计</a:t>
            </a:r>
          </a:p>
        </p:txBody>
      </p:sp>
      <p:sp>
        <p:nvSpPr>
          <p:cNvPr id="74755" name="Rectangle 3"/>
          <p:cNvSpPr>
            <a:spLocks noGrp="1" noChangeArrowheads="1"/>
          </p:cNvSpPr>
          <p:nvPr>
            <p:ph type="body" idx="1"/>
          </p:nvPr>
        </p:nvSpPr>
        <p:spPr/>
        <p:txBody>
          <a:bodyPr/>
          <a:lstStyle/>
          <a:p>
            <a:pPr>
              <a:lnSpc>
                <a:spcPct val="150000"/>
              </a:lnSpc>
            </a:pPr>
            <a:r>
              <a:rPr lang="zh-CN" altLang="en-US" sz="2400" smtClean="0">
                <a:ea typeface="宋体" pitchFamily="2" charset="-122"/>
              </a:rPr>
              <a:t>数据库设计：</a:t>
            </a:r>
          </a:p>
          <a:p>
            <a:pPr>
              <a:lnSpc>
                <a:spcPct val="150000"/>
              </a:lnSpc>
            </a:pPr>
            <a:r>
              <a:rPr lang="zh-CN" altLang="en-US" sz="2400" smtClean="0">
                <a:ea typeface="宋体" pitchFamily="2" charset="-122"/>
              </a:rPr>
              <a:t>数据库是数据存储和访问的支撑软件，目前大部分软件系统都需要有数据库的支撑。</a:t>
            </a:r>
          </a:p>
          <a:p>
            <a:pPr lvl="1">
              <a:lnSpc>
                <a:spcPct val="150000"/>
              </a:lnSpc>
            </a:pPr>
            <a:r>
              <a:rPr lang="zh-CN" altLang="en-US" sz="2000" smtClean="0">
                <a:ea typeface="宋体" pitchFamily="2" charset="-122"/>
              </a:rPr>
              <a:t>数据库表结构的设计</a:t>
            </a:r>
          </a:p>
          <a:p>
            <a:pPr lvl="1">
              <a:lnSpc>
                <a:spcPct val="150000"/>
              </a:lnSpc>
            </a:pPr>
            <a:r>
              <a:rPr lang="zh-CN" altLang="en-US" sz="2000" smtClean="0">
                <a:ea typeface="宋体" pitchFamily="2" charset="-122"/>
              </a:rPr>
              <a:t>数据库查询优化机制设计</a:t>
            </a:r>
          </a:p>
          <a:p>
            <a:pPr lvl="1">
              <a:lnSpc>
                <a:spcPct val="150000"/>
              </a:lnSpc>
            </a:pPr>
            <a:r>
              <a:rPr lang="zh-CN" altLang="en-US" sz="2000" smtClean="0">
                <a:ea typeface="宋体" pitchFamily="2" charset="-122"/>
              </a:rPr>
              <a:t>数据管理方案设计</a:t>
            </a:r>
          </a:p>
          <a:p>
            <a:pPr lvl="1">
              <a:lnSpc>
                <a:spcPct val="150000"/>
              </a:lnSpc>
            </a:pPr>
            <a:r>
              <a:rPr lang="zh-CN" altLang="en-US" sz="2000" smtClean="0">
                <a:ea typeface="宋体" pitchFamily="2" charset="-122"/>
              </a:rPr>
              <a:t>数据库访问方式设计</a:t>
            </a:r>
          </a:p>
          <a:p>
            <a:pPr lvl="1">
              <a:lnSpc>
                <a:spcPct val="150000"/>
              </a:lnSpc>
            </a:pPr>
            <a:r>
              <a:rPr lang="zh-CN" altLang="en-US" sz="2000" smtClean="0">
                <a:ea typeface="宋体" pitchFamily="2" charset="-122"/>
              </a:rPr>
              <a:t>数据库访问语句的设计</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ea typeface="宋体" pitchFamily="2" charset="-122"/>
              </a:rPr>
              <a:t>针对性能要求的系统设计</a:t>
            </a:r>
          </a:p>
        </p:txBody>
      </p:sp>
      <p:sp>
        <p:nvSpPr>
          <p:cNvPr id="75779" name="Rectangle 3"/>
          <p:cNvSpPr>
            <a:spLocks noGrp="1" noChangeArrowheads="1"/>
          </p:cNvSpPr>
          <p:nvPr>
            <p:ph type="body" idx="1"/>
          </p:nvPr>
        </p:nvSpPr>
        <p:spPr>
          <a:xfrm>
            <a:off x="457200" y="1196975"/>
            <a:ext cx="8229600" cy="792163"/>
          </a:xfrm>
        </p:spPr>
        <p:txBody>
          <a:bodyPr/>
          <a:lstStyle/>
          <a:p>
            <a:r>
              <a:rPr lang="zh-CN" altLang="en-US" smtClean="0">
                <a:ea typeface="宋体" pitchFamily="2" charset="-122"/>
              </a:rPr>
              <a:t>物理部署结构设计：</a:t>
            </a:r>
          </a:p>
          <a:p>
            <a:endParaRPr lang="zh-CN" altLang="en-US" smtClean="0">
              <a:ea typeface="宋体" pitchFamily="2" charset="-122"/>
            </a:endParaRPr>
          </a:p>
        </p:txBody>
      </p:sp>
      <p:graphicFrame>
        <p:nvGraphicFramePr>
          <p:cNvPr id="75780" name="图片 15"/>
          <p:cNvGraphicFramePr>
            <a:graphicFrameLocks/>
          </p:cNvGraphicFramePr>
          <p:nvPr/>
        </p:nvGraphicFramePr>
        <p:xfrm>
          <a:off x="396875" y="1844675"/>
          <a:ext cx="3959225" cy="1728788"/>
        </p:xfrm>
        <a:graphic>
          <a:graphicData uri="http://schemas.openxmlformats.org/presentationml/2006/ole">
            <mc:AlternateContent xmlns:mc="http://schemas.openxmlformats.org/markup-compatibility/2006">
              <mc:Choice xmlns:v="urn:schemas-microsoft-com:vml" Requires="v">
                <p:oleObj spid="_x0000_s75790" r:id="rId3" imgW="5168880" imgH="1810440" progId="Visio.Drawing.11">
                  <p:embed/>
                </p:oleObj>
              </mc:Choice>
              <mc:Fallback>
                <p:oleObj r:id="rId3" imgW="5168880" imgH="1810440" progId="Visio.Drawing.11">
                  <p:embed/>
                  <p:pic>
                    <p:nvPicPr>
                      <p:cNvPr id="0" name="图片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 y="1844675"/>
                        <a:ext cx="395922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1" name="图片 17"/>
          <p:cNvGraphicFramePr>
            <a:graphicFrameLocks/>
          </p:cNvGraphicFramePr>
          <p:nvPr/>
        </p:nvGraphicFramePr>
        <p:xfrm>
          <a:off x="107950" y="3644900"/>
          <a:ext cx="5113338" cy="1512888"/>
        </p:xfrm>
        <a:graphic>
          <a:graphicData uri="http://schemas.openxmlformats.org/presentationml/2006/ole">
            <mc:AlternateContent xmlns:mc="http://schemas.openxmlformats.org/markup-compatibility/2006">
              <mc:Choice xmlns:v="urn:schemas-microsoft-com:vml" Requires="v">
                <p:oleObj spid="_x0000_s75791" r:id="rId5" imgW="7011360" imgH="1632960" progId="Visio.Drawing.11">
                  <p:embed/>
                </p:oleObj>
              </mc:Choice>
              <mc:Fallback>
                <p:oleObj r:id="rId5" imgW="7011360" imgH="1632960" progId="Visio.Drawing.11">
                  <p:embed/>
                  <p:pic>
                    <p:nvPicPr>
                      <p:cNvPr id="0" name="图片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3644900"/>
                        <a:ext cx="5113338"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2" name="图片 19"/>
          <p:cNvGraphicFramePr>
            <a:graphicFrameLocks/>
          </p:cNvGraphicFramePr>
          <p:nvPr/>
        </p:nvGraphicFramePr>
        <p:xfrm>
          <a:off x="-33338" y="5302250"/>
          <a:ext cx="5183188" cy="1555750"/>
        </p:xfrm>
        <a:graphic>
          <a:graphicData uri="http://schemas.openxmlformats.org/presentationml/2006/ole">
            <mc:AlternateContent xmlns:mc="http://schemas.openxmlformats.org/markup-compatibility/2006">
              <mc:Choice xmlns:v="urn:schemas-microsoft-com:vml" Requires="v">
                <p:oleObj spid="_x0000_s75792" r:id="rId7" imgW="7156080" imgH="1680840" progId="Visio.Drawing.11">
                  <p:embed/>
                </p:oleObj>
              </mc:Choice>
              <mc:Fallback>
                <p:oleObj r:id="rId7" imgW="7156080" imgH="1680840" progId="Visio.Drawing.11">
                  <p:embed/>
                  <p:pic>
                    <p:nvPicPr>
                      <p:cNvPr id="0" name="图片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38" y="5302250"/>
                        <a:ext cx="518318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3" name="图片 21"/>
          <p:cNvGraphicFramePr>
            <a:graphicFrameLocks/>
          </p:cNvGraphicFramePr>
          <p:nvPr/>
        </p:nvGraphicFramePr>
        <p:xfrm>
          <a:off x="3781425" y="981075"/>
          <a:ext cx="5184775" cy="2879725"/>
        </p:xfrm>
        <a:graphic>
          <a:graphicData uri="http://schemas.openxmlformats.org/presentationml/2006/ole">
            <mc:AlternateContent xmlns:mc="http://schemas.openxmlformats.org/markup-compatibility/2006">
              <mc:Choice xmlns:v="urn:schemas-microsoft-com:vml" Requires="v">
                <p:oleObj spid="_x0000_s75793" r:id="rId9" imgW="7732800" imgH="4510800" progId="Visio.Drawing.11">
                  <p:embed/>
                </p:oleObj>
              </mc:Choice>
              <mc:Fallback>
                <p:oleObj r:id="rId9" imgW="7732800" imgH="4510800" progId="Visio.Drawing.11">
                  <p:embed/>
                  <p:pic>
                    <p:nvPicPr>
                      <p:cNvPr id="0" name="图片 2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1425" y="981075"/>
                        <a:ext cx="51847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4" name="Text Box 8"/>
          <p:cNvSpPr txBox="1">
            <a:spLocks noChangeArrowheads="1"/>
          </p:cNvSpPr>
          <p:nvPr/>
        </p:nvSpPr>
        <p:spPr bwMode="auto">
          <a:xfrm>
            <a:off x="5080000" y="428466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zh-CN" altLang="en-US"/>
              <a:t>最典型的系统物理部署结构</a:t>
            </a:r>
          </a:p>
        </p:txBody>
      </p:sp>
      <p:sp>
        <p:nvSpPr>
          <p:cNvPr id="75785" name="箭头 888"/>
          <p:cNvSpPr>
            <a:spLocks noChangeShapeType="1"/>
          </p:cNvSpPr>
          <p:nvPr/>
        </p:nvSpPr>
        <p:spPr bwMode="auto">
          <a:xfrm flipH="1">
            <a:off x="4645025" y="4437063"/>
            <a:ext cx="358775"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ea typeface="宋体" pitchFamily="2" charset="-122"/>
              </a:rPr>
              <a:t>性能测试</a:t>
            </a:r>
          </a:p>
        </p:txBody>
      </p:sp>
      <p:sp>
        <p:nvSpPr>
          <p:cNvPr id="76803" name="Rectangle 3"/>
          <p:cNvSpPr>
            <a:spLocks noGrp="1" noChangeArrowheads="1"/>
          </p:cNvSpPr>
          <p:nvPr>
            <p:ph type="body" idx="1"/>
          </p:nvPr>
        </p:nvSpPr>
        <p:spPr>
          <a:xfrm>
            <a:off x="457200" y="1268413"/>
            <a:ext cx="8147050" cy="1793875"/>
          </a:xfrm>
        </p:spPr>
        <p:txBody>
          <a:bodyPr/>
          <a:lstStyle/>
          <a:p>
            <a:pPr>
              <a:lnSpc>
                <a:spcPct val="150000"/>
              </a:lnSpc>
            </a:pPr>
            <a:r>
              <a:rPr lang="zh-CN" altLang="zh-CN" sz="2400" smtClean="0">
                <a:ea typeface="宋体" pitchFamily="2" charset="-122"/>
              </a:rPr>
              <a:t>性能测试是验证系统性能是否达到性能需求要求的测试活动，一般情况下性能测试专指在系统测试阶段进行的性能测试。</a:t>
            </a:r>
          </a:p>
        </p:txBody>
      </p:sp>
      <p:graphicFrame>
        <p:nvGraphicFramePr>
          <p:cNvPr id="76804" name="对象 1"/>
          <p:cNvGraphicFramePr>
            <a:graphicFrameLocks/>
          </p:cNvGraphicFramePr>
          <p:nvPr/>
        </p:nvGraphicFramePr>
        <p:xfrm>
          <a:off x="1835150" y="2565400"/>
          <a:ext cx="6553200" cy="3959225"/>
        </p:xfrm>
        <a:graphic>
          <a:graphicData uri="http://schemas.openxmlformats.org/presentationml/2006/ole">
            <mc:AlternateContent xmlns:mc="http://schemas.openxmlformats.org/markup-compatibility/2006">
              <mc:Choice xmlns:v="urn:schemas-microsoft-com:vml" Requires="v">
                <p:oleObj spid="_x0000_s76806" r:id="rId3" imgW="5666760" imgH="3748680" progId="Visio.Drawing.11">
                  <p:embed/>
                </p:oleObj>
              </mc:Choice>
              <mc:Fallback>
                <p:oleObj r:id="rId3" imgW="5666760" imgH="3748680" progId="Visio.Drawing.11">
                  <p:embed/>
                  <p:pic>
                    <p:nvPicPr>
                      <p:cNvPr id="0" name="对象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565400"/>
                        <a:ext cx="65532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ChangeArrowheads="1"/>
          </p:cNvSpPr>
          <p:nvPr>
            <p:ph type="sldNum" sz="quarter" idx="11"/>
          </p:nvPr>
        </p:nvSpPr>
        <p:spPr bwMode="gray">
          <a:xfrm>
            <a:off x="3708400" y="6453188"/>
            <a:ext cx="5256213" cy="287337"/>
          </a:xfrm>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8CA5DF35-64C0-40AE-8453-4FDED42B7427}" type="slidenum">
              <a:rPr lang="en-US" altLang="ko-KR" sz="1600" b="0" smtClean="0">
                <a:effectLst/>
              </a:rPr>
              <a:pPr eaLnBrk="1" hangingPunct="1"/>
              <a:t>73</a:t>
            </a:fld>
            <a:endParaRPr lang="en-US" altLang="ko-KR" sz="1600" b="0" smtClean="0">
              <a:effectLst/>
            </a:endParaRPr>
          </a:p>
        </p:txBody>
      </p:sp>
      <p:sp>
        <p:nvSpPr>
          <p:cNvPr id="77827" name="Rectangle 2"/>
          <p:cNvSpPr>
            <a:spLocks noGrp="1" noChangeArrowheads="1"/>
          </p:cNvSpPr>
          <p:nvPr>
            <p:ph type="title"/>
          </p:nvPr>
        </p:nvSpPr>
        <p:spPr/>
        <p:txBody>
          <a:bodyPr/>
          <a:lstStyle/>
          <a:p>
            <a:r>
              <a:rPr lang="zh-CN" altLang="en-US" smtClean="0">
                <a:solidFill>
                  <a:schemeClr val="tx1"/>
                </a:solidFill>
                <a:latin typeface="仿宋_GB2312"/>
                <a:ea typeface="仿宋_GB2312"/>
                <a:cs typeface="仿宋_GB2312"/>
              </a:rPr>
              <a:t>测试指标的分析与提取</a:t>
            </a:r>
            <a:endParaRPr lang="zh-CN" altLang="en-US" smtClean="0">
              <a:solidFill>
                <a:schemeClr val="tx1"/>
              </a:solidFill>
              <a:latin typeface="宋体" pitchFamily="2" charset="-122"/>
              <a:ea typeface="宋体" pitchFamily="2" charset="-122"/>
            </a:endParaRPr>
          </a:p>
        </p:txBody>
      </p:sp>
      <p:sp>
        <p:nvSpPr>
          <p:cNvPr id="77828" name="Rectangle 3"/>
          <p:cNvSpPr>
            <a:spLocks noGrp="1" noChangeArrowheads="1"/>
          </p:cNvSpPr>
          <p:nvPr>
            <p:ph type="body" idx="1"/>
          </p:nvPr>
        </p:nvSpPr>
        <p:spPr>
          <a:xfrm>
            <a:off x="179388" y="1196975"/>
            <a:ext cx="8713787" cy="5472113"/>
          </a:xfrm>
        </p:spPr>
        <p:txBody>
          <a:bodyPr/>
          <a:lstStyle/>
          <a:p>
            <a:pPr marL="609600" indent="-609600">
              <a:lnSpc>
                <a:spcPct val="130000"/>
              </a:lnSpc>
              <a:spcBef>
                <a:spcPct val="0"/>
              </a:spcBef>
              <a:buClr>
                <a:srgbClr val="A44340"/>
              </a:buClr>
              <a:buFont typeface="Wingdings" pitchFamily="2" charset="2"/>
              <a:buChar char="n"/>
            </a:pPr>
            <a:r>
              <a:rPr lang="en-US" altLang="zh-CN" sz="2800" b="1" smtClean="0">
                <a:latin typeface="宋体" pitchFamily="2" charset="-122"/>
                <a:ea typeface="宋体" pitchFamily="2" charset="-122"/>
              </a:rPr>
              <a:t>CRM</a:t>
            </a:r>
            <a:r>
              <a:rPr lang="zh-CN" altLang="en-US" sz="2800" b="1" smtClean="0">
                <a:latin typeface="宋体" pitchFamily="2" charset="-122"/>
                <a:ea typeface="宋体" pitchFamily="2" charset="-122"/>
              </a:rPr>
              <a:t>系统案例分析</a:t>
            </a:r>
          </a:p>
          <a:p>
            <a:pPr marL="609600" indent="-609600">
              <a:lnSpc>
                <a:spcPct val="120000"/>
              </a:lnSpc>
              <a:spcBef>
                <a:spcPct val="0"/>
              </a:spcBef>
              <a:buClr>
                <a:srgbClr val="A44340"/>
              </a:buClr>
              <a:buFont typeface="Wingdings" pitchFamily="2" charset="2"/>
              <a:buChar char="Ø"/>
            </a:pPr>
            <a:r>
              <a:rPr lang="zh-CN" altLang="en-US" sz="2800" b="1" smtClean="0">
                <a:latin typeface="宋体" pitchFamily="2" charset="-122"/>
                <a:ea typeface="宋体" pitchFamily="2" charset="-122"/>
              </a:rPr>
              <a:t>一般来讲，并发用户数 </a:t>
            </a:r>
            <a:r>
              <a:rPr lang="en-US" altLang="zh-CN" sz="2800" b="1" smtClean="0">
                <a:latin typeface="宋体" pitchFamily="2" charset="-122"/>
                <a:ea typeface="宋体" pitchFamily="2" charset="-122"/>
              </a:rPr>
              <a:t>=</a:t>
            </a:r>
            <a:r>
              <a:rPr lang="zh-CN" altLang="en-US" sz="2800" b="1" smtClean="0">
                <a:latin typeface="宋体" pitchFamily="2" charset="-122"/>
                <a:ea typeface="宋体" pitchFamily="2" charset="-122"/>
              </a:rPr>
              <a:t>（</a:t>
            </a:r>
            <a:r>
              <a:rPr lang="en-US" altLang="zh-CN" sz="2800" b="1" smtClean="0">
                <a:latin typeface="宋体" pitchFamily="2" charset="-122"/>
                <a:ea typeface="宋体" pitchFamily="2" charset="-122"/>
              </a:rPr>
              <a:t>5%</a:t>
            </a:r>
            <a:r>
              <a:rPr lang="zh-CN" altLang="en-US" sz="2800" b="1" smtClean="0">
                <a:latin typeface="宋体" pitchFamily="2" charset="-122"/>
                <a:ea typeface="宋体" pitchFamily="2" charset="-122"/>
              </a:rPr>
              <a:t>～</a:t>
            </a:r>
            <a:r>
              <a:rPr lang="en-US" altLang="zh-CN" sz="2800" b="1" smtClean="0">
                <a:latin typeface="宋体" pitchFamily="2" charset="-122"/>
                <a:ea typeface="宋体" pitchFamily="2" charset="-122"/>
              </a:rPr>
              <a:t>20%</a:t>
            </a:r>
            <a:r>
              <a:rPr lang="zh-CN" altLang="en-US" sz="2800" b="1" smtClean="0">
                <a:latin typeface="宋体" pitchFamily="2" charset="-122"/>
                <a:ea typeface="宋体" pitchFamily="2" charset="-122"/>
              </a:rPr>
              <a:t>）</a:t>
            </a:r>
            <a:r>
              <a:rPr lang="en-US" altLang="zh-CN" sz="2800" b="1" smtClean="0">
                <a:latin typeface="宋体" pitchFamily="2" charset="-122"/>
                <a:ea typeface="宋体" pitchFamily="2" charset="-122"/>
              </a:rPr>
              <a:t>×</a:t>
            </a:r>
            <a:r>
              <a:rPr lang="zh-CN" altLang="en-US" sz="2800" b="1" smtClean="0">
                <a:latin typeface="宋体" pitchFamily="2" charset="-122"/>
                <a:ea typeface="宋体" pitchFamily="2" charset="-122"/>
              </a:rPr>
              <a:t>在线用户数。经过分析，</a:t>
            </a:r>
            <a:r>
              <a:rPr lang="en-US" altLang="zh-CN" sz="2800" b="1" smtClean="0">
                <a:latin typeface="宋体" pitchFamily="2" charset="-122"/>
                <a:ea typeface="宋体" pitchFamily="2" charset="-122"/>
              </a:rPr>
              <a:t>CRM</a:t>
            </a:r>
            <a:r>
              <a:rPr lang="zh-CN" altLang="en-US" sz="2800" b="1" smtClean="0">
                <a:latin typeface="宋体" pitchFamily="2" charset="-122"/>
                <a:ea typeface="宋体" pitchFamily="2" charset="-122"/>
              </a:rPr>
              <a:t>系统中该比例拟定为</a:t>
            </a:r>
            <a:r>
              <a:rPr lang="en-US" altLang="zh-CN" sz="2800" b="1" smtClean="0">
                <a:latin typeface="宋体" pitchFamily="2" charset="-122"/>
                <a:ea typeface="宋体" pitchFamily="2" charset="-122"/>
              </a:rPr>
              <a:t>6%</a:t>
            </a:r>
            <a:r>
              <a:rPr lang="zh-CN" altLang="en-US" sz="2800" b="1" smtClean="0">
                <a:latin typeface="宋体" pitchFamily="2" charset="-122"/>
                <a:ea typeface="宋体" pitchFamily="2" charset="-122"/>
              </a:rPr>
              <a:t>，也就是说系统支持的并发用户数不低于</a:t>
            </a:r>
            <a:r>
              <a:rPr lang="en-US" altLang="zh-CN" sz="2800" b="1" smtClean="0">
                <a:latin typeface="宋体" pitchFamily="2" charset="-122"/>
                <a:ea typeface="宋体" pitchFamily="2" charset="-122"/>
              </a:rPr>
              <a:t>500×6%=30</a:t>
            </a:r>
            <a:r>
              <a:rPr lang="zh-CN" altLang="en-US" sz="2800" smtClean="0">
                <a:latin typeface="宋体" pitchFamily="2" charset="-122"/>
                <a:ea typeface="宋体" pitchFamily="2" charset="-122"/>
              </a:rPr>
              <a:t>。</a:t>
            </a:r>
          </a:p>
          <a:p>
            <a:pPr marL="609600" indent="-609600">
              <a:lnSpc>
                <a:spcPct val="120000"/>
              </a:lnSpc>
              <a:spcBef>
                <a:spcPct val="0"/>
              </a:spcBef>
              <a:buClr>
                <a:srgbClr val="A44340"/>
              </a:buClr>
              <a:buFont typeface="Wingdings" pitchFamily="2" charset="2"/>
              <a:buChar char="Ø"/>
            </a:pPr>
            <a:r>
              <a:rPr lang="zh-CN" altLang="en-US" sz="2800" b="1" smtClean="0">
                <a:latin typeface="宋体" pitchFamily="2" charset="-122"/>
                <a:ea typeface="宋体" pitchFamily="2" charset="-122"/>
              </a:rPr>
              <a:t>并发的场景采用混合业务场景，选取几个典型的业务按照一定的用户数比例放在一个场景中，对系统进行测试。</a:t>
            </a:r>
          </a:p>
          <a:p>
            <a:pPr marL="609600" indent="-609600">
              <a:lnSpc>
                <a:spcPct val="120000"/>
              </a:lnSpc>
              <a:spcBef>
                <a:spcPct val="0"/>
              </a:spcBef>
              <a:buClr>
                <a:srgbClr val="A44340"/>
              </a:buClr>
              <a:buFont typeface="Wingdings" pitchFamily="2" charset="2"/>
              <a:buChar char="Ø"/>
            </a:pPr>
            <a:r>
              <a:rPr lang="zh-CN" altLang="en-US" sz="2800" b="1" smtClean="0">
                <a:latin typeface="宋体" pitchFamily="2" charset="-122"/>
                <a:ea typeface="宋体" pitchFamily="2" charset="-122"/>
              </a:rPr>
              <a:t>选取的典型业务为：线索创建业务、客户创建业务、商机创建业务、日程创建业务，任务创建业务。</a:t>
            </a:r>
            <a:r>
              <a:rPr lang="zh-CN" altLang="en-US" sz="2800" smtClean="0">
                <a:ea typeface="宋体" pitchFamily="2" charset="-122"/>
              </a:rPr>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sldNum" sz="quarter" idx="11"/>
          </p:nvPr>
        </p:nvSpPr>
        <p:spPr bwMode="gray">
          <a:xfrm>
            <a:off x="3708400" y="6453188"/>
            <a:ext cx="5256213" cy="287337"/>
          </a:xfrm>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6A1149C9-DCA4-4C26-9FD0-F6261E70981C}" type="slidenum">
              <a:rPr lang="en-US" altLang="ko-KR" sz="1600" b="0" smtClean="0">
                <a:effectLst/>
              </a:rPr>
              <a:pPr eaLnBrk="1" hangingPunct="1"/>
              <a:t>74</a:t>
            </a:fld>
            <a:endParaRPr lang="en-US" altLang="ko-KR" sz="1600" b="0" smtClean="0">
              <a:effectLst/>
            </a:endParaRPr>
          </a:p>
        </p:txBody>
      </p:sp>
      <p:sp>
        <p:nvSpPr>
          <p:cNvPr id="78851" name="Rectangle 2"/>
          <p:cNvSpPr>
            <a:spLocks noGrp="1" noChangeArrowheads="1"/>
          </p:cNvSpPr>
          <p:nvPr>
            <p:ph type="title"/>
          </p:nvPr>
        </p:nvSpPr>
        <p:spPr/>
        <p:txBody>
          <a:bodyPr/>
          <a:lstStyle/>
          <a:p>
            <a:r>
              <a:rPr lang="zh-CN" altLang="en-US" smtClean="0">
                <a:solidFill>
                  <a:schemeClr val="tx1"/>
                </a:solidFill>
                <a:latin typeface="宋体" pitchFamily="2" charset="-122"/>
                <a:ea typeface="宋体" pitchFamily="2" charset="-122"/>
              </a:rPr>
              <a:t>混合业务的用户比例 </a:t>
            </a:r>
          </a:p>
        </p:txBody>
      </p:sp>
      <p:sp>
        <p:nvSpPr>
          <p:cNvPr id="78852" name="Rectangle 3"/>
          <p:cNvSpPr>
            <a:spLocks noGrp="1" noChangeArrowheads="1"/>
          </p:cNvSpPr>
          <p:nvPr>
            <p:ph type="body" idx="1"/>
          </p:nvPr>
        </p:nvSpPr>
        <p:spPr>
          <a:xfrm>
            <a:off x="323850" y="1268413"/>
            <a:ext cx="8362950" cy="1223962"/>
          </a:xfrm>
        </p:spPr>
        <p:txBody>
          <a:bodyPr/>
          <a:lstStyle/>
          <a:p>
            <a:pPr marL="609600" indent="-609600">
              <a:lnSpc>
                <a:spcPct val="130000"/>
              </a:lnSpc>
              <a:spcBef>
                <a:spcPct val="0"/>
              </a:spcBef>
              <a:buClr>
                <a:srgbClr val="A44340"/>
              </a:buClr>
              <a:buFont typeface="Wingdings" pitchFamily="2" charset="2"/>
              <a:buChar char="n"/>
            </a:pPr>
            <a:r>
              <a:rPr lang="zh-CN" altLang="en-US" sz="2400" b="1" smtClean="0">
                <a:ea typeface="宋体" pitchFamily="2" charset="-122"/>
              </a:rPr>
              <a:t>各业务的用户比例数据通常是通过对历史数据的分析获得的，</a:t>
            </a:r>
            <a:r>
              <a:rPr lang="en-US" altLang="zh-CN" sz="2400" b="1" smtClean="0">
                <a:ea typeface="宋体" pitchFamily="2" charset="-122"/>
              </a:rPr>
              <a:t>CRM</a:t>
            </a:r>
            <a:r>
              <a:rPr lang="zh-CN" altLang="en-US" sz="2400" b="1" smtClean="0">
                <a:ea typeface="宋体" pitchFamily="2" charset="-122"/>
              </a:rPr>
              <a:t>系统性能测试中，各业务的用户比例如下：</a:t>
            </a:r>
            <a:endParaRPr lang="zh-CN" altLang="en-US" sz="2400" smtClean="0">
              <a:ea typeface="宋体" pitchFamily="2" charset="-122"/>
            </a:endParaRPr>
          </a:p>
        </p:txBody>
      </p:sp>
      <p:pic>
        <p:nvPicPr>
          <p:cNvPr id="78853" name="Picture 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492375"/>
            <a:ext cx="741680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sldNum" sz="quarter" idx="11"/>
          </p:nvPr>
        </p:nvSpPr>
        <p:spPr bwMode="gray">
          <a:xfrm>
            <a:off x="3708400" y="6453188"/>
            <a:ext cx="5256213" cy="287337"/>
          </a:xfrm>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ED05D5FB-32A2-4741-9B4B-388C6384A8F6}" type="slidenum">
              <a:rPr lang="en-US" altLang="ko-KR" sz="1600" b="0" smtClean="0">
                <a:effectLst/>
              </a:rPr>
              <a:pPr eaLnBrk="1" hangingPunct="1"/>
              <a:t>75</a:t>
            </a:fld>
            <a:endParaRPr lang="en-US" altLang="ko-KR" sz="1600" b="0" smtClean="0">
              <a:effectLst/>
            </a:endParaRPr>
          </a:p>
        </p:txBody>
      </p:sp>
      <p:sp>
        <p:nvSpPr>
          <p:cNvPr id="79875" name="Rectangle 2"/>
          <p:cNvSpPr>
            <a:spLocks noGrp="1" noChangeArrowheads="1"/>
          </p:cNvSpPr>
          <p:nvPr>
            <p:ph type="title"/>
          </p:nvPr>
        </p:nvSpPr>
        <p:spPr/>
        <p:txBody>
          <a:bodyPr/>
          <a:lstStyle/>
          <a:p>
            <a:r>
              <a:rPr lang="zh-CN" altLang="en-US" smtClean="0">
                <a:solidFill>
                  <a:schemeClr val="tx1"/>
                </a:solidFill>
                <a:latin typeface="仿宋_GB2312"/>
                <a:ea typeface="仿宋_GB2312"/>
                <a:cs typeface="仿宋_GB2312"/>
              </a:rPr>
              <a:t>测试指标及要求</a:t>
            </a:r>
            <a:endParaRPr lang="zh-CN" altLang="en-US" smtClean="0">
              <a:solidFill>
                <a:schemeClr val="tx1"/>
              </a:solidFill>
              <a:latin typeface="宋体" pitchFamily="2" charset="-122"/>
              <a:ea typeface="宋体" pitchFamily="2" charset="-122"/>
            </a:endParaRPr>
          </a:p>
        </p:txBody>
      </p:sp>
      <p:pic>
        <p:nvPicPr>
          <p:cNvPr id="7987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916113"/>
            <a:ext cx="8516937"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sldNum" sz="quarter" idx="11"/>
          </p:nvPr>
        </p:nvSpPr>
        <p:spPr bwMode="gray">
          <a:xfrm>
            <a:off x="3708400" y="6453188"/>
            <a:ext cx="5256213" cy="287337"/>
          </a:xfrm>
          <a:noFill/>
        </p:spPr>
        <p:txBody>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fld id="{9ABC3C5C-F5EB-49A2-BC8E-34C3CF2DD437}" type="slidenum">
              <a:rPr lang="en-US" altLang="ko-KR" sz="1600" b="0" smtClean="0">
                <a:effectLst/>
              </a:rPr>
              <a:pPr eaLnBrk="1" hangingPunct="1"/>
              <a:t>76</a:t>
            </a:fld>
            <a:endParaRPr lang="en-US" altLang="ko-KR" sz="1600" b="0" smtClean="0">
              <a:effectLst/>
            </a:endParaRPr>
          </a:p>
        </p:txBody>
      </p:sp>
      <p:sp>
        <p:nvSpPr>
          <p:cNvPr id="80899" name="Rectangle 2"/>
          <p:cNvSpPr>
            <a:spLocks noGrp="1" noChangeArrowheads="1"/>
          </p:cNvSpPr>
          <p:nvPr>
            <p:ph type="title"/>
          </p:nvPr>
        </p:nvSpPr>
        <p:spPr/>
        <p:txBody>
          <a:bodyPr/>
          <a:lstStyle/>
          <a:p>
            <a:r>
              <a:rPr lang="zh-CN" altLang="en-US" smtClean="0">
                <a:solidFill>
                  <a:schemeClr val="tx1"/>
                </a:solidFill>
                <a:latin typeface="仿宋_GB2312"/>
                <a:ea typeface="仿宋_GB2312"/>
                <a:cs typeface="仿宋_GB2312"/>
              </a:rPr>
              <a:t>确认测试的业务</a:t>
            </a:r>
            <a:endParaRPr lang="zh-CN" altLang="en-US" smtClean="0">
              <a:solidFill>
                <a:schemeClr val="tx1"/>
              </a:solidFill>
              <a:latin typeface="宋体" pitchFamily="2" charset="-122"/>
              <a:ea typeface="宋体" pitchFamily="2" charset="-122"/>
            </a:endParaRPr>
          </a:p>
        </p:txBody>
      </p:sp>
      <p:grpSp>
        <p:nvGrpSpPr>
          <p:cNvPr id="80900" name="组合 2"/>
          <p:cNvGrpSpPr>
            <a:grpSpLocks/>
          </p:cNvGrpSpPr>
          <p:nvPr/>
        </p:nvGrpSpPr>
        <p:grpSpPr bwMode="auto">
          <a:xfrm>
            <a:off x="468313" y="1268413"/>
            <a:ext cx="8135937" cy="4213225"/>
            <a:chOff x="468313" y="1268413"/>
            <a:chExt cx="8135937" cy="4213225"/>
          </a:xfrm>
        </p:grpSpPr>
        <p:pic>
          <p:nvPicPr>
            <p:cNvPr id="809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268413"/>
              <a:ext cx="8135937"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2" name="TextBox 1"/>
            <p:cNvSpPr txBox="1">
              <a:spLocks noChangeArrowheads="1"/>
            </p:cNvSpPr>
            <p:nvPr/>
          </p:nvSpPr>
          <p:spPr bwMode="auto">
            <a:xfrm>
              <a:off x="539552" y="2132856"/>
              <a:ext cx="8028384" cy="3052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8192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graphicFrame>
        <p:nvGraphicFramePr>
          <p:cNvPr id="493570" name="Object 2"/>
          <p:cNvGraphicFramePr>
            <a:graphicFrameLocks noChangeAspect="1"/>
          </p:cNvGraphicFramePr>
          <p:nvPr>
            <p:ph idx="1"/>
          </p:nvPr>
        </p:nvGraphicFramePr>
        <p:xfrm>
          <a:off x="1679575" y="1652588"/>
          <a:ext cx="2160588" cy="2173287"/>
        </p:xfrm>
        <a:graphic>
          <a:graphicData uri="http://schemas.openxmlformats.org/presentationml/2006/ole">
            <mc:AlternateContent xmlns:mc="http://schemas.openxmlformats.org/markup-compatibility/2006">
              <mc:Choice xmlns:v="urn:schemas-microsoft-com:vml" Requires="v">
                <p:oleObj spid="_x0000_s81942" name="Visio" r:id="rId3" imgW="954657" imgH="954657" progId="Visio.Drawing.6">
                  <p:embed/>
                </p:oleObj>
              </mc:Choice>
              <mc:Fallback>
                <p:oleObj name="Visio" r:id="rId3" imgW="954657" imgH="954657"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1652588"/>
                        <a:ext cx="2160588" cy="217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3571" name="Group 3"/>
          <p:cNvGrpSpPr>
            <a:grpSpLocks/>
          </p:cNvGrpSpPr>
          <p:nvPr/>
        </p:nvGrpSpPr>
        <p:grpSpPr bwMode="auto">
          <a:xfrm>
            <a:off x="250825" y="4797425"/>
            <a:ext cx="1582738" cy="1152525"/>
            <a:chOff x="576" y="1968"/>
            <a:chExt cx="432" cy="348"/>
          </a:xfrm>
        </p:grpSpPr>
        <p:sp>
          <p:nvSpPr>
            <p:cNvPr id="81938" name="Oval 4"/>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81939" name="Freeform 5"/>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3574" name="Rectangle 6"/>
          <p:cNvSpPr>
            <a:spLocks noChangeArrowheads="1"/>
          </p:cNvSpPr>
          <p:nvPr/>
        </p:nvSpPr>
        <p:spPr bwMode="auto">
          <a:xfrm>
            <a:off x="2295525" y="1989138"/>
            <a:ext cx="1081088" cy="719137"/>
          </a:xfrm>
          <a:prstGeom prst="rect">
            <a:avLst/>
          </a:prstGeom>
          <a:solidFill>
            <a:srgbClr val="0066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endParaRPr lang="zh-CN" altLang="en-US" sz="1400">
              <a:solidFill>
                <a:schemeClr val="bg1"/>
              </a:solidFill>
            </a:endParaRPr>
          </a:p>
        </p:txBody>
      </p:sp>
      <p:sp>
        <p:nvSpPr>
          <p:cNvPr id="493575" name="Text Box 7"/>
          <p:cNvSpPr txBox="1">
            <a:spLocks noChangeArrowheads="1"/>
          </p:cNvSpPr>
          <p:nvPr/>
        </p:nvSpPr>
        <p:spPr bwMode="auto">
          <a:xfrm>
            <a:off x="2214563" y="2263775"/>
            <a:ext cx="1493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ClrTx/>
              <a:buFontTx/>
              <a:buNone/>
            </a:pPr>
            <a:r>
              <a:rPr lang="zh-CN" altLang="en-US" sz="1400" b="0">
                <a:solidFill>
                  <a:schemeClr val="bg1"/>
                </a:solidFill>
              </a:rPr>
              <a:t>系统出现故障</a:t>
            </a:r>
          </a:p>
        </p:txBody>
      </p:sp>
      <p:sp>
        <p:nvSpPr>
          <p:cNvPr id="493576" name="Text Box 8"/>
          <p:cNvSpPr txBox="1">
            <a:spLocks noChangeArrowheads="1"/>
          </p:cNvSpPr>
          <p:nvPr/>
        </p:nvSpPr>
        <p:spPr bwMode="auto">
          <a:xfrm>
            <a:off x="2305050" y="1939925"/>
            <a:ext cx="827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ClrTx/>
              <a:buFontTx/>
              <a:buNone/>
            </a:pPr>
            <a:r>
              <a:rPr lang="zh-CN" altLang="en-US" sz="1600">
                <a:solidFill>
                  <a:srgbClr val="FF0000"/>
                </a:solidFill>
                <a:ea typeface="黑体" pitchFamily="49" charset="-122"/>
              </a:rPr>
              <a:t>错误</a:t>
            </a:r>
          </a:p>
        </p:txBody>
      </p:sp>
      <p:sp>
        <p:nvSpPr>
          <p:cNvPr id="493577" name="Text Box 9"/>
          <p:cNvSpPr txBox="1">
            <a:spLocks noChangeArrowheads="1"/>
          </p:cNvSpPr>
          <p:nvPr/>
        </p:nvSpPr>
        <p:spPr bwMode="auto">
          <a:xfrm>
            <a:off x="4067175" y="1989138"/>
            <a:ext cx="2592388" cy="346075"/>
          </a:xfrm>
          <a:prstGeom prst="rect">
            <a:avLst/>
          </a:prstGeom>
          <a:gradFill rotWithShape="1">
            <a:gsLst>
              <a:gs pos="0">
                <a:srgbClr val="FFCC00"/>
              </a:gs>
              <a:gs pos="100000">
                <a:srgbClr val="FFFFFF"/>
              </a:gs>
            </a:gsLst>
            <a:lin ang="5400000" scaled="1"/>
          </a:gradFill>
          <a:ln w="9525">
            <a:solidFill>
              <a:schemeClr val="bg2"/>
            </a:solidFill>
            <a:miter lim="800000"/>
            <a:headEnd/>
            <a:tailEnd/>
          </a:ln>
          <a:effectLst>
            <a:outerShdw dist="35921" dir="2700000"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ClrTx/>
              <a:buFontTx/>
              <a:buNone/>
            </a:pPr>
            <a:r>
              <a:rPr lang="zh-CN" altLang="en-US" sz="1600" b="0">
                <a:ea typeface="黑体" pitchFamily="49" charset="-122"/>
              </a:rPr>
              <a:t>有意使系统发生故障</a:t>
            </a:r>
          </a:p>
        </p:txBody>
      </p:sp>
      <p:sp>
        <p:nvSpPr>
          <p:cNvPr id="81930" name="Rectangle 10"/>
          <p:cNvSpPr>
            <a:spLocks noChangeArrowheads="1"/>
          </p:cNvSpPr>
          <p:nvPr/>
        </p:nvSpPr>
        <p:spPr bwMode="auto">
          <a:xfrm>
            <a:off x="2254250" y="1987550"/>
            <a:ext cx="1206500" cy="719138"/>
          </a:xfrm>
          <a:prstGeom prst="rect">
            <a:avLst/>
          </a:prstGeom>
          <a:solidFill>
            <a:srgbClr val="0066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800">
                <a:solidFill>
                  <a:schemeClr val="bg1"/>
                </a:solidFill>
              </a:rPr>
              <a:t>…</a:t>
            </a:r>
          </a:p>
          <a:p>
            <a:pPr algn="ctr" eaLnBrk="1" hangingPunct="1">
              <a:spcBef>
                <a:spcPct val="0"/>
              </a:spcBef>
              <a:buClrTx/>
              <a:buFontTx/>
              <a:buNone/>
            </a:pPr>
            <a:r>
              <a:rPr lang="en-US" altLang="zh-CN" sz="1800">
                <a:solidFill>
                  <a:schemeClr val="bg1"/>
                </a:solidFill>
              </a:rPr>
              <a:t>….</a:t>
            </a:r>
          </a:p>
          <a:p>
            <a:pPr algn="ctr" eaLnBrk="1" hangingPunct="1">
              <a:spcBef>
                <a:spcPct val="0"/>
              </a:spcBef>
              <a:buClrTx/>
              <a:buFontTx/>
              <a:buNone/>
            </a:pPr>
            <a:r>
              <a:rPr lang="en-US" altLang="zh-CN" sz="1800">
                <a:solidFill>
                  <a:schemeClr val="bg1"/>
                </a:solidFill>
              </a:rPr>
              <a:t>…</a:t>
            </a:r>
          </a:p>
        </p:txBody>
      </p:sp>
      <p:sp>
        <p:nvSpPr>
          <p:cNvPr id="493579" name="Text Box 11"/>
          <p:cNvSpPr txBox="1">
            <a:spLocks noChangeArrowheads="1"/>
          </p:cNvSpPr>
          <p:nvPr/>
        </p:nvSpPr>
        <p:spPr bwMode="auto">
          <a:xfrm>
            <a:off x="4067175" y="2565400"/>
            <a:ext cx="4248150"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spcBef>
                <a:spcPct val="50000"/>
              </a:spcBef>
              <a:buClrTx/>
              <a:buFontTx/>
              <a:buNone/>
            </a:pPr>
            <a:r>
              <a:rPr lang="zh-CN" altLang="en-US" sz="2000" b="0">
                <a:solidFill>
                  <a:srgbClr val="FF0000"/>
                </a:solidFill>
                <a:ea typeface="黑体" pitchFamily="49" charset="-122"/>
              </a:rPr>
              <a:t>恢复性测试主要检测软件系统从软件或硬件失效中恢复的能力，验证系统从应用程序执行过程中中断和回到特殊点的特性。</a:t>
            </a:r>
          </a:p>
        </p:txBody>
      </p:sp>
      <p:grpSp>
        <p:nvGrpSpPr>
          <p:cNvPr id="81932" name="Group 12"/>
          <p:cNvGrpSpPr>
            <a:grpSpLocks/>
          </p:cNvGrpSpPr>
          <p:nvPr/>
        </p:nvGrpSpPr>
        <p:grpSpPr bwMode="auto">
          <a:xfrm>
            <a:off x="2051050" y="2997200"/>
            <a:ext cx="508000" cy="515938"/>
            <a:chOff x="567" y="2379"/>
            <a:chExt cx="363" cy="325"/>
          </a:xfrm>
        </p:grpSpPr>
        <p:graphicFrame>
          <p:nvGraphicFramePr>
            <p:cNvPr id="81936" name="Object 13"/>
            <p:cNvGraphicFramePr>
              <a:graphicFrameLocks noChangeAspect="1"/>
            </p:cNvGraphicFramePr>
            <p:nvPr/>
          </p:nvGraphicFramePr>
          <p:xfrm>
            <a:off x="567" y="2379"/>
            <a:ext cx="363" cy="296"/>
          </p:xfrm>
          <a:graphic>
            <a:graphicData uri="http://schemas.openxmlformats.org/presentationml/2006/ole">
              <mc:AlternateContent xmlns:mc="http://schemas.openxmlformats.org/markup-compatibility/2006">
                <mc:Choice xmlns:v="urn:schemas-microsoft-com:vml" Requires="v">
                  <p:oleObj spid="_x0000_s81943" name="Bitmap Image" r:id="rId5" imgW="314286" imgH="257007" progId="Paint.Picture">
                    <p:embed/>
                  </p:oleObj>
                </mc:Choice>
                <mc:Fallback>
                  <p:oleObj name="Bitmap Image" r:id="rId5" imgW="314286" imgH="257007" progId="Paint.Picture">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2379"/>
                          <a:ext cx="36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37" name="Rectangle 14"/>
            <p:cNvSpPr>
              <a:spLocks noChangeArrowheads="1"/>
            </p:cNvSpPr>
            <p:nvPr/>
          </p:nvSpPr>
          <p:spPr bwMode="auto">
            <a:xfrm>
              <a:off x="575" y="2568"/>
              <a:ext cx="136"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grpSp>
      <p:sp>
        <p:nvSpPr>
          <p:cNvPr id="493583" name="Rectangle 15"/>
          <p:cNvSpPr>
            <a:spLocks noChangeArrowheads="1"/>
          </p:cNvSpPr>
          <p:nvPr/>
        </p:nvSpPr>
        <p:spPr bwMode="auto">
          <a:xfrm>
            <a:off x="684213" y="1268413"/>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Clr>
                <a:srgbClr val="6600CC"/>
              </a:buClr>
              <a:buFont typeface="Wingdings" pitchFamily="2" charset="2"/>
              <a:buChar char="q"/>
            </a:pPr>
            <a:r>
              <a:rPr lang="zh-CN" altLang="en-GB" sz="2400" b="0">
                <a:ea typeface="黑体" pitchFamily="49" charset="-122"/>
              </a:rPr>
              <a:t>恢复测试</a:t>
            </a:r>
            <a:endParaRPr lang="zh-CN" altLang="en-US" sz="2400" b="0">
              <a:ea typeface="黑体" pitchFamily="49" charset="-122"/>
            </a:endParaRPr>
          </a:p>
        </p:txBody>
      </p:sp>
      <p:sp>
        <p:nvSpPr>
          <p:cNvPr id="81934" name="Rectangle 16"/>
          <p:cNvSpPr>
            <a:spLocks noGrp="1" noChangeArrowheads="1"/>
          </p:cNvSpPr>
          <p:nvPr>
            <p:ph type="title"/>
          </p:nvPr>
        </p:nvSpPr>
        <p:spPr bwMode="auto">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ea typeface="宋体" pitchFamily="2" charset="-122"/>
              </a:rPr>
              <a:t>系统测试 </a:t>
            </a:r>
            <a:endParaRPr lang="en-US" altLang="zh-CN" smtClean="0">
              <a:ea typeface="宋体" pitchFamily="2" charset="-122"/>
            </a:endParaRPr>
          </a:p>
        </p:txBody>
      </p:sp>
      <p:sp>
        <p:nvSpPr>
          <p:cNvPr id="493585" name="Text Box 17"/>
          <p:cNvSpPr txBox="1">
            <a:spLocks noChangeArrowheads="1"/>
          </p:cNvSpPr>
          <p:nvPr/>
        </p:nvSpPr>
        <p:spPr bwMode="auto">
          <a:xfrm>
            <a:off x="2268538" y="4581525"/>
            <a:ext cx="6119812" cy="146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spcBef>
                <a:spcPct val="50000"/>
              </a:spcBef>
              <a:buClrTx/>
              <a:buFontTx/>
              <a:buNone/>
            </a:pPr>
            <a:r>
              <a:rPr lang="zh-CN" altLang="en-US" sz="2000" b="0">
                <a:solidFill>
                  <a:srgbClr val="FF0000"/>
                </a:solidFill>
                <a:ea typeface="黑体" pitchFamily="49" charset="-122"/>
              </a:rPr>
              <a:t>基于计算机的系统应能在限定的时间内从失效的状态中恢复过来，并继续运行，类似操作系统，数据库管理系统等都有可恢复性目标。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93583"/>
                                        </p:tgtEl>
                                        <p:attrNameLst>
                                          <p:attrName>style.visibility</p:attrName>
                                        </p:attrNameLst>
                                      </p:cBhvr>
                                      <p:to>
                                        <p:strVal val="visible"/>
                                      </p:to>
                                    </p:set>
                                    <p:anim calcmode="lin" valueType="num">
                                      <p:cBhvr additive="base">
                                        <p:cTn id="7" dur="500" fill="hold"/>
                                        <p:tgtEl>
                                          <p:spTgt spid="493583"/>
                                        </p:tgtEl>
                                        <p:attrNameLst>
                                          <p:attrName>ppt_x</p:attrName>
                                        </p:attrNameLst>
                                      </p:cBhvr>
                                      <p:tavLst>
                                        <p:tav tm="0">
                                          <p:val>
                                            <p:strVal val="1+#ppt_w/2"/>
                                          </p:val>
                                        </p:tav>
                                        <p:tav tm="100000">
                                          <p:val>
                                            <p:strVal val="#ppt_x"/>
                                          </p:val>
                                        </p:tav>
                                      </p:tavLst>
                                    </p:anim>
                                    <p:anim calcmode="lin" valueType="num">
                                      <p:cBhvr additive="base">
                                        <p:cTn id="8" dur="500" fill="hold"/>
                                        <p:tgtEl>
                                          <p:spTgt spid="4935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493570"/>
                                        </p:tgtEl>
                                        <p:attrNameLst>
                                          <p:attrName>style.visibility</p:attrName>
                                        </p:attrNameLst>
                                      </p:cBhvr>
                                      <p:to>
                                        <p:strVal val="visible"/>
                                      </p:to>
                                    </p:set>
                                    <p:animEffect transition="in" filter="blinds(horizontal)">
                                      <p:cBhvr>
                                        <p:cTn id="12" dur="500"/>
                                        <p:tgtEl>
                                          <p:spTgt spid="493570"/>
                                        </p:tgtEl>
                                      </p:cBhvr>
                                    </p:animEffect>
                                  </p:childTnLst>
                                </p:cTn>
                              </p:par>
                            </p:childTnLst>
                          </p:cTn>
                        </p:par>
                        <p:par>
                          <p:cTn id="13" fill="hold" nodeType="afterGroup">
                            <p:stCondLst>
                              <p:cond delay="1000"/>
                            </p:stCondLst>
                            <p:childTnLst>
                              <p:par>
                                <p:cTn id="14" presetID="3" presetClass="entr" presetSubtype="10" fill="hold" nodeType="afterEffect">
                                  <p:stCondLst>
                                    <p:cond delay="0"/>
                                  </p:stCondLst>
                                  <p:childTnLst>
                                    <p:set>
                                      <p:cBhvr>
                                        <p:cTn id="15" dur="1" fill="hold">
                                          <p:stCondLst>
                                            <p:cond delay="0"/>
                                          </p:stCondLst>
                                        </p:cTn>
                                        <p:tgtEl>
                                          <p:spTgt spid="493571"/>
                                        </p:tgtEl>
                                        <p:attrNameLst>
                                          <p:attrName>style.visibility</p:attrName>
                                        </p:attrNameLst>
                                      </p:cBhvr>
                                      <p:to>
                                        <p:strVal val="visible"/>
                                      </p:to>
                                    </p:set>
                                    <p:animEffect transition="in" filter="blinds(horizontal)">
                                      <p:cBhvr>
                                        <p:cTn id="16" dur="500"/>
                                        <p:tgtEl>
                                          <p:spTgt spid="493571"/>
                                        </p:tgtEl>
                                      </p:cBhvr>
                                    </p:animEffect>
                                  </p:childTnLst>
                                </p:cTn>
                              </p:par>
                            </p:childTnLst>
                          </p:cTn>
                        </p:par>
                        <p:par>
                          <p:cTn id="17" fill="hold" nodeType="afterGroup">
                            <p:stCondLst>
                              <p:cond delay="1500"/>
                            </p:stCondLst>
                            <p:childTnLst>
                              <p:par>
                                <p:cTn id="18" presetID="0" presetClass="path" presetSubtype="0" accel="50000" decel="50000" fill="hold" nodeType="afterEffect">
                                  <p:stCondLst>
                                    <p:cond delay="0"/>
                                  </p:stCondLst>
                                  <p:childTnLst>
                                    <p:animMotion origin="layout" path="M 0.01597 -0.09467 L 0.16562 -0.24166 " pathEditMode="relative" rAng="0" ptsTypes="AA">
                                      <p:cBhvr>
                                        <p:cTn id="19" dur="2000" fill="hold"/>
                                        <p:tgtEl>
                                          <p:spTgt spid="493571"/>
                                        </p:tgtEl>
                                        <p:attrNameLst>
                                          <p:attrName>ppt_x</p:attrName>
                                          <p:attrName>ppt_y</p:attrName>
                                        </p:attrNameLst>
                                      </p:cBhvr>
                                      <p:rCtr x="7483" y="-7361"/>
                                    </p:animMotion>
                                  </p:childTnLst>
                                </p:cTn>
                              </p:par>
                            </p:childTnLst>
                          </p:cTn>
                        </p:par>
                        <p:par>
                          <p:cTn id="20" fill="hold" nodeType="afterGroup">
                            <p:stCondLst>
                              <p:cond delay="3500"/>
                            </p:stCondLst>
                            <p:childTnLst>
                              <p:par>
                                <p:cTn id="21" presetID="22" presetClass="entr" presetSubtype="1" fill="hold" grpId="0" nodeType="afterEffect">
                                  <p:stCondLst>
                                    <p:cond delay="0"/>
                                  </p:stCondLst>
                                  <p:childTnLst>
                                    <p:set>
                                      <p:cBhvr>
                                        <p:cTn id="22" dur="1" fill="hold">
                                          <p:stCondLst>
                                            <p:cond delay="0"/>
                                          </p:stCondLst>
                                        </p:cTn>
                                        <p:tgtEl>
                                          <p:spTgt spid="493574"/>
                                        </p:tgtEl>
                                        <p:attrNameLst>
                                          <p:attrName>style.visibility</p:attrName>
                                        </p:attrNameLst>
                                      </p:cBhvr>
                                      <p:to>
                                        <p:strVal val="visible"/>
                                      </p:to>
                                    </p:set>
                                    <p:animEffect transition="in" filter="wipe(up)">
                                      <p:cBhvr>
                                        <p:cTn id="23" dur="500"/>
                                        <p:tgtEl>
                                          <p:spTgt spid="493574"/>
                                        </p:tgtEl>
                                      </p:cBhvr>
                                    </p:animEffect>
                                  </p:childTnLst>
                                </p:cTn>
                              </p:par>
                            </p:childTnLst>
                          </p:cTn>
                        </p:par>
                        <p:par>
                          <p:cTn id="24" fill="hold" nodeType="afterGroup">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493576"/>
                                        </p:tgtEl>
                                        <p:attrNameLst>
                                          <p:attrName>style.visibility</p:attrName>
                                        </p:attrNameLst>
                                      </p:cBhvr>
                                      <p:to>
                                        <p:strVal val="visible"/>
                                      </p:to>
                                    </p:set>
                                    <p:animEffect transition="in" filter="wipe(left)">
                                      <p:cBhvr>
                                        <p:cTn id="27" dur="500"/>
                                        <p:tgtEl>
                                          <p:spTgt spid="493576"/>
                                        </p:tgtEl>
                                      </p:cBhvr>
                                    </p:animEffect>
                                  </p:childTnLst>
                                </p:cTn>
                              </p:par>
                            </p:childTnLst>
                          </p:cTn>
                        </p:par>
                        <p:par>
                          <p:cTn id="28" fill="hold" nodeType="afterGroup">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493575"/>
                                        </p:tgtEl>
                                        <p:attrNameLst>
                                          <p:attrName>style.visibility</p:attrName>
                                        </p:attrNameLst>
                                      </p:cBhvr>
                                      <p:to>
                                        <p:strVal val="visible"/>
                                      </p:to>
                                    </p:set>
                                    <p:animEffect transition="in" filter="wipe(left)">
                                      <p:cBhvr>
                                        <p:cTn id="31" dur="500"/>
                                        <p:tgtEl>
                                          <p:spTgt spid="4935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4" presetClass="entr" presetSubtype="0" fill="hold" grpId="0" nodeType="clickEffect">
                                  <p:stCondLst>
                                    <p:cond delay="0"/>
                                  </p:stCondLst>
                                  <p:childTnLst>
                                    <p:set>
                                      <p:cBhvr>
                                        <p:cTn id="35" dur="1" fill="hold">
                                          <p:stCondLst>
                                            <p:cond delay="0"/>
                                          </p:stCondLst>
                                        </p:cTn>
                                        <p:tgtEl>
                                          <p:spTgt spid="493585"/>
                                        </p:tgtEl>
                                        <p:attrNameLst>
                                          <p:attrName>style.visibility</p:attrName>
                                        </p:attrNameLst>
                                      </p:cBhvr>
                                      <p:to>
                                        <p:strVal val="visible"/>
                                      </p:to>
                                    </p:set>
                                    <p:anim to="" calcmode="lin" valueType="num">
                                      <p:cBhvr>
                                        <p:cTn id="36" dur="1" fill="hold"/>
                                        <p:tgtEl>
                                          <p:spTgt spid="493585"/>
                                        </p:tgtEl>
                                        <p:attrNameLst>
                                          <p:attrName/>
                                        </p:attrNameLst>
                                      </p:cBhvr>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4" presetClass="entr" presetSubtype="0" fill="hold" grpId="0" nodeType="clickEffect">
                                  <p:stCondLst>
                                    <p:cond delay="0"/>
                                  </p:stCondLst>
                                  <p:childTnLst>
                                    <p:set>
                                      <p:cBhvr>
                                        <p:cTn id="40" dur="1" fill="hold">
                                          <p:stCondLst>
                                            <p:cond delay="0"/>
                                          </p:stCondLst>
                                        </p:cTn>
                                        <p:tgtEl>
                                          <p:spTgt spid="493579"/>
                                        </p:tgtEl>
                                        <p:attrNameLst>
                                          <p:attrName>style.visibility</p:attrName>
                                        </p:attrNameLst>
                                      </p:cBhvr>
                                      <p:to>
                                        <p:strVal val="visible"/>
                                      </p:to>
                                    </p:set>
                                    <p:anim to="" calcmode="lin" valueType="num">
                                      <p:cBhvr>
                                        <p:cTn id="41" dur="1" fill="hold"/>
                                        <p:tgtEl>
                                          <p:spTgt spid="493579"/>
                                        </p:tgtEl>
                                        <p:attrNameLst>
                                          <p:attrName/>
                                        </p:attrNameLst>
                                      </p:cBhvr>
                                    </p:anim>
                                  </p:childTnLst>
                                </p:cTn>
                              </p:par>
                            </p:childTnLst>
                          </p:cTn>
                        </p:par>
                        <p:par>
                          <p:cTn id="42" fill="hold" nodeType="afterGroup">
                            <p:stCondLst>
                              <p:cond delay="0"/>
                            </p:stCondLst>
                            <p:childTnLst>
                              <p:par>
                                <p:cTn id="43" presetID="3" presetClass="entr" presetSubtype="10" fill="hold" grpId="0" nodeType="afterEffect">
                                  <p:stCondLst>
                                    <p:cond delay="0"/>
                                  </p:stCondLst>
                                  <p:childTnLst>
                                    <p:set>
                                      <p:cBhvr>
                                        <p:cTn id="44" dur="1" fill="hold">
                                          <p:stCondLst>
                                            <p:cond delay="0"/>
                                          </p:stCondLst>
                                        </p:cTn>
                                        <p:tgtEl>
                                          <p:spTgt spid="493577"/>
                                        </p:tgtEl>
                                        <p:attrNameLst>
                                          <p:attrName>style.visibility</p:attrName>
                                        </p:attrNameLst>
                                      </p:cBhvr>
                                      <p:to>
                                        <p:strVal val="visible"/>
                                      </p:to>
                                    </p:set>
                                    <p:animEffect transition="in" filter="blinds(horizontal)">
                                      <p:cBhvr>
                                        <p:cTn id="45" dur="500"/>
                                        <p:tgtEl>
                                          <p:spTgt spid="493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4" grpId="0" animBg="1"/>
      <p:bldP spid="493575" grpId="0"/>
      <p:bldP spid="493576" grpId="0"/>
      <p:bldP spid="493577" grpId="0" animBg="1"/>
      <p:bldP spid="493579" grpId="0"/>
      <p:bldP spid="493583" grpId="0"/>
      <p:bldP spid="49358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8294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graphicFrame>
        <p:nvGraphicFramePr>
          <p:cNvPr id="82948" name="Object 2"/>
          <p:cNvGraphicFramePr>
            <a:graphicFrameLocks noChangeAspect="1"/>
          </p:cNvGraphicFramePr>
          <p:nvPr>
            <p:ph idx="1"/>
          </p:nvPr>
        </p:nvGraphicFramePr>
        <p:xfrm>
          <a:off x="395288" y="2492375"/>
          <a:ext cx="2160587" cy="2173288"/>
        </p:xfrm>
        <a:graphic>
          <a:graphicData uri="http://schemas.openxmlformats.org/presentationml/2006/ole">
            <mc:AlternateContent xmlns:mc="http://schemas.openxmlformats.org/markup-compatibility/2006">
              <mc:Choice xmlns:v="urn:schemas-microsoft-com:vml" Requires="v">
                <p:oleObj spid="_x0000_s82964" name="Visio" r:id="rId3" imgW="954657" imgH="954657" progId="Visio.Drawing.6">
                  <p:embed/>
                </p:oleObj>
              </mc:Choice>
              <mc:Fallback>
                <p:oleObj name="Visio" r:id="rId3" imgW="954657" imgH="954657"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492375"/>
                        <a:ext cx="2160587" cy="217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2949" name="Group 3"/>
          <p:cNvGrpSpPr>
            <a:grpSpLocks/>
          </p:cNvGrpSpPr>
          <p:nvPr/>
        </p:nvGrpSpPr>
        <p:grpSpPr bwMode="auto">
          <a:xfrm>
            <a:off x="827088" y="4221163"/>
            <a:ext cx="1582737" cy="1152525"/>
            <a:chOff x="576" y="1968"/>
            <a:chExt cx="432" cy="348"/>
          </a:xfrm>
        </p:grpSpPr>
        <p:sp>
          <p:nvSpPr>
            <p:cNvPr id="82960" name="Oval 4"/>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82961" name="Freeform 5"/>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950" name="Rectangle 6"/>
          <p:cNvSpPr>
            <a:spLocks noChangeArrowheads="1"/>
          </p:cNvSpPr>
          <p:nvPr/>
        </p:nvSpPr>
        <p:spPr bwMode="auto">
          <a:xfrm>
            <a:off x="1011238" y="2828925"/>
            <a:ext cx="1081087" cy="719138"/>
          </a:xfrm>
          <a:prstGeom prst="rect">
            <a:avLst/>
          </a:prstGeom>
          <a:solidFill>
            <a:srgbClr val="0066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endParaRPr lang="zh-CN" altLang="en-US" sz="1400">
              <a:solidFill>
                <a:schemeClr val="bg1"/>
              </a:solidFill>
            </a:endParaRPr>
          </a:p>
        </p:txBody>
      </p:sp>
      <p:sp>
        <p:nvSpPr>
          <p:cNvPr id="82951" name="Text Box 7"/>
          <p:cNvSpPr txBox="1">
            <a:spLocks noChangeArrowheads="1"/>
          </p:cNvSpPr>
          <p:nvPr/>
        </p:nvSpPr>
        <p:spPr bwMode="auto">
          <a:xfrm>
            <a:off x="930275" y="3103563"/>
            <a:ext cx="1493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ClrTx/>
              <a:buFontTx/>
              <a:buNone/>
            </a:pPr>
            <a:r>
              <a:rPr lang="zh-CN" altLang="en-US" sz="1400" b="0">
                <a:solidFill>
                  <a:schemeClr val="bg1"/>
                </a:solidFill>
              </a:rPr>
              <a:t>系统出现故障</a:t>
            </a:r>
          </a:p>
        </p:txBody>
      </p:sp>
      <p:sp>
        <p:nvSpPr>
          <p:cNvPr id="82952" name="Text Box 8"/>
          <p:cNvSpPr txBox="1">
            <a:spLocks noChangeArrowheads="1"/>
          </p:cNvSpPr>
          <p:nvPr/>
        </p:nvSpPr>
        <p:spPr bwMode="auto">
          <a:xfrm>
            <a:off x="1020763" y="2779713"/>
            <a:ext cx="827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ClrTx/>
              <a:buFontTx/>
              <a:buNone/>
            </a:pPr>
            <a:r>
              <a:rPr lang="zh-CN" altLang="en-US" sz="1600">
                <a:solidFill>
                  <a:srgbClr val="FF0000"/>
                </a:solidFill>
                <a:ea typeface="黑体" pitchFamily="49" charset="-122"/>
              </a:rPr>
              <a:t>错误</a:t>
            </a:r>
          </a:p>
        </p:txBody>
      </p:sp>
      <p:sp>
        <p:nvSpPr>
          <p:cNvPr id="82953" name="Rectangle 10"/>
          <p:cNvSpPr>
            <a:spLocks noChangeArrowheads="1"/>
          </p:cNvSpPr>
          <p:nvPr/>
        </p:nvSpPr>
        <p:spPr bwMode="auto">
          <a:xfrm>
            <a:off x="969963" y="2827338"/>
            <a:ext cx="1206500" cy="719137"/>
          </a:xfrm>
          <a:prstGeom prst="rect">
            <a:avLst/>
          </a:prstGeom>
          <a:solidFill>
            <a:srgbClr val="0066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ClrTx/>
              <a:buFontTx/>
              <a:buNone/>
            </a:pPr>
            <a:r>
              <a:rPr lang="en-US" altLang="zh-CN" sz="1800">
                <a:solidFill>
                  <a:schemeClr val="bg1"/>
                </a:solidFill>
              </a:rPr>
              <a:t>…</a:t>
            </a:r>
          </a:p>
          <a:p>
            <a:pPr algn="ctr" eaLnBrk="1" hangingPunct="1">
              <a:spcBef>
                <a:spcPct val="0"/>
              </a:spcBef>
              <a:buClrTx/>
              <a:buFontTx/>
              <a:buNone/>
            </a:pPr>
            <a:r>
              <a:rPr lang="en-US" altLang="zh-CN" sz="1800">
                <a:solidFill>
                  <a:schemeClr val="bg1"/>
                </a:solidFill>
              </a:rPr>
              <a:t>….</a:t>
            </a:r>
          </a:p>
          <a:p>
            <a:pPr algn="ctr" eaLnBrk="1" hangingPunct="1">
              <a:spcBef>
                <a:spcPct val="0"/>
              </a:spcBef>
              <a:buClrTx/>
              <a:buFontTx/>
              <a:buNone/>
            </a:pPr>
            <a:r>
              <a:rPr lang="en-US" altLang="zh-CN" sz="1800">
                <a:solidFill>
                  <a:schemeClr val="bg1"/>
                </a:solidFill>
              </a:rPr>
              <a:t>…</a:t>
            </a:r>
          </a:p>
        </p:txBody>
      </p:sp>
      <p:sp>
        <p:nvSpPr>
          <p:cNvPr id="82954" name="Text Box 11"/>
          <p:cNvSpPr txBox="1">
            <a:spLocks noChangeArrowheads="1"/>
          </p:cNvSpPr>
          <p:nvPr/>
        </p:nvSpPr>
        <p:spPr bwMode="auto">
          <a:xfrm>
            <a:off x="2916238" y="2851150"/>
            <a:ext cx="5832475" cy="2378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spcBef>
                <a:spcPct val="50000"/>
              </a:spcBef>
              <a:buClrTx/>
              <a:buFontTx/>
              <a:buNone/>
            </a:pPr>
            <a:r>
              <a:rPr lang="zh-CN" altLang="en-US" sz="2000" b="0">
                <a:solidFill>
                  <a:srgbClr val="FF0000"/>
                </a:solidFill>
                <a:ea typeface="黑体" pitchFamily="49" charset="-122"/>
              </a:rPr>
              <a:t>恢复性测试需要考虑的问题：</a:t>
            </a:r>
          </a:p>
          <a:p>
            <a:pPr eaLnBrk="1" hangingPunct="1">
              <a:lnSpc>
                <a:spcPct val="150000"/>
              </a:lnSpc>
              <a:spcBef>
                <a:spcPct val="50000"/>
              </a:spcBef>
              <a:buClrTx/>
              <a:buFont typeface="Wingdings" pitchFamily="2" charset="2"/>
              <a:buChar char="Ø"/>
            </a:pPr>
            <a:r>
              <a:rPr lang="zh-CN" altLang="en-US" sz="2000" b="0">
                <a:solidFill>
                  <a:srgbClr val="FF0000"/>
                </a:solidFill>
                <a:ea typeface="黑体" pitchFamily="49" charset="-122"/>
              </a:rPr>
              <a:t>恢复过程能否正确工作。</a:t>
            </a:r>
          </a:p>
          <a:p>
            <a:pPr eaLnBrk="1" hangingPunct="1">
              <a:lnSpc>
                <a:spcPct val="150000"/>
              </a:lnSpc>
              <a:spcBef>
                <a:spcPct val="50000"/>
              </a:spcBef>
              <a:buClrTx/>
              <a:buFont typeface="Wingdings" pitchFamily="2" charset="2"/>
              <a:buChar char="Ø"/>
            </a:pPr>
            <a:r>
              <a:rPr lang="zh-CN" altLang="en-US" sz="2000" b="0">
                <a:solidFill>
                  <a:srgbClr val="FF0000"/>
                </a:solidFill>
                <a:ea typeface="黑体" pitchFamily="49" charset="-122"/>
              </a:rPr>
              <a:t>系统保护和恢复过程是否为错误提供足够的反应。</a:t>
            </a:r>
          </a:p>
          <a:p>
            <a:pPr eaLnBrk="1" hangingPunct="1">
              <a:lnSpc>
                <a:spcPct val="150000"/>
              </a:lnSpc>
              <a:spcBef>
                <a:spcPct val="50000"/>
              </a:spcBef>
              <a:buClrTx/>
              <a:buFont typeface="Wingdings" pitchFamily="2" charset="2"/>
              <a:buChar char="Ø"/>
            </a:pPr>
            <a:r>
              <a:rPr lang="zh-CN" altLang="en-US" sz="2000" b="0">
                <a:solidFill>
                  <a:srgbClr val="FF0000"/>
                </a:solidFill>
                <a:ea typeface="黑体" pitchFamily="49" charset="-122"/>
              </a:rPr>
              <a:t>是否存在潜在的灾难，导致的后果是怎样的？</a:t>
            </a:r>
          </a:p>
        </p:txBody>
      </p:sp>
      <p:grpSp>
        <p:nvGrpSpPr>
          <p:cNvPr id="82955" name="Group 12"/>
          <p:cNvGrpSpPr>
            <a:grpSpLocks/>
          </p:cNvGrpSpPr>
          <p:nvPr/>
        </p:nvGrpSpPr>
        <p:grpSpPr bwMode="auto">
          <a:xfrm>
            <a:off x="766763" y="3836988"/>
            <a:ext cx="508000" cy="515937"/>
            <a:chOff x="567" y="2379"/>
            <a:chExt cx="363" cy="325"/>
          </a:xfrm>
        </p:grpSpPr>
        <p:graphicFrame>
          <p:nvGraphicFramePr>
            <p:cNvPr id="82958" name="Object 13"/>
            <p:cNvGraphicFramePr>
              <a:graphicFrameLocks noChangeAspect="1"/>
            </p:cNvGraphicFramePr>
            <p:nvPr/>
          </p:nvGraphicFramePr>
          <p:xfrm>
            <a:off x="567" y="2379"/>
            <a:ext cx="363" cy="296"/>
          </p:xfrm>
          <a:graphic>
            <a:graphicData uri="http://schemas.openxmlformats.org/presentationml/2006/ole">
              <mc:AlternateContent xmlns:mc="http://schemas.openxmlformats.org/markup-compatibility/2006">
                <mc:Choice xmlns:v="urn:schemas-microsoft-com:vml" Requires="v">
                  <p:oleObj spid="_x0000_s82965" name="Bitmap Image" r:id="rId5" imgW="314286" imgH="257007" progId="Paint.Picture">
                    <p:embed/>
                  </p:oleObj>
                </mc:Choice>
                <mc:Fallback>
                  <p:oleObj name="Bitmap Image" r:id="rId5" imgW="314286" imgH="257007" progId="Paint.Picture">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2379"/>
                          <a:ext cx="36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9" name="Rectangle 14"/>
            <p:cNvSpPr>
              <a:spLocks noChangeArrowheads="1"/>
            </p:cNvSpPr>
            <p:nvPr/>
          </p:nvSpPr>
          <p:spPr bwMode="auto">
            <a:xfrm>
              <a:off x="575" y="2568"/>
              <a:ext cx="136"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grpSp>
      <p:sp>
        <p:nvSpPr>
          <p:cNvPr id="82956" name="Rectangle 15"/>
          <p:cNvSpPr>
            <a:spLocks noChangeArrowheads="1"/>
          </p:cNvSpPr>
          <p:nvPr/>
        </p:nvSpPr>
        <p:spPr bwMode="auto">
          <a:xfrm>
            <a:off x="684213" y="1268413"/>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Clr>
                <a:srgbClr val="6600CC"/>
              </a:buClr>
              <a:buFont typeface="Wingdings" pitchFamily="2" charset="2"/>
              <a:buChar char="q"/>
            </a:pPr>
            <a:r>
              <a:rPr lang="zh-CN" altLang="en-GB" sz="2400" b="0">
                <a:ea typeface="黑体" pitchFamily="49" charset="-122"/>
              </a:rPr>
              <a:t>恢复测试</a:t>
            </a:r>
            <a:endParaRPr lang="zh-CN" altLang="en-US" sz="2400" b="0">
              <a:ea typeface="黑体" pitchFamily="49" charset="-122"/>
            </a:endParaRPr>
          </a:p>
        </p:txBody>
      </p:sp>
      <p:sp>
        <p:nvSpPr>
          <p:cNvPr id="82957" name="Rectangle 16"/>
          <p:cNvSpPr>
            <a:spLocks noGrp="1" noChangeArrowheads="1"/>
          </p:cNvSpPr>
          <p:nvPr>
            <p:ph type="title"/>
          </p:nvPr>
        </p:nvSpPr>
        <p:spPr bwMode="auto">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ea typeface="宋体" pitchFamily="2" charset="-122"/>
              </a:rPr>
              <a:t>系统测试 </a:t>
            </a: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83971"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graphicFrame>
        <p:nvGraphicFramePr>
          <p:cNvPr id="494594" name="Object 2"/>
          <p:cNvGraphicFramePr>
            <a:graphicFrameLocks noChangeAspect="1"/>
          </p:cNvGraphicFramePr>
          <p:nvPr>
            <p:ph idx="1"/>
          </p:nvPr>
        </p:nvGraphicFramePr>
        <p:xfrm>
          <a:off x="3121025" y="1419225"/>
          <a:ext cx="2087563" cy="2251075"/>
        </p:xfrm>
        <a:graphic>
          <a:graphicData uri="http://schemas.openxmlformats.org/presentationml/2006/ole">
            <mc:AlternateContent xmlns:mc="http://schemas.openxmlformats.org/markup-compatibility/2006">
              <mc:Choice xmlns:v="urn:schemas-microsoft-com:vml" Requires="v">
                <p:oleObj spid="_x0000_s83991" name="Visio" r:id="rId3" imgW="954657" imgH="954657" progId="Visio.Drawing.6">
                  <p:embed/>
                </p:oleObj>
              </mc:Choice>
              <mc:Fallback>
                <p:oleObj name="Visio" r:id="rId3" imgW="954657" imgH="954657"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025" y="1419225"/>
                        <a:ext cx="2087563"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4595" name="Group 3"/>
          <p:cNvGrpSpPr>
            <a:grpSpLocks/>
          </p:cNvGrpSpPr>
          <p:nvPr/>
        </p:nvGrpSpPr>
        <p:grpSpPr bwMode="auto">
          <a:xfrm>
            <a:off x="827088" y="4365625"/>
            <a:ext cx="1582737" cy="1152525"/>
            <a:chOff x="576" y="1968"/>
            <a:chExt cx="432" cy="348"/>
          </a:xfrm>
        </p:grpSpPr>
        <p:sp>
          <p:nvSpPr>
            <p:cNvPr id="83988" name="Oval 4"/>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83989" name="Freeform 5"/>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4598" name="Group 6"/>
          <p:cNvGrpSpPr>
            <a:grpSpLocks/>
          </p:cNvGrpSpPr>
          <p:nvPr/>
        </p:nvGrpSpPr>
        <p:grpSpPr bwMode="auto">
          <a:xfrm>
            <a:off x="5508625" y="4437063"/>
            <a:ext cx="1582738" cy="1152525"/>
            <a:chOff x="576" y="1968"/>
            <a:chExt cx="432" cy="348"/>
          </a:xfrm>
        </p:grpSpPr>
        <p:sp>
          <p:nvSpPr>
            <p:cNvPr id="83986" name="Oval 7"/>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83987" name="Freeform 8"/>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4601" name="Text Box 9"/>
          <p:cNvSpPr txBox="1">
            <a:spLocks noChangeArrowheads="1"/>
          </p:cNvSpPr>
          <p:nvPr/>
        </p:nvSpPr>
        <p:spPr bwMode="auto">
          <a:xfrm>
            <a:off x="5580063" y="1930400"/>
            <a:ext cx="2447925" cy="346075"/>
          </a:xfrm>
          <a:prstGeom prst="rect">
            <a:avLst/>
          </a:prstGeom>
          <a:gradFill rotWithShape="1">
            <a:gsLst>
              <a:gs pos="0">
                <a:schemeClr val="accent1"/>
              </a:gs>
              <a:gs pos="100000">
                <a:srgbClr val="FFFFFF"/>
              </a:gs>
            </a:gsLst>
            <a:lin ang="54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ClrTx/>
              <a:buFontTx/>
              <a:buNone/>
            </a:pPr>
            <a:r>
              <a:rPr lang="zh-CN" altLang="en-US" sz="1600" b="0">
                <a:ea typeface="黑体" pitchFamily="49" charset="-122"/>
              </a:rPr>
              <a:t>都是经过身份验证的用户</a:t>
            </a:r>
          </a:p>
        </p:txBody>
      </p:sp>
      <p:grpSp>
        <p:nvGrpSpPr>
          <p:cNvPr id="494602" name="Group 10"/>
          <p:cNvGrpSpPr>
            <a:grpSpLocks/>
          </p:cNvGrpSpPr>
          <p:nvPr/>
        </p:nvGrpSpPr>
        <p:grpSpPr bwMode="auto">
          <a:xfrm>
            <a:off x="539750" y="3068638"/>
            <a:ext cx="1582738" cy="1152525"/>
            <a:chOff x="576" y="1968"/>
            <a:chExt cx="432" cy="348"/>
          </a:xfrm>
        </p:grpSpPr>
        <p:sp>
          <p:nvSpPr>
            <p:cNvPr id="83984" name="Oval 11"/>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83985" name="Freeform 12"/>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4605" name="Rectangle 13"/>
          <p:cNvSpPr>
            <a:spLocks noChangeArrowheads="1"/>
          </p:cNvSpPr>
          <p:nvPr/>
        </p:nvSpPr>
        <p:spPr bwMode="auto">
          <a:xfrm>
            <a:off x="2341563" y="3213100"/>
            <a:ext cx="935037" cy="865188"/>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494606" name="Line 14"/>
          <p:cNvSpPr>
            <a:spLocks noChangeShapeType="1"/>
          </p:cNvSpPr>
          <p:nvPr/>
        </p:nvSpPr>
        <p:spPr bwMode="auto">
          <a:xfrm>
            <a:off x="2339975" y="3213100"/>
            <a:ext cx="936625" cy="863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607" name="Line 15"/>
          <p:cNvSpPr>
            <a:spLocks noChangeShapeType="1"/>
          </p:cNvSpPr>
          <p:nvPr/>
        </p:nvSpPr>
        <p:spPr bwMode="auto">
          <a:xfrm flipV="1">
            <a:off x="2339975" y="3213100"/>
            <a:ext cx="936625" cy="863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608" name="Text Box 16"/>
          <p:cNvSpPr txBox="1">
            <a:spLocks noChangeArrowheads="1"/>
          </p:cNvSpPr>
          <p:nvPr/>
        </p:nvSpPr>
        <p:spPr bwMode="auto">
          <a:xfrm>
            <a:off x="755650" y="1858963"/>
            <a:ext cx="2160588" cy="346075"/>
          </a:xfrm>
          <a:prstGeom prst="rect">
            <a:avLst/>
          </a:prstGeom>
          <a:gradFill rotWithShape="1">
            <a:gsLst>
              <a:gs pos="0">
                <a:srgbClr val="F9CE61"/>
              </a:gs>
              <a:gs pos="100000">
                <a:srgbClr val="FFFFFF"/>
              </a:gs>
            </a:gsLst>
            <a:lin ang="5400000" scaled="1"/>
          </a:gra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ClrTx/>
              <a:buFontTx/>
              <a:buNone/>
            </a:pPr>
            <a:r>
              <a:rPr lang="zh-CN" altLang="en-US" sz="1600" b="0">
                <a:ea typeface="黑体" pitchFamily="49" charset="-122"/>
              </a:rPr>
              <a:t>拒绝未经授权的访问</a:t>
            </a:r>
          </a:p>
        </p:txBody>
      </p:sp>
      <p:sp>
        <p:nvSpPr>
          <p:cNvPr id="494609" name="Rectangle 17"/>
          <p:cNvSpPr>
            <a:spLocks noChangeArrowheads="1"/>
          </p:cNvSpPr>
          <p:nvPr/>
        </p:nvSpPr>
        <p:spPr bwMode="auto">
          <a:xfrm>
            <a:off x="684213" y="1316038"/>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buClr>
                <a:srgbClr val="6600CC"/>
              </a:buClr>
              <a:buFont typeface="Wingdings" pitchFamily="2" charset="2"/>
              <a:buChar char="q"/>
            </a:pPr>
            <a:r>
              <a:rPr lang="zh-CN" altLang="en-GB" sz="2400" b="0">
                <a:ea typeface="黑体" pitchFamily="49" charset="-122"/>
              </a:rPr>
              <a:t>安全性测试</a:t>
            </a:r>
            <a:endParaRPr lang="zh-CN" altLang="en-US" sz="2400" b="0">
              <a:ea typeface="黑体" pitchFamily="49" charset="-122"/>
            </a:endParaRPr>
          </a:p>
        </p:txBody>
      </p:sp>
      <p:sp>
        <p:nvSpPr>
          <p:cNvPr id="83982" name="Rectangle 18"/>
          <p:cNvSpPr>
            <a:spLocks noGrp="1" noChangeArrowheads="1"/>
          </p:cNvSpPr>
          <p:nvPr>
            <p:ph type="title"/>
          </p:nvPr>
        </p:nvSpPr>
        <p:spPr bwMode="auto">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ea typeface="宋体" pitchFamily="2" charset="-122"/>
              </a:rPr>
              <a:t>系统测试 </a:t>
            </a:r>
            <a:endParaRPr lang="en-US" altLang="zh-CN" smtClean="0">
              <a:ea typeface="宋体" pitchFamily="2" charset="-122"/>
            </a:endParaRPr>
          </a:p>
        </p:txBody>
      </p:sp>
      <p:sp>
        <p:nvSpPr>
          <p:cNvPr id="494611" name="Text Box 19"/>
          <p:cNvSpPr txBox="1">
            <a:spLocks noChangeArrowheads="1"/>
          </p:cNvSpPr>
          <p:nvPr/>
        </p:nvSpPr>
        <p:spPr bwMode="auto">
          <a:xfrm>
            <a:off x="1116013" y="4387850"/>
            <a:ext cx="7561262"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spcBef>
                <a:spcPct val="50000"/>
              </a:spcBef>
              <a:buClrTx/>
              <a:buFontTx/>
              <a:buNone/>
            </a:pPr>
            <a:r>
              <a:rPr lang="zh-CN" altLang="en-US" sz="2000" b="0">
                <a:solidFill>
                  <a:srgbClr val="FF0000"/>
                </a:solidFill>
                <a:ea typeface="黑体" pitchFamily="49" charset="-122"/>
              </a:rPr>
              <a:t>安全性测试用于检测系统对非法入侵的防范能力。包括应用级别的安全性和系统级别的安全性。应用级别主要是要求系统能针对特定用户来设定用户对数据和业务的访问权限。系统级别主要是设定远程用户的访问权限，保证有权限的用户才能访问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94609"/>
                                        </p:tgtEl>
                                        <p:attrNameLst>
                                          <p:attrName>style.visibility</p:attrName>
                                        </p:attrNameLst>
                                      </p:cBhvr>
                                      <p:to>
                                        <p:strVal val="visible"/>
                                      </p:to>
                                    </p:set>
                                    <p:anim calcmode="lin" valueType="num">
                                      <p:cBhvr additive="base">
                                        <p:cTn id="7" dur="500" fill="hold"/>
                                        <p:tgtEl>
                                          <p:spTgt spid="494609"/>
                                        </p:tgtEl>
                                        <p:attrNameLst>
                                          <p:attrName>ppt_x</p:attrName>
                                        </p:attrNameLst>
                                      </p:cBhvr>
                                      <p:tavLst>
                                        <p:tav tm="0">
                                          <p:val>
                                            <p:strVal val="1+#ppt_w/2"/>
                                          </p:val>
                                        </p:tav>
                                        <p:tav tm="100000">
                                          <p:val>
                                            <p:strVal val="#ppt_x"/>
                                          </p:val>
                                        </p:tav>
                                      </p:tavLst>
                                    </p:anim>
                                    <p:anim calcmode="lin" valueType="num">
                                      <p:cBhvr additive="base">
                                        <p:cTn id="8" dur="500" fill="hold"/>
                                        <p:tgtEl>
                                          <p:spTgt spid="49460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494594"/>
                                        </p:tgtEl>
                                        <p:attrNameLst>
                                          <p:attrName>style.visibility</p:attrName>
                                        </p:attrNameLst>
                                      </p:cBhvr>
                                      <p:to>
                                        <p:strVal val="visible"/>
                                      </p:to>
                                    </p:set>
                                    <p:animEffect transition="in" filter="blinds(horizontal)">
                                      <p:cBhvr>
                                        <p:cTn id="12" dur="500"/>
                                        <p:tgtEl>
                                          <p:spTgt spid="494594"/>
                                        </p:tgtEl>
                                      </p:cBhvr>
                                    </p:animEffect>
                                  </p:childTnLst>
                                </p:cTn>
                              </p:par>
                            </p:childTnLst>
                          </p:cTn>
                        </p:par>
                        <p:par>
                          <p:cTn id="13" fill="hold" nodeType="afterGroup">
                            <p:stCondLst>
                              <p:cond delay="1000"/>
                            </p:stCondLst>
                            <p:childTnLst>
                              <p:par>
                                <p:cTn id="14" presetID="0" presetClass="path" presetSubtype="0" accel="50000" decel="50000" fill="hold" nodeType="afterEffect">
                                  <p:stCondLst>
                                    <p:cond delay="0"/>
                                  </p:stCondLst>
                                  <p:childTnLst>
                                    <p:animMotion origin="layout" path="M 0.05538 -0.03146 L 0.20503 -0.17854 " pathEditMode="relative" rAng="0" ptsTypes="AA">
                                      <p:cBhvr>
                                        <p:cTn id="15" dur="2000" fill="hold"/>
                                        <p:tgtEl>
                                          <p:spTgt spid="494595"/>
                                        </p:tgtEl>
                                        <p:attrNameLst>
                                          <p:attrName>ppt_x</p:attrName>
                                          <p:attrName>ppt_y</p:attrName>
                                        </p:attrNameLst>
                                      </p:cBhvr>
                                      <p:rCtr x="7483" y="-7354"/>
                                    </p:animMotion>
                                  </p:childTnLst>
                                </p:cTn>
                              </p:par>
                            </p:childTnLst>
                          </p:cTn>
                        </p:par>
                        <p:par>
                          <p:cTn id="16" fill="hold" nodeType="afterGroup">
                            <p:stCondLst>
                              <p:cond delay="3000"/>
                            </p:stCondLst>
                            <p:childTnLst>
                              <p:par>
                                <p:cTn id="17" presetID="0" presetClass="path" presetSubtype="0" accel="50000" decel="50000" fill="hold" nodeType="afterEffect">
                                  <p:stCondLst>
                                    <p:cond delay="0"/>
                                  </p:stCondLst>
                                  <p:childTnLst>
                                    <p:animMotion origin="layout" path="M 1.11111E-6 1.48148E-6 L -0.11806 -0.18912 " pathEditMode="relative" rAng="0" ptsTypes="AA">
                                      <p:cBhvr>
                                        <p:cTn id="18" dur="2000" fill="hold"/>
                                        <p:tgtEl>
                                          <p:spTgt spid="494598"/>
                                        </p:tgtEl>
                                        <p:attrNameLst>
                                          <p:attrName>ppt_x</p:attrName>
                                          <p:attrName>ppt_y</p:attrName>
                                        </p:attrNameLst>
                                      </p:cBhvr>
                                      <p:rCtr x="-5903" y="-9468"/>
                                    </p:animMotion>
                                  </p:childTnLst>
                                </p:cTn>
                              </p:par>
                            </p:childTnLst>
                          </p:cTn>
                        </p:par>
                        <p:par>
                          <p:cTn id="19" fill="hold" nodeType="afterGroup">
                            <p:stCondLst>
                              <p:cond delay="5000"/>
                            </p:stCondLst>
                            <p:childTnLst>
                              <p:par>
                                <p:cTn id="20" presetID="3" presetClass="entr" presetSubtype="10" fill="hold" grpId="0" nodeType="afterEffect">
                                  <p:stCondLst>
                                    <p:cond delay="0"/>
                                  </p:stCondLst>
                                  <p:childTnLst>
                                    <p:set>
                                      <p:cBhvr>
                                        <p:cTn id="21" dur="1" fill="hold">
                                          <p:stCondLst>
                                            <p:cond delay="0"/>
                                          </p:stCondLst>
                                        </p:cTn>
                                        <p:tgtEl>
                                          <p:spTgt spid="494601"/>
                                        </p:tgtEl>
                                        <p:attrNameLst>
                                          <p:attrName>style.visibility</p:attrName>
                                        </p:attrNameLst>
                                      </p:cBhvr>
                                      <p:to>
                                        <p:strVal val="visible"/>
                                      </p:to>
                                    </p:set>
                                    <p:animEffect transition="in" filter="blinds(horizontal)">
                                      <p:cBhvr>
                                        <p:cTn id="22" dur="500"/>
                                        <p:tgtEl>
                                          <p:spTgt spid="494601"/>
                                        </p:tgtEl>
                                      </p:cBhvr>
                                    </p:animEffect>
                                  </p:childTnLst>
                                </p:cTn>
                              </p:par>
                            </p:childTnLst>
                          </p:cTn>
                        </p:par>
                        <p:par>
                          <p:cTn id="23" fill="hold" nodeType="afterGroup">
                            <p:stCondLst>
                              <p:cond delay="5500"/>
                            </p:stCondLst>
                            <p:childTnLst>
                              <p:par>
                                <p:cTn id="24" presetID="3" presetClass="entr" presetSubtype="10" fill="hold" nodeType="afterEffect">
                                  <p:stCondLst>
                                    <p:cond delay="0"/>
                                  </p:stCondLst>
                                  <p:childTnLst>
                                    <p:set>
                                      <p:cBhvr>
                                        <p:cTn id="25" dur="1" fill="hold">
                                          <p:stCondLst>
                                            <p:cond delay="0"/>
                                          </p:stCondLst>
                                        </p:cTn>
                                        <p:tgtEl>
                                          <p:spTgt spid="494602"/>
                                        </p:tgtEl>
                                        <p:attrNameLst>
                                          <p:attrName>style.visibility</p:attrName>
                                        </p:attrNameLst>
                                      </p:cBhvr>
                                      <p:to>
                                        <p:strVal val="visible"/>
                                      </p:to>
                                    </p:set>
                                    <p:animEffect transition="in" filter="blinds(horizontal)">
                                      <p:cBhvr>
                                        <p:cTn id="26" dur="500"/>
                                        <p:tgtEl>
                                          <p:spTgt spid="494602"/>
                                        </p:tgtEl>
                                      </p:cBhvr>
                                    </p:animEffect>
                                  </p:childTnLst>
                                </p:cTn>
                              </p:par>
                            </p:childTnLst>
                          </p:cTn>
                        </p:par>
                        <p:par>
                          <p:cTn id="27" fill="hold" nodeType="afterGroup">
                            <p:stCondLst>
                              <p:cond delay="6000"/>
                            </p:stCondLst>
                            <p:childTnLst>
                              <p:par>
                                <p:cTn id="28" presetID="0" presetClass="path" presetSubtype="0" accel="50000" decel="50000" fill="hold" nodeType="afterEffect">
                                  <p:stCondLst>
                                    <p:cond delay="0"/>
                                  </p:stCondLst>
                                  <p:childTnLst>
                                    <p:animMotion origin="layout" path="M 0.0474 -0.03149 L 0.16546 -0.03125 " pathEditMode="relative" rAng="0" ptsTypes="AA">
                                      <p:cBhvr>
                                        <p:cTn id="29" dur="2000" fill="hold"/>
                                        <p:tgtEl>
                                          <p:spTgt spid="494602"/>
                                        </p:tgtEl>
                                        <p:attrNameLst>
                                          <p:attrName>ppt_x</p:attrName>
                                          <p:attrName>ppt_y</p:attrName>
                                        </p:attrNameLst>
                                      </p:cBhvr>
                                      <p:rCtr x="5903" y="0"/>
                                    </p:animMotion>
                                  </p:childTnLst>
                                </p:cTn>
                              </p:par>
                            </p:childTnLst>
                          </p:cTn>
                        </p:par>
                        <p:par>
                          <p:cTn id="30" fill="hold" nodeType="afterGroup">
                            <p:stCondLst>
                              <p:cond delay="8000"/>
                            </p:stCondLst>
                            <p:childTnLst>
                              <p:par>
                                <p:cTn id="31" presetID="2" presetClass="entr" presetSubtype="1" fill="hold" grpId="0" nodeType="afterEffect">
                                  <p:stCondLst>
                                    <p:cond delay="0"/>
                                  </p:stCondLst>
                                  <p:childTnLst>
                                    <p:set>
                                      <p:cBhvr>
                                        <p:cTn id="32" dur="1" fill="hold">
                                          <p:stCondLst>
                                            <p:cond delay="0"/>
                                          </p:stCondLst>
                                        </p:cTn>
                                        <p:tgtEl>
                                          <p:spTgt spid="494605"/>
                                        </p:tgtEl>
                                        <p:attrNameLst>
                                          <p:attrName>style.visibility</p:attrName>
                                        </p:attrNameLst>
                                      </p:cBhvr>
                                      <p:to>
                                        <p:strVal val="visible"/>
                                      </p:to>
                                    </p:set>
                                    <p:anim calcmode="lin" valueType="num">
                                      <p:cBhvr additive="base">
                                        <p:cTn id="33" dur="500" fill="hold"/>
                                        <p:tgtEl>
                                          <p:spTgt spid="494605"/>
                                        </p:tgtEl>
                                        <p:attrNameLst>
                                          <p:attrName>ppt_x</p:attrName>
                                        </p:attrNameLst>
                                      </p:cBhvr>
                                      <p:tavLst>
                                        <p:tav tm="0">
                                          <p:val>
                                            <p:strVal val="#ppt_x"/>
                                          </p:val>
                                        </p:tav>
                                        <p:tav tm="100000">
                                          <p:val>
                                            <p:strVal val="#ppt_x"/>
                                          </p:val>
                                        </p:tav>
                                      </p:tavLst>
                                    </p:anim>
                                    <p:anim calcmode="lin" valueType="num">
                                      <p:cBhvr additive="base">
                                        <p:cTn id="34" dur="500" fill="hold"/>
                                        <p:tgtEl>
                                          <p:spTgt spid="494605"/>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494607"/>
                                        </p:tgtEl>
                                        <p:attrNameLst>
                                          <p:attrName>style.visibility</p:attrName>
                                        </p:attrNameLst>
                                      </p:cBhvr>
                                      <p:to>
                                        <p:strVal val="visible"/>
                                      </p:to>
                                    </p:set>
                                    <p:anim calcmode="lin" valueType="num">
                                      <p:cBhvr additive="base">
                                        <p:cTn id="37" dur="500" fill="hold"/>
                                        <p:tgtEl>
                                          <p:spTgt spid="494607"/>
                                        </p:tgtEl>
                                        <p:attrNameLst>
                                          <p:attrName>ppt_x</p:attrName>
                                        </p:attrNameLst>
                                      </p:cBhvr>
                                      <p:tavLst>
                                        <p:tav tm="0">
                                          <p:val>
                                            <p:strVal val="#ppt_x"/>
                                          </p:val>
                                        </p:tav>
                                        <p:tav tm="100000">
                                          <p:val>
                                            <p:strVal val="#ppt_x"/>
                                          </p:val>
                                        </p:tav>
                                      </p:tavLst>
                                    </p:anim>
                                    <p:anim calcmode="lin" valueType="num">
                                      <p:cBhvr additive="base">
                                        <p:cTn id="38" dur="500" fill="hold"/>
                                        <p:tgtEl>
                                          <p:spTgt spid="494607"/>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494606"/>
                                        </p:tgtEl>
                                        <p:attrNameLst>
                                          <p:attrName>style.visibility</p:attrName>
                                        </p:attrNameLst>
                                      </p:cBhvr>
                                      <p:to>
                                        <p:strVal val="visible"/>
                                      </p:to>
                                    </p:set>
                                    <p:anim calcmode="lin" valueType="num">
                                      <p:cBhvr additive="base">
                                        <p:cTn id="41" dur="500" fill="hold"/>
                                        <p:tgtEl>
                                          <p:spTgt spid="494606"/>
                                        </p:tgtEl>
                                        <p:attrNameLst>
                                          <p:attrName>ppt_x</p:attrName>
                                        </p:attrNameLst>
                                      </p:cBhvr>
                                      <p:tavLst>
                                        <p:tav tm="0">
                                          <p:val>
                                            <p:strVal val="#ppt_x"/>
                                          </p:val>
                                        </p:tav>
                                        <p:tav tm="100000">
                                          <p:val>
                                            <p:strVal val="#ppt_x"/>
                                          </p:val>
                                        </p:tav>
                                      </p:tavLst>
                                    </p:anim>
                                    <p:anim calcmode="lin" valueType="num">
                                      <p:cBhvr additive="base">
                                        <p:cTn id="42" dur="500" fill="hold"/>
                                        <p:tgtEl>
                                          <p:spTgt spid="494606"/>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8500"/>
                            </p:stCondLst>
                            <p:childTnLst>
                              <p:par>
                                <p:cTn id="44" presetID="3" presetClass="entr" presetSubtype="10" fill="hold" grpId="0" nodeType="afterEffect">
                                  <p:stCondLst>
                                    <p:cond delay="0"/>
                                  </p:stCondLst>
                                  <p:childTnLst>
                                    <p:set>
                                      <p:cBhvr>
                                        <p:cTn id="45" dur="1" fill="hold">
                                          <p:stCondLst>
                                            <p:cond delay="0"/>
                                          </p:stCondLst>
                                        </p:cTn>
                                        <p:tgtEl>
                                          <p:spTgt spid="494608"/>
                                        </p:tgtEl>
                                        <p:attrNameLst>
                                          <p:attrName>style.visibility</p:attrName>
                                        </p:attrNameLst>
                                      </p:cBhvr>
                                      <p:to>
                                        <p:strVal val="visible"/>
                                      </p:to>
                                    </p:set>
                                    <p:animEffect transition="in" filter="blinds(horizontal)">
                                      <p:cBhvr>
                                        <p:cTn id="46" dur="500"/>
                                        <p:tgtEl>
                                          <p:spTgt spid="49460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4" presetClass="entr" presetSubtype="0" fill="hold" grpId="0" nodeType="clickEffect">
                                  <p:stCondLst>
                                    <p:cond delay="0"/>
                                  </p:stCondLst>
                                  <p:childTnLst>
                                    <p:set>
                                      <p:cBhvr>
                                        <p:cTn id="50" dur="1" fill="hold">
                                          <p:stCondLst>
                                            <p:cond delay="0"/>
                                          </p:stCondLst>
                                        </p:cTn>
                                        <p:tgtEl>
                                          <p:spTgt spid="494611"/>
                                        </p:tgtEl>
                                        <p:attrNameLst>
                                          <p:attrName>style.visibility</p:attrName>
                                        </p:attrNameLst>
                                      </p:cBhvr>
                                      <p:to>
                                        <p:strVal val="visible"/>
                                      </p:to>
                                    </p:set>
                                    <p:anim to="" calcmode="lin" valueType="num">
                                      <p:cBhvr>
                                        <p:cTn id="51" dur="1" fill="hold"/>
                                        <p:tgtEl>
                                          <p:spTgt spid="4946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01" grpId="0" animBg="1"/>
      <p:bldP spid="494605" grpId="0" animBg="1"/>
      <p:bldP spid="494606" grpId="0" animBg="1"/>
      <p:bldP spid="494607" grpId="0" animBg="1"/>
      <p:bldP spid="494608" grpId="0" animBg="1"/>
      <p:bldP spid="494609" grpId="0"/>
      <p:bldP spid="4946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243"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244" name="Rectangle 2"/>
          <p:cNvSpPr>
            <a:spLocks noGrp="1" noChangeArrowheads="1"/>
          </p:cNvSpPr>
          <p:nvPr>
            <p:ph type="title"/>
          </p:nvPr>
        </p:nvSpPr>
        <p:spPr/>
        <p:txBody>
          <a:bodyPr/>
          <a:lstStyle/>
          <a:p>
            <a:pPr eaLnBrk="1" hangingPunct="1"/>
            <a:r>
              <a:rPr lang="zh-CN" altLang="en-US" smtClean="0">
                <a:ea typeface="宋体" pitchFamily="2" charset="-122"/>
                <a:hlinkClick r:id="rId2" action="ppaction://hlinksldjump"/>
              </a:rPr>
              <a:t>易用性测试</a:t>
            </a:r>
            <a:r>
              <a:rPr lang="zh-CN" altLang="en-US" smtClean="0">
                <a:ea typeface="宋体" pitchFamily="2" charset="-122"/>
              </a:rPr>
              <a:t>（</a:t>
            </a:r>
            <a:r>
              <a:rPr lang="en-US" altLang="zh-CN" smtClean="0">
                <a:ea typeface="宋体" pitchFamily="2" charset="-122"/>
              </a:rPr>
              <a:t>usability  testing</a:t>
            </a:r>
            <a:r>
              <a:rPr lang="zh-CN" altLang="en-US" smtClean="0">
                <a:ea typeface="宋体" pitchFamily="2" charset="-122"/>
              </a:rPr>
              <a:t>）</a:t>
            </a:r>
            <a:endParaRPr lang="en-US" altLang="zh-CN" smtClean="0">
              <a:ea typeface="宋体" pitchFamily="2" charset="-122"/>
            </a:endParaRPr>
          </a:p>
        </p:txBody>
      </p:sp>
      <p:sp>
        <p:nvSpPr>
          <p:cNvPr id="10245" name="Rectangle 3"/>
          <p:cNvSpPr>
            <a:spLocks noGrp="1" noChangeArrowheads="1"/>
          </p:cNvSpPr>
          <p:nvPr>
            <p:ph type="body" sz="half" idx="1"/>
          </p:nvPr>
        </p:nvSpPr>
        <p:spPr>
          <a:xfrm>
            <a:off x="457200" y="1419225"/>
            <a:ext cx="8218488" cy="2154238"/>
          </a:xfrm>
          <a:noFill/>
        </p:spPr>
        <p:txBody>
          <a:bodyPr/>
          <a:lstStyle/>
          <a:p>
            <a:pPr eaLnBrk="1" hangingPunct="1">
              <a:lnSpc>
                <a:spcPct val="150000"/>
              </a:lnSpc>
              <a:buFont typeface="Wingdings" pitchFamily="2" charset="2"/>
              <a:buNone/>
            </a:pPr>
            <a:r>
              <a:rPr lang="zh-CN" altLang="en-US" sz="2800" b="1" smtClean="0">
                <a:ea typeface="宋体" pitchFamily="2" charset="-122"/>
              </a:rPr>
              <a:t>         易用性测试是指从软件使用的</a:t>
            </a:r>
            <a:r>
              <a:rPr lang="zh-CN" altLang="en-US" sz="2800" b="1" smtClean="0">
                <a:solidFill>
                  <a:srgbClr val="FF0000"/>
                </a:solidFill>
                <a:ea typeface="宋体" pitchFamily="2" charset="-122"/>
              </a:rPr>
              <a:t>合理性</a:t>
            </a:r>
            <a:r>
              <a:rPr lang="zh-CN" altLang="en-US" sz="2800" b="1" smtClean="0">
                <a:ea typeface="宋体" pitchFamily="2" charset="-122"/>
              </a:rPr>
              <a:t>和</a:t>
            </a:r>
            <a:r>
              <a:rPr lang="zh-CN" altLang="en-US" sz="2800" b="1" smtClean="0">
                <a:solidFill>
                  <a:srgbClr val="FF0000"/>
                </a:solidFill>
                <a:ea typeface="宋体" pitchFamily="2" charset="-122"/>
              </a:rPr>
              <a:t>方便性</a:t>
            </a:r>
            <a:r>
              <a:rPr lang="zh-CN" altLang="en-US" sz="2800" b="1" smtClean="0">
                <a:ea typeface="宋体" pitchFamily="2" charset="-122"/>
              </a:rPr>
              <a:t>等角度对软件系统进行检查，发现软件中</a:t>
            </a:r>
            <a:r>
              <a:rPr lang="zh-CN" altLang="en-US" sz="2800" b="1" smtClean="0">
                <a:solidFill>
                  <a:srgbClr val="FF0000"/>
                </a:solidFill>
                <a:ea typeface="宋体" pitchFamily="2" charset="-122"/>
              </a:rPr>
              <a:t>不方便用户使用</a:t>
            </a:r>
            <a:r>
              <a:rPr lang="zh-CN" altLang="en-US" sz="2800" b="1" smtClean="0">
                <a:ea typeface="宋体" pitchFamily="2" charset="-122"/>
              </a:rPr>
              <a:t>的地方。例如：   </a:t>
            </a:r>
          </a:p>
        </p:txBody>
      </p:sp>
      <p:graphicFrame>
        <p:nvGraphicFramePr>
          <p:cNvPr id="520243" name="Group 51"/>
          <p:cNvGraphicFramePr>
            <a:graphicFrameLocks noGrp="1"/>
          </p:cNvGraphicFramePr>
          <p:nvPr>
            <p:ph sz="half" idx="2"/>
          </p:nvPr>
        </p:nvGraphicFramePr>
        <p:xfrm>
          <a:off x="755650" y="3573463"/>
          <a:ext cx="7993063" cy="2620961"/>
        </p:xfrm>
        <a:graphic>
          <a:graphicData uri="http://schemas.openxmlformats.org/drawingml/2006/table">
            <a:tbl>
              <a:tblPr/>
              <a:tblGrid>
                <a:gridCol w="7993063"/>
              </a:tblGrid>
              <a:tr h="64150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测试内容</a:t>
                      </a:r>
                    </a:p>
                  </a:txBody>
                  <a:tcPr marT="45731" marB="4573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r>
              <a:tr h="701210">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常用的功能要有快捷方式，如快捷键、工具栏上的按钮等，而且同一软件的不同版本之间尽量保持快捷方式相同</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904">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将功能相同或相近的控件划分到一个区域，方便用户查找</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904">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对于可能造成较长等待时间的操作，应该提供取消功能，并显示进度</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438">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工具栏上的图标要能够直观地代表要完成的操作</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8499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84996" name="Rectangle 2"/>
          <p:cNvSpPr>
            <a:spLocks noGrp="1" noChangeArrowheads="1"/>
          </p:cNvSpPr>
          <p:nvPr>
            <p:ph type="title"/>
          </p:nvPr>
        </p:nvSpPr>
        <p:spPr bwMode="auto">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ea typeface="宋体" pitchFamily="2" charset="-122"/>
              </a:rPr>
              <a:t>验收测试</a:t>
            </a:r>
            <a:endParaRPr lang="en-US" altLang="zh-CN" smtClean="0">
              <a:ea typeface="宋体" pitchFamily="2" charset="-122"/>
            </a:endParaRPr>
          </a:p>
        </p:txBody>
      </p:sp>
      <p:sp>
        <p:nvSpPr>
          <p:cNvPr id="84997" name="Rectangle 3"/>
          <p:cNvSpPr>
            <a:spLocks noGrp="1" noChangeArrowheads="1"/>
          </p:cNvSpPr>
          <p:nvPr>
            <p:ph type="body" idx="1"/>
          </p:nvPr>
        </p:nvSpPr>
        <p:spPr/>
        <p:txBody>
          <a:bodyPr/>
          <a:lstStyle/>
          <a:p>
            <a:pPr eaLnBrk="1" hangingPunct="1"/>
            <a:r>
              <a:rPr lang="zh-CN" altLang="en-US" sz="2800" smtClean="0">
                <a:ea typeface="宋体" pitchFamily="2" charset="-122"/>
              </a:rPr>
              <a:t>用户验收测试</a:t>
            </a:r>
          </a:p>
        </p:txBody>
      </p:sp>
      <p:grpSp>
        <p:nvGrpSpPr>
          <p:cNvPr id="471044" name="Group 4"/>
          <p:cNvGrpSpPr>
            <a:grpSpLocks/>
          </p:cNvGrpSpPr>
          <p:nvPr/>
        </p:nvGrpSpPr>
        <p:grpSpPr bwMode="auto">
          <a:xfrm>
            <a:off x="4500563" y="4437063"/>
            <a:ext cx="1582737" cy="1152525"/>
            <a:chOff x="576" y="1968"/>
            <a:chExt cx="432" cy="348"/>
          </a:xfrm>
        </p:grpSpPr>
        <p:sp>
          <p:nvSpPr>
            <p:cNvPr id="85010" name="Oval 5"/>
            <p:cNvSpPr>
              <a:spLocks noChangeArrowheads="1"/>
            </p:cNvSpPr>
            <p:nvPr/>
          </p:nvSpPr>
          <p:spPr bwMode="auto">
            <a:xfrm>
              <a:off x="672" y="1968"/>
              <a:ext cx="240" cy="240"/>
            </a:xfrm>
            <a:prstGeom prst="ellipse">
              <a:avLst/>
            </a:prstGeom>
            <a:solidFill>
              <a:srgbClr val="FF99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85011" name="Freeform 6"/>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CC99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71047" name="Object 7"/>
          <p:cNvGraphicFramePr>
            <a:graphicFrameLocks noChangeAspect="1"/>
          </p:cNvGraphicFramePr>
          <p:nvPr/>
        </p:nvGraphicFramePr>
        <p:xfrm>
          <a:off x="1187450" y="2420938"/>
          <a:ext cx="1584325" cy="1657350"/>
        </p:xfrm>
        <a:graphic>
          <a:graphicData uri="http://schemas.openxmlformats.org/presentationml/2006/ole">
            <mc:AlternateContent xmlns:mc="http://schemas.openxmlformats.org/markup-compatibility/2006">
              <mc:Choice xmlns:v="urn:schemas-microsoft-com:vml" Requires="v">
                <p:oleObj spid="_x0000_s85013" name="Visio" r:id="rId3" imgW="954657" imgH="954657" progId="Visio.Drawing.6">
                  <p:embed/>
                </p:oleObj>
              </mc:Choice>
              <mc:Fallback>
                <p:oleObj name="Visio" r:id="rId3" imgW="954657" imgH="954657"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420938"/>
                        <a:ext cx="15843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71048" name="Group 8"/>
          <p:cNvGrpSpPr>
            <a:grpSpLocks/>
          </p:cNvGrpSpPr>
          <p:nvPr/>
        </p:nvGrpSpPr>
        <p:grpSpPr bwMode="auto">
          <a:xfrm>
            <a:off x="3851275" y="5013325"/>
            <a:ext cx="1582738" cy="1152525"/>
            <a:chOff x="576" y="1968"/>
            <a:chExt cx="432" cy="348"/>
          </a:xfrm>
        </p:grpSpPr>
        <p:sp>
          <p:nvSpPr>
            <p:cNvPr id="85008" name="Oval 9"/>
            <p:cNvSpPr>
              <a:spLocks noChangeArrowheads="1"/>
            </p:cNvSpPr>
            <p:nvPr/>
          </p:nvSpPr>
          <p:spPr bwMode="auto">
            <a:xfrm>
              <a:off x="672" y="1968"/>
              <a:ext cx="240" cy="240"/>
            </a:xfrm>
            <a:prstGeom prst="ellipse">
              <a:avLst/>
            </a:prstGeom>
            <a:solidFill>
              <a:srgbClr val="FF99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85009" name="Freeform 10"/>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CC66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1051" name="Group 11"/>
          <p:cNvGrpSpPr>
            <a:grpSpLocks/>
          </p:cNvGrpSpPr>
          <p:nvPr/>
        </p:nvGrpSpPr>
        <p:grpSpPr bwMode="auto">
          <a:xfrm>
            <a:off x="250825" y="4868863"/>
            <a:ext cx="1582738" cy="1152525"/>
            <a:chOff x="576" y="1968"/>
            <a:chExt cx="432" cy="348"/>
          </a:xfrm>
        </p:grpSpPr>
        <p:sp>
          <p:nvSpPr>
            <p:cNvPr id="85006" name="Oval 12"/>
            <p:cNvSpPr>
              <a:spLocks noChangeArrowheads="1"/>
            </p:cNvSpPr>
            <p:nvPr/>
          </p:nvSpPr>
          <p:spPr bwMode="auto">
            <a:xfrm>
              <a:off x="672" y="1968"/>
              <a:ext cx="240" cy="240"/>
            </a:xfrm>
            <a:prstGeom prst="ellipse">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85007" name="Freeform 13"/>
            <p:cNvSpPr>
              <a:spLocks/>
            </p:cNvSpPr>
            <p:nvPr/>
          </p:nvSpPr>
          <p:spPr bwMode="auto">
            <a:xfrm>
              <a:off x="576" y="2204"/>
              <a:ext cx="432" cy="112"/>
            </a:xfrm>
            <a:custGeom>
              <a:avLst/>
              <a:gdLst>
                <a:gd name="T0" fmla="*/ 0 w 432"/>
                <a:gd name="T1" fmla="*/ 112 h 112"/>
                <a:gd name="T2" fmla="*/ 144 w 432"/>
                <a:gd name="T3" fmla="*/ 16 h 112"/>
                <a:gd name="T4" fmla="*/ 288 w 432"/>
                <a:gd name="T5" fmla="*/ 16 h 112"/>
                <a:gd name="T6" fmla="*/ 432 w 432"/>
                <a:gd name="T7" fmla="*/ 112 h 1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112">
                  <a:moveTo>
                    <a:pt x="0" y="112"/>
                  </a:moveTo>
                  <a:cubicBezTo>
                    <a:pt x="48" y="72"/>
                    <a:pt x="96" y="32"/>
                    <a:pt x="144" y="16"/>
                  </a:cubicBezTo>
                  <a:cubicBezTo>
                    <a:pt x="192" y="0"/>
                    <a:pt x="240" y="0"/>
                    <a:pt x="288" y="16"/>
                  </a:cubicBezTo>
                  <a:cubicBezTo>
                    <a:pt x="336" y="32"/>
                    <a:pt x="384" y="72"/>
                    <a:pt x="432" y="112"/>
                  </a:cubicBezTo>
                </a:path>
              </a:pathLst>
            </a:custGeom>
            <a:solidFill>
              <a:srgbClr val="00CCFF"/>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054" name="Text Box 14"/>
          <p:cNvSpPr txBox="1">
            <a:spLocks noChangeArrowheads="1"/>
          </p:cNvSpPr>
          <p:nvPr/>
        </p:nvSpPr>
        <p:spPr bwMode="auto">
          <a:xfrm>
            <a:off x="4572000" y="6165850"/>
            <a:ext cx="2160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ClrTx/>
              <a:buFontTx/>
              <a:buNone/>
            </a:pPr>
            <a:r>
              <a:rPr lang="zh-CN" altLang="en-US" sz="1800" b="0">
                <a:ea typeface="黑体" pitchFamily="49" charset="-122"/>
              </a:rPr>
              <a:t>用 户</a:t>
            </a:r>
          </a:p>
        </p:txBody>
      </p:sp>
      <p:sp>
        <p:nvSpPr>
          <p:cNvPr id="471055" name="Text Box 15"/>
          <p:cNvSpPr txBox="1">
            <a:spLocks noChangeArrowheads="1"/>
          </p:cNvSpPr>
          <p:nvPr/>
        </p:nvSpPr>
        <p:spPr bwMode="auto">
          <a:xfrm>
            <a:off x="3276600" y="1341438"/>
            <a:ext cx="3392488" cy="654050"/>
          </a:xfrm>
          <a:prstGeom prst="rect">
            <a:avLst/>
          </a:prstGeom>
          <a:gradFill rotWithShape="1">
            <a:gsLst>
              <a:gs pos="0">
                <a:srgbClr val="FFCC00"/>
              </a:gs>
              <a:gs pos="100000">
                <a:srgbClr val="FFFFFF"/>
              </a:gs>
            </a:gsLst>
            <a:lin ang="5400000" scaled="1"/>
          </a:gradFill>
          <a:ln w="12700" algn="ctr">
            <a:solidFill>
              <a:schemeClr val="bg2"/>
            </a:solidFill>
            <a:miter lim="800000"/>
            <a:headEnd/>
            <a:tailEnd/>
          </a:ln>
          <a:effectLst>
            <a:outerShdw dist="45791" dir="2021404" algn="ctr" rotWithShape="0">
              <a:schemeClr val="bg2">
                <a:alpha val="50000"/>
              </a:schemeClr>
            </a:outerShdw>
          </a:effec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buClrTx/>
              <a:buFontTx/>
              <a:buNone/>
            </a:pPr>
            <a:r>
              <a:rPr lang="zh-CN" altLang="en-US" sz="1800" b="0">
                <a:ea typeface="黑体" pitchFamily="49" charset="-122"/>
              </a:rPr>
              <a:t>用户检查软件的用户友好性和整体视觉效果并审批该软件</a:t>
            </a:r>
          </a:p>
        </p:txBody>
      </p:sp>
      <p:sp>
        <p:nvSpPr>
          <p:cNvPr id="471056" name="Rectangle 16"/>
          <p:cNvSpPr>
            <a:spLocks noChangeArrowheads="1"/>
          </p:cNvSpPr>
          <p:nvPr/>
        </p:nvSpPr>
        <p:spPr bwMode="auto">
          <a:xfrm>
            <a:off x="1474788" y="2781300"/>
            <a:ext cx="792162" cy="503238"/>
          </a:xfrm>
          <a:prstGeom prst="rect">
            <a:avLst/>
          </a:prstGeom>
          <a:solidFill>
            <a:srgbClr val="0066FF"/>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endParaRPr lang="zh-CN" altLang="en-US" sz="1800"/>
          </a:p>
        </p:txBody>
      </p:sp>
      <p:sp>
        <p:nvSpPr>
          <p:cNvPr id="471058" name="Text Box 18"/>
          <p:cNvSpPr txBox="1">
            <a:spLocks noChangeArrowheads="1"/>
          </p:cNvSpPr>
          <p:nvPr/>
        </p:nvSpPr>
        <p:spPr bwMode="auto">
          <a:xfrm>
            <a:off x="3779838" y="1989138"/>
            <a:ext cx="4537075" cy="435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150000"/>
              </a:lnSpc>
              <a:spcBef>
                <a:spcPct val="50000"/>
              </a:spcBef>
              <a:buClrTx/>
              <a:buFontTx/>
              <a:buNone/>
            </a:pPr>
            <a:r>
              <a:rPr lang="zh-CN" altLang="en-US" sz="2000"/>
              <a:t>   验收测试（</a:t>
            </a:r>
            <a:r>
              <a:rPr lang="en-US" altLang="zh-CN" sz="2000"/>
              <a:t>acceptance testing</a:t>
            </a:r>
            <a:r>
              <a:rPr lang="zh-CN" altLang="en-US" sz="2000"/>
              <a:t>），是按照项目任务书或合同等供需双方约定的验收依据文档，在用户指定的或真实的环境中，对整个系统进行的测试与评审。</a:t>
            </a:r>
          </a:p>
          <a:p>
            <a:pPr eaLnBrk="1" hangingPunct="1">
              <a:lnSpc>
                <a:spcPct val="150000"/>
              </a:lnSpc>
              <a:spcBef>
                <a:spcPct val="50000"/>
              </a:spcBef>
              <a:buClrTx/>
              <a:buFontTx/>
              <a:buNone/>
            </a:pPr>
            <a:r>
              <a:rPr lang="zh-CN" altLang="en-US" sz="2000"/>
              <a:t>   是在系统测试的后期，以用户测试为主，或有测试人员、</a:t>
            </a:r>
            <a:r>
              <a:rPr lang="en-US" altLang="zh-CN" sz="2000"/>
              <a:t>SQA</a:t>
            </a:r>
            <a:r>
              <a:rPr lang="zh-CN" altLang="en-US" sz="2000"/>
              <a:t>共同参与的测试，它也是软件正式交付用户的最后一道工序。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71047"/>
                                        </p:tgtEl>
                                        <p:attrNameLst>
                                          <p:attrName>style.visibility</p:attrName>
                                        </p:attrNameLst>
                                      </p:cBhvr>
                                      <p:to>
                                        <p:strVal val="visible"/>
                                      </p:to>
                                    </p:set>
                                    <p:animEffect transition="in" filter="blinds(horizontal)">
                                      <p:cBhvr>
                                        <p:cTn id="7" dur="500"/>
                                        <p:tgtEl>
                                          <p:spTgt spid="471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71058"/>
                                        </p:tgtEl>
                                        <p:attrNameLst>
                                          <p:attrName>style.visibility</p:attrName>
                                        </p:attrNameLst>
                                      </p:cBhvr>
                                      <p:to>
                                        <p:strVal val="visible"/>
                                      </p:to>
                                    </p:set>
                                    <p:anim to="" calcmode="lin" valueType="num">
                                      <p:cBhvr>
                                        <p:cTn id="12" dur="1" fill="hold"/>
                                        <p:tgtEl>
                                          <p:spTgt spid="471058"/>
                                        </p:tgtEl>
                                        <p:attrNameLst>
                                          <p:attrName/>
                                        </p:attrNameLst>
                                      </p:cBhvr>
                                    </p:anim>
                                  </p:childTnLst>
                                </p:cTn>
                              </p:par>
                            </p:childTnLst>
                          </p:cTn>
                        </p:par>
                        <p:par>
                          <p:cTn id="13" fill="hold" nodeType="afterGroup">
                            <p:stCondLst>
                              <p:cond delay="0"/>
                            </p:stCondLst>
                            <p:childTnLst>
                              <p:par>
                                <p:cTn id="14" presetID="3" presetClass="entr" presetSubtype="10" fill="hold" nodeType="afterEffect">
                                  <p:stCondLst>
                                    <p:cond delay="0"/>
                                  </p:stCondLst>
                                  <p:childTnLst>
                                    <p:set>
                                      <p:cBhvr>
                                        <p:cTn id="15" dur="1" fill="hold">
                                          <p:stCondLst>
                                            <p:cond delay="0"/>
                                          </p:stCondLst>
                                        </p:cTn>
                                        <p:tgtEl>
                                          <p:spTgt spid="471051"/>
                                        </p:tgtEl>
                                        <p:attrNameLst>
                                          <p:attrName>style.visibility</p:attrName>
                                        </p:attrNameLst>
                                      </p:cBhvr>
                                      <p:to>
                                        <p:strVal val="visible"/>
                                      </p:to>
                                    </p:set>
                                    <p:animEffect transition="in" filter="blinds(horizontal)">
                                      <p:cBhvr>
                                        <p:cTn id="16" dur="500"/>
                                        <p:tgtEl>
                                          <p:spTgt spid="471051"/>
                                        </p:tgtEl>
                                      </p:cBhvr>
                                    </p:animEffect>
                                  </p:childTnLst>
                                </p:cTn>
                              </p:par>
                            </p:childTnLst>
                          </p:cTn>
                        </p:par>
                        <p:par>
                          <p:cTn id="17" fill="hold" nodeType="afterGroup">
                            <p:stCondLst>
                              <p:cond delay="500"/>
                            </p:stCondLst>
                            <p:childTnLst>
                              <p:par>
                                <p:cTn id="18" presetID="0" presetClass="path" presetSubtype="0" accel="50000" decel="50000" fill="hold" nodeType="afterEffect">
                                  <p:stCondLst>
                                    <p:cond delay="0"/>
                                  </p:stCondLst>
                                  <p:childTnLst>
                                    <p:animMotion origin="layout" path="M -0.03906 -0.03149 L 0.0868 -0.18889 " pathEditMode="relative" rAng="0" ptsTypes="AA">
                                      <p:cBhvr>
                                        <p:cTn id="19" dur="2000" fill="hold"/>
                                        <p:tgtEl>
                                          <p:spTgt spid="471051"/>
                                        </p:tgtEl>
                                        <p:attrNameLst>
                                          <p:attrName>ppt_x</p:attrName>
                                          <p:attrName>ppt_y</p:attrName>
                                        </p:attrNameLst>
                                      </p:cBhvr>
                                      <p:rCtr x="6285" y="-7870"/>
                                    </p:animMotion>
                                  </p:childTnLst>
                                </p:cTn>
                              </p:par>
                            </p:childTnLst>
                          </p:cTn>
                        </p:par>
                        <p:par>
                          <p:cTn id="20" fill="hold" nodeType="afterGroup">
                            <p:stCondLst>
                              <p:cond delay="2500"/>
                            </p:stCondLst>
                            <p:childTnLst>
                              <p:par>
                                <p:cTn id="21" presetID="3" presetClass="entr" presetSubtype="10" fill="hold" grpId="0" nodeType="afterEffect">
                                  <p:stCondLst>
                                    <p:cond delay="0"/>
                                  </p:stCondLst>
                                  <p:childTnLst>
                                    <p:set>
                                      <p:cBhvr>
                                        <p:cTn id="22" dur="1" fill="hold">
                                          <p:stCondLst>
                                            <p:cond delay="0"/>
                                          </p:stCondLst>
                                        </p:cTn>
                                        <p:tgtEl>
                                          <p:spTgt spid="471054"/>
                                        </p:tgtEl>
                                        <p:attrNameLst>
                                          <p:attrName>style.visibility</p:attrName>
                                        </p:attrNameLst>
                                      </p:cBhvr>
                                      <p:to>
                                        <p:strVal val="visible"/>
                                      </p:to>
                                    </p:set>
                                    <p:animEffect transition="in" filter="blinds(horizontal)">
                                      <p:cBhvr>
                                        <p:cTn id="23" dur="500"/>
                                        <p:tgtEl>
                                          <p:spTgt spid="471054"/>
                                        </p:tgtEl>
                                      </p:cBhvr>
                                    </p:animEffect>
                                  </p:childTnLst>
                                </p:cTn>
                              </p:par>
                              <p:par>
                                <p:cTn id="24" presetID="3" presetClass="entr" presetSubtype="10" fill="hold" nodeType="withEffect">
                                  <p:stCondLst>
                                    <p:cond delay="0"/>
                                  </p:stCondLst>
                                  <p:childTnLst>
                                    <p:set>
                                      <p:cBhvr>
                                        <p:cTn id="25" dur="1" fill="hold">
                                          <p:stCondLst>
                                            <p:cond delay="0"/>
                                          </p:stCondLst>
                                        </p:cTn>
                                        <p:tgtEl>
                                          <p:spTgt spid="471048"/>
                                        </p:tgtEl>
                                        <p:attrNameLst>
                                          <p:attrName>style.visibility</p:attrName>
                                        </p:attrNameLst>
                                      </p:cBhvr>
                                      <p:to>
                                        <p:strVal val="visible"/>
                                      </p:to>
                                    </p:set>
                                    <p:animEffect transition="in" filter="blinds(horizontal)">
                                      <p:cBhvr>
                                        <p:cTn id="26" dur="500"/>
                                        <p:tgtEl>
                                          <p:spTgt spid="471048"/>
                                        </p:tgtEl>
                                      </p:cBhvr>
                                    </p:animEffect>
                                  </p:childTnLst>
                                </p:cTn>
                              </p:par>
                            </p:childTnLst>
                          </p:cTn>
                        </p:par>
                        <p:par>
                          <p:cTn id="27" fill="hold" nodeType="afterGroup">
                            <p:stCondLst>
                              <p:cond delay="3000"/>
                            </p:stCondLst>
                            <p:childTnLst>
                              <p:par>
                                <p:cTn id="28" presetID="3" presetClass="entr" presetSubtype="10" fill="hold" nodeType="afterEffect">
                                  <p:stCondLst>
                                    <p:cond delay="0"/>
                                  </p:stCondLst>
                                  <p:childTnLst>
                                    <p:set>
                                      <p:cBhvr>
                                        <p:cTn id="29" dur="1" fill="hold">
                                          <p:stCondLst>
                                            <p:cond delay="0"/>
                                          </p:stCondLst>
                                        </p:cTn>
                                        <p:tgtEl>
                                          <p:spTgt spid="471044"/>
                                        </p:tgtEl>
                                        <p:attrNameLst>
                                          <p:attrName>style.visibility</p:attrName>
                                        </p:attrNameLst>
                                      </p:cBhvr>
                                      <p:to>
                                        <p:strVal val="visible"/>
                                      </p:to>
                                    </p:set>
                                    <p:animEffect transition="in" filter="blinds(horizontal)">
                                      <p:cBhvr>
                                        <p:cTn id="30" dur="500"/>
                                        <p:tgtEl>
                                          <p:spTgt spid="471044"/>
                                        </p:tgtEl>
                                      </p:cBhvr>
                                    </p:animEffect>
                                  </p:childTnLst>
                                </p:cTn>
                              </p:par>
                            </p:childTnLst>
                          </p:cTn>
                        </p:par>
                        <p:par>
                          <p:cTn id="31" fill="hold" nodeType="afterGroup">
                            <p:stCondLst>
                              <p:cond delay="3500"/>
                            </p:stCondLst>
                            <p:childTnLst>
                              <p:par>
                                <p:cTn id="32" presetID="0" presetClass="path" presetSubtype="0" accel="50000" decel="50000" fill="hold" nodeType="afterEffect">
                                  <p:stCondLst>
                                    <p:cond delay="0"/>
                                  </p:stCondLst>
                                  <p:childTnLst>
                                    <p:animMotion origin="layout" path="M -0.01545 0.03149 L -0.21233 -0.15763 " pathEditMode="relative" rAng="0" ptsTypes="AA">
                                      <p:cBhvr>
                                        <p:cTn id="33" dur="2000" fill="hold"/>
                                        <p:tgtEl>
                                          <p:spTgt spid="471048"/>
                                        </p:tgtEl>
                                        <p:attrNameLst>
                                          <p:attrName>ppt_x</p:attrName>
                                          <p:attrName>ppt_y</p:attrName>
                                        </p:attrNameLst>
                                      </p:cBhvr>
                                      <p:rCtr x="-9844" y="-9468"/>
                                    </p:animMotion>
                                  </p:childTnLst>
                                </p:cTn>
                              </p:par>
                            </p:childTnLst>
                          </p:cTn>
                        </p:par>
                        <p:par>
                          <p:cTn id="34" fill="hold" nodeType="afterGroup">
                            <p:stCondLst>
                              <p:cond delay="5500"/>
                            </p:stCondLst>
                            <p:childTnLst>
                              <p:par>
                                <p:cTn id="35" presetID="0" presetClass="path" presetSubtype="0" accel="50000" decel="50000" fill="hold" nodeType="afterEffect">
                                  <p:stCondLst>
                                    <p:cond delay="0"/>
                                  </p:stCondLst>
                                  <p:childTnLst>
                                    <p:animMotion origin="layout" path="M -2.77778E-6 4.44444E-6 L -0.22048 -0.09445 " pathEditMode="relative" rAng="0" ptsTypes="AA">
                                      <p:cBhvr>
                                        <p:cTn id="36" dur="2000" fill="hold"/>
                                        <p:tgtEl>
                                          <p:spTgt spid="471044"/>
                                        </p:tgtEl>
                                        <p:attrNameLst>
                                          <p:attrName>ppt_x</p:attrName>
                                          <p:attrName>ppt_y</p:attrName>
                                        </p:attrNameLst>
                                      </p:cBhvr>
                                      <p:rCtr x="-11024" y="-4722"/>
                                    </p:animMotion>
                                  </p:childTnLst>
                                </p:cTn>
                              </p:par>
                            </p:childTnLst>
                          </p:cTn>
                        </p:par>
                        <p:par>
                          <p:cTn id="37" fill="hold" nodeType="afterGroup">
                            <p:stCondLst>
                              <p:cond delay="7500"/>
                            </p:stCondLst>
                            <p:childTnLst>
                              <p:par>
                                <p:cTn id="38" presetID="22" presetClass="entr" presetSubtype="1" repeatCount="indefinite" fill="hold" grpId="0" nodeType="afterEffect">
                                  <p:stCondLst>
                                    <p:cond delay="0"/>
                                  </p:stCondLst>
                                  <p:childTnLst>
                                    <p:set>
                                      <p:cBhvr>
                                        <p:cTn id="39" dur="1" fill="hold">
                                          <p:stCondLst>
                                            <p:cond delay="0"/>
                                          </p:stCondLst>
                                        </p:cTn>
                                        <p:tgtEl>
                                          <p:spTgt spid="471056"/>
                                        </p:tgtEl>
                                        <p:attrNameLst>
                                          <p:attrName>style.visibility</p:attrName>
                                        </p:attrNameLst>
                                      </p:cBhvr>
                                      <p:to>
                                        <p:strVal val="visible"/>
                                      </p:to>
                                    </p:set>
                                    <p:animEffect transition="in" filter="wipe(up)">
                                      <p:cBhvr>
                                        <p:cTn id="40" dur="1000"/>
                                        <p:tgtEl>
                                          <p:spTgt spid="471056"/>
                                        </p:tgtEl>
                                      </p:cBhvr>
                                    </p:animEffect>
                                  </p:childTnLst>
                                </p:cTn>
                              </p:par>
                              <p:par>
                                <p:cTn id="41" presetID="3" presetClass="exit" presetSubtype="10" fill="hold" grpId="1" nodeType="withEffect">
                                  <p:stCondLst>
                                    <p:cond delay="0"/>
                                  </p:stCondLst>
                                  <p:childTnLst>
                                    <p:animEffect transition="out" filter="blinds(horizontal)">
                                      <p:cBhvr>
                                        <p:cTn id="42" dur="500"/>
                                        <p:tgtEl>
                                          <p:spTgt spid="471054"/>
                                        </p:tgtEl>
                                      </p:cBhvr>
                                    </p:animEffect>
                                    <p:set>
                                      <p:cBhvr>
                                        <p:cTn id="43" dur="1" fill="hold">
                                          <p:stCondLst>
                                            <p:cond delay="499"/>
                                          </p:stCondLst>
                                        </p:cTn>
                                        <p:tgtEl>
                                          <p:spTgt spid="471054"/>
                                        </p:tgtEl>
                                        <p:attrNameLst>
                                          <p:attrName>style.visibility</p:attrName>
                                        </p:attrNameLst>
                                      </p:cBhvr>
                                      <p:to>
                                        <p:strVal val="hidden"/>
                                      </p:to>
                                    </p:set>
                                  </p:childTnLst>
                                </p:cTn>
                              </p:par>
                            </p:childTnLst>
                          </p:cTn>
                        </p:par>
                        <p:par>
                          <p:cTn id="44" fill="hold" nodeType="afterGroup">
                            <p:stCondLst>
                              <p:cond delay="8500"/>
                            </p:stCondLst>
                            <p:childTnLst>
                              <p:par>
                                <p:cTn id="45" presetID="5" presetClass="entr" presetSubtype="10" fill="hold" grpId="0" nodeType="afterEffect">
                                  <p:stCondLst>
                                    <p:cond delay="0"/>
                                  </p:stCondLst>
                                  <p:childTnLst>
                                    <p:set>
                                      <p:cBhvr>
                                        <p:cTn id="46" dur="1" fill="hold">
                                          <p:stCondLst>
                                            <p:cond delay="0"/>
                                          </p:stCondLst>
                                        </p:cTn>
                                        <p:tgtEl>
                                          <p:spTgt spid="471055"/>
                                        </p:tgtEl>
                                        <p:attrNameLst>
                                          <p:attrName>style.visibility</p:attrName>
                                        </p:attrNameLst>
                                      </p:cBhvr>
                                      <p:to>
                                        <p:strVal val="visible"/>
                                      </p:to>
                                    </p:set>
                                    <p:animEffect transition="in" filter="checkerboard(across)">
                                      <p:cBhvr>
                                        <p:cTn id="47" dur="500"/>
                                        <p:tgtEl>
                                          <p:spTgt spid="471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4" grpId="0"/>
      <p:bldP spid="471054" grpId="1"/>
      <p:bldP spid="471055" grpId="0" animBg="1"/>
      <p:bldP spid="471056" grpId="0" animBg="1"/>
      <p:bldP spid="47105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8601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86020" name="Rectangle 2"/>
          <p:cNvSpPr>
            <a:spLocks noGrp="1" noChangeArrowheads="1"/>
          </p:cNvSpPr>
          <p:nvPr>
            <p:ph type="title"/>
          </p:nvPr>
        </p:nvSpPr>
        <p:spPr/>
        <p:txBody>
          <a:bodyPr/>
          <a:lstStyle/>
          <a:p>
            <a:pPr eaLnBrk="1" hangingPunct="1"/>
            <a:r>
              <a:rPr lang="zh-CN" altLang="en-US" smtClean="0">
                <a:ea typeface="宋体" pitchFamily="2" charset="-122"/>
              </a:rPr>
              <a:t>验收测试</a:t>
            </a:r>
            <a:endParaRPr lang="en-US" altLang="zh-CN" smtClean="0">
              <a:ea typeface="宋体" pitchFamily="2" charset="-122"/>
            </a:endParaRPr>
          </a:p>
        </p:txBody>
      </p:sp>
      <p:sp>
        <p:nvSpPr>
          <p:cNvPr id="468995" name="Rectangle 3"/>
          <p:cNvSpPr>
            <a:spLocks noGrp="1" noChangeArrowheads="1"/>
          </p:cNvSpPr>
          <p:nvPr>
            <p:ph type="body" idx="1"/>
          </p:nvPr>
        </p:nvSpPr>
        <p:spPr>
          <a:xfrm>
            <a:off x="323850" y="1557338"/>
            <a:ext cx="8424863" cy="4464050"/>
          </a:xfrm>
          <a:noFill/>
        </p:spPr>
        <p:txBody>
          <a:bodyPr/>
          <a:lstStyle/>
          <a:p>
            <a:pPr eaLnBrk="1" hangingPunct="1">
              <a:lnSpc>
                <a:spcPct val="150000"/>
              </a:lnSpc>
              <a:buFont typeface="Wingdings" pitchFamily="2" charset="2"/>
              <a:buNone/>
            </a:pPr>
            <a:r>
              <a:rPr lang="zh-CN" altLang="en-US" sz="2800" b="1" smtClean="0">
                <a:ea typeface="宋体" pitchFamily="2" charset="-122"/>
              </a:rPr>
              <a:t>         验收测试又分为</a:t>
            </a:r>
            <a:r>
              <a:rPr lang="el-GR" altLang="zh-CN" sz="2800" b="1" smtClean="0">
                <a:ea typeface="宋体" pitchFamily="2" charset="-122"/>
                <a:cs typeface="Arial" pitchFamily="34" charset="0"/>
              </a:rPr>
              <a:t>α</a:t>
            </a:r>
            <a:r>
              <a:rPr lang="zh-CN" altLang="en-US" sz="2800" b="1" smtClean="0">
                <a:ea typeface="宋体" pitchFamily="2" charset="-122"/>
              </a:rPr>
              <a:t>测试和</a:t>
            </a:r>
            <a:r>
              <a:rPr lang="el-GR" altLang="zh-CN" sz="2800" b="1" smtClean="0">
                <a:ea typeface="宋体" pitchFamily="2" charset="-122"/>
              </a:rPr>
              <a:t>β</a:t>
            </a:r>
            <a:r>
              <a:rPr lang="zh-CN" altLang="en-US" sz="2800" b="1" smtClean="0">
                <a:ea typeface="宋体" pitchFamily="2" charset="-122"/>
              </a:rPr>
              <a:t>测试，其中</a:t>
            </a:r>
            <a:r>
              <a:rPr lang="el-GR" altLang="zh-CN" sz="2800" b="1" smtClean="0">
                <a:solidFill>
                  <a:srgbClr val="FF0000"/>
                </a:solidFill>
                <a:ea typeface="宋体" pitchFamily="2" charset="-122"/>
              </a:rPr>
              <a:t>α</a:t>
            </a:r>
            <a:r>
              <a:rPr lang="zh-CN" altLang="en-US" sz="2800" b="1" smtClean="0">
                <a:solidFill>
                  <a:srgbClr val="FF0000"/>
                </a:solidFill>
                <a:ea typeface="宋体" pitchFamily="2" charset="-122"/>
              </a:rPr>
              <a:t>测试指的是由用户、测试人员、开发人员等共同参与的内部测试</a:t>
            </a:r>
            <a:r>
              <a:rPr lang="zh-CN" altLang="en-US" sz="2800" b="1" smtClean="0">
                <a:ea typeface="宋体" pitchFamily="2" charset="-122"/>
              </a:rPr>
              <a:t>，而</a:t>
            </a:r>
            <a:r>
              <a:rPr lang="el-GR" altLang="zh-CN" sz="2800" b="1" smtClean="0">
                <a:solidFill>
                  <a:srgbClr val="FF0000"/>
                </a:solidFill>
                <a:ea typeface="宋体" pitchFamily="2" charset="-122"/>
              </a:rPr>
              <a:t>β</a:t>
            </a:r>
            <a:r>
              <a:rPr lang="zh-CN" altLang="en-US" sz="2800" b="1" smtClean="0">
                <a:solidFill>
                  <a:srgbClr val="FF0000"/>
                </a:solidFill>
                <a:ea typeface="宋体" pitchFamily="2" charset="-122"/>
              </a:rPr>
              <a:t>测试指的是内测后的公测，即完全交给最终用户测试。</a:t>
            </a:r>
          </a:p>
          <a:p>
            <a:pPr eaLnBrk="1" hangingPunct="1">
              <a:lnSpc>
                <a:spcPct val="150000"/>
              </a:lnSpc>
              <a:buFont typeface="Wingdings" pitchFamily="2" charset="2"/>
              <a:buNone/>
            </a:pPr>
            <a:r>
              <a:rPr lang="zh-CN" altLang="en-US" sz="2800" b="1" smtClean="0">
                <a:ea typeface="宋体" pitchFamily="2" charset="-122"/>
              </a:rPr>
              <a:t>           很多软件都有</a:t>
            </a:r>
            <a:r>
              <a:rPr lang="en-US" altLang="zh-CN" sz="2800" b="1" smtClean="0">
                <a:ea typeface="宋体" pitchFamily="2" charset="-122"/>
              </a:rPr>
              <a:t>beta</a:t>
            </a:r>
            <a:r>
              <a:rPr lang="zh-CN" altLang="en-US" sz="2800" b="1" smtClean="0">
                <a:ea typeface="宋体" pitchFamily="2" charset="-122"/>
              </a:rPr>
              <a:t>版，比如</a:t>
            </a:r>
            <a:r>
              <a:rPr lang="en-US" altLang="zh-CN" sz="2800" b="1" smtClean="0">
                <a:ea typeface="宋体" pitchFamily="2" charset="-122"/>
              </a:rPr>
              <a:t>QQ2005beta</a:t>
            </a:r>
            <a:r>
              <a:rPr lang="zh-CN" altLang="en-US" sz="2800" b="1" smtClean="0">
                <a:ea typeface="宋体" pitchFamily="2" charset="-122"/>
              </a:rPr>
              <a:t>版、网络游戏的</a:t>
            </a:r>
            <a:r>
              <a:rPr lang="en-US" altLang="zh-CN" sz="2800" b="1" smtClean="0">
                <a:ea typeface="宋体" pitchFamily="2" charset="-122"/>
              </a:rPr>
              <a:t>beta</a:t>
            </a:r>
            <a:r>
              <a:rPr lang="zh-CN" altLang="en-US" sz="2800" b="1" smtClean="0">
                <a:ea typeface="宋体" pitchFamily="2" charset="-122"/>
              </a:rPr>
              <a:t>版等。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Effect transition="in" filter="blinds(horizontal)">
                                      <p:cBhvr>
                                        <p:cTn id="7" dur="500"/>
                                        <p:tgtEl>
                                          <p:spTgt spid="468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8995">
                                            <p:txEl>
                                              <p:pRg st="1" end="1"/>
                                            </p:txEl>
                                          </p:spTgt>
                                        </p:tgtEl>
                                        <p:attrNameLst>
                                          <p:attrName>style.visibility</p:attrName>
                                        </p:attrNameLst>
                                      </p:cBhvr>
                                      <p:to>
                                        <p:strVal val="visible"/>
                                      </p:to>
                                    </p:set>
                                    <p:animEffect transition="in" filter="blinds(horizontal)">
                                      <p:cBhvr>
                                        <p:cTn id="12" dur="500"/>
                                        <p:tgtEl>
                                          <p:spTgt spid="4689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4"/>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87043" name="页脚占位符 6"/>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87044" name="Rectangle 2"/>
          <p:cNvSpPr>
            <a:spLocks noGrp="1" noChangeArrowheads="1"/>
          </p:cNvSpPr>
          <p:nvPr>
            <p:ph type="title"/>
          </p:nvPr>
        </p:nvSpPr>
        <p:spPr/>
        <p:txBody>
          <a:bodyPr/>
          <a:lstStyle/>
          <a:p>
            <a:pPr eaLnBrk="1" hangingPunct="1"/>
            <a:r>
              <a:rPr lang="zh-CN" altLang="en-US" smtClean="0">
                <a:ea typeface="宋体" pitchFamily="2" charset="-122"/>
              </a:rPr>
              <a:t>单元、集成、系统、验收测试比较</a:t>
            </a:r>
            <a:endParaRPr lang="en-US" altLang="zh-CN" smtClean="0">
              <a:ea typeface="宋体" pitchFamily="2" charset="-122"/>
            </a:endParaRPr>
          </a:p>
        </p:txBody>
      </p:sp>
      <p:graphicFrame>
        <p:nvGraphicFramePr>
          <p:cNvPr id="472067" name="Group 3"/>
          <p:cNvGraphicFramePr>
            <a:graphicFrameLocks noGrp="1"/>
          </p:cNvGraphicFramePr>
          <p:nvPr>
            <p:ph sz="half" idx="2"/>
          </p:nvPr>
        </p:nvGraphicFramePr>
        <p:xfrm>
          <a:off x="755650" y="1504950"/>
          <a:ext cx="7561263" cy="4324351"/>
        </p:xfrm>
        <a:graphic>
          <a:graphicData uri="http://schemas.openxmlformats.org/drawingml/2006/table">
            <a:tbl>
              <a:tblPr/>
              <a:tblGrid>
                <a:gridCol w="1409700"/>
                <a:gridCol w="1552575"/>
                <a:gridCol w="1574800"/>
                <a:gridCol w="1584325"/>
                <a:gridCol w="1439863"/>
              </a:tblGrid>
              <a:tr h="569955">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测试名称</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测试对象</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测试依据</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人员</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测试方法</a:t>
                      </a:r>
                      <a:endParaRPr kumimoji="0" lang="en-US" altLang="zh-CN" sz="2400" b="1" i="0" u="none" strike="noStrike" cap="none" normalizeH="0" baseline="0" smtClean="0">
                        <a:ln>
                          <a:noFill/>
                        </a:ln>
                        <a:solidFill>
                          <a:schemeClr val="bg1"/>
                        </a:solidFill>
                        <a:effectLst/>
                        <a:latin typeface="Arial"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005914">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单元测试</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最小模块，如函数，类等</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r>
                        <a:rPr kumimoji="0" lang="zh-CN" altLang="en-US" sz="2000" b="1" i="0" u="none" strike="noStrike" cap="none" normalizeH="0" baseline="0" smtClean="0">
                          <a:ln>
                            <a:noFill/>
                          </a:ln>
                          <a:solidFill>
                            <a:schemeClr val="tx1"/>
                          </a:solidFill>
                          <a:effectLst/>
                          <a:latin typeface="Arial" charset="0"/>
                          <a:ea typeface="宋体" pitchFamily="2" charset="-122"/>
                        </a:rPr>
                        <a:t>详细设计</a:t>
                      </a: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白盒测试工程师或开发人员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主要采用白盒测试</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914">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集成测试</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模块间的接口，如参数传递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r>
                        <a:rPr kumimoji="0" lang="zh-CN" altLang="en-US" sz="2000" b="1" i="0" u="none" strike="noStrike" cap="none" normalizeH="0" baseline="0" smtClean="0">
                          <a:ln>
                            <a:noFill/>
                          </a:ln>
                          <a:solidFill>
                            <a:schemeClr val="tx1"/>
                          </a:solidFill>
                          <a:effectLst/>
                          <a:latin typeface="Arial" charset="0"/>
                          <a:ea typeface="宋体" pitchFamily="2" charset="-122"/>
                        </a:rPr>
                        <a:t>概要设计</a:t>
                      </a: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白盒测试工程师或开发人员</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黑盒和白盒测试相结合</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54">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系统测试</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整个系统，包括软硬件</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r>
                        <a:rPr kumimoji="0" lang="zh-CN" altLang="en-US" sz="2000" b="1" i="0" u="none" strike="noStrike" cap="none" normalizeH="0" baseline="0" smtClean="0">
                          <a:ln>
                            <a:noFill/>
                          </a:ln>
                          <a:solidFill>
                            <a:schemeClr val="tx1"/>
                          </a:solidFill>
                          <a:effectLst/>
                          <a:latin typeface="Arial" charset="0"/>
                          <a:ea typeface="宋体" pitchFamily="2" charset="-122"/>
                        </a:rPr>
                        <a:t>需求规格说明书</a:t>
                      </a: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黑盒测试工程师</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黑盒测试</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914">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验收测试</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整个系统，包括软硬件</a:t>
                      </a:r>
                      <a:endParaRPr kumimoji="0" lang="en-US" altLang="zh-CN" sz="2000" b="1" i="0" u="none" strike="noStrike" cap="none" normalizeH="0" baseline="0" smtClean="0">
                        <a:ln>
                          <a:noFill/>
                        </a:ln>
                        <a:solidFill>
                          <a:schemeClr val="tx1"/>
                        </a:solidFill>
                        <a:effectLst/>
                        <a:latin typeface="Arial"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r>
                        <a:rPr kumimoji="0" lang="zh-CN" altLang="en-US" sz="2000" b="1" i="0" u="none" strike="noStrike" cap="none" normalizeH="0" baseline="0" smtClean="0">
                          <a:ln>
                            <a:noFill/>
                          </a:ln>
                          <a:solidFill>
                            <a:schemeClr val="tx1"/>
                          </a:solidFill>
                          <a:effectLst/>
                          <a:latin typeface="Arial" charset="0"/>
                          <a:ea typeface="宋体" pitchFamily="2" charset="-122"/>
                        </a:rPr>
                        <a:t>需求规格说明书</a:t>
                      </a:r>
                      <a:r>
                        <a:rPr kumimoji="0" lang="en-US" altLang="zh-CN" sz="2000" b="1" i="0" u="none" strike="noStrike" cap="none" normalizeH="0" baseline="0" smtClean="0">
                          <a:ln>
                            <a:noFill/>
                          </a:ln>
                          <a:solidFill>
                            <a:schemeClr val="tx1"/>
                          </a:solidFill>
                          <a:effectLst/>
                          <a:latin typeface="Arial" charset="0"/>
                          <a:ea typeface="宋体" pitchFamily="2" charset="-122"/>
                        </a:rPr>
                        <a:t>》</a:t>
                      </a:r>
                      <a:r>
                        <a:rPr kumimoji="0" lang="zh-CN" altLang="en-US" sz="2000" b="1" i="0" u="none" strike="noStrike" cap="none" normalizeH="0" baseline="0" smtClean="0">
                          <a:ln>
                            <a:noFill/>
                          </a:ln>
                          <a:solidFill>
                            <a:schemeClr val="tx1"/>
                          </a:solidFill>
                          <a:effectLst/>
                          <a:latin typeface="Arial" charset="0"/>
                          <a:ea typeface="宋体" pitchFamily="2" charset="-122"/>
                        </a:rPr>
                        <a:t>，验收标准</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主要为用户，还可能有测试工程师等</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黑盒测试</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2067"/>
                                        </p:tgtEl>
                                        <p:attrNameLst>
                                          <p:attrName>style.visibility</p:attrName>
                                        </p:attrNameLst>
                                      </p:cBhvr>
                                      <p:to>
                                        <p:strVal val="visible"/>
                                      </p:to>
                                    </p:set>
                                    <p:anim calcmode="lin" valueType="num">
                                      <p:cBhvr additive="base">
                                        <p:cTn id="7" dur="500" fill="hold"/>
                                        <p:tgtEl>
                                          <p:spTgt spid="472067"/>
                                        </p:tgtEl>
                                        <p:attrNameLst>
                                          <p:attrName>ppt_x</p:attrName>
                                        </p:attrNameLst>
                                      </p:cBhvr>
                                      <p:tavLst>
                                        <p:tav tm="0">
                                          <p:val>
                                            <p:strVal val="#ppt_x"/>
                                          </p:val>
                                        </p:tav>
                                        <p:tav tm="100000">
                                          <p:val>
                                            <p:strVal val="#ppt_x"/>
                                          </p:val>
                                        </p:tav>
                                      </p:tavLst>
                                    </p:anim>
                                    <p:anim calcmode="lin" valueType="num">
                                      <p:cBhvr additive="base">
                                        <p:cTn id="8" dur="500" fill="hold"/>
                                        <p:tgtEl>
                                          <p:spTgt spid="472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8806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88068"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回归测试、冒烟测试、随机测试</a:t>
            </a:r>
            <a:endParaRPr lang="en-US" altLang="zh-CN" smtClean="0">
              <a:ea typeface="宋体" pitchFamily="2" charset="-122"/>
            </a:endParaRPr>
          </a:p>
        </p:txBody>
      </p:sp>
      <p:sp>
        <p:nvSpPr>
          <p:cNvPr id="331779" name="Rectangle 3"/>
          <p:cNvSpPr>
            <a:spLocks noGrp="1" noChangeArrowheads="1"/>
          </p:cNvSpPr>
          <p:nvPr>
            <p:ph type="body" idx="1"/>
          </p:nvPr>
        </p:nvSpPr>
        <p:spPr>
          <a:xfrm>
            <a:off x="574675" y="1557338"/>
            <a:ext cx="8101013" cy="4751387"/>
          </a:xfrm>
          <a:noFill/>
        </p:spPr>
        <p:txBody>
          <a:bodyPr/>
          <a:lstStyle/>
          <a:p>
            <a:pPr eaLnBrk="1" hangingPunct="1">
              <a:lnSpc>
                <a:spcPct val="120000"/>
              </a:lnSpc>
              <a:buFont typeface="Wingdings" pitchFamily="2" charset="2"/>
              <a:buNone/>
            </a:pPr>
            <a:r>
              <a:rPr lang="en-US" altLang="zh-CN" sz="2800" b="1" smtClean="0">
                <a:ea typeface="宋体" pitchFamily="2" charset="-122"/>
              </a:rPr>
              <a:t>        </a:t>
            </a:r>
            <a:r>
              <a:rPr lang="zh-CN" altLang="en-US" sz="2800" b="1" smtClean="0">
                <a:ea typeface="宋体" pitchFamily="2" charset="-122"/>
              </a:rPr>
              <a:t>回归测试（</a:t>
            </a:r>
            <a:r>
              <a:rPr lang="en-US" altLang="zh-CN" sz="2800" b="1" smtClean="0">
                <a:ea typeface="宋体" pitchFamily="2" charset="-122"/>
              </a:rPr>
              <a:t>regression testing</a:t>
            </a:r>
            <a:r>
              <a:rPr lang="zh-CN" altLang="en-US" sz="2800" b="1" smtClean="0">
                <a:ea typeface="宋体" pitchFamily="2" charset="-122"/>
              </a:rPr>
              <a:t>），是指对软件的新的版本测试时，重复执行上一个版本测试时的用例。</a:t>
            </a:r>
          </a:p>
          <a:p>
            <a:pPr eaLnBrk="1" hangingPunct="1">
              <a:lnSpc>
                <a:spcPct val="120000"/>
              </a:lnSpc>
              <a:buFont typeface="Wingdings" pitchFamily="2" charset="2"/>
              <a:buNone/>
            </a:pPr>
            <a:r>
              <a:rPr lang="zh-CN" altLang="en-US" sz="2800" b="1" smtClean="0">
                <a:ea typeface="宋体" pitchFamily="2" charset="-122"/>
              </a:rPr>
              <a:t>         比如我们测试完成了某软件的</a:t>
            </a:r>
            <a:r>
              <a:rPr lang="en-US" altLang="zh-CN" sz="2800" b="1" smtClean="0">
                <a:ea typeface="宋体" pitchFamily="2" charset="-122"/>
              </a:rPr>
              <a:t>0.7</a:t>
            </a:r>
            <a:r>
              <a:rPr lang="zh-CN" altLang="en-US" sz="2800" b="1" smtClean="0">
                <a:ea typeface="宋体" pitchFamily="2" charset="-122"/>
              </a:rPr>
              <a:t>版，后来修改出现了新的版本</a:t>
            </a:r>
            <a:r>
              <a:rPr lang="en-US" altLang="zh-CN" sz="2800" b="1" smtClean="0">
                <a:ea typeface="宋体" pitchFamily="2" charset="-122"/>
              </a:rPr>
              <a:t>0.8</a:t>
            </a:r>
            <a:r>
              <a:rPr lang="zh-CN" altLang="en-US" sz="2800" b="1" smtClean="0">
                <a:ea typeface="宋体" pitchFamily="2" charset="-122"/>
              </a:rPr>
              <a:t>版，这时我们要将</a:t>
            </a:r>
            <a:r>
              <a:rPr lang="en-US" altLang="zh-CN" sz="2800" b="1" smtClean="0">
                <a:ea typeface="宋体" pitchFamily="2" charset="-122"/>
              </a:rPr>
              <a:t>0.7</a:t>
            </a:r>
            <a:r>
              <a:rPr lang="zh-CN" altLang="en-US" sz="2800" b="1" smtClean="0">
                <a:ea typeface="宋体" pitchFamily="2" charset="-122"/>
              </a:rPr>
              <a:t>版所执行的测试再重新执行一遍，而不是只测试修改过的功能，因为软件的新版本中有可能引入新的</a:t>
            </a:r>
            <a:r>
              <a:rPr lang="en-US" altLang="zh-CN" sz="2800" b="1" smtClean="0">
                <a:ea typeface="宋体" pitchFamily="2" charset="-122"/>
              </a:rPr>
              <a:t>BUG</a:t>
            </a:r>
            <a:r>
              <a:rPr lang="zh-CN" altLang="en-US" sz="2800" b="1" smtClean="0">
                <a:ea typeface="宋体" pitchFamily="2" charset="-122"/>
              </a:rPr>
              <a:t>，需要我们系统全面的重新测试。</a:t>
            </a:r>
          </a:p>
          <a:p>
            <a:pPr eaLnBrk="1" hangingPunct="1">
              <a:lnSpc>
                <a:spcPct val="120000"/>
              </a:lnSpc>
              <a:buFont typeface="Wingdings" pitchFamily="2" charset="2"/>
              <a:buNone/>
            </a:pPr>
            <a:endParaRPr lang="zh-CN" altLang="en-US" sz="2800" b="1"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blinds(horizontal)">
                                      <p:cBhvr>
                                        <p:cTn id="7" dur="500"/>
                                        <p:tgtEl>
                                          <p:spTgt spid="331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1779">
                                            <p:txEl>
                                              <p:pRg st="1" end="1"/>
                                            </p:txEl>
                                          </p:spTgt>
                                        </p:tgtEl>
                                        <p:attrNameLst>
                                          <p:attrName>style.visibility</p:attrName>
                                        </p:attrNameLst>
                                      </p:cBhvr>
                                      <p:to>
                                        <p:strVal val="visible"/>
                                      </p:to>
                                    </p:set>
                                    <p:animEffect transition="in" filter="blinds(horizontal)">
                                      <p:cBhvr>
                                        <p:cTn id="12" dur="500"/>
                                        <p:tgtEl>
                                          <p:spTgt spid="3317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89091"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89092"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回归测试、冒烟测试、随机测试</a:t>
            </a:r>
            <a:endParaRPr lang="en-US" altLang="zh-CN" smtClean="0">
              <a:ea typeface="宋体" pitchFamily="2" charset="-122"/>
            </a:endParaRPr>
          </a:p>
        </p:txBody>
      </p:sp>
      <p:sp>
        <p:nvSpPr>
          <p:cNvPr id="332803" name="Rectangle 3"/>
          <p:cNvSpPr>
            <a:spLocks noGrp="1" noChangeArrowheads="1"/>
          </p:cNvSpPr>
          <p:nvPr>
            <p:ph type="body" idx="1"/>
          </p:nvPr>
        </p:nvSpPr>
        <p:spPr>
          <a:xfrm>
            <a:off x="574675" y="1557338"/>
            <a:ext cx="8174038" cy="4535487"/>
          </a:xfrm>
          <a:noFill/>
        </p:spPr>
        <p:txBody>
          <a:bodyPr/>
          <a:lstStyle/>
          <a:p>
            <a:pPr eaLnBrk="1" hangingPunct="1">
              <a:lnSpc>
                <a:spcPct val="120000"/>
              </a:lnSpc>
              <a:buFont typeface="Wingdings" pitchFamily="2" charset="2"/>
              <a:buNone/>
            </a:pPr>
            <a:r>
              <a:rPr lang="zh-CN" altLang="en-US" sz="2000" b="1" smtClean="0">
                <a:ea typeface="宋体" pitchFamily="2" charset="-122"/>
              </a:rPr>
              <a:t>           </a:t>
            </a:r>
            <a:r>
              <a:rPr lang="zh-CN" altLang="en-US" sz="2800" b="1" smtClean="0">
                <a:ea typeface="宋体" pitchFamily="2" charset="-122"/>
              </a:rPr>
              <a:t>但是如果新版本</a:t>
            </a:r>
            <a:r>
              <a:rPr lang="en-US" altLang="zh-CN" sz="2800" b="1" smtClean="0">
                <a:ea typeface="宋体" pitchFamily="2" charset="-122"/>
              </a:rPr>
              <a:t>0.8</a:t>
            </a:r>
            <a:r>
              <a:rPr lang="zh-CN" altLang="en-US" sz="2800" b="1" smtClean="0">
                <a:ea typeface="宋体" pitchFamily="2" charset="-122"/>
              </a:rPr>
              <a:t>中有一些新增加的功能怎么办呢？那就再补充新的用例测试。</a:t>
            </a:r>
          </a:p>
          <a:p>
            <a:pPr eaLnBrk="1" hangingPunct="1">
              <a:lnSpc>
                <a:spcPct val="120000"/>
              </a:lnSpc>
              <a:buFont typeface="Wingdings" pitchFamily="2" charset="2"/>
              <a:buNone/>
            </a:pPr>
            <a:r>
              <a:rPr lang="en-US" altLang="zh-CN" sz="2800" b="1" smtClean="0">
                <a:ea typeface="宋体" pitchFamily="2" charset="-122"/>
              </a:rPr>
              <a:t>        </a:t>
            </a:r>
            <a:r>
              <a:rPr lang="zh-CN" altLang="en-US" sz="2800" b="1" smtClean="0">
                <a:ea typeface="宋体" pitchFamily="2" charset="-122"/>
              </a:rPr>
              <a:t>回归测试可以在任何测试阶段进行，既有黑盒测试的回归，也有白盒测试的回归。</a:t>
            </a:r>
          </a:p>
          <a:p>
            <a:pPr eaLnBrk="1" hangingPunct="1">
              <a:lnSpc>
                <a:spcPct val="120000"/>
              </a:lnSpc>
              <a:buFont typeface="Wingdings" pitchFamily="2" charset="2"/>
              <a:buNone/>
            </a:pPr>
            <a:r>
              <a:rPr lang="zh-CN" altLang="en-US" sz="2800" b="1" smtClean="0">
                <a:ea typeface="宋体" pitchFamily="2" charset="-122"/>
              </a:rPr>
              <a:t>         冒烟测试（</a:t>
            </a:r>
            <a:r>
              <a:rPr lang="en-US" altLang="zh-CN" sz="2800" b="1" smtClean="0">
                <a:ea typeface="宋体" pitchFamily="2" charset="-122"/>
              </a:rPr>
              <a:t>smoke testing</a:t>
            </a:r>
            <a:r>
              <a:rPr lang="zh-CN" altLang="en-US" sz="2800" b="1" smtClean="0">
                <a:ea typeface="宋体" pitchFamily="2" charset="-122"/>
              </a:rPr>
              <a:t>），是指在对一个新版本进行系统大规模的测试之前，先验证一下软件的基本功能是否实现，是否具备可测性。</a:t>
            </a:r>
          </a:p>
          <a:p>
            <a:pPr eaLnBrk="1" hangingPunct="1">
              <a:lnSpc>
                <a:spcPct val="120000"/>
              </a:lnSpc>
              <a:buFont typeface="Wingdings" pitchFamily="2" charset="2"/>
              <a:buNone/>
            </a:pPr>
            <a:endParaRPr lang="zh-CN" altLang="en-US" sz="2800" b="1"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blinds(horizontal)">
                                      <p:cBhvr>
                                        <p:cTn id="7" dur="500"/>
                                        <p:tgtEl>
                                          <p:spTgt spid="332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2803">
                                            <p:txEl>
                                              <p:pRg st="1" end="1"/>
                                            </p:txEl>
                                          </p:spTgt>
                                        </p:tgtEl>
                                        <p:attrNameLst>
                                          <p:attrName>style.visibility</p:attrName>
                                        </p:attrNameLst>
                                      </p:cBhvr>
                                      <p:to>
                                        <p:strVal val="visible"/>
                                      </p:to>
                                    </p:set>
                                    <p:animEffect transition="in" filter="blinds(horizontal)">
                                      <p:cBhvr>
                                        <p:cTn id="12" dur="500"/>
                                        <p:tgtEl>
                                          <p:spTgt spid="332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2803">
                                            <p:txEl>
                                              <p:pRg st="2" end="2"/>
                                            </p:txEl>
                                          </p:spTgt>
                                        </p:tgtEl>
                                        <p:attrNameLst>
                                          <p:attrName>style.visibility</p:attrName>
                                        </p:attrNameLst>
                                      </p:cBhvr>
                                      <p:to>
                                        <p:strVal val="visible"/>
                                      </p:to>
                                    </p:set>
                                    <p:animEffect transition="in" filter="blinds(horizontal)">
                                      <p:cBhvr>
                                        <p:cTn id="17" dur="500"/>
                                        <p:tgtEl>
                                          <p:spTgt spid="332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011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0116"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回归测试、冒烟测试、随机测试</a:t>
            </a:r>
            <a:endParaRPr lang="en-US" altLang="zh-CN" smtClean="0">
              <a:ea typeface="宋体" pitchFamily="2" charset="-122"/>
            </a:endParaRPr>
          </a:p>
        </p:txBody>
      </p:sp>
      <p:sp>
        <p:nvSpPr>
          <p:cNvPr id="334851" name="Rectangle 3"/>
          <p:cNvSpPr>
            <a:spLocks noGrp="1" noChangeArrowheads="1"/>
          </p:cNvSpPr>
          <p:nvPr>
            <p:ph type="body" idx="1"/>
          </p:nvPr>
        </p:nvSpPr>
        <p:spPr>
          <a:xfrm>
            <a:off x="574675" y="1557338"/>
            <a:ext cx="8245475" cy="4895850"/>
          </a:xfrm>
          <a:noFill/>
        </p:spPr>
        <p:txBody>
          <a:bodyPr/>
          <a:lstStyle/>
          <a:p>
            <a:pPr eaLnBrk="1" hangingPunct="1">
              <a:lnSpc>
                <a:spcPct val="120000"/>
              </a:lnSpc>
              <a:buFont typeface="Wingdings" pitchFamily="2" charset="2"/>
              <a:buNone/>
            </a:pPr>
            <a:r>
              <a:rPr lang="zh-CN" altLang="en-US" sz="2400" b="1" smtClean="0">
                <a:ea typeface="宋体" pitchFamily="2" charset="-122"/>
              </a:rPr>
              <a:t>           </a:t>
            </a:r>
            <a:r>
              <a:rPr lang="zh-CN" altLang="en-US" b="1" smtClean="0">
                <a:ea typeface="宋体" pitchFamily="2" charset="-122"/>
              </a:rPr>
              <a:t>随机测试（</a:t>
            </a:r>
            <a:r>
              <a:rPr lang="en-US" altLang="zh-CN" b="1" smtClean="0">
                <a:ea typeface="宋体" pitchFamily="2" charset="-122"/>
              </a:rPr>
              <a:t>random testing</a:t>
            </a:r>
            <a:r>
              <a:rPr lang="zh-CN" altLang="en-US" b="1" smtClean="0">
                <a:ea typeface="宋体" pitchFamily="2" charset="-122"/>
              </a:rPr>
              <a:t>），是指测试中所有的输入数据都是随机产生的，其目的是模拟用户的真实操作，并发现一些边缘性的错误。</a:t>
            </a:r>
          </a:p>
          <a:p>
            <a:pPr eaLnBrk="1" hangingPunct="1">
              <a:lnSpc>
                <a:spcPct val="120000"/>
              </a:lnSpc>
              <a:buFont typeface="Wingdings" pitchFamily="2" charset="2"/>
              <a:buNone/>
            </a:pPr>
            <a:r>
              <a:rPr lang="zh-CN" altLang="en-US" b="1" smtClean="0">
                <a:ea typeface="宋体" pitchFamily="2" charset="-122"/>
              </a:rPr>
              <a:t>        当软件发布后会有成千上万人对软件敲点。在软件发布前，尽量模拟这种随机的操作，就有可能发现一些隐蔽的错误。</a:t>
            </a:r>
          </a:p>
          <a:p>
            <a:pPr eaLnBrk="1" hangingPunct="1">
              <a:lnSpc>
                <a:spcPct val="120000"/>
              </a:lnSpc>
              <a:buFont typeface="Wingdings" pitchFamily="2" charset="2"/>
              <a:buNone/>
            </a:pPr>
            <a:endParaRPr lang="zh-CN" altLang="en-US" b="1"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Effect transition="in" filter="blinds(horizontal)">
                                      <p:cBhvr>
                                        <p:cTn id="7" dur="500"/>
                                        <p:tgtEl>
                                          <p:spTgt spid="334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4851">
                                            <p:txEl>
                                              <p:pRg st="1" end="1"/>
                                            </p:txEl>
                                          </p:spTgt>
                                        </p:tgtEl>
                                        <p:attrNameLst>
                                          <p:attrName>style.visibility</p:attrName>
                                        </p:attrNameLst>
                                      </p:cBhvr>
                                      <p:to>
                                        <p:strVal val="visible"/>
                                      </p:to>
                                    </p:set>
                                    <p:animEffect transition="in" filter="blinds(horizontal)">
                                      <p:cBhvr>
                                        <p:cTn id="12" dur="500"/>
                                        <p:tgtEl>
                                          <p:spTgt spid="334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113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1140"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回归测试、冒烟测试、随机测试</a:t>
            </a:r>
            <a:endParaRPr lang="en-US" altLang="zh-CN" smtClean="0">
              <a:ea typeface="宋体" pitchFamily="2" charset="-122"/>
            </a:endParaRPr>
          </a:p>
        </p:txBody>
      </p:sp>
      <p:sp>
        <p:nvSpPr>
          <p:cNvPr id="335875" name="Rectangle 3"/>
          <p:cNvSpPr>
            <a:spLocks noGrp="1" noChangeArrowheads="1"/>
          </p:cNvSpPr>
          <p:nvPr>
            <p:ph type="body" idx="1"/>
          </p:nvPr>
        </p:nvSpPr>
        <p:spPr>
          <a:xfrm>
            <a:off x="574675" y="1557338"/>
            <a:ext cx="8245475" cy="4895850"/>
          </a:xfrm>
          <a:noFill/>
        </p:spPr>
        <p:txBody>
          <a:bodyPr/>
          <a:lstStyle/>
          <a:p>
            <a:pPr eaLnBrk="1" hangingPunct="1">
              <a:lnSpc>
                <a:spcPct val="120000"/>
              </a:lnSpc>
              <a:buFont typeface="Wingdings" pitchFamily="2" charset="2"/>
              <a:buNone/>
            </a:pPr>
            <a:r>
              <a:rPr lang="zh-CN" altLang="en-US" sz="2400" b="1" smtClean="0">
                <a:ea typeface="宋体" pitchFamily="2" charset="-122"/>
              </a:rPr>
              <a:t>           </a:t>
            </a:r>
            <a:r>
              <a:rPr lang="zh-CN" altLang="en-US" b="1" smtClean="0">
                <a:ea typeface="宋体" pitchFamily="2" charset="-122"/>
              </a:rPr>
              <a:t>随机测试也有很多缺点，比如测试不系统，无法统计代码覆盖率和需求覆盖率，很难回归测试等。</a:t>
            </a:r>
          </a:p>
          <a:p>
            <a:pPr eaLnBrk="1" hangingPunct="1">
              <a:lnSpc>
                <a:spcPct val="120000"/>
              </a:lnSpc>
              <a:buFont typeface="Wingdings" pitchFamily="2" charset="2"/>
              <a:buNone/>
            </a:pPr>
            <a:r>
              <a:rPr lang="zh-CN" altLang="en-US" b="1" smtClean="0">
                <a:ea typeface="宋体" pitchFamily="2" charset="-122"/>
              </a:rPr>
              <a:t>        我们在实际的项目中，一般都是先大规模的正规测试，如果时间允许的话，就辅助一些随机测试。</a:t>
            </a:r>
          </a:p>
          <a:p>
            <a:pPr eaLnBrk="1" hangingPunct="1">
              <a:lnSpc>
                <a:spcPct val="120000"/>
              </a:lnSpc>
              <a:buFont typeface="Wingdings" pitchFamily="2" charset="2"/>
              <a:buNone/>
            </a:pPr>
            <a:endParaRPr lang="zh-CN" altLang="en-US" b="1"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blinds(horizontal)">
                                      <p:cBhvr>
                                        <p:cTn id="7" dur="500"/>
                                        <p:tgtEl>
                                          <p:spTgt spid="335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5875">
                                            <p:txEl>
                                              <p:pRg st="1" end="1"/>
                                            </p:txEl>
                                          </p:spTgt>
                                        </p:tgtEl>
                                        <p:attrNameLst>
                                          <p:attrName>style.visibility</p:attrName>
                                        </p:attrNameLst>
                                      </p:cBhvr>
                                      <p:to>
                                        <p:strVal val="visible"/>
                                      </p:to>
                                    </p:set>
                                    <p:animEffect transition="in" filter="blinds(horizontal)">
                                      <p:cBhvr>
                                        <p:cTn id="12" dur="500"/>
                                        <p:tgtEl>
                                          <p:spTgt spid="3358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216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2164" name="Rectangle 2"/>
          <p:cNvSpPr>
            <a:spLocks noGrp="1" noChangeArrowheads="1"/>
          </p:cNvSpPr>
          <p:nvPr>
            <p:ph type="title"/>
          </p:nvPr>
        </p:nvSpPr>
        <p:spPr>
          <a:xfrm>
            <a:off x="733425" y="731838"/>
            <a:ext cx="8159750" cy="563562"/>
          </a:xfrm>
        </p:spPr>
        <p:txBody>
          <a:bodyPr/>
          <a:lstStyle/>
          <a:p>
            <a:pPr eaLnBrk="1" hangingPunct="1"/>
            <a:r>
              <a:rPr lang="zh-CN" altLang="en-US" smtClean="0">
                <a:ea typeface="宋体" pitchFamily="2" charset="-122"/>
              </a:rPr>
              <a:t>不同测试分类之间的关系</a:t>
            </a:r>
            <a:endParaRPr lang="en-US" altLang="zh-CN" smtClean="0">
              <a:ea typeface="宋体" pitchFamily="2" charset="-122"/>
            </a:endParaRPr>
          </a:p>
        </p:txBody>
      </p:sp>
      <p:grpSp>
        <p:nvGrpSpPr>
          <p:cNvPr id="92165" name="Group 78"/>
          <p:cNvGrpSpPr>
            <a:grpSpLocks/>
          </p:cNvGrpSpPr>
          <p:nvPr/>
        </p:nvGrpSpPr>
        <p:grpSpPr bwMode="auto">
          <a:xfrm>
            <a:off x="539750" y="1341438"/>
            <a:ext cx="7804150" cy="5184775"/>
            <a:chOff x="340" y="845"/>
            <a:chExt cx="4916" cy="3266"/>
          </a:xfrm>
        </p:grpSpPr>
        <p:sp>
          <p:nvSpPr>
            <p:cNvPr id="92166" name="Rectangle 6"/>
            <p:cNvSpPr>
              <a:spLocks noChangeArrowheads="1"/>
            </p:cNvSpPr>
            <p:nvPr/>
          </p:nvSpPr>
          <p:spPr bwMode="auto">
            <a:xfrm>
              <a:off x="340" y="2264"/>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软件测试</a:t>
              </a:r>
              <a:endParaRPr lang="zh-CN" altLang="en-US" sz="1600" b="0">
                <a:solidFill>
                  <a:srgbClr val="000000"/>
                </a:solidFill>
              </a:endParaRPr>
            </a:p>
          </p:txBody>
        </p:sp>
        <p:sp>
          <p:nvSpPr>
            <p:cNvPr id="92167" name="Rectangle 7"/>
            <p:cNvSpPr>
              <a:spLocks noChangeArrowheads="1"/>
            </p:cNvSpPr>
            <p:nvPr/>
          </p:nvSpPr>
          <p:spPr bwMode="auto">
            <a:xfrm>
              <a:off x="1393" y="1318"/>
              <a:ext cx="703"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按阶段划分</a:t>
              </a:r>
              <a:endParaRPr lang="zh-CN" altLang="en-US" sz="1600" b="0">
                <a:solidFill>
                  <a:srgbClr val="000000"/>
                </a:solidFill>
              </a:endParaRPr>
            </a:p>
          </p:txBody>
        </p:sp>
        <p:sp>
          <p:nvSpPr>
            <p:cNvPr id="92168" name="Rectangle 8"/>
            <p:cNvSpPr>
              <a:spLocks noChangeArrowheads="1"/>
            </p:cNvSpPr>
            <p:nvPr/>
          </p:nvSpPr>
          <p:spPr bwMode="auto">
            <a:xfrm>
              <a:off x="1393" y="2155"/>
              <a:ext cx="820" cy="291"/>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按是否运行</a:t>
              </a:r>
            </a:p>
            <a:p>
              <a:pPr algn="just" eaLnBrk="1" hangingPunct="1">
                <a:spcBef>
                  <a:spcPct val="0"/>
                </a:spcBef>
                <a:buClrTx/>
                <a:buFontTx/>
                <a:buNone/>
              </a:pPr>
              <a:r>
                <a:rPr lang="zh-CN" altLang="en-US" sz="1600" b="0">
                  <a:solidFill>
                    <a:srgbClr val="000000"/>
                  </a:solidFill>
                  <a:latin typeface="Times New Roman" pitchFamily="18" charset="0"/>
                </a:rPr>
                <a:t>程序划分</a:t>
              </a:r>
              <a:endParaRPr lang="zh-CN" altLang="en-US" sz="1600" b="0">
                <a:solidFill>
                  <a:srgbClr val="000000"/>
                </a:solidFill>
              </a:endParaRPr>
            </a:p>
          </p:txBody>
        </p:sp>
        <p:sp>
          <p:nvSpPr>
            <p:cNvPr id="92169" name="Rectangle 9"/>
            <p:cNvSpPr>
              <a:spLocks noChangeArrowheads="1"/>
            </p:cNvSpPr>
            <p:nvPr/>
          </p:nvSpPr>
          <p:spPr bwMode="auto">
            <a:xfrm>
              <a:off x="1393" y="2664"/>
              <a:ext cx="820" cy="291"/>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按是否查看</a:t>
              </a:r>
            </a:p>
            <a:p>
              <a:pPr algn="just" eaLnBrk="1" hangingPunct="1">
                <a:spcBef>
                  <a:spcPct val="0"/>
                </a:spcBef>
                <a:buClrTx/>
                <a:buFontTx/>
                <a:buNone/>
              </a:pPr>
              <a:r>
                <a:rPr lang="zh-CN" altLang="en-US" sz="1600" b="0">
                  <a:solidFill>
                    <a:srgbClr val="000000"/>
                  </a:solidFill>
                  <a:latin typeface="Times New Roman" pitchFamily="18" charset="0"/>
                </a:rPr>
                <a:t>源代码划分</a:t>
              </a:r>
              <a:endParaRPr lang="zh-CN" altLang="en-US" sz="1600" b="0">
                <a:solidFill>
                  <a:srgbClr val="000000"/>
                </a:solidFill>
              </a:endParaRPr>
            </a:p>
          </p:txBody>
        </p:sp>
        <p:sp>
          <p:nvSpPr>
            <p:cNvPr id="92170" name="Rectangle 10"/>
            <p:cNvSpPr>
              <a:spLocks noChangeArrowheads="1"/>
            </p:cNvSpPr>
            <p:nvPr/>
          </p:nvSpPr>
          <p:spPr bwMode="auto">
            <a:xfrm>
              <a:off x="1393" y="3392"/>
              <a:ext cx="469" cy="218"/>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其他</a:t>
              </a:r>
              <a:endParaRPr lang="zh-CN" altLang="en-US" sz="1600" b="0">
                <a:solidFill>
                  <a:srgbClr val="000000"/>
                </a:solidFill>
              </a:endParaRPr>
            </a:p>
          </p:txBody>
        </p:sp>
        <p:sp>
          <p:nvSpPr>
            <p:cNvPr id="92171" name="Rectangle 11"/>
            <p:cNvSpPr>
              <a:spLocks noChangeArrowheads="1"/>
            </p:cNvSpPr>
            <p:nvPr/>
          </p:nvSpPr>
          <p:spPr bwMode="auto">
            <a:xfrm>
              <a:off x="2447" y="845"/>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单元测试</a:t>
              </a:r>
              <a:endParaRPr lang="zh-CN" altLang="en-US" sz="1600" b="0">
                <a:solidFill>
                  <a:srgbClr val="000000"/>
                </a:solidFill>
              </a:endParaRPr>
            </a:p>
          </p:txBody>
        </p:sp>
        <p:sp>
          <p:nvSpPr>
            <p:cNvPr id="92172" name="Rectangle 12"/>
            <p:cNvSpPr>
              <a:spLocks noChangeArrowheads="1"/>
            </p:cNvSpPr>
            <p:nvPr/>
          </p:nvSpPr>
          <p:spPr bwMode="auto">
            <a:xfrm>
              <a:off x="2447" y="1136"/>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集成测试</a:t>
              </a:r>
              <a:endParaRPr lang="zh-CN" altLang="en-US" sz="1600" b="0">
                <a:solidFill>
                  <a:srgbClr val="000000"/>
                </a:solidFill>
              </a:endParaRPr>
            </a:p>
          </p:txBody>
        </p:sp>
        <p:sp>
          <p:nvSpPr>
            <p:cNvPr id="92173" name="Rectangle 13"/>
            <p:cNvSpPr>
              <a:spLocks noChangeArrowheads="1"/>
            </p:cNvSpPr>
            <p:nvPr/>
          </p:nvSpPr>
          <p:spPr bwMode="auto">
            <a:xfrm>
              <a:off x="2447" y="1427"/>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系统测试</a:t>
              </a:r>
              <a:endParaRPr lang="zh-CN" altLang="en-US" sz="1600" b="0">
                <a:solidFill>
                  <a:srgbClr val="000000"/>
                </a:solidFill>
              </a:endParaRPr>
            </a:p>
          </p:txBody>
        </p:sp>
        <p:sp>
          <p:nvSpPr>
            <p:cNvPr id="92174" name="Rectangle 14"/>
            <p:cNvSpPr>
              <a:spLocks noChangeArrowheads="1"/>
            </p:cNvSpPr>
            <p:nvPr/>
          </p:nvSpPr>
          <p:spPr bwMode="auto">
            <a:xfrm>
              <a:off x="2447" y="1718"/>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验收测试</a:t>
              </a:r>
              <a:endParaRPr lang="zh-CN" altLang="en-US" sz="1600" b="0">
                <a:solidFill>
                  <a:srgbClr val="000000"/>
                </a:solidFill>
              </a:endParaRPr>
            </a:p>
          </p:txBody>
        </p:sp>
        <p:sp>
          <p:nvSpPr>
            <p:cNvPr id="92175" name="Rectangle 15"/>
            <p:cNvSpPr>
              <a:spLocks noChangeArrowheads="1"/>
            </p:cNvSpPr>
            <p:nvPr/>
          </p:nvSpPr>
          <p:spPr bwMode="auto">
            <a:xfrm>
              <a:off x="2447" y="2009"/>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静态测试</a:t>
              </a:r>
              <a:endParaRPr lang="zh-CN" altLang="en-US" sz="1600" b="0">
                <a:solidFill>
                  <a:srgbClr val="000000"/>
                </a:solidFill>
              </a:endParaRPr>
            </a:p>
          </p:txBody>
        </p:sp>
        <p:sp>
          <p:nvSpPr>
            <p:cNvPr id="92176" name="Rectangle 16"/>
            <p:cNvSpPr>
              <a:spLocks noChangeArrowheads="1"/>
            </p:cNvSpPr>
            <p:nvPr/>
          </p:nvSpPr>
          <p:spPr bwMode="auto">
            <a:xfrm>
              <a:off x="2447" y="2300"/>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动态测试</a:t>
              </a:r>
              <a:endParaRPr lang="zh-CN" altLang="en-US" sz="1600" b="0">
                <a:solidFill>
                  <a:srgbClr val="000000"/>
                </a:solidFill>
              </a:endParaRPr>
            </a:p>
          </p:txBody>
        </p:sp>
        <p:sp>
          <p:nvSpPr>
            <p:cNvPr id="92177" name="Rectangle 17"/>
            <p:cNvSpPr>
              <a:spLocks noChangeArrowheads="1"/>
            </p:cNvSpPr>
            <p:nvPr/>
          </p:nvSpPr>
          <p:spPr bwMode="auto">
            <a:xfrm>
              <a:off x="2447" y="2591"/>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白盒测试</a:t>
              </a:r>
              <a:endParaRPr lang="zh-CN" altLang="en-US" sz="1600" b="0">
                <a:solidFill>
                  <a:srgbClr val="000000"/>
                </a:solidFill>
              </a:endParaRPr>
            </a:p>
          </p:txBody>
        </p:sp>
        <p:sp>
          <p:nvSpPr>
            <p:cNvPr id="92178" name="Rectangle 18"/>
            <p:cNvSpPr>
              <a:spLocks noChangeArrowheads="1"/>
            </p:cNvSpPr>
            <p:nvPr/>
          </p:nvSpPr>
          <p:spPr bwMode="auto">
            <a:xfrm>
              <a:off x="2447" y="2882"/>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黑盒测试</a:t>
              </a:r>
              <a:endParaRPr lang="zh-CN" altLang="en-US" sz="1600" b="0">
                <a:solidFill>
                  <a:srgbClr val="000000"/>
                </a:solidFill>
              </a:endParaRPr>
            </a:p>
          </p:txBody>
        </p:sp>
        <p:sp>
          <p:nvSpPr>
            <p:cNvPr id="92179" name="Rectangle 19"/>
            <p:cNvSpPr>
              <a:spLocks noChangeArrowheads="1"/>
            </p:cNvSpPr>
            <p:nvPr/>
          </p:nvSpPr>
          <p:spPr bwMode="auto">
            <a:xfrm>
              <a:off x="2447" y="3210"/>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回归测试</a:t>
              </a:r>
              <a:endParaRPr lang="zh-CN" altLang="en-US" sz="1600" b="0">
                <a:solidFill>
                  <a:srgbClr val="000000"/>
                </a:solidFill>
              </a:endParaRPr>
            </a:p>
          </p:txBody>
        </p:sp>
        <p:sp>
          <p:nvSpPr>
            <p:cNvPr id="92180" name="Rectangle 20"/>
            <p:cNvSpPr>
              <a:spLocks noChangeArrowheads="1"/>
            </p:cNvSpPr>
            <p:nvPr/>
          </p:nvSpPr>
          <p:spPr bwMode="auto">
            <a:xfrm>
              <a:off x="2447" y="3385"/>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冒烟测试</a:t>
              </a:r>
              <a:endParaRPr lang="zh-CN" altLang="en-US" sz="1600" b="0">
                <a:solidFill>
                  <a:srgbClr val="000000"/>
                </a:solidFill>
              </a:endParaRPr>
            </a:p>
          </p:txBody>
        </p:sp>
        <p:sp>
          <p:nvSpPr>
            <p:cNvPr id="92181" name="Rectangle 21"/>
            <p:cNvSpPr>
              <a:spLocks noChangeArrowheads="1"/>
            </p:cNvSpPr>
            <p:nvPr/>
          </p:nvSpPr>
          <p:spPr bwMode="auto">
            <a:xfrm>
              <a:off x="2447" y="3566"/>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随机测试</a:t>
              </a:r>
              <a:endParaRPr lang="zh-CN" altLang="en-US" sz="1600" b="0">
                <a:solidFill>
                  <a:srgbClr val="000000"/>
                </a:solidFill>
              </a:endParaRPr>
            </a:p>
          </p:txBody>
        </p:sp>
        <p:sp>
          <p:nvSpPr>
            <p:cNvPr id="92182" name="Rectangle 22"/>
            <p:cNvSpPr>
              <a:spLocks noChangeArrowheads="1"/>
            </p:cNvSpPr>
            <p:nvPr/>
          </p:nvSpPr>
          <p:spPr bwMode="auto">
            <a:xfrm>
              <a:off x="3383" y="2519"/>
              <a:ext cx="703"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功能测试</a:t>
              </a:r>
              <a:endParaRPr lang="zh-CN" altLang="en-US" sz="1600" b="0">
                <a:solidFill>
                  <a:srgbClr val="000000"/>
                </a:solidFill>
              </a:endParaRPr>
            </a:p>
          </p:txBody>
        </p:sp>
        <p:sp>
          <p:nvSpPr>
            <p:cNvPr id="92183" name="Rectangle 23"/>
            <p:cNvSpPr>
              <a:spLocks noChangeArrowheads="1"/>
            </p:cNvSpPr>
            <p:nvPr/>
          </p:nvSpPr>
          <p:spPr bwMode="auto">
            <a:xfrm>
              <a:off x="3383" y="3210"/>
              <a:ext cx="703"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性能测试</a:t>
              </a:r>
              <a:endParaRPr lang="zh-CN" altLang="en-US" sz="1600" b="0">
                <a:solidFill>
                  <a:srgbClr val="000000"/>
                </a:solidFill>
              </a:endParaRPr>
            </a:p>
          </p:txBody>
        </p:sp>
        <p:sp>
          <p:nvSpPr>
            <p:cNvPr id="92184" name="Rectangle 24"/>
            <p:cNvSpPr>
              <a:spLocks noChangeArrowheads="1"/>
            </p:cNvSpPr>
            <p:nvPr/>
          </p:nvSpPr>
          <p:spPr bwMode="auto">
            <a:xfrm>
              <a:off x="4320" y="1427"/>
              <a:ext cx="936"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逻辑功能测试</a:t>
              </a:r>
              <a:endParaRPr lang="zh-CN" altLang="en-US" sz="1600" b="0">
                <a:solidFill>
                  <a:srgbClr val="000000"/>
                </a:solidFill>
              </a:endParaRPr>
            </a:p>
          </p:txBody>
        </p:sp>
        <p:sp>
          <p:nvSpPr>
            <p:cNvPr id="92185" name="Rectangle 25"/>
            <p:cNvSpPr>
              <a:spLocks noChangeArrowheads="1"/>
            </p:cNvSpPr>
            <p:nvPr/>
          </p:nvSpPr>
          <p:spPr bwMode="auto">
            <a:xfrm>
              <a:off x="4320" y="1718"/>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界面测试</a:t>
              </a:r>
              <a:endParaRPr lang="zh-CN" altLang="en-US" sz="1600" b="0">
                <a:solidFill>
                  <a:srgbClr val="000000"/>
                </a:solidFill>
              </a:endParaRPr>
            </a:p>
          </p:txBody>
        </p:sp>
        <p:sp>
          <p:nvSpPr>
            <p:cNvPr id="92186" name="Rectangle 26"/>
            <p:cNvSpPr>
              <a:spLocks noChangeArrowheads="1"/>
            </p:cNvSpPr>
            <p:nvPr/>
          </p:nvSpPr>
          <p:spPr bwMode="auto">
            <a:xfrm>
              <a:off x="4320" y="2009"/>
              <a:ext cx="819"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易用性测试</a:t>
              </a:r>
              <a:endParaRPr lang="zh-CN" altLang="en-US" sz="1600" b="0">
                <a:solidFill>
                  <a:srgbClr val="000000"/>
                </a:solidFill>
              </a:endParaRPr>
            </a:p>
          </p:txBody>
        </p:sp>
        <p:sp>
          <p:nvSpPr>
            <p:cNvPr id="92187" name="Rectangle 27"/>
            <p:cNvSpPr>
              <a:spLocks noChangeArrowheads="1"/>
            </p:cNvSpPr>
            <p:nvPr/>
          </p:nvSpPr>
          <p:spPr bwMode="auto">
            <a:xfrm>
              <a:off x="4320" y="2300"/>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安装测试</a:t>
              </a:r>
              <a:endParaRPr lang="zh-CN" altLang="en-US" sz="1600" b="0">
                <a:solidFill>
                  <a:srgbClr val="000000"/>
                </a:solidFill>
              </a:endParaRPr>
            </a:p>
          </p:txBody>
        </p:sp>
        <p:sp>
          <p:nvSpPr>
            <p:cNvPr id="92188" name="Rectangle 28"/>
            <p:cNvSpPr>
              <a:spLocks noChangeArrowheads="1"/>
            </p:cNvSpPr>
            <p:nvPr/>
          </p:nvSpPr>
          <p:spPr bwMode="auto">
            <a:xfrm>
              <a:off x="4320" y="2591"/>
              <a:ext cx="819"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兼容性测试</a:t>
              </a:r>
              <a:endParaRPr lang="zh-CN" altLang="en-US" sz="1600" b="0">
                <a:solidFill>
                  <a:srgbClr val="000000"/>
                </a:solidFill>
              </a:endParaRPr>
            </a:p>
          </p:txBody>
        </p:sp>
        <p:sp>
          <p:nvSpPr>
            <p:cNvPr id="92189" name="Rectangle 29"/>
            <p:cNvSpPr>
              <a:spLocks noChangeArrowheads="1"/>
            </p:cNvSpPr>
            <p:nvPr/>
          </p:nvSpPr>
          <p:spPr bwMode="auto">
            <a:xfrm>
              <a:off x="4320" y="2882"/>
              <a:ext cx="936"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一般性能测试</a:t>
              </a:r>
              <a:endParaRPr lang="zh-CN" altLang="en-US" sz="1600" b="0">
                <a:solidFill>
                  <a:srgbClr val="000000"/>
                </a:solidFill>
              </a:endParaRPr>
            </a:p>
          </p:txBody>
        </p:sp>
        <p:sp>
          <p:nvSpPr>
            <p:cNvPr id="92190" name="Rectangle 30"/>
            <p:cNvSpPr>
              <a:spLocks noChangeArrowheads="1"/>
            </p:cNvSpPr>
            <p:nvPr/>
          </p:nvSpPr>
          <p:spPr bwMode="auto">
            <a:xfrm>
              <a:off x="4320" y="3174"/>
              <a:ext cx="819" cy="181"/>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稳定性测试</a:t>
              </a:r>
              <a:endParaRPr lang="zh-CN" altLang="en-US" sz="1600" b="0">
                <a:solidFill>
                  <a:srgbClr val="000000"/>
                </a:solidFill>
              </a:endParaRPr>
            </a:p>
          </p:txBody>
        </p:sp>
        <p:sp>
          <p:nvSpPr>
            <p:cNvPr id="92191" name="Rectangle 31"/>
            <p:cNvSpPr>
              <a:spLocks noChangeArrowheads="1"/>
            </p:cNvSpPr>
            <p:nvPr/>
          </p:nvSpPr>
          <p:spPr bwMode="auto">
            <a:xfrm>
              <a:off x="4320" y="3465"/>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负载测试</a:t>
              </a:r>
              <a:endParaRPr lang="zh-CN" altLang="en-US" sz="1600" b="0">
                <a:solidFill>
                  <a:srgbClr val="000000"/>
                </a:solidFill>
              </a:endParaRPr>
            </a:p>
          </p:txBody>
        </p:sp>
        <p:sp>
          <p:nvSpPr>
            <p:cNvPr id="92192" name="Rectangle 32"/>
            <p:cNvSpPr>
              <a:spLocks noChangeArrowheads="1"/>
            </p:cNvSpPr>
            <p:nvPr/>
          </p:nvSpPr>
          <p:spPr bwMode="auto">
            <a:xfrm>
              <a:off x="4320" y="3792"/>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压力测试</a:t>
              </a:r>
              <a:endParaRPr lang="zh-CN" altLang="en-US" sz="1600" b="0">
                <a:solidFill>
                  <a:srgbClr val="000000"/>
                </a:solidFill>
              </a:endParaRPr>
            </a:p>
          </p:txBody>
        </p:sp>
        <p:sp>
          <p:nvSpPr>
            <p:cNvPr id="92193" name="Line 33"/>
            <p:cNvSpPr>
              <a:spLocks noChangeShapeType="1"/>
            </p:cNvSpPr>
            <p:nvPr/>
          </p:nvSpPr>
          <p:spPr bwMode="auto">
            <a:xfrm>
              <a:off x="1159" y="1354"/>
              <a:ext cx="0" cy="2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4" name="Line 34"/>
            <p:cNvSpPr>
              <a:spLocks noChangeShapeType="1"/>
            </p:cNvSpPr>
            <p:nvPr/>
          </p:nvSpPr>
          <p:spPr bwMode="auto">
            <a:xfrm>
              <a:off x="1042" y="2373"/>
              <a:ext cx="35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5" name="Line 35"/>
            <p:cNvSpPr>
              <a:spLocks noChangeShapeType="1"/>
            </p:cNvSpPr>
            <p:nvPr/>
          </p:nvSpPr>
          <p:spPr bwMode="auto">
            <a:xfrm>
              <a:off x="1159" y="2882"/>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6" name="Line 36"/>
            <p:cNvSpPr>
              <a:spLocks noChangeShapeType="1"/>
            </p:cNvSpPr>
            <p:nvPr/>
          </p:nvSpPr>
          <p:spPr bwMode="auto">
            <a:xfrm>
              <a:off x="1159" y="1354"/>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7" name="Line 37"/>
            <p:cNvSpPr>
              <a:spLocks noChangeShapeType="1"/>
            </p:cNvSpPr>
            <p:nvPr/>
          </p:nvSpPr>
          <p:spPr bwMode="auto">
            <a:xfrm>
              <a:off x="1159" y="3537"/>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8" name="Line 38"/>
            <p:cNvSpPr>
              <a:spLocks noChangeShapeType="1"/>
            </p:cNvSpPr>
            <p:nvPr/>
          </p:nvSpPr>
          <p:spPr bwMode="auto">
            <a:xfrm>
              <a:off x="2330" y="918"/>
              <a:ext cx="0" cy="8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9" name="Line 39"/>
            <p:cNvSpPr>
              <a:spLocks noChangeShapeType="1"/>
            </p:cNvSpPr>
            <p:nvPr/>
          </p:nvSpPr>
          <p:spPr bwMode="auto">
            <a:xfrm>
              <a:off x="2330" y="1209"/>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0" name="Line 40"/>
            <p:cNvSpPr>
              <a:spLocks noChangeShapeType="1"/>
            </p:cNvSpPr>
            <p:nvPr/>
          </p:nvSpPr>
          <p:spPr bwMode="auto">
            <a:xfrm>
              <a:off x="2330" y="918"/>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1" name="Line 41"/>
            <p:cNvSpPr>
              <a:spLocks noChangeShapeType="1"/>
            </p:cNvSpPr>
            <p:nvPr/>
          </p:nvSpPr>
          <p:spPr bwMode="auto">
            <a:xfrm>
              <a:off x="2330" y="1500"/>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2" name="Line 42"/>
            <p:cNvSpPr>
              <a:spLocks noChangeShapeType="1"/>
            </p:cNvSpPr>
            <p:nvPr/>
          </p:nvSpPr>
          <p:spPr bwMode="auto">
            <a:xfrm>
              <a:off x="2330" y="1791"/>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3" name="Line 43"/>
            <p:cNvSpPr>
              <a:spLocks noChangeShapeType="1"/>
            </p:cNvSpPr>
            <p:nvPr/>
          </p:nvSpPr>
          <p:spPr bwMode="auto">
            <a:xfrm>
              <a:off x="2096" y="1427"/>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4" name="Line 44"/>
            <p:cNvSpPr>
              <a:spLocks noChangeShapeType="1"/>
            </p:cNvSpPr>
            <p:nvPr/>
          </p:nvSpPr>
          <p:spPr bwMode="auto">
            <a:xfrm>
              <a:off x="2330" y="2082"/>
              <a:ext cx="0" cy="2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5" name="Line 45"/>
            <p:cNvSpPr>
              <a:spLocks noChangeShapeType="1"/>
            </p:cNvSpPr>
            <p:nvPr/>
          </p:nvSpPr>
          <p:spPr bwMode="auto">
            <a:xfrm>
              <a:off x="2330" y="2082"/>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6" name="Line 46"/>
            <p:cNvSpPr>
              <a:spLocks noChangeShapeType="1"/>
            </p:cNvSpPr>
            <p:nvPr/>
          </p:nvSpPr>
          <p:spPr bwMode="auto">
            <a:xfrm>
              <a:off x="2330" y="2373"/>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7" name="Line 47"/>
            <p:cNvSpPr>
              <a:spLocks noChangeShapeType="1"/>
            </p:cNvSpPr>
            <p:nvPr/>
          </p:nvSpPr>
          <p:spPr bwMode="auto">
            <a:xfrm>
              <a:off x="2213" y="2228"/>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8" name="Line 48"/>
            <p:cNvSpPr>
              <a:spLocks noChangeShapeType="1"/>
            </p:cNvSpPr>
            <p:nvPr/>
          </p:nvSpPr>
          <p:spPr bwMode="auto">
            <a:xfrm>
              <a:off x="2330" y="2664"/>
              <a:ext cx="0" cy="2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9" name="Line 49"/>
            <p:cNvSpPr>
              <a:spLocks noChangeShapeType="1"/>
            </p:cNvSpPr>
            <p:nvPr/>
          </p:nvSpPr>
          <p:spPr bwMode="auto">
            <a:xfrm>
              <a:off x="2330" y="2664"/>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0" name="Line 50"/>
            <p:cNvSpPr>
              <a:spLocks noChangeShapeType="1"/>
            </p:cNvSpPr>
            <p:nvPr/>
          </p:nvSpPr>
          <p:spPr bwMode="auto">
            <a:xfrm>
              <a:off x="2330" y="2955"/>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1" name="Line 51"/>
            <p:cNvSpPr>
              <a:spLocks noChangeShapeType="1"/>
            </p:cNvSpPr>
            <p:nvPr/>
          </p:nvSpPr>
          <p:spPr bwMode="auto">
            <a:xfrm>
              <a:off x="2213" y="2810"/>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2" name="Line 52"/>
            <p:cNvSpPr>
              <a:spLocks noChangeShapeType="1"/>
            </p:cNvSpPr>
            <p:nvPr/>
          </p:nvSpPr>
          <p:spPr bwMode="auto">
            <a:xfrm flipH="1">
              <a:off x="2200" y="3246"/>
              <a:ext cx="13" cy="7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3" name="Line 53"/>
            <p:cNvSpPr>
              <a:spLocks noChangeShapeType="1"/>
            </p:cNvSpPr>
            <p:nvPr/>
          </p:nvSpPr>
          <p:spPr bwMode="auto">
            <a:xfrm>
              <a:off x="2213" y="3246"/>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4" name="Line 54"/>
            <p:cNvSpPr>
              <a:spLocks noChangeShapeType="1"/>
            </p:cNvSpPr>
            <p:nvPr/>
          </p:nvSpPr>
          <p:spPr bwMode="auto">
            <a:xfrm>
              <a:off x="2213" y="3475"/>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5" name="Line 55"/>
            <p:cNvSpPr>
              <a:spLocks noChangeShapeType="1"/>
            </p:cNvSpPr>
            <p:nvPr/>
          </p:nvSpPr>
          <p:spPr bwMode="auto">
            <a:xfrm>
              <a:off x="2213" y="3657"/>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6" name="Line 56"/>
            <p:cNvSpPr>
              <a:spLocks noChangeShapeType="1"/>
            </p:cNvSpPr>
            <p:nvPr/>
          </p:nvSpPr>
          <p:spPr bwMode="auto">
            <a:xfrm>
              <a:off x="1862" y="3465"/>
              <a:ext cx="35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7" name="Line 57"/>
            <p:cNvSpPr>
              <a:spLocks noChangeShapeType="1"/>
            </p:cNvSpPr>
            <p:nvPr/>
          </p:nvSpPr>
          <p:spPr bwMode="auto">
            <a:xfrm>
              <a:off x="3266" y="2591"/>
              <a:ext cx="0" cy="6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8" name="Line 58"/>
            <p:cNvSpPr>
              <a:spLocks noChangeShapeType="1"/>
            </p:cNvSpPr>
            <p:nvPr/>
          </p:nvSpPr>
          <p:spPr bwMode="auto">
            <a:xfrm>
              <a:off x="3266" y="3246"/>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9" name="Line 59"/>
            <p:cNvSpPr>
              <a:spLocks noChangeShapeType="1"/>
            </p:cNvSpPr>
            <p:nvPr/>
          </p:nvSpPr>
          <p:spPr bwMode="auto">
            <a:xfrm>
              <a:off x="3266" y="2591"/>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0" name="Line 60"/>
            <p:cNvSpPr>
              <a:spLocks noChangeShapeType="1"/>
            </p:cNvSpPr>
            <p:nvPr/>
          </p:nvSpPr>
          <p:spPr bwMode="auto">
            <a:xfrm>
              <a:off x="3149" y="2955"/>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1" name="Line 61"/>
            <p:cNvSpPr>
              <a:spLocks noChangeShapeType="1"/>
            </p:cNvSpPr>
            <p:nvPr/>
          </p:nvSpPr>
          <p:spPr bwMode="auto">
            <a:xfrm>
              <a:off x="4203" y="1500"/>
              <a:ext cx="0" cy="11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2" name="Line 62"/>
            <p:cNvSpPr>
              <a:spLocks noChangeShapeType="1"/>
            </p:cNvSpPr>
            <p:nvPr/>
          </p:nvSpPr>
          <p:spPr bwMode="auto">
            <a:xfrm>
              <a:off x="4203" y="1500"/>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3" name="Line 63"/>
            <p:cNvSpPr>
              <a:spLocks noChangeShapeType="1"/>
            </p:cNvSpPr>
            <p:nvPr/>
          </p:nvSpPr>
          <p:spPr bwMode="auto">
            <a:xfrm>
              <a:off x="4203" y="2664"/>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4" name="Line 64"/>
            <p:cNvSpPr>
              <a:spLocks noChangeShapeType="1"/>
            </p:cNvSpPr>
            <p:nvPr/>
          </p:nvSpPr>
          <p:spPr bwMode="auto">
            <a:xfrm>
              <a:off x="4203" y="2082"/>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5" name="Line 65"/>
            <p:cNvSpPr>
              <a:spLocks noChangeShapeType="1"/>
            </p:cNvSpPr>
            <p:nvPr/>
          </p:nvSpPr>
          <p:spPr bwMode="auto">
            <a:xfrm>
              <a:off x="4203" y="2373"/>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6" name="Line 66"/>
            <p:cNvSpPr>
              <a:spLocks noChangeShapeType="1"/>
            </p:cNvSpPr>
            <p:nvPr/>
          </p:nvSpPr>
          <p:spPr bwMode="auto">
            <a:xfrm>
              <a:off x="4203" y="1791"/>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7" name="Line 67"/>
            <p:cNvSpPr>
              <a:spLocks noChangeShapeType="1"/>
            </p:cNvSpPr>
            <p:nvPr/>
          </p:nvSpPr>
          <p:spPr bwMode="auto">
            <a:xfrm>
              <a:off x="4086" y="2591"/>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8" name="Line 68"/>
            <p:cNvSpPr>
              <a:spLocks noChangeShapeType="1"/>
            </p:cNvSpPr>
            <p:nvPr/>
          </p:nvSpPr>
          <p:spPr bwMode="auto">
            <a:xfrm>
              <a:off x="4203" y="3028"/>
              <a:ext cx="0" cy="8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9" name="Line 69"/>
            <p:cNvSpPr>
              <a:spLocks noChangeShapeType="1"/>
            </p:cNvSpPr>
            <p:nvPr/>
          </p:nvSpPr>
          <p:spPr bwMode="auto">
            <a:xfrm>
              <a:off x="4203" y="3028"/>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0" name="Line 70"/>
            <p:cNvSpPr>
              <a:spLocks noChangeShapeType="1"/>
            </p:cNvSpPr>
            <p:nvPr/>
          </p:nvSpPr>
          <p:spPr bwMode="auto">
            <a:xfrm>
              <a:off x="4203" y="3246"/>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1" name="Line 71"/>
            <p:cNvSpPr>
              <a:spLocks noChangeShapeType="1"/>
            </p:cNvSpPr>
            <p:nvPr/>
          </p:nvSpPr>
          <p:spPr bwMode="auto">
            <a:xfrm>
              <a:off x="4203" y="3537"/>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2" name="Line 72"/>
            <p:cNvSpPr>
              <a:spLocks noChangeShapeType="1"/>
            </p:cNvSpPr>
            <p:nvPr/>
          </p:nvSpPr>
          <p:spPr bwMode="auto">
            <a:xfrm>
              <a:off x="4203" y="3901"/>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3" name="Line 73"/>
            <p:cNvSpPr>
              <a:spLocks noChangeShapeType="1"/>
            </p:cNvSpPr>
            <p:nvPr/>
          </p:nvSpPr>
          <p:spPr bwMode="auto">
            <a:xfrm>
              <a:off x="4086" y="3319"/>
              <a:ext cx="1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4" name="Rectangle 74"/>
            <p:cNvSpPr>
              <a:spLocks noChangeArrowheads="1"/>
            </p:cNvSpPr>
            <p:nvPr/>
          </p:nvSpPr>
          <p:spPr bwMode="auto">
            <a:xfrm>
              <a:off x="2450" y="3748"/>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恢复测试</a:t>
              </a:r>
              <a:endParaRPr lang="zh-CN" altLang="en-US" sz="1600" b="0">
                <a:solidFill>
                  <a:srgbClr val="000000"/>
                </a:solidFill>
              </a:endParaRPr>
            </a:p>
          </p:txBody>
        </p:sp>
        <p:sp>
          <p:nvSpPr>
            <p:cNvPr id="92235" name="Rectangle 75"/>
            <p:cNvSpPr>
              <a:spLocks noChangeArrowheads="1"/>
            </p:cNvSpPr>
            <p:nvPr/>
          </p:nvSpPr>
          <p:spPr bwMode="auto">
            <a:xfrm>
              <a:off x="2450" y="3929"/>
              <a:ext cx="702" cy="182"/>
            </a:xfrm>
            <a:prstGeom prst="rect">
              <a:avLst/>
            </a:prstGeom>
            <a:solidFill>
              <a:srgbClr val="FFFFFF"/>
            </a:solidFill>
            <a:ln w="9525">
              <a:solidFill>
                <a:srgbClr val="000000"/>
              </a:solidFill>
              <a:miter lim="800000"/>
              <a:headEnd/>
              <a:tailEnd/>
            </a:ln>
          </p:spPr>
          <p:txBody>
            <a:bodyPr lIns="0" tIns="0" rIns="0" bIns="0"/>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ClrTx/>
                <a:buFontTx/>
                <a:buNone/>
              </a:pPr>
              <a:r>
                <a:rPr lang="zh-CN" altLang="en-US" sz="1600" b="0">
                  <a:solidFill>
                    <a:srgbClr val="000000"/>
                  </a:solidFill>
                  <a:latin typeface="Times New Roman" pitchFamily="18" charset="0"/>
                </a:rPr>
                <a:t>安全测试</a:t>
              </a:r>
              <a:endParaRPr lang="zh-CN" altLang="en-US" sz="1600" b="0">
                <a:solidFill>
                  <a:srgbClr val="000000"/>
                </a:solidFill>
              </a:endParaRPr>
            </a:p>
          </p:txBody>
        </p:sp>
        <p:sp>
          <p:nvSpPr>
            <p:cNvPr id="92236" name="Line 76"/>
            <p:cNvSpPr>
              <a:spLocks noChangeShapeType="1"/>
            </p:cNvSpPr>
            <p:nvPr/>
          </p:nvSpPr>
          <p:spPr bwMode="auto">
            <a:xfrm>
              <a:off x="2200" y="3838"/>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7" name="Line 77"/>
            <p:cNvSpPr>
              <a:spLocks noChangeShapeType="1"/>
            </p:cNvSpPr>
            <p:nvPr/>
          </p:nvSpPr>
          <p:spPr bwMode="auto">
            <a:xfrm>
              <a:off x="2200" y="4020"/>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318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3188" name="Rectangle 2"/>
          <p:cNvSpPr>
            <a:spLocks noGrp="1" noChangeArrowheads="1"/>
          </p:cNvSpPr>
          <p:nvPr>
            <p:ph type="title"/>
          </p:nvPr>
        </p:nvSpPr>
        <p:spPr/>
        <p:txBody>
          <a:bodyPr/>
          <a:lstStyle/>
          <a:p>
            <a:pPr eaLnBrk="1" hangingPunct="1"/>
            <a:r>
              <a:rPr lang="zh-CN" altLang="en-US" smtClean="0">
                <a:ea typeface="宋体" pitchFamily="2" charset="-122"/>
              </a:rPr>
              <a:t>小结</a:t>
            </a:r>
          </a:p>
        </p:txBody>
      </p:sp>
      <p:sp>
        <p:nvSpPr>
          <p:cNvPr id="337923" name="Rectangle 3"/>
          <p:cNvSpPr>
            <a:spLocks noGrp="1" noChangeArrowheads="1"/>
          </p:cNvSpPr>
          <p:nvPr>
            <p:ph type="body" idx="1"/>
          </p:nvPr>
        </p:nvSpPr>
        <p:spPr>
          <a:xfrm>
            <a:off x="539750" y="1412875"/>
            <a:ext cx="7920038" cy="4752975"/>
          </a:xfrm>
          <a:noFill/>
        </p:spPr>
        <p:txBody>
          <a:bodyPr/>
          <a:lstStyle/>
          <a:p>
            <a:pPr eaLnBrk="1" hangingPunct="1">
              <a:lnSpc>
                <a:spcPct val="150000"/>
              </a:lnSpc>
              <a:buFont typeface="Wingdings" pitchFamily="2" charset="2"/>
              <a:buNone/>
            </a:pPr>
            <a:r>
              <a:rPr lang="zh-CN" altLang="en-US" sz="2400" b="1" smtClean="0">
                <a:ea typeface="宋体" pitchFamily="2" charset="-122"/>
              </a:rPr>
              <a:t>         这一章，我们主要讲解了黑盒测试和白盒测试的概念、静态测试和动态测试的概念和应用、单元测试的概念和应用、驱动模块和桩模块的含义、集成测试、系统测试、验收测试的概念、功能测试的概念和应用、界面测试、易用性测试、安装测试、兼容性测试的含义、性能测试的概念和应用、回归测试、冒烟测试、随机测试的含义。本章相对比较重要，希望大家好好掌握。</a:t>
            </a:r>
          </a:p>
          <a:p>
            <a:pPr eaLnBrk="1" hangingPunct="1">
              <a:lnSpc>
                <a:spcPct val="150000"/>
              </a:lnSpc>
              <a:buFont typeface="Wingdings" pitchFamily="2" charset="2"/>
              <a:buNone/>
            </a:pPr>
            <a:r>
              <a:rPr lang="zh-CN" altLang="en-US" sz="2400" b="1" smtClean="0">
                <a:ea typeface="宋体" pitchFamily="2" charset="-122"/>
              </a:rPr>
              <a:t>         </a:t>
            </a:r>
            <a:endParaRPr lang="zh-CN" altLang="en-US" sz="2400" b="1" smtClean="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blinds(horizontal)">
                                      <p:cBhvr>
                                        <p:cTn id="7" dur="500"/>
                                        <p:tgtEl>
                                          <p:spTgt spid="337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23">
                                            <p:txEl>
                                              <p:pRg st="1" end="1"/>
                                            </p:txEl>
                                          </p:spTgt>
                                        </p:tgtEl>
                                        <p:attrNameLst>
                                          <p:attrName>style.visibility</p:attrName>
                                        </p:attrNameLst>
                                      </p:cBhvr>
                                      <p:to>
                                        <p:strVal val="visible"/>
                                      </p:to>
                                    </p:set>
                                    <p:animEffect transition="in" filter="blinds(horizontal)">
                                      <p:cBhvr>
                                        <p:cTn id="12" dur="500"/>
                                        <p:tgtEl>
                                          <p:spTgt spid="337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4211"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4212" name="Rectangle 2"/>
          <p:cNvSpPr>
            <a:spLocks noGrp="1" noChangeArrowheads="1"/>
          </p:cNvSpPr>
          <p:nvPr>
            <p:ph type="title"/>
          </p:nvPr>
        </p:nvSpPr>
        <p:spPr/>
        <p:txBody>
          <a:bodyPr/>
          <a:lstStyle/>
          <a:p>
            <a:pPr eaLnBrk="1" hangingPunct="1"/>
            <a:r>
              <a:rPr lang="zh-CN" altLang="en-US" smtClean="0">
                <a:ea typeface="宋体" pitchFamily="2" charset="-122"/>
              </a:rPr>
              <a:t>一个</a:t>
            </a:r>
            <a:r>
              <a:rPr lang="en-US" altLang="zh-CN" smtClean="0">
                <a:ea typeface="宋体" pitchFamily="2" charset="-122"/>
              </a:rPr>
              <a:t>WEB</a:t>
            </a:r>
            <a:r>
              <a:rPr lang="zh-CN" altLang="en-US" smtClean="0">
                <a:ea typeface="宋体" pitchFamily="2" charset="-122"/>
              </a:rPr>
              <a:t>系统的系统测试方案的案例分析</a:t>
            </a:r>
          </a:p>
        </p:txBody>
      </p:sp>
      <p:sp>
        <p:nvSpPr>
          <p:cNvPr id="94213" name="Rectangle 3"/>
          <p:cNvSpPr>
            <a:spLocks noGrp="1" noChangeArrowheads="1"/>
          </p:cNvSpPr>
          <p:nvPr>
            <p:ph type="body" idx="1"/>
          </p:nvPr>
        </p:nvSpPr>
        <p:spPr>
          <a:xfrm>
            <a:off x="1763713" y="1700213"/>
            <a:ext cx="3887787" cy="4598987"/>
          </a:xfrm>
        </p:spPr>
        <p:txBody>
          <a:bodyPr/>
          <a:lstStyle/>
          <a:p>
            <a:pPr eaLnBrk="1" hangingPunct="1">
              <a:lnSpc>
                <a:spcPct val="150000"/>
              </a:lnSpc>
            </a:pPr>
            <a:r>
              <a:rPr lang="zh-CN" altLang="en-US" sz="2800" b="1" smtClean="0">
                <a:ea typeface="宋体" pitchFamily="2" charset="-122"/>
                <a:hlinkClick r:id="rId2" action="ppaction://hlinksldjump"/>
              </a:rPr>
              <a:t>功能测试</a:t>
            </a:r>
            <a:endParaRPr lang="zh-CN" altLang="en-US" sz="2800" b="1" smtClean="0">
              <a:ea typeface="宋体" pitchFamily="2" charset="-122"/>
            </a:endParaRPr>
          </a:p>
          <a:p>
            <a:pPr eaLnBrk="1" hangingPunct="1">
              <a:lnSpc>
                <a:spcPct val="150000"/>
              </a:lnSpc>
            </a:pPr>
            <a:r>
              <a:rPr lang="zh-CN" altLang="en-US" sz="2800" b="1" smtClean="0">
                <a:ea typeface="宋体" pitchFamily="2" charset="-122"/>
                <a:hlinkClick r:id="rId3" action="ppaction://hlinksldjump"/>
              </a:rPr>
              <a:t>性能测试 </a:t>
            </a:r>
            <a:endParaRPr lang="zh-CN" altLang="en-US" sz="2800" b="1" smtClean="0">
              <a:ea typeface="宋体" pitchFamily="2" charset="-122"/>
            </a:endParaRPr>
          </a:p>
          <a:p>
            <a:pPr eaLnBrk="1" hangingPunct="1">
              <a:lnSpc>
                <a:spcPct val="150000"/>
              </a:lnSpc>
            </a:pPr>
            <a:r>
              <a:rPr lang="zh-CN" altLang="en-US" sz="2800" b="1" smtClean="0">
                <a:ea typeface="宋体" pitchFamily="2" charset="-122"/>
                <a:hlinkClick r:id="rId4" action="ppaction://hlinksldjump"/>
              </a:rPr>
              <a:t>可用性测试</a:t>
            </a:r>
            <a:endParaRPr lang="zh-CN" altLang="en-US" sz="2800" b="1" smtClean="0">
              <a:ea typeface="宋体" pitchFamily="2" charset="-122"/>
            </a:endParaRPr>
          </a:p>
          <a:p>
            <a:pPr eaLnBrk="1" hangingPunct="1">
              <a:lnSpc>
                <a:spcPct val="150000"/>
              </a:lnSpc>
            </a:pPr>
            <a:r>
              <a:rPr lang="zh-CN" altLang="en-US" sz="2800" b="1" smtClean="0">
                <a:ea typeface="宋体" pitchFamily="2" charset="-122"/>
                <a:hlinkClick r:id="rId5" action="ppaction://hlinksldjump"/>
              </a:rPr>
              <a:t>客户端兼容性测试</a:t>
            </a:r>
            <a:endParaRPr lang="zh-CN" altLang="en-US" sz="2800" b="1" smtClean="0">
              <a:ea typeface="宋体" pitchFamily="2" charset="-122"/>
            </a:endParaRPr>
          </a:p>
          <a:p>
            <a:pPr eaLnBrk="1" hangingPunct="1">
              <a:lnSpc>
                <a:spcPct val="150000"/>
              </a:lnSpc>
            </a:pPr>
            <a:r>
              <a:rPr lang="zh-CN" altLang="en-US" sz="2800" b="1" smtClean="0">
                <a:ea typeface="宋体" pitchFamily="2" charset="-122"/>
                <a:hlinkClick r:id="rId6" action="ppaction://hlinksldjump"/>
              </a:rPr>
              <a:t>安全性测试</a:t>
            </a:r>
            <a:r>
              <a:rPr lang="zh-CN" altLang="en-US" smtClean="0">
                <a:ea typeface="宋体" pitchFamily="2" charset="-122"/>
                <a:hlinkClick r:id="rId6" action="ppaction://hlinksldjump"/>
              </a:rPr>
              <a:t> </a:t>
            </a:r>
            <a:endParaRPr lang="zh-CN" altLang="en-US" smtClean="0">
              <a:ea typeface="宋体" pitchFamily="2" charset="-122"/>
            </a:endParaRPr>
          </a:p>
          <a:p>
            <a:pPr eaLnBrk="1" hangingPunct="1"/>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126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1268" name="Rectangle 2"/>
          <p:cNvSpPr>
            <a:spLocks noGrp="1" noChangeArrowheads="1"/>
          </p:cNvSpPr>
          <p:nvPr>
            <p:ph type="title"/>
          </p:nvPr>
        </p:nvSpPr>
        <p:spPr/>
        <p:txBody>
          <a:bodyPr/>
          <a:lstStyle/>
          <a:p>
            <a:pPr eaLnBrk="1" hangingPunct="1"/>
            <a:r>
              <a:rPr lang="zh-CN" altLang="en-US" smtClean="0">
                <a:ea typeface="宋体" pitchFamily="2" charset="-122"/>
              </a:rPr>
              <a:t>界面测试（</a:t>
            </a:r>
            <a:r>
              <a:rPr lang="en-US" altLang="zh-CN" smtClean="0">
                <a:ea typeface="宋体" pitchFamily="2" charset="-122"/>
              </a:rPr>
              <a:t>UI  testing</a:t>
            </a:r>
            <a:r>
              <a:rPr lang="zh-CN" altLang="en-US" smtClean="0">
                <a:ea typeface="宋体" pitchFamily="2" charset="-122"/>
              </a:rPr>
              <a:t>）</a:t>
            </a:r>
            <a:endParaRPr lang="en-US" altLang="zh-CN" smtClean="0">
              <a:ea typeface="宋体" pitchFamily="2" charset="-122"/>
            </a:endParaRPr>
          </a:p>
        </p:txBody>
      </p:sp>
      <p:sp>
        <p:nvSpPr>
          <p:cNvPr id="11269" name="Rectangle 3"/>
          <p:cNvSpPr>
            <a:spLocks noGrp="1" noChangeArrowheads="1"/>
          </p:cNvSpPr>
          <p:nvPr>
            <p:ph type="body" idx="1"/>
          </p:nvPr>
        </p:nvSpPr>
        <p:spPr>
          <a:xfrm>
            <a:off x="647700" y="1412875"/>
            <a:ext cx="8027988" cy="4967288"/>
          </a:xfrm>
          <a:noFill/>
        </p:spPr>
        <p:txBody>
          <a:bodyPr/>
          <a:lstStyle/>
          <a:p>
            <a:pPr eaLnBrk="1" hangingPunct="1">
              <a:lnSpc>
                <a:spcPct val="150000"/>
              </a:lnSpc>
              <a:buFont typeface="Wingdings" pitchFamily="2" charset="2"/>
              <a:buNone/>
            </a:pPr>
            <a:r>
              <a:rPr lang="zh-CN" altLang="en-US" b="1" smtClean="0">
                <a:ea typeface="宋体" pitchFamily="2" charset="-122"/>
              </a:rPr>
              <a:t>         界面测试是通过</a:t>
            </a:r>
            <a:r>
              <a:rPr lang="zh-CN" altLang="en-US" b="1" smtClean="0">
                <a:solidFill>
                  <a:srgbClr val="FF0000"/>
                </a:solidFill>
                <a:ea typeface="宋体" pitchFamily="2" charset="-122"/>
              </a:rPr>
              <a:t>检查单</a:t>
            </a:r>
            <a:r>
              <a:rPr lang="zh-CN" altLang="en-US" b="1" smtClean="0">
                <a:ea typeface="宋体" pitchFamily="2" charset="-122"/>
              </a:rPr>
              <a:t>的方式，对软件的运行</a:t>
            </a:r>
            <a:r>
              <a:rPr lang="zh-CN" altLang="en-US" b="1" smtClean="0">
                <a:solidFill>
                  <a:srgbClr val="FF0000"/>
                </a:solidFill>
                <a:ea typeface="宋体" pitchFamily="2" charset="-122"/>
              </a:rPr>
              <a:t>界面</a:t>
            </a:r>
            <a:r>
              <a:rPr lang="zh-CN" altLang="en-US" b="1" smtClean="0">
                <a:ea typeface="宋体" pitchFamily="2" charset="-122"/>
              </a:rPr>
              <a:t>进行</a:t>
            </a:r>
            <a:r>
              <a:rPr lang="zh-CN" altLang="en-US" b="1" smtClean="0">
                <a:solidFill>
                  <a:srgbClr val="FF0000"/>
                </a:solidFill>
                <a:ea typeface="宋体" pitchFamily="2" charset="-122"/>
              </a:rPr>
              <a:t>检查</a:t>
            </a:r>
            <a:r>
              <a:rPr lang="zh-CN" altLang="en-US" b="1" smtClean="0">
                <a:ea typeface="宋体" pitchFamily="2" charset="-122"/>
              </a:rPr>
              <a:t>，主要目的是为了保证</a:t>
            </a:r>
            <a:r>
              <a:rPr lang="en-US" altLang="zh-CN" b="1" smtClean="0">
                <a:ea typeface="宋体" pitchFamily="2" charset="-122"/>
              </a:rPr>
              <a:t>UI</a:t>
            </a:r>
            <a:r>
              <a:rPr lang="zh-CN" altLang="en-US" b="1" smtClean="0">
                <a:ea typeface="宋体" pitchFamily="2" charset="-122"/>
              </a:rPr>
              <a:t>向用户</a:t>
            </a:r>
            <a:r>
              <a:rPr lang="zh-CN" altLang="en-US" b="1" smtClean="0">
                <a:solidFill>
                  <a:srgbClr val="FF0000"/>
                </a:solidFill>
                <a:ea typeface="宋体" pitchFamily="2" charset="-122"/>
              </a:rPr>
              <a:t>提供了适当的访问</a:t>
            </a:r>
            <a:r>
              <a:rPr lang="zh-CN" altLang="en-US" b="1" smtClean="0">
                <a:ea typeface="宋体" pitchFamily="2" charset="-122"/>
              </a:rPr>
              <a:t>操作。界面测试包括对</a:t>
            </a:r>
            <a:r>
              <a:rPr lang="zh-CN" altLang="en-US" b="1" smtClean="0">
                <a:solidFill>
                  <a:srgbClr val="FF0000"/>
                </a:solidFill>
                <a:ea typeface="宋体" pitchFamily="2" charset="-122"/>
              </a:rPr>
              <a:t>窗口</a:t>
            </a:r>
            <a:r>
              <a:rPr lang="zh-CN" altLang="en-US" b="1" smtClean="0">
                <a:ea typeface="宋体" pitchFamily="2" charset="-122"/>
              </a:rPr>
              <a:t>、</a:t>
            </a:r>
            <a:r>
              <a:rPr lang="zh-CN" altLang="en-US" b="1" smtClean="0">
                <a:solidFill>
                  <a:srgbClr val="FF0000"/>
                </a:solidFill>
                <a:ea typeface="宋体" pitchFamily="2" charset="-122"/>
              </a:rPr>
              <a:t>菜单</a:t>
            </a:r>
            <a:r>
              <a:rPr lang="zh-CN" altLang="en-US" b="1" smtClean="0">
                <a:ea typeface="宋体" pitchFamily="2" charset="-122"/>
              </a:rPr>
              <a:t>、</a:t>
            </a:r>
            <a:r>
              <a:rPr lang="zh-CN" altLang="en-US" b="1" smtClean="0">
                <a:solidFill>
                  <a:srgbClr val="FF0000"/>
                </a:solidFill>
                <a:ea typeface="宋体" pitchFamily="2" charset="-122"/>
              </a:rPr>
              <a:t>数据项</a:t>
            </a:r>
            <a:r>
              <a:rPr lang="zh-CN" altLang="en-US" b="1" smtClean="0">
                <a:ea typeface="宋体" pitchFamily="2" charset="-122"/>
              </a:rPr>
              <a:t>等各项的检查。</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523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5236" name="Rectangle 2"/>
          <p:cNvSpPr>
            <a:spLocks noGrp="1" noChangeArrowheads="1"/>
          </p:cNvSpPr>
          <p:nvPr>
            <p:ph type="title"/>
          </p:nvPr>
        </p:nvSpPr>
        <p:spPr/>
        <p:txBody>
          <a:bodyPr/>
          <a:lstStyle/>
          <a:p>
            <a:pPr eaLnBrk="1" hangingPunct="1"/>
            <a:r>
              <a:rPr lang="zh-CN" altLang="en-US" smtClean="0">
                <a:ea typeface="宋体" pitchFamily="2" charset="-122"/>
              </a:rPr>
              <a:t>功能测试</a:t>
            </a:r>
          </a:p>
        </p:txBody>
      </p:sp>
      <p:sp>
        <p:nvSpPr>
          <p:cNvPr id="534531" name="Rectangle 3"/>
          <p:cNvSpPr>
            <a:spLocks noGrp="1" noChangeArrowheads="1"/>
          </p:cNvSpPr>
          <p:nvPr>
            <p:ph type="body" idx="1"/>
          </p:nvPr>
        </p:nvSpPr>
        <p:spPr>
          <a:xfrm>
            <a:off x="457200" y="1412875"/>
            <a:ext cx="8075613" cy="4824413"/>
          </a:xfrm>
        </p:spPr>
        <p:txBody>
          <a:bodyPr/>
          <a:lstStyle/>
          <a:p>
            <a:pPr eaLnBrk="1" hangingPunct="1">
              <a:lnSpc>
                <a:spcPct val="150000"/>
              </a:lnSpc>
            </a:pPr>
            <a:r>
              <a:rPr lang="zh-CN" altLang="en-US" sz="2400" b="1" smtClean="0">
                <a:solidFill>
                  <a:srgbClr val="FF0000"/>
                </a:solidFill>
                <a:ea typeface="宋体" pitchFamily="2" charset="-122"/>
              </a:rPr>
              <a:t>链接测试</a:t>
            </a:r>
            <a:r>
              <a:rPr lang="zh-CN" altLang="en-US" sz="2400" b="1" smtClean="0">
                <a:ea typeface="宋体" pitchFamily="2" charset="-122"/>
              </a:rPr>
              <a:t> </a:t>
            </a:r>
          </a:p>
          <a:p>
            <a:pPr lvl="1" eaLnBrk="1" hangingPunct="1">
              <a:lnSpc>
                <a:spcPct val="150000"/>
              </a:lnSpc>
              <a:buFont typeface="Wingdings" pitchFamily="2" charset="2"/>
              <a:buNone/>
            </a:pPr>
            <a:r>
              <a:rPr lang="zh-CN" altLang="en-US" sz="2000" b="1" smtClean="0">
                <a:ea typeface="宋体" pitchFamily="2" charset="-122"/>
              </a:rPr>
              <a:t>         链接是 </a:t>
            </a:r>
            <a:r>
              <a:rPr lang="en-US" altLang="zh-CN" sz="2000" b="1" smtClean="0">
                <a:ea typeface="宋体" pitchFamily="2" charset="-122"/>
              </a:rPr>
              <a:t>Web </a:t>
            </a:r>
            <a:r>
              <a:rPr lang="zh-CN" altLang="en-US" sz="2000" b="1" smtClean="0">
                <a:ea typeface="宋体" pitchFamily="2" charset="-122"/>
              </a:rPr>
              <a:t>应用系统的一个主要特征，它是在页面之间切换和指导用户去一些不知道地址的页面的主要手段。</a:t>
            </a:r>
          </a:p>
          <a:p>
            <a:pPr lvl="1" eaLnBrk="1" hangingPunct="1">
              <a:lnSpc>
                <a:spcPct val="150000"/>
              </a:lnSpc>
              <a:buFont typeface="Wingdings" pitchFamily="2" charset="2"/>
              <a:buNone/>
            </a:pPr>
            <a:r>
              <a:rPr lang="zh-CN" altLang="en-US" sz="2000" b="1" smtClean="0">
                <a:ea typeface="宋体" pitchFamily="2" charset="-122"/>
              </a:rPr>
              <a:t>         链接测试可分为三个方面，必须在整个系统的所有页面开发完成之后进行测试。</a:t>
            </a:r>
          </a:p>
          <a:p>
            <a:pPr lvl="1" eaLnBrk="1" hangingPunct="1">
              <a:lnSpc>
                <a:spcPct val="150000"/>
              </a:lnSpc>
            </a:pPr>
            <a:r>
              <a:rPr lang="en-US" altLang="zh-CN" sz="2000" b="1" smtClean="0">
                <a:solidFill>
                  <a:srgbClr val="FF0000"/>
                </a:solidFill>
                <a:ea typeface="宋体" pitchFamily="2" charset="-122"/>
              </a:rPr>
              <a:t>1. </a:t>
            </a:r>
            <a:r>
              <a:rPr lang="zh-CN" altLang="en-US" sz="2000" b="1" smtClean="0">
                <a:solidFill>
                  <a:srgbClr val="FF0000"/>
                </a:solidFill>
                <a:ea typeface="宋体" pitchFamily="2" charset="-122"/>
              </a:rPr>
              <a:t>测试所有链接是否按指示的那样确实链接到了该链接的页面；</a:t>
            </a:r>
          </a:p>
          <a:p>
            <a:pPr lvl="1" eaLnBrk="1" hangingPunct="1">
              <a:lnSpc>
                <a:spcPct val="150000"/>
              </a:lnSpc>
            </a:pPr>
            <a:r>
              <a:rPr lang="en-US" altLang="zh-CN" sz="2000" b="1" smtClean="0">
                <a:solidFill>
                  <a:srgbClr val="FF0000"/>
                </a:solidFill>
                <a:ea typeface="宋体" pitchFamily="2" charset="-122"/>
              </a:rPr>
              <a:t>2. </a:t>
            </a:r>
            <a:r>
              <a:rPr lang="zh-CN" altLang="en-US" sz="2000" b="1" smtClean="0">
                <a:solidFill>
                  <a:srgbClr val="FF0000"/>
                </a:solidFill>
                <a:ea typeface="宋体" pitchFamily="2" charset="-122"/>
              </a:rPr>
              <a:t>测试所链接的页面是否存在；</a:t>
            </a:r>
          </a:p>
          <a:p>
            <a:pPr lvl="1" eaLnBrk="1" hangingPunct="1">
              <a:lnSpc>
                <a:spcPct val="150000"/>
              </a:lnSpc>
            </a:pPr>
            <a:r>
              <a:rPr lang="en-US" altLang="zh-CN" sz="2000" b="1" smtClean="0">
                <a:solidFill>
                  <a:srgbClr val="FF0000"/>
                </a:solidFill>
                <a:ea typeface="宋体" pitchFamily="2" charset="-122"/>
              </a:rPr>
              <a:t>3. </a:t>
            </a:r>
            <a:r>
              <a:rPr lang="zh-CN" altLang="en-US" sz="2000" b="1" smtClean="0">
                <a:solidFill>
                  <a:srgbClr val="FF0000"/>
                </a:solidFill>
                <a:ea typeface="宋体" pitchFamily="2" charset="-122"/>
              </a:rPr>
              <a:t>保证 </a:t>
            </a:r>
            <a:r>
              <a:rPr lang="en-US" altLang="zh-CN" sz="2000" b="1" smtClean="0">
                <a:solidFill>
                  <a:srgbClr val="FF0000"/>
                </a:solidFill>
                <a:ea typeface="宋体" pitchFamily="2" charset="-122"/>
              </a:rPr>
              <a:t>Web </a:t>
            </a:r>
            <a:r>
              <a:rPr lang="zh-CN" altLang="en-US" sz="2000" b="1" smtClean="0">
                <a:solidFill>
                  <a:srgbClr val="FF0000"/>
                </a:solidFill>
                <a:ea typeface="宋体" pitchFamily="2" charset="-122"/>
              </a:rPr>
              <a:t>应用系统上没有孤立的页面，所谓孤立页面是指没有链接指向该页面，只有知道正确的 </a:t>
            </a:r>
            <a:r>
              <a:rPr lang="en-US" altLang="zh-CN" sz="2000" b="1" smtClean="0">
                <a:solidFill>
                  <a:srgbClr val="FF0000"/>
                </a:solidFill>
                <a:ea typeface="宋体" pitchFamily="2" charset="-122"/>
              </a:rPr>
              <a:t>URL </a:t>
            </a:r>
            <a:r>
              <a:rPr lang="zh-CN" altLang="en-US" sz="2000" b="1" smtClean="0">
                <a:solidFill>
                  <a:srgbClr val="FF0000"/>
                </a:solidFill>
                <a:ea typeface="宋体" pitchFamily="2" charset="-122"/>
              </a:rPr>
              <a:t>地址才能访问。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4531">
                                            <p:txEl>
                                              <p:pRg st="2" end="2"/>
                                            </p:txEl>
                                          </p:spTgt>
                                        </p:tgtEl>
                                        <p:attrNameLst>
                                          <p:attrName>style.visibility</p:attrName>
                                        </p:attrNameLst>
                                      </p:cBhvr>
                                      <p:to>
                                        <p:strVal val="visible"/>
                                      </p:to>
                                    </p:set>
                                    <p:animEffect transition="in" filter="dissolve">
                                      <p:cBhvr>
                                        <p:cTn id="7" dur="500"/>
                                        <p:tgtEl>
                                          <p:spTgt spid="53453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34531">
                                            <p:txEl>
                                              <p:pRg st="3" end="3"/>
                                            </p:txEl>
                                          </p:spTgt>
                                        </p:tgtEl>
                                        <p:attrNameLst>
                                          <p:attrName>style.visibility</p:attrName>
                                        </p:attrNameLst>
                                      </p:cBhvr>
                                      <p:to>
                                        <p:strVal val="visible"/>
                                      </p:to>
                                    </p:set>
                                    <p:anim to="" calcmode="lin" valueType="num">
                                      <p:cBhvr>
                                        <p:cTn id="12" dur="1" fill="hold"/>
                                        <p:tgtEl>
                                          <p:spTgt spid="534531">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34531">
                                            <p:txEl>
                                              <p:pRg st="4" end="4"/>
                                            </p:txEl>
                                          </p:spTgt>
                                        </p:tgtEl>
                                        <p:attrNameLst>
                                          <p:attrName>style.visibility</p:attrName>
                                        </p:attrNameLst>
                                      </p:cBhvr>
                                      <p:to>
                                        <p:strVal val="visible"/>
                                      </p:to>
                                    </p:set>
                                    <p:anim to="" calcmode="lin" valueType="num">
                                      <p:cBhvr>
                                        <p:cTn id="17" dur="1" fill="hold"/>
                                        <p:tgtEl>
                                          <p:spTgt spid="534531">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34531">
                                            <p:txEl>
                                              <p:pRg st="5" end="5"/>
                                            </p:txEl>
                                          </p:spTgt>
                                        </p:tgtEl>
                                        <p:attrNameLst>
                                          <p:attrName>style.visibility</p:attrName>
                                        </p:attrNameLst>
                                      </p:cBhvr>
                                      <p:to>
                                        <p:strVal val="visible"/>
                                      </p:to>
                                    </p:set>
                                    <p:animEffect transition="in" filter="dissolve">
                                      <p:cBhvr>
                                        <p:cTn id="22" dur="500"/>
                                        <p:tgtEl>
                                          <p:spTgt spid="534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625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6260" name="Rectangle 2"/>
          <p:cNvSpPr>
            <a:spLocks noGrp="1" noChangeArrowheads="1"/>
          </p:cNvSpPr>
          <p:nvPr>
            <p:ph type="title"/>
          </p:nvPr>
        </p:nvSpPr>
        <p:spPr/>
        <p:txBody>
          <a:bodyPr/>
          <a:lstStyle/>
          <a:p>
            <a:pPr eaLnBrk="1" hangingPunct="1"/>
            <a:r>
              <a:rPr lang="zh-CN" altLang="en-US" smtClean="0">
                <a:ea typeface="宋体" pitchFamily="2" charset="-122"/>
              </a:rPr>
              <a:t>功能测试</a:t>
            </a:r>
          </a:p>
        </p:txBody>
      </p:sp>
      <p:sp>
        <p:nvSpPr>
          <p:cNvPr id="535555" name="Rectangle 3"/>
          <p:cNvSpPr>
            <a:spLocks noGrp="1" noChangeArrowheads="1"/>
          </p:cNvSpPr>
          <p:nvPr>
            <p:ph type="body" idx="1"/>
          </p:nvPr>
        </p:nvSpPr>
        <p:spPr>
          <a:xfrm>
            <a:off x="457200" y="1268413"/>
            <a:ext cx="8435975" cy="5249862"/>
          </a:xfrm>
        </p:spPr>
        <p:txBody>
          <a:bodyPr/>
          <a:lstStyle/>
          <a:p>
            <a:pPr eaLnBrk="1" hangingPunct="1">
              <a:lnSpc>
                <a:spcPct val="150000"/>
              </a:lnSpc>
            </a:pPr>
            <a:r>
              <a:rPr lang="zh-CN" altLang="en-US" sz="2400" b="1" smtClean="0">
                <a:solidFill>
                  <a:srgbClr val="FF0000"/>
                </a:solidFill>
                <a:ea typeface="宋体" pitchFamily="2" charset="-122"/>
              </a:rPr>
              <a:t>表单测试 </a:t>
            </a:r>
          </a:p>
          <a:p>
            <a:pPr lvl="1" eaLnBrk="1" hangingPunct="1">
              <a:lnSpc>
                <a:spcPct val="150000"/>
              </a:lnSpc>
              <a:buFont typeface="Wingdings" pitchFamily="2" charset="2"/>
              <a:buNone/>
            </a:pPr>
            <a:r>
              <a:rPr lang="zh-CN" altLang="en-US" sz="2000" b="1" smtClean="0">
                <a:ea typeface="宋体" pitchFamily="2" charset="-122"/>
              </a:rPr>
              <a:t>         当用户给 </a:t>
            </a:r>
            <a:r>
              <a:rPr lang="en-US" altLang="zh-CN" sz="2000" b="1" smtClean="0">
                <a:ea typeface="宋体" pitchFamily="2" charset="-122"/>
              </a:rPr>
              <a:t>Web </a:t>
            </a:r>
            <a:r>
              <a:rPr lang="zh-CN" altLang="en-US" sz="2000" b="1" smtClean="0">
                <a:ea typeface="宋体" pitchFamily="2" charset="-122"/>
              </a:rPr>
              <a:t>应用系统管理员提交信息时，就需要使用表单操作，例如用户注册、登陆、信息提交等。</a:t>
            </a:r>
          </a:p>
          <a:p>
            <a:pPr lvl="1" eaLnBrk="1" hangingPunct="1">
              <a:lnSpc>
                <a:spcPct val="150000"/>
              </a:lnSpc>
            </a:pPr>
            <a:r>
              <a:rPr lang="zh-CN" altLang="en-US" sz="2000" b="1" smtClean="0">
                <a:solidFill>
                  <a:srgbClr val="FF0000"/>
                </a:solidFill>
                <a:ea typeface="宋体" pitchFamily="2" charset="-122"/>
              </a:rPr>
              <a:t>在这种情况下，我们必须测试提交操作的完整性，以校验提交给服务器的信息的正确性。例如：</a:t>
            </a:r>
          </a:p>
          <a:p>
            <a:pPr lvl="1" eaLnBrk="1" hangingPunct="1">
              <a:lnSpc>
                <a:spcPct val="150000"/>
              </a:lnSpc>
            </a:pPr>
            <a:r>
              <a:rPr lang="zh-CN" altLang="en-US" sz="2000" b="1" smtClean="0">
                <a:solidFill>
                  <a:srgbClr val="FF0000"/>
                </a:solidFill>
                <a:ea typeface="宋体" pitchFamily="2" charset="-122"/>
              </a:rPr>
              <a:t>用户填写的出生日期与职业是否恰当；</a:t>
            </a:r>
          </a:p>
          <a:p>
            <a:pPr lvl="1" eaLnBrk="1" hangingPunct="1">
              <a:lnSpc>
                <a:spcPct val="150000"/>
              </a:lnSpc>
            </a:pPr>
            <a:r>
              <a:rPr lang="zh-CN" altLang="en-US" sz="2000" b="1" smtClean="0">
                <a:solidFill>
                  <a:srgbClr val="FF0000"/>
                </a:solidFill>
                <a:ea typeface="宋体" pitchFamily="2" charset="-122"/>
              </a:rPr>
              <a:t>填写的所属省份与所在城市是否匹配；</a:t>
            </a:r>
          </a:p>
          <a:p>
            <a:pPr lvl="1" eaLnBrk="1" hangingPunct="1">
              <a:lnSpc>
                <a:spcPct val="150000"/>
              </a:lnSpc>
            </a:pPr>
            <a:r>
              <a:rPr lang="zh-CN" altLang="en-US" sz="2000" b="1" smtClean="0">
                <a:solidFill>
                  <a:srgbClr val="FF0000"/>
                </a:solidFill>
                <a:ea typeface="宋体" pitchFamily="2" charset="-122"/>
              </a:rPr>
              <a:t>如果使用了默认值，还要检验默认值的正确性；</a:t>
            </a:r>
          </a:p>
          <a:p>
            <a:pPr lvl="1" eaLnBrk="1" hangingPunct="1">
              <a:lnSpc>
                <a:spcPct val="150000"/>
              </a:lnSpc>
            </a:pPr>
            <a:r>
              <a:rPr lang="zh-CN" altLang="en-US" sz="2000" b="1" smtClean="0">
                <a:solidFill>
                  <a:srgbClr val="FF0000"/>
                </a:solidFill>
                <a:ea typeface="宋体" pitchFamily="2" charset="-122"/>
              </a:rPr>
              <a:t>如果表单只能接受指定的某些值，则也要进行测试。例如：只能接受某些字符，测试时可以跳过这些字符，看系统是否会报错。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35555">
                                            <p:txEl>
                                              <p:pRg st="2" end="2"/>
                                            </p:txEl>
                                          </p:spTgt>
                                        </p:tgtEl>
                                        <p:attrNameLst>
                                          <p:attrName>style.visibility</p:attrName>
                                        </p:attrNameLst>
                                      </p:cBhvr>
                                      <p:to>
                                        <p:strVal val="visible"/>
                                      </p:to>
                                    </p:set>
                                    <p:anim to="" calcmode="lin" valueType="num">
                                      <p:cBhvr>
                                        <p:cTn id="7" dur="1" fill="hold"/>
                                        <p:tgtEl>
                                          <p:spTgt spid="535555">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35555">
                                            <p:txEl>
                                              <p:pRg st="3" end="3"/>
                                            </p:txEl>
                                          </p:spTgt>
                                        </p:tgtEl>
                                        <p:attrNameLst>
                                          <p:attrName>style.visibility</p:attrName>
                                        </p:attrNameLst>
                                      </p:cBhvr>
                                      <p:to>
                                        <p:strVal val="visible"/>
                                      </p:to>
                                    </p:set>
                                    <p:anim to="" calcmode="lin" valueType="num">
                                      <p:cBhvr>
                                        <p:cTn id="12" dur="1" fill="hold"/>
                                        <p:tgtEl>
                                          <p:spTgt spid="535555">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35555">
                                            <p:txEl>
                                              <p:pRg st="4" end="4"/>
                                            </p:txEl>
                                          </p:spTgt>
                                        </p:tgtEl>
                                        <p:attrNameLst>
                                          <p:attrName>style.visibility</p:attrName>
                                        </p:attrNameLst>
                                      </p:cBhvr>
                                      <p:to>
                                        <p:strVal val="visible"/>
                                      </p:to>
                                    </p:set>
                                    <p:anim to="" calcmode="lin" valueType="num">
                                      <p:cBhvr>
                                        <p:cTn id="17" dur="1" fill="hold"/>
                                        <p:tgtEl>
                                          <p:spTgt spid="535555">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535555">
                                            <p:txEl>
                                              <p:pRg st="5" end="5"/>
                                            </p:txEl>
                                          </p:spTgt>
                                        </p:tgtEl>
                                        <p:attrNameLst>
                                          <p:attrName>style.visibility</p:attrName>
                                        </p:attrNameLst>
                                      </p:cBhvr>
                                      <p:to>
                                        <p:strVal val="visible"/>
                                      </p:to>
                                    </p:set>
                                    <p:anim to="" calcmode="lin" valueType="num">
                                      <p:cBhvr>
                                        <p:cTn id="22" dur="1" fill="hold"/>
                                        <p:tgtEl>
                                          <p:spTgt spid="535555">
                                            <p:txEl>
                                              <p:pRg st="5" end="5"/>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535555">
                                            <p:txEl>
                                              <p:pRg st="6" end="6"/>
                                            </p:txEl>
                                          </p:spTgt>
                                        </p:tgtEl>
                                        <p:attrNameLst>
                                          <p:attrName>style.visibility</p:attrName>
                                        </p:attrNameLst>
                                      </p:cBhvr>
                                      <p:to>
                                        <p:strVal val="visible"/>
                                      </p:to>
                                    </p:set>
                                    <p:anim to="" calcmode="lin" valueType="num">
                                      <p:cBhvr>
                                        <p:cTn id="27" dur="1" fill="hold"/>
                                        <p:tgtEl>
                                          <p:spTgt spid="53555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728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7284" name="Rectangle 2"/>
          <p:cNvSpPr>
            <a:spLocks noGrp="1" noChangeArrowheads="1"/>
          </p:cNvSpPr>
          <p:nvPr>
            <p:ph type="title"/>
          </p:nvPr>
        </p:nvSpPr>
        <p:spPr/>
        <p:txBody>
          <a:bodyPr/>
          <a:lstStyle/>
          <a:p>
            <a:pPr eaLnBrk="1" hangingPunct="1"/>
            <a:r>
              <a:rPr lang="zh-CN" altLang="en-US" smtClean="0">
                <a:ea typeface="宋体" pitchFamily="2" charset="-122"/>
              </a:rPr>
              <a:t>功能测试</a:t>
            </a:r>
          </a:p>
        </p:txBody>
      </p:sp>
      <p:sp>
        <p:nvSpPr>
          <p:cNvPr id="536579" name="Rectangle 3"/>
          <p:cNvSpPr>
            <a:spLocks noGrp="1" noChangeArrowheads="1"/>
          </p:cNvSpPr>
          <p:nvPr>
            <p:ph type="body" idx="1"/>
          </p:nvPr>
        </p:nvSpPr>
        <p:spPr/>
        <p:txBody>
          <a:bodyPr/>
          <a:lstStyle/>
          <a:p>
            <a:pPr eaLnBrk="1" hangingPunct="1">
              <a:lnSpc>
                <a:spcPct val="150000"/>
              </a:lnSpc>
            </a:pPr>
            <a:r>
              <a:rPr lang="en-US" altLang="zh-CN" sz="2400" b="1" smtClean="0">
                <a:solidFill>
                  <a:srgbClr val="FF0000"/>
                </a:solidFill>
                <a:ea typeface="宋体" pitchFamily="2" charset="-122"/>
              </a:rPr>
              <a:t>Cookies</a:t>
            </a:r>
            <a:r>
              <a:rPr lang="zh-CN" altLang="en-US" sz="2400" b="1" smtClean="0">
                <a:solidFill>
                  <a:srgbClr val="FF0000"/>
                </a:solidFill>
                <a:ea typeface="宋体" pitchFamily="2" charset="-122"/>
              </a:rPr>
              <a:t>测试 </a:t>
            </a:r>
          </a:p>
          <a:p>
            <a:pPr lvl="1" eaLnBrk="1" hangingPunct="1">
              <a:lnSpc>
                <a:spcPct val="150000"/>
              </a:lnSpc>
              <a:buFont typeface="Wingdings" pitchFamily="2" charset="2"/>
              <a:buNone/>
            </a:pPr>
            <a:r>
              <a:rPr lang="en-US" altLang="zh-CN" sz="2000" b="1" smtClean="0">
                <a:ea typeface="宋体" pitchFamily="2" charset="-122"/>
              </a:rPr>
              <a:t>           Cookies </a:t>
            </a:r>
            <a:r>
              <a:rPr lang="zh-CN" altLang="en-US" sz="2000" b="1" smtClean="0">
                <a:ea typeface="宋体" pitchFamily="2" charset="-122"/>
              </a:rPr>
              <a:t>通常用来存储用户信息和用户在某应用系统的操作，当一个用户使用 </a:t>
            </a:r>
            <a:r>
              <a:rPr lang="en-US" altLang="zh-CN" sz="2000" b="1" smtClean="0">
                <a:ea typeface="宋体" pitchFamily="2" charset="-122"/>
              </a:rPr>
              <a:t>Cookies </a:t>
            </a:r>
            <a:r>
              <a:rPr lang="zh-CN" altLang="en-US" sz="2000" b="1" smtClean="0">
                <a:ea typeface="宋体" pitchFamily="2" charset="-122"/>
              </a:rPr>
              <a:t>访问了某一个应用系统时， </a:t>
            </a:r>
            <a:r>
              <a:rPr lang="en-US" altLang="zh-CN" sz="2000" b="1" smtClean="0">
                <a:ea typeface="宋体" pitchFamily="2" charset="-122"/>
              </a:rPr>
              <a:t>Web </a:t>
            </a:r>
            <a:r>
              <a:rPr lang="zh-CN" altLang="en-US" sz="2000" b="1" smtClean="0">
                <a:ea typeface="宋体" pitchFamily="2" charset="-122"/>
              </a:rPr>
              <a:t>服务器将发送关于用户的信息，把该信息以 </a:t>
            </a:r>
            <a:r>
              <a:rPr lang="en-US" altLang="zh-CN" sz="2000" b="1" smtClean="0">
                <a:ea typeface="宋体" pitchFamily="2" charset="-122"/>
              </a:rPr>
              <a:t>Cookies </a:t>
            </a:r>
            <a:r>
              <a:rPr lang="zh-CN" altLang="en-US" sz="2000" b="1" smtClean="0">
                <a:ea typeface="宋体" pitchFamily="2" charset="-122"/>
              </a:rPr>
              <a:t>的形式存储在客户端计算机上，可用来存储登陆等信息。 </a:t>
            </a:r>
          </a:p>
          <a:p>
            <a:pPr lvl="1" eaLnBrk="1" hangingPunct="1">
              <a:lnSpc>
                <a:spcPct val="150000"/>
              </a:lnSpc>
              <a:buFont typeface="Wingdings" pitchFamily="2" charset="2"/>
              <a:buNone/>
            </a:pPr>
            <a:r>
              <a:rPr lang="zh-CN" altLang="en-US" sz="2000" b="1" smtClean="0">
                <a:solidFill>
                  <a:srgbClr val="FF0000"/>
                </a:solidFill>
                <a:ea typeface="宋体" pitchFamily="2" charset="-122"/>
              </a:rPr>
              <a:t>     </a:t>
            </a:r>
            <a:r>
              <a:rPr lang="zh-CN" altLang="en-US" sz="2000" b="1" smtClean="0">
                <a:ea typeface="宋体" pitchFamily="2" charset="-122"/>
              </a:rPr>
              <a:t>      如果 </a:t>
            </a:r>
            <a:r>
              <a:rPr lang="en-US" altLang="zh-CN" sz="2000" b="1" smtClean="0">
                <a:ea typeface="宋体" pitchFamily="2" charset="-122"/>
              </a:rPr>
              <a:t>Web </a:t>
            </a:r>
            <a:r>
              <a:rPr lang="zh-CN" altLang="en-US" sz="2000" b="1" smtClean="0">
                <a:ea typeface="宋体" pitchFamily="2" charset="-122"/>
              </a:rPr>
              <a:t>应用系统使用了 </a:t>
            </a:r>
            <a:r>
              <a:rPr lang="en-US" altLang="zh-CN" sz="2000" b="1" smtClean="0">
                <a:ea typeface="宋体" pitchFamily="2" charset="-122"/>
              </a:rPr>
              <a:t>Cookies </a:t>
            </a:r>
            <a:r>
              <a:rPr lang="zh-CN" altLang="en-US" sz="2000" b="1" smtClean="0">
                <a:ea typeface="宋体" pitchFamily="2" charset="-122"/>
              </a:rPr>
              <a:t>，就必须检查 </a:t>
            </a:r>
            <a:r>
              <a:rPr lang="en-US" altLang="zh-CN" sz="2000" b="1" smtClean="0">
                <a:ea typeface="宋体" pitchFamily="2" charset="-122"/>
              </a:rPr>
              <a:t>Cookies </a:t>
            </a:r>
            <a:r>
              <a:rPr lang="zh-CN" altLang="en-US" sz="2000" b="1" smtClean="0">
                <a:ea typeface="宋体" pitchFamily="2" charset="-122"/>
              </a:rPr>
              <a:t>是否能正常工作。测试的内容可包括 </a:t>
            </a:r>
            <a:r>
              <a:rPr lang="en-US" altLang="zh-CN" sz="2000" b="1" smtClean="0">
                <a:ea typeface="宋体" pitchFamily="2" charset="-122"/>
              </a:rPr>
              <a:t>Cookies </a:t>
            </a:r>
            <a:r>
              <a:rPr lang="zh-CN" altLang="en-US" sz="2000" b="1" smtClean="0">
                <a:ea typeface="宋体" pitchFamily="2" charset="-122"/>
              </a:rPr>
              <a:t>是否起作用，是否按预定的时间进行保存，刷新对 </a:t>
            </a:r>
            <a:r>
              <a:rPr lang="en-US" altLang="zh-CN" sz="2000" b="1" smtClean="0">
                <a:ea typeface="宋体" pitchFamily="2" charset="-122"/>
              </a:rPr>
              <a:t>Cookies </a:t>
            </a:r>
            <a:r>
              <a:rPr lang="zh-CN" altLang="en-US" sz="2000" b="1" smtClean="0">
                <a:ea typeface="宋体" pitchFamily="2" charset="-122"/>
              </a:rPr>
              <a:t>有什么影响等。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36579">
                                            <p:txEl>
                                              <p:pRg st="2" end="2"/>
                                            </p:txEl>
                                          </p:spTgt>
                                        </p:tgtEl>
                                        <p:attrNameLst>
                                          <p:attrName>style.visibility</p:attrName>
                                        </p:attrNameLst>
                                      </p:cBhvr>
                                      <p:to>
                                        <p:strVal val="visible"/>
                                      </p:to>
                                    </p:set>
                                    <p:anim to="" calcmode="lin" valueType="num">
                                      <p:cBhvr>
                                        <p:cTn id="7" dur="1" fill="hold"/>
                                        <p:tgtEl>
                                          <p:spTgt spid="536579">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830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8308" name="Rectangle 2"/>
          <p:cNvSpPr>
            <a:spLocks noGrp="1" noChangeArrowheads="1"/>
          </p:cNvSpPr>
          <p:nvPr>
            <p:ph type="title"/>
          </p:nvPr>
        </p:nvSpPr>
        <p:spPr/>
        <p:txBody>
          <a:bodyPr/>
          <a:lstStyle/>
          <a:p>
            <a:pPr eaLnBrk="1" hangingPunct="1"/>
            <a:r>
              <a:rPr lang="zh-CN" altLang="en-US" smtClean="0">
                <a:ea typeface="宋体" pitchFamily="2" charset="-122"/>
              </a:rPr>
              <a:t>功能测试</a:t>
            </a:r>
          </a:p>
        </p:txBody>
      </p:sp>
      <p:sp>
        <p:nvSpPr>
          <p:cNvPr id="537603" name="Rectangle 3"/>
          <p:cNvSpPr>
            <a:spLocks noGrp="1" noChangeArrowheads="1"/>
          </p:cNvSpPr>
          <p:nvPr>
            <p:ph type="body" idx="1"/>
          </p:nvPr>
        </p:nvSpPr>
        <p:spPr/>
        <p:txBody>
          <a:bodyPr/>
          <a:lstStyle/>
          <a:p>
            <a:pPr eaLnBrk="1" hangingPunct="1">
              <a:lnSpc>
                <a:spcPct val="150000"/>
              </a:lnSpc>
            </a:pPr>
            <a:r>
              <a:rPr lang="zh-CN" altLang="en-US" sz="2400" b="1" smtClean="0">
                <a:solidFill>
                  <a:srgbClr val="FF0000"/>
                </a:solidFill>
                <a:ea typeface="宋体" pitchFamily="2" charset="-122"/>
              </a:rPr>
              <a:t>设计语言测试 </a:t>
            </a:r>
          </a:p>
          <a:p>
            <a:pPr lvl="1" eaLnBrk="1" hangingPunct="1">
              <a:lnSpc>
                <a:spcPct val="150000"/>
              </a:lnSpc>
            </a:pPr>
            <a:r>
              <a:rPr lang="en-US" altLang="zh-CN" sz="2000" b="1" smtClean="0">
                <a:ea typeface="宋体" pitchFamily="2" charset="-122"/>
              </a:rPr>
              <a:t>Web </a:t>
            </a:r>
            <a:r>
              <a:rPr lang="zh-CN" altLang="en-US" sz="2000" b="1" smtClean="0">
                <a:ea typeface="宋体" pitchFamily="2" charset="-122"/>
              </a:rPr>
              <a:t>设计语言版本的差异可以引起客户端或服务器端严重的问题，例如使用哪种版本的 </a:t>
            </a:r>
            <a:r>
              <a:rPr lang="en-US" altLang="zh-CN" sz="2000" b="1" smtClean="0">
                <a:ea typeface="宋体" pitchFamily="2" charset="-122"/>
              </a:rPr>
              <a:t>HTML </a:t>
            </a:r>
            <a:r>
              <a:rPr lang="zh-CN" altLang="en-US" sz="2000" b="1" smtClean="0">
                <a:ea typeface="宋体" pitchFamily="2" charset="-122"/>
              </a:rPr>
              <a:t>等。当在分布式环境中开发时，开发人员都不在一起，这个问题就显得尤为重要。除了 </a:t>
            </a:r>
            <a:r>
              <a:rPr lang="en-US" altLang="zh-CN" sz="2000" b="1" smtClean="0">
                <a:ea typeface="宋体" pitchFamily="2" charset="-122"/>
              </a:rPr>
              <a:t>HTML </a:t>
            </a:r>
            <a:r>
              <a:rPr lang="zh-CN" altLang="en-US" sz="2000" b="1" smtClean="0">
                <a:ea typeface="宋体" pitchFamily="2" charset="-122"/>
              </a:rPr>
              <a:t>的版本问题外，不同的脚本语言，例如 </a:t>
            </a:r>
            <a:r>
              <a:rPr lang="en-US" altLang="zh-CN" sz="2000" b="1" smtClean="0">
                <a:ea typeface="宋体" pitchFamily="2" charset="-122"/>
              </a:rPr>
              <a:t>Java </a:t>
            </a:r>
            <a:r>
              <a:rPr lang="zh-CN" altLang="en-US" sz="2000" b="1" smtClean="0">
                <a:ea typeface="宋体" pitchFamily="2" charset="-122"/>
              </a:rPr>
              <a:t>、 </a:t>
            </a:r>
            <a:r>
              <a:rPr lang="en-US" altLang="zh-CN" sz="2000" b="1" smtClean="0">
                <a:ea typeface="宋体" pitchFamily="2" charset="-122"/>
              </a:rPr>
              <a:t>JavaScript </a:t>
            </a:r>
            <a:r>
              <a:rPr lang="zh-CN" altLang="en-US" sz="2000" b="1" smtClean="0">
                <a:ea typeface="宋体" pitchFamily="2" charset="-122"/>
              </a:rPr>
              <a:t>、 </a:t>
            </a:r>
            <a:r>
              <a:rPr lang="en-US" altLang="zh-CN" sz="2000" b="1" smtClean="0">
                <a:ea typeface="宋体" pitchFamily="2" charset="-122"/>
              </a:rPr>
              <a:t>ActiveX </a:t>
            </a:r>
            <a:r>
              <a:rPr lang="zh-CN" altLang="en-US" sz="2000" b="1" smtClean="0">
                <a:ea typeface="宋体" pitchFamily="2" charset="-122"/>
              </a:rPr>
              <a:t>、 </a:t>
            </a:r>
            <a:r>
              <a:rPr lang="en-US" altLang="zh-CN" sz="2000" b="1" smtClean="0">
                <a:ea typeface="宋体" pitchFamily="2" charset="-122"/>
              </a:rPr>
              <a:t>VBScript </a:t>
            </a:r>
            <a:r>
              <a:rPr lang="zh-CN" altLang="en-US" sz="2000" b="1" smtClean="0">
                <a:ea typeface="宋体" pitchFamily="2" charset="-122"/>
              </a:rPr>
              <a:t>或 </a:t>
            </a:r>
            <a:r>
              <a:rPr lang="en-US" altLang="zh-CN" sz="2000" b="1" smtClean="0">
                <a:ea typeface="宋体" pitchFamily="2" charset="-122"/>
              </a:rPr>
              <a:t>Perl </a:t>
            </a:r>
            <a:r>
              <a:rPr lang="zh-CN" altLang="en-US" sz="2000" b="1" smtClean="0">
                <a:ea typeface="宋体" pitchFamily="2" charset="-122"/>
              </a:rPr>
              <a:t>等也要进行验证。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37603">
                                            <p:txEl>
                                              <p:pRg st="1" end="1"/>
                                            </p:txEl>
                                          </p:spTgt>
                                        </p:tgtEl>
                                        <p:attrNameLst>
                                          <p:attrName>style.visibility</p:attrName>
                                        </p:attrNameLst>
                                      </p:cBhvr>
                                      <p:to>
                                        <p:strVal val="visible"/>
                                      </p:to>
                                    </p:set>
                                    <p:anim to="" calcmode="lin" valueType="num">
                                      <p:cBhvr>
                                        <p:cTn id="7" dur="1" fill="hold"/>
                                        <p:tgtEl>
                                          <p:spTgt spid="53760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99331"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99332" name="Rectangle 2"/>
          <p:cNvSpPr>
            <a:spLocks noGrp="1" noChangeArrowheads="1"/>
          </p:cNvSpPr>
          <p:nvPr>
            <p:ph type="title"/>
          </p:nvPr>
        </p:nvSpPr>
        <p:spPr/>
        <p:txBody>
          <a:bodyPr/>
          <a:lstStyle/>
          <a:p>
            <a:pPr eaLnBrk="1" hangingPunct="1"/>
            <a:r>
              <a:rPr lang="zh-CN" altLang="en-US" smtClean="0">
                <a:ea typeface="宋体" pitchFamily="2" charset="-122"/>
                <a:hlinkClick r:id="rId2" action="ppaction://hlinksldjump"/>
              </a:rPr>
              <a:t>功能测试</a:t>
            </a:r>
            <a:endParaRPr lang="zh-CN" altLang="en-US" smtClean="0">
              <a:ea typeface="宋体" pitchFamily="2" charset="-122"/>
            </a:endParaRPr>
          </a:p>
        </p:txBody>
      </p:sp>
      <p:sp>
        <p:nvSpPr>
          <p:cNvPr id="538627" name="Rectangle 3"/>
          <p:cNvSpPr>
            <a:spLocks noGrp="1" noChangeArrowheads="1"/>
          </p:cNvSpPr>
          <p:nvPr>
            <p:ph type="body" idx="1"/>
          </p:nvPr>
        </p:nvSpPr>
        <p:spPr>
          <a:xfrm>
            <a:off x="250825" y="1223963"/>
            <a:ext cx="8747125" cy="5084762"/>
          </a:xfrm>
        </p:spPr>
        <p:txBody>
          <a:bodyPr/>
          <a:lstStyle/>
          <a:p>
            <a:pPr eaLnBrk="1" hangingPunct="1">
              <a:lnSpc>
                <a:spcPct val="150000"/>
              </a:lnSpc>
            </a:pPr>
            <a:r>
              <a:rPr lang="zh-CN" altLang="en-US" sz="2400" b="1" smtClean="0">
                <a:solidFill>
                  <a:srgbClr val="FF0000"/>
                </a:solidFill>
                <a:ea typeface="宋体" pitchFamily="2" charset="-122"/>
              </a:rPr>
              <a:t>数据库测试 </a:t>
            </a:r>
          </a:p>
          <a:p>
            <a:pPr lvl="1" eaLnBrk="1" hangingPunct="1">
              <a:lnSpc>
                <a:spcPct val="150000"/>
              </a:lnSpc>
              <a:buFont typeface="Wingdings" pitchFamily="2" charset="2"/>
              <a:buNone/>
            </a:pPr>
            <a:r>
              <a:rPr lang="zh-CN" altLang="en-US" sz="2000" b="1" smtClean="0">
                <a:ea typeface="宋体" pitchFamily="2" charset="-122"/>
              </a:rPr>
              <a:t>            在 </a:t>
            </a:r>
            <a:r>
              <a:rPr lang="en-US" altLang="zh-CN" sz="2000" b="1" smtClean="0">
                <a:ea typeface="宋体" pitchFamily="2" charset="-122"/>
              </a:rPr>
              <a:t>Web </a:t>
            </a:r>
            <a:r>
              <a:rPr lang="zh-CN" altLang="en-US" sz="2000" b="1" smtClean="0">
                <a:ea typeface="宋体" pitchFamily="2" charset="-122"/>
              </a:rPr>
              <a:t>应用技术中，数据库起着重要的作用，数据库为 </a:t>
            </a:r>
            <a:r>
              <a:rPr lang="en-US" altLang="zh-CN" sz="2000" b="1" smtClean="0">
                <a:ea typeface="宋体" pitchFamily="2" charset="-122"/>
              </a:rPr>
              <a:t>Web </a:t>
            </a:r>
            <a:r>
              <a:rPr lang="zh-CN" altLang="en-US" sz="2000" b="1" smtClean="0">
                <a:ea typeface="宋体" pitchFamily="2" charset="-122"/>
              </a:rPr>
              <a:t>应用系统的管理、运行、查询和实现用户对数据存储的请求等提供空间。在 </a:t>
            </a:r>
            <a:r>
              <a:rPr lang="en-US" altLang="zh-CN" sz="2000" b="1" smtClean="0">
                <a:ea typeface="宋体" pitchFamily="2" charset="-122"/>
              </a:rPr>
              <a:t>Web </a:t>
            </a:r>
            <a:r>
              <a:rPr lang="zh-CN" altLang="en-US" sz="2000" b="1" smtClean="0">
                <a:ea typeface="宋体" pitchFamily="2" charset="-122"/>
              </a:rPr>
              <a:t>应用中，最常用的数据库类型是关系型数据库，可以使用 </a:t>
            </a:r>
            <a:r>
              <a:rPr lang="en-US" altLang="zh-CN" sz="2000" b="1" smtClean="0">
                <a:ea typeface="宋体" pitchFamily="2" charset="-122"/>
              </a:rPr>
              <a:t>SQL </a:t>
            </a:r>
            <a:r>
              <a:rPr lang="zh-CN" altLang="en-US" sz="2000" b="1" smtClean="0">
                <a:ea typeface="宋体" pitchFamily="2" charset="-122"/>
              </a:rPr>
              <a:t>对信息进行处理。 </a:t>
            </a:r>
          </a:p>
          <a:p>
            <a:pPr lvl="1" eaLnBrk="1" hangingPunct="1">
              <a:lnSpc>
                <a:spcPct val="150000"/>
              </a:lnSpc>
              <a:buFont typeface="Wingdings" pitchFamily="2" charset="2"/>
              <a:buNone/>
            </a:pPr>
            <a:r>
              <a:rPr lang="zh-CN" altLang="en-US" sz="2000" b="1" smtClean="0">
                <a:ea typeface="宋体" pitchFamily="2" charset="-122"/>
              </a:rPr>
              <a:t>           在使用了数据库的 </a:t>
            </a:r>
            <a:r>
              <a:rPr lang="en-US" altLang="zh-CN" sz="2000" b="1" smtClean="0">
                <a:ea typeface="宋体" pitchFamily="2" charset="-122"/>
              </a:rPr>
              <a:t>Web </a:t>
            </a:r>
            <a:r>
              <a:rPr lang="zh-CN" altLang="en-US" sz="2000" b="1" smtClean="0">
                <a:ea typeface="宋体" pitchFamily="2" charset="-122"/>
              </a:rPr>
              <a:t>应用系统中，一般情况下，可能发生两种错误，分别是数据一致性错误和输出错误。</a:t>
            </a:r>
          </a:p>
          <a:p>
            <a:pPr lvl="1" eaLnBrk="1" hangingPunct="1">
              <a:lnSpc>
                <a:spcPct val="150000"/>
              </a:lnSpc>
              <a:buFont typeface="Wingdings" pitchFamily="2" charset="2"/>
              <a:buNone/>
            </a:pPr>
            <a:r>
              <a:rPr lang="zh-CN" altLang="en-US" sz="2000" b="1" smtClean="0">
                <a:solidFill>
                  <a:srgbClr val="FF0000"/>
                </a:solidFill>
                <a:ea typeface="宋体" pitchFamily="2" charset="-122"/>
              </a:rPr>
              <a:t>         数据一致性错误</a:t>
            </a:r>
            <a:r>
              <a:rPr lang="zh-CN" altLang="en-US" sz="2000" b="1" smtClean="0">
                <a:ea typeface="宋体" pitchFamily="2" charset="-122"/>
              </a:rPr>
              <a:t>主要是由于用户提交的表单信息不正确而造成的；</a:t>
            </a:r>
          </a:p>
          <a:p>
            <a:pPr lvl="1" eaLnBrk="1" hangingPunct="1">
              <a:lnSpc>
                <a:spcPct val="150000"/>
              </a:lnSpc>
              <a:buFont typeface="Wingdings" pitchFamily="2" charset="2"/>
              <a:buNone/>
            </a:pPr>
            <a:r>
              <a:rPr lang="zh-CN" altLang="en-US" sz="2000" b="1" smtClean="0">
                <a:solidFill>
                  <a:srgbClr val="FF0000"/>
                </a:solidFill>
                <a:ea typeface="宋体" pitchFamily="2" charset="-122"/>
              </a:rPr>
              <a:t>         输出错误</a:t>
            </a:r>
            <a:r>
              <a:rPr lang="zh-CN" altLang="en-US" sz="2000" b="1" smtClean="0">
                <a:ea typeface="宋体" pitchFamily="2" charset="-122"/>
              </a:rPr>
              <a:t>主要是由于网络速度或程序设计问题等引起的。</a:t>
            </a:r>
          </a:p>
          <a:p>
            <a:pPr lvl="1" eaLnBrk="1" hangingPunct="1">
              <a:lnSpc>
                <a:spcPct val="150000"/>
              </a:lnSpc>
              <a:buFont typeface="Wingdings" pitchFamily="2" charset="2"/>
              <a:buNone/>
            </a:pPr>
            <a:r>
              <a:rPr lang="zh-CN" altLang="en-US" sz="2000" b="1" smtClean="0">
                <a:ea typeface="宋体" pitchFamily="2" charset="-122"/>
              </a:rPr>
              <a:t>         针对这两种情况，可分别进行测试。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38627">
                                            <p:txEl>
                                              <p:pRg st="2" end="2"/>
                                            </p:txEl>
                                          </p:spTgt>
                                        </p:tgtEl>
                                        <p:attrNameLst>
                                          <p:attrName>style.visibility</p:attrName>
                                        </p:attrNameLst>
                                      </p:cBhvr>
                                      <p:to>
                                        <p:strVal val="visible"/>
                                      </p:to>
                                    </p:set>
                                    <p:anim to="" calcmode="lin" valueType="num">
                                      <p:cBhvr>
                                        <p:cTn id="7" dur="1" fill="hold"/>
                                        <p:tgtEl>
                                          <p:spTgt spid="538627">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38627">
                                            <p:txEl>
                                              <p:pRg st="3" end="3"/>
                                            </p:txEl>
                                          </p:spTgt>
                                        </p:tgtEl>
                                        <p:attrNameLst>
                                          <p:attrName>style.visibility</p:attrName>
                                        </p:attrNameLst>
                                      </p:cBhvr>
                                      <p:to>
                                        <p:strVal val="visible"/>
                                      </p:to>
                                    </p:set>
                                    <p:anim to="" calcmode="lin" valueType="num">
                                      <p:cBhvr>
                                        <p:cTn id="12" dur="1" fill="hold"/>
                                        <p:tgtEl>
                                          <p:spTgt spid="538627">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38627">
                                            <p:txEl>
                                              <p:pRg st="4" end="4"/>
                                            </p:txEl>
                                          </p:spTgt>
                                        </p:tgtEl>
                                        <p:attrNameLst>
                                          <p:attrName>style.visibility</p:attrName>
                                        </p:attrNameLst>
                                      </p:cBhvr>
                                      <p:to>
                                        <p:strVal val="visible"/>
                                      </p:to>
                                    </p:set>
                                    <p:anim to="" calcmode="lin" valueType="num">
                                      <p:cBhvr>
                                        <p:cTn id="17" dur="1" fill="hold"/>
                                        <p:tgtEl>
                                          <p:spTgt spid="538627">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538627">
                                            <p:txEl>
                                              <p:pRg st="5" end="5"/>
                                            </p:txEl>
                                          </p:spTgt>
                                        </p:tgtEl>
                                        <p:attrNameLst>
                                          <p:attrName>style.visibility</p:attrName>
                                        </p:attrNameLst>
                                      </p:cBhvr>
                                      <p:to>
                                        <p:strVal val="visible"/>
                                      </p:to>
                                    </p:set>
                                    <p:anim to="" calcmode="lin" valueType="num">
                                      <p:cBhvr>
                                        <p:cTn id="22" dur="1" fill="hold"/>
                                        <p:tgtEl>
                                          <p:spTgt spid="53862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0355"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0356" name="Rectangle 2"/>
          <p:cNvSpPr>
            <a:spLocks noGrp="1" noChangeArrowheads="1"/>
          </p:cNvSpPr>
          <p:nvPr>
            <p:ph type="title"/>
          </p:nvPr>
        </p:nvSpPr>
        <p:spPr/>
        <p:txBody>
          <a:bodyPr/>
          <a:lstStyle/>
          <a:p>
            <a:pPr eaLnBrk="1" hangingPunct="1"/>
            <a:r>
              <a:rPr lang="zh-CN" altLang="en-US" smtClean="0">
                <a:ea typeface="宋体" pitchFamily="2" charset="-122"/>
              </a:rPr>
              <a:t>性能测试</a:t>
            </a:r>
          </a:p>
        </p:txBody>
      </p:sp>
      <p:sp>
        <p:nvSpPr>
          <p:cNvPr id="539651" name="Rectangle 3"/>
          <p:cNvSpPr>
            <a:spLocks noGrp="1" noChangeArrowheads="1"/>
          </p:cNvSpPr>
          <p:nvPr>
            <p:ph type="body" idx="1"/>
          </p:nvPr>
        </p:nvSpPr>
        <p:spPr/>
        <p:txBody>
          <a:bodyPr/>
          <a:lstStyle/>
          <a:p>
            <a:pPr eaLnBrk="1" hangingPunct="1">
              <a:lnSpc>
                <a:spcPct val="150000"/>
              </a:lnSpc>
            </a:pPr>
            <a:r>
              <a:rPr lang="zh-CN" altLang="en-US" sz="2400" b="1" smtClean="0">
                <a:solidFill>
                  <a:srgbClr val="FF0000"/>
                </a:solidFill>
                <a:ea typeface="宋体" pitchFamily="2" charset="-122"/>
              </a:rPr>
              <a:t>连接速度测试 </a:t>
            </a:r>
          </a:p>
          <a:p>
            <a:pPr lvl="1" eaLnBrk="1" hangingPunct="1">
              <a:lnSpc>
                <a:spcPct val="150000"/>
              </a:lnSpc>
            </a:pPr>
            <a:r>
              <a:rPr lang="zh-CN" altLang="en-US" sz="2000" b="1" smtClean="0">
                <a:ea typeface="宋体" pitchFamily="2" charset="-122"/>
              </a:rPr>
              <a:t> 用户连接到 </a:t>
            </a:r>
            <a:r>
              <a:rPr lang="en-US" altLang="zh-CN" sz="2000" b="1" smtClean="0">
                <a:ea typeface="宋体" pitchFamily="2" charset="-122"/>
              </a:rPr>
              <a:t>Web </a:t>
            </a:r>
            <a:r>
              <a:rPr lang="zh-CN" altLang="en-US" sz="2000" b="1" smtClean="0">
                <a:ea typeface="宋体" pitchFamily="2" charset="-122"/>
              </a:rPr>
              <a:t>应用系统的速度根据上网方式的变化而变化，他们或许是电话拨号，或是宽带上网。当下载一个程序时，用户可以等较长的时间，但如果仅仅访问一个页面就不会这样。如果 </a:t>
            </a:r>
            <a:r>
              <a:rPr lang="en-US" altLang="zh-CN" sz="2000" b="1" smtClean="0">
                <a:ea typeface="宋体" pitchFamily="2" charset="-122"/>
              </a:rPr>
              <a:t>Web </a:t>
            </a:r>
            <a:r>
              <a:rPr lang="zh-CN" altLang="en-US" sz="2000" b="1" smtClean="0">
                <a:ea typeface="宋体" pitchFamily="2" charset="-122"/>
              </a:rPr>
              <a:t>系统响应时间太长（例如超过 </a:t>
            </a:r>
            <a:r>
              <a:rPr lang="en-US" altLang="zh-CN" sz="2000" b="1" smtClean="0">
                <a:ea typeface="宋体" pitchFamily="2" charset="-122"/>
              </a:rPr>
              <a:t>5 </a:t>
            </a:r>
            <a:r>
              <a:rPr lang="zh-CN" altLang="en-US" sz="2000" b="1" smtClean="0">
                <a:ea typeface="宋体" pitchFamily="2" charset="-122"/>
              </a:rPr>
              <a:t>秒钟），用户就会因没有耐心等待而离开。 </a:t>
            </a:r>
          </a:p>
          <a:p>
            <a:pPr lvl="1" eaLnBrk="1" hangingPunct="1">
              <a:lnSpc>
                <a:spcPct val="150000"/>
              </a:lnSpc>
            </a:pPr>
            <a:r>
              <a:rPr lang="zh-CN" altLang="en-US" sz="2000" b="1" smtClean="0">
                <a:ea typeface="宋体" pitchFamily="2" charset="-122"/>
              </a:rPr>
              <a:t>另外，有些页面有超时的限制，如果响应速度太慢，用户可能还没来得及浏览内容，就需要重新登陆了。而且，连接速度太慢，还可能引起数据丢失，使用户得不到真实的页面。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anim to="" calcmode="lin" valueType="num">
                                      <p:cBhvr>
                                        <p:cTn id="7" dur="1" fill="hold"/>
                                        <p:tgtEl>
                                          <p:spTgt spid="539651">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39651">
                                            <p:txEl>
                                              <p:pRg st="2" end="2"/>
                                            </p:txEl>
                                          </p:spTgt>
                                        </p:tgtEl>
                                        <p:attrNameLst>
                                          <p:attrName>style.visibility</p:attrName>
                                        </p:attrNameLst>
                                      </p:cBhvr>
                                      <p:to>
                                        <p:strVal val="visible"/>
                                      </p:to>
                                    </p:set>
                                    <p:anim to="" calcmode="lin" valueType="num">
                                      <p:cBhvr>
                                        <p:cTn id="12" dur="1" fill="hold"/>
                                        <p:tgtEl>
                                          <p:spTgt spid="539651">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1379"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1380" name="Rectangle 2"/>
          <p:cNvSpPr>
            <a:spLocks noGrp="1" noChangeArrowheads="1"/>
          </p:cNvSpPr>
          <p:nvPr>
            <p:ph type="title"/>
          </p:nvPr>
        </p:nvSpPr>
        <p:spPr/>
        <p:txBody>
          <a:bodyPr/>
          <a:lstStyle/>
          <a:p>
            <a:pPr eaLnBrk="1" hangingPunct="1"/>
            <a:r>
              <a:rPr lang="zh-CN" altLang="en-US" smtClean="0">
                <a:ea typeface="宋体" pitchFamily="2" charset="-122"/>
              </a:rPr>
              <a:t>性能测试</a:t>
            </a:r>
          </a:p>
        </p:txBody>
      </p:sp>
      <p:sp>
        <p:nvSpPr>
          <p:cNvPr id="540675" name="Rectangle 3"/>
          <p:cNvSpPr>
            <a:spLocks noGrp="1" noChangeArrowheads="1"/>
          </p:cNvSpPr>
          <p:nvPr>
            <p:ph type="body" idx="1"/>
          </p:nvPr>
        </p:nvSpPr>
        <p:spPr>
          <a:xfrm>
            <a:off x="539750" y="1419225"/>
            <a:ext cx="7993063" cy="4314825"/>
          </a:xfrm>
        </p:spPr>
        <p:txBody>
          <a:bodyPr/>
          <a:lstStyle/>
          <a:p>
            <a:pPr eaLnBrk="1" hangingPunct="1">
              <a:lnSpc>
                <a:spcPct val="150000"/>
              </a:lnSpc>
            </a:pPr>
            <a:r>
              <a:rPr lang="zh-CN" altLang="en-US" sz="2400" b="1" smtClean="0">
                <a:solidFill>
                  <a:srgbClr val="FF0000"/>
                </a:solidFill>
                <a:ea typeface="宋体" pitchFamily="2" charset="-122"/>
              </a:rPr>
              <a:t>负载测试 </a:t>
            </a:r>
          </a:p>
          <a:p>
            <a:pPr lvl="1" eaLnBrk="1" hangingPunct="1">
              <a:lnSpc>
                <a:spcPct val="150000"/>
              </a:lnSpc>
              <a:buFont typeface="Wingdings" pitchFamily="2" charset="2"/>
              <a:buChar char="n"/>
            </a:pPr>
            <a:r>
              <a:rPr lang="zh-CN" altLang="en-US" sz="2000" b="1" smtClean="0">
                <a:ea typeface="宋体" pitchFamily="2" charset="-122"/>
              </a:rPr>
              <a:t>负载测试是为了测量 </a:t>
            </a:r>
            <a:r>
              <a:rPr lang="en-US" altLang="zh-CN" sz="2000" b="1" smtClean="0">
                <a:ea typeface="宋体" pitchFamily="2" charset="-122"/>
              </a:rPr>
              <a:t>Web </a:t>
            </a:r>
            <a:r>
              <a:rPr lang="zh-CN" altLang="en-US" sz="2000" b="1" smtClean="0">
                <a:ea typeface="宋体" pitchFamily="2" charset="-122"/>
              </a:rPr>
              <a:t>系统在某一负载级别上的性能，以保证 </a:t>
            </a:r>
            <a:r>
              <a:rPr lang="en-US" altLang="zh-CN" sz="2000" b="1" smtClean="0">
                <a:ea typeface="宋体" pitchFamily="2" charset="-122"/>
              </a:rPr>
              <a:t>Web </a:t>
            </a:r>
            <a:r>
              <a:rPr lang="zh-CN" altLang="en-US" sz="2000" b="1" smtClean="0">
                <a:ea typeface="宋体" pitchFamily="2" charset="-122"/>
              </a:rPr>
              <a:t>系统在需求范围内能正常工作。</a:t>
            </a:r>
          </a:p>
          <a:p>
            <a:pPr lvl="1" eaLnBrk="1" hangingPunct="1">
              <a:lnSpc>
                <a:spcPct val="150000"/>
              </a:lnSpc>
              <a:buFont typeface="Wingdings" pitchFamily="2" charset="2"/>
              <a:buChar char="n"/>
            </a:pPr>
            <a:r>
              <a:rPr lang="zh-CN" altLang="en-US" sz="2000" b="1" smtClean="0">
                <a:ea typeface="宋体" pitchFamily="2" charset="-122"/>
              </a:rPr>
              <a:t>负载级别可以是某个时刻同时访问 </a:t>
            </a:r>
            <a:r>
              <a:rPr lang="en-US" altLang="zh-CN" sz="2000" b="1" smtClean="0">
                <a:ea typeface="宋体" pitchFamily="2" charset="-122"/>
              </a:rPr>
              <a:t>Web </a:t>
            </a:r>
            <a:r>
              <a:rPr lang="zh-CN" altLang="en-US" sz="2000" b="1" smtClean="0">
                <a:ea typeface="宋体" pitchFamily="2" charset="-122"/>
              </a:rPr>
              <a:t>系统的用户数量，也可以是在线数据处理的数量。例如： </a:t>
            </a:r>
            <a:r>
              <a:rPr lang="en-US" altLang="zh-CN" sz="2000" b="1" smtClean="0">
                <a:ea typeface="宋体" pitchFamily="2" charset="-122"/>
              </a:rPr>
              <a:t>Web </a:t>
            </a:r>
            <a:r>
              <a:rPr lang="zh-CN" altLang="en-US" sz="2000" b="1" smtClean="0">
                <a:ea typeface="宋体" pitchFamily="2" charset="-122"/>
              </a:rPr>
              <a:t>应用系统能允许多少个用户同时在线？如果超过了这个数量，会出现什么现象？ </a:t>
            </a:r>
            <a:r>
              <a:rPr lang="en-US" altLang="zh-CN" sz="2000" b="1" smtClean="0">
                <a:ea typeface="宋体" pitchFamily="2" charset="-122"/>
              </a:rPr>
              <a:t>Web </a:t>
            </a:r>
            <a:r>
              <a:rPr lang="zh-CN" altLang="en-US" sz="2000" b="1" smtClean="0">
                <a:ea typeface="宋体" pitchFamily="2" charset="-122"/>
              </a:rPr>
              <a:t>应用系统能否处理大量用户对同一个页面的请求？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0675">
                                            <p:txEl>
                                              <p:pRg st="2" end="2"/>
                                            </p:txEl>
                                          </p:spTgt>
                                        </p:tgtEl>
                                        <p:attrNameLst>
                                          <p:attrName>style.visibility</p:attrName>
                                        </p:attrNameLst>
                                      </p:cBhvr>
                                      <p:to>
                                        <p:strVal val="visible"/>
                                      </p:to>
                                    </p:set>
                                    <p:anim to="" calcmode="lin" valueType="num">
                                      <p:cBhvr>
                                        <p:cTn id="7" dur="1" fill="hold"/>
                                        <p:tgtEl>
                                          <p:spTgt spid="540675">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2403"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2404" name="Rectangle 2"/>
          <p:cNvSpPr>
            <a:spLocks noGrp="1" noChangeArrowheads="1"/>
          </p:cNvSpPr>
          <p:nvPr>
            <p:ph type="title"/>
          </p:nvPr>
        </p:nvSpPr>
        <p:spPr/>
        <p:txBody>
          <a:bodyPr/>
          <a:lstStyle/>
          <a:p>
            <a:pPr eaLnBrk="1" hangingPunct="1"/>
            <a:r>
              <a:rPr lang="zh-CN" altLang="en-US" smtClean="0">
                <a:ea typeface="宋体" pitchFamily="2" charset="-122"/>
                <a:hlinkClick r:id="rId2" action="ppaction://hlinksldjump"/>
              </a:rPr>
              <a:t>性能测试</a:t>
            </a:r>
            <a:endParaRPr lang="zh-CN" altLang="en-US" smtClean="0">
              <a:ea typeface="宋体" pitchFamily="2" charset="-122"/>
            </a:endParaRPr>
          </a:p>
        </p:txBody>
      </p:sp>
      <p:sp>
        <p:nvSpPr>
          <p:cNvPr id="102405" name="Rectangle 3"/>
          <p:cNvSpPr>
            <a:spLocks noGrp="1" noChangeArrowheads="1"/>
          </p:cNvSpPr>
          <p:nvPr>
            <p:ph type="body" idx="1"/>
          </p:nvPr>
        </p:nvSpPr>
        <p:spPr/>
        <p:txBody>
          <a:bodyPr/>
          <a:lstStyle/>
          <a:p>
            <a:pPr eaLnBrk="1" hangingPunct="1">
              <a:lnSpc>
                <a:spcPct val="150000"/>
              </a:lnSpc>
            </a:pPr>
            <a:r>
              <a:rPr lang="zh-CN" altLang="en-US" sz="2400" b="1" smtClean="0">
                <a:solidFill>
                  <a:srgbClr val="FF0000"/>
                </a:solidFill>
                <a:ea typeface="宋体" pitchFamily="2" charset="-122"/>
              </a:rPr>
              <a:t>压力测试 </a:t>
            </a:r>
          </a:p>
          <a:p>
            <a:pPr lvl="1" eaLnBrk="1" hangingPunct="1">
              <a:lnSpc>
                <a:spcPct val="150000"/>
              </a:lnSpc>
            </a:pPr>
            <a:r>
              <a:rPr lang="zh-CN" altLang="en-US" sz="2000" b="1" smtClean="0">
                <a:ea typeface="宋体" pitchFamily="2" charset="-122"/>
              </a:rPr>
              <a:t>进行压力测试是指实际破坏一个 </a:t>
            </a:r>
            <a:r>
              <a:rPr lang="en-US" altLang="zh-CN" sz="2000" b="1" smtClean="0">
                <a:ea typeface="宋体" pitchFamily="2" charset="-122"/>
              </a:rPr>
              <a:t>Web </a:t>
            </a:r>
            <a:r>
              <a:rPr lang="zh-CN" altLang="en-US" sz="2000" b="1" smtClean="0">
                <a:ea typeface="宋体" pitchFamily="2" charset="-122"/>
              </a:rPr>
              <a:t>应用系统，测试系统的反映。压力测试是测试系统的限制和故障恢复能力，也就是测试 </a:t>
            </a:r>
            <a:r>
              <a:rPr lang="en-US" altLang="zh-CN" sz="2000" b="1" smtClean="0">
                <a:ea typeface="宋体" pitchFamily="2" charset="-122"/>
              </a:rPr>
              <a:t>Web </a:t>
            </a:r>
            <a:r>
              <a:rPr lang="zh-CN" altLang="en-US" sz="2000" b="1" smtClean="0">
                <a:ea typeface="宋体" pitchFamily="2" charset="-122"/>
              </a:rPr>
              <a:t>应用系统会不会崩溃，在什么情况下会崩溃。黑客常常提供错误的数据负载，直到 </a:t>
            </a:r>
            <a:r>
              <a:rPr lang="en-US" altLang="zh-CN" sz="2000" b="1" smtClean="0">
                <a:ea typeface="宋体" pitchFamily="2" charset="-122"/>
              </a:rPr>
              <a:t>Web </a:t>
            </a:r>
            <a:r>
              <a:rPr lang="zh-CN" altLang="en-US" sz="2000" b="1" smtClean="0">
                <a:ea typeface="宋体" pitchFamily="2" charset="-122"/>
              </a:rPr>
              <a:t>应用系统崩溃，接着当系统重新启动时获得存取权。 </a:t>
            </a:r>
          </a:p>
          <a:p>
            <a:pPr lvl="1" eaLnBrk="1" hangingPunct="1">
              <a:lnSpc>
                <a:spcPct val="150000"/>
              </a:lnSpc>
            </a:pPr>
            <a:r>
              <a:rPr lang="zh-CN" altLang="en-US" sz="2000" b="1" smtClean="0">
                <a:ea typeface="宋体" pitchFamily="2" charset="-122"/>
              </a:rPr>
              <a:t>压力测试的区域主要包括表单、登陆和其他信息传输页面等。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3427"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3428" name="Rectangle 2"/>
          <p:cNvSpPr>
            <a:spLocks noGrp="1" noChangeArrowheads="1"/>
          </p:cNvSpPr>
          <p:nvPr>
            <p:ph type="title"/>
          </p:nvPr>
        </p:nvSpPr>
        <p:spPr/>
        <p:txBody>
          <a:bodyPr/>
          <a:lstStyle/>
          <a:p>
            <a:pPr eaLnBrk="1" hangingPunct="1"/>
            <a:r>
              <a:rPr lang="zh-CN" altLang="en-US" smtClean="0">
                <a:ea typeface="宋体" pitchFamily="2" charset="-122"/>
              </a:rPr>
              <a:t>可用性测试</a:t>
            </a:r>
          </a:p>
        </p:txBody>
      </p:sp>
      <p:sp>
        <p:nvSpPr>
          <p:cNvPr id="542723" name="Rectangle 3"/>
          <p:cNvSpPr>
            <a:spLocks noGrp="1" noChangeArrowheads="1"/>
          </p:cNvSpPr>
          <p:nvPr>
            <p:ph type="body" idx="1"/>
          </p:nvPr>
        </p:nvSpPr>
        <p:spPr/>
        <p:txBody>
          <a:bodyPr/>
          <a:lstStyle/>
          <a:p>
            <a:pPr eaLnBrk="1" hangingPunct="1">
              <a:lnSpc>
                <a:spcPct val="150000"/>
              </a:lnSpc>
            </a:pPr>
            <a:r>
              <a:rPr lang="zh-CN" altLang="en-US" sz="2400" b="1" smtClean="0">
                <a:solidFill>
                  <a:srgbClr val="FF0000"/>
                </a:solidFill>
                <a:ea typeface="宋体" pitchFamily="2" charset="-122"/>
              </a:rPr>
              <a:t>导航测试 </a:t>
            </a:r>
          </a:p>
          <a:p>
            <a:pPr lvl="1" eaLnBrk="1" hangingPunct="1">
              <a:lnSpc>
                <a:spcPct val="150000"/>
              </a:lnSpc>
            </a:pPr>
            <a:r>
              <a:rPr lang="zh-CN" altLang="en-US" sz="2000" b="1" smtClean="0">
                <a:ea typeface="宋体" pitchFamily="2" charset="-122"/>
              </a:rPr>
              <a:t>    导航描述了用户在一个页面内操作的方式，在不同的用户接口控制之间，例如按钮、对话框、列表和窗口等；或在不同的连接页面之间。</a:t>
            </a:r>
          </a:p>
          <a:p>
            <a:pPr lvl="1" eaLnBrk="1" hangingPunct="1">
              <a:lnSpc>
                <a:spcPct val="150000"/>
              </a:lnSpc>
            </a:pPr>
            <a:r>
              <a:rPr lang="zh-CN" altLang="en-US" sz="2000" b="1" smtClean="0">
                <a:ea typeface="宋体" pitchFamily="2" charset="-122"/>
              </a:rPr>
              <a:t>    通过考虑下列问题，可以决定一个 </a:t>
            </a:r>
            <a:r>
              <a:rPr lang="en-US" altLang="zh-CN" sz="2000" b="1" smtClean="0">
                <a:ea typeface="宋体" pitchFamily="2" charset="-122"/>
              </a:rPr>
              <a:t>Web </a:t>
            </a:r>
            <a:r>
              <a:rPr lang="zh-CN" altLang="en-US" sz="2000" b="1" smtClean="0">
                <a:ea typeface="宋体" pitchFamily="2" charset="-122"/>
              </a:rPr>
              <a:t>应用系统是否易于导航：导航是否直观？</a:t>
            </a:r>
          </a:p>
          <a:p>
            <a:pPr lvl="1" eaLnBrk="1" hangingPunct="1">
              <a:lnSpc>
                <a:spcPct val="150000"/>
              </a:lnSpc>
            </a:pPr>
            <a:r>
              <a:rPr lang="zh-CN" altLang="en-US" sz="2000" b="1" smtClean="0">
                <a:ea typeface="宋体" pitchFamily="2" charset="-122"/>
              </a:rPr>
              <a:t> </a:t>
            </a:r>
            <a:r>
              <a:rPr lang="en-US" altLang="zh-CN" sz="2000" b="1" smtClean="0">
                <a:ea typeface="宋体" pitchFamily="2" charset="-122"/>
              </a:rPr>
              <a:t>Web </a:t>
            </a:r>
            <a:r>
              <a:rPr lang="zh-CN" altLang="en-US" sz="2000" b="1" smtClean="0">
                <a:ea typeface="宋体" pitchFamily="2" charset="-122"/>
              </a:rPr>
              <a:t>系统的主要部分是否可通过主页存取？ </a:t>
            </a:r>
          </a:p>
          <a:p>
            <a:pPr lvl="1" eaLnBrk="1" hangingPunct="1">
              <a:lnSpc>
                <a:spcPct val="150000"/>
              </a:lnSpc>
            </a:pPr>
            <a:r>
              <a:rPr lang="en-US" altLang="zh-CN" sz="2000" b="1" smtClean="0">
                <a:ea typeface="宋体" pitchFamily="2" charset="-122"/>
              </a:rPr>
              <a:t>Web </a:t>
            </a:r>
            <a:r>
              <a:rPr lang="zh-CN" altLang="en-US" sz="2000" b="1" smtClean="0">
                <a:ea typeface="宋体" pitchFamily="2" charset="-122"/>
              </a:rPr>
              <a:t>系统是否需要站点地图、搜索引擎或其他的导航帮助？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42723">
                                            <p:txEl>
                                              <p:pRg st="2" end="2"/>
                                            </p:txEl>
                                          </p:spTgt>
                                        </p:tgtEl>
                                        <p:attrNameLst>
                                          <p:attrName>style.visibility</p:attrName>
                                        </p:attrNameLst>
                                      </p:cBhvr>
                                      <p:to>
                                        <p:strVal val="visible"/>
                                      </p:to>
                                    </p:set>
                                    <p:anim to="" calcmode="lin" valueType="num">
                                      <p:cBhvr>
                                        <p:cTn id="7" dur="1" fill="hold"/>
                                        <p:tgtEl>
                                          <p:spTgt spid="542723">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42723">
                                            <p:txEl>
                                              <p:pRg st="3" end="3"/>
                                            </p:txEl>
                                          </p:spTgt>
                                        </p:tgtEl>
                                        <p:attrNameLst>
                                          <p:attrName>style.visibility</p:attrName>
                                        </p:attrNameLst>
                                      </p:cBhvr>
                                      <p:to>
                                        <p:strVal val="visible"/>
                                      </p:to>
                                    </p:set>
                                    <p:anim to="" calcmode="lin" valueType="num">
                                      <p:cBhvr>
                                        <p:cTn id="12" dur="1" fill="hold"/>
                                        <p:tgtEl>
                                          <p:spTgt spid="542723">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542723">
                                            <p:txEl>
                                              <p:pRg st="4" end="4"/>
                                            </p:txEl>
                                          </p:spTgt>
                                        </p:tgtEl>
                                        <p:attrNameLst>
                                          <p:attrName>style.visibility</p:attrName>
                                        </p:attrNameLst>
                                      </p:cBhvr>
                                      <p:to>
                                        <p:strVal val="visible"/>
                                      </p:to>
                                    </p:set>
                                    <p:anim to="" calcmode="lin" valueType="num">
                                      <p:cBhvr>
                                        <p:cTn id="17" dur="1" fill="hold"/>
                                        <p:tgtEl>
                                          <p:spTgt spid="54272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DED453FC-3134-45D1-B365-2F98BE5CD1B6}" type="datetime8">
              <a:rPr lang="zh-CN" altLang="en-US"/>
              <a:pPr>
                <a:defRPr/>
              </a:pPr>
              <a:t>2015年3月29日10时47分</a:t>
            </a:fld>
            <a:endParaRPr lang="zh-CN" altLang="zh-CN"/>
          </a:p>
        </p:txBody>
      </p:sp>
      <p:sp>
        <p:nvSpPr>
          <p:cNvPr id="104451" name="页脚占位符 5"/>
          <p:cNvSpPr>
            <a:spLocks noGrp="1"/>
          </p:cNvSpPr>
          <p:nvPr>
            <p:ph type="ftr" sz="quarter" idx="12"/>
          </p:nvPr>
        </p:nvSpPr>
        <p:spPr>
          <a:noFill/>
        </p:spPr>
        <p:txBody>
          <a:bodyPr/>
          <a:lstStyle>
            <a:lvl1pPr eaLnBrk="0" hangingPunct="0">
              <a:spcBef>
                <a:spcPct val="20000"/>
              </a:spcBef>
              <a:buClr>
                <a:schemeClr val="hlink"/>
              </a:buClr>
              <a:buFont typeface="Wingdings" pitchFamily="2" charset="2"/>
              <a:buChar char="v"/>
              <a:defRPr sz="3200">
                <a:solidFill>
                  <a:schemeClr val="tx1"/>
                </a:solidFill>
                <a:latin typeface="Arial"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pitchFamily="34" charset="0"/>
              </a:defRPr>
            </a:lvl2pPr>
            <a:lvl3pPr marL="1143000" indent="-228600" eaLnBrk="0" hangingPunct="0">
              <a:spcBef>
                <a:spcPct val="20000"/>
              </a:spcBef>
              <a:buClr>
                <a:schemeClr val="tx1"/>
              </a:buClr>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ClrTx/>
              <a:buFontTx/>
              <a:buNone/>
            </a:pPr>
            <a:r>
              <a:rPr lang="zh-CN" altLang="en-US" sz="1600" smtClean="0"/>
              <a:t>山东建筑大学计算机科学与技术学院软件工程专业</a:t>
            </a:r>
            <a:endParaRPr lang="en-US" altLang="zh-CN" sz="1600" smtClean="0"/>
          </a:p>
        </p:txBody>
      </p:sp>
      <p:sp>
        <p:nvSpPr>
          <p:cNvPr id="104452" name="Rectangle 2"/>
          <p:cNvSpPr>
            <a:spLocks noGrp="1" noChangeArrowheads="1"/>
          </p:cNvSpPr>
          <p:nvPr>
            <p:ph type="title"/>
          </p:nvPr>
        </p:nvSpPr>
        <p:spPr/>
        <p:txBody>
          <a:bodyPr/>
          <a:lstStyle/>
          <a:p>
            <a:pPr eaLnBrk="1" hangingPunct="1"/>
            <a:r>
              <a:rPr lang="zh-CN" altLang="en-US" smtClean="0">
                <a:ea typeface="宋体" pitchFamily="2" charset="-122"/>
              </a:rPr>
              <a:t>可用性测试</a:t>
            </a:r>
          </a:p>
        </p:txBody>
      </p:sp>
      <p:sp>
        <p:nvSpPr>
          <p:cNvPr id="550915" name="Rectangle 3"/>
          <p:cNvSpPr>
            <a:spLocks noGrp="1" noChangeArrowheads="1"/>
          </p:cNvSpPr>
          <p:nvPr>
            <p:ph type="body" idx="1"/>
          </p:nvPr>
        </p:nvSpPr>
        <p:spPr/>
        <p:txBody>
          <a:bodyPr/>
          <a:lstStyle/>
          <a:p>
            <a:pPr eaLnBrk="1" hangingPunct="1">
              <a:lnSpc>
                <a:spcPct val="150000"/>
              </a:lnSpc>
            </a:pPr>
            <a:r>
              <a:rPr lang="zh-CN" altLang="en-US" sz="2400" b="1" smtClean="0">
                <a:solidFill>
                  <a:srgbClr val="FF0000"/>
                </a:solidFill>
                <a:ea typeface="宋体" pitchFamily="2" charset="-122"/>
              </a:rPr>
              <a:t>导航测试 </a:t>
            </a:r>
          </a:p>
          <a:p>
            <a:pPr lvl="1" eaLnBrk="1" hangingPunct="1">
              <a:lnSpc>
                <a:spcPct val="150000"/>
              </a:lnSpc>
            </a:pPr>
            <a:r>
              <a:rPr lang="zh-CN" altLang="en-US" sz="2000" b="1" smtClean="0">
                <a:ea typeface="宋体" pitchFamily="2" charset="-122"/>
              </a:rPr>
              <a:t>在一个页面上放太多的信息往往起到与预期相反的效果。 </a:t>
            </a:r>
            <a:r>
              <a:rPr lang="en-US" altLang="zh-CN" sz="2000" b="1" smtClean="0">
                <a:ea typeface="宋体" pitchFamily="2" charset="-122"/>
              </a:rPr>
              <a:t>Web </a:t>
            </a:r>
            <a:r>
              <a:rPr lang="zh-CN" altLang="en-US" sz="2000" b="1" smtClean="0">
                <a:ea typeface="宋体" pitchFamily="2" charset="-122"/>
              </a:rPr>
              <a:t>应用系统的用户趋向于目的驱动，很快地扫描一个 </a:t>
            </a:r>
            <a:r>
              <a:rPr lang="en-US" altLang="zh-CN" sz="2000" b="1" smtClean="0">
                <a:ea typeface="宋体" pitchFamily="2" charset="-122"/>
              </a:rPr>
              <a:t>Web </a:t>
            </a:r>
            <a:r>
              <a:rPr lang="zh-CN" altLang="en-US" sz="2000" b="1" smtClean="0">
                <a:ea typeface="宋体" pitchFamily="2" charset="-122"/>
              </a:rPr>
              <a:t>应用系统，看是否有满足自己需要的信息，如果没有，就会很快地离开。很少有用户愿意花时间去熟悉 </a:t>
            </a:r>
            <a:r>
              <a:rPr lang="en-US" altLang="zh-CN" sz="2000" b="1" smtClean="0">
                <a:ea typeface="宋体" pitchFamily="2" charset="-122"/>
              </a:rPr>
              <a:t>Web </a:t>
            </a:r>
            <a:r>
              <a:rPr lang="zh-CN" altLang="en-US" sz="2000" b="1" smtClean="0">
                <a:ea typeface="宋体" pitchFamily="2" charset="-122"/>
              </a:rPr>
              <a:t>应用系统的结构，因此， </a:t>
            </a:r>
            <a:r>
              <a:rPr lang="en-US" altLang="zh-CN" sz="2000" b="1" smtClean="0">
                <a:ea typeface="宋体" pitchFamily="2" charset="-122"/>
              </a:rPr>
              <a:t>Web </a:t>
            </a:r>
            <a:r>
              <a:rPr lang="zh-CN" altLang="en-US" sz="2000" b="1" smtClean="0">
                <a:ea typeface="宋体" pitchFamily="2" charset="-122"/>
              </a:rPr>
              <a:t>应用系统导航帮助要尽可能地准确。 </a:t>
            </a:r>
          </a:p>
          <a:p>
            <a:pPr lvl="1" eaLnBrk="1" hangingPunct="1">
              <a:lnSpc>
                <a:spcPct val="150000"/>
              </a:lnSpc>
            </a:pPr>
            <a:r>
              <a:rPr lang="zh-CN" altLang="en-US" sz="2000" b="1" smtClean="0">
                <a:ea typeface="宋体" pitchFamily="2" charset="-122"/>
              </a:rPr>
              <a:t>导航的另一个重要方面是 </a:t>
            </a:r>
            <a:r>
              <a:rPr lang="en-US" altLang="zh-CN" sz="2000" b="1" smtClean="0">
                <a:ea typeface="宋体" pitchFamily="2" charset="-122"/>
              </a:rPr>
              <a:t>Web </a:t>
            </a:r>
            <a:r>
              <a:rPr lang="zh-CN" altLang="en-US" sz="2000" b="1" smtClean="0">
                <a:ea typeface="宋体" pitchFamily="2" charset="-122"/>
              </a:rPr>
              <a:t>应用系统的页面结构、导航、菜单、连接的风格是否一致。确保用户凭直觉就知道 </a:t>
            </a:r>
            <a:r>
              <a:rPr lang="en-US" altLang="zh-CN" sz="2000" b="1" smtClean="0">
                <a:ea typeface="宋体" pitchFamily="2" charset="-122"/>
              </a:rPr>
              <a:t>Web </a:t>
            </a:r>
            <a:r>
              <a:rPr lang="zh-CN" altLang="en-US" sz="2000" b="1" smtClean="0">
                <a:ea typeface="宋体" pitchFamily="2" charset="-122"/>
              </a:rPr>
              <a:t>应用系统里面是否还有内容，内容在什么地方。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0915">
                                            <p:txEl>
                                              <p:pRg st="1" end="1"/>
                                            </p:txEl>
                                          </p:spTgt>
                                        </p:tgtEl>
                                        <p:attrNameLst>
                                          <p:attrName>style.visibility</p:attrName>
                                        </p:attrNameLst>
                                      </p:cBhvr>
                                      <p:to>
                                        <p:strVal val="visible"/>
                                      </p:to>
                                    </p:set>
                                    <p:anim to="" calcmode="lin" valueType="num">
                                      <p:cBhvr>
                                        <p:cTn id="7" dur="1" fill="hold"/>
                                        <p:tgtEl>
                                          <p:spTgt spid="550915">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50915">
                                            <p:txEl>
                                              <p:pRg st="2" end="2"/>
                                            </p:txEl>
                                          </p:spTgt>
                                        </p:tgtEl>
                                        <p:attrNameLst>
                                          <p:attrName>style.visibility</p:attrName>
                                        </p:attrNameLst>
                                      </p:cBhvr>
                                      <p:to>
                                        <p:strVal val="visible"/>
                                      </p:to>
                                    </p:set>
                                    <p:anim to="" calcmode="lin" valueType="num">
                                      <p:cBhvr>
                                        <p:cTn id="12" dur="1" fill="hold"/>
                                        <p:tgtEl>
                                          <p:spTgt spid="550915">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db2004c002l">
  <a:themeElements>
    <a:clrScheme name="cdb2004c002l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cdb2004c002l">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db2004c002l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cdb2004c002l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cdb2004c002l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cdb2004c002l</Template>
  <TotalTime>4333</TotalTime>
  <Words>9707</Words>
  <Application>Microsoft Office PowerPoint</Application>
  <PresentationFormat>全屏显示(4:3)</PresentationFormat>
  <Paragraphs>906</Paragraphs>
  <Slides>109</Slides>
  <Notes>10</Notes>
  <HiddenSlides>5</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109</vt:i4>
      </vt:variant>
    </vt:vector>
  </HeadingPairs>
  <TitlesOfParts>
    <vt:vector size="122" baseType="lpstr">
      <vt:lpstr>Arial</vt:lpstr>
      <vt:lpstr>宋体</vt:lpstr>
      <vt:lpstr>Verdana</vt:lpstr>
      <vt:lpstr>Wingdings</vt:lpstr>
      <vt:lpstr>Arial Black</vt:lpstr>
      <vt:lpstr>黑体</vt:lpstr>
      <vt:lpstr>微软雅黑</vt:lpstr>
      <vt:lpstr>仿宋_GB2312</vt:lpstr>
      <vt:lpstr>Times New Roman</vt:lpstr>
      <vt:lpstr>cdb2004c002l</vt:lpstr>
      <vt:lpstr>Microsoft Visio Drawing</vt:lpstr>
      <vt:lpstr>Bitmap Image</vt:lpstr>
      <vt:lpstr>Visio.Drawing.11</vt:lpstr>
      <vt:lpstr>内容回顾</vt:lpstr>
      <vt:lpstr> 黑盒测试</vt:lpstr>
      <vt:lpstr>白盒测试</vt:lpstr>
      <vt:lpstr>静态测试</vt:lpstr>
      <vt:lpstr>动态测试</vt:lpstr>
      <vt:lpstr>单元测试和集成测试</vt:lpstr>
      <vt:lpstr>系统测试</vt:lpstr>
      <vt:lpstr>易用性测试（usability  testing）</vt:lpstr>
      <vt:lpstr>界面测试（UI  testing）</vt:lpstr>
      <vt:lpstr>界面测试（UI  testing）</vt:lpstr>
      <vt:lpstr>界面测试（UI  testing）</vt:lpstr>
      <vt:lpstr>界面测试（UI  testing）</vt:lpstr>
      <vt:lpstr>界面测试（UI  testing）</vt:lpstr>
      <vt:lpstr>安装测试 </vt:lpstr>
      <vt:lpstr>安装测试（installation  testing）</vt:lpstr>
      <vt:lpstr>安装测试（installation  testing）</vt:lpstr>
      <vt:lpstr>安装测试（installation  testing）</vt:lpstr>
      <vt:lpstr>兼容性测试（compatibility  testing）</vt:lpstr>
      <vt:lpstr>兼容性测试（compatibility  testing）</vt:lpstr>
      <vt:lpstr>兼容性测试（compatibility  testing）</vt:lpstr>
      <vt:lpstr>兼容性测试（compatibility  testing）</vt:lpstr>
      <vt:lpstr>兼容性测试（compatibility  testing）</vt:lpstr>
      <vt:lpstr>兼容性测试（compatibility  testing）</vt:lpstr>
      <vt:lpstr>兼容性测试（compatibility  testing）</vt:lpstr>
      <vt:lpstr>兼容性测试（compatibility  testing）</vt:lpstr>
      <vt:lpstr>兼容性测试（compatibility  testing）</vt:lpstr>
      <vt:lpstr>系统测试 </vt:lpstr>
      <vt:lpstr>软件性能概念</vt:lpstr>
      <vt:lpstr>软件性能概念</vt:lpstr>
      <vt:lpstr>不同角色对软件性能的理解</vt:lpstr>
      <vt:lpstr>软件性能重要性</vt:lpstr>
      <vt:lpstr>软件性能重要性</vt:lpstr>
      <vt:lpstr>常用性能指标</vt:lpstr>
      <vt:lpstr>1.响应时间</vt:lpstr>
      <vt:lpstr>1.响应时间</vt:lpstr>
      <vt:lpstr>1.响应时间</vt:lpstr>
      <vt:lpstr>1.响应时间</vt:lpstr>
      <vt:lpstr>1.响应时间</vt:lpstr>
      <vt:lpstr>1.响应时间</vt:lpstr>
      <vt:lpstr>1.响应时间</vt:lpstr>
      <vt:lpstr>1.响应时间</vt:lpstr>
      <vt:lpstr>1.响应时间</vt:lpstr>
      <vt:lpstr>2.并发用户数</vt:lpstr>
      <vt:lpstr>2.并发用户数</vt:lpstr>
      <vt:lpstr>2.并发用户数</vt:lpstr>
      <vt:lpstr>2.并发用户数</vt:lpstr>
      <vt:lpstr>2.并发用户数</vt:lpstr>
      <vt:lpstr>2.并发用户数</vt:lpstr>
      <vt:lpstr>3.吞吐量</vt:lpstr>
      <vt:lpstr>4.服务器性能计数器</vt:lpstr>
      <vt:lpstr>性能测试</vt:lpstr>
      <vt:lpstr>性能测试</vt:lpstr>
      <vt:lpstr>性能测试</vt:lpstr>
      <vt:lpstr>性能测试</vt:lpstr>
      <vt:lpstr>1. 一般性能测试</vt:lpstr>
      <vt:lpstr>1. 一般性能测试</vt:lpstr>
      <vt:lpstr>2. 稳定性测试</vt:lpstr>
      <vt:lpstr>2. 稳定性测试</vt:lpstr>
      <vt:lpstr>3. 负载测试</vt:lpstr>
      <vt:lpstr>3. 负载测试</vt:lpstr>
      <vt:lpstr>4. 压力测试</vt:lpstr>
      <vt:lpstr>性能测试实例</vt:lpstr>
      <vt:lpstr>软件性能影响因素</vt:lpstr>
      <vt:lpstr>软件性能影响因素</vt:lpstr>
      <vt:lpstr>软件性能影响因素</vt:lpstr>
      <vt:lpstr>性能需求分析</vt:lpstr>
      <vt:lpstr>性能需求分析</vt:lpstr>
      <vt:lpstr>针对性能要求的系统设计</vt:lpstr>
      <vt:lpstr>针对性能要求的系统设计</vt:lpstr>
      <vt:lpstr>针对性能要求的系统设计</vt:lpstr>
      <vt:lpstr>针对性能要求的系统设计</vt:lpstr>
      <vt:lpstr>性能测试</vt:lpstr>
      <vt:lpstr>测试指标的分析与提取</vt:lpstr>
      <vt:lpstr>混合业务的用户比例 </vt:lpstr>
      <vt:lpstr>测试指标及要求</vt:lpstr>
      <vt:lpstr>确认测试的业务</vt:lpstr>
      <vt:lpstr>系统测试 </vt:lpstr>
      <vt:lpstr>系统测试 </vt:lpstr>
      <vt:lpstr>系统测试 </vt:lpstr>
      <vt:lpstr>验收测试</vt:lpstr>
      <vt:lpstr>验收测试</vt:lpstr>
      <vt:lpstr>单元、集成、系统、验收测试比较</vt:lpstr>
      <vt:lpstr>回归测试、冒烟测试、随机测试</vt:lpstr>
      <vt:lpstr>回归测试、冒烟测试、随机测试</vt:lpstr>
      <vt:lpstr>回归测试、冒烟测试、随机测试</vt:lpstr>
      <vt:lpstr>回归测试、冒烟测试、随机测试</vt:lpstr>
      <vt:lpstr>不同测试分类之间的关系</vt:lpstr>
      <vt:lpstr>小结</vt:lpstr>
      <vt:lpstr>一个WEB系统的系统测试方案的案例分析</vt:lpstr>
      <vt:lpstr>功能测试</vt:lpstr>
      <vt:lpstr>功能测试</vt:lpstr>
      <vt:lpstr>功能测试</vt:lpstr>
      <vt:lpstr>功能测试</vt:lpstr>
      <vt:lpstr>功能测试</vt:lpstr>
      <vt:lpstr>性能测试</vt:lpstr>
      <vt:lpstr>性能测试</vt:lpstr>
      <vt:lpstr>性能测试</vt:lpstr>
      <vt:lpstr>可用性测试</vt:lpstr>
      <vt:lpstr>可用性测试</vt:lpstr>
      <vt:lpstr>可用性测试</vt:lpstr>
      <vt:lpstr>可用性测试</vt:lpstr>
      <vt:lpstr>可用性测试</vt:lpstr>
      <vt:lpstr>客户端兼容性测试 </vt:lpstr>
      <vt:lpstr>客户端兼容性测试 </vt:lpstr>
      <vt:lpstr>安全性测试 </vt:lpstr>
      <vt:lpstr>安全性测试 </vt:lpstr>
      <vt:lpstr>总结</vt:lpstr>
      <vt:lpstr>作业题</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微软用户</dc:creator>
  <cp:lastModifiedBy>Microsoft</cp:lastModifiedBy>
  <cp:revision>930</cp:revision>
  <dcterms:created xsi:type="dcterms:W3CDTF">2009-07-20T08:06:11Z</dcterms:created>
  <dcterms:modified xsi:type="dcterms:W3CDTF">2015-03-29T03:59:58Z</dcterms:modified>
</cp:coreProperties>
</file>