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85B1D-D0DE-44CA-9463-8A396284FE07}">
  <a:tblStyle styleId="{C2F85B1D-D0DE-44CA-9463-8A396284FE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d41ecf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d41ecf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d41ecfe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d41ecf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d56243a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dd56243a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d50c22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dd50c22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d56243a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d56243a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d56243a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d56243a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d56243a3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d56243a3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d56243a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d56243a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d56243a3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d56243a3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d56243a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d56243a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d56243a3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d56243a3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8" name="Google Shape;138;p15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9" name="Google Shape;139;p15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2" name="Google Shape;172;p18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3" name="Google Shape;173;p18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74" name="Google Shape;174;p18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1" name="Google Shape;191;p19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2" name="Google Shape;192;p19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3" name="Google Shape;193;p19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19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19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25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7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ctrTitle"/>
          </p:nvPr>
        </p:nvSpPr>
        <p:spPr>
          <a:xfrm>
            <a:off x="972300" y="142145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Pairs Trading in U</a:t>
            </a:r>
            <a:r>
              <a:rPr lang="en"/>
              <a:t>tilities </a:t>
            </a:r>
            <a:endParaRPr/>
          </a:p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1902000" y="3413500"/>
            <a:ext cx="5340000" cy="56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 Medium"/>
                <a:ea typeface="Poppins Medium"/>
                <a:cs typeface="Poppins Medium"/>
                <a:sym typeface="Poppins Medium"/>
              </a:rPr>
              <a:t>Group 9: Chenyang Que, Haoxuan Su, Hongyang Lu, Runyao Tang, Jiahao Zhang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2000250" y="194300"/>
            <a:ext cx="51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Performance</a:t>
            </a:r>
            <a:endParaRPr/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75" y="998850"/>
            <a:ext cx="4074875" cy="341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25" y="998850"/>
            <a:ext cx="4074875" cy="34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75" y="767000"/>
            <a:ext cx="7762651" cy="43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>
            <p:ph type="title"/>
          </p:nvPr>
        </p:nvSpPr>
        <p:spPr>
          <a:xfrm>
            <a:off x="2000250" y="194300"/>
            <a:ext cx="51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Performance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1339550" y="81800"/>
            <a:ext cx="601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112950" y="725100"/>
            <a:ext cx="67548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Refining Entry Points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Threshold-Based Trading Model: One limitation is the lack of precision in defining entry points.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Deep Learning Model: Implementing Autoencoder LSTM for Time Series Forecasting could achieve more robust performance.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920975" y="4517850"/>
            <a:ext cx="807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Sarmento, Simão Moraes, and Nuno Horta.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A machine learning based pairs trading investment strategy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. Springer, 2020.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Gu, Shihao, Bryan Kelly, and Dacheng Xiu. "Autoencoder asset pricing models."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Journal of Econometrics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 222, no. 1 (2021): 429-450.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Stübinger, Johannes, and Sylvia Endres. "Pairs trading with a mean-reverting jump–diffusion model on high-frequency data."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Quantitative Finance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 18, no. 10 (2018): 1735-1751.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350" y="535950"/>
            <a:ext cx="2202925" cy="22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 txBox="1"/>
          <p:nvPr/>
        </p:nvSpPr>
        <p:spPr>
          <a:xfrm>
            <a:off x="34950" y="2205750"/>
            <a:ext cx="90741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Sentiment and Event Analysis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News Impact: Analyzing how news events cause price jumps.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Pair Selection: Selecting pairs based on mean-reversion speed and jump behavior to enhance performance.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Empirical Research</a:t>
            </a:r>
            <a:endParaRPr b="1" sz="175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Sector and Asset Variability: Conducting research across different sectors and asset classes.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Frequency Analysis: Investigating from different frequencies, including microstructure market data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2476500" y="1669650"/>
            <a:ext cx="41910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8" name="Google Shape;308;p31"/>
          <p:cNvSpPr txBox="1"/>
          <p:nvPr>
            <p:ph idx="2" type="title"/>
          </p:nvPr>
        </p:nvSpPr>
        <p:spPr>
          <a:xfrm>
            <a:off x="3759205" y="1254871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31"/>
          <p:cNvSpPr txBox="1"/>
          <p:nvPr>
            <p:ph idx="3" type="title"/>
          </p:nvPr>
        </p:nvSpPr>
        <p:spPr>
          <a:xfrm>
            <a:off x="4644505" y="1254871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0" name="Google Shape;310;p31"/>
          <p:cNvSpPr txBox="1"/>
          <p:nvPr>
            <p:ph idx="4" type="title"/>
          </p:nvPr>
        </p:nvSpPr>
        <p:spPr>
          <a:xfrm>
            <a:off x="3781918" y="20923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1" name="Google Shape;311;p31"/>
          <p:cNvSpPr txBox="1"/>
          <p:nvPr>
            <p:ph idx="5" type="title"/>
          </p:nvPr>
        </p:nvSpPr>
        <p:spPr>
          <a:xfrm>
            <a:off x="4644493" y="20923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2" name="Google Shape;312;p31"/>
          <p:cNvSpPr txBox="1"/>
          <p:nvPr>
            <p:ph idx="1" type="subTitle"/>
          </p:nvPr>
        </p:nvSpPr>
        <p:spPr>
          <a:xfrm>
            <a:off x="1470000" y="1271825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13" name="Google Shape;313;p31"/>
          <p:cNvSpPr txBox="1"/>
          <p:nvPr>
            <p:ph idx="8" type="subTitle"/>
          </p:nvPr>
        </p:nvSpPr>
        <p:spPr>
          <a:xfrm>
            <a:off x="5410050" y="2929825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Machine Learning</a:t>
            </a:r>
            <a:endParaRPr sz="1700"/>
          </a:p>
        </p:txBody>
      </p:sp>
      <p:sp>
        <p:nvSpPr>
          <p:cNvPr id="314" name="Google Shape;314;p31"/>
          <p:cNvSpPr txBox="1"/>
          <p:nvPr>
            <p:ph idx="13" type="subTitle"/>
          </p:nvPr>
        </p:nvSpPr>
        <p:spPr>
          <a:xfrm>
            <a:off x="5507075" y="209234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trading</a:t>
            </a:r>
            <a:endParaRPr/>
          </a:p>
        </p:txBody>
      </p:sp>
      <p:sp>
        <p:nvSpPr>
          <p:cNvPr id="315" name="Google Shape;315;p31"/>
          <p:cNvSpPr txBox="1"/>
          <p:nvPr>
            <p:ph idx="14" type="subTitle"/>
          </p:nvPr>
        </p:nvSpPr>
        <p:spPr>
          <a:xfrm>
            <a:off x="5453550" y="3816050"/>
            <a:ext cx="2779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>
            <p:ph idx="2" type="title"/>
          </p:nvPr>
        </p:nvSpPr>
        <p:spPr>
          <a:xfrm>
            <a:off x="3781930" y="2929821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8" name="Google Shape;318;p31"/>
          <p:cNvSpPr txBox="1"/>
          <p:nvPr>
            <p:ph idx="2" type="title"/>
          </p:nvPr>
        </p:nvSpPr>
        <p:spPr>
          <a:xfrm>
            <a:off x="4678618" y="2929821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1"/>
          <p:cNvSpPr txBox="1"/>
          <p:nvPr>
            <p:ph idx="2" type="title"/>
          </p:nvPr>
        </p:nvSpPr>
        <p:spPr>
          <a:xfrm>
            <a:off x="3781930" y="376729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20" name="Google Shape;320;p31"/>
          <p:cNvSpPr txBox="1"/>
          <p:nvPr>
            <p:ph idx="1" type="subTitle"/>
          </p:nvPr>
        </p:nvSpPr>
        <p:spPr>
          <a:xfrm>
            <a:off x="5068625" y="1271825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</a:t>
            </a:r>
            <a:endParaRPr/>
          </a:p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1493825" y="209235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Trading Execution</a:t>
            </a:r>
            <a:endParaRPr sz="1100"/>
          </a:p>
        </p:txBody>
      </p:sp>
      <p:sp>
        <p:nvSpPr>
          <p:cNvPr id="322" name="Google Shape;322;p31"/>
          <p:cNvSpPr txBox="1"/>
          <p:nvPr>
            <p:ph idx="8" type="subTitle"/>
          </p:nvPr>
        </p:nvSpPr>
        <p:spPr>
          <a:xfrm>
            <a:off x="1660500" y="2902200"/>
            <a:ext cx="20976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Cointegration</a:t>
            </a:r>
            <a:endParaRPr sz="1700"/>
          </a:p>
        </p:txBody>
      </p:sp>
      <p:sp>
        <p:nvSpPr>
          <p:cNvPr id="323" name="Google Shape;323;p31"/>
          <p:cNvSpPr txBox="1"/>
          <p:nvPr>
            <p:ph idx="2" type="title"/>
          </p:nvPr>
        </p:nvSpPr>
        <p:spPr>
          <a:xfrm>
            <a:off x="4678630" y="373984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24" name="Google Shape;324;p31"/>
          <p:cNvSpPr txBox="1"/>
          <p:nvPr>
            <p:ph idx="14" type="subTitle"/>
          </p:nvPr>
        </p:nvSpPr>
        <p:spPr>
          <a:xfrm>
            <a:off x="2074075" y="3767300"/>
            <a:ext cx="1513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3300900" y="92025"/>
            <a:ext cx="26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490700" y="829800"/>
            <a:ext cx="51480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Machine learning for pairs trading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Assets Price &amp; Return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 dimensional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Non-linear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 Unsupervised Learning find more promising pairs?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urpose: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finding the appropriate candidate pairs 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selecting the most promising ones.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Compare with traditional method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OPTICS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964425" y="4848000"/>
            <a:ext cx="7704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Sarmento, Simão Moraes, and Nuno Horta.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</a:rPr>
              <a:t>A machine learning based pairs trading investment strategy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. Springer, 2020.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52" y="773250"/>
            <a:ext cx="2520675" cy="38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3224700" y="153375"/>
            <a:ext cx="26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249550" y="991175"/>
            <a:ext cx="42834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Data: Yahoo finance API (yahooquery)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 market: 9502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asset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Stock: 6010 (exclude ETF)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Sector Utilities: 82 stocks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Pairs: (82*81)/2 =  3321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Daily data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Train period 2023/03 - 2023/12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Test period 2023/01-2023/04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350" y="1454075"/>
            <a:ext cx="5562476" cy="25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0" y="0"/>
            <a:ext cx="86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Trading Execution</a:t>
            </a:r>
            <a:r>
              <a:rPr lang="en" sz="2400"/>
              <a:t>  Threshold-Based Trading Model</a:t>
            </a:r>
            <a:endParaRPr sz="2400"/>
          </a:p>
        </p:txBody>
      </p:sp>
      <p:sp>
        <p:nvSpPr>
          <p:cNvPr id="345" name="Google Shape;345;p34"/>
          <p:cNvSpPr txBox="1"/>
          <p:nvPr/>
        </p:nvSpPr>
        <p:spPr>
          <a:xfrm>
            <a:off x="364925" y="695050"/>
            <a:ext cx="83409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Calculate the spread’s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(St = Yt − Xt )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mean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μ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and standard deviation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σ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during the pair’s formation period.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Define the model thresholds: the threshold that triggers a long position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,the threshold that triggers a short position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and the exit threshold exit that defines the level at which a position should be exited.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Monitor the evolution of the spread, St and control if any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threshold is crossed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 case L is crossed, go long the spread by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buying Y and selling X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.If S is triggered, short the spread by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selling Y and buying X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. Exit position when exit is triggered and a position was being held.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3148500" y="0"/>
            <a:ext cx="26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</a:t>
            </a:r>
            <a:endParaRPr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0" y="665550"/>
            <a:ext cx="8647974" cy="42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3045275" y="10700"/>
            <a:ext cx="32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ointegration</a:t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964425" y="4848000"/>
            <a:ext cx="7704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Sarmento, Simão Moraes, and Nuno Horta.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 machine learning based pairs trading investment strategy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Springer, 2020.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163075" y="2536025"/>
            <a:ext cx="8245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Mean-Reversion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Stationarity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Mean-reversion is the tendency of a time series to return to its historical average over time.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Stationarity implies that the statistical properties of a time series, such as mean and variance, do not change over time.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1" y="782750"/>
            <a:ext cx="7657176" cy="18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785825" y="3536625"/>
            <a:ext cx="8245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Cointegration Test p-value &lt; 0.05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Ensures a stable long-term relationship between the pair.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Hurst Exponent </a:t>
            </a: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 0.5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Confirms mean-reverting behavior.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&lt;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Half-Life &lt; 365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Validates that the mean reversion occurs at a reasonable pace.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Mean-Cross &gt;=12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Ensures sufficient trading opportunities through frequent mean reversion.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894926" y="194995"/>
            <a:ext cx="593070" cy="508253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2248650" y="173825"/>
            <a:ext cx="47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84825" y="912675"/>
            <a:ext cx="58569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dentification of two securities, for example two stocks, for which the corresponding prices series display a similar behaviour, or simply seem to be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linked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each other.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ormalization &amp;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Dimensionality reduction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imported,adjusted, standardized these data and find a compact representation for each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T-SNE:Non-linear method.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Unsupervised Learning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—apply an appropriate clustering algorithm;   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OPTICS：A density-based algorith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Handles Varying Densities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Effectively with Noise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Flexible Clustering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 pairs—define a set of rules to select pairs for trading.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Combined with Cointegration, we finally came up with 4 pairs that can meet all our requirements.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25" y="989025"/>
            <a:ext cx="2849299" cy="27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2000250" y="194300"/>
            <a:ext cx="51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Beaktest</a:t>
            </a:r>
            <a:endParaRPr/>
          </a:p>
        </p:txBody>
      </p:sp>
      <p:graphicFrame>
        <p:nvGraphicFramePr>
          <p:cNvPr id="374" name="Google Shape;374;p38"/>
          <p:cNvGraphicFramePr/>
          <p:nvPr/>
        </p:nvGraphicFramePr>
        <p:xfrm>
          <a:off x="116513" y="113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{C2F85B1D-D0DE-44CA-9463-8A396284FE07}</a:tableStyleId>
              </a:tblPr>
              <a:tblGrid>
                <a:gridCol w="594000"/>
                <a:gridCol w="865175"/>
                <a:gridCol w="503625"/>
                <a:gridCol w="891025"/>
                <a:gridCol w="503625"/>
                <a:gridCol w="632725"/>
                <a:gridCol w="1045950"/>
                <a:gridCol w="1110575"/>
                <a:gridCol w="865175"/>
                <a:gridCol w="1394650"/>
                <a:gridCol w="503625"/>
              </a:tblGrid>
              <a:tr h="30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Pair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correlation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pvalue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hurst_exponent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half_life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crossovers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Return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Std Dev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Max Drawdown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Sharpe Ratio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Omega</a:t>
                      </a:r>
                      <a:endParaRPr b="1" sz="800"/>
                    </a:p>
                  </a:txBody>
                  <a:tcPr marT="9525" marB="91425" marR="9525" marL="9525" anchor="b"/>
                </a:tc>
              </a:tr>
              <a:tr h="23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AGR_ES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0.977222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0.014088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0.371316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6.513701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-0.199022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0.084834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-0.075814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-2.346009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1.316523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3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BKH_POR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0.975519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0.03509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0.230085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36.62348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-0.047788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0.049497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-0.023879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-0.965465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1.186399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ES_WTRG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0.974181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0.021631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0.412536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38.71063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-0.136136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0.087945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-0.090848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-1.547979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1.34521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3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CPK_ORA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0.973617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0.001601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0.14878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7.060058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0.155662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0.101842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-0.026966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1.52847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1.443658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</a:tbl>
          </a:graphicData>
        </a:graphic>
      </p:graphicFrame>
      <p:graphicFrame>
        <p:nvGraphicFramePr>
          <p:cNvPr id="375" name="Google Shape;375;p38"/>
          <p:cNvGraphicFramePr/>
          <p:nvPr/>
        </p:nvGraphicFramePr>
        <p:xfrm>
          <a:off x="116525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{C2F85B1D-D0DE-44CA-9463-8A396284FE07}</a:tableStyleId>
              </a:tblPr>
              <a:tblGrid>
                <a:gridCol w="765200"/>
                <a:gridCol w="518775"/>
                <a:gridCol w="518775"/>
                <a:gridCol w="907875"/>
                <a:gridCol w="518775"/>
                <a:gridCol w="648500"/>
                <a:gridCol w="1076475"/>
                <a:gridCol w="1128375"/>
                <a:gridCol w="881950"/>
                <a:gridCol w="1426650"/>
                <a:gridCol w="518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Pair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OPTICS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pvalue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hurst_exponent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half_life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crossovers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Return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Std Dev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Max Drawdown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Sharpe Ratio</a:t>
                      </a:r>
                      <a:endParaRPr b="1" sz="8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Omega</a:t>
                      </a:r>
                      <a:endParaRPr b="1" sz="800"/>
                    </a:p>
                  </a:txBody>
                  <a:tcPr marT="9525" marB="91425" marR="9525" marL="9525" anchor="b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AMPS_SWX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74.49906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0.001184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0.390763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319.1302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2.384911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0.286012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-0.049647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8.338499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2.583018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AES_D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44.41755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0.010932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0.361442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265.1005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26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-0.049624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0.154581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-0.105985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-0.321022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1.627348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ARTNA_NWN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49.96095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0.004631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0.349361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49.28517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0.093354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0.135373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-0.047971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0.689605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1.455371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NWN_UGI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58.28693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0.040827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0.326623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172.0943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-0.192875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0.103003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-0.068142</a:t>
                      </a:r>
                      <a:endParaRPr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-1.872517</a:t>
                      </a:r>
                      <a:endParaRPr b="1" sz="800"/>
                    </a:p>
                  </a:txBody>
                  <a:tcPr marT="38100" marB="38100" marR="9525" marL="95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1.339657</a:t>
                      </a:r>
                      <a:endParaRPr b="1" sz="800"/>
                    </a:p>
                  </a:txBody>
                  <a:tcPr marT="38100" marB="38100" marR="9525" marL="9525" anchor="b"/>
                </a:tc>
              </a:tr>
            </a:tbl>
          </a:graphicData>
        </a:graphic>
      </p:graphicFrame>
      <p:sp>
        <p:nvSpPr>
          <p:cNvPr id="376" name="Google Shape;376;p38"/>
          <p:cNvSpPr txBox="1"/>
          <p:nvPr/>
        </p:nvSpPr>
        <p:spPr>
          <a:xfrm>
            <a:off x="116525" y="669000"/>
            <a:ext cx="196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116525" y="2461188"/>
            <a:ext cx="196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OPTICS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