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724" y="6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CD70-1CA4-3377-C60E-FD2A009AF4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2B7BC5-EC28-9DDA-EC03-0C19D8D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C3CB42-115D-1729-AAC2-6ADACD49CE32}"/>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FE05D3AE-AB6D-3195-7429-0206CC8AAE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6B3D0-ACD9-A2B0-B076-989E02127B5D}"/>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328711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51EDE-55FD-AB11-C785-BA4CEFE30F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54C0DD-A8A8-387B-49C5-B8F66EE0F6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D6CDE4-B85D-77AD-994D-5114B8A585B8}"/>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31F4BEE0-2B3E-31D6-348F-8399DCC7C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F84C38-8E33-9284-8CA2-D9E2961A2AA4}"/>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34623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EE03BC-E272-5B0B-6E07-CACA57A168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B91F970-A799-A69D-E9A4-451DFB1340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93C32D-08F2-958D-04E3-49D520D37D4E}"/>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D95BC6BF-3D27-97A7-ACB4-F10022B7BC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B85DED-2ED6-4CB0-4450-F745D9DF542D}"/>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214804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21726-46D5-9E40-B5FD-09A00C8D7B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8076F7-E61A-779B-37BB-3AE92B75198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8D7700-92E8-BCFD-3599-05BCBB8AAEB5}"/>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36497199-74CB-1EA8-618A-1B302AAA2A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7CB3F-C694-18BD-C850-8DBDEF8010A3}"/>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416804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1830F-AF56-822F-0FE1-8E23B6F7ED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057863-6DFE-3A5A-2579-46F990126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5282BA-CD56-246D-8DCC-FA4B615C97D5}"/>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9BDCFF0A-269B-BB2D-707D-30032BF6C9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9677EE-00F2-F0FE-02EB-C268E23700B8}"/>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49507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D03EF-664B-7113-22E9-B238F41565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01D49E-6556-F783-491A-933C3319A6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B3E338F-7BBB-6DDB-27AD-B0282490E0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A7356F-1E28-A0A9-D1AE-1461B780BD2F}"/>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1EB1B686-F217-ACDD-16F3-5A195BC13A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ECD346-D1BB-072F-F80B-B470920037FB}"/>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187759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140AB-F1AF-7234-435D-7AF01550C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EAE63F-25D1-B15C-D286-C238CE5A0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DBCC81-51D8-CE14-340E-6EDAB83869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12D457-C0A1-522D-690D-924215640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1B11FB-C87D-C13E-BAD1-D1B3592C3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1FFCA6-B6FE-557F-AA6D-314BA18A0364}"/>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9189F544-D633-512C-1DF6-C6BAE00259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3FDA85-94E4-06E4-9D24-D61ED22EBF3E}"/>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35172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B42E-2C1C-679B-A1DD-21DA912E13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712E39-A67A-3266-4FED-A8ABF3ED95F8}"/>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8D227BDD-35D3-B5DA-4309-F4AE10B226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B2E8E3-3274-C10C-0863-EA3AA63C3857}"/>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50912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74A532-8F51-07C6-79CC-B3F598E00819}"/>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5400B7DC-58D5-C144-0A16-656FDE5F26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6816046-F9E8-0700-EB59-7DE77B589C56}"/>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216434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8888D-804E-FA2C-C1B0-0C8018877C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3FA7C8-5192-54DB-43E6-6EC37760F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4F478E-31F6-A0E7-C72E-D83490B8F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796272-2523-3E4D-61C5-D6437F241E3B}"/>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9FE2B494-7D1D-2B79-4F2C-F6C7FC2850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9D360E-BD4B-4786-9B85-968385544D46}"/>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339054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DAE6C-CADF-CE43-9B3A-E7678B5C44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FE622D-8850-332F-F296-C7B69440B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84349F-FA29-50B4-D686-8099C611D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1C954E-62CC-185E-6F0B-5C6BF2B0DC26}"/>
              </a:ext>
            </a:extLst>
          </p:cNvPr>
          <p:cNvSpPr>
            <a:spLocks noGrp="1"/>
          </p:cNvSpPr>
          <p:nvPr>
            <p:ph type="dt" sz="half" idx="10"/>
          </p:nvPr>
        </p:nvSpPr>
        <p:spPr/>
        <p:txBody>
          <a:bodyPr/>
          <a:lstStyle/>
          <a:p>
            <a:fld id="{700E9E9A-F1F9-4DF8-9762-4B5F0AE97F86}"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DC410FE6-F2F5-E466-3406-8E3CBB3E12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C685ED-8BDF-A240-3910-A1D711F131AA}"/>
              </a:ext>
            </a:extLst>
          </p:cNvPr>
          <p:cNvSpPr>
            <a:spLocks noGrp="1"/>
          </p:cNvSpPr>
          <p:nvPr>
            <p:ph type="sldNum" sz="quarter" idx="12"/>
          </p:nvPr>
        </p:nvSpPr>
        <p:spPr/>
        <p:txBody>
          <a:body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72019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39C5A3-6D23-6E5D-A011-2642AB12C0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91A79F-C1A8-48B0-5A54-DAE73C046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784497-5515-4C13-9E95-C624F6A90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E9E9A-F1F9-4DF8-9762-4B5F0AE97F86}"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7A451BF3-A935-21C4-160F-9C61AD2DA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27DD87-422F-122E-860B-646660866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92632-7C34-4F9A-9AC1-7C215EF8D56D}" type="slidenum">
              <a:rPr lang="zh-CN" altLang="en-US" smtClean="0"/>
              <a:t>‹#›</a:t>
            </a:fld>
            <a:endParaRPr lang="zh-CN" altLang="en-US"/>
          </a:p>
        </p:txBody>
      </p:sp>
    </p:spTree>
    <p:extLst>
      <p:ext uri="{BB962C8B-B14F-4D97-AF65-F5344CB8AC3E}">
        <p14:creationId xmlns:p14="http://schemas.microsoft.com/office/powerpoint/2010/main" val="379389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p.weixin.qq.com/s?__biz=MzIxNzc1Mzk3NQ==&amp;mid=2247484565&amp;idx=1&amp;sn=1cf88df58e7f34aa85dbdcb207249663&amp;chksm=97f5b48da0823d9baac724631a3775bbc33249e407e7aa4e6171060acbb4be352bc331095e91&amp;token=1845059629&amp;lang=zh_CN#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50AA2-3205-5A2B-9DE3-209C3138C743}"/>
              </a:ext>
            </a:extLst>
          </p:cNvPr>
          <p:cNvSpPr>
            <a:spLocks noGrp="1"/>
          </p:cNvSpPr>
          <p:nvPr>
            <p:ph type="ctrTitle"/>
          </p:nvPr>
        </p:nvSpPr>
        <p:spPr>
          <a:xfrm>
            <a:off x="1065654" y="1693003"/>
            <a:ext cx="9629847" cy="2387600"/>
          </a:xfrm>
        </p:spPr>
        <p:txBody>
          <a:bodyPr>
            <a:normAutofit/>
          </a:bodyPr>
          <a:lstStyle/>
          <a:p>
            <a:pPr algn="r"/>
            <a:r>
              <a:rPr lang="zh-CN" altLang="en-US" dirty="0"/>
              <a:t>两类数据之间的相似性分析</a:t>
            </a:r>
            <a:br>
              <a:rPr lang="en-US" altLang="zh-CN" dirty="0"/>
            </a:br>
            <a:r>
              <a:rPr lang="en-US" altLang="zh-CN" sz="3100" dirty="0"/>
              <a:t>-</a:t>
            </a:r>
            <a:r>
              <a:rPr lang="zh-CN" altLang="en-US" sz="3100" dirty="0"/>
              <a:t>普氏分析</a:t>
            </a:r>
          </a:p>
        </p:txBody>
      </p:sp>
    </p:spTree>
    <p:extLst>
      <p:ext uri="{BB962C8B-B14F-4D97-AF65-F5344CB8AC3E}">
        <p14:creationId xmlns:p14="http://schemas.microsoft.com/office/powerpoint/2010/main" val="174141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3A9A1D-EDE6-AD34-62B6-5DE174341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202" y="657205"/>
            <a:ext cx="4240927" cy="5645565"/>
          </a:xfrm>
          <a:prstGeom prst="rect">
            <a:avLst/>
          </a:prstGeom>
          <a:noFill/>
          <a:ln>
            <a:noFill/>
          </a:ln>
        </p:spPr>
      </p:pic>
      <p:sp>
        <p:nvSpPr>
          <p:cNvPr id="6" name="文本框 5">
            <a:extLst>
              <a:ext uri="{FF2B5EF4-FFF2-40B4-BE49-F238E27FC236}">
                <a16:creationId xmlns:a16="http://schemas.microsoft.com/office/drawing/2014/main" id="{5AABB030-F138-0382-B4A5-6EEC1E111F42}"/>
              </a:ext>
            </a:extLst>
          </p:cNvPr>
          <p:cNvSpPr txBox="1"/>
          <p:nvPr/>
        </p:nvSpPr>
        <p:spPr>
          <a:xfrm>
            <a:off x="5520860" y="2136338"/>
            <a:ext cx="6094854" cy="2585323"/>
          </a:xfrm>
          <a:prstGeom prst="rect">
            <a:avLst/>
          </a:prstGeom>
          <a:noFill/>
        </p:spPr>
        <p:txBody>
          <a:bodyPr wrap="square">
            <a:spAutoFit/>
          </a:bodyPr>
          <a:lstStyle/>
          <a:p>
            <a:r>
              <a:rPr lang="zh-CN" altLang="en-US" dirty="0"/>
              <a:t>大体意思是，作者测量了活性污泥（</a:t>
            </a:r>
            <a:r>
              <a:rPr lang="en-US" altLang="zh-CN" dirty="0"/>
              <a:t>AS</a:t>
            </a:r>
            <a:r>
              <a:rPr lang="zh-CN" altLang="en-US" dirty="0"/>
              <a:t>）中的细菌群落（</a:t>
            </a:r>
            <a:r>
              <a:rPr lang="en-US" altLang="zh-CN" dirty="0"/>
              <a:t>16S</a:t>
            </a:r>
            <a:r>
              <a:rPr lang="zh-CN" altLang="en-US" dirty="0"/>
              <a:t>）组成和抗生素抗性基因（</a:t>
            </a:r>
            <a:r>
              <a:rPr lang="en-US" altLang="zh-CN" dirty="0"/>
              <a:t>ARGs</a:t>
            </a:r>
            <a:r>
              <a:rPr lang="zh-CN" altLang="en-US" dirty="0"/>
              <a:t>）丰度，然后分别执行了</a:t>
            </a:r>
            <a:r>
              <a:rPr lang="en-US" altLang="zh-CN" dirty="0"/>
              <a:t>OTUs</a:t>
            </a:r>
            <a:r>
              <a:rPr lang="zh-CN" altLang="en-US" dirty="0"/>
              <a:t>和</a:t>
            </a:r>
            <a:r>
              <a:rPr lang="en-US" altLang="zh-CN" dirty="0"/>
              <a:t>ARGs </a:t>
            </a:r>
            <a:r>
              <a:rPr lang="zh-CN" altLang="en-US" dirty="0"/>
              <a:t>亚型的非度量多维标度（</a:t>
            </a:r>
            <a:r>
              <a:rPr lang="en-US" altLang="zh-CN" dirty="0"/>
              <a:t>NMDS</a:t>
            </a:r>
            <a:r>
              <a:rPr lang="zh-CN" altLang="en-US" dirty="0"/>
              <a:t>）分析，基于获得的两组</a:t>
            </a:r>
            <a:r>
              <a:rPr lang="en-US" altLang="zh-CN" dirty="0"/>
              <a:t>NMDS</a:t>
            </a:r>
            <a:r>
              <a:rPr lang="zh-CN" altLang="en-US" dirty="0"/>
              <a:t>坐标执行</a:t>
            </a:r>
            <a:r>
              <a:rPr lang="en-US" altLang="zh-CN" dirty="0"/>
              <a:t>Procrustes</a:t>
            </a:r>
            <a:r>
              <a:rPr lang="zh-CN" altLang="en-US" dirty="0"/>
              <a:t>分析以表征各样本的细菌物种丰度组成和抗生素抗性基因丰度组成的潜在一致性。</a:t>
            </a:r>
          </a:p>
          <a:p>
            <a:r>
              <a:rPr lang="zh-CN" altLang="en-US" dirty="0"/>
              <a:t>作者通过</a:t>
            </a:r>
            <a:r>
              <a:rPr lang="en-US" altLang="zh-CN" dirty="0"/>
              <a:t>Procrustes</a:t>
            </a:r>
            <a:r>
              <a:rPr lang="zh-CN" altLang="en-US" dirty="0"/>
              <a:t>分析的</a:t>
            </a:r>
            <a:r>
              <a:rPr lang="en-US" altLang="zh-CN" dirty="0"/>
              <a:t>M2</a:t>
            </a:r>
            <a:r>
              <a:rPr lang="zh-CN" altLang="en-US" dirty="0"/>
              <a:t>个统计量以及基于</a:t>
            </a:r>
            <a:r>
              <a:rPr lang="en-US" altLang="zh-CN" dirty="0"/>
              <a:t>999</a:t>
            </a:r>
            <a:r>
              <a:rPr lang="zh-CN" altLang="en-US" dirty="0"/>
              <a:t>次置换检验获得的显著性</a:t>
            </a:r>
            <a:r>
              <a:rPr lang="en-US" altLang="zh-CN" dirty="0"/>
              <a:t>p</a:t>
            </a:r>
            <a:r>
              <a:rPr lang="zh-CN" altLang="en-US" dirty="0"/>
              <a:t>值，指出各样本的细菌物种丰度组成和抗生素抗性基因丰度组成存在很强的关联。</a:t>
            </a:r>
          </a:p>
        </p:txBody>
      </p:sp>
    </p:spTree>
    <p:extLst>
      <p:ext uri="{BB962C8B-B14F-4D97-AF65-F5344CB8AC3E}">
        <p14:creationId xmlns:p14="http://schemas.microsoft.com/office/powerpoint/2010/main" val="102095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4BBBFE-1F5B-15F1-75A3-5E839D2B7997}"/>
              </a:ext>
            </a:extLst>
          </p:cNvPr>
          <p:cNvSpPr txBox="1"/>
          <p:nvPr/>
        </p:nvSpPr>
        <p:spPr>
          <a:xfrm>
            <a:off x="579233" y="114041"/>
            <a:ext cx="10764827" cy="2823209"/>
          </a:xfrm>
          <a:prstGeom prst="rect">
            <a:avLst/>
          </a:prstGeom>
          <a:noFill/>
        </p:spPr>
        <p:txBody>
          <a:bodyPr wrap="square">
            <a:spAutoFit/>
          </a:bodyPr>
          <a:lstStyle/>
          <a:p>
            <a:pPr algn="just">
              <a:lnSpc>
                <a:spcPct val="240000"/>
              </a:lnSpc>
              <a:spcBef>
                <a:spcPts val="600"/>
              </a:spcBef>
              <a:spcAft>
                <a:spcPts val="600"/>
              </a:spcAft>
            </a:pPr>
            <a:r>
              <a:rPr lang="en-US" altLang="zh-CN" sz="2800" b="1" kern="2200" dirty="0">
                <a:effectLst/>
                <a:ea typeface="宋体" panose="02010600030101010101" pitchFamily="2" charset="-122"/>
                <a:cs typeface="Times New Roman" panose="02020603050405020304" pitchFamily="18" charset="0"/>
              </a:rPr>
              <a:t>Procrustes</a:t>
            </a:r>
            <a:r>
              <a:rPr lang="zh-CN" altLang="zh-CN" sz="2800" b="1" kern="2200" dirty="0">
                <a:effectLst/>
                <a:ea typeface="宋体" panose="02010600030101010101" pitchFamily="2" charset="-122"/>
                <a:cs typeface="Times New Roman" panose="02020603050405020304" pitchFamily="18" charset="0"/>
              </a:rPr>
              <a:t>分析简介</a:t>
            </a:r>
            <a:endParaRPr lang="zh-CN" altLang="zh-CN" sz="4400" b="1" kern="2200" dirty="0">
              <a:effectLst/>
              <a:ea typeface="等线" panose="02010600030101010101" pitchFamily="2" charset="-122"/>
              <a:cs typeface="Times New Roman" panose="02020603050405020304" pitchFamily="18" charset="0"/>
            </a:endParaRPr>
          </a:p>
          <a:p>
            <a:pPr indent="266700" algn="just">
              <a:lnSpc>
                <a:spcPct val="150000"/>
              </a:lnSpc>
            </a:pPr>
            <a:r>
              <a:rPr lang="en-US" altLang="zh-CN" sz="1800" kern="100" dirty="0">
                <a:effectLst/>
                <a:ea typeface="宋体" panose="02010600030101010101" pitchFamily="2" charset="-122"/>
                <a:cs typeface="Times New Roman" panose="02020603050405020304" pitchFamily="18" charset="0"/>
              </a:rPr>
              <a:t>Procrustes</a:t>
            </a:r>
            <a:r>
              <a:rPr lang="zh-CN" altLang="zh-CN" sz="1800" kern="100" dirty="0">
                <a:effectLst/>
                <a:ea typeface="宋体" panose="02010600030101010101" pitchFamily="2" charset="-122"/>
                <a:cs typeface="Times New Roman" panose="02020603050405020304" pitchFamily="18" charset="0"/>
              </a:rPr>
              <a:t>分析（</a:t>
            </a:r>
            <a:r>
              <a:rPr lang="en-US" altLang="zh-CN" sz="1800" kern="100" dirty="0">
                <a:effectLst/>
                <a:ea typeface="宋体" panose="02010600030101010101" pitchFamily="2" charset="-122"/>
                <a:cs typeface="Times New Roman" panose="02020603050405020304" pitchFamily="18" charset="0"/>
              </a:rPr>
              <a:t>Procrustes Analysis</a:t>
            </a:r>
            <a:r>
              <a:rPr lang="zh-CN" altLang="zh-CN" sz="1800" kern="100" dirty="0">
                <a:effectLst/>
                <a:ea typeface="宋体" panose="02010600030101010101" pitchFamily="2" charset="-122"/>
                <a:cs typeface="Times New Roman" panose="02020603050405020304" pitchFamily="18" charset="0"/>
              </a:rPr>
              <a:t>，普鲁克分析）是一种通过分析形状分布，比较两组数据一致性的方法。</a:t>
            </a:r>
            <a:endParaRPr lang="en-US" altLang="zh-CN" sz="1800" kern="100" dirty="0">
              <a:effectLst/>
              <a:ea typeface="宋体" panose="02010600030101010101" pitchFamily="2" charset="-122"/>
              <a:cs typeface="Times New Roman" panose="02020603050405020304" pitchFamily="18" charset="0"/>
            </a:endParaRPr>
          </a:p>
          <a:p>
            <a:pPr indent="266700" algn="just">
              <a:lnSpc>
                <a:spcPct val="150000"/>
              </a:lnSpc>
            </a:pPr>
            <a:r>
              <a:rPr lang="zh-CN" altLang="en-US" dirty="0"/>
              <a:t>为了比较两个或者更多的形状，对象必须首先被最佳地重叠起来。普氏重叠（</a:t>
            </a:r>
            <a:r>
              <a:rPr lang="en-US" altLang="zh-CN" dirty="0"/>
              <a:t>Procrustes superimposition, PS</a:t>
            </a:r>
            <a:r>
              <a:rPr lang="zh-CN" altLang="en-US" dirty="0"/>
              <a:t>）是一种平移、旋转和缩放物体的方法。</a:t>
            </a:r>
          </a:p>
        </p:txBody>
      </p:sp>
      <p:pic>
        <p:nvPicPr>
          <p:cNvPr id="1026" name="Picture 2">
            <a:extLst>
              <a:ext uri="{FF2B5EF4-FFF2-40B4-BE49-F238E27FC236}">
                <a16:creationId xmlns:a16="http://schemas.microsoft.com/office/drawing/2014/main" id="{585D324A-1EE7-7DDA-AAC3-F0A6D3B35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33" y="3723811"/>
            <a:ext cx="6341251" cy="242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1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58EC1B8-965A-AF94-A092-4E43CFBF1A25}"/>
              </a:ext>
            </a:extLst>
          </p:cNvPr>
          <p:cNvSpPr txBox="1"/>
          <p:nvPr/>
        </p:nvSpPr>
        <p:spPr>
          <a:xfrm>
            <a:off x="584390" y="417513"/>
            <a:ext cx="10250906" cy="1258614"/>
          </a:xfrm>
          <a:prstGeom prst="rect">
            <a:avLst/>
          </a:prstGeom>
          <a:noFill/>
        </p:spPr>
        <p:txBody>
          <a:bodyPr wrap="square">
            <a:spAutoFit/>
          </a:bodyPr>
          <a:lstStyle/>
          <a:p>
            <a:pPr algn="just">
              <a:spcBef>
                <a:spcPts val="120"/>
              </a:spcBef>
              <a:spcAft>
                <a:spcPts val="120"/>
              </a:spcAft>
            </a:pPr>
            <a:r>
              <a:rPr lang="en-US" altLang="zh-CN" sz="2400" b="1" kern="100" dirty="0">
                <a:effectLst/>
                <a:latin typeface="Times New Roman" panose="02020603050405020304" pitchFamily="18" charset="0"/>
                <a:cs typeface="Times New Roman" panose="02020603050405020304" pitchFamily="18" charset="0"/>
              </a:rPr>
              <a:t>Procrustes</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分析</a:t>
            </a:r>
            <a:r>
              <a:rPr lang="en-US" altLang="zh-CN" sz="2400" b="1" kern="100" dirty="0">
                <a:effectLst/>
                <a:latin typeface="Times New Roman" panose="02020603050405020304" pitchFamily="18" charset="0"/>
                <a:cs typeface="Times New Roman" panose="02020603050405020304" pitchFamily="18" charset="0"/>
              </a:rPr>
              <a:t>M</a:t>
            </a:r>
            <a:r>
              <a:rPr lang="en-US" altLang="zh-CN" sz="2400" b="1" kern="100" baseline="30000" dirty="0">
                <a:effectLst/>
                <a:latin typeface="Times New Roman" panose="02020603050405020304" pitchFamily="18" charset="0"/>
                <a:cs typeface="Times New Roman" panose="02020603050405020304" pitchFamily="18" charset="0"/>
              </a:rPr>
              <a:t>2</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统计量的显著性检验（</a:t>
            </a:r>
            <a:r>
              <a:rPr lang="en-US" altLang="zh-CN" sz="2400" b="1" kern="100" dirty="0">
                <a:effectLst/>
                <a:latin typeface="Times New Roman" panose="02020603050405020304" pitchFamily="18" charset="0"/>
                <a:cs typeface="Times New Roman" panose="02020603050405020304" pitchFamily="18" charset="0"/>
              </a:rPr>
              <a:t>PROTEST</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effectLst/>
              <a:latin typeface="Times New Roman" panose="02020603050405020304" pitchFamily="18" charset="0"/>
              <a:cs typeface="Times New Roman" panose="02020603050405020304" pitchFamily="18" charset="0"/>
            </a:endParaRPr>
          </a:p>
          <a:p>
            <a:pPr indent="266700" algn="just">
              <a:lnSpc>
                <a:spcPct val="150000"/>
              </a:lnSpc>
            </a:pP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rPr>
              <a:t>Procrustes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分析对两个数据集中点的坐标进行描述性总结和图形化比较，尽管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统计量提供了对一致性的度量（</a:t>
            </a: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u="sng" kern="100" baseline="300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越小表示两数据集关联度越高）</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可通过</a:t>
            </a:r>
            <a:r>
              <a:rPr lang="en-US" altLang="zh-CN" sz="1800" u="sng" kern="100" dirty="0" err="1">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2"/>
              </a:rPr>
              <a:t>置换检验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的原理实现对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显著性的检验</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4EE399CB-B4AA-BC75-717E-085F863370D8}"/>
              </a:ext>
            </a:extLst>
          </p:cNvPr>
          <p:cNvPicPr>
            <a:picLocks noChangeAspect="1"/>
          </p:cNvPicPr>
          <p:nvPr/>
        </p:nvPicPr>
        <p:blipFill>
          <a:blip r:embed="rId3"/>
          <a:stretch>
            <a:fillRect/>
          </a:stretch>
        </p:blipFill>
        <p:spPr>
          <a:xfrm>
            <a:off x="721894" y="1820697"/>
            <a:ext cx="5933289" cy="4838279"/>
          </a:xfrm>
          <a:prstGeom prst="rect">
            <a:avLst/>
          </a:prstGeom>
        </p:spPr>
      </p:pic>
    </p:spTree>
    <p:extLst>
      <p:ext uri="{BB962C8B-B14F-4D97-AF65-F5344CB8AC3E}">
        <p14:creationId xmlns:p14="http://schemas.microsoft.com/office/powerpoint/2010/main" val="163411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975F5E-ABAA-7B16-EFFA-A4C74B77500D}"/>
              </a:ext>
            </a:extLst>
          </p:cNvPr>
          <p:cNvSpPr txBox="1"/>
          <p:nvPr/>
        </p:nvSpPr>
        <p:spPr>
          <a:xfrm>
            <a:off x="1739422" y="2206936"/>
            <a:ext cx="8532109" cy="1712135"/>
          </a:xfrm>
          <a:prstGeom prst="rect">
            <a:avLst/>
          </a:prstGeom>
          <a:noFill/>
        </p:spPr>
        <p:txBody>
          <a:bodyPr wrap="square" rtlCol="0">
            <a:spAutoFit/>
          </a:bodyPr>
          <a:lstStyle/>
          <a:p>
            <a:pPr>
              <a:lnSpc>
                <a:spcPct val="150000"/>
              </a:lnSpc>
            </a:pPr>
            <a:r>
              <a:rPr lang="en-US" altLang="zh-CN" dirty="0"/>
              <a:t>1</a:t>
            </a:r>
            <a:r>
              <a:rPr lang="zh-CN" altLang="en-US" dirty="0"/>
              <a:t>、处理两类不同的数据，可以比较相似性，（例如</a:t>
            </a:r>
            <a:r>
              <a:rPr lang="en-US" altLang="zh-CN" dirty="0"/>
              <a:t>16s</a:t>
            </a:r>
            <a:r>
              <a:rPr lang="zh-CN" altLang="en-US" dirty="0"/>
              <a:t>和宏基因组，</a:t>
            </a:r>
            <a:r>
              <a:rPr lang="en-US" altLang="zh-CN" dirty="0"/>
              <a:t>16s</a:t>
            </a:r>
            <a:r>
              <a:rPr lang="zh-CN" altLang="en-US" dirty="0"/>
              <a:t>与代谢组，微生物数据与表型等）</a:t>
            </a:r>
            <a:endParaRPr lang="en-US" altLang="zh-CN" dirty="0"/>
          </a:p>
          <a:p>
            <a:pPr>
              <a:lnSpc>
                <a:spcPct val="150000"/>
              </a:lnSpc>
            </a:pPr>
            <a:r>
              <a:rPr lang="en-US" altLang="zh-CN" dirty="0"/>
              <a:t>2</a:t>
            </a:r>
            <a:r>
              <a:rPr lang="zh-CN" altLang="en-US" dirty="0"/>
              <a:t>、要计算距离（可以选</a:t>
            </a:r>
            <a:r>
              <a:rPr lang="en-US" altLang="zh-CN" dirty="0"/>
              <a:t>BC</a:t>
            </a:r>
            <a:r>
              <a:rPr lang="zh-CN" altLang="en-US" dirty="0"/>
              <a:t>距离），并且选择降维的方式（</a:t>
            </a:r>
            <a:r>
              <a:rPr lang="en-US" altLang="zh-CN" dirty="0"/>
              <a:t>NMDS</a:t>
            </a:r>
            <a:r>
              <a:rPr lang="zh-CN" altLang="en-US" dirty="0"/>
              <a:t>，</a:t>
            </a:r>
            <a:r>
              <a:rPr lang="en-US" altLang="zh-CN" dirty="0"/>
              <a:t>RDA</a:t>
            </a:r>
            <a:r>
              <a:rPr lang="zh-CN" altLang="en-US" dirty="0"/>
              <a:t>，</a:t>
            </a:r>
            <a:r>
              <a:rPr lang="en-US" altLang="zh-CN" dirty="0" err="1"/>
              <a:t>PcoA</a:t>
            </a:r>
            <a:r>
              <a:rPr lang="zh-CN" altLang="en-US" dirty="0"/>
              <a:t>等）</a:t>
            </a:r>
            <a:endParaRPr lang="en-US" altLang="zh-CN" dirty="0"/>
          </a:p>
          <a:p>
            <a:pPr>
              <a:lnSpc>
                <a:spcPct val="150000"/>
              </a:lnSpc>
            </a:pPr>
            <a:r>
              <a:rPr lang="en-US" altLang="zh-CN" dirty="0"/>
              <a:t>3</a:t>
            </a:r>
            <a:r>
              <a:rPr lang="zh-CN" altLang="en-US" dirty="0"/>
              <a:t>、有统计数值的输出 （</a:t>
            </a:r>
            <a:r>
              <a:rPr lang="en-US" altLang="zh-CN" dirty="0"/>
              <a:t>M2</a:t>
            </a:r>
            <a:r>
              <a:rPr lang="zh-CN" altLang="en-US" dirty="0"/>
              <a:t>评估效应值，</a:t>
            </a:r>
            <a:r>
              <a:rPr lang="en-US" altLang="zh-CN" dirty="0"/>
              <a:t>P</a:t>
            </a:r>
            <a:r>
              <a:rPr lang="zh-CN" altLang="en-US" dirty="0"/>
              <a:t>值显著性检验）</a:t>
            </a:r>
          </a:p>
        </p:txBody>
      </p:sp>
    </p:spTree>
    <p:extLst>
      <p:ext uri="{BB962C8B-B14F-4D97-AF65-F5344CB8AC3E}">
        <p14:creationId xmlns:p14="http://schemas.microsoft.com/office/powerpoint/2010/main" val="89156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FA63572-0AA4-38B0-9EBE-B227AD3B13A7}"/>
              </a:ext>
            </a:extLst>
          </p:cNvPr>
          <p:cNvPicPr>
            <a:picLocks noChangeAspect="1"/>
          </p:cNvPicPr>
          <p:nvPr/>
        </p:nvPicPr>
        <p:blipFill>
          <a:blip r:embed="rId2"/>
          <a:stretch>
            <a:fillRect/>
          </a:stretch>
        </p:blipFill>
        <p:spPr>
          <a:xfrm>
            <a:off x="990027" y="1230806"/>
            <a:ext cx="4278193" cy="4172268"/>
          </a:xfrm>
          <a:prstGeom prst="rect">
            <a:avLst/>
          </a:prstGeom>
        </p:spPr>
      </p:pic>
      <p:sp>
        <p:nvSpPr>
          <p:cNvPr id="7" name="文本框 6">
            <a:extLst>
              <a:ext uri="{FF2B5EF4-FFF2-40B4-BE49-F238E27FC236}">
                <a16:creationId xmlns:a16="http://schemas.microsoft.com/office/drawing/2014/main" id="{B0CCF586-9AFC-ABBA-EEA3-827BB699F5B6}"/>
              </a:ext>
            </a:extLst>
          </p:cNvPr>
          <p:cNvSpPr txBox="1"/>
          <p:nvPr/>
        </p:nvSpPr>
        <p:spPr>
          <a:xfrm>
            <a:off x="5893755" y="2335542"/>
            <a:ext cx="6094854" cy="923330"/>
          </a:xfrm>
          <a:prstGeom prst="rect">
            <a:avLst/>
          </a:prstGeom>
          <a:noFill/>
        </p:spPr>
        <p:txBody>
          <a:bodyPr wrap="square">
            <a:spAutoFit/>
          </a:bodyPr>
          <a:lstStyle/>
          <a:p>
            <a:r>
              <a:rPr lang="zh-CN" altLang="en-US" b="0" i="0" dirty="0">
                <a:solidFill>
                  <a:srgbClr val="4D4D4D"/>
                </a:solidFill>
                <a:effectLst/>
                <a:latin typeface="-apple-system"/>
              </a:rPr>
              <a:t>，如果样本中物种与环境一致性（相似性）越近，则对应的残差越小，反之物种与环境的相似性越远，则残差越大（三条辅助线对应的位置分别为残差</a:t>
            </a:r>
            <a:r>
              <a:rPr lang="en-US" altLang="zh-CN" b="0" i="0" dirty="0">
                <a:solidFill>
                  <a:srgbClr val="4D4D4D"/>
                </a:solidFill>
                <a:effectLst/>
                <a:latin typeface="-apple-system"/>
              </a:rPr>
              <a:t>25%</a:t>
            </a:r>
            <a:r>
              <a:rPr lang="zh-CN" altLang="en-US" b="0" i="0" dirty="0">
                <a:solidFill>
                  <a:srgbClr val="4D4D4D"/>
                </a:solidFill>
                <a:effectLst/>
                <a:latin typeface="-apple-system"/>
              </a:rPr>
              <a:t>、</a:t>
            </a:r>
            <a:r>
              <a:rPr lang="en-US" altLang="zh-CN" b="0" i="0" dirty="0">
                <a:solidFill>
                  <a:srgbClr val="4D4D4D"/>
                </a:solidFill>
                <a:effectLst/>
                <a:latin typeface="-apple-system"/>
              </a:rPr>
              <a:t>50%</a:t>
            </a:r>
            <a:r>
              <a:rPr lang="zh-CN" altLang="en-US" b="0" i="0" dirty="0">
                <a:solidFill>
                  <a:srgbClr val="4D4D4D"/>
                </a:solidFill>
                <a:effectLst/>
                <a:latin typeface="-apple-system"/>
              </a:rPr>
              <a:t>和</a:t>
            </a:r>
            <a:r>
              <a:rPr lang="en-US" altLang="zh-CN" b="0" i="0" dirty="0">
                <a:solidFill>
                  <a:srgbClr val="4D4D4D"/>
                </a:solidFill>
                <a:effectLst/>
                <a:latin typeface="-apple-system"/>
              </a:rPr>
              <a:t>75%</a:t>
            </a:r>
            <a:r>
              <a:rPr lang="zh-CN" altLang="en-US" b="0" i="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102335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A1D4B6-16B0-620A-3C07-FC1745907D3F}"/>
              </a:ext>
            </a:extLst>
          </p:cNvPr>
          <p:cNvPicPr>
            <a:picLocks noChangeAspect="1"/>
          </p:cNvPicPr>
          <p:nvPr/>
        </p:nvPicPr>
        <p:blipFill>
          <a:blip r:embed="rId2"/>
          <a:stretch>
            <a:fillRect/>
          </a:stretch>
        </p:blipFill>
        <p:spPr>
          <a:xfrm>
            <a:off x="280415" y="1182899"/>
            <a:ext cx="5996633" cy="4492202"/>
          </a:xfrm>
          <a:prstGeom prst="rect">
            <a:avLst/>
          </a:prstGeom>
        </p:spPr>
      </p:pic>
      <p:sp>
        <p:nvSpPr>
          <p:cNvPr id="7" name="文本框 6">
            <a:extLst>
              <a:ext uri="{FF2B5EF4-FFF2-40B4-BE49-F238E27FC236}">
                <a16:creationId xmlns:a16="http://schemas.microsoft.com/office/drawing/2014/main" id="{A262B001-E764-3444-E3ED-9BC09E6AE9E5}"/>
              </a:ext>
            </a:extLst>
          </p:cNvPr>
          <p:cNvSpPr txBox="1"/>
          <p:nvPr/>
        </p:nvSpPr>
        <p:spPr>
          <a:xfrm>
            <a:off x="6586429" y="1182899"/>
            <a:ext cx="5484681" cy="1477328"/>
          </a:xfrm>
          <a:prstGeom prst="rect">
            <a:avLst/>
          </a:prstGeom>
          <a:noFill/>
        </p:spPr>
        <p:txBody>
          <a:bodyPr wrap="square">
            <a:spAutoFit/>
          </a:bodyPr>
          <a:lstStyle/>
          <a:p>
            <a:pPr algn="l"/>
            <a:r>
              <a:rPr lang="zh-CN" altLang="en-US" sz="1800" b="1" i="0" dirty="0">
                <a:effectLst/>
                <a:latin typeface="宋体" panose="02010600030101010101" pitchFamily="2" charset="-122"/>
                <a:ea typeface="宋体" panose="02010600030101010101" pitchFamily="2" charset="-122"/>
              </a:rPr>
              <a:t>输入：</a:t>
            </a:r>
            <a:endParaRPr lang="zh-CN" altLang="en-US" b="0" i="0" dirty="0">
              <a:effectLst/>
              <a:latin typeface="Arial" panose="020B0604020202020204" pitchFamily="34" charset="0"/>
            </a:endParaRPr>
          </a:p>
          <a:p>
            <a:pPr indent="0" algn="just"/>
            <a:r>
              <a:rPr lang="en-US" altLang="zh-CN" dirty="0">
                <a:latin typeface="Arial" panose="020B0604020202020204" pitchFamily="34" charset="0"/>
              </a:rPr>
              <a:t>1</a:t>
            </a:r>
            <a:r>
              <a:rPr lang="zh-CN" altLang="en-US" dirty="0">
                <a:latin typeface="Arial" panose="020B0604020202020204" pitchFamily="34" charset="0"/>
              </a:rPr>
              <a:t>、</a:t>
            </a:r>
            <a:r>
              <a:rPr lang="zh-CN" altLang="en-US" sz="1800" b="0" i="0" dirty="0">
                <a:effectLst/>
                <a:latin typeface="宋体" panose="02010600030101010101" pitchFamily="2" charset="-122"/>
                <a:ea typeface="宋体" panose="02010600030101010101" pitchFamily="2" charset="-122"/>
              </a:rPr>
              <a:t>数据表格的</a:t>
            </a:r>
            <a:r>
              <a:rPr lang="zh-CN" altLang="en-US" sz="1800" b="1" i="0" dirty="0">
                <a:effectLst/>
                <a:latin typeface="宋体" panose="02010600030101010101" pitchFamily="2" charset="-122"/>
                <a:ea typeface="宋体" panose="02010600030101010101" pitchFamily="2" charset="-122"/>
              </a:rPr>
              <a:t>第一行</a:t>
            </a:r>
            <a:r>
              <a:rPr lang="zh-CN" altLang="en-US" sz="1800" b="0" i="0" dirty="0">
                <a:effectLst/>
                <a:latin typeface="宋体" panose="02010600030101010101" pitchFamily="2" charset="-122"/>
                <a:ea typeface="宋体" panose="02010600030101010101" pitchFamily="2" charset="-122"/>
              </a:rPr>
              <a:t>为样本信息，</a:t>
            </a:r>
            <a:r>
              <a:rPr lang="zh-CN" altLang="en-US" sz="1800" b="1" i="0" dirty="0">
                <a:effectLst/>
                <a:latin typeface="宋体" panose="02010600030101010101" pitchFamily="2" charset="-122"/>
                <a:ea typeface="宋体" panose="02010600030101010101" pitchFamily="2" charset="-122"/>
              </a:rPr>
              <a:t>第一列</a:t>
            </a:r>
            <a:r>
              <a:rPr lang="zh-CN" altLang="en-US" sz="1800" b="0" i="0" dirty="0">
                <a:effectLst/>
                <a:latin typeface="宋体" panose="02010600030101010101" pitchFamily="2" charset="-122"/>
                <a:ea typeface="宋体" panose="02010600030101010101" pitchFamily="2" charset="-122"/>
              </a:rPr>
              <a:t>为具体参数，如物种、基因等，第二列往后为对应样本中物种或基因的丰度。</a:t>
            </a:r>
            <a:endParaRPr lang="en-US" altLang="zh-CN" sz="1800" b="0" i="0" dirty="0">
              <a:effectLst/>
              <a:latin typeface="宋体" panose="02010600030101010101" pitchFamily="2" charset="-122"/>
              <a:ea typeface="宋体" panose="02010600030101010101" pitchFamily="2" charset="-122"/>
            </a:endParaRPr>
          </a:p>
          <a:p>
            <a:pPr indent="0" algn="just"/>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、两个表格</a:t>
            </a:r>
            <a:endParaRPr lang="zh-CN" altLang="en-US" b="0" i="0" dirty="0">
              <a:effectLst/>
              <a:latin typeface="Arial" panose="020B0604020202020204" pitchFamily="34" charset="0"/>
            </a:endParaRPr>
          </a:p>
        </p:txBody>
      </p:sp>
      <p:pic>
        <p:nvPicPr>
          <p:cNvPr id="11" name="图片 10">
            <a:extLst>
              <a:ext uri="{FF2B5EF4-FFF2-40B4-BE49-F238E27FC236}">
                <a16:creationId xmlns:a16="http://schemas.microsoft.com/office/drawing/2014/main" id="{38C784F8-C762-1273-E95B-FA881E86D251}"/>
              </a:ext>
            </a:extLst>
          </p:cNvPr>
          <p:cNvPicPr>
            <a:picLocks noChangeAspect="1"/>
          </p:cNvPicPr>
          <p:nvPr/>
        </p:nvPicPr>
        <p:blipFill>
          <a:blip r:embed="rId3"/>
          <a:stretch>
            <a:fillRect/>
          </a:stretch>
        </p:blipFill>
        <p:spPr>
          <a:xfrm>
            <a:off x="6586429" y="3019028"/>
            <a:ext cx="5242610" cy="2951944"/>
          </a:xfrm>
          <a:prstGeom prst="rect">
            <a:avLst/>
          </a:prstGeom>
        </p:spPr>
      </p:pic>
    </p:spTree>
    <p:extLst>
      <p:ext uri="{BB962C8B-B14F-4D97-AF65-F5344CB8AC3E}">
        <p14:creationId xmlns:p14="http://schemas.microsoft.com/office/powerpoint/2010/main" val="26682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F2956-882C-5D1D-E30D-2EBE6EA7BF74}"/>
              </a:ext>
            </a:extLst>
          </p:cNvPr>
          <p:cNvSpPr>
            <a:spLocks noGrp="1"/>
          </p:cNvSpPr>
          <p:nvPr>
            <p:ph type="title"/>
          </p:nvPr>
        </p:nvSpPr>
        <p:spPr/>
        <p:txBody>
          <a:bodyPr/>
          <a:lstStyle/>
          <a:p>
            <a:r>
              <a:rPr lang="zh-CN" altLang="en-US" dirty="0"/>
              <a:t>代码演示</a:t>
            </a:r>
          </a:p>
        </p:txBody>
      </p:sp>
      <p:sp>
        <p:nvSpPr>
          <p:cNvPr id="5" name="文本框 4">
            <a:extLst>
              <a:ext uri="{FF2B5EF4-FFF2-40B4-BE49-F238E27FC236}">
                <a16:creationId xmlns:a16="http://schemas.microsoft.com/office/drawing/2014/main" id="{5B0496E8-D460-74A1-9D08-886DB2E3C695}"/>
              </a:ext>
            </a:extLst>
          </p:cNvPr>
          <p:cNvSpPr txBox="1"/>
          <p:nvPr/>
        </p:nvSpPr>
        <p:spPr>
          <a:xfrm>
            <a:off x="1912619" y="2698100"/>
            <a:ext cx="8366761" cy="1077218"/>
          </a:xfrm>
          <a:prstGeom prst="rect">
            <a:avLst/>
          </a:prstGeom>
          <a:noFill/>
        </p:spPr>
        <p:txBody>
          <a:bodyPr wrap="square">
            <a:spAutoFit/>
          </a:bodyPr>
          <a:lstStyle/>
          <a:p>
            <a:r>
              <a:rPr lang="zh-CN" altLang="en-US" sz="3200" dirty="0"/>
              <a:t>https://github.com/ZJJY-Bioinformatics/Code-Review-Share</a:t>
            </a:r>
          </a:p>
        </p:txBody>
      </p:sp>
    </p:spTree>
    <p:extLst>
      <p:ext uri="{BB962C8B-B14F-4D97-AF65-F5344CB8AC3E}">
        <p14:creationId xmlns:p14="http://schemas.microsoft.com/office/powerpoint/2010/main" val="1662633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444</Words>
  <Application>Microsoft Office PowerPoint</Application>
  <PresentationFormat>宽屏</PresentationFormat>
  <Paragraphs>17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-apple-system</vt:lpstr>
      <vt:lpstr>等线</vt:lpstr>
      <vt:lpstr>等线 Light</vt:lpstr>
      <vt:lpstr>宋体</vt:lpstr>
      <vt:lpstr>Arial</vt:lpstr>
      <vt:lpstr>Times New Roman</vt:lpstr>
      <vt:lpstr>Office 主题​​</vt:lpstr>
      <vt:lpstr>两类数据之间的相似性分析 -普氏分析</vt:lpstr>
      <vt:lpstr>PowerPoint 演示文稿</vt:lpstr>
      <vt:lpstr>PowerPoint 演示文稿</vt:lpstr>
      <vt:lpstr>PowerPoint 演示文稿</vt:lpstr>
      <vt:lpstr>PowerPoint 演示文稿</vt:lpstr>
      <vt:lpstr>PowerPoint 演示文稿</vt:lpstr>
      <vt:lpstr>PowerPoint 演示文稿</vt:lpstr>
      <vt:lpstr>代码演示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家轩 王</dc:creator>
  <cp:lastModifiedBy>家轩 王</cp:lastModifiedBy>
  <cp:revision>4</cp:revision>
  <dcterms:created xsi:type="dcterms:W3CDTF">2024-12-05T07:28:55Z</dcterms:created>
  <dcterms:modified xsi:type="dcterms:W3CDTF">2024-12-05T08:12:55Z</dcterms:modified>
</cp:coreProperties>
</file>